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256" r:id="rId2"/>
    <p:sldId id="588" r:id="rId3"/>
    <p:sldId id="589" r:id="rId4"/>
    <p:sldId id="569" r:id="rId5"/>
    <p:sldId id="566" r:id="rId6"/>
    <p:sldId id="567" r:id="rId7"/>
    <p:sldId id="572" r:id="rId8"/>
    <p:sldId id="575" r:id="rId9"/>
    <p:sldId id="571" r:id="rId10"/>
    <p:sldId id="573" r:id="rId11"/>
    <p:sldId id="574" r:id="rId12"/>
    <p:sldId id="578" r:id="rId13"/>
    <p:sldId id="584" r:id="rId14"/>
    <p:sldId id="580" r:id="rId15"/>
    <p:sldId id="579" r:id="rId16"/>
    <p:sldId id="581" r:id="rId17"/>
    <p:sldId id="585" r:id="rId18"/>
    <p:sldId id="586" r:id="rId19"/>
    <p:sldId id="587" r:id="rId20"/>
    <p:sldId id="582" r:id="rId21"/>
    <p:sldId id="411" r:id="rId22"/>
    <p:sldId id="595" r:id="rId23"/>
    <p:sldId id="590" r:id="rId24"/>
    <p:sldId id="583" r:id="rId25"/>
    <p:sldId id="384" r:id="rId26"/>
    <p:sldId id="383" r:id="rId27"/>
    <p:sldId id="591" r:id="rId28"/>
    <p:sldId id="530" r:id="rId29"/>
    <p:sldId id="532" r:id="rId30"/>
    <p:sldId id="533" r:id="rId31"/>
    <p:sldId id="534" r:id="rId32"/>
    <p:sldId id="531" r:id="rId33"/>
    <p:sldId id="536" r:id="rId34"/>
    <p:sldId id="535" r:id="rId35"/>
    <p:sldId id="577" r:id="rId36"/>
    <p:sldId id="592" r:id="rId37"/>
    <p:sldId id="593" r:id="rId38"/>
    <p:sldId id="392" r:id="rId39"/>
    <p:sldId id="538" r:id="rId40"/>
    <p:sldId id="537" r:id="rId41"/>
    <p:sldId id="539" r:id="rId42"/>
    <p:sldId id="408" r:id="rId43"/>
    <p:sldId id="409" r:id="rId44"/>
    <p:sldId id="594" r:id="rId45"/>
  </p:sldIdLst>
  <p:sldSz cx="9144000" cy="6858000" type="screen4x3"/>
  <p:notesSz cx="9872663" cy="6742113"/>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24" userDrawn="1">
          <p15:clr>
            <a:srgbClr val="A4A3A4"/>
          </p15:clr>
        </p15:guide>
        <p15:guide id="2" pos="311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0000"/>
    <a:srgbClr val="898989"/>
    <a:srgbClr val="5B5647"/>
    <a:srgbClr val="9A1D2B"/>
    <a:srgbClr val="BF2F37"/>
    <a:srgbClr val="AAA49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17"/>
    <p:restoredTop sz="94725"/>
  </p:normalViewPr>
  <p:slideViewPr>
    <p:cSldViewPr>
      <p:cViewPr>
        <p:scale>
          <a:sx n="90" d="100"/>
          <a:sy n="90" d="100"/>
        </p:scale>
        <p:origin x="312" y="5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3174" y="-72"/>
      </p:cViewPr>
      <p:guideLst>
        <p:guide orient="horz" pos="2124"/>
        <p:guide pos="311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154" cy="337105"/>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GB"/>
          </a:p>
        </p:txBody>
      </p:sp>
      <p:sp>
        <p:nvSpPr>
          <p:cNvPr id="3" name="Date Placeholder 2"/>
          <p:cNvSpPr>
            <a:spLocks noGrp="1"/>
          </p:cNvSpPr>
          <p:nvPr>
            <p:ph type="dt" sz="quarter" idx="1"/>
          </p:nvPr>
        </p:nvSpPr>
        <p:spPr>
          <a:xfrm>
            <a:off x="5592225" y="0"/>
            <a:ext cx="4278154" cy="337105"/>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cs typeface="Arial" charset="0"/>
              </a:defRPr>
            </a:lvl1pPr>
          </a:lstStyle>
          <a:p>
            <a:pPr>
              <a:defRPr/>
            </a:pPr>
            <a:fld id="{8CB2DF96-644F-1E45-83CB-888DF2B4A55E}" type="datetimeFigureOut">
              <a:rPr lang="en-GB"/>
              <a:pPr>
                <a:defRPr/>
              </a:pPr>
              <a:t>21/03/2022</a:t>
            </a:fld>
            <a:endParaRPr lang="en-GB"/>
          </a:p>
        </p:txBody>
      </p:sp>
      <p:sp>
        <p:nvSpPr>
          <p:cNvPr id="4" name="Footer Placeholder 3"/>
          <p:cNvSpPr>
            <a:spLocks noGrp="1"/>
          </p:cNvSpPr>
          <p:nvPr>
            <p:ph type="ftr" sz="quarter" idx="2"/>
          </p:nvPr>
        </p:nvSpPr>
        <p:spPr>
          <a:xfrm>
            <a:off x="0" y="6403837"/>
            <a:ext cx="4278154" cy="337105"/>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GB"/>
          </a:p>
        </p:txBody>
      </p:sp>
      <p:sp>
        <p:nvSpPr>
          <p:cNvPr id="5" name="Slide Number Placeholder 4"/>
          <p:cNvSpPr>
            <a:spLocks noGrp="1"/>
          </p:cNvSpPr>
          <p:nvPr>
            <p:ph type="sldNum" sz="quarter" idx="3"/>
          </p:nvPr>
        </p:nvSpPr>
        <p:spPr>
          <a:xfrm>
            <a:off x="5592225" y="6403837"/>
            <a:ext cx="4278154" cy="337105"/>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cs typeface="Arial" charset="0"/>
              </a:defRPr>
            </a:lvl1pPr>
          </a:lstStyle>
          <a:p>
            <a:pPr>
              <a:defRPr/>
            </a:pPr>
            <a:fld id="{0C09ED05-ABED-E64B-BDA7-C6902AF498C8}" type="slidenum">
              <a:rPr lang="en-GB"/>
              <a:pPr>
                <a:defRPr/>
              </a:pPr>
              <a:t>‹#›</a:t>
            </a:fld>
            <a:endParaRPr lang="en-GB"/>
          </a:p>
        </p:txBody>
      </p:sp>
    </p:spTree>
    <p:extLst>
      <p:ext uri="{BB962C8B-B14F-4D97-AF65-F5344CB8AC3E}">
        <p14:creationId xmlns:p14="http://schemas.microsoft.com/office/powerpoint/2010/main" val="15119204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154" cy="337105"/>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GB"/>
          </a:p>
        </p:txBody>
      </p:sp>
      <p:sp>
        <p:nvSpPr>
          <p:cNvPr id="3" name="Date Placeholder 2"/>
          <p:cNvSpPr>
            <a:spLocks noGrp="1"/>
          </p:cNvSpPr>
          <p:nvPr>
            <p:ph type="dt" idx="1"/>
          </p:nvPr>
        </p:nvSpPr>
        <p:spPr>
          <a:xfrm>
            <a:off x="5592225" y="0"/>
            <a:ext cx="4278154" cy="337105"/>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cs typeface="Arial" charset="0"/>
              </a:defRPr>
            </a:lvl1pPr>
          </a:lstStyle>
          <a:p>
            <a:pPr>
              <a:defRPr/>
            </a:pPr>
            <a:fld id="{538B12B7-AC03-C244-B38B-70E1AD70D447}" type="datetimeFigureOut">
              <a:rPr lang="en-GB"/>
              <a:pPr>
                <a:defRPr/>
              </a:pPr>
              <a:t>21/03/2022</a:t>
            </a:fld>
            <a:endParaRPr lang="en-GB"/>
          </a:p>
        </p:txBody>
      </p:sp>
      <p:sp>
        <p:nvSpPr>
          <p:cNvPr id="4" name="Slide Image Placeholder 3"/>
          <p:cNvSpPr>
            <a:spLocks noGrp="1" noRot="1" noChangeAspect="1"/>
          </p:cNvSpPr>
          <p:nvPr>
            <p:ph type="sldImg" idx="2"/>
          </p:nvPr>
        </p:nvSpPr>
        <p:spPr>
          <a:xfrm>
            <a:off x="3249613" y="504825"/>
            <a:ext cx="3373437" cy="2530475"/>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987267" y="3202505"/>
            <a:ext cx="7898130" cy="303395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6403837"/>
            <a:ext cx="4278154" cy="337105"/>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GB"/>
          </a:p>
        </p:txBody>
      </p:sp>
      <p:sp>
        <p:nvSpPr>
          <p:cNvPr id="7" name="Slide Number Placeholder 6"/>
          <p:cNvSpPr>
            <a:spLocks noGrp="1"/>
          </p:cNvSpPr>
          <p:nvPr>
            <p:ph type="sldNum" sz="quarter" idx="5"/>
          </p:nvPr>
        </p:nvSpPr>
        <p:spPr>
          <a:xfrm>
            <a:off x="5592225" y="6403837"/>
            <a:ext cx="4278154" cy="337105"/>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cs typeface="Arial" charset="0"/>
              </a:defRPr>
            </a:lvl1pPr>
          </a:lstStyle>
          <a:p>
            <a:pPr>
              <a:defRPr/>
            </a:pPr>
            <a:fld id="{D0CCD751-5339-334F-8237-138F9F4162CF}" type="slidenum">
              <a:rPr lang="en-GB"/>
              <a:pPr>
                <a:defRPr/>
              </a:pPr>
              <a:t>‹#›</a:t>
            </a:fld>
            <a:endParaRPr lang="en-GB"/>
          </a:p>
        </p:txBody>
      </p:sp>
    </p:spTree>
    <p:extLst>
      <p:ext uri="{BB962C8B-B14F-4D97-AF65-F5344CB8AC3E}">
        <p14:creationId xmlns:p14="http://schemas.microsoft.com/office/powerpoint/2010/main" val="356348528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3314"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atin typeface="Calibri" charset="0"/>
            </a:endParaRPr>
          </a:p>
        </p:txBody>
      </p:sp>
      <p:sp>
        <p:nvSpPr>
          <p:cNvPr id="1331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767EE18-0321-A043-9D41-FA388D4E0B15}" type="slidenum">
              <a:rPr lang="en-GB" sz="1200">
                <a:latin typeface="Calibri" charset="0"/>
              </a:rPr>
              <a:pPr eaLnBrk="1" hangingPunct="1"/>
              <a:t>1</a:t>
            </a:fld>
            <a:endParaRPr lang="en-GB" sz="1200">
              <a:latin typeface="Calibri" charset="0"/>
            </a:endParaRPr>
          </a:p>
        </p:txBody>
      </p:sp>
    </p:spTree>
    <p:extLst>
      <p:ext uri="{BB962C8B-B14F-4D97-AF65-F5344CB8AC3E}">
        <p14:creationId xmlns:p14="http://schemas.microsoft.com/office/powerpoint/2010/main" val="1078275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4836F3B-BEEB-6243-A97F-CF16E8EC9A91}" type="slidenum">
              <a:rPr lang="en-GB" sz="1200">
                <a:cs typeface="Arial" charset="0"/>
              </a:rPr>
              <a:pPr eaLnBrk="1" hangingPunct="1"/>
              <a:t>33</a:t>
            </a:fld>
            <a:endParaRPr lang="en-GB" sz="1200">
              <a:cs typeface="Arial" charset="0"/>
            </a:endParaRPr>
          </a:p>
        </p:txBody>
      </p:sp>
      <p:sp>
        <p:nvSpPr>
          <p:cNvPr id="155650" name="Rectangle 2"/>
          <p:cNvSpPr>
            <a:spLocks noGrp="1" noRot="1" noChangeAspect="1" noChangeArrowheads="1" noTextEdit="1"/>
          </p:cNvSpPr>
          <p:nvPr>
            <p:ph type="sldImg"/>
          </p:nvPr>
        </p:nvSpPr>
        <p:spPr bwMode="auto">
          <a:xfrm>
            <a:off x="3360738" y="585788"/>
            <a:ext cx="3151187" cy="2363787"/>
          </a:xfr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55011" name="Rectangle 3"/>
          <p:cNvSpPr>
            <a:spLocks noGrp="1" noChangeArrowheads="1"/>
          </p:cNvSpPr>
          <p:nvPr>
            <p:ph type="body" idx="1"/>
          </p:nvPr>
        </p:nvSpPr>
        <p:spPr>
          <a:xfrm>
            <a:off x="1316356" y="3203675"/>
            <a:ext cx="7239954" cy="2839647"/>
          </a:xfrm>
        </p:spPr>
        <p:txBody>
          <a:bodyPr/>
          <a:lstStyle/>
          <a:p>
            <a:pPr defTabSz="762000" eaLnBrk="1" hangingPunct="1">
              <a:defRPr/>
            </a:pPr>
            <a:endParaRPr lang="en-GB">
              <a:cs typeface="+mn-cs"/>
            </a:endParaRPr>
          </a:p>
        </p:txBody>
      </p:sp>
    </p:spTree>
    <p:extLst>
      <p:ext uri="{BB962C8B-B14F-4D97-AF65-F5344CB8AC3E}">
        <p14:creationId xmlns:p14="http://schemas.microsoft.com/office/powerpoint/2010/main" val="4215402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DCF43C-2968-6C46-BF6A-8EB8FBCFBEC2}" type="slidenum">
              <a:rPr lang="en-GB"/>
              <a:pPr/>
              <a:t>34</a:t>
            </a:fld>
            <a:endParaRPr lang="en-GB"/>
          </a:p>
        </p:txBody>
      </p:sp>
      <p:sp>
        <p:nvSpPr>
          <p:cNvPr id="2439170" name="Rectangle 2"/>
          <p:cNvSpPr>
            <a:spLocks noGrp="1" noRot="1" noChangeAspect="1" noChangeArrowheads="1" noTextEdit="1"/>
          </p:cNvSpPr>
          <p:nvPr>
            <p:ph type="sldImg"/>
          </p:nvPr>
        </p:nvSpPr>
        <p:spPr>
          <a:xfrm>
            <a:off x="3254375" y="503238"/>
            <a:ext cx="3373438" cy="2532062"/>
          </a:xfrm>
          <a:ln/>
          <a:extLst>
            <a:ext uri="{FAA26D3D-D897-4be2-8F04-BA451C77F1D7}">
              <ma14:placeholderFlag xmlns="" xmlns:ma14="http://schemas.microsoft.com/office/mac/drawingml/2011/main" val="1"/>
            </a:ext>
          </a:extLst>
        </p:spPr>
      </p:sp>
      <p:sp>
        <p:nvSpPr>
          <p:cNvPr id="2439171" name="Rectangle 3"/>
          <p:cNvSpPr>
            <a:spLocks noGrp="1" noChangeArrowheads="1"/>
          </p:cNvSpPr>
          <p:nvPr>
            <p:ph type="body" idx="1"/>
          </p:nvPr>
        </p:nvSpPr>
        <p:spPr>
          <a:xfrm>
            <a:off x="987267" y="3202637"/>
            <a:ext cx="7898130" cy="3034758"/>
          </a:xfrm>
        </p:spPr>
        <p:txBody>
          <a:bodyPr/>
          <a:lstStyle/>
          <a:p>
            <a:endParaRPr lang="en-US"/>
          </a:p>
        </p:txBody>
      </p:sp>
    </p:spTree>
    <p:extLst>
      <p:ext uri="{BB962C8B-B14F-4D97-AF65-F5344CB8AC3E}">
        <p14:creationId xmlns:p14="http://schemas.microsoft.com/office/powerpoint/2010/main" val="4254000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07C799D-610A-A046-BE5C-25E8552B58EA}" type="slidenum">
              <a:rPr lang="en-GB" sz="1200">
                <a:cs typeface="Arial" charset="0"/>
              </a:rPr>
              <a:pPr eaLnBrk="1" hangingPunct="1"/>
              <a:t>38</a:t>
            </a:fld>
            <a:endParaRPr lang="en-GB" sz="1200">
              <a:cs typeface="Arial" charset="0"/>
            </a:endParaRPr>
          </a:p>
        </p:txBody>
      </p:sp>
      <p:sp>
        <p:nvSpPr>
          <p:cNvPr id="159746" name="Rectangle 2"/>
          <p:cNvSpPr>
            <a:spLocks noGrp="1" noRot="1" noChangeAspect="1" noChangeArrowheads="1" noTextEdit="1"/>
          </p:cNvSpPr>
          <p:nvPr>
            <p:ph type="sldImg"/>
          </p:nvPr>
        </p:nvSpPr>
        <p:spPr bwMode="auto">
          <a:xfrm>
            <a:off x="3360738" y="585788"/>
            <a:ext cx="3151187" cy="2363787"/>
          </a:xfr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59107" name="Rectangle 3"/>
          <p:cNvSpPr>
            <a:spLocks noGrp="1" noChangeArrowheads="1"/>
          </p:cNvSpPr>
          <p:nvPr>
            <p:ph type="body" idx="1"/>
          </p:nvPr>
        </p:nvSpPr>
        <p:spPr>
          <a:xfrm>
            <a:off x="1316356" y="3203675"/>
            <a:ext cx="7239954" cy="2839647"/>
          </a:xfrm>
        </p:spPr>
        <p:txBody>
          <a:bodyPr/>
          <a:lstStyle/>
          <a:p>
            <a:pPr defTabSz="762000" eaLnBrk="1" hangingPunct="1">
              <a:defRPr/>
            </a:pPr>
            <a:endParaRPr lang="en-GB">
              <a:cs typeface="+mn-cs"/>
            </a:endParaRPr>
          </a:p>
        </p:txBody>
      </p:sp>
    </p:spTree>
    <p:extLst>
      <p:ext uri="{BB962C8B-B14F-4D97-AF65-F5344CB8AC3E}">
        <p14:creationId xmlns:p14="http://schemas.microsoft.com/office/powerpoint/2010/main" val="2670781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587779" name="Rectangle 3"/>
          <p:cNvSpPr>
            <a:spLocks noGrp="1" noChangeArrowheads="1"/>
          </p:cNvSpPr>
          <p:nvPr>
            <p:ph type="body" idx="1"/>
          </p:nvPr>
        </p:nvSpPr>
        <p:spPr/>
        <p:txBody>
          <a:bodyPr/>
          <a:lstStyle/>
          <a:p>
            <a:pPr eaLnBrk="1" hangingPunct="1">
              <a:defRPr/>
            </a:pPr>
            <a:endParaRPr lang="en-GB">
              <a:cs typeface="+mn-cs"/>
            </a:endParaRPr>
          </a:p>
        </p:txBody>
      </p:sp>
    </p:spTree>
    <p:extLst>
      <p:ext uri="{BB962C8B-B14F-4D97-AF65-F5344CB8AC3E}">
        <p14:creationId xmlns:p14="http://schemas.microsoft.com/office/powerpoint/2010/main" val="1605917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589827" name="Rectangle 3"/>
          <p:cNvSpPr>
            <a:spLocks noGrp="1" noChangeArrowheads="1"/>
          </p:cNvSpPr>
          <p:nvPr>
            <p:ph type="body" idx="1"/>
          </p:nvPr>
        </p:nvSpPr>
        <p:spPr/>
        <p:txBody>
          <a:bodyPr/>
          <a:lstStyle/>
          <a:p>
            <a:pPr eaLnBrk="1" hangingPunct="1">
              <a:defRPr/>
            </a:pPr>
            <a:endParaRPr lang="en-GB">
              <a:cs typeface="+mn-cs"/>
            </a:endParaRPr>
          </a:p>
        </p:txBody>
      </p:sp>
    </p:spTree>
    <p:extLst>
      <p:ext uri="{BB962C8B-B14F-4D97-AF65-F5344CB8AC3E}">
        <p14:creationId xmlns:p14="http://schemas.microsoft.com/office/powerpoint/2010/main" val="1329546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6A06909-641E-D94C-82FB-321F1527CA49}" type="slidenum">
              <a:rPr lang="en-GB" sz="1200">
                <a:latin typeface="Times New Roman" charset="0"/>
              </a:rPr>
              <a:pPr eaLnBrk="1" hangingPunct="1"/>
              <a:t>21</a:t>
            </a:fld>
            <a:endParaRPr lang="en-GB" sz="1200">
              <a:latin typeface="Times New Roman" charset="0"/>
            </a:endParaRPr>
          </a:p>
        </p:txBody>
      </p:sp>
      <p:sp>
        <p:nvSpPr>
          <p:cNvPr id="198658"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98659" name="Rectangle 3"/>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atin typeface="Times New Roman" charset="0"/>
            </a:endParaRPr>
          </a:p>
        </p:txBody>
      </p:sp>
    </p:spTree>
    <p:extLst>
      <p:ext uri="{BB962C8B-B14F-4D97-AF65-F5344CB8AC3E}">
        <p14:creationId xmlns:p14="http://schemas.microsoft.com/office/powerpoint/2010/main" val="268820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3314"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atin typeface="Calibri" charset="0"/>
            </a:endParaRPr>
          </a:p>
        </p:txBody>
      </p:sp>
      <p:sp>
        <p:nvSpPr>
          <p:cNvPr id="1331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767EE18-0321-A043-9D41-FA388D4E0B15}" type="slidenum">
              <a:rPr lang="en-GB" sz="1200">
                <a:latin typeface="Calibri" charset="0"/>
              </a:rPr>
              <a:pPr eaLnBrk="1" hangingPunct="1"/>
              <a:t>22</a:t>
            </a:fld>
            <a:endParaRPr lang="en-GB" sz="1200">
              <a:latin typeface="Calibri" charset="0"/>
            </a:endParaRPr>
          </a:p>
        </p:txBody>
      </p:sp>
    </p:spTree>
    <p:extLst>
      <p:ext uri="{BB962C8B-B14F-4D97-AF65-F5344CB8AC3E}">
        <p14:creationId xmlns:p14="http://schemas.microsoft.com/office/powerpoint/2010/main" val="546614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34ABA87-9FC4-7941-BF92-72B128604A58}" type="slidenum">
              <a:rPr lang="en-GB" sz="1200">
                <a:cs typeface="Arial" charset="0"/>
              </a:rPr>
              <a:pPr eaLnBrk="1" hangingPunct="1"/>
              <a:t>25</a:t>
            </a:fld>
            <a:endParaRPr lang="en-GB" sz="1200">
              <a:cs typeface="Arial" charset="0"/>
            </a:endParaRPr>
          </a:p>
        </p:txBody>
      </p:sp>
      <p:sp>
        <p:nvSpPr>
          <p:cNvPr id="143362" name="Rectangle 2"/>
          <p:cNvSpPr>
            <a:spLocks noGrp="1" noRot="1" noChangeAspect="1" noChangeArrowheads="1" noTextEdit="1"/>
          </p:cNvSpPr>
          <p:nvPr>
            <p:ph type="sldImg"/>
          </p:nvPr>
        </p:nvSpPr>
        <p:spPr bwMode="auto">
          <a:xfrm>
            <a:off x="3360738" y="585788"/>
            <a:ext cx="3151187" cy="2363787"/>
          </a:xfr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42723" name="Rectangle 3"/>
          <p:cNvSpPr>
            <a:spLocks noGrp="1" noChangeArrowheads="1"/>
          </p:cNvSpPr>
          <p:nvPr>
            <p:ph type="body" idx="1"/>
          </p:nvPr>
        </p:nvSpPr>
        <p:spPr>
          <a:xfrm>
            <a:off x="1316356" y="3203675"/>
            <a:ext cx="7239954" cy="2839647"/>
          </a:xfrm>
        </p:spPr>
        <p:txBody>
          <a:bodyPr/>
          <a:lstStyle/>
          <a:p>
            <a:pPr defTabSz="762000" eaLnBrk="1" hangingPunct="1">
              <a:defRPr/>
            </a:pPr>
            <a:endParaRPr lang="en-GB">
              <a:cs typeface="+mn-cs"/>
            </a:endParaRPr>
          </a:p>
        </p:txBody>
      </p:sp>
    </p:spTree>
    <p:extLst>
      <p:ext uri="{BB962C8B-B14F-4D97-AF65-F5344CB8AC3E}">
        <p14:creationId xmlns:p14="http://schemas.microsoft.com/office/powerpoint/2010/main" val="395021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E291A13-AB27-A543-8FD3-B26115CA84CF}" type="slidenum">
              <a:rPr lang="en-GB" sz="1200">
                <a:cs typeface="Arial" charset="0"/>
              </a:rPr>
              <a:pPr eaLnBrk="1" hangingPunct="1"/>
              <a:t>26</a:t>
            </a:fld>
            <a:endParaRPr lang="en-GB" sz="1200">
              <a:cs typeface="Arial" charset="0"/>
            </a:endParaRPr>
          </a:p>
        </p:txBody>
      </p:sp>
      <p:sp>
        <p:nvSpPr>
          <p:cNvPr id="141314" name="Rectangle 2"/>
          <p:cNvSpPr>
            <a:spLocks noGrp="1" noRot="1" noChangeAspect="1" noChangeArrowheads="1" noTextEdit="1"/>
          </p:cNvSpPr>
          <p:nvPr>
            <p:ph type="sldImg"/>
          </p:nvPr>
        </p:nvSpPr>
        <p:spPr bwMode="auto">
          <a:xfrm>
            <a:off x="3360738" y="585788"/>
            <a:ext cx="3151187" cy="2363787"/>
          </a:xfr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40675" name="Rectangle 3"/>
          <p:cNvSpPr>
            <a:spLocks noGrp="1" noChangeArrowheads="1"/>
          </p:cNvSpPr>
          <p:nvPr>
            <p:ph type="body" idx="1"/>
          </p:nvPr>
        </p:nvSpPr>
        <p:spPr>
          <a:xfrm>
            <a:off x="1316356" y="3203675"/>
            <a:ext cx="7239954" cy="2839647"/>
          </a:xfrm>
        </p:spPr>
        <p:txBody>
          <a:bodyPr/>
          <a:lstStyle/>
          <a:p>
            <a:pPr defTabSz="762000" eaLnBrk="1" hangingPunct="1">
              <a:defRPr/>
            </a:pPr>
            <a:endParaRPr lang="en-GB">
              <a:cs typeface="+mn-cs"/>
            </a:endParaRPr>
          </a:p>
        </p:txBody>
      </p:sp>
    </p:spTree>
    <p:extLst>
      <p:ext uri="{BB962C8B-B14F-4D97-AF65-F5344CB8AC3E}">
        <p14:creationId xmlns:p14="http://schemas.microsoft.com/office/powerpoint/2010/main" val="3055835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0580E81-F273-0A40-AF60-C653E09A04CE}" type="slidenum">
              <a:rPr lang="en-GB" sz="1200">
                <a:cs typeface="Arial" charset="0"/>
              </a:rPr>
              <a:pPr eaLnBrk="1" hangingPunct="1"/>
              <a:t>29</a:t>
            </a:fld>
            <a:endParaRPr lang="en-GB" sz="1200">
              <a:cs typeface="Arial" charset="0"/>
            </a:endParaRPr>
          </a:p>
        </p:txBody>
      </p:sp>
      <p:sp>
        <p:nvSpPr>
          <p:cNvPr id="149506" name="Rectangle 2"/>
          <p:cNvSpPr>
            <a:spLocks noGrp="1" noRot="1" noChangeAspect="1" noChangeArrowheads="1" noTextEdit="1"/>
          </p:cNvSpPr>
          <p:nvPr>
            <p:ph type="sldImg"/>
          </p:nvPr>
        </p:nvSpPr>
        <p:spPr bwMode="auto">
          <a:xfrm>
            <a:off x="3360738" y="585788"/>
            <a:ext cx="3151187" cy="2363787"/>
          </a:xfr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48867" name="Rectangle 3"/>
          <p:cNvSpPr>
            <a:spLocks noGrp="1" noChangeArrowheads="1"/>
          </p:cNvSpPr>
          <p:nvPr>
            <p:ph type="body" idx="1"/>
          </p:nvPr>
        </p:nvSpPr>
        <p:spPr>
          <a:xfrm>
            <a:off x="1316356" y="3203675"/>
            <a:ext cx="7239954" cy="2839647"/>
          </a:xfrm>
        </p:spPr>
        <p:txBody>
          <a:bodyPr/>
          <a:lstStyle/>
          <a:p>
            <a:pPr defTabSz="762000" eaLnBrk="1" hangingPunct="1">
              <a:defRPr/>
            </a:pPr>
            <a:endParaRPr lang="en-GB">
              <a:cs typeface="+mn-cs"/>
            </a:endParaRPr>
          </a:p>
        </p:txBody>
      </p:sp>
    </p:spTree>
    <p:extLst>
      <p:ext uri="{BB962C8B-B14F-4D97-AF65-F5344CB8AC3E}">
        <p14:creationId xmlns:p14="http://schemas.microsoft.com/office/powerpoint/2010/main" val="1758643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D5F172-FCDE-7A4B-BB73-202A52F33910}" type="slidenum">
              <a:rPr lang="en-GB"/>
              <a:pPr/>
              <a:t>30</a:t>
            </a:fld>
            <a:endParaRPr lang="en-GB"/>
          </a:p>
        </p:txBody>
      </p:sp>
      <p:sp>
        <p:nvSpPr>
          <p:cNvPr id="2415618" name="Rectangle 2"/>
          <p:cNvSpPr>
            <a:spLocks noGrp="1" noRot="1" noChangeAspect="1" noChangeArrowheads="1" noTextEdit="1"/>
          </p:cNvSpPr>
          <p:nvPr>
            <p:ph type="sldImg"/>
          </p:nvPr>
        </p:nvSpPr>
        <p:spPr>
          <a:xfrm>
            <a:off x="3254375" y="503238"/>
            <a:ext cx="3373438" cy="2532062"/>
          </a:xfrm>
          <a:ln/>
          <a:extLst>
            <a:ext uri="{FAA26D3D-D897-4be2-8F04-BA451C77F1D7}">
              <ma14:placeholderFlag xmlns="" xmlns:ma14="http://schemas.microsoft.com/office/mac/drawingml/2011/main" val="1"/>
            </a:ext>
          </a:extLst>
        </p:spPr>
      </p:sp>
      <p:sp>
        <p:nvSpPr>
          <p:cNvPr id="2415619" name="Rectangle 3"/>
          <p:cNvSpPr>
            <a:spLocks noGrp="1" noChangeArrowheads="1"/>
          </p:cNvSpPr>
          <p:nvPr>
            <p:ph type="body" idx="1"/>
          </p:nvPr>
        </p:nvSpPr>
        <p:spPr>
          <a:xfrm>
            <a:off x="987267" y="3202637"/>
            <a:ext cx="7898130" cy="3034758"/>
          </a:xfrm>
        </p:spPr>
        <p:txBody>
          <a:bodyPr/>
          <a:lstStyle/>
          <a:p>
            <a:endParaRPr lang="en-US"/>
          </a:p>
        </p:txBody>
      </p:sp>
    </p:spTree>
    <p:extLst>
      <p:ext uri="{BB962C8B-B14F-4D97-AF65-F5344CB8AC3E}">
        <p14:creationId xmlns:p14="http://schemas.microsoft.com/office/powerpoint/2010/main" val="313934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DE364C-28DC-CD42-BE9A-DD365B2D71ED}" type="slidenum">
              <a:rPr lang="en-GB"/>
              <a:pPr/>
              <a:t>31</a:t>
            </a:fld>
            <a:endParaRPr lang="en-GB"/>
          </a:p>
        </p:txBody>
      </p:sp>
      <p:sp>
        <p:nvSpPr>
          <p:cNvPr id="2417666" name="Rectangle 2"/>
          <p:cNvSpPr>
            <a:spLocks noGrp="1" noRot="1" noChangeAspect="1" noChangeArrowheads="1" noTextEdit="1"/>
          </p:cNvSpPr>
          <p:nvPr>
            <p:ph type="sldImg"/>
          </p:nvPr>
        </p:nvSpPr>
        <p:spPr>
          <a:xfrm>
            <a:off x="3254375" y="503238"/>
            <a:ext cx="3373438" cy="2532062"/>
          </a:xfrm>
          <a:ln/>
          <a:extLst>
            <a:ext uri="{FAA26D3D-D897-4be2-8F04-BA451C77F1D7}">
              <ma14:placeholderFlag xmlns="" xmlns:ma14="http://schemas.microsoft.com/office/mac/drawingml/2011/main" val="1"/>
            </a:ext>
          </a:extLst>
        </p:spPr>
      </p:sp>
      <p:sp>
        <p:nvSpPr>
          <p:cNvPr id="2417667" name="Rectangle 3"/>
          <p:cNvSpPr>
            <a:spLocks noGrp="1" noChangeArrowheads="1"/>
          </p:cNvSpPr>
          <p:nvPr>
            <p:ph type="body" idx="1"/>
          </p:nvPr>
        </p:nvSpPr>
        <p:spPr>
          <a:xfrm>
            <a:off x="987267" y="3202637"/>
            <a:ext cx="7898130" cy="3034758"/>
          </a:xfrm>
        </p:spPr>
        <p:txBody>
          <a:bodyPr/>
          <a:lstStyle/>
          <a:p>
            <a:endParaRPr lang="en-US"/>
          </a:p>
        </p:txBody>
      </p:sp>
    </p:spTree>
    <p:extLst>
      <p:ext uri="{BB962C8B-B14F-4D97-AF65-F5344CB8AC3E}">
        <p14:creationId xmlns:p14="http://schemas.microsoft.com/office/powerpoint/2010/main" val="4229238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ECFEEF5-9350-DC40-BD28-99F23E90A122}" type="slidenum">
              <a:rPr lang="en-GB" sz="1200">
                <a:cs typeface="Arial" charset="0"/>
              </a:rPr>
              <a:pPr eaLnBrk="1" hangingPunct="1"/>
              <a:t>32</a:t>
            </a:fld>
            <a:endParaRPr lang="en-GB" sz="1200">
              <a:cs typeface="Arial" charset="0"/>
            </a:endParaRPr>
          </a:p>
        </p:txBody>
      </p:sp>
      <p:sp>
        <p:nvSpPr>
          <p:cNvPr id="153602" name="Rectangle 2"/>
          <p:cNvSpPr>
            <a:spLocks noGrp="1" noRot="1" noChangeAspect="1" noChangeArrowheads="1" noTextEdit="1"/>
          </p:cNvSpPr>
          <p:nvPr>
            <p:ph type="sldImg"/>
          </p:nvPr>
        </p:nvSpPr>
        <p:spPr bwMode="auto">
          <a:xfrm>
            <a:off x="3360738" y="585788"/>
            <a:ext cx="3151187" cy="2363787"/>
          </a:xfr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52963" name="Rectangle 3"/>
          <p:cNvSpPr>
            <a:spLocks noGrp="1" noChangeArrowheads="1"/>
          </p:cNvSpPr>
          <p:nvPr>
            <p:ph type="body" idx="1"/>
          </p:nvPr>
        </p:nvSpPr>
        <p:spPr>
          <a:xfrm>
            <a:off x="1316356" y="3203675"/>
            <a:ext cx="7239954" cy="2839647"/>
          </a:xfrm>
        </p:spPr>
        <p:txBody>
          <a:bodyPr/>
          <a:lstStyle/>
          <a:p>
            <a:pPr defTabSz="762000" eaLnBrk="1" hangingPunct="1">
              <a:defRPr/>
            </a:pPr>
            <a:endParaRPr lang="en-GB">
              <a:cs typeface="+mn-cs"/>
            </a:endParaRPr>
          </a:p>
        </p:txBody>
      </p:sp>
    </p:spTree>
    <p:extLst>
      <p:ext uri="{BB962C8B-B14F-4D97-AF65-F5344CB8AC3E}">
        <p14:creationId xmlns:p14="http://schemas.microsoft.com/office/powerpoint/2010/main" val="722712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323528" y="44624"/>
            <a:ext cx="8640960" cy="864097"/>
          </a:xfrm>
        </p:spPr>
        <p:txBody>
          <a:bodyPr anchor="b">
            <a:normAutofit/>
          </a:bodyPr>
          <a:lstStyle>
            <a:lvl1pPr algn="l">
              <a:defRPr sz="2400">
                <a:solidFill>
                  <a:srgbClr val="9A1D2B"/>
                </a:solidFill>
                <a:latin typeface="Arial" pitchFamily="34" charset="0"/>
                <a:cs typeface="Arial" pitchFamily="34" charset="0"/>
              </a:defRPr>
            </a:lvl1pPr>
          </a:lstStyle>
          <a:p>
            <a:r>
              <a:rPr lang="en-US" dirty="0"/>
              <a:t>Click to edit Master title style</a:t>
            </a:r>
            <a:endParaRPr lang="en-GB" dirty="0"/>
          </a:p>
        </p:txBody>
      </p:sp>
      <p:sp>
        <p:nvSpPr>
          <p:cNvPr id="3" name="Subtitle 2"/>
          <p:cNvSpPr>
            <a:spLocks noGrp="1"/>
          </p:cNvSpPr>
          <p:nvPr>
            <p:ph type="subTitle" idx="1"/>
          </p:nvPr>
        </p:nvSpPr>
        <p:spPr>
          <a:xfrm>
            <a:off x="251520" y="3356992"/>
            <a:ext cx="864096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sp>
        <p:nvSpPr>
          <p:cNvPr id="4" name="Footer Placeholder 4"/>
          <p:cNvSpPr>
            <a:spLocks noGrp="1"/>
          </p:cNvSpPr>
          <p:nvPr>
            <p:ph type="ftr" sz="quarter" idx="10"/>
          </p:nvPr>
        </p:nvSpPr>
        <p:spPr/>
        <p:txBody>
          <a:bodyPr/>
          <a:lstStyle>
            <a:lvl1pPr>
              <a:defRPr/>
            </a:lvl1pPr>
          </a:lstStyle>
          <a:p>
            <a:pPr>
              <a:defRPr/>
            </a:pPr>
            <a:r>
              <a:rPr lang="en-US"/>
              <a:t>Optical Networks                                                 Electrical and Electronic Engineering</a:t>
            </a:r>
            <a:endParaRPr lang="en-GB"/>
          </a:p>
        </p:txBody>
      </p:sp>
      <p:sp>
        <p:nvSpPr>
          <p:cNvPr id="5" name="Slide Number Placeholder 5"/>
          <p:cNvSpPr>
            <a:spLocks noGrp="1"/>
          </p:cNvSpPr>
          <p:nvPr>
            <p:ph type="sldNum" sz="quarter" idx="11"/>
          </p:nvPr>
        </p:nvSpPr>
        <p:spPr/>
        <p:txBody>
          <a:bodyPr/>
          <a:lstStyle>
            <a:lvl1pPr>
              <a:defRPr/>
            </a:lvl1pPr>
          </a:lstStyle>
          <a:p>
            <a:pPr>
              <a:defRPr/>
            </a:pPr>
            <a:fld id="{BB1B1C65-2935-2E48-B142-D14792BE4575}" type="slidenum">
              <a:rPr lang="en-GB"/>
              <a:pPr>
                <a:defRPr/>
              </a:pPr>
              <a:t>‹#›</a:t>
            </a:fld>
            <a:endParaRPr lang="en-GB"/>
          </a:p>
        </p:txBody>
      </p:sp>
    </p:spTree>
    <p:extLst>
      <p:ext uri="{BB962C8B-B14F-4D97-AF65-F5344CB8AC3E}">
        <p14:creationId xmlns:p14="http://schemas.microsoft.com/office/powerpoint/2010/main" val="2308178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640960" cy="908720"/>
          </a:xfrm>
        </p:spPr>
        <p:txBody>
          <a:bodyPr anchor="b">
            <a:normAutofit/>
          </a:bodyPr>
          <a:lstStyle>
            <a:lvl1pPr algn="l">
              <a:defRPr sz="2400">
                <a:solidFill>
                  <a:srgbClr val="9A1D2B"/>
                </a:solidFill>
                <a:latin typeface="Arial" pitchFamily="34" charset="0"/>
                <a:cs typeface="Arial" pitchFamily="34" charset="0"/>
              </a:defRPr>
            </a:lvl1pPr>
          </a:lstStyle>
          <a:p>
            <a:r>
              <a:rPr lang="en-US" dirty="0"/>
              <a:t>Click to edit Master title style</a:t>
            </a:r>
            <a:endParaRPr lang="en-GB" dirty="0"/>
          </a:p>
        </p:txBody>
      </p:sp>
      <p:sp>
        <p:nvSpPr>
          <p:cNvPr id="3" name="Content Placeholder 2"/>
          <p:cNvSpPr>
            <a:spLocks noGrp="1"/>
          </p:cNvSpPr>
          <p:nvPr>
            <p:ph idx="1"/>
          </p:nvPr>
        </p:nvSpPr>
        <p:spPr>
          <a:xfrm>
            <a:off x="251520" y="908721"/>
            <a:ext cx="8640960" cy="5217444"/>
          </a:xfrm>
        </p:spPr>
        <p:txBody>
          <a:bodyPr/>
          <a:lstStyle>
            <a:lvl1pPr>
              <a:defRPr sz="2400"/>
            </a:lvl1pPr>
            <a:lvl2pPr>
              <a:defRPr sz="2000"/>
            </a:lvl2pPr>
            <a:lvl3pPr>
              <a:defRPr sz="1800"/>
            </a:lvl3pPr>
            <a:lvl4pPr>
              <a:defRPr sz="1800"/>
            </a:lvl4pPr>
            <a:lvl5pPr>
              <a:buFont typeface="Arial" pitchFamily="34" charset="0"/>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Footer Placeholder 4"/>
          <p:cNvSpPr>
            <a:spLocks noGrp="1"/>
          </p:cNvSpPr>
          <p:nvPr>
            <p:ph type="ftr" sz="quarter" idx="10"/>
          </p:nvPr>
        </p:nvSpPr>
        <p:spPr/>
        <p:txBody>
          <a:bodyPr/>
          <a:lstStyle>
            <a:lvl1pPr>
              <a:defRPr/>
            </a:lvl1pPr>
          </a:lstStyle>
          <a:p>
            <a:pPr>
              <a:defRPr/>
            </a:pPr>
            <a:r>
              <a:rPr lang="en-US"/>
              <a:t>Optical Networks                                                 Electrical and Electronic Engineering</a:t>
            </a:r>
            <a:endParaRPr lang="en-GB"/>
          </a:p>
        </p:txBody>
      </p:sp>
      <p:sp>
        <p:nvSpPr>
          <p:cNvPr id="5" name="Slide Number Placeholder 5"/>
          <p:cNvSpPr>
            <a:spLocks noGrp="1"/>
          </p:cNvSpPr>
          <p:nvPr>
            <p:ph type="sldNum" sz="quarter" idx="11"/>
          </p:nvPr>
        </p:nvSpPr>
        <p:spPr/>
        <p:txBody>
          <a:bodyPr/>
          <a:lstStyle>
            <a:lvl1pPr>
              <a:defRPr/>
            </a:lvl1pPr>
          </a:lstStyle>
          <a:p>
            <a:pPr>
              <a:defRPr/>
            </a:pPr>
            <a:fld id="{E27625A9-5E77-CB45-8867-3DD80D097EC7}" type="slidenum">
              <a:rPr lang="en-GB"/>
              <a:pPr>
                <a:defRPr/>
              </a:pPr>
              <a:t>‹#›</a:t>
            </a:fld>
            <a:endParaRPr lang="en-GB"/>
          </a:p>
        </p:txBody>
      </p:sp>
    </p:spTree>
    <p:extLst>
      <p:ext uri="{BB962C8B-B14F-4D97-AF65-F5344CB8AC3E}">
        <p14:creationId xmlns:p14="http://schemas.microsoft.com/office/powerpoint/2010/main" val="1962231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96752"/>
            <a:ext cx="8640960" cy="4929411"/>
          </a:xfrm>
        </p:spPr>
        <p:txBody>
          <a:bodyPr/>
          <a:lstStyle>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Footer Placeholder 4"/>
          <p:cNvSpPr>
            <a:spLocks noGrp="1"/>
          </p:cNvSpPr>
          <p:nvPr>
            <p:ph type="ftr" sz="quarter" idx="10"/>
          </p:nvPr>
        </p:nvSpPr>
        <p:spPr/>
        <p:txBody>
          <a:bodyPr/>
          <a:lstStyle>
            <a:lvl1pPr>
              <a:defRPr/>
            </a:lvl1pPr>
          </a:lstStyle>
          <a:p>
            <a:pPr>
              <a:defRPr/>
            </a:pPr>
            <a:r>
              <a:rPr lang="en-US"/>
              <a:t>Optical Networks                                                 Electrical and Electronic Engineering</a:t>
            </a:r>
            <a:endParaRPr lang="en-GB"/>
          </a:p>
        </p:txBody>
      </p:sp>
      <p:sp>
        <p:nvSpPr>
          <p:cNvPr id="5" name="Slide Number Placeholder 5"/>
          <p:cNvSpPr>
            <a:spLocks noGrp="1"/>
          </p:cNvSpPr>
          <p:nvPr>
            <p:ph type="sldNum" sz="quarter" idx="11"/>
          </p:nvPr>
        </p:nvSpPr>
        <p:spPr/>
        <p:txBody>
          <a:bodyPr/>
          <a:lstStyle>
            <a:lvl1pPr>
              <a:defRPr/>
            </a:lvl1pPr>
          </a:lstStyle>
          <a:p>
            <a:pPr>
              <a:defRPr/>
            </a:pPr>
            <a:fld id="{20506FB6-30B6-3741-B920-AD36641950F9}" type="slidenum">
              <a:rPr lang="en-GB"/>
              <a:pPr>
                <a:defRPr/>
              </a:pPr>
              <a:t>‹#›</a:t>
            </a:fld>
            <a:endParaRPr lang="en-GB"/>
          </a:p>
        </p:txBody>
      </p:sp>
    </p:spTree>
    <p:extLst>
      <p:ext uri="{BB962C8B-B14F-4D97-AF65-F5344CB8AC3E}">
        <p14:creationId xmlns:p14="http://schemas.microsoft.com/office/powerpoint/2010/main" val="1351756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1277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48200" y="141277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US"/>
              <a:t>Optical Networks                                                 Electrical and Electronic Engineering</a:t>
            </a:r>
            <a:endParaRPr lang="en-GB"/>
          </a:p>
        </p:txBody>
      </p:sp>
      <p:sp>
        <p:nvSpPr>
          <p:cNvPr id="6" name="Slide Number Placeholder 5"/>
          <p:cNvSpPr>
            <a:spLocks noGrp="1"/>
          </p:cNvSpPr>
          <p:nvPr>
            <p:ph type="sldNum" sz="quarter" idx="11"/>
          </p:nvPr>
        </p:nvSpPr>
        <p:spPr/>
        <p:txBody>
          <a:bodyPr/>
          <a:lstStyle>
            <a:lvl1pPr>
              <a:defRPr/>
            </a:lvl1pPr>
          </a:lstStyle>
          <a:p>
            <a:pPr>
              <a:defRPr/>
            </a:pPr>
            <a:fld id="{71C07ED6-C9FA-7D41-9BDC-B49EA78231EC}" type="slidenum">
              <a:rPr lang="en-GB"/>
              <a:pPr>
                <a:defRPr/>
              </a:pPr>
              <a:t>‹#›</a:t>
            </a:fld>
            <a:endParaRPr lang="en-GB"/>
          </a:p>
        </p:txBody>
      </p:sp>
    </p:spTree>
    <p:extLst>
      <p:ext uri="{BB962C8B-B14F-4D97-AF65-F5344CB8AC3E}">
        <p14:creationId xmlns:p14="http://schemas.microsoft.com/office/powerpoint/2010/main" val="2647257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68760"/>
            <a:ext cx="5486400" cy="4176464"/>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445225"/>
            <a:ext cx="5486400" cy="6549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Optical Networks                                                 Electrical and Electronic Engineering</a:t>
            </a:r>
            <a:endParaRPr lang="en-GB"/>
          </a:p>
        </p:txBody>
      </p:sp>
      <p:sp>
        <p:nvSpPr>
          <p:cNvPr id="6" name="Slide Number Placeholder 5"/>
          <p:cNvSpPr>
            <a:spLocks noGrp="1"/>
          </p:cNvSpPr>
          <p:nvPr>
            <p:ph type="sldNum" sz="quarter" idx="11"/>
          </p:nvPr>
        </p:nvSpPr>
        <p:spPr/>
        <p:txBody>
          <a:bodyPr/>
          <a:lstStyle>
            <a:lvl1pPr>
              <a:defRPr/>
            </a:lvl1pPr>
          </a:lstStyle>
          <a:p>
            <a:pPr>
              <a:defRPr/>
            </a:pPr>
            <a:fld id="{A609BC00-9022-C149-A90A-3C5E84EE3508}" type="slidenum">
              <a:rPr lang="en-GB"/>
              <a:pPr>
                <a:defRPr/>
              </a:pPr>
              <a:t>‹#›</a:t>
            </a:fld>
            <a:endParaRPr lang="en-GB"/>
          </a:p>
        </p:txBody>
      </p:sp>
      <p:sp>
        <p:nvSpPr>
          <p:cNvPr id="7" name="Date Placeholder 6"/>
          <p:cNvSpPr>
            <a:spLocks noGrp="1"/>
          </p:cNvSpPr>
          <p:nvPr>
            <p:ph type="dt" sz="half" idx="12"/>
          </p:nvPr>
        </p:nvSpPr>
        <p:spPr>
          <a:xfrm>
            <a:off x="6732588" y="620713"/>
            <a:ext cx="2133600" cy="365125"/>
          </a:xfrm>
          <a:prstGeom prst="rect">
            <a:avLst/>
          </a:prstGeom>
        </p:spPr>
        <p:txBody>
          <a:bodyPr/>
          <a:lstStyle>
            <a:lvl1pPr>
              <a:defRPr/>
            </a:lvl1pPr>
          </a:lstStyle>
          <a:p>
            <a:pPr>
              <a:defRPr/>
            </a:pPr>
            <a:endParaRPr lang="en-GB"/>
          </a:p>
        </p:txBody>
      </p:sp>
    </p:spTree>
    <p:extLst>
      <p:ext uri="{BB962C8B-B14F-4D97-AF65-F5344CB8AC3E}">
        <p14:creationId xmlns:p14="http://schemas.microsoft.com/office/powerpoint/2010/main" val="1965777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a:t>Optical Networks                                                 Electrical and Electronic Engineering</a:t>
            </a:r>
            <a:endParaRPr lang="en-GB"/>
          </a:p>
        </p:txBody>
      </p:sp>
      <p:sp>
        <p:nvSpPr>
          <p:cNvPr id="3" name="Slide Number Placeholder 5"/>
          <p:cNvSpPr>
            <a:spLocks noGrp="1"/>
          </p:cNvSpPr>
          <p:nvPr>
            <p:ph type="sldNum" sz="quarter" idx="11"/>
          </p:nvPr>
        </p:nvSpPr>
        <p:spPr/>
        <p:txBody>
          <a:bodyPr/>
          <a:lstStyle>
            <a:lvl1pPr>
              <a:defRPr/>
            </a:lvl1pPr>
          </a:lstStyle>
          <a:p>
            <a:pPr>
              <a:defRPr/>
            </a:pPr>
            <a:fld id="{FEC7BAAC-BC51-B343-B315-A9ACA46898CF}" type="slidenum">
              <a:rPr lang="en-GB"/>
              <a:pPr>
                <a:defRPr/>
              </a:pPr>
              <a:t>‹#›</a:t>
            </a:fld>
            <a:endParaRPr lang="en-GB"/>
          </a:p>
        </p:txBody>
      </p:sp>
    </p:spTree>
    <p:extLst>
      <p:ext uri="{BB962C8B-B14F-4D97-AF65-F5344CB8AC3E}">
        <p14:creationId xmlns:p14="http://schemas.microsoft.com/office/powerpoint/2010/main" val="485097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5"/>
          <p:cNvSpPr>
            <a:spLocks noGrp="1" noChangeArrowheads="1"/>
          </p:cNvSpPr>
          <p:nvPr>
            <p:ph type="ftr" sz="quarter" idx="11"/>
          </p:nvPr>
        </p:nvSpPr>
        <p:spPr/>
        <p:txBody>
          <a:bodyPr/>
          <a:lstStyle>
            <a:lvl1pPr>
              <a:defRPr/>
            </a:lvl1pPr>
          </a:lstStyle>
          <a:p>
            <a:pPr>
              <a:defRPr/>
            </a:pPr>
            <a:r>
              <a:rPr lang="en-US"/>
              <a:t>Optical Networks                                                 Electrical and Electronic Engineering</a:t>
            </a:r>
          </a:p>
        </p:txBody>
      </p:sp>
      <p:sp>
        <p:nvSpPr>
          <p:cNvPr id="5" name="Rectangle 6"/>
          <p:cNvSpPr>
            <a:spLocks noGrp="1" noChangeArrowheads="1"/>
          </p:cNvSpPr>
          <p:nvPr>
            <p:ph type="sldNum" sz="quarter" idx="12"/>
          </p:nvPr>
        </p:nvSpPr>
        <p:spPr/>
        <p:txBody>
          <a:bodyPr/>
          <a:lstStyle>
            <a:lvl1pPr>
              <a:defRPr/>
            </a:lvl1pPr>
          </a:lstStyle>
          <a:p>
            <a:pPr>
              <a:defRPr/>
            </a:pPr>
            <a:fld id="{5EDDAF6F-ADFD-5D48-994E-4F1E94263D72}" type="slidenum">
              <a:rPr lang="en-GB"/>
              <a:pPr>
                <a:defRPr/>
              </a:pPr>
              <a:t>‹#›</a:t>
            </a:fld>
            <a:endParaRPr lang="en-GB"/>
          </a:p>
        </p:txBody>
      </p:sp>
    </p:spTree>
    <p:extLst>
      <p:ext uri="{BB962C8B-B14F-4D97-AF65-F5344CB8AC3E}">
        <p14:creationId xmlns:p14="http://schemas.microsoft.com/office/powerpoint/2010/main" val="3939097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15888"/>
            <a:ext cx="8229600" cy="706437"/>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7" name="Text Placeholder 2"/>
          <p:cNvSpPr>
            <a:spLocks noGrp="1"/>
          </p:cNvSpPr>
          <p:nvPr>
            <p:ph type="body" idx="1"/>
          </p:nvPr>
        </p:nvSpPr>
        <p:spPr bwMode="auto">
          <a:xfrm>
            <a:off x="457200" y="908050"/>
            <a:ext cx="8229600" cy="521811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9" name="Straight Connector 8"/>
          <p:cNvCxnSpPr/>
          <p:nvPr userDrawn="1"/>
        </p:nvCxnSpPr>
        <p:spPr>
          <a:xfrm>
            <a:off x="250825" y="908050"/>
            <a:ext cx="864235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50825" y="6288088"/>
            <a:ext cx="864235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7" name="Footer Placeholder 4"/>
          <p:cNvSpPr>
            <a:spLocks noGrp="1"/>
          </p:cNvSpPr>
          <p:nvPr>
            <p:ph type="ftr" sz="quarter" idx="3"/>
          </p:nvPr>
        </p:nvSpPr>
        <p:spPr>
          <a:xfrm>
            <a:off x="128588" y="6448425"/>
            <a:ext cx="386715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Arial" pitchFamily="34" charset="0"/>
                <a:ea typeface="+mn-ea"/>
                <a:cs typeface="Arial" pitchFamily="34" charset="0"/>
              </a:defRPr>
            </a:lvl1pPr>
          </a:lstStyle>
          <a:p>
            <a:pPr>
              <a:defRPr/>
            </a:pPr>
            <a:r>
              <a:rPr lang="en-US" dirty="0"/>
              <a:t>Optical Networks                                                 Electrical and Electronic Engineering</a:t>
            </a:r>
            <a:endParaRPr lang="en-GB" dirty="0"/>
          </a:p>
        </p:txBody>
      </p:sp>
      <p:sp>
        <p:nvSpPr>
          <p:cNvPr id="18" name="Slide Number Placeholder 5"/>
          <p:cNvSpPr>
            <a:spLocks noGrp="1"/>
          </p:cNvSpPr>
          <p:nvPr>
            <p:ph type="sldNum" sz="quarter" idx="4"/>
          </p:nvPr>
        </p:nvSpPr>
        <p:spPr>
          <a:xfrm>
            <a:off x="4211638" y="6448425"/>
            <a:ext cx="720725"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cs typeface="Arial" charset="0"/>
              </a:defRPr>
            </a:lvl1pPr>
          </a:lstStyle>
          <a:p>
            <a:pPr>
              <a:defRPr/>
            </a:pPr>
            <a:fld id="{9FBACD15-3C6A-EC4E-9DE3-A3935674EC93}" type="slidenum">
              <a:rPr lang="en-GB"/>
              <a:pPr>
                <a:defRPr/>
              </a:pPr>
              <a:t>‹#›</a:t>
            </a:fld>
            <a:endParaRPr lang="en-GB"/>
          </a:p>
        </p:txBody>
      </p:sp>
      <p:pic>
        <p:nvPicPr>
          <p:cNvPr id="1032" name="Picture 7" descr="logo-ltr.tif"/>
          <p:cNvPicPr>
            <a:picLocks noChangeAspect="1"/>
          </p:cNvPicPr>
          <p:nvPr userDrawn="1"/>
        </p:nvPicPr>
        <p:blipFill>
          <a:blip r:embed="rId9" cstate="email">
            <a:extLst>
              <a:ext uri="{28A0092B-C50C-407E-A947-70E740481C1C}">
                <a14:useLocalDpi xmlns:a14="http://schemas.microsoft.com/office/drawing/2010/main" val="0"/>
              </a:ext>
            </a:extLst>
          </a:blip>
          <a:srcRect/>
          <a:stretch>
            <a:fillRect/>
          </a:stretch>
        </p:blipFill>
        <p:spPr bwMode="auto">
          <a:xfrm>
            <a:off x="7019925" y="6296025"/>
            <a:ext cx="1944688" cy="563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Lst>
  <p:hf hdr="0" dt="0"/>
  <p:txStyles>
    <p:titleStyle>
      <a:lvl1pPr algn="l" rtl="0" eaLnBrk="0" fontAlgn="base" hangingPunct="0">
        <a:spcBef>
          <a:spcPct val="0"/>
        </a:spcBef>
        <a:spcAft>
          <a:spcPct val="0"/>
        </a:spcAft>
        <a:defRPr sz="3200" kern="1200">
          <a:solidFill>
            <a:srgbClr val="9A1D2B"/>
          </a:solidFill>
          <a:latin typeface="Arial" pitchFamily="34" charset="0"/>
          <a:ea typeface="ＭＳ Ｐゴシック" charset="0"/>
          <a:cs typeface="Arial" pitchFamily="34" charset="0"/>
        </a:defRPr>
      </a:lvl1pPr>
      <a:lvl2pPr algn="l" rtl="0" eaLnBrk="0" fontAlgn="base" hangingPunct="0">
        <a:spcBef>
          <a:spcPct val="0"/>
        </a:spcBef>
        <a:spcAft>
          <a:spcPct val="0"/>
        </a:spcAft>
        <a:defRPr sz="3200">
          <a:solidFill>
            <a:srgbClr val="9A1D2B"/>
          </a:solidFill>
          <a:latin typeface="Arial" charset="0"/>
          <a:ea typeface="ＭＳ Ｐゴシック" charset="0"/>
          <a:cs typeface="Arial" charset="0"/>
        </a:defRPr>
      </a:lvl2pPr>
      <a:lvl3pPr algn="l" rtl="0" eaLnBrk="0" fontAlgn="base" hangingPunct="0">
        <a:spcBef>
          <a:spcPct val="0"/>
        </a:spcBef>
        <a:spcAft>
          <a:spcPct val="0"/>
        </a:spcAft>
        <a:defRPr sz="3200">
          <a:solidFill>
            <a:srgbClr val="9A1D2B"/>
          </a:solidFill>
          <a:latin typeface="Arial" charset="0"/>
          <a:ea typeface="ＭＳ Ｐゴシック" charset="0"/>
          <a:cs typeface="Arial" charset="0"/>
        </a:defRPr>
      </a:lvl3pPr>
      <a:lvl4pPr algn="l" rtl="0" eaLnBrk="0" fontAlgn="base" hangingPunct="0">
        <a:spcBef>
          <a:spcPct val="0"/>
        </a:spcBef>
        <a:spcAft>
          <a:spcPct val="0"/>
        </a:spcAft>
        <a:defRPr sz="3200">
          <a:solidFill>
            <a:srgbClr val="9A1D2B"/>
          </a:solidFill>
          <a:latin typeface="Arial" charset="0"/>
          <a:ea typeface="ＭＳ Ｐゴシック" charset="0"/>
          <a:cs typeface="Arial" charset="0"/>
        </a:defRPr>
      </a:lvl4pPr>
      <a:lvl5pPr algn="l" rtl="0" eaLnBrk="0" fontAlgn="base" hangingPunct="0">
        <a:spcBef>
          <a:spcPct val="0"/>
        </a:spcBef>
        <a:spcAft>
          <a:spcPct val="0"/>
        </a:spcAft>
        <a:defRPr sz="3200">
          <a:solidFill>
            <a:srgbClr val="9A1D2B"/>
          </a:solidFill>
          <a:latin typeface="Arial" charset="0"/>
          <a:ea typeface="ＭＳ Ｐゴシック" charset="0"/>
          <a:cs typeface="Arial" charset="0"/>
        </a:defRPr>
      </a:lvl5pPr>
      <a:lvl6pPr marL="457200" algn="l" rtl="0" fontAlgn="base">
        <a:spcBef>
          <a:spcPct val="0"/>
        </a:spcBef>
        <a:spcAft>
          <a:spcPct val="0"/>
        </a:spcAft>
        <a:defRPr sz="3200">
          <a:solidFill>
            <a:srgbClr val="9A1D2B"/>
          </a:solidFill>
          <a:latin typeface="Arial" charset="0"/>
          <a:ea typeface="ＭＳ Ｐゴシック" charset="0"/>
          <a:cs typeface="Arial" charset="0"/>
        </a:defRPr>
      </a:lvl6pPr>
      <a:lvl7pPr marL="914400" algn="l" rtl="0" fontAlgn="base">
        <a:spcBef>
          <a:spcPct val="0"/>
        </a:spcBef>
        <a:spcAft>
          <a:spcPct val="0"/>
        </a:spcAft>
        <a:defRPr sz="3200">
          <a:solidFill>
            <a:srgbClr val="9A1D2B"/>
          </a:solidFill>
          <a:latin typeface="Arial" charset="0"/>
          <a:ea typeface="ＭＳ Ｐゴシック" charset="0"/>
          <a:cs typeface="Arial" charset="0"/>
        </a:defRPr>
      </a:lvl7pPr>
      <a:lvl8pPr marL="1371600" algn="l" rtl="0" fontAlgn="base">
        <a:spcBef>
          <a:spcPct val="0"/>
        </a:spcBef>
        <a:spcAft>
          <a:spcPct val="0"/>
        </a:spcAft>
        <a:defRPr sz="3200">
          <a:solidFill>
            <a:srgbClr val="9A1D2B"/>
          </a:solidFill>
          <a:latin typeface="Arial" charset="0"/>
          <a:ea typeface="ＭＳ Ｐゴシック" charset="0"/>
          <a:cs typeface="Arial" charset="0"/>
        </a:defRPr>
      </a:lvl8pPr>
      <a:lvl9pPr marL="1828800" algn="l" rtl="0" fontAlgn="base">
        <a:spcBef>
          <a:spcPct val="0"/>
        </a:spcBef>
        <a:spcAft>
          <a:spcPct val="0"/>
        </a:spcAft>
        <a:defRPr sz="3200">
          <a:solidFill>
            <a:srgbClr val="9A1D2B"/>
          </a:solidFill>
          <a:latin typeface="Arial" charset="0"/>
          <a:ea typeface="ＭＳ Ｐゴシック"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35.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pPr>
              <a:defRPr/>
            </a:pPr>
            <a:r>
              <a:rPr lang="en-US"/>
              <a:t>Optical Networks                                                 Electrical and Electronic Engineering</a:t>
            </a:r>
            <a:endParaRPr lang="en-GB"/>
          </a:p>
        </p:txBody>
      </p:sp>
      <p:sp>
        <p:nvSpPr>
          <p:cNvPr id="12291" name="Title 1"/>
          <p:cNvSpPr>
            <a:spLocks noGrp="1"/>
          </p:cNvSpPr>
          <p:nvPr>
            <p:ph type="ctrTitle"/>
          </p:nvPr>
        </p:nvSpPr>
        <p:spPr>
          <a:xfrm>
            <a:off x="250825" y="1972239"/>
            <a:ext cx="8642350" cy="1214896"/>
          </a:xfrm>
        </p:spPr>
        <p:txBody>
          <a:bodyPr/>
          <a:lstStyle/>
          <a:p>
            <a:pPr algn="ctr" eaLnBrk="1" hangingPunct="1"/>
            <a:r>
              <a:rPr lang="en-GB" sz="3600">
                <a:latin typeface="Arial" charset="0"/>
                <a:cs typeface="Arial" charset="0"/>
              </a:rPr>
              <a:t>Optical Networks</a:t>
            </a:r>
            <a:br>
              <a:rPr lang="en-GB" sz="3600">
                <a:latin typeface="Arial" charset="0"/>
                <a:cs typeface="Arial" charset="0"/>
              </a:rPr>
            </a:br>
            <a:r>
              <a:rPr lang="en-GB" sz="3600">
                <a:latin typeface="Arial" charset="0"/>
                <a:cs typeface="Arial" charset="0"/>
              </a:rPr>
              <a:t> [</a:t>
            </a:r>
            <a:r>
              <a:rPr lang="en-GB" sz="3600">
                <a:latin typeface="Calibri" charset="0"/>
                <a:cs typeface="Arial" charset="0"/>
              </a:rPr>
              <a:t>EENGM0003]</a:t>
            </a:r>
            <a:endParaRPr lang="en-GB" sz="3600">
              <a:latin typeface="Arial" charset="0"/>
              <a:cs typeface="Arial" charset="0"/>
            </a:endParaRPr>
          </a:p>
        </p:txBody>
      </p:sp>
      <p:sp>
        <p:nvSpPr>
          <p:cNvPr id="12292" name="Subtitle 2"/>
          <p:cNvSpPr>
            <a:spLocks noGrp="1"/>
          </p:cNvSpPr>
          <p:nvPr>
            <p:ph type="subTitle" idx="1"/>
          </p:nvPr>
        </p:nvSpPr>
        <p:spPr>
          <a:xfrm>
            <a:off x="250825" y="3836988"/>
            <a:ext cx="8642350" cy="1752600"/>
          </a:xfrm>
        </p:spPr>
        <p:txBody>
          <a:bodyPr/>
          <a:lstStyle/>
          <a:p>
            <a:pPr algn="ctr" eaLnBrk="1" hangingPunct="1"/>
            <a:r>
              <a:rPr lang="en-GB" sz="2000" dirty="0" err="1">
                <a:latin typeface="Calibri" charset="0"/>
              </a:rPr>
              <a:t>Dr.</a:t>
            </a:r>
            <a:r>
              <a:rPr lang="en-GB" sz="2000" dirty="0">
                <a:latin typeface="Calibri" charset="0"/>
              </a:rPr>
              <a:t> George T. Kanellos </a:t>
            </a:r>
          </a:p>
          <a:p>
            <a:pPr algn="ctr" eaLnBrk="1" hangingPunct="1"/>
            <a:r>
              <a:rPr lang="en-GB" sz="2000" dirty="0">
                <a:latin typeface="Calibri" charset="0"/>
              </a:rPr>
              <a:t>[gt.kanellos@bristol.ac.uk]</a:t>
            </a:r>
          </a:p>
          <a:p>
            <a:pPr algn="ctr" eaLnBrk="1" hangingPunct="1"/>
            <a:endParaRPr lang="en-GB" sz="2000" dirty="0">
              <a:latin typeface="Calibri" charset="0"/>
            </a:endParaRPr>
          </a:p>
        </p:txBody>
      </p:sp>
      <p:sp>
        <p:nvSpPr>
          <p:cNvPr id="2" name="Slide Number Placeholder 1"/>
          <p:cNvSpPr>
            <a:spLocks noGrp="1"/>
          </p:cNvSpPr>
          <p:nvPr>
            <p:ph type="sldNum" sz="quarter" idx="11"/>
          </p:nvPr>
        </p:nvSpPr>
        <p:spPr/>
        <p:txBody>
          <a:bodyPr/>
          <a:lstStyle/>
          <a:p>
            <a:pPr>
              <a:defRPr/>
            </a:pPr>
            <a:fld id="{BB1B1C65-2935-2E48-B142-D14792BE4575}" type="slidenum">
              <a:rPr lang="en-GB" smtClean="0"/>
              <a:pPr>
                <a:defRPr/>
              </a:pPr>
              <a:t>1</a:t>
            </a:fld>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9E55-BED9-4A33-9D03-5596C6CC940F}"/>
              </a:ext>
            </a:extLst>
          </p:cNvPr>
          <p:cNvSpPr>
            <a:spLocks noGrp="1"/>
          </p:cNvSpPr>
          <p:nvPr>
            <p:ph type="title"/>
          </p:nvPr>
        </p:nvSpPr>
        <p:spPr/>
        <p:txBody>
          <a:bodyPr/>
          <a:lstStyle/>
          <a:p>
            <a:r>
              <a:rPr lang="en-GB" dirty="0"/>
              <a:t>The ROADM Heart – the WSS Module</a:t>
            </a:r>
          </a:p>
        </p:txBody>
      </p:sp>
      <p:sp>
        <p:nvSpPr>
          <p:cNvPr id="4" name="Footer Placeholder 3">
            <a:extLst>
              <a:ext uri="{FF2B5EF4-FFF2-40B4-BE49-F238E27FC236}">
                <a16:creationId xmlns:a16="http://schemas.microsoft.com/office/drawing/2014/main" id="{5F6AB23D-F856-495E-9D74-6D399F2A5F1F}"/>
              </a:ext>
            </a:extLst>
          </p:cNvPr>
          <p:cNvSpPr>
            <a:spLocks noGrp="1"/>
          </p:cNvSpPr>
          <p:nvPr>
            <p:ph type="ftr" sz="quarter" idx="10"/>
          </p:nvPr>
        </p:nvSpPr>
        <p:spPr/>
        <p:txBody>
          <a:bodyPr/>
          <a:lstStyle/>
          <a:p>
            <a:pPr>
              <a:defRPr/>
            </a:pPr>
            <a:r>
              <a:rPr lang="en-US" dirty="0"/>
              <a:t>Optical Networks                                                 Electrical and Electronic Engineering</a:t>
            </a:r>
            <a:endParaRPr lang="en-GB" dirty="0"/>
          </a:p>
        </p:txBody>
      </p:sp>
      <p:sp>
        <p:nvSpPr>
          <p:cNvPr id="5" name="Slide Number Placeholder 4">
            <a:extLst>
              <a:ext uri="{FF2B5EF4-FFF2-40B4-BE49-F238E27FC236}">
                <a16:creationId xmlns:a16="http://schemas.microsoft.com/office/drawing/2014/main" id="{DC9D1E21-7A83-4A03-9A16-FBD545D9E026}"/>
              </a:ext>
            </a:extLst>
          </p:cNvPr>
          <p:cNvSpPr>
            <a:spLocks noGrp="1"/>
          </p:cNvSpPr>
          <p:nvPr>
            <p:ph type="sldNum" sz="quarter" idx="11"/>
          </p:nvPr>
        </p:nvSpPr>
        <p:spPr/>
        <p:txBody>
          <a:bodyPr/>
          <a:lstStyle/>
          <a:p>
            <a:pPr>
              <a:defRPr/>
            </a:pPr>
            <a:fld id="{E27625A9-5E77-CB45-8867-3DD80D097EC7}" type="slidenum">
              <a:rPr lang="en-GB" smtClean="0"/>
              <a:pPr>
                <a:defRPr/>
              </a:pPr>
              <a:t>10</a:t>
            </a:fld>
            <a:endParaRPr lang="en-GB"/>
          </a:p>
        </p:txBody>
      </p:sp>
      <p:pic>
        <p:nvPicPr>
          <p:cNvPr id="2050" name="Picture 2" descr="Image result for wavelength selective switch">
            <a:extLst>
              <a:ext uri="{FF2B5EF4-FFF2-40B4-BE49-F238E27FC236}">
                <a16:creationId xmlns:a16="http://schemas.microsoft.com/office/drawing/2014/main" id="{68E3A39B-7CD1-4E59-B631-387E640B8B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21" y="1904416"/>
            <a:ext cx="5321770" cy="36724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A227C39-B5C1-4DDB-8C72-9E37D99980D0}"/>
              </a:ext>
            </a:extLst>
          </p:cNvPr>
          <p:cNvSpPr txBox="1"/>
          <p:nvPr/>
        </p:nvSpPr>
        <p:spPr>
          <a:xfrm>
            <a:off x="423860" y="1000338"/>
            <a:ext cx="3061479" cy="369332"/>
          </a:xfrm>
          <a:prstGeom prst="rect">
            <a:avLst/>
          </a:prstGeom>
          <a:noFill/>
        </p:spPr>
        <p:txBody>
          <a:bodyPr wrap="none" rtlCol="0">
            <a:spAutoFit/>
          </a:bodyPr>
          <a:lstStyle/>
          <a:p>
            <a:r>
              <a:rPr lang="en-GB" dirty="0"/>
              <a:t>Wavelength selective switch</a:t>
            </a:r>
          </a:p>
        </p:txBody>
      </p:sp>
      <p:sp>
        <p:nvSpPr>
          <p:cNvPr id="7" name="Rectangle 6">
            <a:extLst>
              <a:ext uri="{FF2B5EF4-FFF2-40B4-BE49-F238E27FC236}">
                <a16:creationId xmlns:a16="http://schemas.microsoft.com/office/drawing/2014/main" id="{D69E725A-6D67-4A1A-BF04-66E9C0E6F2AC}"/>
              </a:ext>
            </a:extLst>
          </p:cNvPr>
          <p:cNvSpPr/>
          <p:nvPr/>
        </p:nvSpPr>
        <p:spPr>
          <a:xfrm>
            <a:off x="4922517" y="1581250"/>
            <a:ext cx="3851920" cy="646331"/>
          </a:xfrm>
          <a:prstGeom prst="rect">
            <a:avLst/>
          </a:prstGeom>
        </p:spPr>
        <p:txBody>
          <a:bodyPr wrap="square">
            <a:spAutoFit/>
          </a:bodyPr>
          <a:lstStyle/>
          <a:p>
            <a:r>
              <a:rPr lang="en-GB" dirty="0">
                <a:latin typeface="medium-content-serif-font"/>
              </a:rPr>
              <a:t>The basic element of the third generation ROADM </a:t>
            </a:r>
            <a:endParaRPr lang="en-GB" dirty="0"/>
          </a:p>
        </p:txBody>
      </p:sp>
      <p:sp>
        <p:nvSpPr>
          <p:cNvPr id="8" name="Rectangle 7">
            <a:extLst>
              <a:ext uri="{FF2B5EF4-FFF2-40B4-BE49-F238E27FC236}">
                <a16:creationId xmlns:a16="http://schemas.microsoft.com/office/drawing/2014/main" id="{E9DCF8D1-A568-422D-9F89-F490E7201571}"/>
              </a:ext>
            </a:extLst>
          </p:cNvPr>
          <p:cNvSpPr/>
          <p:nvPr/>
        </p:nvSpPr>
        <p:spPr>
          <a:xfrm>
            <a:off x="4922517" y="2528787"/>
            <a:ext cx="3851920" cy="923330"/>
          </a:xfrm>
          <a:prstGeom prst="rect">
            <a:avLst/>
          </a:prstGeom>
        </p:spPr>
        <p:txBody>
          <a:bodyPr wrap="square">
            <a:spAutoFit/>
          </a:bodyPr>
          <a:lstStyle/>
          <a:p>
            <a:r>
              <a:rPr lang="en-GB" dirty="0">
                <a:latin typeface="medium-content-serif-font"/>
              </a:rPr>
              <a:t>WSS: users can dynamically drop any wavelength to any port and then change drop capacity as needed</a:t>
            </a:r>
            <a:endParaRPr lang="en-GB" dirty="0"/>
          </a:p>
        </p:txBody>
      </p:sp>
      <p:sp>
        <p:nvSpPr>
          <p:cNvPr id="9" name="Rectangle 8">
            <a:extLst>
              <a:ext uri="{FF2B5EF4-FFF2-40B4-BE49-F238E27FC236}">
                <a16:creationId xmlns:a16="http://schemas.microsoft.com/office/drawing/2014/main" id="{A9A86A65-48CD-4421-940A-CD92B7CCEB57}"/>
              </a:ext>
            </a:extLst>
          </p:cNvPr>
          <p:cNvSpPr/>
          <p:nvPr/>
        </p:nvSpPr>
        <p:spPr>
          <a:xfrm>
            <a:off x="5417121" y="4141110"/>
            <a:ext cx="3707904" cy="923330"/>
          </a:xfrm>
          <a:prstGeom prst="rect">
            <a:avLst/>
          </a:prstGeom>
        </p:spPr>
        <p:txBody>
          <a:bodyPr wrap="square">
            <a:spAutoFit/>
          </a:bodyPr>
          <a:lstStyle/>
          <a:p>
            <a:r>
              <a:rPr lang="en-GB" dirty="0">
                <a:latin typeface="medium-content-serif-font"/>
              </a:rPr>
              <a:t>flexible channel plan together with dynamic per-channel power equalization</a:t>
            </a:r>
            <a:endParaRPr lang="en-GB" dirty="0"/>
          </a:p>
        </p:txBody>
      </p:sp>
      <p:cxnSp>
        <p:nvCxnSpPr>
          <p:cNvPr id="11" name="Straight Arrow Connector 10">
            <a:extLst>
              <a:ext uri="{FF2B5EF4-FFF2-40B4-BE49-F238E27FC236}">
                <a16:creationId xmlns:a16="http://schemas.microsoft.com/office/drawing/2014/main" id="{6A5EC20E-C53C-4B02-BA4E-0217EABD24B8}"/>
              </a:ext>
            </a:extLst>
          </p:cNvPr>
          <p:cNvCxnSpPr/>
          <p:nvPr/>
        </p:nvCxnSpPr>
        <p:spPr>
          <a:xfrm>
            <a:off x="2062163" y="5740745"/>
            <a:ext cx="15737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7241257-57E1-4BF9-BB20-073C3ACBCB0E}"/>
              </a:ext>
            </a:extLst>
          </p:cNvPr>
          <p:cNvSpPr txBox="1"/>
          <p:nvPr/>
        </p:nvSpPr>
        <p:spPr>
          <a:xfrm>
            <a:off x="2339915" y="5723964"/>
            <a:ext cx="1018227" cy="369332"/>
          </a:xfrm>
          <a:prstGeom prst="rect">
            <a:avLst/>
          </a:prstGeom>
          <a:noFill/>
        </p:spPr>
        <p:txBody>
          <a:bodyPr wrap="none" rtlCol="0">
            <a:spAutoFit/>
          </a:bodyPr>
          <a:lstStyle/>
          <a:p>
            <a:r>
              <a:rPr lang="en-GB" dirty="0"/>
              <a:t>DEMUX</a:t>
            </a:r>
          </a:p>
        </p:txBody>
      </p:sp>
      <p:cxnSp>
        <p:nvCxnSpPr>
          <p:cNvPr id="14" name="Straight Arrow Connector 13">
            <a:extLst>
              <a:ext uri="{FF2B5EF4-FFF2-40B4-BE49-F238E27FC236}">
                <a16:creationId xmlns:a16="http://schemas.microsoft.com/office/drawing/2014/main" id="{3104306B-2E41-4197-B523-EDB0FB4214E7}"/>
              </a:ext>
            </a:extLst>
          </p:cNvPr>
          <p:cNvCxnSpPr>
            <a:cxnSpLocks/>
          </p:cNvCxnSpPr>
          <p:nvPr/>
        </p:nvCxnSpPr>
        <p:spPr>
          <a:xfrm flipH="1">
            <a:off x="2062163" y="1608895"/>
            <a:ext cx="9400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C491BE-7598-4F20-9821-FA8F4A09BD08}"/>
              </a:ext>
            </a:extLst>
          </p:cNvPr>
          <p:cNvSpPr txBox="1"/>
          <p:nvPr/>
        </p:nvSpPr>
        <p:spPr>
          <a:xfrm>
            <a:off x="2189358" y="1621009"/>
            <a:ext cx="697627" cy="369332"/>
          </a:xfrm>
          <a:prstGeom prst="rect">
            <a:avLst/>
          </a:prstGeom>
          <a:noFill/>
        </p:spPr>
        <p:txBody>
          <a:bodyPr wrap="none" rtlCol="0">
            <a:spAutoFit/>
          </a:bodyPr>
          <a:lstStyle/>
          <a:p>
            <a:r>
              <a:rPr lang="en-GB" dirty="0"/>
              <a:t>MUX</a:t>
            </a:r>
          </a:p>
        </p:txBody>
      </p:sp>
    </p:spTree>
    <p:extLst>
      <p:ext uri="{BB962C8B-B14F-4D97-AF65-F5344CB8AC3E}">
        <p14:creationId xmlns:p14="http://schemas.microsoft.com/office/powerpoint/2010/main" val="2397337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25AC8-2523-4843-A256-5B878AA32B0A}"/>
              </a:ext>
            </a:extLst>
          </p:cNvPr>
          <p:cNvSpPr>
            <a:spLocks noGrp="1"/>
          </p:cNvSpPr>
          <p:nvPr>
            <p:ph type="title"/>
          </p:nvPr>
        </p:nvSpPr>
        <p:spPr/>
        <p:txBody>
          <a:bodyPr/>
          <a:lstStyle/>
          <a:p>
            <a:r>
              <a:rPr lang="en-GB" dirty="0"/>
              <a:t>WSS principle of operation</a:t>
            </a:r>
          </a:p>
        </p:txBody>
      </p:sp>
      <p:sp>
        <p:nvSpPr>
          <p:cNvPr id="4" name="Footer Placeholder 3">
            <a:extLst>
              <a:ext uri="{FF2B5EF4-FFF2-40B4-BE49-F238E27FC236}">
                <a16:creationId xmlns:a16="http://schemas.microsoft.com/office/drawing/2014/main" id="{3BCB84E9-45C7-449B-BCEF-E371BDB117DD}"/>
              </a:ext>
            </a:extLst>
          </p:cNvPr>
          <p:cNvSpPr>
            <a:spLocks noGrp="1"/>
          </p:cNvSpPr>
          <p:nvPr>
            <p:ph type="ftr" sz="quarter" idx="10"/>
          </p:nvPr>
        </p:nvSpPr>
        <p:spPr/>
        <p:txBody>
          <a:bodyPr/>
          <a:lstStyle/>
          <a:p>
            <a:pPr>
              <a:defRPr/>
            </a:pPr>
            <a:r>
              <a:rPr lang="en-US"/>
              <a:t>Optical Networks                                                 Electrical and Electronic Engineering</a:t>
            </a:r>
            <a:endParaRPr lang="en-GB"/>
          </a:p>
        </p:txBody>
      </p:sp>
      <p:sp>
        <p:nvSpPr>
          <p:cNvPr id="5" name="Slide Number Placeholder 4">
            <a:extLst>
              <a:ext uri="{FF2B5EF4-FFF2-40B4-BE49-F238E27FC236}">
                <a16:creationId xmlns:a16="http://schemas.microsoft.com/office/drawing/2014/main" id="{B525B492-1E66-4228-9E64-F4D34BCC56A4}"/>
              </a:ext>
            </a:extLst>
          </p:cNvPr>
          <p:cNvSpPr>
            <a:spLocks noGrp="1"/>
          </p:cNvSpPr>
          <p:nvPr>
            <p:ph type="sldNum" sz="quarter" idx="11"/>
          </p:nvPr>
        </p:nvSpPr>
        <p:spPr/>
        <p:txBody>
          <a:bodyPr/>
          <a:lstStyle/>
          <a:p>
            <a:pPr>
              <a:defRPr/>
            </a:pPr>
            <a:fld id="{E27625A9-5E77-CB45-8867-3DD80D097EC7}" type="slidenum">
              <a:rPr lang="en-GB" smtClean="0"/>
              <a:pPr>
                <a:defRPr/>
              </a:pPr>
              <a:t>11</a:t>
            </a:fld>
            <a:endParaRPr lang="en-GB"/>
          </a:p>
        </p:txBody>
      </p:sp>
      <p:pic>
        <p:nvPicPr>
          <p:cNvPr id="3074" name="Picture 2" descr="WSS Module">
            <a:extLst>
              <a:ext uri="{FF2B5EF4-FFF2-40B4-BE49-F238E27FC236}">
                <a16:creationId xmlns:a16="http://schemas.microsoft.com/office/drawing/2014/main" id="{5DE35D20-3932-4B12-A206-089D9F293A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487" y="1340768"/>
            <a:ext cx="8528948"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396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D97BC-6D7C-41B1-B956-2A7477D61804}"/>
              </a:ext>
            </a:extLst>
          </p:cNvPr>
          <p:cNvSpPr>
            <a:spLocks noGrp="1"/>
          </p:cNvSpPr>
          <p:nvPr>
            <p:ph type="title"/>
          </p:nvPr>
        </p:nvSpPr>
        <p:spPr/>
        <p:txBody>
          <a:bodyPr/>
          <a:lstStyle/>
          <a:p>
            <a:r>
              <a:rPr lang="en-GB" dirty="0"/>
              <a:t>ROADM with WSS</a:t>
            </a:r>
          </a:p>
        </p:txBody>
      </p:sp>
      <p:sp>
        <p:nvSpPr>
          <p:cNvPr id="4" name="Footer Placeholder 3">
            <a:extLst>
              <a:ext uri="{FF2B5EF4-FFF2-40B4-BE49-F238E27FC236}">
                <a16:creationId xmlns:a16="http://schemas.microsoft.com/office/drawing/2014/main" id="{253163DA-AF3D-47B0-98E3-634779BB8ED1}"/>
              </a:ext>
            </a:extLst>
          </p:cNvPr>
          <p:cNvSpPr>
            <a:spLocks noGrp="1"/>
          </p:cNvSpPr>
          <p:nvPr>
            <p:ph type="ftr" sz="quarter" idx="10"/>
          </p:nvPr>
        </p:nvSpPr>
        <p:spPr/>
        <p:txBody>
          <a:bodyPr/>
          <a:lstStyle/>
          <a:p>
            <a:pPr>
              <a:defRPr/>
            </a:pPr>
            <a:r>
              <a:rPr lang="en-US"/>
              <a:t>Optical Networks                                                 Electrical and Electronic Engineering</a:t>
            </a:r>
            <a:endParaRPr lang="en-GB"/>
          </a:p>
        </p:txBody>
      </p:sp>
      <p:sp>
        <p:nvSpPr>
          <p:cNvPr id="5" name="Slide Number Placeholder 4">
            <a:extLst>
              <a:ext uri="{FF2B5EF4-FFF2-40B4-BE49-F238E27FC236}">
                <a16:creationId xmlns:a16="http://schemas.microsoft.com/office/drawing/2014/main" id="{79C01DAC-E2F4-43D0-98DA-F8E2F16D7674}"/>
              </a:ext>
            </a:extLst>
          </p:cNvPr>
          <p:cNvSpPr>
            <a:spLocks noGrp="1"/>
          </p:cNvSpPr>
          <p:nvPr>
            <p:ph type="sldNum" sz="quarter" idx="11"/>
          </p:nvPr>
        </p:nvSpPr>
        <p:spPr/>
        <p:txBody>
          <a:bodyPr/>
          <a:lstStyle/>
          <a:p>
            <a:pPr>
              <a:defRPr/>
            </a:pPr>
            <a:fld id="{E27625A9-5E77-CB45-8867-3DD80D097EC7}" type="slidenum">
              <a:rPr lang="en-GB" smtClean="0"/>
              <a:pPr>
                <a:defRPr/>
              </a:pPr>
              <a:t>12</a:t>
            </a:fld>
            <a:endParaRPr lang="en-GB"/>
          </a:p>
        </p:txBody>
      </p:sp>
      <p:pic>
        <p:nvPicPr>
          <p:cNvPr id="6" name="Picture 5">
            <a:extLst>
              <a:ext uri="{FF2B5EF4-FFF2-40B4-BE49-F238E27FC236}">
                <a16:creationId xmlns:a16="http://schemas.microsoft.com/office/drawing/2014/main" id="{FC529D2A-C16E-4D34-8BCC-A8C9DCC8635E}"/>
              </a:ext>
            </a:extLst>
          </p:cNvPr>
          <p:cNvPicPr>
            <a:picLocks noChangeAspect="1"/>
          </p:cNvPicPr>
          <p:nvPr/>
        </p:nvPicPr>
        <p:blipFill>
          <a:blip r:embed="rId2"/>
          <a:stretch>
            <a:fillRect/>
          </a:stretch>
        </p:blipFill>
        <p:spPr>
          <a:xfrm>
            <a:off x="617270" y="908720"/>
            <a:ext cx="7188736" cy="3024336"/>
          </a:xfrm>
          <a:prstGeom prst="rect">
            <a:avLst/>
          </a:prstGeom>
        </p:spPr>
      </p:pic>
      <p:sp>
        <p:nvSpPr>
          <p:cNvPr id="7" name="Rectangle 6">
            <a:extLst>
              <a:ext uri="{FF2B5EF4-FFF2-40B4-BE49-F238E27FC236}">
                <a16:creationId xmlns:a16="http://schemas.microsoft.com/office/drawing/2014/main" id="{0122A56A-209B-4E7B-A0D5-7322C7C0FD41}"/>
              </a:ext>
            </a:extLst>
          </p:cNvPr>
          <p:cNvSpPr/>
          <p:nvPr/>
        </p:nvSpPr>
        <p:spPr>
          <a:xfrm>
            <a:off x="322630" y="3933056"/>
            <a:ext cx="8584194" cy="2308324"/>
          </a:xfrm>
          <a:prstGeom prst="rect">
            <a:avLst/>
          </a:prstGeom>
        </p:spPr>
        <p:txBody>
          <a:bodyPr wrap="square">
            <a:spAutoFit/>
          </a:bodyPr>
          <a:lstStyle/>
          <a:p>
            <a:pPr marL="285750" indent="-285750">
              <a:buFont typeface="Courier New" panose="02070309020205020404" pitchFamily="49" charset="0"/>
              <a:buChar char="o"/>
            </a:pPr>
            <a:r>
              <a:rPr lang="en-GB" dirty="0">
                <a:solidFill>
                  <a:srgbClr val="555555"/>
                </a:solidFill>
                <a:latin typeface="Arial" panose="020B0604020202020204" pitchFamily="34" charset="0"/>
              </a:rPr>
              <a:t>ROADM implemented using a 1×N wavelength selective switch (WSS)</a:t>
            </a:r>
          </a:p>
          <a:p>
            <a:pPr marL="285750" indent="-285750">
              <a:buFont typeface="Courier New" panose="02070309020205020404" pitchFamily="49" charset="0"/>
              <a:buChar char="o"/>
            </a:pPr>
            <a:r>
              <a:rPr lang="en-GB" dirty="0">
                <a:solidFill>
                  <a:srgbClr val="555555"/>
                </a:solidFill>
                <a:latin typeface="Arial" panose="020B0604020202020204" pitchFamily="34" charset="0"/>
              </a:rPr>
              <a:t>The 1×N WSS is connected to the input of the ROADM, and one of the outputs of the WSS is the passthrough to the output of the ROADM. </a:t>
            </a:r>
          </a:p>
          <a:p>
            <a:pPr marL="285750" indent="-285750">
              <a:buFont typeface="Courier New" panose="02070309020205020404" pitchFamily="49" charset="0"/>
              <a:buChar char="o"/>
            </a:pPr>
            <a:r>
              <a:rPr lang="en-GB" dirty="0">
                <a:solidFill>
                  <a:srgbClr val="555555"/>
                </a:solidFill>
                <a:latin typeface="Arial" panose="020B0604020202020204" pitchFamily="34" charset="0"/>
              </a:rPr>
              <a:t>The other N − 1 outputs of the WSS are used to drop wavelengths locally. </a:t>
            </a:r>
          </a:p>
          <a:p>
            <a:pPr marL="285750" indent="-285750">
              <a:buFont typeface="Courier New" panose="02070309020205020404" pitchFamily="49" charset="0"/>
              <a:buChar char="o"/>
            </a:pPr>
            <a:r>
              <a:rPr lang="en-GB" dirty="0">
                <a:solidFill>
                  <a:srgbClr val="555555"/>
                </a:solidFill>
                <a:latin typeface="Arial" panose="020B0604020202020204" pitchFamily="34" charset="0"/>
              </a:rPr>
              <a:t>These outputs are sometimes referred to as </a:t>
            </a:r>
            <a:r>
              <a:rPr lang="en-GB" dirty="0" err="1">
                <a:solidFill>
                  <a:srgbClr val="555555"/>
                </a:solidFill>
                <a:latin typeface="Arial" panose="020B0604020202020204" pitchFamily="34" charset="0"/>
              </a:rPr>
              <a:t>colorless</a:t>
            </a:r>
            <a:r>
              <a:rPr lang="en-GB" dirty="0">
                <a:solidFill>
                  <a:srgbClr val="555555"/>
                </a:solidFill>
                <a:latin typeface="Arial" panose="020B0604020202020204" pitchFamily="34" charset="0"/>
              </a:rPr>
              <a:t> because they can carry any wavelength. </a:t>
            </a:r>
          </a:p>
          <a:p>
            <a:pPr marL="285750" indent="-285750">
              <a:buFont typeface="Courier New" panose="02070309020205020404" pitchFamily="49" charset="0"/>
              <a:buChar char="o"/>
            </a:pPr>
            <a:r>
              <a:rPr lang="en-GB" dirty="0">
                <a:solidFill>
                  <a:srgbClr val="555555"/>
                </a:solidFill>
                <a:latin typeface="Arial" panose="020B0604020202020204" pitchFamily="34" charset="0"/>
              </a:rPr>
              <a:t>Wavelengths of local </a:t>
            </a:r>
            <a:r>
              <a:rPr lang="en-GB" dirty="0" err="1">
                <a:solidFill>
                  <a:srgbClr val="555555"/>
                </a:solidFill>
                <a:latin typeface="Arial" panose="020B0604020202020204" pitchFamily="34" charset="0"/>
              </a:rPr>
              <a:t>tunable</a:t>
            </a:r>
            <a:r>
              <a:rPr lang="en-GB" dirty="0">
                <a:solidFill>
                  <a:srgbClr val="555555"/>
                </a:solidFill>
                <a:latin typeface="Arial" panose="020B0604020202020204" pitchFamily="34" charset="0"/>
              </a:rPr>
              <a:t> transmitters of the ROADM can be added to the output of the ROADM using a combiner, for example, an optical coupler</a:t>
            </a:r>
            <a:endParaRPr lang="en-GB" dirty="0"/>
          </a:p>
        </p:txBody>
      </p:sp>
    </p:spTree>
    <p:extLst>
      <p:ext uri="{BB962C8B-B14F-4D97-AF65-F5344CB8AC3E}">
        <p14:creationId xmlns:p14="http://schemas.microsoft.com/office/powerpoint/2010/main" val="3835027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8554A-082C-49C2-8F5C-2B26DFCA6CA9}"/>
              </a:ext>
            </a:extLst>
          </p:cNvPr>
          <p:cNvSpPr>
            <a:spLocks noGrp="1"/>
          </p:cNvSpPr>
          <p:nvPr>
            <p:ph type="title"/>
          </p:nvPr>
        </p:nvSpPr>
        <p:spPr/>
        <p:txBody>
          <a:bodyPr/>
          <a:lstStyle/>
          <a:p>
            <a:r>
              <a:rPr lang="en-GB" dirty="0"/>
              <a:t>3</a:t>
            </a:r>
            <a:r>
              <a:rPr lang="en-GB" baseline="30000" dirty="0"/>
              <a:t>rd</a:t>
            </a:r>
            <a:r>
              <a:rPr lang="en-GB" dirty="0"/>
              <a:t> Gen ROADM</a:t>
            </a:r>
          </a:p>
        </p:txBody>
      </p:sp>
      <p:sp>
        <p:nvSpPr>
          <p:cNvPr id="4" name="Footer Placeholder 3">
            <a:extLst>
              <a:ext uri="{FF2B5EF4-FFF2-40B4-BE49-F238E27FC236}">
                <a16:creationId xmlns:a16="http://schemas.microsoft.com/office/drawing/2014/main" id="{CD841F28-3EEA-4779-A7BA-73627253090D}"/>
              </a:ext>
            </a:extLst>
          </p:cNvPr>
          <p:cNvSpPr>
            <a:spLocks noGrp="1"/>
          </p:cNvSpPr>
          <p:nvPr>
            <p:ph type="ftr" sz="quarter" idx="10"/>
          </p:nvPr>
        </p:nvSpPr>
        <p:spPr/>
        <p:txBody>
          <a:bodyPr/>
          <a:lstStyle/>
          <a:p>
            <a:pPr>
              <a:defRPr/>
            </a:pPr>
            <a:r>
              <a:rPr lang="en-US"/>
              <a:t>Optical Networks                                                 Electrical and Electronic Engineering</a:t>
            </a:r>
            <a:endParaRPr lang="en-GB"/>
          </a:p>
        </p:txBody>
      </p:sp>
      <p:sp>
        <p:nvSpPr>
          <p:cNvPr id="5" name="Slide Number Placeholder 4">
            <a:extLst>
              <a:ext uri="{FF2B5EF4-FFF2-40B4-BE49-F238E27FC236}">
                <a16:creationId xmlns:a16="http://schemas.microsoft.com/office/drawing/2014/main" id="{D11A22A8-E659-4C87-98E6-11C67E855B26}"/>
              </a:ext>
            </a:extLst>
          </p:cNvPr>
          <p:cNvSpPr>
            <a:spLocks noGrp="1"/>
          </p:cNvSpPr>
          <p:nvPr>
            <p:ph type="sldNum" sz="quarter" idx="11"/>
          </p:nvPr>
        </p:nvSpPr>
        <p:spPr/>
        <p:txBody>
          <a:bodyPr/>
          <a:lstStyle/>
          <a:p>
            <a:pPr>
              <a:defRPr/>
            </a:pPr>
            <a:fld id="{E27625A9-5E77-CB45-8867-3DD80D097EC7}" type="slidenum">
              <a:rPr lang="en-GB" smtClean="0"/>
              <a:pPr>
                <a:defRPr/>
              </a:pPr>
              <a:t>13</a:t>
            </a:fld>
            <a:endParaRPr lang="en-GB"/>
          </a:p>
        </p:txBody>
      </p:sp>
      <p:pic>
        <p:nvPicPr>
          <p:cNvPr id="6" name="Picture 5">
            <a:extLst>
              <a:ext uri="{FF2B5EF4-FFF2-40B4-BE49-F238E27FC236}">
                <a16:creationId xmlns:a16="http://schemas.microsoft.com/office/drawing/2014/main" id="{BDDE9ACB-ED68-4F49-8095-E146FEF9E116}"/>
              </a:ext>
            </a:extLst>
          </p:cNvPr>
          <p:cNvPicPr>
            <a:picLocks noChangeAspect="1"/>
          </p:cNvPicPr>
          <p:nvPr/>
        </p:nvPicPr>
        <p:blipFill>
          <a:blip r:embed="rId2"/>
          <a:stretch>
            <a:fillRect/>
          </a:stretch>
        </p:blipFill>
        <p:spPr>
          <a:xfrm>
            <a:off x="1619672" y="962793"/>
            <a:ext cx="5400600" cy="3418358"/>
          </a:xfrm>
          <a:prstGeom prst="rect">
            <a:avLst/>
          </a:prstGeom>
        </p:spPr>
      </p:pic>
      <p:sp>
        <p:nvSpPr>
          <p:cNvPr id="7" name="Rectangle 6">
            <a:extLst>
              <a:ext uri="{FF2B5EF4-FFF2-40B4-BE49-F238E27FC236}">
                <a16:creationId xmlns:a16="http://schemas.microsoft.com/office/drawing/2014/main" id="{A63F4D61-4CE5-4DD4-8149-EBBC384F1EFD}"/>
              </a:ext>
            </a:extLst>
          </p:cNvPr>
          <p:cNvSpPr/>
          <p:nvPr/>
        </p:nvSpPr>
        <p:spPr>
          <a:xfrm>
            <a:off x="652979" y="4409559"/>
            <a:ext cx="8244408" cy="2031325"/>
          </a:xfrm>
          <a:prstGeom prst="rect">
            <a:avLst/>
          </a:prstGeom>
        </p:spPr>
        <p:txBody>
          <a:bodyPr wrap="square">
            <a:spAutoFit/>
          </a:bodyPr>
          <a:lstStyle/>
          <a:p>
            <a:pPr marL="285750" indent="-285750">
              <a:buFont typeface="Courier New" panose="02070309020205020404" pitchFamily="49" charset="0"/>
              <a:buChar char="o"/>
            </a:pPr>
            <a:r>
              <a:rPr lang="en-GB" dirty="0" err="1">
                <a:solidFill>
                  <a:srgbClr val="000000"/>
                </a:solidFill>
                <a:latin typeface="Verdana" panose="020B0604030504040204" pitchFamily="34" charset="0"/>
              </a:rPr>
              <a:t>fiber</a:t>
            </a:r>
            <a:r>
              <a:rPr lang="en-GB" dirty="0">
                <a:solidFill>
                  <a:srgbClr val="000000"/>
                </a:solidFill>
                <a:latin typeface="Verdana" panose="020B0604030504040204" pitchFamily="34" charset="0"/>
              </a:rPr>
              <a:t> in is fed to the wavelength splitter. </a:t>
            </a:r>
          </a:p>
          <a:p>
            <a:pPr marL="285750" indent="-285750">
              <a:buFont typeface="Courier New" panose="02070309020205020404" pitchFamily="49" charset="0"/>
              <a:buChar char="o"/>
            </a:pPr>
            <a:r>
              <a:rPr lang="en-GB" dirty="0">
                <a:solidFill>
                  <a:srgbClr val="000000"/>
                </a:solidFill>
                <a:latin typeface="Verdana" panose="020B0604030504040204" pitchFamily="34" charset="0"/>
              </a:rPr>
              <a:t>all the wavelengths are available at all output ports of the splitter</a:t>
            </a:r>
          </a:p>
          <a:p>
            <a:pPr marL="285750" indent="-285750">
              <a:buFont typeface="Courier New" panose="02070309020205020404" pitchFamily="49" charset="0"/>
              <a:buChar char="o"/>
            </a:pPr>
            <a:r>
              <a:rPr lang="en-GB" dirty="0"/>
              <a:t>Local add/drop traffic (wavelengths) can be multiplexed/de-multiplexed</a:t>
            </a:r>
          </a:p>
          <a:p>
            <a:pPr marL="285750" indent="-285750">
              <a:buFont typeface="Courier New" panose="02070309020205020404" pitchFamily="49" charset="0"/>
              <a:buChar char="o"/>
            </a:pPr>
            <a:r>
              <a:rPr lang="en-GB" dirty="0"/>
              <a:t>The remaining splitter ports are connected with other network directions, for example, three other directions at a 4-degree junction node</a:t>
            </a:r>
          </a:p>
          <a:p>
            <a:pPr marL="285750" indent="-285750">
              <a:buFont typeface="Courier New" panose="02070309020205020404" pitchFamily="49" charset="0"/>
              <a:buChar char="o"/>
            </a:pPr>
            <a:r>
              <a:rPr lang="en-GB" dirty="0"/>
              <a:t>WSS selectively joins the various wavelengths and feeds them to the output of network interface #1</a:t>
            </a:r>
          </a:p>
        </p:txBody>
      </p:sp>
    </p:spTree>
    <p:extLst>
      <p:ext uri="{BB962C8B-B14F-4D97-AF65-F5344CB8AC3E}">
        <p14:creationId xmlns:p14="http://schemas.microsoft.com/office/powerpoint/2010/main" val="2365738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AE94D-1387-4F6B-AA5C-1A9D98AD1828}"/>
              </a:ext>
            </a:extLst>
          </p:cNvPr>
          <p:cNvSpPr>
            <a:spLocks noGrp="1"/>
          </p:cNvSpPr>
          <p:nvPr>
            <p:ph type="title"/>
          </p:nvPr>
        </p:nvSpPr>
        <p:spPr/>
        <p:txBody>
          <a:bodyPr/>
          <a:lstStyle/>
          <a:p>
            <a:r>
              <a:rPr lang="en-GB" dirty="0" err="1"/>
              <a:t>Multidegree</a:t>
            </a:r>
            <a:r>
              <a:rPr lang="en-GB" dirty="0"/>
              <a:t> ROADM using WSS</a:t>
            </a:r>
          </a:p>
        </p:txBody>
      </p:sp>
      <p:sp>
        <p:nvSpPr>
          <p:cNvPr id="4" name="Footer Placeholder 3">
            <a:extLst>
              <a:ext uri="{FF2B5EF4-FFF2-40B4-BE49-F238E27FC236}">
                <a16:creationId xmlns:a16="http://schemas.microsoft.com/office/drawing/2014/main" id="{73025F9E-E00E-48D3-8B84-C768E6E6DBDA}"/>
              </a:ext>
            </a:extLst>
          </p:cNvPr>
          <p:cNvSpPr>
            <a:spLocks noGrp="1"/>
          </p:cNvSpPr>
          <p:nvPr>
            <p:ph type="ftr" sz="quarter" idx="10"/>
          </p:nvPr>
        </p:nvSpPr>
        <p:spPr/>
        <p:txBody>
          <a:bodyPr/>
          <a:lstStyle/>
          <a:p>
            <a:pPr>
              <a:defRPr/>
            </a:pPr>
            <a:r>
              <a:rPr lang="en-US"/>
              <a:t>Optical Networks                                                 Electrical and Electronic Engineering</a:t>
            </a:r>
            <a:endParaRPr lang="en-GB"/>
          </a:p>
        </p:txBody>
      </p:sp>
      <p:sp>
        <p:nvSpPr>
          <p:cNvPr id="5" name="Slide Number Placeholder 4">
            <a:extLst>
              <a:ext uri="{FF2B5EF4-FFF2-40B4-BE49-F238E27FC236}">
                <a16:creationId xmlns:a16="http://schemas.microsoft.com/office/drawing/2014/main" id="{831E75D0-CD6C-47AE-A722-F9C316AB0EF1}"/>
              </a:ext>
            </a:extLst>
          </p:cNvPr>
          <p:cNvSpPr>
            <a:spLocks noGrp="1"/>
          </p:cNvSpPr>
          <p:nvPr>
            <p:ph type="sldNum" sz="quarter" idx="11"/>
          </p:nvPr>
        </p:nvSpPr>
        <p:spPr/>
        <p:txBody>
          <a:bodyPr/>
          <a:lstStyle/>
          <a:p>
            <a:pPr>
              <a:defRPr/>
            </a:pPr>
            <a:fld id="{E27625A9-5E77-CB45-8867-3DD80D097EC7}" type="slidenum">
              <a:rPr lang="en-GB" smtClean="0"/>
              <a:pPr>
                <a:defRPr/>
              </a:pPr>
              <a:t>14</a:t>
            </a:fld>
            <a:endParaRPr lang="en-GB"/>
          </a:p>
        </p:txBody>
      </p:sp>
      <p:pic>
        <p:nvPicPr>
          <p:cNvPr id="6" name="Picture 5">
            <a:extLst>
              <a:ext uri="{FF2B5EF4-FFF2-40B4-BE49-F238E27FC236}">
                <a16:creationId xmlns:a16="http://schemas.microsoft.com/office/drawing/2014/main" id="{401BB83E-023E-4FD3-85ED-45354B346303}"/>
              </a:ext>
            </a:extLst>
          </p:cNvPr>
          <p:cNvPicPr>
            <a:picLocks noChangeAspect="1"/>
          </p:cNvPicPr>
          <p:nvPr/>
        </p:nvPicPr>
        <p:blipFill>
          <a:blip r:embed="rId2"/>
          <a:stretch>
            <a:fillRect/>
          </a:stretch>
        </p:blipFill>
        <p:spPr>
          <a:xfrm>
            <a:off x="1800225" y="1143054"/>
            <a:ext cx="5004023" cy="5124395"/>
          </a:xfrm>
          <a:prstGeom prst="rect">
            <a:avLst/>
          </a:prstGeom>
        </p:spPr>
      </p:pic>
    </p:spTree>
    <p:extLst>
      <p:ext uri="{BB962C8B-B14F-4D97-AF65-F5344CB8AC3E}">
        <p14:creationId xmlns:p14="http://schemas.microsoft.com/office/powerpoint/2010/main" val="2633116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7A887-AA9A-4BF2-81B8-2534B69E876F}"/>
              </a:ext>
            </a:extLst>
          </p:cNvPr>
          <p:cNvSpPr>
            <a:spLocks noGrp="1"/>
          </p:cNvSpPr>
          <p:nvPr>
            <p:ph type="title"/>
          </p:nvPr>
        </p:nvSpPr>
        <p:spPr/>
        <p:txBody>
          <a:bodyPr/>
          <a:lstStyle/>
          <a:p>
            <a:r>
              <a:rPr lang="en-GB" dirty="0"/>
              <a:t>ROADM – Degrees, </a:t>
            </a:r>
            <a:r>
              <a:rPr lang="en-GB" dirty="0" err="1"/>
              <a:t>Colorless</a:t>
            </a:r>
            <a:r>
              <a:rPr lang="en-GB" dirty="0"/>
              <a:t>, Directionless</a:t>
            </a:r>
          </a:p>
        </p:txBody>
      </p:sp>
      <p:sp>
        <p:nvSpPr>
          <p:cNvPr id="4" name="Footer Placeholder 3">
            <a:extLst>
              <a:ext uri="{FF2B5EF4-FFF2-40B4-BE49-F238E27FC236}">
                <a16:creationId xmlns:a16="http://schemas.microsoft.com/office/drawing/2014/main" id="{0F60A793-5C7E-403D-8355-586E12CC4759}"/>
              </a:ext>
            </a:extLst>
          </p:cNvPr>
          <p:cNvSpPr>
            <a:spLocks noGrp="1"/>
          </p:cNvSpPr>
          <p:nvPr>
            <p:ph type="ftr" sz="quarter" idx="10"/>
          </p:nvPr>
        </p:nvSpPr>
        <p:spPr/>
        <p:txBody>
          <a:bodyPr/>
          <a:lstStyle/>
          <a:p>
            <a:pPr>
              <a:defRPr/>
            </a:pPr>
            <a:r>
              <a:rPr lang="en-US"/>
              <a:t>Optical Networks                                                 Electrical and Electronic Engineering</a:t>
            </a:r>
            <a:endParaRPr lang="en-GB"/>
          </a:p>
        </p:txBody>
      </p:sp>
      <p:sp>
        <p:nvSpPr>
          <p:cNvPr id="5" name="Slide Number Placeholder 4">
            <a:extLst>
              <a:ext uri="{FF2B5EF4-FFF2-40B4-BE49-F238E27FC236}">
                <a16:creationId xmlns:a16="http://schemas.microsoft.com/office/drawing/2014/main" id="{FC2B6D88-F0C8-421D-83BA-9DDBAF8A9107}"/>
              </a:ext>
            </a:extLst>
          </p:cNvPr>
          <p:cNvSpPr>
            <a:spLocks noGrp="1"/>
          </p:cNvSpPr>
          <p:nvPr>
            <p:ph type="sldNum" sz="quarter" idx="11"/>
          </p:nvPr>
        </p:nvSpPr>
        <p:spPr/>
        <p:txBody>
          <a:bodyPr/>
          <a:lstStyle/>
          <a:p>
            <a:pPr>
              <a:defRPr/>
            </a:pPr>
            <a:fld id="{E27625A9-5E77-CB45-8867-3DD80D097EC7}" type="slidenum">
              <a:rPr lang="en-GB" smtClean="0"/>
              <a:pPr>
                <a:defRPr/>
              </a:pPr>
              <a:t>15</a:t>
            </a:fld>
            <a:endParaRPr lang="en-GB"/>
          </a:p>
        </p:txBody>
      </p:sp>
      <p:pic>
        <p:nvPicPr>
          <p:cNvPr id="6" name="Picture 5">
            <a:extLst>
              <a:ext uri="{FF2B5EF4-FFF2-40B4-BE49-F238E27FC236}">
                <a16:creationId xmlns:a16="http://schemas.microsoft.com/office/drawing/2014/main" id="{D60E0E75-8D0C-4B54-8686-614D2C854F1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30000" contrast="70000"/>
                    </a14:imgEffect>
                  </a14:imgLayer>
                </a14:imgProps>
              </a:ext>
            </a:extLst>
          </a:blip>
          <a:stretch>
            <a:fillRect/>
          </a:stretch>
        </p:blipFill>
        <p:spPr>
          <a:xfrm>
            <a:off x="1496678" y="980728"/>
            <a:ext cx="5163554" cy="5332574"/>
          </a:xfrm>
          <a:prstGeom prst="rect">
            <a:avLst/>
          </a:prstGeom>
        </p:spPr>
      </p:pic>
    </p:spTree>
    <p:extLst>
      <p:ext uri="{BB962C8B-B14F-4D97-AF65-F5344CB8AC3E}">
        <p14:creationId xmlns:p14="http://schemas.microsoft.com/office/powerpoint/2010/main" val="3581353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1A110-1A2D-4315-AFB2-51C231F7A56B}"/>
              </a:ext>
            </a:extLst>
          </p:cNvPr>
          <p:cNvSpPr>
            <a:spLocks noGrp="1"/>
          </p:cNvSpPr>
          <p:nvPr>
            <p:ph type="title"/>
          </p:nvPr>
        </p:nvSpPr>
        <p:spPr/>
        <p:txBody>
          <a:bodyPr/>
          <a:lstStyle/>
          <a:p>
            <a:r>
              <a:rPr lang="en-GB" dirty="0"/>
              <a:t>The ROADM evolution</a:t>
            </a:r>
          </a:p>
        </p:txBody>
      </p:sp>
      <p:pic>
        <p:nvPicPr>
          <p:cNvPr id="6" name="Content Placeholder 5">
            <a:extLst>
              <a:ext uri="{FF2B5EF4-FFF2-40B4-BE49-F238E27FC236}">
                <a16:creationId xmlns:a16="http://schemas.microsoft.com/office/drawing/2014/main" id="{EF5DC988-650E-456E-9E01-83ABC8739732}"/>
              </a:ext>
            </a:extLst>
          </p:cNvPr>
          <p:cNvPicPr>
            <a:picLocks noGrp="1" noChangeAspect="1"/>
          </p:cNvPicPr>
          <p:nvPr>
            <p:ph idx="1"/>
          </p:nvPr>
        </p:nvPicPr>
        <p:blipFill>
          <a:blip r:embed="rId2"/>
          <a:stretch>
            <a:fillRect/>
          </a:stretch>
        </p:blipFill>
        <p:spPr>
          <a:xfrm>
            <a:off x="43899" y="1052736"/>
            <a:ext cx="8962610" cy="5040560"/>
          </a:xfrm>
          <a:prstGeom prst="rect">
            <a:avLst/>
          </a:prstGeom>
        </p:spPr>
      </p:pic>
      <p:sp>
        <p:nvSpPr>
          <p:cNvPr id="4" name="Footer Placeholder 3">
            <a:extLst>
              <a:ext uri="{FF2B5EF4-FFF2-40B4-BE49-F238E27FC236}">
                <a16:creationId xmlns:a16="http://schemas.microsoft.com/office/drawing/2014/main" id="{3D318DD3-F435-45EC-A69E-9CD11F9BCD1E}"/>
              </a:ext>
            </a:extLst>
          </p:cNvPr>
          <p:cNvSpPr>
            <a:spLocks noGrp="1"/>
          </p:cNvSpPr>
          <p:nvPr>
            <p:ph type="ftr" sz="quarter" idx="10"/>
          </p:nvPr>
        </p:nvSpPr>
        <p:spPr/>
        <p:txBody>
          <a:bodyPr/>
          <a:lstStyle/>
          <a:p>
            <a:pPr>
              <a:defRPr/>
            </a:pPr>
            <a:r>
              <a:rPr lang="en-US"/>
              <a:t>Optical Networks                                                 Electrical and Electronic Engineering</a:t>
            </a:r>
            <a:endParaRPr lang="en-GB"/>
          </a:p>
        </p:txBody>
      </p:sp>
      <p:sp>
        <p:nvSpPr>
          <p:cNvPr id="5" name="Slide Number Placeholder 4">
            <a:extLst>
              <a:ext uri="{FF2B5EF4-FFF2-40B4-BE49-F238E27FC236}">
                <a16:creationId xmlns:a16="http://schemas.microsoft.com/office/drawing/2014/main" id="{466707C6-F337-47A5-A317-5934F3C87533}"/>
              </a:ext>
            </a:extLst>
          </p:cNvPr>
          <p:cNvSpPr>
            <a:spLocks noGrp="1"/>
          </p:cNvSpPr>
          <p:nvPr>
            <p:ph type="sldNum" sz="quarter" idx="11"/>
          </p:nvPr>
        </p:nvSpPr>
        <p:spPr/>
        <p:txBody>
          <a:bodyPr/>
          <a:lstStyle/>
          <a:p>
            <a:pPr>
              <a:defRPr/>
            </a:pPr>
            <a:fld id="{E27625A9-5E77-CB45-8867-3DD80D097EC7}" type="slidenum">
              <a:rPr lang="en-GB" smtClean="0"/>
              <a:pPr>
                <a:defRPr/>
              </a:pPr>
              <a:t>16</a:t>
            </a:fld>
            <a:endParaRPr lang="en-GB"/>
          </a:p>
        </p:txBody>
      </p:sp>
    </p:spTree>
    <p:extLst>
      <p:ext uri="{BB962C8B-B14F-4D97-AF65-F5344CB8AC3E}">
        <p14:creationId xmlns:p14="http://schemas.microsoft.com/office/powerpoint/2010/main" val="16809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94667-A51B-4D3C-BF6A-FDA33E951E0E}"/>
              </a:ext>
            </a:extLst>
          </p:cNvPr>
          <p:cNvSpPr>
            <a:spLocks noGrp="1"/>
          </p:cNvSpPr>
          <p:nvPr>
            <p:ph type="title"/>
          </p:nvPr>
        </p:nvSpPr>
        <p:spPr/>
        <p:txBody>
          <a:bodyPr/>
          <a:lstStyle/>
          <a:p>
            <a:r>
              <a:rPr lang="en-GB" dirty="0"/>
              <a:t>C/D/C ROADM  </a:t>
            </a:r>
          </a:p>
        </p:txBody>
      </p:sp>
      <p:sp>
        <p:nvSpPr>
          <p:cNvPr id="4" name="Footer Placeholder 3">
            <a:extLst>
              <a:ext uri="{FF2B5EF4-FFF2-40B4-BE49-F238E27FC236}">
                <a16:creationId xmlns:a16="http://schemas.microsoft.com/office/drawing/2014/main" id="{AAFA9B9B-524A-41D4-B88B-386B7DD13671}"/>
              </a:ext>
            </a:extLst>
          </p:cNvPr>
          <p:cNvSpPr>
            <a:spLocks noGrp="1"/>
          </p:cNvSpPr>
          <p:nvPr>
            <p:ph type="ftr" sz="quarter" idx="10"/>
          </p:nvPr>
        </p:nvSpPr>
        <p:spPr/>
        <p:txBody>
          <a:bodyPr/>
          <a:lstStyle/>
          <a:p>
            <a:pPr>
              <a:defRPr/>
            </a:pPr>
            <a:r>
              <a:rPr lang="en-US"/>
              <a:t>Optical Networks                                                 Electrical and Electronic Engineering</a:t>
            </a:r>
            <a:endParaRPr lang="en-GB"/>
          </a:p>
        </p:txBody>
      </p:sp>
      <p:sp>
        <p:nvSpPr>
          <p:cNvPr id="5" name="Slide Number Placeholder 4">
            <a:extLst>
              <a:ext uri="{FF2B5EF4-FFF2-40B4-BE49-F238E27FC236}">
                <a16:creationId xmlns:a16="http://schemas.microsoft.com/office/drawing/2014/main" id="{9E7900D1-EBD6-4DDF-AEEA-2F7EFB604733}"/>
              </a:ext>
            </a:extLst>
          </p:cNvPr>
          <p:cNvSpPr>
            <a:spLocks noGrp="1"/>
          </p:cNvSpPr>
          <p:nvPr>
            <p:ph type="sldNum" sz="quarter" idx="11"/>
          </p:nvPr>
        </p:nvSpPr>
        <p:spPr/>
        <p:txBody>
          <a:bodyPr/>
          <a:lstStyle/>
          <a:p>
            <a:pPr>
              <a:defRPr/>
            </a:pPr>
            <a:fld id="{E27625A9-5E77-CB45-8867-3DD80D097EC7}" type="slidenum">
              <a:rPr lang="en-GB" smtClean="0"/>
              <a:pPr>
                <a:defRPr/>
              </a:pPr>
              <a:t>17</a:t>
            </a:fld>
            <a:endParaRPr lang="en-GB"/>
          </a:p>
        </p:txBody>
      </p:sp>
      <p:pic>
        <p:nvPicPr>
          <p:cNvPr id="6" name="Picture 5">
            <a:extLst>
              <a:ext uri="{FF2B5EF4-FFF2-40B4-BE49-F238E27FC236}">
                <a16:creationId xmlns:a16="http://schemas.microsoft.com/office/drawing/2014/main" id="{8C4DE978-5783-4C6C-84BD-DB374B9F6039}"/>
              </a:ext>
            </a:extLst>
          </p:cNvPr>
          <p:cNvPicPr>
            <a:picLocks noChangeAspect="1"/>
          </p:cNvPicPr>
          <p:nvPr/>
        </p:nvPicPr>
        <p:blipFill>
          <a:blip r:embed="rId2"/>
          <a:stretch>
            <a:fillRect/>
          </a:stretch>
        </p:blipFill>
        <p:spPr>
          <a:xfrm>
            <a:off x="217737" y="1801122"/>
            <a:ext cx="4248472" cy="2947787"/>
          </a:xfrm>
          <a:prstGeom prst="rect">
            <a:avLst/>
          </a:prstGeom>
        </p:spPr>
      </p:pic>
      <p:pic>
        <p:nvPicPr>
          <p:cNvPr id="7" name="Picture 6">
            <a:extLst>
              <a:ext uri="{FF2B5EF4-FFF2-40B4-BE49-F238E27FC236}">
                <a16:creationId xmlns:a16="http://schemas.microsoft.com/office/drawing/2014/main" id="{D712A1AC-CBAD-40F9-B066-0456207361D4}"/>
              </a:ext>
            </a:extLst>
          </p:cNvPr>
          <p:cNvPicPr>
            <a:picLocks noChangeAspect="1"/>
          </p:cNvPicPr>
          <p:nvPr/>
        </p:nvPicPr>
        <p:blipFill>
          <a:blip r:embed="rId3"/>
          <a:stretch>
            <a:fillRect/>
          </a:stretch>
        </p:blipFill>
        <p:spPr>
          <a:xfrm>
            <a:off x="4812574" y="1628800"/>
            <a:ext cx="4331426" cy="3292432"/>
          </a:xfrm>
          <a:prstGeom prst="rect">
            <a:avLst/>
          </a:prstGeom>
        </p:spPr>
      </p:pic>
      <p:sp>
        <p:nvSpPr>
          <p:cNvPr id="8" name="Rectangle 7">
            <a:extLst>
              <a:ext uri="{FF2B5EF4-FFF2-40B4-BE49-F238E27FC236}">
                <a16:creationId xmlns:a16="http://schemas.microsoft.com/office/drawing/2014/main" id="{0D8649CA-D642-4F49-BA5D-27C47C1518E0}"/>
              </a:ext>
            </a:extLst>
          </p:cNvPr>
          <p:cNvSpPr/>
          <p:nvPr/>
        </p:nvSpPr>
        <p:spPr>
          <a:xfrm>
            <a:off x="5652120" y="1166913"/>
            <a:ext cx="3240360" cy="369332"/>
          </a:xfrm>
          <a:prstGeom prst="rect">
            <a:avLst/>
          </a:prstGeom>
        </p:spPr>
        <p:txBody>
          <a:bodyPr wrap="square">
            <a:spAutoFit/>
          </a:bodyPr>
          <a:lstStyle/>
          <a:p>
            <a:r>
              <a:rPr lang="en-GB" dirty="0" err="1">
                <a:latin typeface="CenturyGothic"/>
              </a:rPr>
              <a:t>Colored</a:t>
            </a:r>
            <a:r>
              <a:rPr lang="en-GB" dirty="0">
                <a:latin typeface="CenturyGothic"/>
              </a:rPr>
              <a:t> / Directionless</a:t>
            </a:r>
          </a:p>
        </p:txBody>
      </p:sp>
      <p:sp>
        <p:nvSpPr>
          <p:cNvPr id="9" name="Rectangle 8">
            <a:extLst>
              <a:ext uri="{FF2B5EF4-FFF2-40B4-BE49-F238E27FC236}">
                <a16:creationId xmlns:a16="http://schemas.microsoft.com/office/drawing/2014/main" id="{8BA58608-D4DC-4380-8BA0-EDE99F54DD5B}"/>
              </a:ext>
            </a:extLst>
          </p:cNvPr>
          <p:cNvSpPr/>
          <p:nvPr/>
        </p:nvSpPr>
        <p:spPr>
          <a:xfrm>
            <a:off x="1187624" y="1245112"/>
            <a:ext cx="1912190" cy="369332"/>
          </a:xfrm>
          <a:prstGeom prst="rect">
            <a:avLst/>
          </a:prstGeom>
        </p:spPr>
        <p:txBody>
          <a:bodyPr wrap="none">
            <a:spAutoFit/>
          </a:bodyPr>
          <a:lstStyle/>
          <a:p>
            <a:r>
              <a:rPr lang="en-GB" dirty="0" err="1">
                <a:latin typeface="CenturyGothic"/>
              </a:rPr>
              <a:t>Colored</a:t>
            </a:r>
            <a:r>
              <a:rPr lang="en-GB" dirty="0">
                <a:latin typeface="CenturyGothic"/>
              </a:rPr>
              <a:t> / Directed</a:t>
            </a:r>
            <a:endParaRPr lang="en-GB" dirty="0"/>
          </a:p>
        </p:txBody>
      </p:sp>
      <p:sp>
        <p:nvSpPr>
          <p:cNvPr id="10" name="TextBox 9">
            <a:extLst>
              <a:ext uri="{FF2B5EF4-FFF2-40B4-BE49-F238E27FC236}">
                <a16:creationId xmlns:a16="http://schemas.microsoft.com/office/drawing/2014/main" id="{5A2C70B9-950D-434D-86D1-8E769512DE0D}"/>
              </a:ext>
            </a:extLst>
          </p:cNvPr>
          <p:cNvSpPr txBox="1"/>
          <p:nvPr/>
        </p:nvSpPr>
        <p:spPr>
          <a:xfrm>
            <a:off x="323528" y="5085184"/>
            <a:ext cx="3816424" cy="923330"/>
          </a:xfrm>
          <a:prstGeom prst="rect">
            <a:avLst/>
          </a:prstGeom>
          <a:noFill/>
        </p:spPr>
        <p:txBody>
          <a:bodyPr wrap="square" rtlCol="0">
            <a:spAutoFit/>
          </a:bodyPr>
          <a:lstStyle/>
          <a:p>
            <a:r>
              <a:rPr lang="en-GB" dirty="0" err="1"/>
              <a:t>Colored</a:t>
            </a:r>
            <a:r>
              <a:rPr lang="en-GB" dirty="0"/>
              <a:t>: fix transponders/AWG</a:t>
            </a:r>
          </a:p>
          <a:p>
            <a:r>
              <a:rPr lang="en-GB" dirty="0"/>
              <a:t>Directed: Each add/drop attached to one NI </a:t>
            </a:r>
          </a:p>
        </p:txBody>
      </p:sp>
      <p:sp>
        <p:nvSpPr>
          <p:cNvPr id="11" name="TextBox 10">
            <a:extLst>
              <a:ext uri="{FF2B5EF4-FFF2-40B4-BE49-F238E27FC236}">
                <a16:creationId xmlns:a16="http://schemas.microsoft.com/office/drawing/2014/main" id="{36CBF1BC-B235-4EC0-9BD2-E6D1F5A7B227}"/>
              </a:ext>
            </a:extLst>
          </p:cNvPr>
          <p:cNvSpPr txBox="1"/>
          <p:nvPr/>
        </p:nvSpPr>
        <p:spPr>
          <a:xfrm>
            <a:off x="5107022" y="5073888"/>
            <a:ext cx="3816424" cy="1477328"/>
          </a:xfrm>
          <a:prstGeom prst="rect">
            <a:avLst/>
          </a:prstGeom>
          <a:noFill/>
        </p:spPr>
        <p:txBody>
          <a:bodyPr wrap="square" rtlCol="0">
            <a:spAutoFit/>
          </a:bodyPr>
          <a:lstStyle/>
          <a:p>
            <a:r>
              <a:rPr lang="en-GB" dirty="0" err="1"/>
              <a:t>Colored</a:t>
            </a:r>
            <a:r>
              <a:rPr lang="en-GB" dirty="0"/>
              <a:t>: fix transmitters</a:t>
            </a:r>
          </a:p>
          <a:p>
            <a:r>
              <a:rPr lang="en-GB" dirty="0"/>
              <a:t>Directionless: WSS attached to receivers (thus choose which wavelength from which </a:t>
            </a:r>
            <a:r>
              <a:rPr lang="en-GB" dirty="0" err="1"/>
              <a:t>fiber</a:t>
            </a:r>
            <a:r>
              <a:rPr lang="en-GB" dirty="0"/>
              <a:t> to be terminated)</a:t>
            </a:r>
          </a:p>
        </p:txBody>
      </p:sp>
      <p:sp>
        <p:nvSpPr>
          <p:cNvPr id="3" name="Rectangle 2">
            <a:extLst>
              <a:ext uri="{FF2B5EF4-FFF2-40B4-BE49-F238E27FC236}">
                <a16:creationId xmlns:a16="http://schemas.microsoft.com/office/drawing/2014/main" id="{4D35F1C3-AD25-2B43-92E5-71A56B5BD83E}"/>
              </a:ext>
            </a:extLst>
          </p:cNvPr>
          <p:cNvSpPr/>
          <p:nvPr/>
        </p:nvSpPr>
        <p:spPr>
          <a:xfrm>
            <a:off x="3411073" y="3244334"/>
            <a:ext cx="2321854" cy="369332"/>
          </a:xfrm>
          <a:prstGeom prst="rect">
            <a:avLst/>
          </a:prstGeom>
        </p:spPr>
        <p:txBody>
          <a:bodyPr wrap="none">
            <a:spAutoFit/>
          </a:bodyPr>
          <a:lstStyle/>
          <a:p>
            <a:r>
              <a:rPr lang="en-GB" dirty="0" err="1">
                <a:latin typeface="CenturyGothic"/>
              </a:rPr>
              <a:t>Colored</a:t>
            </a:r>
            <a:r>
              <a:rPr lang="en-GB" dirty="0">
                <a:latin typeface="CenturyGothic"/>
              </a:rPr>
              <a:t> / Directionless</a:t>
            </a:r>
          </a:p>
        </p:txBody>
      </p:sp>
    </p:spTree>
    <p:extLst>
      <p:ext uri="{BB962C8B-B14F-4D97-AF65-F5344CB8AC3E}">
        <p14:creationId xmlns:p14="http://schemas.microsoft.com/office/powerpoint/2010/main" val="931615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6A84B-F743-42EF-92CE-D9A9D97E5787}"/>
              </a:ext>
            </a:extLst>
          </p:cNvPr>
          <p:cNvSpPr>
            <a:spLocks noGrp="1"/>
          </p:cNvSpPr>
          <p:nvPr>
            <p:ph type="title"/>
          </p:nvPr>
        </p:nvSpPr>
        <p:spPr/>
        <p:txBody>
          <a:bodyPr/>
          <a:lstStyle/>
          <a:p>
            <a:r>
              <a:rPr lang="en-GB" dirty="0" err="1"/>
              <a:t>Colorless</a:t>
            </a:r>
            <a:r>
              <a:rPr lang="en-GB" dirty="0"/>
              <a:t> / Directed</a:t>
            </a:r>
          </a:p>
        </p:txBody>
      </p:sp>
      <p:sp>
        <p:nvSpPr>
          <p:cNvPr id="4" name="Footer Placeholder 3">
            <a:extLst>
              <a:ext uri="{FF2B5EF4-FFF2-40B4-BE49-F238E27FC236}">
                <a16:creationId xmlns:a16="http://schemas.microsoft.com/office/drawing/2014/main" id="{3B266604-7062-4545-8A92-25A566513D02}"/>
              </a:ext>
            </a:extLst>
          </p:cNvPr>
          <p:cNvSpPr>
            <a:spLocks noGrp="1"/>
          </p:cNvSpPr>
          <p:nvPr>
            <p:ph type="ftr" sz="quarter" idx="10"/>
          </p:nvPr>
        </p:nvSpPr>
        <p:spPr/>
        <p:txBody>
          <a:bodyPr/>
          <a:lstStyle/>
          <a:p>
            <a:pPr>
              <a:defRPr/>
            </a:pPr>
            <a:r>
              <a:rPr lang="en-US"/>
              <a:t>Optical Networks                                                 Electrical and Electronic Engineering</a:t>
            </a:r>
            <a:endParaRPr lang="en-GB"/>
          </a:p>
        </p:txBody>
      </p:sp>
      <p:sp>
        <p:nvSpPr>
          <p:cNvPr id="5" name="Slide Number Placeholder 4">
            <a:extLst>
              <a:ext uri="{FF2B5EF4-FFF2-40B4-BE49-F238E27FC236}">
                <a16:creationId xmlns:a16="http://schemas.microsoft.com/office/drawing/2014/main" id="{96E77864-C9F5-42F6-9BCD-87CDCA180EF4}"/>
              </a:ext>
            </a:extLst>
          </p:cNvPr>
          <p:cNvSpPr>
            <a:spLocks noGrp="1"/>
          </p:cNvSpPr>
          <p:nvPr>
            <p:ph type="sldNum" sz="quarter" idx="11"/>
          </p:nvPr>
        </p:nvSpPr>
        <p:spPr/>
        <p:txBody>
          <a:bodyPr/>
          <a:lstStyle/>
          <a:p>
            <a:pPr>
              <a:defRPr/>
            </a:pPr>
            <a:fld id="{E27625A9-5E77-CB45-8867-3DD80D097EC7}" type="slidenum">
              <a:rPr lang="en-GB" smtClean="0"/>
              <a:pPr>
                <a:defRPr/>
              </a:pPr>
              <a:t>18</a:t>
            </a:fld>
            <a:endParaRPr lang="en-GB"/>
          </a:p>
        </p:txBody>
      </p:sp>
      <p:pic>
        <p:nvPicPr>
          <p:cNvPr id="6" name="Picture 5">
            <a:extLst>
              <a:ext uri="{FF2B5EF4-FFF2-40B4-BE49-F238E27FC236}">
                <a16:creationId xmlns:a16="http://schemas.microsoft.com/office/drawing/2014/main" id="{51E18EEE-8181-456C-898F-2D6D4DD456CD}"/>
              </a:ext>
            </a:extLst>
          </p:cNvPr>
          <p:cNvPicPr>
            <a:picLocks noChangeAspect="1"/>
          </p:cNvPicPr>
          <p:nvPr/>
        </p:nvPicPr>
        <p:blipFill>
          <a:blip r:embed="rId2"/>
          <a:stretch>
            <a:fillRect/>
          </a:stretch>
        </p:blipFill>
        <p:spPr>
          <a:xfrm>
            <a:off x="1679173" y="1043444"/>
            <a:ext cx="6047182" cy="4420867"/>
          </a:xfrm>
          <a:prstGeom prst="rect">
            <a:avLst/>
          </a:prstGeom>
        </p:spPr>
      </p:pic>
      <p:sp>
        <p:nvSpPr>
          <p:cNvPr id="7" name="TextBox 6">
            <a:extLst>
              <a:ext uri="{FF2B5EF4-FFF2-40B4-BE49-F238E27FC236}">
                <a16:creationId xmlns:a16="http://schemas.microsoft.com/office/drawing/2014/main" id="{121FD8C7-B9BC-4742-8273-E8D7688EB058}"/>
              </a:ext>
            </a:extLst>
          </p:cNvPr>
          <p:cNvSpPr txBox="1"/>
          <p:nvPr/>
        </p:nvSpPr>
        <p:spPr>
          <a:xfrm>
            <a:off x="2174428" y="5464311"/>
            <a:ext cx="5480988" cy="646331"/>
          </a:xfrm>
          <a:prstGeom prst="rect">
            <a:avLst/>
          </a:prstGeom>
          <a:noFill/>
        </p:spPr>
        <p:txBody>
          <a:bodyPr wrap="none" rtlCol="0">
            <a:spAutoFit/>
          </a:bodyPr>
          <a:lstStyle/>
          <a:p>
            <a:r>
              <a:rPr lang="en-GB" dirty="0" err="1"/>
              <a:t>Colorless</a:t>
            </a:r>
            <a:r>
              <a:rPr lang="en-GB" dirty="0"/>
              <a:t>: </a:t>
            </a:r>
            <a:r>
              <a:rPr lang="en-GB" dirty="0" err="1"/>
              <a:t>tunable</a:t>
            </a:r>
            <a:r>
              <a:rPr lang="en-GB" dirty="0"/>
              <a:t> transponders</a:t>
            </a:r>
          </a:p>
          <a:p>
            <a:r>
              <a:rPr lang="en-GB" dirty="0"/>
              <a:t>Directed: each NI has attached an add/drop terminal</a:t>
            </a:r>
          </a:p>
        </p:txBody>
      </p:sp>
    </p:spTree>
    <p:extLst>
      <p:ext uri="{BB962C8B-B14F-4D97-AF65-F5344CB8AC3E}">
        <p14:creationId xmlns:p14="http://schemas.microsoft.com/office/powerpoint/2010/main" val="4070008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64297-3A58-449D-AAFC-F32C24631B4A}"/>
              </a:ext>
            </a:extLst>
          </p:cNvPr>
          <p:cNvSpPr>
            <a:spLocks noGrp="1"/>
          </p:cNvSpPr>
          <p:nvPr>
            <p:ph type="title"/>
          </p:nvPr>
        </p:nvSpPr>
        <p:spPr/>
        <p:txBody>
          <a:bodyPr/>
          <a:lstStyle/>
          <a:p>
            <a:r>
              <a:rPr lang="en-US" dirty="0"/>
              <a:t>Colorless/Directionless/</a:t>
            </a:r>
            <a:r>
              <a:rPr lang="en-US" dirty="0" err="1"/>
              <a:t>Contentionless</a:t>
            </a:r>
            <a:endParaRPr lang="en-GB" dirty="0"/>
          </a:p>
        </p:txBody>
      </p:sp>
      <p:sp>
        <p:nvSpPr>
          <p:cNvPr id="4" name="Footer Placeholder 3">
            <a:extLst>
              <a:ext uri="{FF2B5EF4-FFF2-40B4-BE49-F238E27FC236}">
                <a16:creationId xmlns:a16="http://schemas.microsoft.com/office/drawing/2014/main" id="{64C32031-7817-4FD4-BBC1-0C3F81CF1B44}"/>
              </a:ext>
            </a:extLst>
          </p:cNvPr>
          <p:cNvSpPr>
            <a:spLocks noGrp="1"/>
          </p:cNvSpPr>
          <p:nvPr>
            <p:ph type="ftr" sz="quarter" idx="10"/>
          </p:nvPr>
        </p:nvSpPr>
        <p:spPr/>
        <p:txBody>
          <a:bodyPr/>
          <a:lstStyle/>
          <a:p>
            <a:pPr>
              <a:defRPr/>
            </a:pPr>
            <a:r>
              <a:rPr lang="en-US"/>
              <a:t>Optical Networks                                                 Electrical and Electronic Engineering</a:t>
            </a:r>
            <a:endParaRPr lang="en-GB"/>
          </a:p>
        </p:txBody>
      </p:sp>
      <p:sp>
        <p:nvSpPr>
          <p:cNvPr id="5" name="Slide Number Placeholder 4">
            <a:extLst>
              <a:ext uri="{FF2B5EF4-FFF2-40B4-BE49-F238E27FC236}">
                <a16:creationId xmlns:a16="http://schemas.microsoft.com/office/drawing/2014/main" id="{C2231935-2653-43E3-967A-8D9CE7F1E0C9}"/>
              </a:ext>
            </a:extLst>
          </p:cNvPr>
          <p:cNvSpPr>
            <a:spLocks noGrp="1"/>
          </p:cNvSpPr>
          <p:nvPr>
            <p:ph type="sldNum" sz="quarter" idx="11"/>
          </p:nvPr>
        </p:nvSpPr>
        <p:spPr/>
        <p:txBody>
          <a:bodyPr/>
          <a:lstStyle/>
          <a:p>
            <a:pPr>
              <a:defRPr/>
            </a:pPr>
            <a:fld id="{E27625A9-5E77-CB45-8867-3DD80D097EC7}" type="slidenum">
              <a:rPr lang="en-GB" smtClean="0"/>
              <a:pPr>
                <a:defRPr/>
              </a:pPr>
              <a:t>19</a:t>
            </a:fld>
            <a:endParaRPr lang="en-GB"/>
          </a:p>
        </p:txBody>
      </p:sp>
      <p:pic>
        <p:nvPicPr>
          <p:cNvPr id="6" name="Picture 5">
            <a:extLst>
              <a:ext uri="{FF2B5EF4-FFF2-40B4-BE49-F238E27FC236}">
                <a16:creationId xmlns:a16="http://schemas.microsoft.com/office/drawing/2014/main" id="{F68F1FF2-309A-4C9B-B8F7-28F68A1158DE}"/>
              </a:ext>
            </a:extLst>
          </p:cNvPr>
          <p:cNvPicPr>
            <a:picLocks noChangeAspect="1"/>
          </p:cNvPicPr>
          <p:nvPr/>
        </p:nvPicPr>
        <p:blipFill>
          <a:blip r:embed="rId2"/>
          <a:stretch>
            <a:fillRect/>
          </a:stretch>
        </p:blipFill>
        <p:spPr>
          <a:xfrm>
            <a:off x="2528567" y="996111"/>
            <a:ext cx="6615433" cy="5364922"/>
          </a:xfrm>
          <a:prstGeom prst="rect">
            <a:avLst/>
          </a:prstGeom>
        </p:spPr>
      </p:pic>
      <p:sp>
        <p:nvSpPr>
          <p:cNvPr id="7" name="Rectangle 6">
            <a:extLst>
              <a:ext uri="{FF2B5EF4-FFF2-40B4-BE49-F238E27FC236}">
                <a16:creationId xmlns:a16="http://schemas.microsoft.com/office/drawing/2014/main" id="{17F519B4-F902-4339-9E50-E2F94D04889D}"/>
              </a:ext>
            </a:extLst>
          </p:cNvPr>
          <p:cNvSpPr/>
          <p:nvPr/>
        </p:nvSpPr>
        <p:spPr>
          <a:xfrm>
            <a:off x="251520" y="1268760"/>
            <a:ext cx="2808312" cy="923330"/>
          </a:xfrm>
          <a:prstGeom prst="rect">
            <a:avLst/>
          </a:prstGeom>
        </p:spPr>
        <p:txBody>
          <a:bodyPr wrap="square">
            <a:spAutoFit/>
          </a:bodyPr>
          <a:lstStyle/>
          <a:p>
            <a:r>
              <a:rPr lang="en-GB" dirty="0">
                <a:latin typeface="CenturyGothic"/>
              </a:rPr>
              <a:t>Directionless: add/drop terminals connected with all NI</a:t>
            </a:r>
            <a:endParaRPr lang="en-GB" dirty="0"/>
          </a:p>
        </p:txBody>
      </p:sp>
      <p:sp>
        <p:nvSpPr>
          <p:cNvPr id="8" name="Rectangle 7">
            <a:extLst>
              <a:ext uri="{FF2B5EF4-FFF2-40B4-BE49-F238E27FC236}">
                <a16:creationId xmlns:a16="http://schemas.microsoft.com/office/drawing/2014/main" id="{3997CE10-AC30-4A57-B6F2-3581874D2DAC}"/>
              </a:ext>
            </a:extLst>
          </p:cNvPr>
          <p:cNvSpPr/>
          <p:nvPr/>
        </p:nvSpPr>
        <p:spPr>
          <a:xfrm>
            <a:off x="128588" y="3068960"/>
            <a:ext cx="2808312" cy="2308324"/>
          </a:xfrm>
          <a:prstGeom prst="rect">
            <a:avLst/>
          </a:prstGeom>
        </p:spPr>
        <p:txBody>
          <a:bodyPr wrap="square">
            <a:spAutoFit/>
          </a:bodyPr>
          <a:lstStyle/>
          <a:p>
            <a:r>
              <a:rPr lang="en-GB" dirty="0" err="1">
                <a:latin typeface="CenturyGothic"/>
              </a:rPr>
              <a:t>Colorless</a:t>
            </a:r>
            <a:r>
              <a:rPr lang="en-GB" dirty="0">
                <a:latin typeface="CenturyGothic"/>
              </a:rPr>
              <a:t>: </a:t>
            </a:r>
            <a:r>
              <a:rPr lang="en-GB" dirty="0" err="1">
                <a:latin typeface="CenturyGothic"/>
              </a:rPr>
              <a:t>tunable</a:t>
            </a:r>
            <a:r>
              <a:rPr lang="en-GB" dirty="0">
                <a:latin typeface="CenturyGothic"/>
              </a:rPr>
              <a:t> transponders</a:t>
            </a:r>
          </a:p>
          <a:p>
            <a:r>
              <a:rPr lang="en-GB" dirty="0">
                <a:latin typeface="CenturyGothic"/>
              </a:rPr>
              <a:t>2 stage WSS</a:t>
            </a:r>
          </a:p>
          <a:p>
            <a:endParaRPr lang="en-GB" dirty="0">
              <a:latin typeface="CenturyGothic"/>
            </a:endParaRPr>
          </a:p>
          <a:p>
            <a:endParaRPr lang="en-GB" dirty="0">
              <a:latin typeface="CenturyGothic"/>
            </a:endParaRPr>
          </a:p>
          <a:p>
            <a:endParaRPr lang="en-GB" dirty="0">
              <a:latin typeface="CenturyGothic"/>
            </a:endParaRPr>
          </a:p>
          <a:p>
            <a:r>
              <a:rPr lang="en-GB" dirty="0" err="1">
                <a:latin typeface="CenturyGothic"/>
              </a:rPr>
              <a:t>Contentionless</a:t>
            </a:r>
            <a:r>
              <a:rPr lang="en-GB" dirty="0">
                <a:latin typeface="CenturyGothic"/>
              </a:rPr>
              <a:t>: add another add/drop terminal</a:t>
            </a:r>
            <a:endParaRPr lang="en-GB" dirty="0"/>
          </a:p>
        </p:txBody>
      </p:sp>
    </p:spTree>
    <p:extLst>
      <p:ext uri="{BB962C8B-B14F-4D97-AF65-F5344CB8AC3E}">
        <p14:creationId xmlns:p14="http://schemas.microsoft.com/office/powerpoint/2010/main" val="91637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7F0CC-FC82-41D9-8D99-C347F746143E}"/>
              </a:ext>
            </a:extLst>
          </p:cNvPr>
          <p:cNvSpPr>
            <a:spLocks noGrp="1"/>
          </p:cNvSpPr>
          <p:nvPr>
            <p:ph type="title"/>
          </p:nvPr>
        </p:nvSpPr>
        <p:spPr/>
        <p:txBody>
          <a:bodyPr/>
          <a:lstStyle/>
          <a:p>
            <a:r>
              <a:rPr lang="en-GB" dirty="0"/>
              <a:t>Session Outline</a:t>
            </a:r>
          </a:p>
        </p:txBody>
      </p:sp>
      <p:sp>
        <p:nvSpPr>
          <p:cNvPr id="3" name="Content Placeholder 2">
            <a:extLst>
              <a:ext uri="{FF2B5EF4-FFF2-40B4-BE49-F238E27FC236}">
                <a16:creationId xmlns:a16="http://schemas.microsoft.com/office/drawing/2014/main" id="{1E17F708-A4F4-4AD2-B370-2EEF495171F6}"/>
              </a:ext>
            </a:extLst>
          </p:cNvPr>
          <p:cNvSpPr>
            <a:spLocks noGrp="1"/>
          </p:cNvSpPr>
          <p:nvPr>
            <p:ph idx="1"/>
          </p:nvPr>
        </p:nvSpPr>
        <p:spPr/>
        <p:txBody>
          <a:bodyPr/>
          <a:lstStyle/>
          <a:p>
            <a:pPr marL="0" indent="0">
              <a:buNone/>
            </a:pPr>
            <a:endParaRPr lang="en-GB" dirty="0"/>
          </a:p>
          <a:p>
            <a:r>
              <a:rPr lang="en-GB" dirty="0"/>
              <a:t>Reconfigurable Add/drop Multiplexers</a:t>
            </a:r>
          </a:p>
          <a:p>
            <a:r>
              <a:rPr lang="en-GB" dirty="0"/>
              <a:t>Wavelength Selective Switches</a:t>
            </a:r>
          </a:p>
          <a:p>
            <a:r>
              <a:rPr lang="en-GB" dirty="0"/>
              <a:t>Types of ROADM</a:t>
            </a:r>
          </a:p>
          <a:p>
            <a:endParaRPr lang="en-GB" dirty="0"/>
          </a:p>
          <a:p>
            <a:r>
              <a:rPr lang="en-GB" dirty="0"/>
              <a:t>Optical cross-connects</a:t>
            </a:r>
          </a:p>
          <a:p>
            <a:r>
              <a:rPr lang="en-GB" dirty="0"/>
              <a:t>MEMS S</a:t>
            </a:r>
            <a:r>
              <a:rPr lang="en-US" dirty="0"/>
              <a:t>witches</a:t>
            </a:r>
          </a:p>
          <a:p>
            <a:r>
              <a:rPr lang="en-US" dirty="0">
                <a:cs typeface="Arial" charset="0"/>
              </a:rPr>
              <a:t>Wavelength Selective Cross-Connect (WSXC)</a:t>
            </a:r>
          </a:p>
          <a:p>
            <a:r>
              <a:rPr lang="en-US" dirty="0">
                <a:cs typeface="Arial" charset="0"/>
              </a:rPr>
              <a:t>Wavelength Interchange Cross-Connect (WIXC)</a:t>
            </a:r>
            <a:endParaRPr lang="en-GB" dirty="0"/>
          </a:p>
          <a:p>
            <a:endParaRPr lang="en-GB" dirty="0"/>
          </a:p>
        </p:txBody>
      </p:sp>
      <p:sp>
        <p:nvSpPr>
          <p:cNvPr id="4" name="Footer Placeholder 3">
            <a:extLst>
              <a:ext uri="{FF2B5EF4-FFF2-40B4-BE49-F238E27FC236}">
                <a16:creationId xmlns:a16="http://schemas.microsoft.com/office/drawing/2014/main" id="{4CA7B643-8A81-49D6-8074-97AA3435962F}"/>
              </a:ext>
            </a:extLst>
          </p:cNvPr>
          <p:cNvSpPr>
            <a:spLocks noGrp="1"/>
          </p:cNvSpPr>
          <p:nvPr>
            <p:ph type="ftr" sz="quarter" idx="10"/>
          </p:nvPr>
        </p:nvSpPr>
        <p:spPr/>
        <p:txBody>
          <a:bodyPr/>
          <a:lstStyle/>
          <a:p>
            <a:pPr>
              <a:defRPr/>
            </a:pPr>
            <a:r>
              <a:rPr lang="en-US"/>
              <a:t>Optical Networks                                                 Electrical and Electronic Engineering</a:t>
            </a:r>
            <a:endParaRPr lang="en-GB"/>
          </a:p>
        </p:txBody>
      </p:sp>
      <p:sp>
        <p:nvSpPr>
          <p:cNvPr id="5" name="Slide Number Placeholder 4">
            <a:extLst>
              <a:ext uri="{FF2B5EF4-FFF2-40B4-BE49-F238E27FC236}">
                <a16:creationId xmlns:a16="http://schemas.microsoft.com/office/drawing/2014/main" id="{56167BBA-BFA3-4A72-A1F0-B4CA46F4A4D7}"/>
              </a:ext>
            </a:extLst>
          </p:cNvPr>
          <p:cNvSpPr>
            <a:spLocks noGrp="1"/>
          </p:cNvSpPr>
          <p:nvPr>
            <p:ph type="sldNum" sz="quarter" idx="11"/>
          </p:nvPr>
        </p:nvSpPr>
        <p:spPr/>
        <p:txBody>
          <a:bodyPr/>
          <a:lstStyle/>
          <a:p>
            <a:pPr>
              <a:defRPr/>
            </a:pPr>
            <a:fld id="{E27625A9-5E77-CB45-8867-3DD80D097EC7}" type="slidenum">
              <a:rPr lang="en-GB" smtClean="0"/>
              <a:pPr>
                <a:defRPr/>
              </a:pPr>
              <a:t>2</a:t>
            </a:fld>
            <a:endParaRPr lang="en-GB"/>
          </a:p>
        </p:txBody>
      </p:sp>
    </p:spTree>
    <p:extLst>
      <p:ext uri="{BB962C8B-B14F-4D97-AF65-F5344CB8AC3E}">
        <p14:creationId xmlns:p14="http://schemas.microsoft.com/office/powerpoint/2010/main" val="3452158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741AC-2686-4C8C-A57E-D0561EE3415F}"/>
              </a:ext>
            </a:extLst>
          </p:cNvPr>
          <p:cNvSpPr>
            <a:spLocks noGrp="1"/>
          </p:cNvSpPr>
          <p:nvPr>
            <p:ph type="title"/>
          </p:nvPr>
        </p:nvSpPr>
        <p:spPr/>
        <p:txBody>
          <a:bodyPr/>
          <a:lstStyle/>
          <a:p>
            <a:r>
              <a:rPr lang="en-GB" dirty="0"/>
              <a:t>Flexible, Robust and Cost-effective Networking</a:t>
            </a:r>
          </a:p>
        </p:txBody>
      </p:sp>
      <p:pic>
        <p:nvPicPr>
          <p:cNvPr id="6" name="Content Placeholder 5">
            <a:extLst>
              <a:ext uri="{FF2B5EF4-FFF2-40B4-BE49-F238E27FC236}">
                <a16:creationId xmlns:a16="http://schemas.microsoft.com/office/drawing/2014/main" id="{9C79406A-86CA-4C16-BEF7-9E81A98AF2A8}"/>
              </a:ext>
            </a:extLst>
          </p:cNvPr>
          <p:cNvPicPr>
            <a:picLocks noGrp="1" noChangeAspect="1"/>
          </p:cNvPicPr>
          <p:nvPr>
            <p:ph idx="1"/>
          </p:nvPr>
        </p:nvPicPr>
        <p:blipFill>
          <a:blip r:embed="rId2"/>
          <a:stretch>
            <a:fillRect/>
          </a:stretch>
        </p:blipFill>
        <p:spPr>
          <a:xfrm>
            <a:off x="539552" y="1052736"/>
            <a:ext cx="7650498" cy="4191835"/>
          </a:xfrm>
          <a:prstGeom prst="rect">
            <a:avLst/>
          </a:prstGeom>
        </p:spPr>
      </p:pic>
      <p:sp>
        <p:nvSpPr>
          <p:cNvPr id="4" name="Footer Placeholder 3">
            <a:extLst>
              <a:ext uri="{FF2B5EF4-FFF2-40B4-BE49-F238E27FC236}">
                <a16:creationId xmlns:a16="http://schemas.microsoft.com/office/drawing/2014/main" id="{C4B652F5-FB8F-41D3-93D5-37A8F57238F0}"/>
              </a:ext>
            </a:extLst>
          </p:cNvPr>
          <p:cNvSpPr>
            <a:spLocks noGrp="1"/>
          </p:cNvSpPr>
          <p:nvPr>
            <p:ph type="ftr" sz="quarter" idx="10"/>
          </p:nvPr>
        </p:nvSpPr>
        <p:spPr/>
        <p:txBody>
          <a:bodyPr/>
          <a:lstStyle/>
          <a:p>
            <a:pPr>
              <a:defRPr/>
            </a:pPr>
            <a:r>
              <a:rPr lang="en-US"/>
              <a:t>Optical Networks                                                 Electrical and Electronic Engineering</a:t>
            </a:r>
            <a:endParaRPr lang="en-GB"/>
          </a:p>
        </p:txBody>
      </p:sp>
      <p:sp>
        <p:nvSpPr>
          <p:cNvPr id="5" name="Slide Number Placeholder 4">
            <a:extLst>
              <a:ext uri="{FF2B5EF4-FFF2-40B4-BE49-F238E27FC236}">
                <a16:creationId xmlns:a16="http://schemas.microsoft.com/office/drawing/2014/main" id="{7B0DB7A3-1E31-47EF-9A73-664236CCE773}"/>
              </a:ext>
            </a:extLst>
          </p:cNvPr>
          <p:cNvSpPr>
            <a:spLocks noGrp="1"/>
          </p:cNvSpPr>
          <p:nvPr>
            <p:ph type="sldNum" sz="quarter" idx="11"/>
          </p:nvPr>
        </p:nvSpPr>
        <p:spPr/>
        <p:txBody>
          <a:bodyPr/>
          <a:lstStyle/>
          <a:p>
            <a:pPr>
              <a:defRPr/>
            </a:pPr>
            <a:fld id="{E27625A9-5E77-CB45-8867-3DD80D097EC7}" type="slidenum">
              <a:rPr lang="en-GB" smtClean="0"/>
              <a:pPr>
                <a:defRPr/>
              </a:pPr>
              <a:t>20</a:t>
            </a:fld>
            <a:endParaRPr lang="en-GB"/>
          </a:p>
        </p:txBody>
      </p:sp>
      <p:sp>
        <p:nvSpPr>
          <p:cNvPr id="7" name="Rectangle 6">
            <a:extLst>
              <a:ext uri="{FF2B5EF4-FFF2-40B4-BE49-F238E27FC236}">
                <a16:creationId xmlns:a16="http://schemas.microsoft.com/office/drawing/2014/main" id="{B81BBDB4-FF46-4E1F-A262-28B62053CD23}"/>
              </a:ext>
            </a:extLst>
          </p:cNvPr>
          <p:cNvSpPr/>
          <p:nvPr/>
        </p:nvSpPr>
        <p:spPr>
          <a:xfrm>
            <a:off x="338329" y="5244571"/>
            <a:ext cx="8052944" cy="923330"/>
          </a:xfrm>
          <a:prstGeom prst="rect">
            <a:avLst/>
          </a:prstGeom>
        </p:spPr>
        <p:txBody>
          <a:bodyPr wrap="square">
            <a:spAutoFit/>
          </a:bodyPr>
          <a:lstStyle/>
          <a:p>
            <a:r>
              <a:rPr lang="en-GB" dirty="0">
                <a:solidFill>
                  <a:srgbClr val="333333"/>
                </a:solidFill>
                <a:latin typeface="Arial" panose="020B0604020202020204" pitchFamily="34" charset="0"/>
              </a:rPr>
              <a:t>The multi-degree CDC (</a:t>
            </a:r>
            <a:r>
              <a:rPr lang="en-GB" dirty="0" err="1">
                <a:solidFill>
                  <a:srgbClr val="333333"/>
                </a:solidFill>
                <a:latin typeface="Arial" panose="020B0604020202020204" pitchFamily="34" charset="0"/>
              </a:rPr>
              <a:t>Colorless</a:t>
            </a:r>
            <a:r>
              <a:rPr lang="en-GB" dirty="0">
                <a:solidFill>
                  <a:srgbClr val="333333"/>
                </a:solidFill>
                <a:latin typeface="Arial" panose="020B0604020202020204" pitchFamily="34" charset="0"/>
              </a:rPr>
              <a:t>, Directionless, </a:t>
            </a:r>
            <a:r>
              <a:rPr lang="en-GB" dirty="0" err="1">
                <a:solidFill>
                  <a:srgbClr val="333333"/>
                </a:solidFill>
                <a:latin typeface="Arial" panose="020B0604020202020204" pitchFamily="34" charset="0"/>
              </a:rPr>
              <a:t>Contentionless</a:t>
            </a:r>
            <a:r>
              <a:rPr lang="en-GB" dirty="0">
                <a:solidFill>
                  <a:srgbClr val="333333"/>
                </a:solidFill>
                <a:latin typeface="Arial" panose="020B0604020202020204" pitchFamily="34" charset="0"/>
              </a:rPr>
              <a:t>) ROADM capability allows operators to assign any wavelength/direction to the output of a given transponder by software. </a:t>
            </a:r>
            <a:endParaRPr lang="en-GB" dirty="0"/>
          </a:p>
        </p:txBody>
      </p:sp>
    </p:spTree>
    <p:extLst>
      <p:ext uri="{BB962C8B-B14F-4D97-AF65-F5344CB8AC3E}">
        <p14:creationId xmlns:p14="http://schemas.microsoft.com/office/powerpoint/2010/main" val="2835895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Rectangle 2"/>
          <p:cNvSpPr>
            <a:spLocks noGrp="1" noChangeArrowheads="1"/>
          </p:cNvSpPr>
          <p:nvPr>
            <p:ph type="title"/>
          </p:nvPr>
        </p:nvSpPr>
        <p:spPr>
          <a:xfrm>
            <a:off x="250825" y="0"/>
            <a:ext cx="8642350" cy="908050"/>
          </a:xfrm>
          <a:noFill/>
        </p:spPr>
        <p:txBody>
          <a:bodyPr/>
          <a:lstStyle/>
          <a:p>
            <a:pPr eaLnBrk="1" hangingPunct="1"/>
            <a:r>
              <a:rPr lang="en-US" dirty="0">
                <a:latin typeface="Arial" charset="0"/>
                <a:cs typeface="Arial" charset="0"/>
              </a:rPr>
              <a:t>Evolution of the Optical Networks</a:t>
            </a:r>
            <a:r>
              <a:rPr lang="de-DE" dirty="0">
                <a:latin typeface="Arial" charset="0"/>
                <a:cs typeface="Arial" charset="0"/>
              </a:rPr>
              <a:t> </a:t>
            </a:r>
            <a:endParaRPr lang="en-US" dirty="0">
              <a:latin typeface="Arial" charset="0"/>
              <a:cs typeface="Arial" charset="0"/>
            </a:endParaRPr>
          </a:p>
        </p:txBody>
      </p:sp>
      <p:sp>
        <p:nvSpPr>
          <p:cNvPr id="197634" name="Text Box 3"/>
          <p:cNvSpPr txBox="1">
            <a:spLocks noChangeArrowheads="1"/>
          </p:cNvSpPr>
          <p:nvPr/>
        </p:nvSpPr>
        <p:spPr bwMode="auto">
          <a:xfrm>
            <a:off x="3533775" y="5883275"/>
            <a:ext cx="37385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Point-to-point fibre</a:t>
            </a:r>
          </a:p>
        </p:txBody>
      </p:sp>
      <p:sp>
        <p:nvSpPr>
          <p:cNvPr id="197635" name="Text Box 4"/>
          <p:cNvSpPr txBox="1">
            <a:spLocks noChangeArrowheads="1"/>
          </p:cNvSpPr>
          <p:nvPr/>
        </p:nvSpPr>
        <p:spPr bwMode="auto">
          <a:xfrm>
            <a:off x="3647535" y="6392174"/>
            <a:ext cx="121339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dirty="0"/>
              <a:t>Present </a:t>
            </a:r>
          </a:p>
        </p:txBody>
      </p:sp>
      <p:sp>
        <p:nvSpPr>
          <p:cNvPr id="197636" name="Text Box 5"/>
          <p:cNvSpPr txBox="1">
            <a:spLocks noChangeArrowheads="1"/>
          </p:cNvSpPr>
          <p:nvPr/>
        </p:nvSpPr>
        <p:spPr bwMode="auto">
          <a:xfrm>
            <a:off x="5423709" y="6365082"/>
            <a:ext cx="830262"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600" dirty="0"/>
              <a:t>Future </a:t>
            </a:r>
          </a:p>
        </p:txBody>
      </p:sp>
      <p:sp>
        <p:nvSpPr>
          <p:cNvPr id="197637" name="Line 6"/>
          <p:cNvSpPr>
            <a:spLocks noChangeShapeType="1"/>
          </p:cNvSpPr>
          <p:nvPr/>
        </p:nvSpPr>
        <p:spPr bwMode="auto">
          <a:xfrm>
            <a:off x="357188" y="1885950"/>
            <a:ext cx="3175" cy="442912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638" name="Freeform 7"/>
          <p:cNvSpPr>
            <a:spLocks/>
          </p:cNvSpPr>
          <p:nvPr/>
        </p:nvSpPr>
        <p:spPr bwMode="auto">
          <a:xfrm>
            <a:off x="298450" y="1741488"/>
            <a:ext cx="117475" cy="209550"/>
          </a:xfrm>
          <a:custGeom>
            <a:avLst/>
            <a:gdLst>
              <a:gd name="T0" fmla="*/ 2147483647 w 80"/>
              <a:gd name="T1" fmla="*/ 2147483647 h 132"/>
              <a:gd name="T2" fmla="*/ 2147483647 w 80"/>
              <a:gd name="T3" fmla="*/ 2147483647 h 132"/>
              <a:gd name="T4" fmla="*/ 0 w 80"/>
              <a:gd name="T5" fmla="*/ 2147483647 h 132"/>
              <a:gd name="T6" fmla="*/ 2147483647 w 80"/>
              <a:gd name="T7" fmla="*/ 0 h 132"/>
              <a:gd name="T8" fmla="*/ 2147483647 w 80"/>
              <a:gd name="T9" fmla="*/ 2147483647 h 132"/>
              <a:gd name="T10" fmla="*/ 0 60000 65536"/>
              <a:gd name="T11" fmla="*/ 0 60000 65536"/>
              <a:gd name="T12" fmla="*/ 0 60000 65536"/>
              <a:gd name="T13" fmla="*/ 0 60000 65536"/>
              <a:gd name="T14" fmla="*/ 0 60000 65536"/>
              <a:gd name="T15" fmla="*/ 0 w 80"/>
              <a:gd name="T16" fmla="*/ 0 h 132"/>
              <a:gd name="T17" fmla="*/ 80 w 80"/>
              <a:gd name="T18" fmla="*/ 132 h 132"/>
            </a:gdLst>
            <a:ahLst/>
            <a:cxnLst>
              <a:cxn ang="T10">
                <a:pos x="T0" y="T1"/>
              </a:cxn>
              <a:cxn ang="T11">
                <a:pos x="T2" y="T3"/>
              </a:cxn>
              <a:cxn ang="T12">
                <a:pos x="T4" y="T5"/>
              </a:cxn>
              <a:cxn ang="T13">
                <a:pos x="T6" y="T7"/>
              </a:cxn>
              <a:cxn ang="T14">
                <a:pos x="T8" y="T9"/>
              </a:cxn>
            </a:cxnLst>
            <a:rect l="T15" t="T16" r="T17" b="T18"/>
            <a:pathLst>
              <a:path w="80" h="132">
                <a:moveTo>
                  <a:pt x="80" y="132"/>
                </a:moveTo>
                <a:lnTo>
                  <a:pt x="39" y="115"/>
                </a:lnTo>
                <a:lnTo>
                  <a:pt x="0" y="132"/>
                </a:lnTo>
                <a:lnTo>
                  <a:pt x="39" y="0"/>
                </a:lnTo>
                <a:lnTo>
                  <a:pt x="80" y="1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639" name="Line 8"/>
          <p:cNvSpPr>
            <a:spLocks noChangeShapeType="1"/>
          </p:cNvSpPr>
          <p:nvPr/>
        </p:nvSpPr>
        <p:spPr bwMode="auto">
          <a:xfrm>
            <a:off x="357188" y="6313488"/>
            <a:ext cx="5767387" cy="158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640" name="Freeform 9"/>
          <p:cNvSpPr>
            <a:spLocks/>
          </p:cNvSpPr>
          <p:nvPr/>
        </p:nvSpPr>
        <p:spPr bwMode="auto">
          <a:xfrm>
            <a:off x="6072188" y="6248400"/>
            <a:ext cx="188912" cy="130175"/>
          </a:xfrm>
          <a:custGeom>
            <a:avLst/>
            <a:gdLst>
              <a:gd name="T0" fmla="*/ 0 w 129"/>
              <a:gd name="T1" fmla="*/ 2147483647 h 82"/>
              <a:gd name="T2" fmla="*/ 2147483647 w 129"/>
              <a:gd name="T3" fmla="*/ 2147483647 h 82"/>
              <a:gd name="T4" fmla="*/ 0 w 129"/>
              <a:gd name="T5" fmla="*/ 0 h 82"/>
              <a:gd name="T6" fmla="*/ 2147483647 w 129"/>
              <a:gd name="T7" fmla="*/ 2147483647 h 82"/>
              <a:gd name="T8" fmla="*/ 0 w 129"/>
              <a:gd name="T9" fmla="*/ 2147483647 h 82"/>
              <a:gd name="T10" fmla="*/ 0 60000 65536"/>
              <a:gd name="T11" fmla="*/ 0 60000 65536"/>
              <a:gd name="T12" fmla="*/ 0 60000 65536"/>
              <a:gd name="T13" fmla="*/ 0 60000 65536"/>
              <a:gd name="T14" fmla="*/ 0 60000 65536"/>
              <a:gd name="T15" fmla="*/ 0 w 129"/>
              <a:gd name="T16" fmla="*/ 0 h 82"/>
              <a:gd name="T17" fmla="*/ 129 w 129"/>
              <a:gd name="T18" fmla="*/ 82 h 82"/>
            </a:gdLst>
            <a:ahLst/>
            <a:cxnLst>
              <a:cxn ang="T10">
                <a:pos x="T0" y="T1"/>
              </a:cxn>
              <a:cxn ang="T11">
                <a:pos x="T2" y="T3"/>
              </a:cxn>
              <a:cxn ang="T12">
                <a:pos x="T4" y="T5"/>
              </a:cxn>
              <a:cxn ang="T13">
                <a:pos x="T6" y="T7"/>
              </a:cxn>
              <a:cxn ang="T14">
                <a:pos x="T8" y="T9"/>
              </a:cxn>
            </a:cxnLst>
            <a:rect l="T15" t="T16" r="T17" b="T18"/>
            <a:pathLst>
              <a:path w="129" h="82">
                <a:moveTo>
                  <a:pt x="0" y="82"/>
                </a:moveTo>
                <a:lnTo>
                  <a:pt x="15" y="41"/>
                </a:lnTo>
                <a:lnTo>
                  <a:pt x="0" y="0"/>
                </a:lnTo>
                <a:lnTo>
                  <a:pt x="129" y="41"/>
                </a:lnTo>
                <a:lnTo>
                  <a:pt x="0" y="8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641" name="Freeform 10"/>
          <p:cNvSpPr>
            <a:spLocks/>
          </p:cNvSpPr>
          <p:nvPr/>
        </p:nvSpPr>
        <p:spPr bwMode="auto">
          <a:xfrm>
            <a:off x="350838" y="6208713"/>
            <a:ext cx="25400" cy="176212"/>
          </a:xfrm>
          <a:custGeom>
            <a:avLst/>
            <a:gdLst>
              <a:gd name="T0" fmla="*/ 2147483647 w 18"/>
              <a:gd name="T1" fmla="*/ 0 h 111"/>
              <a:gd name="T2" fmla="*/ 0 w 18"/>
              <a:gd name="T3" fmla="*/ 0 h 111"/>
              <a:gd name="T4" fmla="*/ 2147483647 w 18"/>
              <a:gd name="T5" fmla="*/ 2147483647 h 111"/>
              <a:gd name="T6" fmla="*/ 2147483647 w 18"/>
              <a:gd name="T7" fmla="*/ 2147483647 h 111"/>
              <a:gd name="T8" fmla="*/ 2147483647 w 18"/>
              <a:gd name="T9" fmla="*/ 0 h 111"/>
              <a:gd name="T10" fmla="*/ 0 60000 65536"/>
              <a:gd name="T11" fmla="*/ 0 60000 65536"/>
              <a:gd name="T12" fmla="*/ 0 60000 65536"/>
              <a:gd name="T13" fmla="*/ 0 60000 65536"/>
              <a:gd name="T14" fmla="*/ 0 60000 65536"/>
              <a:gd name="T15" fmla="*/ 0 w 18"/>
              <a:gd name="T16" fmla="*/ 0 h 111"/>
              <a:gd name="T17" fmla="*/ 18 w 18"/>
              <a:gd name="T18" fmla="*/ 111 h 111"/>
            </a:gdLst>
            <a:ahLst/>
            <a:cxnLst>
              <a:cxn ang="T10">
                <a:pos x="T0" y="T1"/>
              </a:cxn>
              <a:cxn ang="T11">
                <a:pos x="T2" y="T3"/>
              </a:cxn>
              <a:cxn ang="T12">
                <a:pos x="T4" y="T5"/>
              </a:cxn>
              <a:cxn ang="T13">
                <a:pos x="T6" y="T7"/>
              </a:cxn>
              <a:cxn ang="T14">
                <a:pos x="T8" y="T9"/>
              </a:cxn>
            </a:cxnLst>
            <a:rect l="T15" t="T16" r="T17" b="T18"/>
            <a:pathLst>
              <a:path w="18" h="111">
                <a:moveTo>
                  <a:pt x="17" y="0"/>
                </a:moveTo>
                <a:lnTo>
                  <a:pt x="0" y="0"/>
                </a:lnTo>
                <a:lnTo>
                  <a:pt x="1" y="111"/>
                </a:lnTo>
                <a:lnTo>
                  <a:pt x="18" y="111"/>
                </a:lnTo>
                <a:lnTo>
                  <a:pt x="1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642" name="Freeform 11"/>
          <p:cNvSpPr>
            <a:spLocks/>
          </p:cNvSpPr>
          <p:nvPr/>
        </p:nvSpPr>
        <p:spPr bwMode="auto">
          <a:xfrm>
            <a:off x="5967413" y="6240463"/>
            <a:ext cx="26987" cy="173037"/>
          </a:xfrm>
          <a:custGeom>
            <a:avLst/>
            <a:gdLst>
              <a:gd name="T0" fmla="*/ 2147483647 w 19"/>
              <a:gd name="T1" fmla="*/ 0 h 109"/>
              <a:gd name="T2" fmla="*/ 0 w 19"/>
              <a:gd name="T3" fmla="*/ 0 h 109"/>
              <a:gd name="T4" fmla="*/ 2147483647 w 19"/>
              <a:gd name="T5" fmla="*/ 2147483647 h 109"/>
              <a:gd name="T6" fmla="*/ 2147483647 w 19"/>
              <a:gd name="T7" fmla="*/ 2147483647 h 109"/>
              <a:gd name="T8" fmla="*/ 2147483647 w 19"/>
              <a:gd name="T9" fmla="*/ 0 h 109"/>
              <a:gd name="T10" fmla="*/ 0 60000 65536"/>
              <a:gd name="T11" fmla="*/ 0 60000 65536"/>
              <a:gd name="T12" fmla="*/ 0 60000 65536"/>
              <a:gd name="T13" fmla="*/ 0 60000 65536"/>
              <a:gd name="T14" fmla="*/ 0 60000 65536"/>
              <a:gd name="T15" fmla="*/ 0 w 19"/>
              <a:gd name="T16" fmla="*/ 0 h 109"/>
              <a:gd name="T17" fmla="*/ 19 w 19"/>
              <a:gd name="T18" fmla="*/ 109 h 109"/>
            </a:gdLst>
            <a:ahLst/>
            <a:cxnLst>
              <a:cxn ang="T10">
                <a:pos x="T0" y="T1"/>
              </a:cxn>
              <a:cxn ang="T11">
                <a:pos x="T2" y="T3"/>
              </a:cxn>
              <a:cxn ang="T12">
                <a:pos x="T4" y="T5"/>
              </a:cxn>
              <a:cxn ang="T13">
                <a:pos x="T6" y="T7"/>
              </a:cxn>
              <a:cxn ang="T14">
                <a:pos x="T8" y="T9"/>
              </a:cxn>
            </a:cxnLst>
            <a:rect l="T15" t="T16" r="T17" b="T18"/>
            <a:pathLst>
              <a:path w="19" h="109">
                <a:moveTo>
                  <a:pt x="17" y="0"/>
                </a:moveTo>
                <a:lnTo>
                  <a:pt x="0" y="0"/>
                </a:lnTo>
                <a:lnTo>
                  <a:pt x="2" y="109"/>
                </a:lnTo>
                <a:lnTo>
                  <a:pt x="19" y="109"/>
                </a:lnTo>
                <a:lnTo>
                  <a:pt x="1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643" name="Freeform 12"/>
          <p:cNvSpPr>
            <a:spLocks/>
          </p:cNvSpPr>
          <p:nvPr/>
        </p:nvSpPr>
        <p:spPr bwMode="auto">
          <a:xfrm>
            <a:off x="4094163" y="6218238"/>
            <a:ext cx="26987" cy="177800"/>
          </a:xfrm>
          <a:custGeom>
            <a:avLst/>
            <a:gdLst>
              <a:gd name="T0" fmla="*/ 2147483647 w 18"/>
              <a:gd name="T1" fmla="*/ 0 h 112"/>
              <a:gd name="T2" fmla="*/ 0 w 18"/>
              <a:gd name="T3" fmla="*/ 0 h 112"/>
              <a:gd name="T4" fmla="*/ 2147483647 w 18"/>
              <a:gd name="T5" fmla="*/ 2147483647 h 112"/>
              <a:gd name="T6" fmla="*/ 2147483647 w 18"/>
              <a:gd name="T7" fmla="*/ 2147483647 h 112"/>
              <a:gd name="T8" fmla="*/ 2147483647 w 18"/>
              <a:gd name="T9" fmla="*/ 0 h 112"/>
              <a:gd name="T10" fmla="*/ 0 60000 65536"/>
              <a:gd name="T11" fmla="*/ 0 60000 65536"/>
              <a:gd name="T12" fmla="*/ 0 60000 65536"/>
              <a:gd name="T13" fmla="*/ 0 60000 65536"/>
              <a:gd name="T14" fmla="*/ 0 60000 65536"/>
              <a:gd name="T15" fmla="*/ 0 w 18"/>
              <a:gd name="T16" fmla="*/ 0 h 112"/>
              <a:gd name="T17" fmla="*/ 18 w 18"/>
              <a:gd name="T18" fmla="*/ 112 h 112"/>
            </a:gdLst>
            <a:ahLst/>
            <a:cxnLst>
              <a:cxn ang="T10">
                <a:pos x="T0" y="T1"/>
              </a:cxn>
              <a:cxn ang="T11">
                <a:pos x="T2" y="T3"/>
              </a:cxn>
              <a:cxn ang="T12">
                <a:pos x="T4" y="T5"/>
              </a:cxn>
              <a:cxn ang="T13">
                <a:pos x="T6" y="T7"/>
              </a:cxn>
              <a:cxn ang="T14">
                <a:pos x="T8" y="T9"/>
              </a:cxn>
            </a:cxnLst>
            <a:rect l="T15" t="T16" r="T17" b="T18"/>
            <a:pathLst>
              <a:path w="18" h="112">
                <a:moveTo>
                  <a:pt x="16" y="0"/>
                </a:moveTo>
                <a:lnTo>
                  <a:pt x="0" y="0"/>
                </a:lnTo>
                <a:lnTo>
                  <a:pt x="1" y="112"/>
                </a:lnTo>
                <a:lnTo>
                  <a:pt x="18" y="112"/>
                </a:lnTo>
                <a:lnTo>
                  <a:pt x="16"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644" name="Freeform 13"/>
          <p:cNvSpPr>
            <a:spLocks/>
          </p:cNvSpPr>
          <p:nvPr/>
        </p:nvSpPr>
        <p:spPr bwMode="auto">
          <a:xfrm>
            <a:off x="2219325" y="6208713"/>
            <a:ext cx="26988" cy="176212"/>
          </a:xfrm>
          <a:custGeom>
            <a:avLst/>
            <a:gdLst>
              <a:gd name="T0" fmla="*/ 2147483647 w 18"/>
              <a:gd name="T1" fmla="*/ 0 h 111"/>
              <a:gd name="T2" fmla="*/ 0 w 18"/>
              <a:gd name="T3" fmla="*/ 0 h 111"/>
              <a:gd name="T4" fmla="*/ 2147483647 w 18"/>
              <a:gd name="T5" fmla="*/ 2147483647 h 111"/>
              <a:gd name="T6" fmla="*/ 2147483647 w 18"/>
              <a:gd name="T7" fmla="*/ 2147483647 h 111"/>
              <a:gd name="T8" fmla="*/ 2147483647 w 18"/>
              <a:gd name="T9" fmla="*/ 0 h 111"/>
              <a:gd name="T10" fmla="*/ 0 60000 65536"/>
              <a:gd name="T11" fmla="*/ 0 60000 65536"/>
              <a:gd name="T12" fmla="*/ 0 60000 65536"/>
              <a:gd name="T13" fmla="*/ 0 60000 65536"/>
              <a:gd name="T14" fmla="*/ 0 60000 65536"/>
              <a:gd name="T15" fmla="*/ 0 w 18"/>
              <a:gd name="T16" fmla="*/ 0 h 111"/>
              <a:gd name="T17" fmla="*/ 18 w 18"/>
              <a:gd name="T18" fmla="*/ 111 h 111"/>
            </a:gdLst>
            <a:ahLst/>
            <a:cxnLst>
              <a:cxn ang="T10">
                <a:pos x="T0" y="T1"/>
              </a:cxn>
              <a:cxn ang="T11">
                <a:pos x="T2" y="T3"/>
              </a:cxn>
              <a:cxn ang="T12">
                <a:pos x="T4" y="T5"/>
              </a:cxn>
              <a:cxn ang="T13">
                <a:pos x="T6" y="T7"/>
              </a:cxn>
              <a:cxn ang="T14">
                <a:pos x="T8" y="T9"/>
              </a:cxn>
            </a:cxnLst>
            <a:rect l="T15" t="T16" r="T17" b="T18"/>
            <a:pathLst>
              <a:path w="18" h="111">
                <a:moveTo>
                  <a:pt x="17" y="0"/>
                </a:moveTo>
                <a:lnTo>
                  <a:pt x="0" y="0"/>
                </a:lnTo>
                <a:lnTo>
                  <a:pt x="1" y="111"/>
                </a:lnTo>
                <a:lnTo>
                  <a:pt x="18" y="111"/>
                </a:lnTo>
                <a:lnTo>
                  <a:pt x="1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645" name="Rectangle 14"/>
          <p:cNvSpPr>
            <a:spLocks noChangeArrowheads="1"/>
          </p:cNvSpPr>
          <p:nvPr/>
        </p:nvSpPr>
        <p:spPr bwMode="auto">
          <a:xfrm rot="-5400000">
            <a:off x="-921543" y="3818731"/>
            <a:ext cx="2157412"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Technology evolution</a:t>
            </a:r>
            <a:endParaRPr lang="en-US"/>
          </a:p>
        </p:txBody>
      </p:sp>
      <p:grpSp>
        <p:nvGrpSpPr>
          <p:cNvPr id="197646" name="Group 15"/>
          <p:cNvGrpSpPr>
            <a:grpSpLocks/>
          </p:cNvGrpSpPr>
          <p:nvPr/>
        </p:nvGrpSpPr>
        <p:grpSpPr bwMode="auto">
          <a:xfrm>
            <a:off x="412750" y="5770792"/>
            <a:ext cx="1554162" cy="412880"/>
            <a:chOff x="282" y="3634"/>
            <a:chExt cx="1060" cy="260"/>
          </a:xfrm>
        </p:grpSpPr>
        <p:sp>
          <p:nvSpPr>
            <p:cNvPr id="198035" name="Line 16"/>
            <p:cNvSpPr>
              <a:spLocks noChangeShapeType="1"/>
            </p:cNvSpPr>
            <p:nvPr/>
          </p:nvSpPr>
          <p:spPr bwMode="auto">
            <a:xfrm>
              <a:off x="392" y="3847"/>
              <a:ext cx="911"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8036" name="Freeform 17"/>
            <p:cNvSpPr>
              <a:spLocks/>
            </p:cNvSpPr>
            <p:nvPr/>
          </p:nvSpPr>
          <p:spPr bwMode="auto">
            <a:xfrm>
              <a:off x="547" y="3799"/>
              <a:ext cx="69" cy="95"/>
            </a:xfrm>
            <a:custGeom>
              <a:avLst/>
              <a:gdLst>
                <a:gd name="T0" fmla="*/ 69 w 69"/>
                <a:gd name="T1" fmla="*/ 48 h 95"/>
                <a:gd name="T2" fmla="*/ 0 w 69"/>
                <a:gd name="T3" fmla="*/ 0 h 95"/>
                <a:gd name="T4" fmla="*/ 0 w 69"/>
                <a:gd name="T5" fmla="*/ 95 h 95"/>
                <a:gd name="T6" fmla="*/ 69 w 69"/>
                <a:gd name="T7" fmla="*/ 48 h 95"/>
                <a:gd name="T8" fmla="*/ 0 60000 65536"/>
                <a:gd name="T9" fmla="*/ 0 60000 65536"/>
                <a:gd name="T10" fmla="*/ 0 60000 65536"/>
                <a:gd name="T11" fmla="*/ 0 60000 65536"/>
                <a:gd name="T12" fmla="*/ 0 w 69"/>
                <a:gd name="T13" fmla="*/ 0 h 95"/>
                <a:gd name="T14" fmla="*/ 69 w 69"/>
                <a:gd name="T15" fmla="*/ 95 h 95"/>
              </a:gdLst>
              <a:ahLst/>
              <a:cxnLst>
                <a:cxn ang="T8">
                  <a:pos x="T0" y="T1"/>
                </a:cxn>
                <a:cxn ang="T9">
                  <a:pos x="T2" y="T3"/>
                </a:cxn>
                <a:cxn ang="T10">
                  <a:pos x="T4" y="T5"/>
                </a:cxn>
                <a:cxn ang="T11">
                  <a:pos x="T6" y="T7"/>
                </a:cxn>
              </a:cxnLst>
              <a:rect l="T12" t="T13" r="T14" b="T15"/>
              <a:pathLst>
                <a:path w="69" h="95">
                  <a:moveTo>
                    <a:pt x="69" y="48"/>
                  </a:moveTo>
                  <a:lnTo>
                    <a:pt x="0" y="0"/>
                  </a:lnTo>
                  <a:lnTo>
                    <a:pt x="0" y="95"/>
                  </a:lnTo>
                  <a:lnTo>
                    <a:pt x="69" y="48"/>
                  </a:lnTo>
                  <a:close/>
                </a:path>
              </a:pathLst>
            </a:custGeom>
            <a:solidFill>
              <a:srgbClr val="FFFFFF"/>
            </a:solidFill>
            <a:ln w="12700">
              <a:solidFill>
                <a:srgbClr val="000000"/>
              </a:solidFill>
              <a:round/>
              <a:headEnd/>
              <a:tailEnd/>
            </a:ln>
          </p:spPr>
          <p:txBody>
            <a:bodyPr/>
            <a:lstStyle/>
            <a:p>
              <a:endParaRPr lang="en-US"/>
            </a:p>
          </p:txBody>
        </p:sp>
        <p:sp>
          <p:nvSpPr>
            <p:cNvPr id="198037" name="Freeform 18"/>
            <p:cNvSpPr>
              <a:spLocks/>
            </p:cNvSpPr>
            <p:nvPr/>
          </p:nvSpPr>
          <p:spPr bwMode="auto">
            <a:xfrm>
              <a:off x="679" y="3799"/>
              <a:ext cx="67" cy="95"/>
            </a:xfrm>
            <a:custGeom>
              <a:avLst/>
              <a:gdLst>
                <a:gd name="T0" fmla="*/ 67 w 67"/>
                <a:gd name="T1" fmla="*/ 48 h 95"/>
                <a:gd name="T2" fmla="*/ 0 w 67"/>
                <a:gd name="T3" fmla="*/ 0 h 95"/>
                <a:gd name="T4" fmla="*/ 0 w 67"/>
                <a:gd name="T5" fmla="*/ 95 h 95"/>
                <a:gd name="T6" fmla="*/ 67 w 67"/>
                <a:gd name="T7" fmla="*/ 48 h 95"/>
                <a:gd name="T8" fmla="*/ 0 60000 65536"/>
                <a:gd name="T9" fmla="*/ 0 60000 65536"/>
                <a:gd name="T10" fmla="*/ 0 60000 65536"/>
                <a:gd name="T11" fmla="*/ 0 60000 65536"/>
                <a:gd name="T12" fmla="*/ 0 w 67"/>
                <a:gd name="T13" fmla="*/ 0 h 95"/>
                <a:gd name="T14" fmla="*/ 67 w 67"/>
                <a:gd name="T15" fmla="*/ 95 h 95"/>
              </a:gdLst>
              <a:ahLst/>
              <a:cxnLst>
                <a:cxn ang="T8">
                  <a:pos x="T0" y="T1"/>
                </a:cxn>
                <a:cxn ang="T9">
                  <a:pos x="T2" y="T3"/>
                </a:cxn>
                <a:cxn ang="T10">
                  <a:pos x="T4" y="T5"/>
                </a:cxn>
                <a:cxn ang="T11">
                  <a:pos x="T6" y="T7"/>
                </a:cxn>
              </a:cxnLst>
              <a:rect l="T12" t="T13" r="T14" b="T15"/>
              <a:pathLst>
                <a:path w="67" h="95">
                  <a:moveTo>
                    <a:pt x="67" y="48"/>
                  </a:moveTo>
                  <a:lnTo>
                    <a:pt x="0" y="0"/>
                  </a:lnTo>
                  <a:lnTo>
                    <a:pt x="0" y="95"/>
                  </a:lnTo>
                  <a:lnTo>
                    <a:pt x="67" y="48"/>
                  </a:lnTo>
                  <a:close/>
                </a:path>
              </a:pathLst>
            </a:custGeom>
            <a:solidFill>
              <a:srgbClr val="FFFFFF"/>
            </a:solidFill>
            <a:ln w="12700">
              <a:solidFill>
                <a:srgbClr val="000000"/>
              </a:solidFill>
              <a:round/>
              <a:headEnd/>
              <a:tailEnd/>
            </a:ln>
          </p:spPr>
          <p:txBody>
            <a:bodyPr/>
            <a:lstStyle/>
            <a:p>
              <a:endParaRPr lang="en-US"/>
            </a:p>
          </p:txBody>
        </p:sp>
        <p:sp>
          <p:nvSpPr>
            <p:cNvPr id="198038" name="Freeform 19"/>
            <p:cNvSpPr>
              <a:spLocks/>
            </p:cNvSpPr>
            <p:nvPr/>
          </p:nvSpPr>
          <p:spPr bwMode="auto">
            <a:xfrm>
              <a:off x="811" y="3799"/>
              <a:ext cx="69" cy="95"/>
            </a:xfrm>
            <a:custGeom>
              <a:avLst/>
              <a:gdLst>
                <a:gd name="T0" fmla="*/ 69 w 69"/>
                <a:gd name="T1" fmla="*/ 48 h 95"/>
                <a:gd name="T2" fmla="*/ 0 w 69"/>
                <a:gd name="T3" fmla="*/ 0 h 95"/>
                <a:gd name="T4" fmla="*/ 0 w 69"/>
                <a:gd name="T5" fmla="*/ 95 h 95"/>
                <a:gd name="T6" fmla="*/ 69 w 69"/>
                <a:gd name="T7" fmla="*/ 48 h 95"/>
                <a:gd name="T8" fmla="*/ 0 60000 65536"/>
                <a:gd name="T9" fmla="*/ 0 60000 65536"/>
                <a:gd name="T10" fmla="*/ 0 60000 65536"/>
                <a:gd name="T11" fmla="*/ 0 60000 65536"/>
                <a:gd name="T12" fmla="*/ 0 w 69"/>
                <a:gd name="T13" fmla="*/ 0 h 95"/>
                <a:gd name="T14" fmla="*/ 69 w 69"/>
                <a:gd name="T15" fmla="*/ 95 h 95"/>
              </a:gdLst>
              <a:ahLst/>
              <a:cxnLst>
                <a:cxn ang="T8">
                  <a:pos x="T0" y="T1"/>
                </a:cxn>
                <a:cxn ang="T9">
                  <a:pos x="T2" y="T3"/>
                </a:cxn>
                <a:cxn ang="T10">
                  <a:pos x="T4" y="T5"/>
                </a:cxn>
                <a:cxn ang="T11">
                  <a:pos x="T6" y="T7"/>
                </a:cxn>
              </a:cxnLst>
              <a:rect l="T12" t="T13" r="T14" b="T15"/>
              <a:pathLst>
                <a:path w="69" h="95">
                  <a:moveTo>
                    <a:pt x="69" y="48"/>
                  </a:moveTo>
                  <a:lnTo>
                    <a:pt x="0" y="0"/>
                  </a:lnTo>
                  <a:lnTo>
                    <a:pt x="0" y="95"/>
                  </a:lnTo>
                  <a:lnTo>
                    <a:pt x="69" y="48"/>
                  </a:lnTo>
                  <a:close/>
                </a:path>
              </a:pathLst>
            </a:custGeom>
            <a:solidFill>
              <a:srgbClr val="FFFFFF"/>
            </a:solidFill>
            <a:ln w="12700">
              <a:solidFill>
                <a:srgbClr val="000000"/>
              </a:solidFill>
              <a:round/>
              <a:headEnd/>
              <a:tailEnd/>
            </a:ln>
          </p:spPr>
          <p:txBody>
            <a:bodyPr/>
            <a:lstStyle/>
            <a:p>
              <a:endParaRPr lang="en-US"/>
            </a:p>
          </p:txBody>
        </p:sp>
        <p:sp>
          <p:nvSpPr>
            <p:cNvPr id="198039" name="Freeform 20"/>
            <p:cNvSpPr>
              <a:spLocks/>
            </p:cNvSpPr>
            <p:nvPr/>
          </p:nvSpPr>
          <p:spPr bwMode="auto">
            <a:xfrm>
              <a:off x="944" y="3799"/>
              <a:ext cx="67" cy="95"/>
            </a:xfrm>
            <a:custGeom>
              <a:avLst/>
              <a:gdLst>
                <a:gd name="T0" fmla="*/ 67 w 67"/>
                <a:gd name="T1" fmla="*/ 48 h 95"/>
                <a:gd name="T2" fmla="*/ 0 w 67"/>
                <a:gd name="T3" fmla="*/ 0 h 95"/>
                <a:gd name="T4" fmla="*/ 0 w 67"/>
                <a:gd name="T5" fmla="*/ 95 h 95"/>
                <a:gd name="T6" fmla="*/ 67 w 67"/>
                <a:gd name="T7" fmla="*/ 48 h 95"/>
                <a:gd name="T8" fmla="*/ 0 60000 65536"/>
                <a:gd name="T9" fmla="*/ 0 60000 65536"/>
                <a:gd name="T10" fmla="*/ 0 60000 65536"/>
                <a:gd name="T11" fmla="*/ 0 60000 65536"/>
                <a:gd name="T12" fmla="*/ 0 w 67"/>
                <a:gd name="T13" fmla="*/ 0 h 95"/>
                <a:gd name="T14" fmla="*/ 67 w 67"/>
                <a:gd name="T15" fmla="*/ 95 h 95"/>
              </a:gdLst>
              <a:ahLst/>
              <a:cxnLst>
                <a:cxn ang="T8">
                  <a:pos x="T0" y="T1"/>
                </a:cxn>
                <a:cxn ang="T9">
                  <a:pos x="T2" y="T3"/>
                </a:cxn>
                <a:cxn ang="T10">
                  <a:pos x="T4" y="T5"/>
                </a:cxn>
                <a:cxn ang="T11">
                  <a:pos x="T6" y="T7"/>
                </a:cxn>
              </a:cxnLst>
              <a:rect l="T12" t="T13" r="T14" b="T15"/>
              <a:pathLst>
                <a:path w="67" h="95">
                  <a:moveTo>
                    <a:pt x="67" y="48"/>
                  </a:moveTo>
                  <a:lnTo>
                    <a:pt x="0" y="0"/>
                  </a:lnTo>
                  <a:lnTo>
                    <a:pt x="0" y="95"/>
                  </a:lnTo>
                  <a:lnTo>
                    <a:pt x="67" y="48"/>
                  </a:lnTo>
                  <a:close/>
                </a:path>
              </a:pathLst>
            </a:custGeom>
            <a:solidFill>
              <a:srgbClr val="FFFFFF"/>
            </a:solidFill>
            <a:ln w="12700">
              <a:solidFill>
                <a:srgbClr val="000000"/>
              </a:solidFill>
              <a:round/>
              <a:headEnd/>
              <a:tailEnd/>
            </a:ln>
          </p:spPr>
          <p:txBody>
            <a:bodyPr/>
            <a:lstStyle/>
            <a:p>
              <a:endParaRPr lang="en-US"/>
            </a:p>
          </p:txBody>
        </p:sp>
        <p:sp>
          <p:nvSpPr>
            <p:cNvPr id="198040" name="Freeform 21"/>
            <p:cNvSpPr>
              <a:spLocks/>
            </p:cNvSpPr>
            <p:nvPr/>
          </p:nvSpPr>
          <p:spPr bwMode="auto">
            <a:xfrm>
              <a:off x="1114" y="3799"/>
              <a:ext cx="182" cy="95"/>
            </a:xfrm>
            <a:custGeom>
              <a:avLst/>
              <a:gdLst>
                <a:gd name="T0" fmla="*/ 0 w 182"/>
                <a:gd name="T1" fmla="*/ 48 h 95"/>
                <a:gd name="T2" fmla="*/ 60 w 182"/>
                <a:gd name="T3" fmla="*/ 95 h 95"/>
                <a:gd name="T4" fmla="*/ 182 w 182"/>
                <a:gd name="T5" fmla="*/ 95 h 95"/>
                <a:gd name="T6" fmla="*/ 182 w 182"/>
                <a:gd name="T7" fmla="*/ 0 h 95"/>
                <a:gd name="T8" fmla="*/ 60 w 182"/>
                <a:gd name="T9" fmla="*/ 0 h 95"/>
                <a:gd name="T10" fmla="*/ 0 w 182"/>
                <a:gd name="T11" fmla="*/ 48 h 95"/>
                <a:gd name="T12" fmla="*/ 0 60000 65536"/>
                <a:gd name="T13" fmla="*/ 0 60000 65536"/>
                <a:gd name="T14" fmla="*/ 0 60000 65536"/>
                <a:gd name="T15" fmla="*/ 0 60000 65536"/>
                <a:gd name="T16" fmla="*/ 0 60000 65536"/>
                <a:gd name="T17" fmla="*/ 0 60000 65536"/>
                <a:gd name="T18" fmla="*/ 0 w 182"/>
                <a:gd name="T19" fmla="*/ 0 h 95"/>
                <a:gd name="T20" fmla="*/ 182 w 182"/>
                <a:gd name="T21" fmla="*/ 95 h 95"/>
              </a:gdLst>
              <a:ahLst/>
              <a:cxnLst>
                <a:cxn ang="T12">
                  <a:pos x="T0" y="T1"/>
                </a:cxn>
                <a:cxn ang="T13">
                  <a:pos x="T2" y="T3"/>
                </a:cxn>
                <a:cxn ang="T14">
                  <a:pos x="T4" y="T5"/>
                </a:cxn>
                <a:cxn ang="T15">
                  <a:pos x="T6" y="T7"/>
                </a:cxn>
                <a:cxn ang="T16">
                  <a:pos x="T8" y="T9"/>
                </a:cxn>
                <a:cxn ang="T17">
                  <a:pos x="T10" y="T11"/>
                </a:cxn>
              </a:cxnLst>
              <a:rect l="T18" t="T19" r="T20" b="T21"/>
              <a:pathLst>
                <a:path w="182" h="95">
                  <a:moveTo>
                    <a:pt x="0" y="48"/>
                  </a:moveTo>
                  <a:lnTo>
                    <a:pt x="60" y="95"/>
                  </a:lnTo>
                  <a:lnTo>
                    <a:pt x="182" y="95"/>
                  </a:lnTo>
                  <a:lnTo>
                    <a:pt x="182" y="0"/>
                  </a:lnTo>
                  <a:lnTo>
                    <a:pt x="60" y="0"/>
                  </a:lnTo>
                  <a:lnTo>
                    <a:pt x="0" y="48"/>
                  </a:lnTo>
                  <a:close/>
                </a:path>
              </a:pathLst>
            </a:custGeom>
            <a:solidFill>
              <a:srgbClr val="FFFFFF"/>
            </a:solidFill>
            <a:ln w="12700">
              <a:solidFill>
                <a:srgbClr val="000000"/>
              </a:solidFill>
              <a:round/>
              <a:headEnd/>
              <a:tailEnd/>
            </a:ln>
          </p:spPr>
          <p:txBody>
            <a:bodyPr/>
            <a:lstStyle/>
            <a:p>
              <a:endParaRPr lang="en-US"/>
            </a:p>
          </p:txBody>
        </p:sp>
        <p:sp>
          <p:nvSpPr>
            <p:cNvPr id="198041" name="Freeform 22"/>
            <p:cNvSpPr>
              <a:spLocks/>
            </p:cNvSpPr>
            <p:nvPr/>
          </p:nvSpPr>
          <p:spPr bwMode="auto">
            <a:xfrm>
              <a:off x="282" y="3799"/>
              <a:ext cx="183" cy="95"/>
            </a:xfrm>
            <a:custGeom>
              <a:avLst/>
              <a:gdLst>
                <a:gd name="T0" fmla="*/ 122 w 183"/>
                <a:gd name="T1" fmla="*/ 0 h 95"/>
                <a:gd name="T2" fmla="*/ 0 w 183"/>
                <a:gd name="T3" fmla="*/ 0 h 95"/>
                <a:gd name="T4" fmla="*/ 0 w 183"/>
                <a:gd name="T5" fmla="*/ 95 h 95"/>
                <a:gd name="T6" fmla="*/ 122 w 183"/>
                <a:gd name="T7" fmla="*/ 95 h 95"/>
                <a:gd name="T8" fmla="*/ 183 w 183"/>
                <a:gd name="T9" fmla="*/ 48 h 95"/>
                <a:gd name="T10" fmla="*/ 122 w 183"/>
                <a:gd name="T11" fmla="*/ 0 h 95"/>
                <a:gd name="T12" fmla="*/ 0 60000 65536"/>
                <a:gd name="T13" fmla="*/ 0 60000 65536"/>
                <a:gd name="T14" fmla="*/ 0 60000 65536"/>
                <a:gd name="T15" fmla="*/ 0 60000 65536"/>
                <a:gd name="T16" fmla="*/ 0 60000 65536"/>
                <a:gd name="T17" fmla="*/ 0 60000 65536"/>
                <a:gd name="T18" fmla="*/ 0 w 183"/>
                <a:gd name="T19" fmla="*/ 0 h 95"/>
                <a:gd name="T20" fmla="*/ 183 w 183"/>
                <a:gd name="T21" fmla="*/ 95 h 95"/>
              </a:gdLst>
              <a:ahLst/>
              <a:cxnLst>
                <a:cxn ang="T12">
                  <a:pos x="T0" y="T1"/>
                </a:cxn>
                <a:cxn ang="T13">
                  <a:pos x="T2" y="T3"/>
                </a:cxn>
                <a:cxn ang="T14">
                  <a:pos x="T4" y="T5"/>
                </a:cxn>
                <a:cxn ang="T15">
                  <a:pos x="T6" y="T7"/>
                </a:cxn>
                <a:cxn ang="T16">
                  <a:pos x="T8" y="T9"/>
                </a:cxn>
                <a:cxn ang="T17">
                  <a:pos x="T10" y="T11"/>
                </a:cxn>
              </a:cxnLst>
              <a:rect l="T18" t="T19" r="T20" b="T21"/>
              <a:pathLst>
                <a:path w="183" h="95">
                  <a:moveTo>
                    <a:pt x="122" y="0"/>
                  </a:moveTo>
                  <a:lnTo>
                    <a:pt x="0" y="0"/>
                  </a:lnTo>
                  <a:lnTo>
                    <a:pt x="0" y="95"/>
                  </a:lnTo>
                  <a:lnTo>
                    <a:pt x="122" y="95"/>
                  </a:lnTo>
                  <a:lnTo>
                    <a:pt x="183" y="48"/>
                  </a:lnTo>
                  <a:lnTo>
                    <a:pt x="122" y="0"/>
                  </a:lnTo>
                  <a:close/>
                </a:path>
              </a:pathLst>
            </a:custGeom>
            <a:solidFill>
              <a:srgbClr val="FFFFFF"/>
            </a:solidFill>
            <a:ln w="12700">
              <a:solidFill>
                <a:srgbClr val="000000"/>
              </a:solidFill>
              <a:round/>
              <a:headEnd/>
              <a:tailEnd/>
            </a:ln>
          </p:spPr>
          <p:txBody>
            <a:bodyPr/>
            <a:lstStyle/>
            <a:p>
              <a:endParaRPr lang="en-US"/>
            </a:p>
          </p:txBody>
        </p:sp>
        <p:sp>
          <p:nvSpPr>
            <p:cNvPr id="198042" name="Rectangle 23"/>
            <p:cNvSpPr>
              <a:spLocks noChangeArrowheads="1"/>
            </p:cNvSpPr>
            <p:nvPr/>
          </p:nvSpPr>
          <p:spPr bwMode="auto">
            <a:xfrm>
              <a:off x="463" y="3677"/>
              <a:ext cx="795" cy="1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98043" name="Rectangle 24"/>
            <p:cNvSpPr>
              <a:spLocks noChangeArrowheads="1"/>
            </p:cNvSpPr>
            <p:nvPr/>
          </p:nvSpPr>
          <p:spPr bwMode="auto">
            <a:xfrm>
              <a:off x="388" y="3634"/>
              <a:ext cx="954" cy="1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WDM transmission</a:t>
              </a:r>
              <a:endParaRPr lang="en-US" sz="1300"/>
            </a:p>
          </p:txBody>
        </p:sp>
      </p:grpSp>
      <p:sp>
        <p:nvSpPr>
          <p:cNvPr id="197647" name="Rectangle 25"/>
          <p:cNvSpPr>
            <a:spLocks noChangeArrowheads="1"/>
          </p:cNvSpPr>
          <p:nvPr/>
        </p:nvSpPr>
        <p:spPr bwMode="auto">
          <a:xfrm>
            <a:off x="1212850" y="5213350"/>
            <a:ext cx="2270125" cy="247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grpSp>
        <p:nvGrpSpPr>
          <p:cNvPr id="3" name="Group 26"/>
          <p:cNvGrpSpPr>
            <a:grpSpLocks/>
          </p:cNvGrpSpPr>
          <p:nvPr/>
        </p:nvGrpSpPr>
        <p:grpSpPr bwMode="auto">
          <a:xfrm>
            <a:off x="1165225" y="5224472"/>
            <a:ext cx="6564313" cy="585788"/>
            <a:chOff x="795" y="3291"/>
            <a:chExt cx="4480" cy="369"/>
          </a:xfrm>
        </p:grpSpPr>
        <p:grpSp>
          <p:nvGrpSpPr>
            <p:cNvPr id="198010" name="Group 27"/>
            <p:cNvGrpSpPr>
              <a:grpSpLocks/>
            </p:cNvGrpSpPr>
            <p:nvPr/>
          </p:nvGrpSpPr>
          <p:grpSpPr bwMode="auto">
            <a:xfrm>
              <a:off x="815" y="3294"/>
              <a:ext cx="4460" cy="366"/>
              <a:chOff x="815" y="3294"/>
              <a:chExt cx="4460" cy="366"/>
            </a:xfrm>
          </p:grpSpPr>
          <p:sp>
            <p:nvSpPr>
              <p:cNvPr id="198012" name="Text Box 28"/>
              <p:cNvSpPr txBox="1">
                <a:spLocks noChangeArrowheads="1"/>
              </p:cNvSpPr>
              <p:nvPr/>
            </p:nvSpPr>
            <p:spPr bwMode="auto">
              <a:xfrm>
                <a:off x="2581" y="3294"/>
                <a:ext cx="2694" cy="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Point-to-point wavelengths with static Optical Add/Drop Multiplexers (OADMs)</a:t>
                </a:r>
              </a:p>
            </p:txBody>
          </p:sp>
          <p:sp>
            <p:nvSpPr>
              <p:cNvPr id="198013" name="Line 29"/>
              <p:cNvSpPr>
                <a:spLocks noChangeShapeType="1"/>
              </p:cNvSpPr>
              <p:nvPr/>
            </p:nvSpPr>
            <p:spPr bwMode="auto">
              <a:xfrm>
                <a:off x="929" y="3496"/>
                <a:ext cx="1185"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8014" name="Freeform 30"/>
              <p:cNvSpPr>
                <a:spLocks/>
              </p:cNvSpPr>
              <p:nvPr/>
            </p:nvSpPr>
            <p:spPr bwMode="auto">
              <a:xfrm>
                <a:off x="1091" y="3445"/>
                <a:ext cx="69" cy="101"/>
              </a:xfrm>
              <a:custGeom>
                <a:avLst/>
                <a:gdLst>
                  <a:gd name="T0" fmla="*/ 69 w 69"/>
                  <a:gd name="T1" fmla="*/ 51 h 101"/>
                  <a:gd name="T2" fmla="*/ 0 w 69"/>
                  <a:gd name="T3" fmla="*/ 0 h 101"/>
                  <a:gd name="T4" fmla="*/ 0 w 69"/>
                  <a:gd name="T5" fmla="*/ 101 h 101"/>
                  <a:gd name="T6" fmla="*/ 69 w 69"/>
                  <a:gd name="T7" fmla="*/ 51 h 101"/>
                  <a:gd name="T8" fmla="*/ 0 60000 65536"/>
                  <a:gd name="T9" fmla="*/ 0 60000 65536"/>
                  <a:gd name="T10" fmla="*/ 0 60000 65536"/>
                  <a:gd name="T11" fmla="*/ 0 60000 65536"/>
                  <a:gd name="T12" fmla="*/ 0 w 69"/>
                  <a:gd name="T13" fmla="*/ 0 h 101"/>
                  <a:gd name="T14" fmla="*/ 69 w 69"/>
                  <a:gd name="T15" fmla="*/ 101 h 101"/>
                </a:gdLst>
                <a:ahLst/>
                <a:cxnLst>
                  <a:cxn ang="T8">
                    <a:pos x="T0" y="T1"/>
                  </a:cxn>
                  <a:cxn ang="T9">
                    <a:pos x="T2" y="T3"/>
                  </a:cxn>
                  <a:cxn ang="T10">
                    <a:pos x="T4" y="T5"/>
                  </a:cxn>
                  <a:cxn ang="T11">
                    <a:pos x="T6" y="T7"/>
                  </a:cxn>
                </a:cxnLst>
                <a:rect l="T12" t="T13" r="T14" b="T15"/>
                <a:pathLst>
                  <a:path w="69" h="101">
                    <a:moveTo>
                      <a:pt x="69" y="51"/>
                    </a:moveTo>
                    <a:lnTo>
                      <a:pt x="0" y="0"/>
                    </a:lnTo>
                    <a:lnTo>
                      <a:pt x="0" y="101"/>
                    </a:lnTo>
                    <a:lnTo>
                      <a:pt x="69" y="51"/>
                    </a:lnTo>
                    <a:close/>
                  </a:path>
                </a:pathLst>
              </a:custGeom>
              <a:solidFill>
                <a:srgbClr val="FFFFFF"/>
              </a:solidFill>
              <a:ln w="12700">
                <a:solidFill>
                  <a:srgbClr val="000000"/>
                </a:solidFill>
                <a:round/>
                <a:headEnd/>
                <a:tailEnd/>
              </a:ln>
            </p:spPr>
            <p:txBody>
              <a:bodyPr/>
              <a:lstStyle/>
              <a:p>
                <a:endParaRPr lang="en-US"/>
              </a:p>
            </p:txBody>
          </p:sp>
          <p:sp>
            <p:nvSpPr>
              <p:cNvPr id="198015" name="Freeform 31"/>
              <p:cNvSpPr>
                <a:spLocks/>
              </p:cNvSpPr>
              <p:nvPr/>
            </p:nvSpPr>
            <p:spPr bwMode="auto">
              <a:xfrm>
                <a:off x="1543" y="3445"/>
                <a:ext cx="73" cy="101"/>
              </a:xfrm>
              <a:custGeom>
                <a:avLst/>
                <a:gdLst>
                  <a:gd name="T0" fmla="*/ 73 w 73"/>
                  <a:gd name="T1" fmla="*/ 51 h 101"/>
                  <a:gd name="T2" fmla="*/ 0 w 73"/>
                  <a:gd name="T3" fmla="*/ 0 h 101"/>
                  <a:gd name="T4" fmla="*/ 0 w 73"/>
                  <a:gd name="T5" fmla="*/ 101 h 101"/>
                  <a:gd name="T6" fmla="*/ 73 w 73"/>
                  <a:gd name="T7" fmla="*/ 51 h 101"/>
                  <a:gd name="T8" fmla="*/ 0 60000 65536"/>
                  <a:gd name="T9" fmla="*/ 0 60000 65536"/>
                  <a:gd name="T10" fmla="*/ 0 60000 65536"/>
                  <a:gd name="T11" fmla="*/ 0 60000 65536"/>
                  <a:gd name="T12" fmla="*/ 0 w 73"/>
                  <a:gd name="T13" fmla="*/ 0 h 101"/>
                  <a:gd name="T14" fmla="*/ 73 w 73"/>
                  <a:gd name="T15" fmla="*/ 101 h 101"/>
                </a:gdLst>
                <a:ahLst/>
                <a:cxnLst>
                  <a:cxn ang="T8">
                    <a:pos x="T0" y="T1"/>
                  </a:cxn>
                  <a:cxn ang="T9">
                    <a:pos x="T2" y="T3"/>
                  </a:cxn>
                  <a:cxn ang="T10">
                    <a:pos x="T4" y="T5"/>
                  </a:cxn>
                  <a:cxn ang="T11">
                    <a:pos x="T6" y="T7"/>
                  </a:cxn>
                </a:cxnLst>
                <a:rect l="T12" t="T13" r="T14" b="T15"/>
                <a:pathLst>
                  <a:path w="73" h="101">
                    <a:moveTo>
                      <a:pt x="73" y="51"/>
                    </a:moveTo>
                    <a:lnTo>
                      <a:pt x="0" y="0"/>
                    </a:lnTo>
                    <a:lnTo>
                      <a:pt x="0" y="101"/>
                    </a:lnTo>
                    <a:lnTo>
                      <a:pt x="73" y="51"/>
                    </a:lnTo>
                    <a:close/>
                  </a:path>
                </a:pathLst>
              </a:custGeom>
              <a:solidFill>
                <a:srgbClr val="FFFFFF"/>
              </a:solidFill>
              <a:ln w="12700">
                <a:solidFill>
                  <a:srgbClr val="000000"/>
                </a:solidFill>
                <a:round/>
                <a:headEnd/>
                <a:tailEnd/>
              </a:ln>
            </p:spPr>
            <p:txBody>
              <a:bodyPr/>
              <a:lstStyle/>
              <a:p>
                <a:endParaRPr lang="en-US"/>
              </a:p>
            </p:txBody>
          </p:sp>
          <p:sp>
            <p:nvSpPr>
              <p:cNvPr id="198016" name="Freeform 32"/>
              <p:cNvSpPr>
                <a:spLocks/>
              </p:cNvSpPr>
              <p:nvPr/>
            </p:nvSpPr>
            <p:spPr bwMode="auto">
              <a:xfrm>
                <a:off x="1938" y="3445"/>
                <a:ext cx="72" cy="101"/>
              </a:xfrm>
              <a:custGeom>
                <a:avLst/>
                <a:gdLst>
                  <a:gd name="T0" fmla="*/ 72 w 72"/>
                  <a:gd name="T1" fmla="*/ 51 h 101"/>
                  <a:gd name="T2" fmla="*/ 0 w 72"/>
                  <a:gd name="T3" fmla="*/ 0 h 101"/>
                  <a:gd name="T4" fmla="*/ 0 w 72"/>
                  <a:gd name="T5" fmla="*/ 101 h 101"/>
                  <a:gd name="T6" fmla="*/ 72 w 72"/>
                  <a:gd name="T7" fmla="*/ 51 h 101"/>
                  <a:gd name="T8" fmla="*/ 0 60000 65536"/>
                  <a:gd name="T9" fmla="*/ 0 60000 65536"/>
                  <a:gd name="T10" fmla="*/ 0 60000 65536"/>
                  <a:gd name="T11" fmla="*/ 0 60000 65536"/>
                  <a:gd name="T12" fmla="*/ 0 w 72"/>
                  <a:gd name="T13" fmla="*/ 0 h 101"/>
                  <a:gd name="T14" fmla="*/ 72 w 72"/>
                  <a:gd name="T15" fmla="*/ 101 h 101"/>
                </a:gdLst>
                <a:ahLst/>
                <a:cxnLst>
                  <a:cxn ang="T8">
                    <a:pos x="T0" y="T1"/>
                  </a:cxn>
                  <a:cxn ang="T9">
                    <a:pos x="T2" y="T3"/>
                  </a:cxn>
                  <a:cxn ang="T10">
                    <a:pos x="T4" y="T5"/>
                  </a:cxn>
                  <a:cxn ang="T11">
                    <a:pos x="T6" y="T7"/>
                  </a:cxn>
                </a:cxnLst>
                <a:rect l="T12" t="T13" r="T14" b="T15"/>
                <a:pathLst>
                  <a:path w="72" h="101">
                    <a:moveTo>
                      <a:pt x="72" y="51"/>
                    </a:moveTo>
                    <a:lnTo>
                      <a:pt x="0" y="0"/>
                    </a:lnTo>
                    <a:lnTo>
                      <a:pt x="0" y="101"/>
                    </a:lnTo>
                    <a:lnTo>
                      <a:pt x="72" y="51"/>
                    </a:lnTo>
                    <a:close/>
                  </a:path>
                </a:pathLst>
              </a:custGeom>
              <a:solidFill>
                <a:srgbClr val="FFFFFF"/>
              </a:solidFill>
              <a:ln w="12700">
                <a:solidFill>
                  <a:srgbClr val="000000"/>
                </a:solidFill>
                <a:round/>
                <a:headEnd/>
                <a:tailEnd/>
              </a:ln>
            </p:spPr>
            <p:txBody>
              <a:bodyPr/>
              <a:lstStyle/>
              <a:p>
                <a:endParaRPr lang="en-US"/>
              </a:p>
            </p:txBody>
          </p:sp>
          <p:sp>
            <p:nvSpPr>
              <p:cNvPr id="198017" name="Freeform 33"/>
              <p:cNvSpPr>
                <a:spLocks/>
              </p:cNvSpPr>
              <p:nvPr/>
            </p:nvSpPr>
            <p:spPr bwMode="auto">
              <a:xfrm>
                <a:off x="2115" y="3445"/>
                <a:ext cx="191" cy="101"/>
              </a:xfrm>
              <a:custGeom>
                <a:avLst/>
                <a:gdLst>
                  <a:gd name="T0" fmla="*/ 0 w 191"/>
                  <a:gd name="T1" fmla="*/ 51 h 101"/>
                  <a:gd name="T2" fmla="*/ 63 w 191"/>
                  <a:gd name="T3" fmla="*/ 101 h 101"/>
                  <a:gd name="T4" fmla="*/ 191 w 191"/>
                  <a:gd name="T5" fmla="*/ 101 h 101"/>
                  <a:gd name="T6" fmla="*/ 191 w 191"/>
                  <a:gd name="T7" fmla="*/ 0 h 101"/>
                  <a:gd name="T8" fmla="*/ 63 w 191"/>
                  <a:gd name="T9" fmla="*/ 0 h 101"/>
                  <a:gd name="T10" fmla="*/ 0 w 191"/>
                  <a:gd name="T11" fmla="*/ 51 h 101"/>
                  <a:gd name="T12" fmla="*/ 0 60000 65536"/>
                  <a:gd name="T13" fmla="*/ 0 60000 65536"/>
                  <a:gd name="T14" fmla="*/ 0 60000 65536"/>
                  <a:gd name="T15" fmla="*/ 0 60000 65536"/>
                  <a:gd name="T16" fmla="*/ 0 60000 65536"/>
                  <a:gd name="T17" fmla="*/ 0 60000 65536"/>
                  <a:gd name="T18" fmla="*/ 0 w 191"/>
                  <a:gd name="T19" fmla="*/ 0 h 101"/>
                  <a:gd name="T20" fmla="*/ 191 w 191"/>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191" h="101">
                    <a:moveTo>
                      <a:pt x="0" y="51"/>
                    </a:moveTo>
                    <a:lnTo>
                      <a:pt x="63" y="101"/>
                    </a:lnTo>
                    <a:lnTo>
                      <a:pt x="191" y="101"/>
                    </a:lnTo>
                    <a:lnTo>
                      <a:pt x="191" y="0"/>
                    </a:lnTo>
                    <a:lnTo>
                      <a:pt x="63" y="0"/>
                    </a:lnTo>
                    <a:lnTo>
                      <a:pt x="0" y="51"/>
                    </a:lnTo>
                    <a:close/>
                  </a:path>
                </a:pathLst>
              </a:custGeom>
              <a:solidFill>
                <a:srgbClr val="FFFFFF"/>
              </a:solidFill>
              <a:ln w="12700">
                <a:solidFill>
                  <a:srgbClr val="000000"/>
                </a:solidFill>
                <a:round/>
                <a:headEnd/>
                <a:tailEnd/>
              </a:ln>
            </p:spPr>
            <p:txBody>
              <a:bodyPr/>
              <a:lstStyle/>
              <a:p>
                <a:endParaRPr lang="en-US"/>
              </a:p>
            </p:txBody>
          </p:sp>
          <p:sp>
            <p:nvSpPr>
              <p:cNvPr id="198018" name="Freeform 34"/>
              <p:cNvSpPr>
                <a:spLocks/>
              </p:cNvSpPr>
              <p:nvPr/>
            </p:nvSpPr>
            <p:spPr bwMode="auto">
              <a:xfrm>
                <a:off x="815" y="3445"/>
                <a:ext cx="189" cy="101"/>
              </a:xfrm>
              <a:custGeom>
                <a:avLst/>
                <a:gdLst>
                  <a:gd name="T0" fmla="*/ 126 w 189"/>
                  <a:gd name="T1" fmla="*/ 0 h 101"/>
                  <a:gd name="T2" fmla="*/ 0 w 189"/>
                  <a:gd name="T3" fmla="*/ 0 h 101"/>
                  <a:gd name="T4" fmla="*/ 0 w 189"/>
                  <a:gd name="T5" fmla="*/ 101 h 101"/>
                  <a:gd name="T6" fmla="*/ 126 w 189"/>
                  <a:gd name="T7" fmla="*/ 101 h 101"/>
                  <a:gd name="T8" fmla="*/ 189 w 189"/>
                  <a:gd name="T9" fmla="*/ 51 h 101"/>
                  <a:gd name="T10" fmla="*/ 126 w 189"/>
                  <a:gd name="T11" fmla="*/ 0 h 101"/>
                  <a:gd name="T12" fmla="*/ 0 60000 65536"/>
                  <a:gd name="T13" fmla="*/ 0 60000 65536"/>
                  <a:gd name="T14" fmla="*/ 0 60000 65536"/>
                  <a:gd name="T15" fmla="*/ 0 60000 65536"/>
                  <a:gd name="T16" fmla="*/ 0 60000 65536"/>
                  <a:gd name="T17" fmla="*/ 0 60000 65536"/>
                  <a:gd name="T18" fmla="*/ 0 w 189"/>
                  <a:gd name="T19" fmla="*/ 0 h 101"/>
                  <a:gd name="T20" fmla="*/ 189 w 189"/>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189" h="101">
                    <a:moveTo>
                      <a:pt x="126" y="0"/>
                    </a:moveTo>
                    <a:lnTo>
                      <a:pt x="0" y="0"/>
                    </a:lnTo>
                    <a:lnTo>
                      <a:pt x="0" y="101"/>
                    </a:lnTo>
                    <a:lnTo>
                      <a:pt x="126" y="101"/>
                    </a:lnTo>
                    <a:lnTo>
                      <a:pt x="189" y="51"/>
                    </a:lnTo>
                    <a:lnTo>
                      <a:pt x="126" y="0"/>
                    </a:lnTo>
                    <a:close/>
                  </a:path>
                </a:pathLst>
              </a:custGeom>
              <a:solidFill>
                <a:srgbClr val="FFFFFF"/>
              </a:solidFill>
              <a:ln w="12700">
                <a:solidFill>
                  <a:srgbClr val="000000"/>
                </a:solidFill>
                <a:round/>
                <a:headEnd/>
                <a:tailEnd/>
              </a:ln>
            </p:spPr>
            <p:txBody>
              <a:bodyPr/>
              <a:lstStyle/>
              <a:p>
                <a:endParaRPr lang="en-US"/>
              </a:p>
            </p:txBody>
          </p:sp>
          <p:sp>
            <p:nvSpPr>
              <p:cNvPr id="198019" name="Freeform 35"/>
              <p:cNvSpPr>
                <a:spLocks/>
              </p:cNvSpPr>
              <p:nvPr/>
            </p:nvSpPr>
            <p:spPr bwMode="auto">
              <a:xfrm>
                <a:off x="1208" y="3445"/>
                <a:ext cx="289" cy="128"/>
              </a:xfrm>
              <a:custGeom>
                <a:avLst/>
                <a:gdLst>
                  <a:gd name="T0" fmla="*/ 217 w 289"/>
                  <a:gd name="T1" fmla="*/ 128 h 128"/>
                  <a:gd name="T2" fmla="*/ 289 w 289"/>
                  <a:gd name="T3" fmla="*/ 0 h 128"/>
                  <a:gd name="T4" fmla="*/ 0 w 289"/>
                  <a:gd name="T5" fmla="*/ 0 h 128"/>
                  <a:gd name="T6" fmla="*/ 71 w 289"/>
                  <a:gd name="T7" fmla="*/ 128 h 128"/>
                  <a:gd name="T8" fmla="*/ 217 w 289"/>
                  <a:gd name="T9" fmla="*/ 128 h 128"/>
                  <a:gd name="T10" fmla="*/ 0 60000 65536"/>
                  <a:gd name="T11" fmla="*/ 0 60000 65536"/>
                  <a:gd name="T12" fmla="*/ 0 60000 65536"/>
                  <a:gd name="T13" fmla="*/ 0 60000 65536"/>
                  <a:gd name="T14" fmla="*/ 0 60000 65536"/>
                  <a:gd name="T15" fmla="*/ 0 w 289"/>
                  <a:gd name="T16" fmla="*/ 0 h 128"/>
                  <a:gd name="T17" fmla="*/ 289 w 289"/>
                  <a:gd name="T18" fmla="*/ 128 h 128"/>
                </a:gdLst>
                <a:ahLst/>
                <a:cxnLst>
                  <a:cxn ang="T10">
                    <a:pos x="T0" y="T1"/>
                  </a:cxn>
                  <a:cxn ang="T11">
                    <a:pos x="T2" y="T3"/>
                  </a:cxn>
                  <a:cxn ang="T12">
                    <a:pos x="T4" y="T5"/>
                  </a:cxn>
                  <a:cxn ang="T13">
                    <a:pos x="T6" y="T7"/>
                  </a:cxn>
                  <a:cxn ang="T14">
                    <a:pos x="T8" y="T9"/>
                  </a:cxn>
                </a:cxnLst>
                <a:rect l="T15" t="T16" r="T17" b="T18"/>
                <a:pathLst>
                  <a:path w="289" h="128">
                    <a:moveTo>
                      <a:pt x="217" y="128"/>
                    </a:moveTo>
                    <a:lnTo>
                      <a:pt x="289" y="0"/>
                    </a:lnTo>
                    <a:lnTo>
                      <a:pt x="0" y="0"/>
                    </a:lnTo>
                    <a:lnTo>
                      <a:pt x="71" y="128"/>
                    </a:lnTo>
                    <a:lnTo>
                      <a:pt x="217" y="128"/>
                    </a:lnTo>
                    <a:close/>
                  </a:path>
                </a:pathLst>
              </a:custGeom>
              <a:solidFill>
                <a:srgbClr val="FFFFFF"/>
              </a:solidFill>
              <a:ln w="12700">
                <a:solidFill>
                  <a:srgbClr val="000000"/>
                </a:solidFill>
                <a:round/>
                <a:headEnd/>
                <a:tailEnd/>
              </a:ln>
            </p:spPr>
            <p:txBody>
              <a:bodyPr/>
              <a:lstStyle/>
              <a:p>
                <a:endParaRPr lang="en-US"/>
              </a:p>
            </p:txBody>
          </p:sp>
          <p:sp>
            <p:nvSpPr>
              <p:cNvPr id="198020" name="Rectangle 36"/>
              <p:cNvSpPr>
                <a:spLocks noChangeArrowheads="1"/>
              </p:cNvSpPr>
              <p:nvPr/>
            </p:nvSpPr>
            <p:spPr bwMode="auto">
              <a:xfrm>
                <a:off x="1275" y="3458"/>
                <a:ext cx="174" cy="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98021" name="Rectangle 37"/>
              <p:cNvSpPr>
                <a:spLocks noChangeArrowheads="1"/>
              </p:cNvSpPr>
              <p:nvPr/>
            </p:nvSpPr>
            <p:spPr bwMode="auto">
              <a:xfrm>
                <a:off x="1275" y="3461"/>
                <a:ext cx="187" cy="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 New Roman" charset="0"/>
                  </a:rPr>
                  <a:t>OADM</a:t>
                </a:r>
                <a:endParaRPr lang="en-US"/>
              </a:p>
            </p:txBody>
          </p:sp>
          <p:sp>
            <p:nvSpPr>
              <p:cNvPr id="198022" name="Line 38"/>
              <p:cNvSpPr>
                <a:spLocks noChangeShapeType="1"/>
              </p:cNvSpPr>
              <p:nvPr/>
            </p:nvSpPr>
            <p:spPr bwMode="auto">
              <a:xfrm>
                <a:off x="1283" y="3577"/>
                <a:ext cx="2" cy="83"/>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8023" name="Line 39"/>
              <p:cNvSpPr>
                <a:spLocks noChangeShapeType="1"/>
              </p:cNvSpPr>
              <p:nvPr/>
            </p:nvSpPr>
            <p:spPr bwMode="auto">
              <a:xfrm>
                <a:off x="1319" y="3577"/>
                <a:ext cx="1" cy="83"/>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8024" name="Line 40"/>
              <p:cNvSpPr>
                <a:spLocks noChangeShapeType="1"/>
              </p:cNvSpPr>
              <p:nvPr/>
            </p:nvSpPr>
            <p:spPr bwMode="auto">
              <a:xfrm>
                <a:off x="1352" y="3577"/>
                <a:ext cx="2" cy="83"/>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8025" name="Line 41"/>
              <p:cNvSpPr>
                <a:spLocks noChangeShapeType="1"/>
              </p:cNvSpPr>
              <p:nvPr/>
            </p:nvSpPr>
            <p:spPr bwMode="auto">
              <a:xfrm>
                <a:off x="1387" y="3577"/>
                <a:ext cx="2" cy="83"/>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8026" name="Line 42"/>
              <p:cNvSpPr>
                <a:spLocks noChangeShapeType="1"/>
              </p:cNvSpPr>
              <p:nvPr/>
            </p:nvSpPr>
            <p:spPr bwMode="auto">
              <a:xfrm>
                <a:off x="1421" y="3577"/>
                <a:ext cx="1" cy="83"/>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8027" name="Freeform 43"/>
              <p:cNvSpPr>
                <a:spLocks/>
              </p:cNvSpPr>
              <p:nvPr/>
            </p:nvSpPr>
            <p:spPr bwMode="auto">
              <a:xfrm>
                <a:off x="1623" y="3445"/>
                <a:ext cx="287" cy="128"/>
              </a:xfrm>
              <a:custGeom>
                <a:avLst/>
                <a:gdLst>
                  <a:gd name="T0" fmla="*/ 214 w 287"/>
                  <a:gd name="T1" fmla="*/ 128 h 128"/>
                  <a:gd name="T2" fmla="*/ 287 w 287"/>
                  <a:gd name="T3" fmla="*/ 0 h 128"/>
                  <a:gd name="T4" fmla="*/ 0 w 287"/>
                  <a:gd name="T5" fmla="*/ 0 h 128"/>
                  <a:gd name="T6" fmla="*/ 71 w 287"/>
                  <a:gd name="T7" fmla="*/ 128 h 128"/>
                  <a:gd name="T8" fmla="*/ 214 w 287"/>
                  <a:gd name="T9" fmla="*/ 128 h 128"/>
                  <a:gd name="T10" fmla="*/ 0 60000 65536"/>
                  <a:gd name="T11" fmla="*/ 0 60000 65536"/>
                  <a:gd name="T12" fmla="*/ 0 60000 65536"/>
                  <a:gd name="T13" fmla="*/ 0 60000 65536"/>
                  <a:gd name="T14" fmla="*/ 0 60000 65536"/>
                  <a:gd name="T15" fmla="*/ 0 w 287"/>
                  <a:gd name="T16" fmla="*/ 0 h 128"/>
                  <a:gd name="T17" fmla="*/ 287 w 287"/>
                  <a:gd name="T18" fmla="*/ 128 h 128"/>
                </a:gdLst>
                <a:ahLst/>
                <a:cxnLst>
                  <a:cxn ang="T10">
                    <a:pos x="T0" y="T1"/>
                  </a:cxn>
                  <a:cxn ang="T11">
                    <a:pos x="T2" y="T3"/>
                  </a:cxn>
                  <a:cxn ang="T12">
                    <a:pos x="T4" y="T5"/>
                  </a:cxn>
                  <a:cxn ang="T13">
                    <a:pos x="T6" y="T7"/>
                  </a:cxn>
                  <a:cxn ang="T14">
                    <a:pos x="T8" y="T9"/>
                  </a:cxn>
                </a:cxnLst>
                <a:rect l="T15" t="T16" r="T17" b="T18"/>
                <a:pathLst>
                  <a:path w="287" h="128">
                    <a:moveTo>
                      <a:pt x="214" y="128"/>
                    </a:moveTo>
                    <a:lnTo>
                      <a:pt x="287" y="0"/>
                    </a:lnTo>
                    <a:lnTo>
                      <a:pt x="0" y="0"/>
                    </a:lnTo>
                    <a:lnTo>
                      <a:pt x="71" y="128"/>
                    </a:lnTo>
                    <a:lnTo>
                      <a:pt x="214" y="128"/>
                    </a:lnTo>
                    <a:close/>
                  </a:path>
                </a:pathLst>
              </a:custGeom>
              <a:solidFill>
                <a:srgbClr val="FFFFFF"/>
              </a:solidFill>
              <a:ln w="12700">
                <a:solidFill>
                  <a:srgbClr val="000000"/>
                </a:solidFill>
                <a:round/>
                <a:headEnd/>
                <a:tailEnd/>
              </a:ln>
            </p:spPr>
            <p:txBody>
              <a:bodyPr/>
              <a:lstStyle/>
              <a:p>
                <a:endParaRPr lang="en-US"/>
              </a:p>
            </p:txBody>
          </p:sp>
          <p:sp>
            <p:nvSpPr>
              <p:cNvPr id="198028" name="Rectangle 44"/>
              <p:cNvSpPr>
                <a:spLocks noChangeArrowheads="1"/>
              </p:cNvSpPr>
              <p:nvPr/>
            </p:nvSpPr>
            <p:spPr bwMode="auto">
              <a:xfrm>
                <a:off x="1683" y="3458"/>
                <a:ext cx="174" cy="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98029" name="Rectangle 45"/>
              <p:cNvSpPr>
                <a:spLocks noChangeArrowheads="1"/>
              </p:cNvSpPr>
              <p:nvPr/>
            </p:nvSpPr>
            <p:spPr bwMode="auto">
              <a:xfrm>
                <a:off x="1683" y="3461"/>
                <a:ext cx="187" cy="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 New Roman" charset="0"/>
                  </a:rPr>
                  <a:t>OADM</a:t>
                </a:r>
                <a:endParaRPr lang="en-US"/>
              </a:p>
            </p:txBody>
          </p:sp>
          <p:sp>
            <p:nvSpPr>
              <p:cNvPr id="198030" name="Line 46"/>
              <p:cNvSpPr>
                <a:spLocks noChangeShapeType="1"/>
              </p:cNvSpPr>
              <p:nvPr/>
            </p:nvSpPr>
            <p:spPr bwMode="auto">
              <a:xfrm>
                <a:off x="1698" y="3577"/>
                <a:ext cx="2" cy="83"/>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8031" name="Line 47"/>
              <p:cNvSpPr>
                <a:spLocks noChangeShapeType="1"/>
              </p:cNvSpPr>
              <p:nvPr/>
            </p:nvSpPr>
            <p:spPr bwMode="auto">
              <a:xfrm>
                <a:off x="1734" y="3577"/>
                <a:ext cx="1" cy="83"/>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8032" name="Line 48"/>
              <p:cNvSpPr>
                <a:spLocks noChangeShapeType="1"/>
              </p:cNvSpPr>
              <p:nvPr/>
            </p:nvSpPr>
            <p:spPr bwMode="auto">
              <a:xfrm>
                <a:off x="1766" y="3577"/>
                <a:ext cx="1" cy="83"/>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8033" name="Line 49"/>
              <p:cNvSpPr>
                <a:spLocks noChangeShapeType="1"/>
              </p:cNvSpPr>
              <p:nvPr/>
            </p:nvSpPr>
            <p:spPr bwMode="auto">
              <a:xfrm>
                <a:off x="1801" y="3577"/>
                <a:ext cx="1" cy="83"/>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8034" name="Line 50"/>
              <p:cNvSpPr>
                <a:spLocks noChangeShapeType="1"/>
              </p:cNvSpPr>
              <p:nvPr/>
            </p:nvSpPr>
            <p:spPr bwMode="auto">
              <a:xfrm>
                <a:off x="1836" y="3577"/>
                <a:ext cx="1" cy="83"/>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198011" name="Rectangle 51"/>
            <p:cNvSpPr>
              <a:spLocks noChangeArrowheads="1"/>
            </p:cNvSpPr>
            <p:nvPr/>
          </p:nvSpPr>
          <p:spPr bwMode="auto">
            <a:xfrm>
              <a:off x="795" y="3291"/>
              <a:ext cx="1669" cy="1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WDM transmission with add/drop</a:t>
              </a:r>
              <a:endParaRPr lang="en-US" sz="1300"/>
            </a:p>
          </p:txBody>
        </p:sp>
      </p:grpSp>
      <p:sp>
        <p:nvSpPr>
          <p:cNvPr id="197649" name="Rectangle 52"/>
          <p:cNvSpPr>
            <a:spLocks noChangeArrowheads="1"/>
          </p:cNvSpPr>
          <p:nvPr/>
        </p:nvSpPr>
        <p:spPr bwMode="auto">
          <a:xfrm>
            <a:off x="1870075" y="3930650"/>
            <a:ext cx="1111250" cy="247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grpSp>
        <p:nvGrpSpPr>
          <p:cNvPr id="5" name="Group 53"/>
          <p:cNvGrpSpPr>
            <a:grpSpLocks/>
          </p:cNvGrpSpPr>
          <p:nvPr/>
        </p:nvGrpSpPr>
        <p:grpSpPr bwMode="auto">
          <a:xfrm>
            <a:off x="1870075" y="3654432"/>
            <a:ext cx="6148387" cy="1492253"/>
            <a:chOff x="1276" y="2302"/>
            <a:chExt cx="4196" cy="940"/>
          </a:xfrm>
        </p:grpSpPr>
        <p:sp>
          <p:nvSpPr>
            <p:cNvPr id="197904" name="Text Box 54"/>
            <p:cNvSpPr txBox="1">
              <a:spLocks noChangeArrowheads="1"/>
            </p:cNvSpPr>
            <p:nvPr/>
          </p:nvSpPr>
          <p:spPr bwMode="auto">
            <a:xfrm>
              <a:off x="3063" y="2670"/>
              <a:ext cx="2409" cy="5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Rings with static Optical Add/Drop Multiplexers (OADMs) and tuneable transponders.</a:t>
              </a:r>
            </a:p>
          </p:txBody>
        </p:sp>
        <p:sp>
          <p:nvSpPr>
            <p:cNvPr id="197905" name="Oval 55"/>
            <p:cNvSpPr>
              <a:spLocks noChangeArrowheads="1"/>
            </p:cNvSpPr>
            <p:nvPr/>
          </p:nvSpPr>
          <p:spPr bwMode="auto">
            <a:xfrm>
              <a:off x="1462" y="2651"/>
              <a:ext cx="1332" cy="460"/>
            </a:xfrm>
            <a:prstGeom prst="ellipse">
              <a:avLst/>
            </a:prstGeom>
            <a:solidFill>
              <a:srgbClr val="FFFFFF"/>
            </a:solidFill>
            <a:ln w="26988">
              <a:solidFill>
                <a:srgbClr val="000000"/>
              </a:solidFill>
              <a:round/>
              <a:headEnd/>
              <a:tailEnd/>
            </a:ln>
          </p:spPr>
          <p:txBody>
            <a:bodyPr/>
            <a:lstStyle/>
            <a:p>
              <a:endParaRPr lang="en-US"/>
            </a:p>
          </p:txBody>
        </p:sp>
        <p:grpSp>
          <p:nvGrpSpPr>
            <p:cNvPr id="197906" name="Group 56"/>
            <p:cNvGrpSpPr>
              <a:grpSpLocks/>
            </p:cNvGrpSpPr>
            <p:nvPr/>
          </p:nvGrpSpPr>
          <p:grpSpPr bwMode="auto">
            <a:xfrm>
              <a:off x="1813" y="3023"/>
              <a:ext cx="327" cy="174"/>
              <a:chOff x="1813" y="3023"/>
              <a:chExt cx="327" cy="174"/>
            </a:xfrm>
          </p:grpSpPr>
          <p:sp>
            <p:nvSpPr>
              <p:cNvPr id="198008" name="Line 57"/>
              <p:cNvSpPr>
                <a:spLocks noChangeShapeType="1"/>
              </p:cNvSpPr>
              <p:nvPr/>
            </p:nvSpPr>
            <p:spPr bwMode="auto">
              <a:xfrm flipV="1">
                <a:off x="1813" y="3039"/>
                <a:ext cx="295" cy="15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8009" name="Freeform 58"/>
              <p:cNvSpPr>
                <a:spLocks/>
              </p:cNvSpPr>
              <p:nvPr/>
            </p:nvSpPr>
            <p:spPr bwMode="auto">
              <a:xfrm>
                <a:off x="2077" y="3023"/>
                <a:ext cx="63" cy="52"/>
              </a:xfrm>
              <a:custGeom>
                <a:avLst/>
                <a:gdLst>
                  <a:gd name="T0" fmla="*/ 27 w 63"/>
                  <a:gd name="T1" fmla="*/ 52 h 52"/>
                  <a:gd name="T2" fmla="*/ 63 w 63"/>
                  <a:gd name="T3" fmla="*/ 0 h 52"/>
                  <a:gd name="T4" fmla="*/ 0 w 63"/>
                  <a:gd name="T5" fmla="*/ 2 h 52"/>
                  <a:gd name="T6" fmla="*/ 28 w 63"/>
                  <a:gd name="T7" fmla="*/ 18 h 52"/>
                  <a:gd name="T8" fmla="*/ 27 w 63"/>
                  <a:gd name="T9" fmla="*/ 52 h 52"/>
                  <a:gd name="T10" fmla="*/ 0 60000 65536"/>
                  <a:gd name="T11" fmla="*/ 0 60000 65536"/>
                  <a:gd name="T12" fmla="*/ 0 60000 65536"/>
                  <a:gd name="T13" fmla="*/ 0 60000 65536"/>
                  <a:gd name="T14" fmla="*/ 0 60000 65536"/>
                  <a:gd name="T15" fmla="*/ 0 w 63"/>
                  <a:gd name="T16" fmla="*/ 0 h 52"/>
                  <a:gd name="T17" fmla="*/ 63 w 63"/>
                  <a:gd name="T18" fmla="*/ 52 h 52"/>
                </a:gdLst>
                <a:ahLst/>
                <a:cxnLst>
                  <a:cxn ang="T10">
                    <a:pos x="T0" y="T1"/>
                  </a:cxn>
                  <a:cxn ang="T11">
                    <a:pos x="T2" y="T3"/>
                  </a:cxn>
                  <a:cxn ang="T12">
                    <a:pos x="T4" y="T5"/>
                  </a:cxn>
                  <a:cxn ang="T13">
                    <a:pos x="T6" y="T7"/>
                  </a:cxn>
                  <a:cxn ang="T14">
                    <a:pos x="T8" y="T9"/>
                  </a:cxn>
                </a:cxnLst>
                <a:rect l="T15" t="T16" r="T17" b="T18"/>
                <a:pathLst>
                  <a:path w="63" h="52">
                    <a:moveTo>
                      <a:pt x="27" y="52"/>
                    </a:moveTo>
                    <a:lnTo>
                      <a:pt x="63" y="0"/>
                    </a:lnTo>
                    <a:lnTo>
                      <a:pt x="0" y="2"/>
                    </a:lnTo>
                    <a:lnTo>
                      <a:pt x="28" y="18"/>
                    </a:lnTo>
                    <a:lnTo>
                      <a:pt x="27" y="5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197907" name="Freeform 59"/>
            <p:cNvSpPr>
              <a:spLocks/>
            </p:cNvSpPr>
            <p:nvPr/>
          </p:nvSpPr>
          <p:spPr bwMode="auto">
            <a:xfrm>
              <a:off x="1476" y="2668"/>
              <a:ext cx="298" cy="94"/>
            </a:xfrm>
            <a:custGeom>
              <a:avLst/>
              <a:gdLst>
                <a:gd name="T0" fmla="*/ 224 w 298"/>
                <a:gd name="T1" fmla="*/ 94 h 94"/>
                <a:gd name="T2" fmla="*/ 298 w 298"/>
                <a:gd name="T3" fmla="*/ 0 h 94"/>
                <a:gd name="T4" fmla="*/ 0 w 298"/>
                <a:gd name="T5" fmla="*/ 0 h 94"/>
                <a:gd name="T6" fmla="*/ 74 w 298"/>
                <a:gd name="T7" fmla="*/ 94 h 94"/>
                <a:gd name="T8" fmla="*/ 224 w 298"/>
                <a:gd name="T9" fmla="*/ 94 h 94"/>
                <a:gd name="T10" fmla="*/ 0 60000 65536"/>
                <a:gd name="T11" fmla="*/ 0 60000 65536"/>
                <a:gd name="T12" fmla="*/ 0 60000 65536"/>
                <a:gd name="T13" fmla="*/ 0 60000 65536"/>
                <a:gd name="T14" fmla="*/ 0 60000 65536"/>
                <a:gd name="T15" fmla="*/ 0 w 298"/>
                <a:gd name="T16" fmla="*/ 0 h 94"/>
                <a:gd name="T17" fmla="*/ 298 w 298"/>
                <a:gd name="T18" fmla="*/ 94 h 94"/>
              </a:gdLst>
              <a:ahLst/>
              <a:cxnLst>
                <a:cxn ang="T10">
                  <a:pos x="T0" y="T1"/>
                </a:cxn>
                <a:cxn ang="T11">
                  <a:pos x="T2" y="T3"/>
                </a:cxn>
                <a:cxn ang="T12">
                  <a:pos x="T4" y="T5"/>
                </a:cxn>
                <a:cxn ang="T13">
                  <a:pos x="T6" y="T7"/>
                </a:cxn>
                <a:cxn ang="T14">
                  <a:pos x="T8" y="T9"/>
                </a:cxn>
              </a:cxnLst>
              <a:rect l="T15" t="T16" r="T17" b="T18"/>
              <a:pathLst>
                <a:path w="298" h="94">
                  <a:moveTo>
                    <a:pt x="224" y="94"/>
                  </a:moveTo>
                  <a:lnTo>
                    <a:pt x="298" y="0"/>
                  </a:lnTo>
                  <a:lnTo>
                    <a:pt x="0" y="0"/>
                  </a:lnTo>
                  <a:lnTo>
                    <a:pt x="74" y="94"/>
                  </a:lnTo>
                  <a:lnTo>
                    <a:pt x="224" y="94"/>
                  </a:lnTo>
                  <a:close/>
                </a:path>
              </a:pathLst>
            </a:custGeom>
            <a:solidFill>
              <a:srgbClr val="FFFFFF"/>
            </a:solidFill>
            <a:ln w="12700">
              <a:solidFill>
                <a:srgbClr val="000000"/>
              </a:solidFill>
              <a:round/>
              <a:headEnd/>
              <a:tailEnd/>
            </a:ln>
          </p:spPr>
          <p:txBody>
            <a:bodyPr/>
            <a:lstStyle/>
            <a:p>
              <a:endParaRPr lang="en-US"/>
            </a:p>
          </p:txBody>
        </p:sp>
        <p:sp>
          <p:nvSpPr>
            <p:cNvPr id="197908" name="Rectangle 60"/>
            <p:cNvSpPr>
              <a:spLocks noChangeArrowheads="1"/>
            </p:cNvSpPr>
            <p:nvPr/>
          </p:nvSpPr>
          <p:spPr bwMode="auto">
            <a:xfrm>
              <a:off x="1539" y="2677"/>
              <a:ext cx="174" cy="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97909" name="Rectangle 61"/>
            <p:cNvSpPr>
              <a:spLocks noChangeArrowheads="1"/>
            </p:cNvSpPr>
            <p:nvPr/>
          </p:nvSpPr>
          <p:spPr bwMode="auto">
            <a:xfrm>
              <a:off x="1539" y="2680"/>
              <a:ext cx="187" cy="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 New Roman" charset="0"/>
                </a:rPr>
                <a:t>OADM</a:t>
              </a:r>
              <a:endParaRPr lang="en-US"/>
            </a:p>
          </p:txBody>
        </p:sp>
        <p:sp>
          <p:nvSpPr>
            <p:cNvPr id="197910" name="Line 62"/>
            <p:cNvSpPr>
              <a:spLocks noChangeShapeType="1"/>
            </p:cNvSpPr>
            <p:nvPr/>
          </p:nvSpPr>
          <p:spPr bwMode="auto">
            <a:xfrm>
              <a:off x="1554" y="2765"/>
              <a:ext cx="1" cy="66"/>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911" name="Line 63"/>
            <p:cNvSpPr>
              <a:spLocks noChangeShapeType="1"/>
            </p:cNvSpPr>
            <p:nvPr/>
          </p:nvSpPr>
          <p:spPr bwMode="auto">
            <a:xfrm>
              <a:off x="1589" y="2765"/>
              <a:ext cx="2" cy="66"/>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912" name="Line 64"/>
            <p:cNvSpPr>
              <a:spLocks noChangeShapeType="1"/>
            </p:cNvSpPr>
            <p:nvPr/>
          </p:nvSpPr>
          <p:spPr bwMode="auto">
            <a:xfrm>
              <a:off x="1627" y="2765"/>
              <a:ext cx="1" cy="66"/>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913" name="Line 65"/>
            <p:cNvSpPr>
              <a:spLocks noChangeShapeType="1"/>
            </p:cNvSpPr>
            <p:nvPr/>
          </p:nvSpPr>
          <p:spPr bwMode="auto">
            <a:xfrm>
              <a:off x="1662" y="2765"/>
              <a:ext cx="1" cy="66"/>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914" name="Line 66"/>
            <p:cNvSpPr>
              <a:spLocks noChangeShapeType="1"/>
            </p:cNvSpPr>
            <p:nvPr/>
          </p:nvSpPr>
          <p:spPr bwMode="auto">
            <a:xfrm>
              <a:off x="1697" y="2765"/>
              <a:ext cx="1" cy="66"/>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915" name="Freeform 67"/>
            <p:cNvSpPr>
              <a:spLocks/>
            </p:cNvSpPr>
            <p:nvPr/>
          </p:nvSpPr>
          <p:spPr bwMode="auto">
            <a:xfrm>
              <a:off x="1968" y="2585"/>
              <a:ext cx="298" cy="96"/>
            </a:xfrm>
            <a:custGeom>
              <a:avLst/>
              <a:gdLst>
                <a:gd name="T0" fmla="*/ 223 w 298"/>
                <a:gd name="T1" fmla="*/ 96 h 96"/>
                <a:gd name="T2" fmla="*/ 298 w 298"/>
                <a:gd name="T3" fmla="*/ 0 h 96"/>
                <a:gd name="T4" fmla="*/ 0 w 298"/>
                <a:gd name="T5" fmla="*/ 0 h 96"/>
                <a:gd name="T6" fmla="*/ 74 w 298"/>
                <a:gd name="T7" fmla="*/ 96 h 96"/>
                <a:gd name="T8" fmla="*/ 223 w 298"/>
                <a:gd name="T9" fmla="*/ 96 h 96"/>
                <a:gd name="T10" fmla="*/ 0 60000 65536"/>
                <a:gd name="T11" fmla="*/ 0 60000 65536"/>
                <a:gd name="T12" fmla="*/ 0 60000 65536"/>
                <a:gd name="T13" fmla="*/ 0 60000 65536"/>
                <a:gd name="T14" fmla="*/ 0 60000 65536"/>
                <a:gd name="T15" fmla="*/ 0 w 298"/>
                <a:gd name="T16" fmla="*/ 0 h 96"/>
                <a:gd name="T17" fmla="*/ 298 w 298"/>
                <a:gd name="T18" fmla="*/ 96 h 96"/>
              </a:gdLst>
              <a:ahLst/>
              <a:cxnLst>
                <a:cxn ang="T10">
                  <a:pos x="T0" y="T1"/>
                </a:cxn>
                <a:cxn ang="T11">
                  <a:pos x="T2" y="T3"/>
                </a:cxn>
                <a:cxn ang="T12">
                  <a:pos x="T4" y="T5"/>
                </a:cxn>
                <a:cxn ang="T13">
                  <a:pos x="T6" y="T7"/>
                </a:cxn>
                <a:cxn ang="T14">
                  <a:pos x="T8" y="T9"/>
                </a:cxn>
              </a:cxnLst>
              <a:rect l="T15" t="T16" r="T17" b="T18"/>
              <a:pathLst>
                <a:path w="298" h="96">
                  <a:moveTo>
                    <a:pt x="223" y="96"/>
                  </a:moveTo>
                  <a:lnTo>
                    <a:pt x="298" y="0"/>
                  </a:lnTo>
                  <a:lnTo>
                    <a:pt x="0" y="0"/>
                  </a:lnTo>
                  <a:lnTo>
                    <a:pt x="74" y="96"/>
                  </a:lnTo>
                  <a:lnTo>
                    <a:pt x="223" y="96"/>
                  </a:lnTo>
                  <a:close/>
                </a:path>
              </a:pathLst>
            </a:custGeom>
            <a:solidFill>
              <a:srgbClr val="FFFFFF"/>
            </a:solidFill>
            <a:ln w="12700">
              <a:solidFill>
                <a:srgbClr val="000000"/>
              </a:solidFill>
              <a:round/>
              <a:headEnd/>
              <a:tailEnd/>
            </a:ln>
          </p:spPr>
          <p:txBody>
            <a:bodyPr/>
            <a:lstStyle/>
            <a:p>
              <a:endParaRPr lang="en-US"/>
            </a:p>
          </p:txBody>
        </p:sp>
        <p:sp>
          <p:nvSpPr>
            <p:cNvPr id="197916" name="Rectangle 68"/>
            <p:cNvSpPr>
              <a:spLocks noChangeArrowheads="1"/>
            </p:cNvSpPr>
            <p:nvPr/>
          </p:nvSpPr>
          <p:spPr bwMode="auto">
            <a:xfrm>
              <a:off x="2034" y="2587"/>
              <a:ext cx="173" cy="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97917" name="Rectangle 69"/>
            <p:cNvSpPr>
              <a:spLocks noChangeArrowheads="1"/>
            </p:cNvSpPr>
            <p:nvPr/>
          </p:nvSpPr>
          <p:spPr bwMode="auto">
            <a:xfrm>
              <a:off x="2034" y="2590"/>
              <a:ext cx="187" cy="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 New Roman" charset="0"/>
                </a:rPr>
                <a:t>OADM</a:t>
              </a:r>
              <a:endParaRPr lang="en-US"/>
            </a:p>
          </p:txBody>
        </p:sp>
        <p:sp>
          <p:nvSpPr>
            <p:cNvPr id="197918" name="Line 70"/>
            <p:cNvSpPr>
              <a:spLocks noChangeShapeType="1"/>
            </p:cNvSpPr>
            <p:nvPr/>
          </p:nvSpPr>
          <p:spPr bwMode="auto">
            <a:xfrm>
              <a:off x="2043" y="2685"/>
              <a:ext cx="2" cy="63"/>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919" name="Line 71"/>
            <p:cNvSpPr>
              <a:spLocks noChangeShapeType="1"/>
            </p:cNvSpPr>
            <p:nvPr/>
          </p:nvSpPr>
          <p:spPr bwMode="auto">
            <a:xfrm>
              <a:off x="2080" y="2685"/>
              <a:ext cx="1" cy="63"/>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920" name="Line 72"/>
            <p:cNvSpPr>
              <a:spLocks noChangeShapeType="1"/>
            </p:cNvSpPr>
            <p:nvPr/>
          </p:nvSpPr>
          <p:spPr bwMode="auto">
            <a:xfrm>
              <a:off x="2115" y="2685"/>
              <a:ext cx="1" cy="63"/>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921" name="Line 73"/>
            <p:cNvSpPr>
              <a:spLocks noChangeShapeType="1"/>
            </p:cNvSpPr>
            <p:nvPr/>
          </p:nvSpPr>
          <p:spPr bwMode="auto">
            <a:xfrm>
              <a:off x="2151" y="2685"/>
              <a:ext cx="2" cy="63"/>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922" name="Line 74"/>
            <p:cNvSpPr>
              <a:spLocks noChangeShapeType="1"/>
            </p:cNvSpPr>
            <p:nvPr/>
          </p:nvSpPr>
          <p:spPr bwMode="auto">
            <a:xfrm>
              <a:off x="2188" y="2685"/>
              <a:ext cx="1" cy="63"/>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923" name="Freeform 75"/>
            <p:cNvSpPr>
              <a:spLocks/>
            </p:cNvSpPr>
            <p:nvPr/>
          </p:nvSpPr>
          <p:spPr bwMode="auto">
            <a:xfrm>
              <a:off x="2456" y="2668"/>
              <a:ext cx="300" cy="94"/>
            </a:xfrm>
            <a:custGeom>
              <a:avLst/>
              <a:gdLst>
                <a:gd name="T0" fmla="*/ 225 w 300"/>
                <a:gd name="T1" fmla="*/ 94 h 94"/>
                <a:gd name="T2" fmla="*/ 300 w 300"/>
                <a:gd name="T3" fmla="*/ 0 h 94"/>
                <a:gd name="T4" fmla="*/ 0 w 300"/>
                <a:gd name="T5" fmla="*/ 0 h 94"/>
                <a:gd name="T6" fmla="*/ 75 w 300"/>
                <a:gd name="T7" fmla="*/ 94 h 94"/>
                <a:gd name="T8" fmla="*/ 225 w 300"/>
                <a:gd name="T9" fmla="*/ 94 h 94"/>
                <a:gd name="T10" fmla="*/ 0 60000 65536"/>
                <a:gd name="T11" fmla="*/ 0 60000 65536"/>
                <a:gd name="T12" fmla="*/ 0 60000 65536"/>
                <a:gd name="T13" fmla="*/ 0 60000 65536"/>
                <a:gd name="T14" fmla="*/ 0 60000 65536"/>
                <a:gd name="T15" fmla="*/ 0 w 300"/>
                <a:gd name="T16" fmla="*/ 0 h 94"/>
                <a:gd name="T17" fmla="*/ 300 w 300"/>
                <a:gd name="T18" fmla="*/ 94 h 94"/>
              </a:gdLst>
              <a:ahLst/>
              <a:cxnLst>
                <a:cxn ang="T10">
                  <a:pos x="T0" y="T1"/>
                </a:cxn>
                <a:cxn ang="T11">
                  <a:pos x="T2" y="T3"/>
                </a:cxn>
                <a:cxn ang="T12">
                  <a:pos x="T4" y="T5"/>
                </a:cxn>
                <a:cxn ang="T13">
                  <a:pos x="T6" y="T7"/>
                </a:cxn>
                <a:cxn ang="T14">
                  <a:pos x="T8" y="T9"/>
                </a:cxn>
              </a:cxnLst>
              <a:rect l="T15" t="T16" r="T17" b="T18"/>
              <a:pathLst>
                <a:path w="300" h="94">
                  <a:moveTo>
                    <a:pt x="225" y="94"/>
                  </a:moveTo>
                  <a:lnTo>
                    <a:pt x="300" y="0"/>
                  </a:lnTo>
                  <a:lnTo>
                    <a:pt x="0" y="0"/>
                  </a:lnTo>
                  <a:lnTo>
                    <a:pt x="75" y="94"/>
                  </a:lnTo>
                  <a:lnTo>
                    <a:pt x="225" y="94"/>
                  </a:lnTo>
                  <a:close/>
                </a:path>
              </a:pathLst>
            </a:custGeom>
            <a:solidFill>
              <a:srgbClr val="FFFFFF"/>
            </a:solidFill>
            <a:ln w="12700">
              <a:solidFill>
                <a:srgbClr val="000000"/>
              </a:solidFill>
              <a:round/>
              <a:headEnd/>
              <a:tailEnd/>
            </a:ln>
          </p:spPr>
          <p:txBody>
            <a:bodyPr/>
            <a:lstStyle/>
            <a:p>
              <a:endParaRPr lang="en-US"/>
            </a:p>
          </p:txBody>
        </p:sp>
        <p:sp>
          <p:nvSpPr>
            <p:cNvPr id="197924" name="Rectangle 76"/>
            <p:cNvSpPr>
              <a:spLocks noChangeArrowheads="1"/>
            </p:cNvSpPr>
            <p:nvPr/>
          </p:nvSpPr>
          <p:spPr bwMode="auto">
            <a:xfrm>
              <a:off x="2519" y="2677"/>
              <a:ext cx="174" cy="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97925" name="Rectangle 77"/>
            <p:cNvSpPr>
              <a:spLocks noChangeArrowheads="1"/>
            </p:cNvSpPr>
            <p:nvPr/>
          </p:nvSpPr>
          <p:spPr bwMode="auto">
            <a:xfrm>
              <a:off x="2519" y="2680"/>
              <a:ext cx="187" cy="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 New Roman" charset="0"/>
                </a:rPr>
                <a:t>OADM</a:t>
              </a:r>
              <a:endParaRPr lang="en-US"/>
            </a:p>
          </p:txBody>
        </p:sp>
        <p:sp>
          <p:nvSpPr>
            <p:cNvPr id="197926" name="Line 78"/>
            <p:cNvSpPr>
              <a:spLocks noChangeShapeType="1"/>
            </p:cNvSpPr>
            <p:nvPr/>
          </p:nvSpPr>
          <p:spPr bwMode="auto">
            <a:xfrm>
              <a:off x="2534" y="2765"/>
              <a:ext cx="2" cy="66"/>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927" name="Line 79"/>
            <p:cNvSpPr>
              <a:spLocks noChangeShapeType="1"/>
            </p:cNvSpPr>
            <p:nvPr/>
          </p:nvSpPr>
          <p:spPr bwMode="auto">
            <a:xfrm>
              <a:off x="2571" y="2765"/>
              <a:ext cx="1" cy="66"/>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928" name="Line 80"/>
            <p:cNvSpPr>
              <a:spLocks noChangeShapeType="1"/>
            </p:cNvSpPr>
            <p:nvPr/>
          </p:nvSpPr>
          <p:spPr bwMode="auto">
            <a:xfrm>
              <a:off x="2606" y="2765"/>
              <a:ext cx="1" cy="66"/>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929" name="Line 81"/>
            <p:cNvSpPr>
              <a:spLocks noChangeShapeType="1"/>
            </p:cNvSpPr>
            <p:nvPr/>
          </p:nvSpPr>
          <p:spPr bwMode="auto">
            <a:xfrm>
              <a:off x="2642" y="2765"/>
              <a:ext cx="2" cy="66"/>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930" name="Line 82"/>
            <p:cNvSpPr>
              <a:spLocks noChangeShapeType="1"/>
            </p:cNvSpPr>
            <p:nvPr/>
          </p:nvSpPr>
          <p:spPr bwMode="auto">
            <a:xfrm>
              <a:off x="2677" y="2765"/>
              <a:ext cx="2" cy="66"/>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931" name="Freeform 83"/>
            <p:cNvSpPr>
              <a:spLocks/>
            </p:cNvSpPr>
            <p:nvPr/>
          </p:nvSpPr>
          <p:spPr bwMode="auto">
            <a:xfrm>
              <a:off x="2538" y="2977"/>
              <a:ext cx="299" cy="95"/>
            </a:xfrm>
            <a:custGeom>
              <a:avLst/>
              <a:gdLst>
                <a:gd name="T0" fmla="*/ 223 w 299"/>
                <a:gd name="T1" fmla="*/ 95 h 95"/>
                <a:gd name="T2" fmla="*/ 299 w 299"/>
                <a:gd name="T3" fmla="*/ 0 h 95"/>
                <a:gd name="T4" fmla="*/ 0 w 299"/>
                <a:gd name="T5" fmla="*/ 0 h 95"/>
                <a:gd name="T6" fmla="*/ 73 w 299"/>
                <a:gd name="T7" fmla="*/ 95 h 95"/>
                <a:gd name="T8" fmla="*/ 223 w 299"/>
                <a:gd name="T9" fmla="*/ 95 h 95"/>
                <a:gd name="T10" fmla="*/ 0 60000 65536"/>
                <a:gd name="T11" fmla="*/ 0 60000 65536"/>
                <a:gd name="T12" fmla="*/ 0 60000 65536"/>
                <a:gd name="T13" fmla="*/ 0 60000 65536"/>
                <a:gd name="T14" fmla="*/ 0 60000 65536"/>
                <a:gd name="T15" fmla="*/ 0 w 299"/>
                <a:gd name="T16" fmla="*/ 0 h 95"/>
                <a:gd name="T17" fmla="*/ 299 w 299"/>
                <a:gd name="T18" fmla="*/ 95 h 95"/>
              </a:gdLst>
              <a:ahLst/>
              <a:cxnLst>
                <a:cxn ang="T10">
                  <a:pos x="T0" y="T1"/>
                </a:cxn>
                <a:cxn ang="T11">
                  <a:pos x="T2" y="T3"/>
                </a:cxn>
                <a:cxn ang="T12">
                  <a:pos x="T4" y="T5"/>
                </a:cxn>
                <a:cxn ang="T13">
                  <a:pos x="T6" y="T7"/>
                </a:cxn>
                <a:cxn ang="T14">
                  <a:pos x="T8" y="T9"/>
                </a:cxn>
              </a:cxnLst>
              <a:rect l="T15" t="T16" r="T17" b="T18"/>
              <a:pathLst>
                <a:path w="299" h="95">
                  <a:moveTo>
                    <a:pt x="223" y="95"/>
                  </a:moveTo>
                  <a:lnTo>
                    <a:pt x="299" y="0"/>
                  </a:lnTo>
                  <a:lnTo>
                    <a:pt x="0" y="0"/>
                  </a:lnTo>
                  <a:lnTo>
                    <a:pt x="73" y="95"/>
                  </a:lnTo>
                  <a:lnTo>
                    <a:pt x="223" y="95"/>
                  </a:lnTo>
                  <a:close/>
                </a:path>
              </a:pathLst>
            </a:custGeom>
            <a:solidFill>
              <a:srgbClr val="FFFFFF"/>
            </a:solidFill>
            <a:ln w="12700">
              <a:solidFill>
                <a:srgbClr val="000000"/>
              </a:solidFill>
              <a:round/>
              <a:headEnd/>
              <a:tailEnd/>
            </a:ln>
          </p:spPr>
          <p:txBody>
            <a:bodyPr/>
            <a:lstStyle/>
            <a:p>
              <a:endParaRPr lang="en-US"/>
            </a:p>
          </p:txBody>
        </p:sp>
        <p:sp>
          <p:nvSpPr>
            <p:cNvPr id="197932" name="Rectangle 84"/>
            <p:cNvSpPr>
              <a:spLocks noChangeArrowheads="1"/>
            </p:cNvSpPr>
            <p:nvPr/>
          </p:nvSpPr>
          <p:spPr bwMode="auto">
            <a:xfrm>
              <a:off x="2601" y="2982"/>
              <a:ext cx="174" cy="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97933" name="Rectangle 85"/>
            <p:cNvSpPr>
              <a:spLocks noChangeArrowheads="1"/>
            </p:cNvSpPr>
            <p:nvPr/>
          </p:nvSpPr>
          <p:spPr bwMode="auto">
            <a:xfrm>
              <a:off x="2601" y="2986"/>
              <a:ext cx="187" cy="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 New Roman" charset="0"/>
                </a:rPr>
                <a:t>OADM</a:t>
              </a:r>
              <a:endParaRPr lang="en-US"/>
            </a:p>
          </p:txBody>
        </p:sp>
        <p:sp>
          <p:nvSpPr>
            <p:cNvPr id="197934" name="Line 86"/>
            <p:cNvSpPr>
              <a:spLocks noChangeShapeType="1"/>
            </p:cNvSpPr>
            <p:nvPr/>
          </p:nvSpPr>
          <p:spPr bwMode="auto">
            <a:xfrm>
              <a:off x="2615" y="3076"/>
              <a:ext cx="2"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935" name="Line 87"/>
            <p:cNvSpPr>
              <a:spLocks noChangeShapeType="1"/>
            </p:cNvSpPr>
            <p:nvPr/>
          </p:nvSpPr>
          <p:spPr bwMode="auto">
            <a:xfrm>
              <a:off x="2652" y="30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936" name="Line 88"/>
            <p:cNvSpPr>
              <a:spLocks noChangeShapeType="1"/>
            </p:cNvSpPr>
            <p:nvPr/>
          </p:nvSpPr>
          <p:spPr bwMode="auto">
            <a:xfrm>
              <a:off x="2688" y="3076"/>
              <a:ext cx="2"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937" name="Line 89"/>
            <p:cNvSpPr>
              <a:spLocks noChangeShapeType="1"/>
            </p:cNvSpPr>
            <p:nvPr/>
          </p:nvSpPr>
          <p:spPr bwMode="auto">
            <a:xfrm>
              <a:off x="2723" y="3076"/>
              <a:ext cx="2"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938" name="Line 90"/>
            <p:cNvSpPr>
              <a:spLocks noChangeShapeType="1"/>
            </p:cNvSpPr>
            <p:nvPr/>
          </p:nvSpPr>
          <p:spPr bwMode="auto">
            <a:xfrm>
              <a:off x="2759" y="30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939" name="Freeform 91"/>
            <p:cNvSpPr>
              <a:spLocks/>
            </p:cNvSpPr>
            <p:nvPr/>
          </p:nvSpPr>
          <p:spPr bwMode="auto">
            <a:xfrm>
              <a:off x="1802" y="3081"/>
              <a:ext cx="299" cy="95"/>
            </a:xfrm>
            <a:custGeom>
              <a:avLst/>
              <a:gdLst>
                <a:gd name="T0" fmla="*/ 225 w 299"/>
                <a:gd name="T1" fmla="*/ 95 h 95"/>
                <a:gd name="T2" fmla="*/ 299 w 299"/>
                <a:gd name="T3" fmla="*/ 0 h 95"/>
                <a:gd name="T4" fmla="*/ 0 w 299"/>
                <a:gd name="T5" fmla="*/ 0 h 95"/>
                <a:gd name="T6" fmla="*/ 75 w 299"/>
                <a:gd name="T7" fmla="*/ 95 h 95"/>
                <a:gd name="T8" fmla="*/ 225 w 299"/>
                <a:gd name="T9" fmla="*/ 95 h 95"/>
                <a:gd name="T10" fmla="*/ 0 60000 65536"/>
                <a:gd name="T11" fmla="*/ 0 60000 65536"/>
                <a:gd name="T12" fmla="*/ 0 60000 65536"/>
                <a:gd name="T13" fmla="*/ 0 60000 65536"/>
                <a:gd name="T14" fmla="*/ 0 60000 65536"/>
                <a:gd name="T15" fmla="*/ 0 w 299"/>
                <a:gd name="T16" fmla="*/ 0 h 95"/>
                <a:gd name="T17" fmla="*/ 299 w 299"/>
                <a:gd name="T18" fmla="*/ 95 h 95"/>
              </a:gdLst>
              <a:ahLst/>
              <a:cxnLst>
                <a:cxn ang="T10">
                  <a:pos x="T0" y="T1"/>
                </a:cxn>
                <a:cxn ang="T11">
                  <a:pos x="T2" y="T3"/>
                </a:cxn>
                <a:cxn ang="T12">
                  <a:pos x="T4" y="T5"/>
                </a:cxn>
                <a:cxn ang="T13">
                  <a:pos x="T6" y="T7"/>
                </a:cxn>
                <a:cxn ang="T14">
                  <a:pos x="T8" y="T9"/>
                </a:cxn>
              </a:cxnLst>
              <a:rect l="T15" t="T16" r="T17" b="T18"/>
              <a:pathLst>
                <a:path w="299" h="95">
                  <a:moveTo>
                    <a:pt x="225" y="95"/>
                  </a:moveTo>
                  <a:lnTo>
                    <a:pt x="299" y="0"/>
                  </a:lnTo>
                  <a:lnTo>
                    <a:pt x="0" y="0"/>
                  </a:lnTo>
                  <a:lnTo>
                    <a:pt x="75" y="95"/>
                  </a:lnTo>
                  <a:lnTo>
                    <a:pt x="225" y="95"/>
                  </a:lnTo>
                  <a:close/>
                </a:path>
              </a:pathLst>
            </a:custGeom>
            <a:solidFill>
              <a:srgbClr val="FFFFFF"/>
            </a:solidFill>
            <a:ln w="12700">
              <a:solidFill>
                <a:srgbClr val="000000"/>
              </a:solidFill>
              <a:round/>
              <a:headEnd/>
              <a:tailEnd/>
            </a:ln>
          </p:spPr>
          <p:txBody>
            <a:bodyPr/>
            <a:lstStyle/>
            <a:p>
              <a:endParaRPr lang="en-US"/>
            </a:p>
          </p:txBody>
        </p:sp>
        <p:sp>
          <p:nvSpPr>
            <p:cNvPr id="197940" name="Rectangle 92"/>
            <p:cNvSpPr>
              <a:spLocks noChangeArrowheads="1"/>
            </p:cNvSpPr>
            <p:nvPr/>
          </p:nvSpPr>
          <p:spPr bwMode="auto">
            <a:xfrm>
              <a:off x="1860" y="3089"/>
              <a:ext cx="174" cy="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97941" name="Rectangle 93"/>
            <p:cNvSpPr>
              <a:spLocks noChangeArrowheads="1"/>
            </p:cNvSpPr>
            <p:nvPr/>
          </p:nvSpPr>
          <p:spPr bwMode="auto">
            <a:xfrm>
              <a:off x="1860" y="3092"/>
              <a:ext cx="187" cy="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 New Roman" charset="0"/>
                </a:rPr>
                <a:t>OADM</a:t>
              </a:r>
              <a:endParaRPr lang="en-US"/>
            </a:p>
          </p:txBody>
        </p:sp>
        <p:sp>
          <p:nvSpPr>
            <p:cNvPr id="197942" name="Line 94"/>
            <p:cNvSpPr>
              <a:spLocks noChangeShapeType="1"/>
            </p:cNvSpPr>
            <p:nvPr/>
          </p:nvSpPr>
          <p:spPr bwMode="auto">
            <a:xfrm>
              <a:off x="1881" y="3179"/>
              <a:ext cx="1" cy="63"/>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943" name="Line 95"/>
            <p:cNvSpPr>
              <a:spLocks noChangeShapeType="1"/>
            </p:cNvSpPr>
            <p:nvPr/>
          </p:nvSpPr>
          <p:spPr bwMode="auto">
            <a:xfrm>
              <a:off x="1916" y="3179"/>
              <a:ext cx="1" cy="63"/>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944" name="Line 96"/>
            <p:cNvSpPr>
              <a:spLocks noChangeShapeType="1"/>
            </p:cNvSpPr>
            <p:nvPr/>
          </p:nvSpPr>
          <p:spPr bwMode="auto">
            <a:xfrm>
              <a:off x="1951" y="3179"/>
              <a:ext cx="1" cy="63"/>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945" name="Line 97"/>
            <p:cNvSpPr>
              <a:spLocks noChangeShapeType="1"/>
            </p:cNvSpPr>
            <p:nvPr/>
          </p:nvSpPr>
          <p:spPr bwMode="auto">
            <a:xfrm>
              <a:off x="1989" y="3179"/>
              <a:ext cx="1" cy="63"/>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946" name="Line 98"/>
            <p:cNvSpPr>
              <a:spLocks noChangeShapeType="1"/>
            </p:cNvSpPr>
            <p:nvPr/>
          </p:nvSpPr>
          <p:spPr bwMode="auto">
            <a:xfrm>
              <a:off x="2024" y="3179"/>
              <a:ext cx="1" cy="63"/>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947" name="Freeform 99"/>
            <p:cNvSpPr>
              <a:spLocks/>
            </p:cNvSpPr>
            <p:nvPr/>
          </p:nvSpPr>
          <p:spPr bwMode="auto">
            <a:xfrm>
              <a:off x="1914" y="3065"/>
              <a:ext cx="13" cy="13"/>
            </a:xfrm>
            <a:custGeom>
              <a:avLst/>
              <a:gdLst>
                <a:gd name="T0" fmla="*/ 5 w 13"/>
                <a:gd name="T1" fmla="*/ 13 h 13"/>
                <a:gd name="T2" fmla="*/ 13 w 13"/>
                <a:gd name="T3" fmla="*/ 9 h 13"/>
                <a:gd name="T4" fmla="*/ 7 w 13"/>
                <a:gd name="T5" fmla="*/ 0 h 13"/>
                <a:gd name="T6" fmla="*/ 0 w 13"/>
                <a:gd name="T7" fmla="*/ 4 h 13"/>
                <a:gd name="T8" fmla="*/ 5 w 13"/>
                <a:gd name="T9" fmla="*/ 13 h 13"/>
                <a:gd name="T10" fmla="*/ 0 60000 65536"/>
                <a:gd name="T11" fmla="*/ 0 60000 65536"/>
                <a:gd name="T12" fmla="*/ 0 60000 65536"/>
                <a:gd name="T13" fmla="*/ 0 60000 65536"/>
                <a:gd name="T14" fmla="*/ 0 60000 65536"/>
                <a:gd name="T15" fmla="*/ 0 w 13"/>
                <a:gd name="T16" fmla="*/ 0 h 13"/>
                <a:gd name="T17" fmla="*/ 13 w 13"/>
                <a:gd name="T18" fmla="*/ 13 h 13"/>
              </a:gdLst>
              <a:ahLst/>
              <a:cxnLst>
                <a:cxn ang="T10">
                  <a:pos x="T0" y="T1"/>
                </a:cxn>
                <a:cxn ang="T11">
                  <a:pos x="T2" y="T3"/>
                </a:cxn>
                <a:cxn ang="T12">
                  <a:pos x="T4" y="T5"/>
                </a:cxn>
                <a:cxn ang="T13">
                  <a:pos x="T6" y="T7"/>
                </a:cxn>
                <a:cxn ang="T14">
                  <a:pos x="T8" y="T9"/>
                </a:cxn>
              </a:cxnLst>
              <a:rect l="T15" t="T16" r="T17" b="T18"/>
              <a:pathLst>
                <a:path w="13" h="13">
                  <a:moveTo>
                    <a:pt x="5" y="13"/>
                  </a:moveTo>
                  <a:lnTo>
                    <a:pt x="13" y="9"/>
                  </a:lnTo>
                  <a:lnTo>
                    <a:pt x="7" y="0"/>
                  </a:lnTo>
                  <a:lnTo>
                    <a:pt x="0" y="4"/>
                  </a:lnTo>
                  <a:lnTo>
                    <a:pt x="5"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48" name="Freeform 100"/>
            <p:cNvSpPr>
              <a:spLocks/>
            </p:cNvSpPr>
            <p:nvPr/>
          </p:nvSpPr>
          <p:spPr bwMode="auto">
            <a:xfrm>
              <a:off x="1895" y="3030"/>
              <a:ext cx="12" cy="13"/>
            </a:xfrm>
            <a:custGeom>
              <a:avLst/>
              <a:gdLst>
                <a:gd name="T0" fmla="*/ 5 w 12"/>
                <a:gd name="T1" fmla="*/ 13 h 13"/>
                <a:gd name="T2" fmla="*/ 12 w 12"/>
                <a:gd name="T3" fmla="*/ 9 h 13"/>
                <a:gd name="T4" fmla="*/ 7 w 12"/>
                <a:gd name="T5" fmla="*/ 0 h 13"/>
                <a:gd name="T6" fmla="*/ 0 w 12"/>
                <a:gd name="T7" fmla="*/ 4 h 13"/>
                <a:gd name="T8" fmla="*/ 5 w 12"/>
                <a:gd name="T9" fmla="*/ 13 h 13"/>
                <a:gd name="T10" fmla="*/ 0 60000 65536"/>
                <a:gd name="T11" fmla="*/ 0 60000 65536"/>
                <a:gd name="T12" fmla="*/ 0 60000 65536"/>
                <a:gd name="T13" fmla="*/ 0 60000 65536"/>
                <a:gd name="T14" fmla="*/ 0 60000 65536"/>
                <a:gd name="T15" fmla="*/ 0 w 12"/>
                <a:gd name="T16" fmla="*/ 0 h 13"/>
                <a:gd name="T17" fmla="*/ 12 w 12"/>
                <a:gd name="T18" fmla="*/ 13 h 13"/>
              </a:gdLst>
              <a:ahLst/>
              <a:cxnLst>
                <a:cxn ang="T10">
                  <a:pos x="T0" y="T1"/>
                </a:cxn>
                <a:cxn ang="T11">
                  <a:pos x="T2" y="T3"/>
                </a:cxn>
                <a:cxn ang="T12">
                  <a:pos x="T4" y="T5"/>
                </a:cxn>
                <a:cxn ang="T13">
                  <a:pos x="T6" y="T7"/>
                </a:cxn>
                <a:cxn ang="T14">
                  <a:pos x="T8" y="T9"/>
                </a:cxn>
              </a:cxnLst>
              <a:rect l="T15" t="T16" r="T17" b="T18"/>
              <a:pathLst>
                <a:path w="12" h="13">
                  <a:moveTo>
                    <a:pt x="5" y="13"/>
                  </a:moveTo>
                  <a:lnTo>
                    <a:pt x="12" y="9"/>
                  </a:lnTo>
                  <a:lnTo>
                    <a:pt x="7" y="0"/>
                  </a:lnTo>
                  <a:lnTo>
                    <a:pt x="0" y="4"/>
                  </a:lnTo>
                  <a:lnTo>
                    <a:pt x="5"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49" name="Freeform 101"/>
            <p:cNvSpPr>
              <a:spLocks/>
            </p:cNvSpPr>
            <p:nvPr/>
          </p:nvSpPr>
          <p:spPr bwMode="auto">
            <a:xfrm>
              <a:off x="1874" y="2996"/>
              <a:ext cx="12" cy="13"/>
            </a:xfrm>
            <a:custGeom>
              <a:avLst/>
              <a:gdLst>
                <a:gd name="T0" fmla="*/ 4 w 12"/>
                <a:gd name="T1" fmla="*/ 13 h 13"/>
                <a:gd name="T2" fmla="*/ 12 w 12"/>
                <a:gd name="T3" fmla="*/ 9 h 13"/>
                <a:gd name="T4" fmla="*/ 7 w 12"/>
                <a:gd name="T5" fmla="*/ 0 h 13"/>
                <a:gd name="T6" fmla="*/ 0 w 12"/>
                <a:gd name="T7" fmla="*/ 5 h 13"/>
                <a:gd name="T8" fmla="*/ 4 w 12"/>
                <a:gd name="T9" fmla="*/ 13 h 13"/>
                <a:gd name="T10" fmla="*/ 0 60000 65536"/>
                <a:gd name="T11" fmla="*/ 0 60000 65536"/>
                <a:gd name="T12" fmla="*/ 0 60000 65536"/>
                <a:gd name="T13" fmla="*/ 0 60000 65536"/>
                <a:gd name="T14" fmla="*/ 0 60000 65536"/>
                <a:gd name="T15" fmla="*/ 0 w 12"/>
                <a:gd name="T16" fmla="*/ 0 h 13"/>
                <a:gd name="T17" fmla="*/ 12 w 12"/>
                <a:gd name="T18" fmla="*/ 13 h 13"/>
              </a:gdLst>
              <a:ahLst/>
              <a:cxnLst>
                <a:cxn ang="T10">
                  <a:pos x="T0" y="T1"/>
                </a:cxn>
                <a:cxn ang="T11">
                  <a:pos x="T2" y="T3"/>
                </a:cxn>
                <a:cxn ang="T12">
                  <a:pos x="T4" y="T5"/>
                </a:cxn>
                <a:cxn ang="T13">
                  <a:pos x="T6" y="T7"/>
                </a:cxn>
                <a:cxn ang="T14">
                  <a:pos x="T8" y="T9"/>
                </a:cxn>
              </a:cxnLst>
              <a:rect l="T15" t="T16" r="T17" b="T18"/>
              <a:pathLst>
                <a:path w="12" h="13">
                  <a:moveTo>
                    <a:pt x="4" y="13"/>
                  </a:moveTo>
                  <a:lnTo>
                    <a:pt x="12" y="9"/>
                  </a:lnTo>
                  <a:lnTo>
                    <a:pt x="7" y="0"/>
                  </a:lnTo>
                  <a:lnTo>
                    <a:pt x="0" y="5"/>
                  </a:lnTo>
                  <a:lnTo>
                    <a:pt x="4"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50" name="Freeform 102"/>
            <p:cNvSpPr>
              <a:spLocks/>
            </p:cNvSpPr>
            <p:nvPr/>
          </p:nvSpPr>
          <p:spPr bwMode="auto">
            <a:xfrm>
              <a:off x="1854" y="2961"/>
              <a:ext cx="13" cy="13"/>
            </a:xfrm>
            <a:custGeom>
              <a:avLst/>
              <a:gdLst>
                <a:gd name="T0" fmla="*/ 4 w 13"/>
                <a:gd name="T1" fmla="*/ 13 h 13"/>
                <a:gd name="T2" fmla="*/ 13 w 13"/>
                <a:gd name="T3" fmla="*/ 9 h 13"/>
                <a:gd name="T4" fmla="*/ 7 w 13"/>
                <a:gd name="T5" fmla="*/ 0 h 13"/>
                <a:gd name="T6" fmla="*/ 0 w 13"/>
                <a:gd name="T7" fmla="*/ 5 h 13"/>
                <a:gd name="T8" fmla="*/ 4 w 13"/>
                <a:gd name="T9" fmla="*/ 13 h 13"/>
                <a:gd name="T10" fmla="*/ 0 60000 65536"/>
                <a:gd name="T11" fmla="*/ 0 60000 65536"/>
                <a:gd name="T12" fmla="*/ 0 60000 65536"/>
                <a:gd name="T13" fmla="*/ 0 60000 65536"/>
                <a:gd name="T14" fmla="*/ 0 60000 65536"/>
                <a:gd name="T15" fmla="*/ 0 w 13"/>
                <a:gd name="T16" fmla="*/ 0 h 13"/>
                <a:gd name="T17" fmla="*/ 13 w 13"/>
                <a:gd name="T18" fmla="*/ 13 h 13"/>
              </a:gdLst>
              <a:ahLst/>
              <a:cxnLst>
                <a:cxn ang="T10">
                  <a:pos x="T0" y="T1"/>
                </a:cxn>
                <a:cxn ang="T11">
                  <a:pos x="T2" y="T3"/>
                </a:cxn>
                <a:cxn ang="T12">
                  <a:pos x="T4" y="T5"/>
                </a:cxn>
                <a:cxn ang="T13">
                  <a:pos x="T6" y="T7"/>
                </a:cxn>
                <a:cxn ang="T14">
                  <a:pos x="T8" y="T9"/>
                </a:cxn>
              </a:cxnLst>
              <a:rect l="T15" t="T16" r="T17" b="T18"/>
              <a:pathLst>
                <a:path w="13" h="13">
                  <a:moveTo>
                    <a:pt x="4" y="13"/>
                  </a:moveTo>
                  <a:lnTo>
                    <a:pt x="13" y="9"/>
                  </a:lnTo>
                  <a:lnTo>
                    <a:pt x="7" y="0"/>
                  </a:lnTo>
                  <a:lnTo>
                    <a:pt x="0" y="5"/>
                  </a:lnTo>
                  <a:lnTo>
                    <a:pt x="4"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51" name="Freeform 103"/>
            <p:cNvSpPr>
              <a:spLocks/>
            </p:cNvSpPr>
            <p:nvPr/>
          </p:nvSpPr>
          <p:spPr bwMode="auto">
            <a:xfrm>
              <a:off x="1834" y="2926"/>
              <a:ext cx="12" cy="13"/>
            </a:xfrm>
            <a:custGeom>
              <a:avLst/>
              <a:gdLst>
                <a:gd name="T0" fmla="*/ 6 w 12"/>
                <a:gd name="T1" fmla="*/ 13 h 13"/>
                <a:gd name="T2" fmla="*/ 12 w 12"/>
                <a:gd name="T3" fmla="*/ 9 h 13"/>
                <a:gd name="T4" fmla="*/ 8 w 12"/>
                <a:gd name="T5" fmla="*/ 0 h 13"/>
                <a:gd name="T6" fmla="*/ 0 w 12"/>
                <a:gd name="T7" fmla="*/ 5 h 13"/>
                <a:gd name="T8" fmla="*/ 6 w 12"/>
                <a:gd name="T9" fmla="*/ 13 h 13"/>
                <a:gd name="T10" fmla="*/ 0 60000 65536"/>
                <a:gd name="T11" fmla="*/ 0 60000 65536"/>
                <a:gd name="T12" fmla="*/ 0 60000 65536"/>
                <a:gd name="T13" fmla="*/ 0 60000 65536"/>
                <a:gd name="T14" fmla="*/ 0 60000 65536"/>
                <a:gd name="T15" fmla="*/ 0 w 12"/>
                <a:gd name="T16" fmla="*/ 0 h 13"/>
                <a:gd name="T17" fmla="*/ 12 w 12"/>
                <a:gd name="T18" fmla="*/ 13 h 13"/>
              </a:gdLst>
              <a:ahLst/>
              <a:cxnLst>
                <a:cxn ang="T10">
                  <a:pos x="T0" y="T1"/>
                </a:cxn>
                <a:cxn ang="T11">
                  <a:pos x="T2" y="T3"/>
                </a:cxn>
                <a:cxn ang="T12">
                  <a:pos x="T4" y="T5"/>
                </a:cxn>
                <a:cxn ang="T13">
                  <a:pos x="T6" y="T7"/>
                </a:cxn>
                <a:cxn ang="T14">
                  <a:pos x="T8" y="T9"/>
                </a:cxn>
              </a:cxnLst>
              <a:rect l="T15" t="T16" r="T17" b="T18"/>
              <a:pathLst>
                <a:path w="12" h="13">
                  <a:moveTo>
                    <a:pt x="6" y="13"/>
                  </a:moveTo>
                  <a:lnTo>
                    <a:pt x="12" y="9"/>
                  </a:lnTo>
                  <a:lnTo>
                    <a:pt x="8" y="0"/>
                  </a:lnTo>
                  <a:lnTo>
                    <a:pt x="0" y="5"/>
                  </a:lnTo>
                  <a:lnTo>
                    <a:pt x="6"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52" name="Freeform 104"/>
            <p:cNvSpPr>
              <a:spLocks/>
            </p:cNvSpPr>
            <p:nvPr/>
          </p:nvSpPr>
          <p:spPr bwMode="auto">
            <a:xfrm>
              <a:off x="1813" y="2893"/>
              <a:ext cx="13" cy="12"/>
            </a:xfrm>
            <a:custGeom>
              <a:avLst/>
              <a:gdLst>
                <a:gd name="T0" fmla="*/ 5 w 13"/>
                <a:gd name="T1" fmla="*/ 12 h 12"/>
                <a:gd name="T2" fmla="*/ 13 w 13"/>
                <a:gd name="T3" fmla="*/ 8 h 12"/>
                <a:gd name="T4" fmla="*/ 9 w 13"/>
                <a:gd name="T5" fmla="*/ 0 h 12"/>
                <a:gd name="T6" fmla="*/ 0 w 13"/>
                <a:gd name="T7" fmla="*/ 4 h 12"/>
                <a:gd name="T8" fmla="*/ 5 w 13"/>
                <a:gd name="T9" fmla="*/ 12 h 12"/>
                <a:gd name="T10" fmla="*/ 0 60000 65536"/>
                <a:gd name="T11" fmla="*/ 0 60000 65536"/>
                <a:gd name="T12" fmla="*/ 0 60000 65536"/>
                <a:gd name="T13" fmla="*/ 0 60000 65536"/>
                <a:gd name="T14" fmla="*/ 0 60000 65536"/>
                <a:gd name="T15" fmla="*/ 0 w 13"/>
                <a:gd name="T16" fmla="*/ 0 h 12"/>
                <a:gd name="T17" fmla="*/ 13 w 13"/>
                <a:gd name="T18" fmla="*/ 12 h 12"/>
              </a:gdLst>
              <a:ahLst/>
              <a:cxnLst>
                <a:cxn ang="T10">
                  <a:pos x="T0" y="T1"/>
                </a:cxn>
                <a:cxn ang="T11">
                  <a:pos x="T2" y="T3"/>
                </a:cxn>
                <a:cxn ang="T12">
                  <a:pos x="T4" y="T5"/>
                </a:cxn>
                <a:cxn ang="T13">
                  <a:pos x="T6" y="T7"/>
                </a:cxn>
                <a:cxn ang="T14">
                  <a:pos x="T8" y="T9"/>
                </a:cxn>
              </a:cxnLst>
              <a:rect l="T15" t="T16" r="T17" b="T18"/>
              <a:pathLst>
                <a:path w="13" h="12">
                  <a:moveTo>
                    <a:pt x="5" y="12"/>
                  </a:moveTo>
                  <a:lnTo>
                    <a:pt x="13" y="8"/>
                  </a:lnTo>
                  <a:lnTo>
                    <a:pt x="9" y="0"/>
                  </a:lnTo>
                  <a:lnTo>
                    <a:pt x="0" y="4"/>
                  </a:lnTo>
                  <a:lnTo>
                    <a:pt x="5" y="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53" name="Freeform 105"/>
            <p:cNvSpPr>
              <a:spLocks/>
            </p:cNvSpPr>
            <p:nvPr/>
          </p:nvSpPr>
          <p:spPr bwMode="auto">
            <a:xfrm>
              <a:off x="1794" y="2858"/>
              <a:ext cx="11" cy="12"/>
            </a:xfrm>
            <a:custGeom>
              <a:avLst/>
              <a:gdLst>
                <a:gd name="T0" fmla="*/ 4 w 11"/>
                <a:gd name="T1" fmla="*/ 12 h 12"/>
                <a:gd name="T2" fmla="*/ 11 w 11"/>
                <a:gd name="T3" fmla="*/ 8 h 12"/>
                <a:gd name="T4" fmla="*/ 5 w 11"/>
                <a:gd name="T5" fmla="*/ 0 h 12"/>
                <a:gd name="T6" fmla="*/ 0 w 11"/>
                <a:gd name="T7" fmla="*/ 4 h 12"/>
                <a:gd name="T8" fmla="*/ 4 w 11"/>
                <a:gd name="T9" fmla="*/ 12 h 12"/>
                <a:gd name="T10" fmla="*/ 0 60000 65536"/>
                <a:gd name="T11" fmla="*/ 0 60000 65536"/>
                <a:gd name="T12" fmla="*/ 0 60000 65536"/>
                <a:gd name="T13" fmla="*/ 0 60000 65536"/>
                <a:gd name="T14" fmla="*/ 0 60000 65536"/>
                <a:gd name="T15" fmla="*/ 0 w 11"/>
                <a:gd name="T16" fmla="*/ 0 h 12"/>
                <a:gd name="T17" fmla="*/ 11 w 11"/>
                <a:gd name="T18" fmla="*/ 12 h 12"/>
              </a:gdLst>
              <a:ahLst/>
              <a:cxnLst>
                <a:cxn ang="T10">
                  <a:pos x="T0" y="T1"/>
                </a:cxn>
                <a:cxn ang="T11">
                  <a:pos x="T2" y="T3"/>
                </a:cxn>
                <a:cxn ang="T12">
                  <a:pos x="T4" y="T5"/>
                </a:cxn>
                <a:cxn ang="T13">
                  <a:pos x="T6" y="T7"/>
                </a:cxn>
                <a:cxn ang="T14">
                  <a:pos x="T8" y="T9"/>
                </a:cxn>
              </a:cxnLst>
              <a:rect l="T15" t="T16" r="T17" b="T18"/>
              <a:pathLst>
                <a:path w="11" h="12">
                  <a:moveTo>
                    <a:pt x="4" y="12"/>
                  </a:moveTo>
                  <a:lnTo>
                    <a:pt x="11" y="8"/>
                  </a:lnTo>
                  <a:lnTo>
                    <a:pt x="5" y="0"/>
                  </a:lnTo>
                  <a:lnTo>
                    <a:pt x="0" y="4"/>
                  </a:lnTo>
                  <a:lnTo>
                    <a:pt x="4" y="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54" name="Freeform 106"/>
            <p:cNvSpPr>
              <a:spLocks/>
            </p:cNvSpPr>
            <p:nvPr/>
          </p:nvSpPr>
          <p:spPr bwMode="auto">
            <a:xfrm>
              <a:off x="1773" y="2823"/>
              <a:ext cx="12" cy="12"/>
            </a:xfrm>
            <a:custGeom>
              <a:avLst/>
              <a:gdLst>
                <a:gd name="T0" fmla="*/ 4 w 12"/>
                <a:gd name="T1" fmla="*/ 12 h 12"/>
                <a:gd name="T2" fmla="*/ 12 w 12"/>
                <a:gd name="T3" fmla="*/ 8 h 12"/>
                <a:gd name="T4" fmla="*/ 7 w 12"/>
                <a:gd name="T5" fmla="*/ 0 h 12"/>
                <a:gd name="T6" fmla="*/ 0 w 12"/>
                <a:gd name="T7" fmla="*/ 4 h 12"/>
                <a:gd name="T8" fmla="*/ 4 w 12"/>
                <a:gd name="T9" fmla="*/ 12 h 12"/>
                <a:gd name="T10" fmla="*/ 0 60000 65536"/>
                <a:gd name="T11" fmla="*/ 0 60000 65536"/>
                <a:gd name="T12" fmla="*/ 0 60000 65536"/>
                <a:gd name="T13" fmla="*/ 0 60000 65536"/>
                <a:gd name="T14" fmla="*/ 0 60000 65536"/>
                <a:gd name="T15" fmla="*/ 0 w 12"/>
                <a:gd name="T16" fmla="*/ 0 h 12"/>
                <a:gd name="T17" fmla="*/ 12 w 12"/>
                <a:gd name="T18" fmla="*/ 12 h 12"/>
              </a:gdLst>
              <a:ahLst/>
              <a:cxnLst>
                <a:cxn ang="T10">
                  <a:pos x="T0" y="T1"/>
                </a:cxn>
                <a:cxn ang="T11">
                  <a:pos x="T2" y="T3"/>
                </a:cxn>
                <a:cxn ang="T12">
                  <a:pos x="T4" y="T5"/>
                </a:cxn>
                <a:cxn ang="T13">
                  <a:pos x="T6" y="T7"/>
                </a:cxn>
                <a:cxn ang="T14">
                  <a:pos x="T8" y="T9"/>
                </a:cxn>
              </a:cxnLst>
              <a:rect l="T15" t="T16" r="T17" b="T18"/>
              <a:pathLst>
                <a:path w="12" h="12">
                  <a:moveTo>
                    <a:pt x="4" y="12"/>
                  </a:moveTo>
                  <a:lnTo>
                    <a:pt x="12" y="8"/>
                  </a:lnTo>
                  <a:lnTo>
                    <a:pt x="7" y="0"/>
                  </a:lnTo>
                  <a:lnTo>
                    <a:pt x="0" y="4"/>
                  </a:lnTo>
                  <a:lnTo>
                    <a:pt x="4" y="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55" name="Freeform 107"/>
            <p:cNvSpPr>
              <a:spLocks/>
            </p:cNvSpPr>
            <p:nvPr/>
          </p:nvSpPr>
          <p:spPr bwMode="auto">
            <a:xfrm>
              <a:off x="1752" y="2789"/>
              <a:ext cx="12" cy="12"/>
            </a:xfrm>
            <a:custGeom>
              <a:avLst/>
              <a:gdLst>
                <a:gd name="T0" fmla="*/ 4 w 12"/>
                <a:gd name="T1" fmla="*/ 12 h 12"/>
                <a:gd name="T2" fmla="*/ 12 w 12"/>
                <a:gd name="T3" fmla="*/ 8 h 12"/>
                <a:gd name="T4" fmla="*/ 7 w 12"/>
                <a:gd name="T5" fmla="*/ 0 h 12"/>
                <a:gd name="T6" fmla="*/ 0 w 12"/>
                <a:gd name="T7" fmla="*/ 4 h 12"/>
                <a:gd name="T8" fmla="*/ 4 w 12"/>
                <a:gd name="T9" fmla="*/ 12 h 12"/>
                <a:gd name="T10" fmla="*/ 0 60000 65536"/>
                <a:gd name="T11" fmla="*/ 0 60000 65536"/>
                <a:gd name="T12" fmla="*/ 0 60000 65536"/>
                <a:gd name="T13" fmla="*/ 0 60000 65536"/>
                <a:gd name="T14" fmla="*/ 0 60000 65536"/>
                <a:gd name="T15" fmla="*/ 0 w 12"/>
                <a:gd name="T16" fmla="*/ 0 h 12"/>
                <a:gd name="T17" fmla="*/ 12 w 12"/>
                <a:gd name="T18" fmla="*/ 12 h 12"/>
              </a:gdLst>
              <a:ahLst/>
              <a:cxnLst>
                <a:cxn ang="T10">
                  <a:pos x="T0" y="T1"/>
                </a:cxn>
                <a:cxn ang="T11">
                  <a:pos x="T2" y="T3"/>
                </a:cxn>
                <a:cxn ang="T12">
                  <a:pos x="T4" y="T5"/>
                </a:cxn>
                <a:cxn ang="T13">
                  <a:pos x="T6" y="T7"/>
                </a:cxn>
                <a:cxn ang="T14">
                  <a:pos x="T8" y="T9"/>
                </a:cxn>
              </a:cxnLst>
              <a:rect l="T15" t="T16" r="T17" b="T18"/>
              <a:pathLst>
                <a:path w="12" h="12">
                  <a:moveTo>
                    <a:pt x="4" y="12"/>
                  </a:moveTo>
                  <a:lnTo>
                    <a:pt x="12" y="8"/>
                  </a:lnTo>
                  <a:lnTo>
                    <a:pt x="7" y="0"/>
                  </a:lnTo>
                  <a:lnTo>
                    <a:pt x="0" y="4"/>
                  </a:lnTo>
                  <a:lnTo>
                    <a:pt x="4" y="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56" name="Freeform 108"/>
            <p:cNvSpPr>
              <a:spLocks/>
            </p:cNvSpPr>
            <p:nvPr/>
          </p:nvSpPr>
          <p:spPr bwMode="auto">
            <a:xfrm>
              <a:off x="1732" y="2754"/>
              <a:ext cx="13" cy="12"/>
            </a:xfrm>
            <a:custGeom>
              <a:avLst/>
              <a:gdLst>
                <a:gd name="T0" fmla="*/ 6 w 13"/>
                <a:gd name="T1" fmla="*/ 12 h 12"/>
                <a:gd name="T2" fmla="*/ 13 w 13"/>
                <a:gd name="T3" fmla="*/ 8 h 12"/>
                <a:gd name="T4" fmla="*/ 7 w 13"/>
                <a:gd name="T5" fmla="*/ 0 h 12"/>
                <a:gd name="T6" fmla="*/ 0 w 13"/>
                <a:gd name="T7" fmla="*/ 4 h 12"/>
                <a:gd name="T8" fmla="*/ 6 w 13"/>
                <a:gd name="T9" fmla="*/ 12 h 12"/>
                <a:gd name="T10" fmla="*/ 0 60000 65536"/>
                <a:gd name="T11" fmla="*/ 0 60000 65536"/>
                <a:gd name="T12" fmla="*/ 0 60000 65536"/>
                <a:gd name="T13" fmla="*/ 0 60000 65536"/>
                <a:gd name="T14" fmla="*/ 0 60000 65536"/>
                <a:gd name="T15" fmla="*/ 0 w 13"/>
                <a:gd name="T16" fmla="*/ 0 h 12"/>
                <a:gd name="T17" fmla="*/ 13 w 13"/>
                <a:gd name="T18" fmla="*/ 12 h 12"/>
              </a:gdLst>
              <a:ahLst/>
              <a:cxnLst>
                <a:cxn ang="T10">
                  <a:pos x="T0" y="T1"/>
                </a:cxn>
                <a:cxn ang="T11">
                  <a:pos x="T2" y="T3"/>
                </a:cxn>
                <a:cxn ang="T12">
                  <a:pos x="T4" y="T5"/>
                </a:cxn>
                <a:cxn ang="T13">
                  <a:pos x="T6" y="T7"/>
                </a:cxn>
                <a:cxn ang="T14">
                  <a:pos x="T8" y="T9"/>
                </a:cxn>
              </a:cxnLst>
              <a:rect l="T15" t="T16" r="T17" b="T18"/>
              <a:pathLst>
                <a:path w="13" h="12">
                  <a:moveTo>
                    <a:pt x="6" y="12"/>
                  </a:moveTo>
                  <a:lnTo>
                    <a:pt x="13" y="8"/>
                  </a:lnTo>
                  <a:lnTo>
                    <a:pt x="7" y="0"/>
                  </a:lnTo>
                  <a:lnTo>
                    <a:pt x="0" y="4"/>
                  </a:lnTo>
                  <a:lnTo>
                    <a:pt x="6" y="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57" name="Freeform 109"/>
            <p:cNvSpPr>
              <a:spLocks/>
            </p:cNvSpPr>
            <p:nvPr/>
          </p:nvSpPr>
          <p:spPr bwMode="auto">
            <a:xfrm>
              <a:off x="1715" y="2724"/>
              <a:ext cx="10" cy="7"/>
            </a:xfrm>
            <a:custGeom>
              <a:avLst/>
              <a:gdLst>
                <a:gd name="T0" fmla="*/ 2 w 10"/>
                <a:gd name="T1" fmla="*/ 7 h 7"/>
                <a:gd name="T2" fmla="*/ 10 w 10"/>
                <a:gd name="T3" fmla="*/ 3 h 7"/>
                <a:gd name="T4" fmla="*/ 7 w 10"/>
                <a:gd name="T5" fmla="*/ 0 h 7"/>
                <a:gd name="T6" fmla="*/ 0 w 10"/>
                <a:gd name="T7" fmla="*/ 5 h 7"/>
                <a:gd name="T8" fmla="*/ 2 w 10"/>
                <a:gd name="T9" fmla="*/ 7 h 7"/>
                <a:gd name="T10" fmla="*/ 0 60000 65536"/>
                <a:gd name="T11" fmla="*/ 0 60000 65536"/>
                <a:gd name="T12" fmla="*/ 0 60000 65536"/>
                <a:gd name="T13" fmla="*/ 0 60000 65536"/>
                <a:gd name="T14" fmla="*/ 0 60000 65536"/>
                <a:gd name="T15" fmla="*/ 0 w 10"/>
                <a:gd name="T16" fmla="*/ 0 h 7"/>
                <a:gd name="T17" fmla="*/ 10 w 10"/>
                <a:gd name="T18" fmla="*/ 7 h 7"/>
              </a:gdLst>
              <a:ahLst/>
              <a:cxnLst>
                <a:cxn ang="T10">
                  <a:pos x="T0" y="T1"/>
                </a:cxn>
                <a:cxn ang="T11">
                  <a:pos x="T2" y="T3"/>
                </a:cxn>
                <a:cxn ang="T12">
                  <a:pos x="T4" y="T5"/>
                </a:cxn>
                <a:cxn ang="T13">
                  <a:pos x="T6" y="T7"/>
                </a:cxn>
                <a:cxn ang="T14">
                  <a:pos x="T8" y="T9"/>
                </a:cxn>
              </a:cxnLst>
              <a:rect l="T15" t="T16" r="T17" b="T18"/>
              <a:pathLst>
                <a:path w="10" h="7">
                  <a:moveTo>
                    <a:pt x="2" y="7"/>
                  </a:moveTo>
                  <a:lnTo>
                    <a:pt x="10" y="3"/>
                  </a:lnTo>
                  <a:lnTo>
                    <a:pt x="7" y="0"/>
                  </a:lnTo>
                  <a:lnTo>
                    <a:pt x="0" y="5"/>
                  </a:lnTo>
                  <a:lnTo>
                    <a:pt x="2"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58" name="Freeform 110"/>
            <p:cNvSpPr>
              <a:spLocks/>
            </p:cNvSpPr>
            <p:nvPr/>
          </p:nvSpPr>
          <p:spPr bwMode="auto">
            <a:xfrm>
              <a:off x="1920" y="3067"/>
              <a:ext cx="10" cy="9"/>
            </a:xfrm>
            <a:custGeom>
              <a:avLst/>
              <a:gdLst>
                <a:gd name="T0" fmla="*/ 0 w 10"/>
                <a:gd name="T1" fmla="*/ 8 h 9"/>
                <a:gd name="T2" fmla="*/ 7 w 10"/>
                <a:gd name="T3" fmla="*/ 9 h 9"/>
                <a:gd name="T4" fmla="*/ 10 w 10"/>
                <a:gd name="T5" fmla="*/ 1 h 9"/>
                <a:gd name="T6" fmla="*/ 1 w 10"/>
                <a:gd name="T7" fmla="*/ 0 h 9"/>
                <a:gd name="T8" fmla="*/ 0 w 10"/>
                <a:gd name="T9" fmla="*/ 8 h 9"/>
                <a:gd name="T10" fmla="*/ 0 60000 65536"/>
                <a:gd name="T11" fmla="*/ 0 60000 65536"/>
                <a:gd name="T12" fmla="*/ 0 60000 65536"/>
                <a:gd name="T13" fmla="*/ 0 60000 65536"/>
                <a:gd name="T14" fmla="*/ 0 60000 65536"/>
                <a:gd name="T15" fmla="*/ 0 w 10"/>
                <a:gd name="T16" fmla="*/ 0 h 9"/>
                <a:gd name="T17" fmla="*/ 10 w 10"/>
                <a:gd name="T18" fmla="*/ 9 h 9"/>
              </a:gdLst>
              <a:ahLst/>
              <a:cxnLst>
                <a:cxn ang="T10">
                  <a:pos x="T0" y="T1"/>
                </a:cxn>
                <a:cxn ang="T11">
                  <a:pos x="T2" y="T3"/>
                </a:cxn>
                <a:cxn ang="T12">
                  <a:pos x="T4" y="T5"/>
                </a:cxn>
                <a:cxn ang="T13">
                  <a:pos x="T6" y="T7"/>
                </a:cxn>
                <a:cxn ang="T14">
                  <a:pos x="T8" y="T9"/>
                </a:cxn>
              </a:cxnLst>
              <a:rect l="T15" t="T16" r="T17" b="T18"/>
              <a:pathLst>
                <a:path w="10" h="9">
                  <a:moveTo>
                    <a:pt x="0" y="8"/>
                  </a:moveTo>
                  <a:lnTo>
                    <a:pt x="7" y="9"/>
                  </a:lnTo>
                  <a:lnTo>
                    <a:pt x="10" y="1"/>
                  </a:lnTo>
                  <a:lnTo>
                    <a:pt x="1" y="0"/>
                  </a:lnTo>
                  <a:lnTo>
                    <a:pt x="0" y="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59" name="Freeform 111"/>
            <p:cNvSpPr>
              <a:spLocks/>
            </p:cNvSpPr>
            <p:nvPr/>
          </p:nvSpPr>
          <p:spPr bwMode="auto">
            <a:xfrm>
              <a:off x="1928" y="3032"/>
              <a:ext cx="10" cy="11"/>
            </a:xfrm>
            <a:custGeom>
              <a:avLst/>
              <a:gdLst>
                <a:gd name="T0" fmla="*/ 0 w 10"/>
                <a:gd name="T1" fmla="*/ 8 h 11"/>
                <a:gd name="T2" fmla="*/ 7 w 10"/>
                <a:gd name="T3" fmla="*/ 11 h 11"/>
                <a:gd name="T4" fmla="*/ 10 w 10"/>
                <a:gd name="T5" fmla="*/ 2 h 11"/>
                <a:gd name="T6" fmla="*/ 3 w 10"/>
                <a:gd name="T7" fmla="*/ 0 h 11"/>
                <a:gd name="T8" fmla="*/ 0 w 10"/>
                <a:gd name="T9" fmla="*/ 8 h 11"/>
                <a:gd name="T10" fmla="*/ 0 60000 65536"/>
                <a:gd name="T11" fmla="*/ 0 60000 65536"/>
                <a:gd name="T12" fmla="*/ 0 60000 65536"/>
                <a:gd name="T13" fmla="*/ 0 60000 65536"/>
                <a:gd name="T14" fmla="*/ 0 60000 65536"/>
                <a:gd name="T15" fmla="*/ 0 w 10"/>
                <a:gd name="T16" fmla="*/ 0 h 11"/>
                <a:gd name="T17" fmla="*/ 10 w 10"/>
                <a:gd name="T18" fmla="*/ 11 h 11"/>
              </a:gdLst>
              <a:ahLst/>
              <a:cxnLst>
                <a:cxn ang="T10">
                  <a:pos x="T0" y="T1"/>
                </a:cxn>
                <a:cxn ang="T11">
                  <a:pos x="T2" y="T3"/>
                </a:cxn>
                <a:cxn ang="T12">
                  <a:pos x="T4" y="T5"/>
                </a:cxn>
                <a:cxn ang="T13">
                  <a:pos x="T6" y="T7"/>
                </a:cxn>
                <a:cxn ang="T14">
                  <a:pos x="T8" y="T9"/>
                </a:cxn>
              </a:cxnLst>
              <a:rect l="T15" t="T16" r="T17" b="T18"/>
              <a:pathLst>
                <a:path w="10" h="11">
                  <a:moveTo>
                    <a:pt x="0" y="8"/>
                  </a:moveTo>
                  <a:lnTo>
                    <a:pt x="7" y="11"/>
                  </a:lnTo>
                  <a:lnTo>
                    <a:pt x="10" y="2"/>
                  </a:lnTo>
                  <a:lnTo>
                    <a:pt x="3" y="0"/>
                  </a:lnTo>
                  <a:lnTo>
                    <a:pt x="0" y="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60" name="Freeform 112"/>
            <p:cNvSpPr>
              <a:spLocks/>
            </p:cNvSpPr>
            <p:nvPr/>
          </p:nvSpPr>
          <p:spPr bwMode="auto">
            <a:xfrm>
              <a:off x="1937" y="2996"/>
              <a:ext cx="10" cy="12"/>
            </a:xfrm>
            <a:custGeom>
              <a:avLst/>
              <a:gdLst>
                <a:gd name="T0" fmla="*/ 0 w 10"/>
                <a:gd name="T1" fmla="*/ 9 h 12"/>
                <a:gd name="T2" fmla="*/ 7 w 10"/>
                <a:gd name="T3" fmla="*/ 12 h 12"/>
                <a:gd name="T4" fmla="*/ 10 w 10"/>
                <a:gd name="T5" fmla="*/ 3 h 12"/>
                <a:gd name="T6" fmla="*/ 3 w 10"/>
                <a:gd name="T7" fmla="*/ 0 h 12"/>
                <a:gd name="T8" fmla="*/ 0 w 10"/>
                <a:gd name="T9" fmla="*/ 9 h 12"/>
                <a:gd name="T10" fmla="*/ 0 60000 65536"/>
                <a:gd name="T11" fmla="*/ 0 60000 65536"/>
                <a:gd name="T12" fmla="*/ 0 60000 65536"/>
                <a:gd name="T13" fmla="*/ 0 60000 65536"/>
                <a:gd name="T14" fmla="*/ 0 60000 65536"/>
                <a:gd name="T15" fmla="*/ 0 w 10"/>
                <a:gd name="T16" fmla="*/ 0 h 12"/>
                <a:gd name="T17" fmla="*/ 10 w 10"/>
                <a:gd name="T18" fmla="*/ 12 h 12"/>
              </a:gdLst>
              <a:ahLst/>
              <a:cxnLst>
                <a:cxn ang="T10">
                  <a:pos x="T0" y="T1"/>
                </a:cxn>
                <a:cxn ang="T11">
                  <a:pos x="T2" y="T3"/>
                </a:cxn>
                <a:cxn ang="T12">
                  <a:pos x="T4" y="T5"/>
                </a:cxn>
                <a:cxn ang="T13">
                  <a:pos x="T6" y="T7"/>
                </a:cxn>
                <a:cxn ang="T14">
                  <a:pos x="T8" y="T9"/>
                </a:cxn>
              </a:cxnLst>
              <a:rect l="T15" t="T16" r="T17" b="T18"/>
              <a:pathLst>
                <a:path w="10" h="12">
                  <a:moveTo>
                    <a:pt x="0" y="9"/>
                  </a:moveTo>
                  <a:lnTo>
                    <a:pt x="7" y="12"/>
                  </a:lnTo>
                  <a:lnTo>
                    <a:pt x="10" y="3"/>
                  </a:lnTo>
                  <a:lnTo>
                    <a:pt x="3" y="0"/>
                  </a:lnTo>
                  <a:lnTo>
                    <a:pt x="0"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61" name="Freeform 113"/>
            <p:cNvSpPr>
              <a:spLocks/>
            </p:cNvSpPr>
            <p:nvPr/>
          </p:nvSpPr>
          <p:spPr bwMode="auto">
            <a:xfrm>
              <a:off x="1945" y="2963"/>
              <a:ext cx="10" cy="10"/>
            </a:xfrm>
            <a:custGeom>
              <a:avLst/>
              <a:gdLst>
                <a:gd name="T0" fmla="*/ 0 w 10"/>
                <a:gd name="T1" fmla="*/ 8 h 10"/>
                <a:gd name="T2" fmla="*/ 7 w 10"/>
                <a:gd name="T3" fmla="*/ 10 h 10"/>
                <a:gd name="T4" fmla="*/ 10 w 10"/>
                <a:gd name="T5" fmla="*/ 1 h 10"/>
                <a:gd name="T6" fmla="*/ 3 w 10"/>
                <a:gd name="T7" fmla="*/ 0 h 10"/>
                <a:gd name="T8" fmla="*/ 0 w 10"/>
                <a:gd name="T9" fmla="*/ 8 h 10"/>
                <a:gd name="T10" fmla="*/ 0 60000 65536"/>
                <a:gd name="T11" fmla="*/ 0 60000 65536"/>
                <a:gd name="T12" fmla="*/ 0 60000 65536"/>
                <a:gd name="T13" fmla="*/ 0 60000 65536"/>
                <a:gd name="T14" fmla="*/ 0 60000 65536"/>
                <a:gd name="T15" fmla="*/ 0 w 10"/>
                <a:gd name="T16" fmla="*/ 0 h 10"/>
                <a:gd name="T17" fmla="*/ 10 w 10"/>
                <a:gd name="T18" fmla="*/ 10 h 10"/>
              </a:gdLst>
              <a:ahLst/>
              <a:cxnLst>
                <a:cxn ang="T10">
                  <a:pos x="T0" y="T1"/>
                </a:cxn>
                <a:cxn ang="T11">
                  <a:pos x="T2" y="T3"/>
                </a:cxn>
                <a:cxn ang="T12">
                  <a:pos x="T4" y="T5"/>
                </a:cxn>
                <a:cxn ang="T13">
                  <a:pos x="T6" y="T7"/>
                </a:cxn>
                <a:cxn ang="T14">
                  <a:pos x="T8" y="T9"/>
                </a:cxn>
              </a:cxnLst>
              <a:rect l="T15" t="T16" r="T17" b="T18"/>
              <a:pathLst>
                <a:path w="10" h="10">
                  <a:moveTo>
                    <a:pt x="0" y="8"/>
                  </a:moveTo>
                  <a:lnTo>
                    <a:pt x="7" y="10"/>
                  </a:lnTo>
                  <a:lnTo>
                    <a:pt x="10" y="1"/>
                  </a:lnTo>
                  <a:lnTo>
                    <a:pt x="3" y="0"/>
                  </a:lnTo>
                  <a:lnTo>
                    <a:pt x="0" y="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62" name="Freeform 114"/>
            <p:cNvSpPr>
              <a:spLocks/>
            </p:cNvSpPr>
            <p:nvPr/>
          </p:nvSpPr>
          <p:spPr bwMode="auto">
            <a:xfrm>
              <a:off x="1954" y="2928"/>
              <a:ext cx="9" cy="11"/>
            </a:xfrm>
            <a:custGeom>
              <a:avLst/>
              <a:gdLst>
                <a:gd name="T0" fmla="*/ 0 w 9"/>
                <a:gd name="T1" fmla="*/ 8 h 11"/>
                <a:gd name="T2" fmla="*/ 7 w 9"/>
                <a:gd name="T3" fmla="*/ 11 h 11"/>
                <a:gd name="T4" fmla="*/ 9 w 9"/>
                <a:gd name="T5" fmla="*/ 3 h 11"/>
                <a:gd name="T6" fmla="*/ 2 w 9"/>
                <a:gd name="T7" fmla="*/ 0 h 11"/>
                <a:gd name="T8" fmla="*/ 0 w 9"/>
                <a:gd name="T9" fmla="*/ 8 h 11"/>
                <a:gd name="T10" fmla="*/ 0 60000 65536"/>
                <a:gd name="T11" fmla="*/ 0 60000 65536"/>
                <a:gd name="T12" fmla="*/ 0 60000 65536"/>
                <a:gd name="T13" fmla="*/ 0 60000 65536"/>
                <a:gd name="T14" fmla="*/ 0 60000 65536"/>
                <a:gd name="T15" fmla="*/ 0 w 9"/>
                <a:gd name="T16" fmla="*/ 0 h 11"/>
                <a:gd name="T17" fmla="*/ 9 w 9"/>
                <a:gd name="T18" fmla="*/ 11 h 11"/>
              </a:gdLst>
              <a:ahLst/>
              <a:cxnLst>
                <a:cxn ang="T10">
                  <a:pos x="T0" y="T1"/>
                </a:cxn>
                <a:cxn ang="T11">
                  <a:pos x="T2" y="T3"/>
                </a:cxn>
                <a:cxn ang="T12">
                  <a:pos x="T4" y="T5"/>
                </a:cxn>
                <a:cxn ang="T13">
                  <a:pos x="T6" y="T7"/>
                </a:cxn>
                <a:cxn ang="T14">
                  <a:pos x="T8" y="T9"/>
                </a:cxn>
              </a:cxnLst>
              <a:rect l="T15" t="T16" r="T17" b="T18"/>
              <a:pathLst>
                <a:path w="9" h="11">
                  <a:moveTo>
                    <a:pt x="0" y="8"/>
                  </a:moveTo>
                  <a:lnTo>
                    <a:pt x="7" y="11"/>
                  </a:lnTo>
                  <a:lnTo>
                    <a:pt x="9" y="3"/>
                  </a:lnTo>
                  <a:lnTo>
                    <a:pt x="2" y="0"/>
                  </a:lnTo>
                  <a:lnTo>
                    <a:pt x="0" y="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63" name="Freeform 115"/>
            <p:cNvSpPr>
              <a:spLocks/>
            </p:cNvSpPr>
            <p:nvPr/>
          </p:nvSpPr>
          <p:spPr bwMode="auto">
            <a:xfrm>
              <a:off x="1962" y="2893"/>
              <a:ext cx="10" cy="11"/>
            </a:xfrm>
            <a:custGeom>
              <a:avLst/>
              <a:gdLst>
                <a:gd name="T0" fmla="*/ 0 w 10"/>
                <a:gd name="T1" fmla="*/ 8 h 11"/>
                <a:gd name="T2" fmla="*/ 7 w 10"/>
                <a:gd name="T3" fmla="*/ 11 h 11"/>
                <a:gd name="T4" fmla="*/ 10 w 10"/>
                <a:gd name="T5" fmla="*/ 2 h 11"/>
                <a:gd name="T6" fmla="*/ 3 w 10"/>
                <a:gd name="T7" fmla="*/ 0 h 11"/>
                <a:gd name="T8" fmla="*/ 0 w 10"/>
                <a:gd name="T9" fmla="*/ 8 h 11"/>
                <a:gd name="T10" fmla="*/ 0 60000 65536"/>
                <a:gd name="T11" fmla="*/ 0 60000 65536"/>
                <a:gd name="T12" fmla="*/ 0 60000 65536"/>
                <a:gd name="T13" fmla="*/ 0 60000 65536"/>
                <a:gd name="T14" fmla="*/ 0 60000 65536"/>
                <a:gd name="T15" fmla="*/ 0 w 10"/>
                <a:gd name="T16" fmla="*/ 0 h 11"/>
                <a:gd name="T17" fmla="*/ 10 w 10"/>
                <a:gd name="T18" fmla="*/ 11 h 11"/>
              </a:gdLst>
              <a:ahLst/>
              <a:cxnLst>
                <a:cxn ang="T10">
                  <a:pos x="T0" y="T1"/>
                </a:cxn>
                <a:cxn ang="T11">
                  <a:pos x="T2" y="T3"/>
                </a:cxn>
                <a:cxn ang="T12">
                  <a:pos x="T4" y="T5"/>
                </a:cxn>
                <a:cxn ang="T13">
                  <a:pos x="T6" y="T7"/>
                </a:cxn>
                <a:cxn ang="T14">
                  <a:pos x="T8" y="T9"/>
                </a:cxn>
              </a:cxnLst>
              <a:rect l="T15" t="T16" r="T17" b="T18"/>
              <a:pathLst>
                <a:path w="10" h="11">
                  <a:moveTo>
                    <a:pt x="0" y="8"/>
                  </a:moveTo>
                  <a:lnTo>
                    <a:pt x="7" y="11"/>
                  </a:lnTo>
                  <a:lnTo>
                    <a:pt x="10" y="2"/>
                  </a:lnTo>
                  <a:lnTo>
                    <a:pt x="3" y="0"/>
                  </a:lnTo>
                  <a:lnTo>
                    <a:pt x="0" y="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64" name="Freeform 116"/>
            <p:cNvSpPr>
              <a:spLocks/>
            </p:cNvSpPr>
            <p:nvPr/>
          </p:nvSpPr>
          <p:spPr bwMode="auto">
            <a:xfrm>
              <a:off x="1969" y="2859"/>
              <a:ext cx="11" cy="10"/>
            </a:xfrm>
            <a:custGeom>
              <a:avLst/>
              <a:gdLst>
                <a:gd name="T0" fmla="*/ 0 w 11"/>
                <a:gd name="T1" fmla="*/ 8 h 10"/>
                <a:gd name="T2" fmla="*/ 9 w 11"/>
                <a:gd name="T3" fmla="*/ 10 h 10"/>
                <a:gd name="T4" fmla="*/ 11 w 11"/>
                <a:gd name="T5" fmla="*/ 1 h 10"/>
                <a:gd name="T6" fmla="*/ 3 w 11"/>
                <a:gd name="T7" fmla="*/ 0 h 10"/>
                <a:gd name="T8" fmla="*/ 0 w 11"/>
                <a:gd name="T9" fmla="*/ 8 h 10"/>
                <a:gd name="T10" fmla="*/ 0 60000 65536"/>
                <a:gd name="T11" fmla="*/ 0 60000 65536"/>
                <a:gd name="T12" fmla="*/ 0 60000 65536"/>
                <a:gd name="T13" fmla="*/ 0 60000 65536"/>
                <a:gd name="T14" fmla="*/ 0 60000 65536"/>
                <a:gd name="T15" fmla="*/ 0 w 11"/>
                <a:gd name="T16" fmla="*/ 0 h 10"/>
                <a:gd name="T17" fmla="*/ 11 w 11"/>
                <a:gd name="T18" fmla="*/ 10 h 10"/>
              </a:gdLst>
              <a:ahLst/>
              <a:cxnLst>
                <a:cxn ang="T10">
                  <a:pos x="T0" y="T1"/>
                </a:cxn>
                <a:cxn ang="T11">
                  <a:pos x="T2" y="T3"/>
                </a:cxn>
                <a:cxn ang="T12">
                  <a:pos x="T4" y="T5"/>
                </a:cxn>
                <a:cxn ang="T13">
                  <a:pos x="T6" y="T7"/>
                </a:cxn>
                <a:cxn ang="T14">
                  <a:pos x="T8" y="T9"/>
                </a:cxn>
              </a:cxnLst>
              <a:rect l="T15" t="T16" r="T17" b="T18"/>
              <a:pathLst>
                <a:path w="11" h="10">
                  <a:moveTo>
                    <a:pt x="0" y="8"/>
                  </a:moveTo>
                  <a:lnTo>
                    <a:pt x="9" y="10"/>
                  </a:lnTo>
                  <a:lnTo>
                    <a:pt x="11" y="1"/>
                  </a:lnTo>
                  <a:lnTo>
                    <a:pt x="3" y="0"/>
                  </a:lnTo>
                  <a:lnTo>
                    <a:pt x="0" y="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65" name="Freeform 117"/>
            <p:cNvSpPr>
              <a:spLocks/>
            </p:cNvSpPr>
            <p:nvPr/>
          </p:nvSpPr>
          <p:spPr bwMode="auto">
            <a:xfrm>
              <a:off x="1978" y="2824"/>
              <a:ext cx="11" cy="11"/>
            </a:xfrm>
            <a:custGeom>
              <a:avLst/>
              <a:gdLst>
                <a:gd name="T0" fmla="*/ 0 w 11"/>
                <a:gd name="T1" fmla="*/ 8 h 11"/>
                <a:gd name="T2" fmla="*/ 8 w 11"/>
                <a:gd name="T3" fmla="*/ 11 h 11"/>
                <a:gd name="T4" fmla="*/ 11 w 11"/>
                <a:gd name="T5" fmla="*/ 3 h 11"/>
                <a:gd name="T6" fmla="*/ 1 w 11"/>
                <a:gd name="T7" fmla="*/ 0 h 11"/>
                <a:gd name="T8" fmla="*/ 0 w 11"/>
                <a:gd name="T9" fmla="*/ 8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0" y="8"/>
                  </a:moveTo>
                  <a:lnTo>
                    <a:pt x="8" y="11"/>
                  </a:lnTo>
                  <a:lnTo>
                    <a:pt x="11" y="3"/>
                  </a:lnTo>
                  <a:lnTo>
                    <a:pt x="1" y="0"/>
                  </a:lnTo>
                  <a:lnTo>
                    <a:pt x="0" y="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66" name="Freeform 118"/>
            <p:cNvSpPr>
              <a:spLocks/>
            </p:cNvSpPr>
            <p:nvPr/>
          </p:nvSpPr>
          <p:spPr bwMode="auto">
            <a:xfrm>
              <a:off x="1986" y="2789"/>
              <a:ext cx="11" cy="11"/>
            </a:xfrm>
            <a:custGeom>
              <a:avLst/>
              <a:gdLst>
                <a:gd name="T0" fmla="*/ 0 w 11"/>
                <a:gd name="T1" fmla="*/ 8 h 11"/>
                <a:gd name="T2" fmla="*/ 8 w 11"/>
                <a:gd name="T3" fmla="*/ 11 h 11"/>
                <a:gd name="T4" fmla="*/ 11 w 11"/>
                <a:gd name="T5" fmla="*/ 3 h 11"/>
                <a:gd name="T6" fmla="*/ 3 w 11"/>
                <a:gd name="T7" fmla="*/ 0 h 11"/>
                <a:gd name="T8" fmla="*/ 0 w 11"/>
                <a:gd name="T9" fmla="*/ 8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0" y="8"/>
                  </a:moveTo>
                  <a:lnTo>
                    <a:pt x="8" y="11"/>
                  </a:lnTo>
                  <a:lnTo>
                    <a:pt x="11" y="3"/>
                  </a:lnTo>
                  <a:lnTo>
                    <a:pt x="3" y="0"/>
                  </a:lnTo>
                  <a:lnTo>
                    <a:pt x="0" y="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67" name="Freeform 119"/>
            <p:cNvSpPr>
              <a:spLocks/>
            </p:cNvSpPr>
            <p:nvPr/>
          </p:nvSpPr>
          <p:spPr bwMode="auto">
            <a:xfrm>
              <a:off x="1994" y="2755"/>
              <a:ext cx="12" cy="10"/>
            </a:xfrm>
            <a:custGeom>
              <a:avLst/>
              <a:gdLst>
                <a:gd name="T0" fmla="*/ 0 w 12"/>
                <a:gd name="T1" fmla="*/ 9 h 10"/>
                <a:gd name="T2" fmla="*/ 9 w 12"/>
                <a:gd name="T3" fmla="*/ 10 h 10"/>
                <a:gd name="T4" fmla="*/ 12 w 12"/>
                <a:gd name="T5" fmla="*/ 2 h 10"/>
                <a:gd name="T6" fmla="*/ 3 w 12"/>
                <a:gd name="T7" fmla="*/ 0 h 10"/>
                <a:gd name="T8" fmla="*/ 0 w 12"/>
                <a:gd name="T9" fmla="*/ 9 h 10"/>
                <a:gd name="T10" fmla="*/ 0 60000 65536"/>
                <a:gd name="T11" fmla="*/ 0 60000 65536"/>
                <a:gd name="T12" fmla="*/ 0 60000 65536"/>
                <a:gd name="T13" fmla="*/ 0 60000 65536"/>
                <a:gd name="T14" fmla="*/ 0 60000 65536"/>
                <a:gd name="T15" fmla="*/ 0 w 12"/>
                <a:gd name="T16" fmla="*/ 0 h 10"/>
                <a:gd name="T17" fmla="*/ 12 w 12"/>
                <a:gd name="T18" fmla="*/ 10 h 10"/>
              </a:gdLst>
              <a:ahLst/>
              <a:cxnLst>
                <a:cxn ang="T10">
                  <a:pos x="T0" y="T1"/>
                </a:cxn>
                <a:cxn ang="T11">
                  <a:pos x="T2" y="T3"/>
                </a:cxn>
                <a:cxn ang="T12">
                  <a:pos x="T4" y="T5"/>
                </a:cxn>
                <a:cxn ang="T13">
                  <a:pos x="T6" y="T7"/>
                </a:cxn>
                <a:cxn ang="T14">
                  <a:pos x="T8" y="T9"/>
                </a:cxn>
              </a:cxnLst>
              <a:rect l="T15" t="T16" r="T17" b="T18"/>
              <a:pathLst>
                <a:path w="12" h="10">
                  <a:moveTo>
                    <a:pt x="0" y="9"/>
                  </a:moveTo>
                  <a:lnTo>
                    <a:pt x="9" y="10"/>
                  </a:lnTo>
                  <a:lnTo>
                    <a:pt x="12" y="2"/>
                  </a:lnTo>
                  <a:lnTo>
                    <a:pt x="3" y="0"/>
                  </a:lnTo>
                  <a:lnTo>
                    <a:pt x="0"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68" name="Freeform 120"/>
            <p:cNvSpPr>
              <a:spLocks/>
            </p:cNvSpPr>
            <p:nvPr/>
          </p:nvSpPr>
          <p:spPr bwMode="auto">
            <a:xfrm>
              <a:off x="2003" y="2720"/>
              <a:ext cx="11" cy="11"/>
            </a:xfrm>
            <a:custGeom>
              <a:avLst/>
              <a:gdLst>
                <a:gd name="T0" fmla="*/ 0 w 11"/>
                <a:gd name="T1" fmla="*/ 9 h 11"/>
                <a:gd name="T2" fmla="*/ 8 w 11"/>
                <a:gd name="T3" fmla="*/ 11 h 11"/>
                <a:gd name="T4" fmla="*/ 11 w 11"/>
                <a:gd name="T5" fmla="*/ 3 h 11"/>
                <a:gd name="T6" fmla="*/ 3 w 11"/>
                <a:gd name="T7" fmla="*/ 0 h 11"/>
                <a:gd name="T8" fmla="*/ 0 w 11"/>
                <a:gd name="T9" fmla="*/ 9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0" y="9"/>
                  </a:moveTo>
                  <a:lnTo>
                    <a:pt x="8" y="11"/>
                  </a:lnTo>
                  <a:lnTo>
                    <a:pt x="11" y="3"/>
                  </a:lnTo>
                  <a:lnTo>
                    <a:pt x="3" y="0"/>
                  </a:lnTo>
                  <a:lnTo>
                    <a:pt x="0"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69" name="Freeform 121"/>
            <p:cNvSpPr>
              <a:spLocks/>
            </p:cNvSpPr>
            <p:nvPr/>
          </p:nvSpPr>
          <p:spPr bwMode="auto">
            <a:xfrm>
              <a:off x="2011" y="2685"/>
              <a:ext cx="11" cy="11"/>
            </a:xfrm>
            <a:custGeom>
              <a:avLst/>
              <a:gdLst>
                <a:gd name="T0" fmla="*/ 0 w 11"/>
                <a:gd name="T1" fmla="*/ 8 h 11"/>
                <a:gd name="T2" fmla="*/ 9 w 11"/>
                <a:gd name="T3" fmla="*/ 11 h 11"/>
                <a:gd name="T4" fmla="*/ 11 w 11"/>
                <a:gd name="T5" fmla="*/ 3 h 11"/>
                <a:gd name="T6" fmla="*/ 3 w 11"/>
                <a:gd name="T7" fmla="*/ 0 h 11"/>
                <a:gd name="T8" fmla="*/ 0 w 11"/>
                <a:gd name="T9" fmla="*/ 8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0" y="8"/>
                  </a:moveTo>
                  <a:lnTo>
                    <a:pt x="9" y="11"/>
                  </a:lnTo>
                  <a:lnTo>
                    <a:pt x="11" y="3"/>
                  </a:lnTo>
                  <a:lnTo>
                    <a:pt x="3" y="0"/>
                  </a:lnTo>
                  <a:lnTo>
                    <a:pt x="0" y="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70" name="Freeform 122"/>
            <p:cNvSpPr>
              <a:spLocks/>
            </p:cNvSpPr>
            <p:nvPr/>
          </p:nvSpPr>
          <p:spPr bwMode="auto">
            <a:xfrm>
              <a:off x="1920" y="3093"/>
              <a:ext cx="14" cy="13"/>
            </a:xfrm>
            <a:custGeom>
              <a:avLst/>
              <a:gdLst>
                <a:gd name="T0" fmla="*/ 0 w 14"/>
                <a:gd name="T1" fmla="*/ 6 h 13"/>
                <a:gd name="T2" fmla="*/ 4 w 14"/>
                <a:gd name="T3" fmla="*/ 13 h 13"/>
                <a:gd name="T4" fmla="*/ 14 w 14"/>
                <a:gd name="T5" fmla="*/ 7 h 13"/>
                <a:gd name="T6" fmla="*/ 10 w 14"/>
                <a:gd name="T7" fmla="*/ 0 h 13"/>
                <a:gd name="T8" fmla="*/ 0 w 14"/>
                <a:gd name="T9" fmla="*/ 6 h 13"/>
                <a:gd name="T10" fmla="*/ 0 60000 65536"/>
                <a:gd name="T11" fmla="*/ 0 60000 65536"/>
                <a:gd name="T12" fmla="*/ 0 60000 65536"/>
                <a:gd name="T13" fmla="*/ 0 60000 65536"/>
                <a:gd name="T14" fmla="*/ 0 60000 65536"/>
                <a:gd name="T15" fmla="*/ 0 w 14"/>
                <a:gd name="T16" fmla="*/ 0 h 13"/>
                <a:gd name="T17" fmla="*/ 14 w 14"/>
                <a:gd name="T18" fmla="*/ 13 h 13"/>
              </a:gdLst>
              <a:ahLst/>
              <a:cxnLst>
                <a:cxn ang="T10">
                  <a:pos x="T0" y="T1"/>
                </a:cxn>
                <a:cxn ang="T11">
                  <a:pos x="T2" y="T3"/>
                </a:cxn>
                <a:cxn ang="T12">
                  <a:pos x="T4" y="T5"/>
                </a:cxn>
                <a:cxn ang="T13">
                  <a:pos x="T6" y="T7"/>
                </a:cxn>
                <a:cxn ang="T14">
                  <a:pos x="T8" y="T9"/>
                </a:cxn>
              </a:cxnLst>
              <a:rect l="T15" t="T16" r="T17" b="T18"/>
              <a:pathLst>
                <a:path w="14" h="13">
                  <a:moveTo>
                    <a:pt x="0" y="6"/>
                  </a:moveTo>
                  <a:lnTo>
                    <a:pt x="4" y="13"/>
                  </a:lnTo>
                  <a:lnTo>
                    <a:pt x="14" y="7"/>
                  </a:lnTo>
                  <a:lnTo>
                    <a:pt x="10" y="0"/>
                  </a:lnTo>
                  <a:lnTo>
                    <a:pt x="0"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71" name="Freeform 123"/>
            <p:cNvSpPr>
              <a:spLocks/>
            </p:cNvSpPr>
            <p:nvPr/>
          </p:nvSpPr>
          <p:spPr bwMode="auto">
            <a:xfrm>
              <a:off x="1955" y="3072"/>
              <a:ext cx="13" cy="14"/>
            </a:xfrm>
            <a:custGeom>
              <a:avLst/>
              <a:gdLst>
                <a:gd name="T0" fmla="*/ 0 w 13"/>
                <a:gd name="T1" fmla="*/ 6 h 14"/>
                <a:gd name="T2" fmla="*/ 4 w 13"/>
                <a:gd name="T3" fmla="*/ 14 h 14"/>
                <a:gd name="T4" fmla="*/ 13 w 13"/>
                <a:gd name="T5" fmla="*/ 9 h 14"/>
                <a:gd name="T6" fmla="*/ 8 w 13"/>
                <a:gd name="T7" fmla="*/ 0 h 14"/>
                <a:gd name="T8" fmla="*/ 0 w 13"/>
                <a:gd name="T9" fmla="*/ 6 h 14"/>
                <a:gd name="T10" fmla="*/ 0 60000 65536"/>
                <a:gd name="T11" fmla="*/ 0 60000 65536"/>
                <a:gd name="T12" fmla="*/ 0 60000 65536"/>
                <a:gd name="T13" fmla="*/ 0 60000 65536"/>
                <a:gd name="T14" fmla="*/ 0 60000 65536"/>
                <a:gd name="T15" fmla="*/ 0 w 13"/>
                <a:gd name="T16" fmla="*/ 0 h 14"/>
                <a:gd name="T17" fmla="*/ 13 w 13"/>
                <a:gd name="T18" fmla="*/ 14 h 14"/>
              </a:gdLst>
              <a:ahLst/>
              <a:cxnLst>
                <a:cxn ang="T10">
                  <a:pos x="T0" y="T1"/>
                </a:cxn>
                <a:cxn ang="T11">
                  <a:pos x="T2" y="T3"/>
                </a:cxn>
                <a:cxn ang="T12">
                  <a:pos x="T4" y="T5"/>
                </a:cxn>
                <a:cxn ang="T13">
                  <a:pos x="T6" y="T7"/>
                </a:cxn>
                <a:cxn ang="T14">
                  <a:pos x="T8" y="T9"/>
                </a:cxn>
              </a:cxnLst>
              <a:rect l="T15" t="T16" r="T17" b="T18"/>
              <a:pathLst>
                <a:path w="13" h="14">
                  <a:moveTo>
                    <a:pt x="0" y="6"/>
                  </a:moveTo>
                  <a:lnTo>
                    <a:pt x="4" y="14"/>
                  </a:lnTo>
                  <a:lnTo>
                    <a:pt x="13" y="9"/>
                  </a:lnTo>
                  <a:lnTo>
                    <a:pt x="8" y="0"/>
                  </a:lnTo>
                  <a:lnTo>
                    <a:pt x="0"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72" name="Freeform 124"/>
            <p:cNvSpPr>
              <a:spLocks/>
            </p:cNvSpPr>
            <p:nvPr/>
          </p:nvSpPr>
          <p:spPr bwMode="auto">
            <a:xfrm>
              <a:off x="1989" y="3053"/>
              <a:ext cx="12" cy="12"/>
            </a:xfrm>
            <a:custGeom>
              <a:avLst/>
              <a:gdLst>
                <a:gd name="T0" fmla="*/ 0 w 12"/>
                <a:gd name="T1" fmla="*/ 5 h 12"/>
                <a:gd name="T2" fmla="*/ 4 w 12"/>
                <a:gd name="T3" fmla="*/ 12 h 12"/>
                <a:gd name="T4" fmla="*/ 12 w 12"/>
                <a:gd name="T5" fmla="*/ 7 h 12"/>
                <a:gd name="T6" fmla="*/ 8 w 12"/>
                <a:gd name="T7" fmla="*/ 0 h 12"/>
                <a:gd name="T8" fmla="*/ 0 w 12"/>
                <a:gd name="T9" fmla="*/ 5 h 12"/>
                <a:gd name="T10" fmla="*/ 0 60000 65536"/>
                <a:gd name="T11" fmla="*/ 0 60000 65536"/>
                <a:gd name="T12" fmla="*/ 0 60000 65536"/>
                <a:gd name="T13" fmla="*/ 0 60000 65536"/>
                <a:gd name="T14" fmla="*/ 0 60000 65536"/>
                <a:gd name="T15" fmla="*/ 0 w 12"/>
                <a:gd name="T16" fmla="*/ 0 h 12"/>
                <a:gd name="T17" fmla="*/ 12 w 12"/>
                <a:gd name="T18" fmla="*/ 12 h 12"/>
              </a:gdLst>
              <a:ahLst/>
              <a:cxnLst>
                <a:cxn ang="T10">
                  <a:pos x="T0" y="T1"/>
                </a:cxn>
                <a:cxn ang="T11">
                  <a:pos x="T2" y="T3"/>
                </a:cxn>
                <a:cxn ang="T12">
                  <a:pos x="T4" y="T5"/>
                </a:cxn>
                <a:cxn ang="T13">
                  <a:pos x="T6" y="T7"/>
                </a:cxn>
                <a:cxn ang="T14">
                  <a:pos x="T8" y="T9"/>
                </a:cxn>
              </a:cxnLst>
              <a:rect l="T15" t="T16" r="T17" b="T18"/>
              <a:pathLst>
                <a:path w="12" h="12">
                  <a:moveTo>
                    <a:pt x="0" y="5"/>
                  </a:moveTo>
                  <a:lnTo>
                    <a:pt x="4" y="12"/>
                  </a:lnTo>
                  <a:lnTo>
                    <a:pt x="12" y="7"/>
                  </a:lnTo>
                  <a:lnTo>
                    <a:pt x="8" y="0"/>
                  </a:lnTo>
                  <a:lnTo>
                    <a:pt x="0" y="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73" name="Freeform 125"/>
            <p:cNvSpPr>
              <a:spLocks/>
            </p:cNvSpPr>
            <p:nvPr/>
          </p:nvSpPr>
          <p:spPr bwMode="auto">
            <a:xfrm>
              <a:off x="2022" y="3032"/>
              <a:ext cx="13" cy="11"/>
            </a:xfrm>
            <a:custGeom>
              <a:avLst/>
              <a:gdLst>
                <a:gd name="T0" fmla="*/ 0 w 13"/>
                <a:gd name="T1" fmla="*/ 5 h 11"/>
                <a:gd name="T2" fmla="*/ 5 w 13"/>
                <a:gd name="T3" fmla="*/ 11 h 11"/>
                <a:gd name="T4" fmla="*/ 13 w 13"/>
                <a:gd name="T5" fmla="*/ 7 h 11"/>
                <a:gd name="T6" fmla="*/ 9 w 13"/>
                <a:gd name="T7" fmla="*/ 0 h 11"/>
                <a:gd name="T8" fmla="*/ 0 w 13"/>
                <a:gd name="T9" fmla="*/ 5 h 11"/>
                <a:gd name="T10" fmla="*/ 0 60000 65536"/>
                <a:gd name="T11" fmla="*/ 0 60000 65536"/>
                <a:gd name="T12" fmla="*/ 0 60000 65536"/>
                <a:gd name="T13" fmla="*/ 0 60000 65536"/>
                <a:gd name="T14" fmla="*/ 0 60000 65536"/>
                <a:gd name="T15" fmla="*/ 0 w 13"/>
                <a:gd name="T16" fmla="*/ 0 h 11"/>
                <a:gd name="T17" fmla="*/ 13 w 13"/>
                <a:gd name="T18" fmla="*/ 11 h 11"/>
              </a:gdLst>
              <a:ahLst/>
              <a:cxnLst>
                <a:cxn ang="T10">
                  <a:pos x="T0" y="T1"/>
                </a:cxn>
                <a:cxn ang="T11">
                  <a:pos x="T2" y="T3"/>
                </a:cxn>
                <a:cxn ang="T12">
                  <a:pos x="T4" y="T5"/>
                </a:cxn>
                <a:cxn ang="T13">
                  <a:pos x="T6" y="T7"/>
                </a:cxn>
                <a:cxn ang="T14">
                  <a:pos x="T8" y="T9"/>
                </a:cxn>
              </a:cxnLst>
              <a:rect l="T15" t="T16" r="T17" b="T18"/>
              <a:pathLst>
                <a:path w="13" h="11">
                  <a:moveTo>
                    <a:pt x="0" y="5"/>
                  </a:moveTo>
                  <a:lnTo>
                    <a:pt x="5" y="11"/>
                  </a:lnTo>
                  <a:lnTo>
                    <a:pt x="13" y="7"/>
                  </a:lnTo>
                  <a:lnTo>
                    <a:pt x="9" y="0"/>
                  </a:lnTo>
                  <a:lnTo>
                    <a:pt x="0" y="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74" name="Freeform 126"/>
            <p:cNvSpPr>
              <a:spLocks/>
            </p:cNvSpPr>
            <p:nvPr/>
          </p:nvSpPr>
          <p:spPr bwMode="auto">
            <a:xfrm>
              <a:off x="2056" y="3010"/>
              <a:ext cx="13" cy="13"/>
            </a:xfrm>
            <a:custGeom>
              <a:avLst/>
              <a:gdLst>
                <a:gd name="T0" fmla="*/ 0 w 13"/>
                <a:gd name="T1" fmla="*/ 5 h 13"/>
                <a:gd name="T2" fmla="*/ 4 w 13"/>
                <a:gd name="T3" fmla="*/ 13 h 13"/>
                <a:gd name="T4" fmla="*/ 13 w 13"/>
                <a:gd name="T5" fmla="*/ 8 h 13"/>
                <a:gd name="T6" fmla="*/ 8 w 13"/>
                <a:gd name="T7" fmla="*/ 0 h 13"/>
                <a:gd name="T8" fmla="*/ 0 w 13"/>
                <a:gd name="T9" fmla="*/ 5 h 13"/>
                <a:gd name="T10" fmla="*/ 0 60000 65536"/>
                <a:gd name="T11" fmla="*/ 0 60000 65536"/>
                <a:gd name="T12" fmla="*/ 0 60000 65536"/>
                <a:gd name="T13" fmla="*/ 0 60000 65536"/>
                <a:gd name="T14" fmla="*/ 0 60000 65536"/>
                <a:gd name="T15" fmla="*/ 0 w 13"/>
                <a:gd name="T16" fmla="*/ 0 h 13"/>
                <a:gd name="T17" fmla="*/ 13 w 13"/>
                <a:gd name="T18" fmla="*/ 13 h 13"/>
              </a:gdLst>
              <a:ahLst/>
              <a:cxnLst>
                <a:cxn ang="T10">
                  <a:pos x="T0" y="T1"/>
                </a:cxn>
                <a:cxn ang="T11">
                  <a:pos x="T2" y="T3"/>
                </a:cxn>
                <a:cxn ang="T12">
                  <a:pos x="T4" y="T5"/>
                </a:cxn>
                <a:cxn ang="T13">
                  <a:pos x="T6" y="T7"/>
                </a:cxn>
                <a:cxn ang="T14">
                  <a:pos x="T8" y="T9"/>
                </a:cxn>
              </a:cxnLst>
              <a:rect l="T15" t="T16" r="T17" b="T18"/>
              <a:pathLst>
                <a:path w="13" h="13">
                  <a:moveTo>
                    <a:pt x="0" y="5"/>
                  </a:moveTo>
                  <a:lnTo>
                    <a:pt x="4" y="13"/>
                  </a:lnTo>
                  <a:lnTo>
                    <a:pt x="13" y="8"/>
                  </a:lnTo>
                  <a:lnTo>
                    <a:pt x="8" y="0"/>
                  </a:lnTo>
                  <a:lnTo>
                    <a:pt x="0" y="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75" name="Freeform 127"/>
            <p:cNvSpPr>
              <a:spLocks/>
            </p:cNvSpPr>
            <p:nvPr/>
          </p:nvSpPr>
          <p:spPr bwMode="auto">
            <a:xfrm>
              <a:off x="2090" y="2989"/>
              <a:ext cx="12" cy="13"/>
            </a:xfrm>
            <a:custGeom>
              <a:avLst/>
              <a:gdLst>
                <a:gd name="T0" fmla="*/ 0 w 12"/>
                <a:gd name="T1" fmla="*/ 6 h 13"/>
                <a:gd name="T2" fmla="*/ 4 w 12"/>
                <a:gd name="T3" fmla="*/ 13 h 13"/>
                <a:gd name="T4" fmla="*/ 12 w 12"/>
                <a:gd name="T5" fmla="*/ 7 h 13"/>
                <a:gd name="T6" fmla="*/ 8 w 12"/>
                <a:gd name="T7" fmla="*/ 0 h 13"/>
                <a:gd name="T8" fmla="*/ 0 w 12"/>
                <a:gd name="T9" fmla="*/ 6 h 13"/>
                <a:gd name="T10" fmla="*/ 0 60000 65536"/>
                <a:gd name="T11" fmla="*/ 0 60000 65536"/>
                <a:gd name="T12" fmla="*/ 0 60000 65536"/>
                <a:gd name="T13" fmla="*/ 0 60000 65536"/>
                <a:gd name="T14" fmla="*/ 0 60000 65536"/>
                <a:gd name="T15" fmla="*/ 0 w 12"/>
                <a:gd name="T16" fmla="*/ 0 h 13"/>
                <a:gd name="T17" fmla="*/ 12 w 12"/>
                <a:gd name="T18" fmla="*/ 13 h 13"/>
              </a:gdLst>
              <a:ahLst/>
              <a:cxnLst>
                <a:cxn ang="T10">
                  <a:pos x="T0" y="T1"/>
                </a:cxn>
                <a:cxn ang="T11">
                  <a:pos x="T2" y="T3"/>
                </a:cxn>
                <a:cxn ang="T12">
                  <a:pos x="T4" y="T5"/>
                </a:cxn>
                <a:cxn ang="T13">
                  <a:pos x="T6" y="T7"/>
                </a:cxn>
                <a:cxn ang="T14">
                  <a:pos x="T8" y="T9"/>
                </a:cxn>
              </a:cxnLst>
              <a:rect l="T15" t="T16" r="T17" b="T18"/>
              <a:pathLst>
                <a:path w="12" h="13">
                  <a:moveTo>
                    <a:pt x="0" y="6"/>
                  </a:moveTo>
                  <a:lnTo>
                    <a:pt x="4" y="13"/>
                  </a:lnTo>
                  <a:lnTo>
                    <a:pt x="12" y="7"/>
                  </a:lnTo>
                  <a:lnTo>
                    <a:pt x="8" y="0"/>
                  </a:lnTo>
                  <a:lnTo>
                    <a:pt x="0"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76" name="Freeform 128"/>
            <p:cNvSpPr>
              <a:spLocks/>
            </p:cNvSpPr>
            <p:nvPr/>
          </p:nvSpPr>
          <p:spPr bwMode="auto">
            <a:xfrm>
              <a:off x="2123" y="2968"/>
              <a:ext cx="13" cy="14"/>
            </a:xfrm>
            <a:custGeom>
              <a:avLst/>
              <a:gdLst>
                <a:gd name="T0" fmla="*/ 0 w 13"/>
                <a:gd name="T1" fmla="*/ 6 h 14"/>
                <a:gd name="T2" fmla="*/ 5 w 13"/>
                <a:gd name="T3" fmla="*/ 14 h 14"/>
                <a:gd name="T4" fmla="*/ 13 w 13"/>
                <a:gd name="T5" fmla="*/ 9 h 14"/>
                <a:gd name="T6" fmla="*/ 9 w 13"/>
                <a:gd name="T7" fmla="*/ 0 h 14"/>
                <a:gd name="T8" fmla="*/ 0 w 13"/>
                <a:gd name="T9" fmla="*/ 6 h 14"/>
                <a:gd name="T10" fmla="*/ 0 60000 65536"/>
                <a:gd name="T11" fmla="*/ 0 60000 65536"/>
                <a:gd name="T12" fmla="*/ 0 60000 65536"/>
                <a:gd name="T13" fmla="*/ 0 60000 65536"/>
                <a:gd name="T14" fmla="*/ 0 60000 65536"/>
                <a:gd name="T15" fmla="*/ 0 w 13"/>
                <a:gd name="T16" fmla="*/ 0 h 14"/>
                <a:gd name="T17" fmla="*/ 13 w 13"/>
                <a:gd name="T18" fmla="*/ 14 h 14"/>
              </a:gdLst>
              <a:ahLst/>
              <a:cxnLst>
                <a:cxn ang="T10">
                  <a:pos x="T0" y="T1"/>
                </a:cxn>
                <a:cxn ang="T11">
                  <a:pos x="T2" y="T3"/>
                </a:cxn>
                <a:cxn ang="T12">
                  <a:pos x="T4" y="T5"/>
                </a:cxn>
                <a:cxn ang="T13">
                  <a:pos x="T6" y="T7"/>
                </a:cxn>
                <a:cxn ang="T14">
                  <a:pos x="T8" y="T9"/>
                </a:cxn>
              </a:cxnLst>
              <a:rect l="T15" t="T16" r="T17" b="T18"/>
              <a:pathLst>
                <a:path w="13" h="14">
                  <a:moveTo>
                    <a:pt x="0" y="6"/>
                  </a:moveTo>
                  <a:lnTo>
                    <a:pt x="5" y="14"/>
                  </a:lnTo>
                  <a:lnTo>
                    <a:pt x="13" y="9"/>
                  </a:lnTo>
                  <a:lnTo>
                    <a:pt x="9" y="0"/>
                  </a:lnTo>
                  <a:lnTo>
                    <a:pt x="0"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77" name="Freeform 129"/>
            <p:cNvSpPr>
              <a:spLocks/>
            </p:cNvSpPr>
            <p:nvPr/>
          </p:nvSpPr>
          <p:spPr bwMode="auto">
            <a:xfrm>
              <a:off x="2158" y="2949"/>
              <a:ext cx="13" cy="12"/>
            </a:xfrm>
            <a:custGeom>
              <a:avLst/>
              <a:gdLst>
                <a:gd name="T0" fmla="*/ 0 w 13"/>
                <a:gd name="T1" fmla="*/ 5 h 12"/>
                <a:gd name="T2" fmla="*/ 5 w 13"/>
                <a:gd name="T3" fmla="*/ 12 h 12"/>
                <a:gd name="T4" fmla="*/ 13 w 13"/>
                <a:gd name="T5" fmla="*/ 7 h 12"/>
                <a:gd name="T6" fmla="*/ 9 w 13"/>
                <a:gd name="T7" fmla="*/ 0 h 12"/>
                <a:gd name="T8" fmla="*/ 0 w 13"/>
                <a:gd name="T9" fmla="*/ 5 h 12"/>
                <a:gd name="T10" fmla="*/ 0 60000 65536"/>
                <a:gd name="T11" fmla="*/ 0 60000 65536"/>
                <a:gd name="T12" fmla="*/ 0 60000 65536"/>
                <a:gd name="T13" fmla="*/ 0 60000 65536"/>
                <a:gd name="T14" fmla="*/ 0 60000 65536"/>
                <a:gd name="T15" fmla="*/ 0 w 13"/>
                <a:gd name="T16" fmla="*/ 0 h 12"/>
                <a:gd name="T17" fmla="*/ 13 w 13"/>
                <a:gd name="T18" fmla="*/ 12 h 12"/>
              </a:gdLst>
              <a:ahLst/>
              <a:cxnLst>
                <a:cxn ang="T10">
                  <a:pos x="T0" y="T1"/>
                </a:cxn>
                <a:cxn ang="T11">
                  <a:pos x="T2" y="T3"/>
                </a:cxn>
                <a:cxn ang="T12">
                  <a:pos x="T4" y="T5"/>
                </a:cxn>
                <a:cxn ang="T13">
                  <a:pos x="T6" y="T7"/>
                </a:cxn>
                <a:cxn ang="T14">
                  <a:pos x="T8" y="T9"/>
                </a:cxn>
              </a:cxnLst>
              <a:rect l="T15" t="T16" r="T17" b="T18"/>
              <a:pathLst>
                <a:path w="13" h="12">
                  <a:moveTo>
                    <a:pt x="0" y="5"/>
                  </a:moveTo>
                  <a:lnTo>
                    <a:pt x="5" y="12"/>
                  </a:lnTo>
                  <a:lnTo>
                    <a:pt x="13" y="7"/>
                  </a:lnTo>
                  <a:lnTo>
                    <a:pt x="9" y="0"/>
                  </a:lnTo>
                  <a:lnTo>
                    <a:pt x="0" y="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78" name="Freeform 130"/>
            <p:cNvSpPr>
              <a:spLocks/>
            </p:cNvSpPr>
            <p:nvPr/>
          </p:nvSpPr>
          <p:spPr bwMode="auto">
            <a:xfrm>
              <a:off x="2192" y="2928"/>
              <a:ext cx="13" cy="12"/>
            </a:xfrm>
            <a:custGeom>
              <a:avLst/>
              <a:gdLst>
                <a:gd name="T0" fmla="*/ 0 w 13"/>
                <a:gd name="T1" fmla="*/ 5 h 12"/>
                <a:gd name="T2" fmla="*/ 4 w 13"/>
                <a:gd name="T3" fmla="*/ 12 h 12"/>
                <a:gd name="T4" fmla="*/ 13 w 13"/>
                <a:gd name="T5" fmla="*/ 7 h 12"/>
                <a:gd name="T6" fmla="*/ 8 w 13"/>
                <a:gd name="T7" fmla="*/ 0 h 12"/>
                <a:gd name="T8" fmla="*/ 0 w 13"/>
                <a:gd name="T9" fmla="*/ 5 h 12"/>
                <a:gd name="T10" fmla="*/ 0 60000 65536"/>
                <a:gd name="T11" fmla="*/ 0 60000 65536"/>
                <a:gd name="T12" fmla="*/ 0 60000 65536"/>
                <a:gd name="T13" fmla="*/ 0 60000 65536"/>
                <a:gd name="T14" fmla="*/ 0 60000 65536"/>
                <a:gd name="T15" fmla="*/ 0 w 13"/>
                <a:gd name="T16" fmla="*/ 0 h 12"/>
                <a:gd name="T17" fmla="*/ 13 w 13"/>
                <a:gd name="T18" fmla="*/ 12 h 12"/>
              </a:gdLst>
              <a:ahLst/>
              <a:cxnLst>
                <a:cxn ang="T10">
                  <a:pos x="T0" y="T1"/>
                </a:cxn>
                <a:cxn ang="T11">
                  <a:pos x="T2" y="T3"/>
                </a:cxn>
                <a:cxn ang="T12">
                  <a:pos x="T4" y="T5"/>
                </a:cxn>
                <a:cxn ang="T13">
                  <a:pos x="T6" y="T7"/>
                </a:cxn>
                <a:cxn ang="T14">
                  <a:pos x="T8" y="T9"/>
                </a:cxn>
              </a:cxnLst>
              <a:rect l="T15" t="T16" r="T17" b="T18"/>
              <a:pathLst>
                <a:path w="13" h="12">
                  <a:moveTo>
                    <a:pt x="0" y="5"/>
                  </a:moveTo>
                  <a:lnTo>
                    <a:pt x="4" y="12"/>
                  </a:lnTo>
                  <a:lnTo>
                    <a:pt x="13" y="7"/>
                  </a:lnTo>
                  <a:lnTo>
                    <a:pt x="8" y="0"/>
                  </a:lnTo>
                  <a:lnTo>
                    <a:pt x="0" y="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79" name="Freeform 131"/>
            <p:cNvSpPr>
              <a:spLocks/>
            </p:cNvSpPr>
            <p:nvPr/>
          </p:nvSpPr>
          <p:spPr bwMode="auto">
            <a:xfrm>
              <a:off x="2226" y="2907"/>
              <a:ext cx="12" cy="12"/>
            </a:xfrm>
            <a:custGeom>
              <a:avLst/>
              <a:gdLst>
                <a:gd name="T0" fmla="*/ 0 w 12"/>
                <a:gd name="T1" fmla="*/ 4 h 12"/>
                <a:gd name="T2" fmla="*/ 4 w 12"/>
                <a:gd name="T3" fmla="*/ 12 h 12"/>
                <a:gd name="T4" fmla="*/ 12 w 12"/>
                <a:gd name="T5" fmla="*/ 7 h 12"/>
                <a:gd name="T6" fmla="*/ 8 w 12"/>
                <a:gd name="T7" fmla="*/ 0 h 12"/>
                <a:gd name="T8" fmla="*/ 0 w 12"/>
                <a:gd name="T9" fmla="*/ 4 h 12"/>
                <a:gd name="T10" fmla="*/ 0 60000 65536"/>
                <a:gd name="T11" fmla="*/ 0 60000 65536"/>
                <a:gd name="T12" fmla="*/ 0 60000 65536"/>
                <a:gd name="T13" fmla="*/ 0 60000 65536"/>
                <a:gd name="T14" fmla="*/ 0 60000 65536"/>
                <a:gd name="T15" fmla="*/ 0 w 12"/>
                <a:gd name="T16" fmla="*/ 0 h 12"/>
                <a:gd name="T17" fmla="*/ 12 w 12"/>
                <a:gd name="T18" fmla="*/ 12 h 12"/>
              </a:gdLst>
              <a:ahLst/>
              <a:cxnLst>
                <a:cxn ang="T10">
                  <a:pos x="T0" y="T1"/>
                </a:cxn>
                <a:cxn ang="T11">
                  <a:pos x="T2" y="T3"/>
                </a:cxn>
                <a:cxn ang="T12">
                  <a:pos x="T4" y="T5"/>
                </a:cxn>
                <a:cxn ang="T13">
                  <a:pos x="T6" y="T7"/>
                </a:cxn>
                <a:cxn ang="T14">
                  <a:pos x="T8" y="T9"/>
                </a:cxn>
              </a:cxnLst>
              <a:rect l="T15" t="T16" r="T17" b="T18"/>
              <a:pathLst>
                <a:path w="12" h="12">
                  <a:moveTo>
                    <a:pt x="0" y="4"/>
                  </a:moveTo>
                  <a:lnTo>
                    <a:pt x="4" y="12"/>
                  </a:lnTo>
                  <a:lnTo>
                    <a:pt x="12" y="7"/>
                  </a:lnTo>
                  <a:lnTo>
                    <a:pt x="8" y="0"/>
                  </a:lnTo>
                  <a:lnTo>
                    <a:pt x="0"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80" name="Freeform 132"/>
            <p:cNvSpPr>
              <a:spLocks/>
            </p:cNvSpPr>
            <p:nvPr/>
          </p:nvSpPr>
          <p:spPr bwMode="auto">
            <a:xfrm>
              <a:off x="2259" y="2887"/>
              <a:ext cx="13" cy="11"/>
            </a:xfrm>
            <a:custGeom>
              <a:avLst/>
              <a:gdLst>
                <a:gd name="T0" fmla="*/ 0 w 13"/>
                <a:gd name="T1" fmla="*/ 4 h 11"/>
                <a:gd name="T2" fmla="*/ 5 w 13"/>
                <a:gd name="T3" fmla="*/ 11 h 11"/>
                <a:gd name="T4" fmla="*/ 13 w 13"/>
                <a:gd name="T5" fmla="*/ 7 h 11"/>
                <a:gd name="T6" fmla="*/ 9 w 13"/>
                <a:gd name="T7" fmla="*/ 0 h 11"/>
                <a:gd name="T8" fmla="*/ 0 w 13"/>
                <a:gd name="T9" fmla="*/ 4 h 11"/>
                <a:gd name="T10" fmla="*/ 0 60000 65536"/>
                <a:gd name="T11" fmla="*/ 0 60000 65536"/>
                <a:gd name="T12" fmla="*/ 0 60000 65536"/>
                <a:gd name="T13" fmla="*/ 0 60000 65536"/>
                <a:gd name="T14" fmla="*/ 0 60000 65536"/>
                <a:gd name="T15" fmla="*/ 0 w 13"/>
                <a:gd name="T16" fmla="*/ 0 h 11"/>
                <a:gd name="T17" fmla="*/ 13 w 13"/>
                <a:gd name="T18" fmla="*/ 11 h 11"/>
              </a:gdLst>
              <a:ahLst/>
              <a:cxnLst>
                <a:cxn ang="T10">
                  <a:pos x="T0" y="T1"/>
                </a:cxn>
                <a:cxn ang="T11">
                  <a:pos x="T2" y="T3"/>
                </a:cxn>
                <a:cxn ang="T12">
                  <a:pos x="T4" y="T5"/>
                </a:cxn>
                <a:cxn ang="T13">
                  <a:pos x="T6" y="T7"/>
                </a:cxn>
                <a:cxn ang="T14">
                  <a:pos x="T8" y="T9"/>
                </a:cxn>
              </a:cxnLst>
              <a:rect l="T15" t="T16" r="T17" b="T18"/>
              <a:pathLst>
                <a:path w="13" h="11">
                  <a:moveTo>
                    <a:pt x="0" y="4"/>
                  </a:moveTo>
                  <a:lnTo>
                    <a:pt x="5" y="11"/>
                  </a:lnTo>
                  <a:lnTo>
                    <a:pt x="13" y="7"/>
                  </a:lnTo>
                  <a:lnTo>
                    <a:pt x="9" y="0"/>
                  </a:lnTo>
                  <a:lnTo>
                    <a:pt x="0"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81" name="Freeform 133"/>
            <p:cNvSpPr>
              <a:spLocks/>
            </p:cNvSpPr>
            <p:nvPr/>
          </p:nvSpPr>
          <p:spPr bwMode="auto">
            <a:xfrm>
              <a:off x="2293" y="2865"/>
              <a:ext cx="13" cy="14"/>
            </a:xfrm>
            <a:custGeom>
              <a:avLst/>
              <a:gdLst>
                <a:gd name="T0" fmla="*/ 0 w 13"/>
                <a:gd name="T1" fmla="*/ 5 h 14"/>
                <a:gd name="T2" fmla="*/ 4 w 13"/>
                <a:gd name="T3" fmla="*/ 14 h 14"/>
                <a:gd name="T4" fmla="*/ 13 w 13"/>
                <a:gd name="T5" fmla="*/ 8 h 14"/>
                <a:gd name="T6" fmla="*/ 8 w 13"/>
                <a:gd name="T7" fmla="*/ 0 h 14"/>
                <a:gd name="T8" fmla="*/ 0 w 13"/>
                <a:gd name="T9" fmla="*/ 5 h 14"/>
                <a:gd name="T10" fmla="*/ 0 60000 65536"/>
                <a:gd name="T11" fmla="*/ 0 60000 65536"/>
                <a:gd name="T12" fmla="*/ 0 60000 65536"/>
                <a:gd name="T13" fmla="*/ 0 60000 65536"/>
                <a:gd name="T14" fmla="*/ 0 60000 65536"/>
                <a:gd name="T15" fmla="*/ 0 w 13"/>
                <a:gd name="T16" fmla="*/ 0 h 14"/>
                <a:gd name="T17" fmla="*/ 13 w 13"/>
                <a:gd name="T18" fmla="*/ 14 h 14"/>
              </a:gdLst>
              <a:ahLst/>
              <a:cxnLst>
                <a:cxn ang="T10">
                  <a:pos x="T0" y="T1"/>
                </a:cxn>
                <a:cxn ang="T11">
                  <a:pos x="T2" y="T3"/>
                </a:cxn>
                <a:cxn ang="T12">
                  <a:pos x="T4" y="T5"/>
                </a:cxn>
                <a:cxn ang="T13">
                  <a:pos x="T6" y="T7"/>
                </a:cxn>
                <a:cxn ang="T14">
                  <a:pos x="T8" y="T9"/>
                </a:cxn>
              </a:cxnLst>
              <a:rect l="T15" t="T16" r="T17" b="T18"/>
              <a:pathLst>
                <a:path w="13" h="14">
                  <a:moveTo>
                    <a:pt x="0" y="5"/>
                  </a:moveTo>
                  <a:lnTo>
                    <a:pt x="4" y="14"/>
                  </a:lnTo>
                  <a:lnTo>
                    <a:pt x="13" y="8"/>
                  </a:lnTo>
                  <a:lnTo>
                    <a:pt x="8" y="0"/>
                  </a:lnTo>
                  <a:lnTo>
                    <a:pt x="0" y="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82" name="Freeform 134"/>
            <p:cNvSpPr>
              <a:spLocks/>
            </p:cNvSpPr>
            <p:nvPr/>
          </p:nvSpPr>
          <p:spPr bwMode="auto">
            <a:xfrm>
              <a:off x="2327" y="2845"/>
              <a:ext cx="12" cy="13"/>
            </a:xfrm>
            <a:custGeom>
              <a:avLst/>
              <a:gdLst>
                <a:gd name="T0" fmla="*/ 0 w 12"/>
                <a:gd name="T1" fmla="*/ 6 h 13"/>
                <a:gd name="T2" fmla="*/ 4 w 12"/>
                <a:gd name="T3" fmla="*/ 13 h 13"/>
                <a:gd name="T4" fmla="*/ 12 w 12"/>
                <a:gd name="T5" fmla="*/ 7 h 13"/>
                <a:gd name="T6" fmla="*/ 8 w 12"/>
                <a:gd name="T7" fmla="*/ 0 h 13"/>
                <a:gd name="T8" fmla="*/ 0 w 12"/>
                <a:gd name="T9" fmla="*/ 6 h 13"/>
                <a:gd name="T10" fmla="*/ 0 60000 65536"/>
                <a:gd name="T11" fmla="*/ 0 60000 65536"/>
                <a:gd name="T12" fmla="*/ 0 60000 65536"/>
                <a:gd name="T13" fmla="*/ 0 60000 65536"/>
                <a:gd name="T14" fmla="*/ 0 60000 65536"/>
                <a:gd name="T15" fmla="*/ 0 w 12"/>
                <a:gd name="T16" fmla="*/ 0 h 13"/>
                <a:gd name="T17" fmla="*/ 12 w 12"/>
                <a:gd name="T18" fmla="*/ 13 h 13"/>
              </a:gdLst>
              <a:ahLst/>
              <a:cxnLst>
                <a:cxn ang="T10">
                  <a:pos x="T0" y="T1"/>
                </a:cxn>
                <a:cxn ang="T11">
                  <a:pos x="T2" y="T3"/>
                </a:cxn>
                <a:cxn ang="T12">
                  <a:pos x="T4" y="T5"/>
                </a:cxn>
                <a:cxn ang="T13">
                  <a:pos x="T6" y="T7"/>
                </a:cxn>
                <a:cxn ang="T14">
                  <a:pos x="T8" y="T9"/>
                </a:cxn>
              </a:cxnLst>
              <a:rect l="T15" t="T16" r="T17" b="T18"/>
              <a:pathLst>
                <a:path w="12" h="13">
                  <a:moveTo>
                    <a:pt x="0" y="6"/>
                  </a:moveTo>
                  <a:lnTo>
                    <a:pt x="4" y="13"/>
                  </a:lnTo>
                  <a:lnTo>
                    <a:pt x="12" y="7"/>
                  </a:lnTo>
                  <a:lnTo>
                    <a:pt x="8" y="0"/>
                  </a:lnTo>
                  <a:lnTo>
                    <a:pt x="0"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83" name="Freeform 135"/>
            <p:cNvSpPr>
              <a:spLocks/>
            </p:cNvSpPr>
            <p:nvPr/>
          </p:nvSpPr>
          <p:spPr bwMode="auto">
            <a:xfrm>
              <a:off x="2362" y="2824"/>
              <a:ext cx="12" cy="13"/>
            </a:xfrm>
            <a:custGeom>
              <a:avLst/>
              <a:gdLst>
                <a:gd name="T0" fmla="*/ 0 w 12"/>
                <a:gd name="T1" fmla="*/ 6 h 13"/>
                <a:gd name="T2" fmla="*/ 4 w 12"/>
                <a:gd name="T3" fmla="*/ 13 h 13"/>
                <a:gd name="T4" fmla="*/ 12 w 12"/>
                <a:gd name="T5" fmla="*/ 7 h 13"/>
                <a:gd name="T6" fmla="*/ 8 w 12"/>
                <a:gd name="T7" fmla="*/ 0 h 13"/>
                <a:gd name="T8" fmla="*/ 0 w 12"/>
                <a:gd name="T9" fmla="*/ 6 h 13"/>
                <a:gd name="T10" fmla="*/ 0 60000 65536"/>
                <a:gd name="T11" fmla="*/ 0 60000 65536"/>
                <a:gd name="T12" fmla="*/ 0 60000 65536"/>
                <a:gd name="T13" fmla="*/ 0 60000 65536"/>
                <a:gd name="T14" fmla="*/ 0 60000 65536"/>
                <a:gd name="T15" fmla="*/ 0 w 12"/>
                <a:gd name="T16" fmla="*/ 0 h 13"/>
                <a:gd name="T17" fmla="*/ 12 w 12"/>
                <a:gd name="T18" fmla="*/ 13 h 13"/>
              </a:gdLst>
              <a:ahLst/>
              <a:cxnLst>
                <a:cxn ang="T10">
                  <a:pos x="T0" y="T1"/>
                </a:cxn>
                <a:cxn ang="T11">
                  <a:pos x="T2" y="T3"/>
                </a:cxn>
                <a:cxn ang="T12">
                  <a:pos x="T4" y="T5"/>
                </a:cxn>
                <a:cxn ang="T13">
                  <a:pos x="T6" y="T7"/>
                </a:cxn>
                <a:cxn ang="T14">
                  <a:pos x="T8" y="T9"/>
                </a:cxn>
              </a:cxnLst>
              <a:rect l="T15" t="T16" r="T17" b="T18"/>
              <a:pathLst>
                <a:path w="12" h="13">
                  <a:moveTo>
                    <a:pt x="0" y="6"/>
                  </a:moveTo>
                  <a:lnTo>
                    <a:pt x="4" y="13"/>
                  </a:lnTo>
                  <a:lnTo>
                    <a:pt x="12" y="7"/>
                  </a:lnTo>
                  <a:lnTo>
                    <a:pt x="8" y="0"/>
                  </a:lnTo>
                  <a:lnTo>
                    <a:pt x="0"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84" name="Freeform 136"/>
            <p:cNvSpPr>
              <a:spLocks/>
            </p:cNvSpPr>
            <p:nvPr/>
          </p:nvSpPr>
          <p:spPr bwMode="auto">
            <a:xfrm>
              <a:off x="2395" y="2803"/>
              <a:ext cx="13" cy="13"/>
            </a:xfrm>
            <a:custGeom>
              <a:avLst/>
              <a:gdLst>
                <a:gd name="T0" fmla="*/ 0 w 13"/>
                <a:gd name="T1" fmla="*/ 6 h 13"/>
                <a:gd name="T2" fmla="*/ 5 w 13"/>
                <a:gd name="T3" fmla="*/ 13 h 13"/>
                <a:gd name="T4" fmla="*/ 13 w 13"/>
                <a:gd name="T5" fmla="*/ 7 h 13"/>
                <a:gd name="T6" fmla="*/ 9 w 13"/>
                <a:gd name="T7" fmla="*/ 0 h 13"/>
                <a:gd name="T8" fmla="*/ 0 w 13"/>
                <a:gd name="T9" fmla="*/ 6 h 13"/>
                <a:gd name="T10" fmla="*/ 0 60000 65536"/>
                <a:gd name="T11" fmla="*/ 0 60000 65536"/>
                <a:gd name="T12" fmla="*/ 0 60000 65536"/>
                <a:gd name="T13" fmla="*/ 0 60000 65536"/>
                <a:gd name="T14" fmla="*/ 0 60000 65536"/>
                <a:gd name="T15" fmla="*/ 0 w 13"/>
                <a:gd name="T16" fmla="*/ 0 h 13"/>
                <a:gd name="T17" fmla="*/ 13 w 13"/>
                <a:gd name="T18" fmla="*/ 13 h 13"/>
              </a:gdLst>
              <a:ahLst/>
              <a:cxnLst>
                <a:cxn ang="T10">
                  <a:pos x="T0" y="T1"/>
                </a:cxn>
                <a:cxn ang="T11">
                  <a:pos x="T2" y="T3"/>
                </a:cxn>
                <a:cxn ang="T12">
                  <a:pos x="T4" y="T5"/>
                </a:cxn>
                <a:cxn ang="T13">
                  <a:pos x="T6" y="T7"/>
                </a:cxn>
                <a:cxn ang="T14">
                  <a:pos x="T8" y="T9"/>
                </a:cxn>
              </a:cxnLst>
              <a:rect l="T15" t="T16" r="T17" b="T18"/>
              <a:pathLst>
                <a:path w="13" h="13">
                  <a:moveTo>
                    <a:pt x="0" y="6"/>
                  </a:moveTo>
                  <a:lnTo>
                    <a:pt x="5" y="13"/>
                  </a:lnTo>
                  <a:lnTo>
                    <a:pt x="13" y="7"/>
                  </a:lnTo>
                  <a:lnTo>
                    <a:pt x="9" y="0"/>
                  </a:lnTo>
                  <a:lnTo>
                    <a:pt x="0"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85" name="Freeform 137"/>
            <p:cNvSpPr>
              <a:spLocks/>
            </p:cNvSpPr>
            <p:nvPr/>
          </p:nvSpPr>
          <p:spPr bwMode="auto">
            <a:xfrm>
              <a:off x="2429" y="2783"/>
              <a:ext cx="13" cy="11"/>
            </a:xfrm>
            <a:custGeom>
              <a:avLst/>
              <a:gdLst>
                <a:gd name="T0" fmla="*/ 0 w 13"/>
                <a:gd name="T1" fmla="*/ 4 h 11"/>
                <a:gd name="T2" fmla="*/ 4 w 13"/>
                <a:gd name="T3" fmla="*/ 11 h 11"/>
                <a:gd name="T4" fmla="*/ 13 w 13"/>
                <a:gd name="T5" fmla="*/ 7 h 11"/>
                <a:gd name="T6" fmla="*/ 8 w 13"/>
                <a:gd name="T7" fmla="*/ 0 h 11"/>
                <a:gd name="T8" fmla="*/ 0 w 13"/>
                <a:gd name="T9" fmla="*/ 4 h 11"/>
                <a:gd name="T10" fmla="*/ 0 60000 65536"/>
                <a:gd name="T11" fmla="*/ 0 60000 65536"/>
                <a:gd name="T12" fmla="*/ 0 60000 65536"/>
                <a:gd name="T13" fmla="*/ 0 60000 65536"/>
                <a:gd name="T14" fmla="*/ 0 60000 65536"/>
                <a:gd name="T15" fmla="*/ 0 w 13"/>
                <a:gd name="T16" fmla="*/ 0 h 11"/>
                <a:gd name="T17" fmla="*/ 13 w 13"/>
                <a:gd name="T18" fmla="*/ 11 h 11"/>
              </a:gdLst>
              <a:ahLst/>
              <a:cxnLst>
                <a:cxn ang="T10">
                  <a:pos x="T0" y="T1"/>
                </a:cxn>
                <a:cxn ang="T11">
                  <a:pos x="T2" y="T3"/>
                </a:cxn>
                <a:cxn ang="T12">
                  <a:pos x="T4" y="T5"/>
                </a:cxn>
                <a:cxn ang="T13">
                  <a:pos x="T6" y="T7"/>
                </a:cxn>
                <a:cxn ang="T14">
                  <a:pos x="T8" y="T9"/>
                </a:cxn>
              </a:cxnLst>
              <a:rect l="T15" t="T16" r="T17" b="T18"/>
              <a:pathLst>
                <a:path w="13" h="11">
                  <a:moveTo>
                    <a:pt x="0" y="4"/>
                  </a:moveTo>
                  <a:lnTo>
                    <a:pt x="4" y="11"/>
                  </a:lnTo>
                  <a:lnTo>
                    <a:pt x="13" y="7"/>
                  </a:lnTo>
                  <a:lnTo>
                    <a:pt x="8" y="0"/>
                  </a:lnTo>
                  <a:lnTo>
                    <a:pt x="0"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86" name="Freeform 138"/>
            <p:cNvSpPr>
              <a:spLocks/>
            </p:cNvSpPr>
            <p:nvPr/>
          </p:nvSpPr>
          <p:spPr bwMode="auto">
            <a:xfrm>
              <a:off x="2463" y="2761"/>
              <a:ext cx="12" cy="14"/>
            </a:xfrm>
            <a:custGeom>
              <a:avLst/>
              <a:gdLst>
                <a:gd name="T0" fmla="*/ 0 w 12"/>
                <a:gd name="T1" fmla="*/ 5 h 14"/>
                <a:gd name="T2" fmla="*/ 4 w 12"/>
                <a:gd name="T3" fmla="*/ 14 h 14"/>
                <a:gd name="T4" fmla="*/ 12 w 12"/>
                <a:gd name="T5" fmla="*/ 8 h 14"/>
                <a:gd name="T6" fmla="*/ 8 w 12"/>
                <a:gd name="T7" fmla="*/ 0 h 14"/>
                <a:gd name="T8" fmla="*/ 0 w 12"/>
                <a:gd name="T9" fmla="*/ 5 h 14"/>
                <a:gd name="T10" fmla="*/ 0 60000 65536"/>
                <a:gd name="T11" fmla="*/ 0 60000 65536"/>
                <a:gd name="T12" fmla="*/ 0 60000 65536"/>
                <a:gd name="T13" fmla="*/ 0 60000 65536"/>
                <a:gd name="T14" fmla="*/ 0 60000 65536"/>
                <a:gd name="T15" fmla="*/ 0 w 12"/>
                <a:gd name="T16" fmla="*/ 0 h 14"/>
                <a:gd name="T17" fmla="*/ 12 w 12"/>
                <a:gd name="T18" fmla="*/ 14 h 14"/>
              </a:gdLst>
              <a:ahLst/>
              <a:cxnLst>
                <a:cxn ang="T10">
                  <a:pos x="T0" y="T1"/>
                </a:cxn>
                <a:cxn ang="T11">
                  <a:pos x="T2" y="T3"/>
                </a:cxn>
                <a:cxn ang="T12">
                  <a:pos x="T4" y="T5"/>
                </a:cxn>
                <a:cxn ang="T13">
                  <a:pos x="T6" y="T7"/>
                </a:cxn>
                <a:cxn ang="T14">
                  <a:pos x="T8" y="T9"/>
                </a:cxn>
              </a:cxnLst>
              <a:rect l="T15" t="T16" r="T17" b="T18"/>
              <a:pathLst>
                <a:path w="12" h="14">
                  <a:moveTo>
                    <a:pt x="0" y="5"/>
                  </a:moveTo>
                  <a:lnTo>
                    <a:pt x="4" y="14"/>
                  </a:lnTo>
                  <a:lnTo>
                    <a:pt x="12" y="8"/>
                  </a:lnTo>
                  <a:lnTo>
                    <a:pt x="8" y="0"/>
                  </a:lnTo>
                  <a:lnTo>
                    <a:pt x="0" y="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87" name="Freeform 139"/>
            <p:cNvSpPr>
              <a:spLocks/>
            </p:cNvSpPr>
            <p:nvPr/>
          </p:nvSpPr>
          <p:spPr bwMode="auto">
            <a:xfrm>
              <a:off x="1926" y="3097"/>
              <a:ext cx="8" cy="9"/>
            </a:xfrm>
            <a:custGeom>
              <a:avLst/>
              <a:gdLst>
                <a:gd name="T0" fmla="*/ 0 w 8"/>
                <a:gd name="T1" fmla="*/ 2 h 9"/>
                <a:gd name="T2" fmla="*/ 0 w 8"/>
                <a:gd name="T3" fmla="*/ 9 h 9"/>
                <a:gd name="T4" fmla="*/ 8 w 8"/>
                <a:gd name="T5" fmla="*/ 9 h 9"/>
                <a:gd name="T6" fmla="*/ 8 w 8"/>
                <a:gd name="T7" fmla="*/ 0 h 9"/>
                <a:gd name="T8" fmla="*/ 0 w 8"/>
                <a:gd name="T9" fmla="*/ 2 h 9"/>
                <a:gd name="T10" fmla="*/ 0 60000 65536"/>
                <a:gd name="T11" fmla="*/ 0 60000 65536"/>
                <a:gd name="T12" fmla="*/ 0 60000 65536"/>
                <a:gd name="T13" fmla="*/ 0 60000 65536"/>
                <a:gd name="T14" fmla="*/ 0 60000 65536"/>
                <a:gd name="T15" fmla="*/ 0 w 8"/>
                <a:gd name="T16" fmla="*/ 0 h 9"/>
                <a:gd name="T17" fmla="*/ 8 w 8"/>
                <a:gd name="T18" fmla="*/ 9 h 9"/>
              </a:gdLst>
              <a:ahLst/>
              <a:cxnLst>
                <a:cxn ang="T10">
                  <a:pos x="T0" y="T1"/>
                </a:cxn>
                <a:cxn ang="T11">
                  <a:pos x="T2" y="T3"/>
                </a:cxn>
                <a:cxn ang="T12">
                  <a:pos x="T4" y="T5"/>
                </a:cxn>
                <a:cxn ang="T13">
                  <a:pos x="T6" y="T7"/>
                </a:cxn>
                <a:cxn ang="T14">
                  <a:pos x="T8" y="T9"/>
                </a:cxn>
              </a:cxnLst>
              <a:rect l="T15" t="T16" r="T17" b="T18"/>
              <a:pathLst>
                <a:path w="8" h="9">
                  <a:moveTo>
                    <a:pt x="0" y="2"/>
                  </a:moveTo>
                  <a:lnTo>
                    <a:pt x="0" y="9"/>
                  </a:lnTo>
                  <a:lnTo>
                    <a:pt x="8" y="9"/>
                  </a:lnTo>
                  <a:lnTo>
                    <a:pt x="8" y="0"/>
                  </a:lnTo>
                  <a:lnTo>
                    <a:pt x="0" y="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88" name="Rectangle 140"/>
            <p:cNvSpPr>
              <a:spLocks noChangeArrowheads="1"/>
            </p:cNvSpPr>
            <p:nvPr/>
          </p:nvSpPr>
          <p:spPr bwMode="auto">
            <a:xfrm>
              <a:off x="1959" y="3095"/>
              <a:ext cx="9" cy="8"/>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97989" name="Freeform 141"/>
            <p:cNvSpPr>
              <a:spLocks/>
            </p:cNvSpPr>
            <p:nvPr/>
          </p:nvSpPr>
          <p:spPr bwMode="auto">
            <a:xfrm>
              <a:off x="1994" y="3090"/>
              <a:ext cx="9" cy="10"/>
            </a:xfrm>
            <a:custGeom>
              <a:avLst/>
              <a:gdLst>
                <a:gd name="T0" fmla="*/ 0 w 9"/>
                <a:gd name="T1" fmla="*/ 0 h 10"/>
                <a:gd name="T2" fmla="*/ 0 w 9"/>
                <a:gd name="T3" fmla="*/ 10 h 10"/>
                <a:gd name="T4" fmla="*/ 9 w 9"/>
                <a:gd name="T5" fmla="*/ 9 h 10"/>
                <a:gd name="T6" fmla="*/ 9 w 9"/>
                <a:gd name="T7" fmla="*/ 0 h 10"/>
                <a:gd name="T8" fmla="*/ 0 w 9"/>
                <a:gd name="T9" fmla="*/ 0 h 10"/>
                <a:gd name="T10" fmla="*/ 0 60000 65536"/>
                <a:gd name="T11" fmla="*/ 0 60000 65536"/>
                <a:gd name="T12" fmla="*/ 0 60000 65536"/>
                <a:gd name="T13" fmla="*/ 0 60000 65536"/>
                <a:gd name="T14" fmla="*/ 0 60000 65536"/>
                <a:gd name="T15" fmla="*/ 0 w 9"/>
                <a:gd name="T16" fmla="*/ 0 h 10"/>
                <a:gd name="T17" fmla="*/ 9 w 9"/>
                <a:gd name="T18" fmla="*/ 10 h 10"/>
              </a:gdLst>
              <a:ahLst/>
              <a:cxnLst>
                <a:cxn ang="T10">
                  <a:pos x="T0" y="T1"/>
                </a:cxn>
                <a:cxn ang="T11">
                  <a:pos x="T2" y="T3"/>
                </a:cxn>
                <a:cxn ang="T12">
                  <a:pos x="T4" y="T5"/>
                </a:cxn>
                <a:cxn ang="T13">
                  <a:pos x="T6" y="T7"/>
                </a:cxn>
                <a:cxn ang="T14">
                  <a:pos x="T8" y="T9"/>
                </a:cxn>
              </a:cxnLst>
              <a:rect l="T15" t="T16" r="T17" b="T18"/>
              <a:pathLst>
                <a:path w="9" h="10">
                  <a:moveTo>
                    <a:pt x="0" y="0"/>
                  </a:moveTo>
                  <a:lnTo>
                    <a:pt x="0" y="10"/>
                  </a:lnTo>
                  <a:lnTo>
                    <a:pt x="9" y="9"/>
                  </a:lnTo>
                  <a:lnTo>
                    <a:pt x="9"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90" name="Freeform 142"/>
            <p:cNvSpPr>
              <a:spLocks/>
            </p:cNvSpPr>
            <p:nvPr/>
          </p:nvSpPr>
          <p:spPr bwMode="auto">
            <a:xfrm>
              <a:off x="2028" y="3086"/>
              <a:ext cx="8" cy="10"/>
            </a:xfrm>
            <a:custGeom>
              <a:avLst/>
              <a:gdLst>
                <a:gd name="T0" fmla="*/ 0 w 8"/>
                <a:gd name="T1" fmla="*/ 0 h 10"/>
                <a:gd name="T2" fmla="*/ 0 w 8"/>
                <a:gd name="T3" fmla="*/ 10 h 10"/>
                <a:gd name="T4" fmla="*/ 8 w 8"/>
                <a:gd name="T5" fmla="*/ 9 h 10"/>
                <a:gd name="T6" fmla="*/ 8 w 8"/>
                <a:gd name="T7" fmla="*/ 0 h 10"/>
                <a:gd name="T8" fmla="*/ 0 w 8"/>
                <a:gd name="T9" fmla="*/ 0 h 10"/>
                <a:gd name="T10" fmla="*/ 0 60000 65536"/>
                <a:gd name="T11" fmla="*/ 0 60000 65536"/>
                <a:gd name="T12" fmla="*/ 0 60000 65536"/>
                <a:gd name="T13" fmla="*/ 0 60000 65536"/>
                <a:gd name="T14" fmla="*/ 0 60000 65536"/>
                <a:gd name="T15" fmla="*/ 0 w 8"/>
                <a:gd name="T16" fmla="*/ 0 h 10"/>
                <a:gd name="T17" fmla="*/ 8 w 8"/>
                <a:gd name="T18" fmla="*/ 10 h 10"/>
              </a:gdLst>
              <a:ahLst/>
              <a:cxnLst>
                <a:cxn ang="T10">
                  <a:pos x="T0" y="T1"/>
                </a:cxn>
                <a:cxn ang="T11">
                  <a:pos x="T2" y="T3"/>
                </a:cxn>
                <a:cxn ang="T12">
                  <a:pos x="T4" y="T5"/>
                </a:cxn>
                <a:cxn ang="T13">
                  <a:pos x="T6" y="T7"/>
                </a:cxn>
                <a:cxn ang="T14">
                  <a:pos x="T8" y="T9"/>
                </a:cxn>
              </a:cxnLst>
              <a:rect l="T15" t="T16" r="T17" b="T18"/>
              <a:pathLst>
                <a:path w="8" h="10">
                  <a:moveTo>
                    <a:pt x="0" y="0"/>
                  </a:moveTo>
                  <a:lnTo>
                    <a:pt x="0" y="10"/>
                  </a:lnTo>
                  <a:lnTo>
                    <a:pt x="8" y="9"/>
                  </a:lnTo>
                  <a:lnTo>
                    <a:pt x="8"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91" name="Freeform 143"/>
            <p:cNvSpPr>
              <a:spLocks/>
            </p:cNvSpPr>
            <p:nvPr/>
          </p:nvSpPr>
          <p:spPr bwMode="auto">
            <a:xfrm>
              <a:off x="2062" y="3083"/>
              <a:ext cx="8" cy="10"/>
            </a:xfrm>
            <a:custGeom>
              <a:avLst/>
              <a:gdLst>
                <a:gd name="T0" fmla="*/ 0 w 8"/>
                <a:gd name="T1" fmla="*/ 2 h 10"/>
                <a:gd name="T2" fmla="*/ 0 w 8"/>
                <a:gd name="T3" fmla="*/ 10 h 10"/>
                <a:gd name="T4" fmla="*/ 8 w 8"/>
                <a:gd name="T5" fmla="*/ 9 h 10"/>
                <a:gd name="T6" fmla="*/ 8 w 8"/>
                <a:gd name="T7" fmla="*/ 0 h 10"/>
                <a:gd name="T8" fmla="*/ 0 w 8"/>
                <a:gd name="T9" fmla="*/ 2 h 10"/>
                <a:gd name="T10" fmla="*/ 0 60000 65536"/>
                <a:gd name="T11" fmla="*/ 0 60000 65536"/>
                <a:gd name="T12" fmla="*/ 0 60000 65536"/>
                <a:gd name="T13" fmla="*/ 0 60000 65536"/>
                <a:gd name="T14" fmla="*/ 0 60000 65536"/>
                <a:gd name="T15" fmla="*/ 0 w 8"/>
                <a:gd name="T16" fmla="*/ 0 h 10"/>
                <a:gd name="T17" fmla="*/ 8 w 8"/>
                <a:gd name="T18" fmla="*/ 10 h 10"/>
              </a:gdLst>
              <a:ahLst/>
              <a:cxnLst>
                <a:cxn ang="T10">
                  <a:pos x="T0" y="T1"/>
                </a:cxn>
                <a:cxn ang="T11">
                  <a:pos x="T2" y="T3"/>
                </a:cxn>
                <a:cxn ang="T12">
                  <a:pos x="T4" y="T5"/>
                </a:cxn>
                <a:cxn ang="T13">
                  <a:pos x="T6" y="T7"/>
                </a:cxn>
                <a:cxn ang="T14">
                  <a:pos x="T8" y="T9"/>
                </a:cxn>
              </a:cxnLst>
              <a:rect l="T15" t="T16" r="T17" b="T18"/>
              <a:pathLst>
                <a:path w="8" h="10">
                  <a:moveTo>
                    <a:pt x="0" y="2"/>
                  </a:moveTo>
                  <a:lnTo>
                    <a:pt x="0" y="10"/>
                  </a:lnTo>
                  <a:lnTo>
                    <a:pt x="8" y="9"/>
                  </a:lnTo>
                  <a:lnTo>
                    <a:pt x="8" y="0"/>
                  </a:lnTo>
                  <a:lnTo>
                    <a:pt x="0" y="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92" name="Freeform 144"/>
            <p:cNvSpPr>
              <a:spLocks/>
            </p:cNvSpPr>
            <p:nvPr/>
          </p:nvSpPr>
          <p:spPr bwMode="auto">
            <a:xfrm>
              <a:off x="2095" y="3081"/>
              <a:ext cx="9" cy="9"/>
            </a:xfrm>
            <a:custGeom>
              <a:avLst/>
              <a:gdLst>
                <a:gd name="T0" fmla="*/ 0 w 9"/>
                <a:gd name="T1" fmla="*/ 1 h 9"/>
                <a:gd name="T2" fmla="*/ 0 w 9"/>
                <a:gd name="T3" fmla="*/ 9 h 9"/>
                <a:gd name="T4" fmla="*/ 9 w 9"/>
                <a:gd name="T5" fmla="*/ 8 h 9"/>
                <a:gd name="T6" fmla="*/ 9 w 9"/>
                <a:gd name="T7" fmla="*/ 0 h 9"/>
                <a:gd name="T8" fmla="*/ 0 w 9"/>
                <a:gd name="T9" fmla="*/ 1 h 9"/>
                <a:gd name="T10" fmla="*/ 0 60000 65536"/>
                <a:gd name="T11" fmla="*/ 0 60000 65536"/>
                <a:gd name="T12" fmla="*/ 0 60000 65536"/>
                <a:gd name="T13" fmla="*/ 0 60000 65536"/>
                <a:gd name="T14" fmla="*/ 0 60000 65536"/>
                <a:gd name="T15" fmla="*/ 0 w 9"/>
                <a:gd name="T16" fmla="*/ 0 h 9"/>
                <a:gd name="T17" fmla="*/ 9 w 9"/>
                <a:gd name="T18" fmla="*/ 9 h 9"/>
              </a:gdLst>
              <a:ahLst/>
              <a:cxnLst>
                <a:cxn ang="T10">
                  <a:pos x="T0" y="T1"/>
                </a:cxn>
                <a:cxn ang="T11">
                  <a:pos x="T2" y="T3"/>
                </a:cxn>
                <a:cxn ang="T12">
                  <a:pos x="T4" y="T5"/>
                </a:cxn>
                <a:cxn ang="T13">
                  <a:pos x="T6" y="T7"/>
                </a:cxn>
                <a:cxn ang="T14">
                  <a:pos x="T8" y="T9"/>
                </a:cxn>
              </a:cxnLst>
              <a:rect l="T15" t="T16" r="T17" b="T18"/>
              <a:pathLst>
                <a:path w="9" h="9">
                  <a:moveTo>
                    <a:pt x="0" y="1"/>
                  </a:moveTo>
                  <a:lnTo>
                    <a:pt x="0" y="9"/>
                  </a:lnTo>
                  <a:lnTo>
                    <a:pt x="9" y="8"/>
                  </a:lnTo>
                  <a:lnTo>
                    <a:pt x="9" y="0"/>
                  </a:lnTo>
                  <a:lnTo>
                    <a:pt x="0" y="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93" name="Freeform 145"/>
            <p:cNvSpPr>
              <a:spLocks/>
            </p:cNvSpPr>
            <p:nvPr/>
          </p:nvSpPr>
          <p:spPr bwMode="auto">
            <a:xfrm>
              <a:off x="2129" y="3076"/>
              <a:ext cx="8" cy="10"/>
            </a:xfrm>
            <a:custGeom>
              <a:avLst/>
              <a:gdLst>
                <a:gd name="T0" fmla="*/ 0 w 8"/>
                <a:gd name="T1" fmla="*/ 0 h 10"/>
                <a:gd name="T2" fmla="*/ 0 w 8"/>
                <a:gd name="T3" fmla="*/ 10 h 10"/>
                <a:gd name="T4" fmla="*/ 8 w 8"/>
                <a:gd name="T5" fmla="*/ 9 h 10"/>
                <a:gd name="T6" fmla="*/ 8 w 8"/>
                <a:gd name="T7" fmla="*/ 0 h 10"/>
                <a:gd name="T8" fmla="*/ 0 w 8"/>
                <a:gd name="T9" fmla="*/ 0 h 10"/>
                <a:gd name="T10" fmla="*/ 0 60000 65536"/>
                <a:gd name="T11" fmla="*/ 0 60000 65536"/>
                <a:gd name="T12" fmla="*/ 0 60000 65536"/>
                <a:gd name="T13" fmla="*/ 0 60000 65536"/>
                <a:gd name="T14" fmla="*/ 0 60000 65536"/>
                <a:gd name="T15" fmla="*/ 0 w 8"/>
                <a:gd name="T16" fmla="*/ 0 h 10"/>
                <a:gd name="T17" fmla="*/ 8 w 8"/>
                <a:gd name="T18" fmla="*/ 10 h 10"/>
              </a:gdLst>
              <a:ahLst/>
              <a:cxnLst>
                <a:cxn ang="T10">
                  <a:pos x="T0" y="T1"/>
                </a:cxn>
                <a:cxn ang="T11">
                  <a:pos x="T2" y="T3"/>
                </a:cxn>
                <a:cxn ang="T12">
                  <a:pos x="T4" y="T5"/>
                </a:cxn>
                <a:cxn ang="T13">
                  <a:pos x="T6" y="T7"/>
                </a:cxn>
                <a:cxn ang="T14">
                  <a:pos x="T8" y="T9"/>
                </a:cxn>
              </a:cxnLst>
              <a:rect l="T15" t="T16" r="T17" b="T18"/>
              <a:pathLst>
                <a:path w="8" h="10">
                  <a:moveTo>
                    <a:pt x="0" y="0"/>
                  </a:moveTo>
                  <a:lnTo>
                    <a:pt x="0" y="10"/>
                  </a:lnTo>
                  <a:lnTo>
                    <a:pt x="8" y="9"/>
                  </a:lnTo>
                  <a:lnTo>
                    <a:pt x="8"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94" name="Freeform 146"/>
            <p:cNvSpPr>
              <a:spLocks/>
            </p:cNvSpPr>
            <p:nvPr/>
          </p:nvSpPr>
          <p:spPr bwMode="auto">
            <a:xfrm>
              <a:off x="2163" y="3074"/>
              <a:ext cx="8" cy="9"/>
            </a:xfrm>
            <a:custGeom>
              <a:avLst/>
              <a:gdLst>
                <a:gd name="T0" fmla="*/ 0 w 8"/>
                <a:gd name="T1" fmla="*/ 1 h 9"/>
                <a:gd name="T2" fmla="*/ 0 w 8"/>
                <a:gd name="T3" fmla="*/ 9 h 9"/>
                <a:gd name="T4" fmla="*/ 8 w 8"/>
                <a:gd name="T5" fmla="*/ 8 h 9"/>
                <a:gd name="T6" fmla="*/ 8 w 8"/>
                <a:gd name="T7" fmla="*/ 0 h 9"/>
                <a:gd name="T8" fmla="*/ 0 w 8"/>
                <a:gd name="T9" fmla="*/ 1 h 9"/>
                <a:gd name="T10" fmla="*/ 0 60000 65536"/>
                <a:gd name="T11" fmla="*/ 0 60000 65536"/>
                <a:gd name="T12" fmla="*/ 0 60000 65536"/>
                <a:gd name="T13" fmla="*/ 0 60000 65536"/>
                <a:gd name="T14" fmla="*/ 0 60000 65536"/>
                <a:gd name="T15" fmla="*/ 0 w 8"/>
                <a:gd name="T16" fmla="*/ 0 h 9"/>
                <a:gd name="T17" fmla="*/ 8 w 8"/>
                <a:gd name="T18" fmla="*/ 9 h 9"/>
              </a:gdLst>
              <a:ahLst/>
              <a:cxnLst>
                <a:cxn ang="T10">
                  <a:pos x="T0" y="T1"/>
                </a:cxn>
                <a:cxn ang="T11">
                  <a:pos x="T2" y="T3"/>
                </a:cxn>
                <a:cxn ang="T12">
                  <a:pos x="T4" y="T5"/>
                </a:cxn>
                <a:cxn ang="T13">
                  <a:pos x="T6" y="T7"/>
                </a:cxn>
                <a:cxn ang="T14">
                  <a:pos x="T8" y="T9"/>
                </a:cxn>
              </a:cxnLst>
              <a:rect l="T15" t="T16" r="T17" b="T18"/>
              <a:pathLst>
                <a:path w="8" h="9">
                  <a:moveTo>
                    <a:pt x="0" y="1"/>
                  </a:moveTo>
                  <a:lnTo>
                    <a:pt x="0" y="9"/>
                  </a:lnTo>
                  <a:lnTo>
                    <a:pt x="8" y="8"/>
                  </a:lnTo>
                  <a:lnTo>
                    <a:pt x="8" y="0"/>
                  </a:lnTo>
                  <a:lnTo>
                    <a:pt x="0" y="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95" name="Freeform 147"/>
            <p:cNvSpPr>
              <a:spLocks/>
            </p:cNvSpPr>
            <p:nvPr/>
          </p:nvSpPr>
          <p:spPr bwMode="auto">
            <a:xfrm>
              <a:off x="2198" y="3071"/>
              <a:ext cx="8" cy="10"/>
            </a:xfrm>
            <a:custGeom>
              <a:avLst/>
              <a:gdLst>
                <a:gd name="T0" fmla="*/ 0 w 8"/>
                <a:gd name="T1" fmla="*/ 1 h 10"/>
                <a:gd name="T2" fmla="*/ 0 w 8"/>
                <a:gd name="T3" fmla="*/ 10 h 10"/>
                <a:gd name="T4" fmla="*/ 8 w 8"/>
                <a:gd name="T5" fmla="*/ 8 h 10"/>
                <a:gd name="T6" fmla="*/ 8 w 8"/>
                <a:gd name="T7" fmla="*/ 0 h 10"/>
                <a:gd name="T8" fmla="*/ 0 w 8"/>
                <a:gd name="T9" fmla="*/ 1 h 10"/>
                <a:gd name="T10" fmla="*/ 0 60000 65536"/>
                <a:gd name="T11" fmla="*/ 0 60000 65536"/>
                <a:gd name="T12" fmla="*/ 0 60000 65536"/>
                <a:gd name="T13" fmla="*/ 0 60000 65536"/>
                <a:gd name="T14" fmla="*/ 0 60000 65536"/>
                <a:gd name="T15" fmla="*/ 0 w 8"/>
                <a:gd name="T16" fmla="*/ 0 h 10"/>
                <a:gd name="T17" fmla="*/ 8 w 8"/>
                <a:gd name="T18" fmla="*/ 10 h 10"/>
              </a:gdLst>
              <a:ahLst/>
              <a:cxnLst>
                <a:cxn ang="T10">
                  <a:pos x="T0" y="T1"/>
                </a:cxn>
                <a:cxn ang="T11">
                  <a:pos x="T2" y="T3"/>
                </a:cxn>
                <a:cxn ang="T12">
                  <a:pos x="T4" y="T5"/>
                </a:cxn>
                <a:cxn ang="T13">
                  <a:pos x="T6" y="T7"/>
                </a:cxn>
                <a:cxn ang="T14">
                  <a:pos x="T8" y="T9"/>
                </a:cxn>
              </a:cxnLst>
              <a:rect l="T15" t="T16" r="T17" b="T18"/>
              <a:pathLst>
                <a:path w="8" h="10">
                  <a:moveTo>
                    <a:pt x="0" y="1"/>
                  </a:moveTo>
                  <a:lnTo>
                    <a:pt x="0" y="10"/>
                  </a:lnTo>
                  <a:lnTo>
                    <a:pt x="8" y="8"/>
                  </a:lnTo>
                  <a:lnTo>
                    <a:pt x="8" y="0"/>
                  </a:lnTo>
                  <a:lnTo>
                    <a:pt x="0" y="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96" name="Freeform 148"/>
            <p:cNvSpPr>
              <a:spLocks/>
            </p:cNvSpPr>
            <p:nvPr/>
          </p:nvSpPr>
          <p:spPr bwMode="auto">
            <a:xfrm>
              <a:off x="2231" y="3067"/>
              <a:ext cx="9" cy="9"/>
            </a:xfrm>
            <a:custGeom>
              <a:avLst/>
              <a:gdLst>
                <a:gd name="T0" fmla="*/ 0 w 9"/>
                <a:gd name="T1" fmla="*/ 0 h 9"/>
                <a:gd name="T2" fmla="*/ 0 w 9"/>
                <a:gd name="T3" fmla="*/ 9 h 9"/>
                <a:gd name="T4" fmla="*/ 9 w 9"/>
                <a:gd name="T5" fmla="*/ 8 h 9"/>
                <a:gd name="T6" fmla="*/ 9 w 9"/>
                <a:gd name="T7" fmla="*/ 0 h 9"/>
                <a:gd name="T8" fmla="*/ 0 w 9"/>
                <a:gd name="T9" fmla="*/ 0 h 9"/>
                <a:gd name="T10" fmla="*/ 0 60000 65536"/>
                <a:gd name="T11" fmla="*/ 0 60000 65536"/>
                <a:gd name="T12" fmla="*/ 0 60000 65536"/>
                <a:gd name="T13" fmla="*/ 0 60000 65536"/>
                <a:gd name="T14" fmla="*/ 0 60000 65536"/>
                <a:gd name="T15" fmla="*/ 0 w 9"/>
                <a:gd name="T16" fmla="*/ 0 h 9"/>
                <a:gd name="T17" fmla="*/ 9 w 9"/>
                <a:gd name="T18" fmla="*/ 9 h 9"/>
              </a:gdLst>
              <a:ahLst/>
              <a:cxnLst>
                <a:cxn ang="T10">
                  <a:pos x="T0" y="T1"/>
                </a:cxn>
                <a:cxn ang="T11">
                  <a:pos x="T2" y="T3"/>
                </a:cxn>
                <a:cxn ang="T12">
                  <a:pos x="T4" y="T5"/>
                </a:cxn>
                <a:cxn ang="T13">
                  <a:pos x="T6" y="T7"/>
                </a:cxn>
                <a:cxn ang="T14">
                  <a:pos x="T8" y="T9"/>
                </a:cxn>
              </a:cxnLst>
              <a:rect l="T15" t="T16" r="T17" b="T18"/>
              <a:pathLst>
                <a:path w="9" h="9">
                  <a:moveTo>
                    <a:pt x="0" y="0"/>
                  </a:moveTo>
                  <a:lnTo>
                    <a:pt x="0" y="9"/>
                  </a:lnTo>
                  <a:lnTo>
                    <a:pt x="9" y="8"/>
                  </a:lnTo>
                  <a:lnTo>
                    <a:pt x="9"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97" name="Rectangle 149"/>
            <p:cNvSpPr>
              <a:spLocks noChangeArrowheads="1"/>
            </p:cNvSpPr>
            <p:nvPr/>
          </p:nvSpPr>
          <p:spPr bwMode="auto">
            <a:xfrm>
              <a:off x="2265" y="3064"/>
              <a:ext cx="8" cy="8"/>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97998" name="Freeform 150"/>
            <p:cNvSpPr>
              <a:spLocks/>
            </p:cNvSpPr>
            <p:nvPr/>
          </p:nvSpPr>
          <p:spPr bwMode="auto">
            <a:xfrm>
              <a:off x="2332" y="3057"/>
              <a:ext cx="9" cy="10"/>
            </a:xfrm>
            <a:custGeom>
              <a:avLst/>
              <a:gdLst>
                <a:gd name="T0" fmla="*/ 0 w 9"/>
                <a:gd name="T1" fmla="*/ 1 h 10"/>
                <a:gd name="T2" fmla="*/ 0 w 9"/>
                <a:gd name="T3" fmla="*/ 10 h 10"/>
                <a:gd name="T4" fmla="*/ 9 w 9"/>
                <a:gd name="T5" fmla="*/ 8 h 10"/>
                <a:gd name="T6" fmla="*/ 9 w 9"/>
                <a:gd name="T7" fmla="*/ 0 h 10"/>
                <a:gd name="T8" fmla="*/ 0 w 9"/>
                <a:gd name="T9" fmla="*/ 1 h 10"/>
                <a:gd name="T10" fmla="*/ 0 60000 65536"/>
                <a:gd name="T11" fmla="*/ 0 60000 65536"/>
                <a:gd name="T12" fmla="*/ 0 60000 65536"/>
                <a:gd name="T13" fmla="*/ 0 60000 65536"/>
                <a:gd name="T14" fmla="*/ 0 60000 65536"/>
                <a:gd name="T15" fmla="*/ 0 w 9"/>
                <a:gd name="T16" fmla="*/ 0 h 10"/>
                <a:gd name="T17" fmla="*/ 9 w 9"/>
                <a:gd name="T18" fmla="*/ 10 h 10"/>
              </a:gdLst>
              <a:ahLst/>
              <a:cxnLst>
                <a:cxn ang="T10">
                  <a:pos x="T0" y="T1"/>
                </a:cxn>
                <a:cxn ang="T11">
                  <a:pos x="T2" y="T3"/>
                </a:cxn>
                <a:cxn ang="T12">
                  <a:pos x="T4" y="T5"/>
                </a:cxn>
                <a:cxn ang="T13">
                  <a:pos x="T6" y="T7"/>
                </a:cxn>
                <a:cxn ang="T14">
                  <a:pos x="T8" y="T9"/>
                </a:cxn>
              </a:cxnLst>
              <a:rect l="T15" t="T16" r="T17" b="T18"/>
              <a:pathLst>
                <a:path w="9" h="10">
                  <a:moveTo>
                    <a:pt x="0" y="1"/>
                  </a:moveTo>
                  <a:lnTo>
                    <a:pt x="0" y="10"/>
                  </a:lnTo>
                  <a:lnTo>
                    <a:pt x="9" y="8"/>
                  </a:lnTo>
                  <a:lnTo>
                    <a:pt x="9" y="0"/>
                  </a:lnTo>
                  <a:lnTo>
                    <a:pt x="0" y="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999" name="Freeform 151"/>
            <p:cNvSpPr>
              <a:spLocks/>
            </p:cNvSpPr>
            <p:nvPr/>
          </p:nvSpPr>
          <p:spPr bwMode="auto">
            <a:xfrm>
              <a:off x="2366" y="3053"/>
              <a:ext cx="8" cy="9"/>
            </a:xfrm>
            <a:custGeom>
              <a:avLst/>
              <a:gdLst>
                <a:gd name="T0" fmla="*/ 0 w 8"/>
                <a:gd name="T1" fmla="*/ 0 h 9"/>
                <a:gd name="T2" fmla="*/ 0 w 8"/>
                <a:gd name="T3" fmla="*/ 9 h 9"/>
                <a:gd name="T4" fmla="*/ 8 w 8"/>
                <a:gd name="T5" fmla="*/ 8 h 9"/>
                <a:gd name="T6" fmla="*/ 8 w 8"/>
                <a:gd name="T7" fmla="*/ 0 h 9"/>
                <a:gd name="T8" fmla="*/ 0 w 8"/>
                <a:gd name="T9" fmla="*/ 0 h 9"/>
                <a:gd name="T10" fmla="*/ 0 60000 65536"/>
                <a:gd name="T11" fmla="*/ 0 60000 65536"/>
                <a:gd name="T12" fmla="*/ 0 60000 65536"/>
                <a:gd name="T13" fmla="*/ 0 60000 65536"/>
                <a:gd name="T14" fmla="*/ 0 60000 65536"/>
                <a:gd name="T15" fmla="*/ 0 w 8"/>
                <a:gd name="T16" fmla="*/ 0 h 9"/>
                <a:gd name="T17" fmla="*/ 8 w 8"/>
                <a:gd name="T18" fmla="*/ 9 h 9"/>
              </a:gdLst>
              <a:ahLst/>
              <a:cxnLst>
                <a:cxn ang="T10">
                  <a:pos x="T0" y="T1"/>
                </a:cxn>
                <a:cxn ang="T11">
                  <a:pos x="T2" y="T3"/>
                </a:cxn>
                <a:cxn ang="T12">
                  <a:pos x="T4" y="T5"/>
                </a:cxn>
                <a:cxn ang="T13">
                  <a:pos x="T6" y="T7"/>
                </a:cxn>
                <a:cxn ang="T14">
                  <a:pos x="T8" y="T9"/>
                </a:cxn>
              </a:cxnLst>
              <a:rect l="T15" t="T16" r="T17" b="T18"/>
              <a:pathLst>
                <a:path w="8" h="9">
                  <a:moveTo>
                    <a:pt x="0" y="0"/>
                  </a:moveTo>
                  <a:lnTo>
                    <a:pt x="0" y="9"/>
                  </a:lnTo>
                  <a:lnTo>
                    <a:pt x="8" y="8"/>
                  </a:lnTo>
                  <a:lnTo>
                    <a:pt x="8"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8000" name="Freeform 152"/>
            <p:cNvSpPr>
              <a:spLocks/>
            </p:cNvSpPr>
            <p:nvPr/>
          </p:nvSpPr>
          <p:spPr bwMode="auto">
            <a:xfrm>
              <a:off x="2400" y="3050"/>
              <a:ext cx="9" cy="10"/>
            </a:xfrm>
            <a:custGeom>
              <a:avLst/>
              <a:gdLst>
                <a:gd name="T0" fmla="*/ 0 w 9"/>
                <a:gd name="T1" fmla="*/ 1 h 10"/>
                <a:gd name="T2" fmla="*/ 0 w 9"/>
                <a:gd name="T3" fmla="*/ 10 h 10"/>
                <a:gd name="T4" fmla="*/ 9 w 9"/>
                <a:gd name="T5" fmla="*/ 8 h 10"/>
                <a:gd name="T6" fmla="*/ 9 w 9"/>
                <a:gd name="T7" fmla="*/ 0 h 10"/>
                <a:gd name="T8" fmla="*/ 0 w 9"/>
                <a:gd name="T9" fmla="*/ 1 h 10"/>
                <a:gd name="T10" fmla="*/ 0 60000 65536"/>
                <a:gd name="T11" fmla="*/ 0 60000 65536"/>
                <a:gd name="T12" fmla="*/ 0 60000 65536"/>
                <a:gd name="T13" fmla="*/ 0 60000 65536"/>
                <a:gd name="T14" fmla="*/ 0 60000 65536"/>
                <a:gd name="T15" fmla="*/ 0 w 9"/>
                <a:gd name="T16" fmla="*/ 0 h 10"/>
                <a:gd name="T17" fmla="*/ 9 w 9"/>
                <a:gd name="T18" fmla="*/ 10 h 10"/>
              </a:gdLst>
              <a:ahLst/>
              <a:cxnLst>
                <a:cxn ang="T10">
                  <a:pos x="T0" y="T1"/>
                </a:cxn>
                <a:cxn ang="T11">
                  <a:pos x="T2" y="T3"/>
                </a:cxn>
                <a:cxn ang="T12">
                  <a:pos x="T4" y="T5"/>
                </a:cxn>
                <a:cxn ang="T13">
                  <a:pos x="T6" y="T7"/>
                </a:cxn>
                <a:cxn ang="T14">
                  <a:pos x="T8" y="T9"/>
                </a:cxn>
              </a:cxnLst>
              <a:rect l="T15" t="T16" r="T17" b="T18"/>
              <a:pathLst>
                <a:path w="9" h="10">
                  <a:moveTo>
                    <a:pt x="0" y="1"/>
                  </a:moveTo>
                  <a:lnTo>
                    <a:pt x="0" y="10"/>
                  </a:lnTo>
                  <a:lnTo>
                    <a:pt x="9" y="8"/>
                  </a:lnTo>
                  <a:lnTo>
                    <a:pt x="9" y="0"/>
                  </a:lnTo>
                  <a:lnTo>
                    <a:pt x="0" y="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8001" name="Freeform 153"/>
            <p:cNvSpPr>
              <a:spLocks/>
            </p:cNvSpPr>
            <p:nvPr/>
          </p:nvSpPr>
          <p:spPr bwMode="auto">
            <a:xfrm>
              <a:off x="2435" y="3047"/>
              <a:ext cx="8" cy="10"/>
            </a:xfrm>
            <a:custGeom>
              <a:avLst/>
              <a:gdLst>
                <a:gd name="T0" fmla="*/ 0 w 8"/>
                <a:gd name="T1" fmla="*/ 1 h 10"/>
                <a:gd name="T2" fmla="*/ 0 w 8"/>
                <a:gd name="T3" fmla="*/ 10 h 10"/>
                <a:gd name="T4" fmla="*/ 8 w 8"/>
                <a:gd name="T5" fmla="*/ 8 h 10"/>
                <a:gd name="T6" fmla="*/ 8 w 8"/>
                <a:gd name="T7" fmla="*/ 0 h 10"/>
                <a:gd name="T8" fmla="*/ 0 w 8"/>
                <a:gd name="T9" fmla="*/ 1 h 10"/>
                <a:gd name="T10" fmla="*/ 0 60000 65536"/>
                <a:gd name="T11" fmla="*/ 0 60000 65536"/>
                <a:gd name="T12" fmla="*/ 0 60000 65536"/>
                <a:gd name="T13" fmla="*/ 0 60000 65536"/>
                <a:gd name="T14" fmla="*/ 0 60000 65536"/>
                <a:gd name="T15" fmla="*/ 0 w 8"/>
                <a:gd name="T16" fmla="*/ 0 h 10"/>
                <a:gd name="T17" fmla="*/ 8 w 8"/>
                <a:gd name="T18" fmla="*/ 10 h 10"/>
              </a:gdLst>
              <a:ahLst/>
              <a:cxnLst>
                <a:cxn ang="T10">
                  <a:pos x="T0" y="T1"/>
                </a:cxn>
                <a:cxn ang="T11">
                  <a:pos x="T2" y="T3"/>
                </a:cxn>
                <a:cxn ang="T12">
                  <a:pos x="T4" y="T5"/>
                </a:cxn>
                <a:cxn ang="T13">
                  <a:pos x="T6" y="T7"/>
                </a:cxn>
                <a:cxn ang="T14">
                  <a:pos x="T8" y="T9"/>
                </a:cxn>
              </a:cxnLst>
              <a:rect l="T15" t="T16" r="T17" b="T18"/>
              <a:pathLst>
                <a:path w="8" h="10">
                  <a:moveTo>
                    <a:pt x="0" y="1"/>
                  </a:moveTo>
                  <a:lnTo>
                    <a:pt x="0" y="10"/>
                  </a:lnTo>
                  <a:lnTo>
                    <a:pt x="8" y="8"/>
                  </a:lnTo>
                  <a:lnTo>
                    <a:pt x="8" y="0"/>
                  </a:lnTo>
                  <a:lnTo>
                    <a:pt x="0" y="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8002" name="Freeform 154"/>
            <p:cNvSpPr>
              <a:spLocks/>
            </p:cNvSpPr>
            <p:nvPr/>
          </p:nvSpPr>
          <p:spPr bwMode="auto">
            <a:xfrm>
              <a:off x="2468" y="3043"/>
              <a:ext cx="9" cy="10"/>
            </a:xfrm>
            <a:custGeom>
              <a:avLst/>
              <a:gdLst>
                <a:gd name="T0" fmla="*/ 0 w 9"/>
                <a:gd name="T1" fmla="*/ 1 h 10"/>
                <a:gd name="T2" fmla="*/ 0 w 9"/>
                <a:gd name="T3" fmla="*/ 10 h 10"/>
                <a:gd name="T4" fmla="*/ 9 w 9"/>
                <a:gd name="T5" fmla="*/ 8 h 10"/>
                <a:gd name="T6" fmla="*/ 9 w 9"/>
                <a:gd name="T7" fmla="*/ 0 h 10"/>
                <a:gd name="T8" fmla="*/ 0 w 9"/>
                <a:gd name="T9" fmla="*/ 1 h 10"/>
                <a:gd name="T10" fmla="*/ 0 60000 65536"/>
                <a:gd name="T11" fmla="*/ 0 60000 65536"/>
                <a:gd name="T12" fmla="*/ 0 60000 65536"/>
                <a:gd name="T13" fmla="*/ 0 60000 65536"/>
                <a:gd name="T14" fmla="*/ 0 60000 65536"/>
                <a:gd name="T15" fmla="*/ 0 w 9"/>
                <a:gd name="T16" fmla="*/ 0 h 10"/>
                <a:gd name="T17" fmla="*/ 9 w 9"/>
                <a:gd name="T18" fmla="*/ 10 h 10"/>
              </a:gdLst>
              <a:ahLst/>
              <a:cxnLst>
                <a:cxn ang="T10">
                  <a:pos x="T0" y="T1"/>
                </a:cxn>
                <a:cxn ang="T11">
                  <a:pos x="T2" y="T3"/>
                </a:cxn>
                <a:cxn ang="T12">
                  <a:pos x="T4" y="T5"/>
                </a:cxn>
                <a:cxn ang="T13">
                  <a:pos x="T6" y="T7"/>
                </a:cxn>
                <a:cxn ang="T14">
                  <a:pos x="T8" y="T9"/>
                </a:cxn>
              </a:cxnLst>
              <a:rect l="T15" t="T16" r="T17" b="T18"/>
              <a:pathLst>
                <a:path w="9" h="10">
                  <a:moveTo>
                    <a:pt x="0" y="1"/>
                  </a:moveTo>
                  <a:lnTo>
                    <a:pt x="0" y="10"/>
                  </a:lnTo>
                  <a:lnTo>
                    <a:pt x="9" y="8"/>
                  </a:lnTo>
                  <a:lnTo>
                    <a:pt x="9" y="0"/>
                  </a:lnTo>
                  <a:lnTo>
                    <a:pt x="0" y="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8003" name="Freeform 155"/>
            <p:cNvSpPr>
              <a:spLocks/>
            </p:cNvSpPr>
            <p:nvPr/>
          </p:nvSpPr>
          <p:spPr bwMode="auto">
            <a:xfrm>
              <a:off x="2502" y="3040"/>
              <a:ext cx="8" cy="10"/>
            </a:xfrm>
            <a:custGeom>
              <a:avLst/>
              <a:gdLst>
                <a:gd name="T0" fmla="*/ 0 w 8"/>
                <a:gd name="T1" fmla="*/ 1 h 10"/>
                <a:gd name="T2" fmla="*/ 0 w 8"/>
                <a:gd name="T3" fmla="*/ 10 h 10"/>
                <a:gd name="T4" fmla="*/ 8 w 8"/>
                <a:gd name="T5" fmla="*/ 8 h 10"/>
                <a:gd name="T6" fmla="*/ 8 w 8"/>
                <a:gd name="T7" fmla="*/ 0 h 10"/>
                <a:gd name="T8" fmla="*/ 0 w 8"/>
                <a:gd name="T9" fmla="*/ 1 h 10"/>
                <a:gd name="T10" fmla="*/ 0 60000 65536"/>
                <a:gd name="T11" fmla="*/ 0 60000 65536"/>
                <a:gd name="T12" fmla="*/ 0 60000 65536"/>
                <a:gd name="T13" fmla="*/ 0 60000 65536"/>
                <a:gd name="T14" fmla="*/ 0 60000 65536"/>
                <a:gd name="T15" fmla="*/ 0 w 8"/>
                <a:gd name="T16" fmla="*/ 0 h 10"/>
                <a:gd name="T17" fmla="*/ 8 w 8"/>
                <a:gd name="T18" fmla="*/ 10 h 10"/>
              </a:gdLst>
              <a:ahLst/>
              <a:cxnLst>
                <a:cxn ang="T10">
                  <a:pos x="T0" y="T1"/>
                </a:cxn>
                <a:cxn ang="T11">
                  <a:pos x="T2" y="T3"/>
                </a:cxn>
                <a:cxn ang="T12">
                  <a:pos x="T4" y="T5"/>
                </a:cxn>
                <a:cxn ang="T13">
                  <a:pos x="T6" y="T7"/>
                </a:cxn>
                <a:cxn ang="T14">
                  <a:pos x="T8" y="T9"/>
                </a:cxn>
              </a:cxnLst>
              <a:rect l="T15" t="T16" r="T17" b="T18"/>
              <a:pathLst>
                <a:path w="8" h="10">
                  <a:moveTo>
                    <a:pt x="0" y="1"/>
                  </a:moveTo>
                  <a:lnTo>
                    <a:pt x="0" y="10"/>
                  </a:lnTo>
                  <a:lnTo>
                    <a:pt x="8" y="8"/>
                  </a:lnTo>
                  <a:lnTo>
                    <a:pt x="8" y="0"/>
                  </a:lnTo>
                  <a:lnTo>
                    <a:pt x="0" y="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8004" name="Freeform 156"/>
            <p:cNvSpPr>
              <a:spLocks/>
            </p:cNvSpPr>
            <p:nvPr/>
          </p:nvSpPr>
          <p:spPr bwMode="auto">
            <a:xfrm>
              <a:off x="2536" y="3037"/>
              <a:ext cx="8" cy="10"/>
            </a:xfrm>
            <a:custGeom>
              <a:avLst/>
              <a:gdLst>
                <a:gd name="T0" fmla="*/ 0 w 8"/>
                <a:gd name="T1" fmla="*/ 0 h 10"/>
                <a:gd name="T2" fmla="*/ 0 w 8"/>
                <a:gd name="T3" fmla="*/ 10 h 10"/>
                <a:gd name="T4" fmla="*/ 8 w 8"/>
                <a:gd name="T5" fmla="*/ 9 h 10"/>
                <a:gd name="T6" fmla="*/ 8 w 8"/>
                <a:gd name="T7" fmla="*/ 0 h 10"/>
                <a:gd name="T8" fmla="*/ 0 w 8"/>
                <a:gd name="T9" fmla="*/ 0 h 10"/>
                <a:gd name="T10" fmla="*/ 0 60000 65536"/>
                <a:gd name="T11" fmla="*/ 0 60000 65536"/>
                <a:gd name="T12" fmla="*/ 0 60000 65536"/>
                <a:gd name="T13" fmla="*/ 0 60000 65536"/>
                <a:gd name="T14" fmla="*/ 0 60000 65536"/>
                <a:gd name="T15" fmla="*/ 0 w 8"/>
                <a:gd name="T16" fmla="*/ 0 h 10"/>
                <a:gd name="T17" fmla="*/ 8 w 8"/>
                <a:gd name="T18" fmla="*/ 10 h 10"/>
              </a:gdLst>
              <a:ahLst/>
              <a:cxnLst>
                <a:cxn ang="T10">
                  <a:pos x="T0" y="T1"/>
                </a:cxn>
                <a:cxn ang="T11">
                  <a:pos x="T2" y="T3"/>
                </a:cxn>
                <a:cxn ang="T12">
                  <a:pos x="T4" y="T5"/>
                </a:cxn>
                <a:cxn ang="T13">
                  <a:pos x="T6" y="T7"/>
                </a:cxn>
                <a:cxn ang="T14">
                  <a:pos x="T8" y="T9"/>
                </a:cxn>
              </a:cxnLst>
              <a:rect l="T15" t="T16" r="T17" b="T18"/>
              <a:pathLst>
                <a:path w="8" h="10">
                  <a:moveTo>
                    <a:pt x="0" y="0"/>
                  </a:moveTo>
                  <a:lnTo>
                    <a:pt x="0" y="10"/>
                  </a:lnTo>
                  <a:lnTo>
                    <a:pt x="8" y="9"/>
                  </a:lnTo>
                  <a:lnTo>
                    <a:pt x="8"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8005" name="Rectangle 157"/>
            <p:cNvSpPr>
              <a:spLocks noChangeArrowheads="1"/>
            </p:cNvSpPr>
            <p:nvPr/>
          </p:nvSpPr>
          <p:spPr bwMode="auto">
            <a:xfrm>
              <a:off x="1276" y="2351"/>
              <a:ext cx="825" cy="1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98006" name="Rectangle 158"/>
            <p:cNvSpPr>
              <a:spLocks noChangeArrowheads="1"/>
            </p:cNvSpPr>
            <p:nvPr/>
          </p:nvSpPr>
          <p:spPr bwMode="auto">
            <a:xfrm>
              <a:off x="1276" y="2302"/>
              <a:ext cx="796" cy="1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WDM rings with </a:t>
              </a:r>
              <a:endParaRPr lang="en-US" sz="1300"/>
            </a:p>
          </p:txBody>
        </p:sp>
        <p:sp>
          <p:nvSpPr>
            <p:cNvPr id="198007" name="Rectangle 159"/>
            <p:cNvSpPr>
              <a:spLocks noChangeArrowheads="1"/>
            </p:cNvSpPr>
            <p:nvPr/>
          </p:nvSpPr>
          <p:spPr bwMode="auto">
            <a:xfrm>
              <a:off x="1276" y="2427"/>
              <a:ext cx="841" cy="1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node addressing</a:t>
              </a:r>
              <a:endParaRPr lang="en-US" sz="1300"/>
            </a:p>
          </p:txBody>
        </p:sp>
      </p:grpSp>
      <p:sp>
        <p:nvSpPr>
          <p:cNvPr id="197651" name="Rectangle 160"/>
          <p:cNvSpPr>
            <a:spLocks noChangeArrowheads="1"/>
          </p:cNvSpPr>
          <p:nvPr/>
        </p:nvSpPr>
        <p:spPr bwMode="auto">
          <a:xfrm>
            <a:off x="2852738" y="2430463"/>
            <a:ext cx="1208087"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97652" name="Rectangle 161"/>
          <p:cNvSpPr>
            <a:spLocks noChangeArrowheads="1"/>
          </p:cNvSpPr>
          <p:nvPr/>
        </p:nvSpPr>
        <p:spPr bwMode="auto">
          <a:xfrm>
            <a:off x="2852738" y="2627313"/>
            <a:ext cx="1125537" cy="247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grpSp>
        <p:nvGrpSpPr>
          <p:cNvPr id="7" name="Group 162"/>
          <p:cNvGrpSpPr>
            <a:grpSpLocks/>
          </p:cNvGrpSpPr>
          <p:nvPr/>
        </p:nvGrpSpPr>
        <p:grpSpPr bwMode="auto">
          <a:xfrm>
            <a:off x="2852738" y="2439984"/>
            <a:ext cx="6081712" cy="1519235"/>
            <a:chOff x="1947" y="1537"/>
            <a:chExt cx="4150" cy="957"/>
          </a:xfrm>
        </p:grpSpPr>
        <p:grpSp>
          <p:nvGrpSpPr>
            <p:cNvPr id="197711" name="Group 163"/>
            <p:cNvGrpSpPr>
              <a:grpSpLocks/>
            </p:cNvGrpSpPr>
            <p:nvPr/>
          </p:nvGrpSpPr>
          <p:grpSpPr bwMode="auto">
            <a:xfrm>
              <a:off x="1947" y="1537"/>
              <a:ext cx="4150" cy="957"/>
              <a:chOff x="1947" y="1537"/>
              <a:chExt cx="4150" cy="957"/>
            </a:xfrm>
          </p:grpSpPr>
          <p:sp>
            <p:nvSpPr>
              <p:cNvPr id="197713" name="Text Box 164"/>
              <p:cNvSpPr txBox="1">
                <a:spLocks noChangeArrowheads="1"/>
              </p:cNvSpPr>
              <p:nvPr/>
            </p:nvSpPr>
            <p:spPr bwMode="auto">
              <a:xfrm>
                <a:off x="3744" y="1933"/>
                <a:ext cx="2353" cy="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600"/>
                  <a:t>Rings with reconfigurable Optical Add/Drop Multiplexers (OADMs)</a:t>
                </a:r>
              </a:p>
            </p:txBody>
          </p:sp>
          <p:sp>
            <p:nvSpPr>
              <p:cNvPr id="197714" name="Oval 165"/>
              <p:cNvSpPr>
                <a:spLocks noChangeArrowheads="1"/>
              </p:cNvSpPr>
              <p:nvPr/>
            </p:nvSpPr>
            <p:spPr bwMode="auto">
              <a:xfrm>
                <a:off x="2151" y="1863"/>
                <a:ext cx="1352" cy="491"/>
              </a:xfrm>
              <a:prstGeom prst="ellipse">
                <a:avLst/>
              </a:prstGeom>
              <a:solidFill>
                <a:srgbClr val="FFFFFF"/>
              </a:solidFill>
              <a:ln w="26988">
                <a:solidFill>
                  <a:srgbClr val="000000"/>
                </a:solidFill>
                <a:round/>
                <a:headEnd/>
                <a:tailEnd/>
              </a:ln>
            </p:spPr>
            <p:txBody>
              <a:bodyPr/>
              <a:lstStyle/>
              <a:p>
                <a:endParaRPr lang="en-US"/>
              </a:p>
            </p:txBody>
          </p:sp>
          <p:grpSp>
            <p:nvGrpSpPr>
              <p:cNvPr id="197715" name="Group 166"/>
              <p:cNvGrpSpPr>
                <a:grpSpLocks/>
              </p:cNvGrpSpPr>
              <p:nvPr/>
            </p:nvGrpSpPr>
            <p:grpSpPr bwMode="auto">
              <a:xfrm>
                <a:off x="2672" y="1737"/>
                <a:ext cx="305" cy="177"/>
                <a:chOff x="2672" y="1737"/>
                <a:chExt cx="305" cy="177"/>
              </a:xfrm>
            </p:grpSpPr>
            <p:sp>
              <p:nvSpPr>
                <p:cNvPr id="197902" name="Line 167"/>
                <p:cNvSpPr>
                  <a:spLocks noChangeShapeType="1"/>
                </p:cNvSpPr>
                <p:nvPr/>
              </p:nvSpPr>
              <p:spPr bwMode="auto">
                <a:xfrm flipV="1">
                  <a:off x="2672" y="1754"/>
                  <a:ext cx="274" cy="16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903" name="Freeform 168"/>
                <p:cNvSpPr>
                  <a:spLocks/>
                </p:cNvSpPr>
                <p:nvPr/>
              </p:nvSpPr>
              <p:spPr bwMode="auto">
                <a:xfrm>
                  <a:off x="2914" y="1737"/>
                  <a:ext cx="63" cy="53"/>
                </a:xfrm>
                <a:custGeom>
                  <a:avLst/>
                  <a:gdLst>
                    <a:gd name="T0" fmla="*/ 30 w 63"/>
                    <a:gd name="T1" fmla="*/ 53 h 53"/>
                    <a:gd name="T2" fmla="*/ 63 w 63"/>
                    <a:gd name="T3" fmla="*/ 0 h 53"/>
                    <a:gd name="T4" fmla="*/ 0 w 63"/>
                    <a:gd name="T5" fmla="*/ 4 h 53"/>
                    <a:gd name="T6" fmla="*/ 30 w 63"/>
                    <a:gd name="T7" fmla="*/ 19 h 53"/>
                    <a:gd name="T8" fmla="*/ 30 w 63"/>
                    <a:gd name="T9" fmla="*/ 53 h 53"/>
                    <a:gd name="T10" fmla="*/ 0 60000 65536"/>
                    <a:gd name="T11" fmla="*/ 0 60000 65536"/>
                    <a:gd name="T12" fmla="*/ 0 60000 65536"/>
                    <a:gd name="T13" fmla="*/ 0 60000 65536"/>
                    <a:gd name="T14" fmla="*/ 0 60000 65536"/>
                    <a:gd name="T15" fmla="*/ 0 w 63"/>
                    <a:gd name="T16" fmla="*/ 0 h 53"/>
                    <a:gd name="T17" fmla="*/ 63 w 63"/>
                    <a:gd name="T18" fmla="*/ 53 h 53"/>
                  </a:gdLst>
                  <a:ahLst/>
                  <a:cxnLst>
                    <a:cxn ang="T10">
                      <a:pos x="T0" y="T1"/>
                    </a:cxn>
                    <a:cxn ang="T11">
                      <a:pos x="T2" y="T3"/>
                    </a:cxn>
                    <a:cxn ang="T12">
                      <a:pos x="T4" y="T5"/>
                    </a:cxn>
                    <a:cxn ang="T13">
                      <a:pos x="T6" y="T7"/>
                    </a:cxn>
                    <a:cxn ang="T14">
                      <a:pos x="T8" y="T9"/>
                    </a:cxn>
                  </a:cxnLst>
                  <a:rect l="T15" t="T16" r="T17" b="T18"/>
                  <a:pathLst>
                    <a:path w="63" h="53">
                      <a:moveTo>
                        <a:pt x="30" y="53"/>
                      </a:moveTo>
                      <a:lnTo>
                        <a:pt x="63" y="0"/>
                      </a:lnTo>
                      <a:lnTo>
                        <a:pt x="0" y="4"/>
                      </a:lnTo>
                      <a:lnTo>
                        <a:pt x="30" y="19"/>
                      </a:lnTo>
                      <a:lnTo>
                        <a:pt x="30" y="5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197716" name="Group 169"/>
              <p:cNvGrpSpPr>
                <a:grpSpLocks/>
              </p:cNvGrpSpPr>
              <p:nvPr/>
            </p:nvGrpSpPr>
            <p:grpSpPr bwMode="auto">
              <a:xfrm>
                <a:off x="3172" y="1825"/>
                <a:ext cx="324" cy="173"/>
                <a:chOff x="3172" y="1825"/>
                <a:chExt cx="324" cy="173"/>
              </a:xfrm>
            </p:grpSpPr>
            <p:sp>
              <p:nvSpPr>
                <p:cNvPr id="197900" name="Line 170"/>
                <p:cNvSpPr>
                  <a:spLocks noChangeShapeType="1"/>
                </p:cNvSpPr>
                <p:nvPr/>
              </p:nvSpPr>
              <p:spPr bwMode="auto">
                <a:xfrm flipV="1">
                  <a:off x="3172" y="1841"/>
                  <a:ext cx="292" cy="15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901" name="Freeform 171"/>
                <p:cNvSpPr>
                  <a:spLocks/>
                </p:cNvSpPr>
                <p:nvPr/>
              </p:nvSpPr>
              <p:spPr bwMode="auto">
                <a:xfrm>
                  <a:off x="3433" y="1825"/>
                  <a:ext cx="63" cy="52"/>
                </a:xfrm>
                <a:custGeom>
                  <a:avLst/>
                  <a:gdLst>
                    <a:gd name="T0" fmla="*/ 27 w 63"/>
                    <a:gd name="T1" fmla="*/ 52 h 52"/>
                    <a:gd name="T2" fmla="*/ 63 w 63"/>
                    <a:gd name="T3" fmla="*/ 0 h 52"/>
                    <a:gd name="T4" fmla="*/ 0 w 63"/>
                    <a:gd name="T5" fmla="*/ 2 h 52"/>
                    <a:gd name="T6" fmla="*/ 28 w 63"/>
                    <a:gd name="T7" fmla="*/ 18 h 52"/>
                    <a:gd name="T8" fmla="*/ 27 w 63"/>
                    <a:gd name="T9" fmla="*/ 52 h 52"/>
                    <a:gd name="T10" fmla="*/ 0 60000 65536"/>
                    <a:gd name="T11" fmla="*/ 0 60000 65536"/>
                    <a:gd name="T12" fmla="*/ 0 60000 65536"/>
                    <a:gd name="T13" fmla="*/ 0 60000 65536"/>
                    <a:gd name="T14" fmla="*/ 0 60000 65536"/>
                    <a:gd name="T15" fmla="*/ 0 w 63"/>
                    <a:gd name="T16" fmla="*/ 0 h 52"/>
                    <a:gd name="T17" fmla="*/ 63 w 63"/>
                    <a:gd name="T18" fmla="*/ 52 h 52"/>
                  </a:gdLst>
                  <a:ahLst/>
                  <a:cxnLst>
                    <a:cxn ang="T10">
                      <a:pos x="T0" y="T1"/>
                    </a:cxn>
                    <a:cxn ang="T11">
                      <a:pos x="T2" y="T3"/>
                    </a:cxn>
                    <a:cxn ang="T12">
                      <a:pos x="T4" y="T5"/>
                    </a:cxn>
                    <a:cxn ang="T13">
                      <a:pos x="T6" y="T7"/>
                    </a:cxn>
                    <a:cxn ang="T14">
                      <a:pos x="T8" y="T9"/>
                    </a:cxn>
                  </a:cxnLst>
                  <a:rect l="T15" t="T16" r="T17" b="T18"/>
                  <a:pathLst>
                    <a:path w="63" h="52">
                      <a:moveTo>
                        <a:pt x="27" y="52"/>
                      </a:moveTo>
                      <a:lnTo>
                        <a:pt x="63" y="0"/>
                      </a:lnTo>
                      <a:lnTo>
                        <a:pt x="0" y="2"/>
                      </a:lnTo>
                      <a:lnTo>
                        <a:pt x="28" y="18"/>
                      </a:lnTo>
                      <a:lnTo>
                        <a:pt x="27" y="5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197717" name="Group 172"/>
              <p:cNvGrpSpPr>
                <a:grpSpLocks/>
              </p:cNvGrpSpPr>
              <p:nvPr/>
            </p:nvGrpSpPr>
            <p:grpSpPr bwMode="auto">
              <a:xfrm>
                <a:off x="3269" y="2146"/>
                <a:ext cx="327" cy="174"/>
                <a:chOff x="3269" y="2146"/>
                <a:chExt cx="327" cy="174"/>
              </a:xfrm>
            </p:grpSpPr>
            <p:sp>
              <p:nvSpPr>
                <p:cNvPr id="197898" name="Line 173"/>
                <p:cNvSpPr>
                  <a:spLocks noChangeShapeType="1"/>
                </p:cNvSpPr>
                <p:nvPr/>
              </p:nvSpPr>
              <p:spPr bwMode="auto">
                <a:xfrm flipV="1">
                  <a:off x="3269" y="2162"/>
                  <a:ext cx="294" cy="15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899" name="Freeform 174"/>
                <p:cNvSpPr>
                  <a:spLocks/>
                </p:cNvSpPr>
                <p:nvPr/>
              </p:nvSpPr>
              <p:spPr bwMode="auto">
                <a:xfrm>
                  <a:off x="3532" y="2146"/>
                  <a:ext cx="64" cy="52"/>
                </a:xfrm>
                <a:custGeom>
                  <a:avLst/>
                  <a:gdLst>
                    <a:gd name="T0" fmla="*/ 27 w 64"/>
                    <a:gd name="T1" fmla="*/ 52 h 52"/>
                    <a:gd name="T2" fmla="*/ 64 w 64"/>
                    <a:gd name="T3" fmla="*/ 0 h 52"/>
                    <a:gd name="T4" fmla="*/ 0 w 64"/>
                    <a:gd name="T5" fmla="*/ 2 h 52"/>
                    <a:gd name="T6" fmla="*/ 29 w 64"/>
                    <a:gd name="T7" fmla="*/ 19 h 52"/>
                    <a:gd name="T8" fmla="*/ 27 w 64"/>
                    <a:gd name="T9" fmla="*/ 52 h 52"/>
                    <a:gd name="T10" fmla="*/ 0 60000 65536"/>
                    <a:gd name="T11" fmla="*/ 0 60000 65536"/>
                    <a:gd name="T12" fmla="*/ 0 60000 65536"/>
                    <a:gd name="T13" fmla="*/ 0 60000 65536"/>
                    <a:gd name="T14" fmla="*/ 0 60000 65536"/>
                    <a:gd name="T15" fmla="*/ 0 w 64"/>
                    <a:gd name="T16" fmla="*/ 0 h 52"/>
                    <a:gd name="T17" fmla="*/ 64 w 64"/>
                    <a:gd name="T18" fmla="*/ 52 h 52"/>
                  </a:gdLst>
                  <a:ahLst/>
                  <a:cxnLst>
                    <a:cxn ang="T10">
                      <a:pos x="T0" y="T1"/>
                    </a:cxn>
                    <a:cxn ang="T11">
                      <a:pos x="T2" y="T3"/>
                    </a:cxn>
                    <a:cxn ang="T12">
                      <a:pos x="T4" y="T5"/>
                    </a:cxn>
                    <a:cxn ang="T13">
                      <a:pos x="T6" y="T7"/>
                    </a:cxn>
                    <a:cxn ang="T14">
                      <a:pos x="T8" y="T9"/>
                    </a:cxn>
                  </a:cxnLst>
                  <a:rect l="T15" t="T16" r="T17" b="T18"/>
                  <a:pathLst>
                    <a:path w="64" h="52">
                      <a:moveTo>
                        <a:pt x="27" y="52"/>
                      </a:moveTo>
                      <a:lnTo>
                        <a:pt x="64" y="0"/>
                      </a:lnTo>
                      <a:lnTo>
                        <a:pt x="0" y="2"/>
                      </a:lnTo>
                      <a:lnTo>
                        <a:pt x="29" y="19"/>
                      </a:lnTo>
                      <a:lnTo>
                        <a:pt x="27" y="5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197718" name="Group 175"/>
              <p:cNvGrpSpPr>
                <a:grpSpLocks/>
              </p:cNvGrpSpPr>
              <p:nvPr/>
            </p:nvGrpSpPr>
            <p:grpSpPr bwMode="auto">
              <a:xfrm>
                <a:off x="2519" y="2259"/>
                <a:ext cx="284" cy="154"/>
                <a:chOff x="2519" y="2259"/>
                <a:chExt cx="284" cy="154"/>
              </a:xfrm>
            </p:grpSpPr>
            <p:sp>
              <p:nvSpPr>
                <p:cNvPr id="197896" name="Line 176"/>
                <p:cNvSpPr>
                  <a:spLocks noChangeShapeType="1"/>
                </p:cNvSpPr>
                <p:nvPr/>
              </p:nvSpPr>
              <p:spPr bwMode="auto">
                <a:xfrm flipV="1">
                  <a:off x="2519" y="2274"/>
                  <a:ext cx="252" cy="139"/>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897" name="Freeform 177"/>
                <p:cNvSpPr>
                  <a:spLocks/>
                </p:cNvSpPr>
                <p:nvPr/>
              </p:nvSpPr>
              <p:spPr bwMode="auto">
                <a:xfrm>
                  <a:off x="2740" y="2259"/>
                  <a:ext cx="63" cy="52"/>
                </a:xfrm>
                <a:custGeom>
                  <a:avLst/>
                  <a:gdLst>
                    <a:gd name="T0" fmla="*/ 27 w 63"/>
                    <a:gd name="T1" fmla="*/ 52 h 52"/>
                    <a:gd name="T2" fmla="*/ 63 w 63"/>
                    <a:gd name="T3" fmla="*/ 0 h 52"/>
                    <a:gd name="T4" fmla="*/ 0 w 63"/>
                    <a:gd name="T5" fmla="*/ 1 h 52"/>
                    <a:gd name="T6" fmla="*/ 28 w 63"/>
                    <a:gd name="T7" fmla="*/ 18 h 52"/>
                    <a:gd name="T8" fmla="*/ 27 w 63"/>
                    <a:gd name="T9" fmla="*/ 52 h 52"/>
                    <a:gd name="T10" fmla="*/ 0 60000 65536"/>
                    <a:gd name="T11" fmla="*/ 0 60000 65536"/>
                    <a:gd name="T12" fmla="*/ 0 60000 65536"/>
                    <a:gd name="T13" fmla="*/ 0 60000 65536"/>
                    <a:gd name="T14" fmla="*/ 0 60000 65536"/>
                    <a:gd name="T15" fmla="*/ 0 w 63"/>
                    <a:gd name="T16" fmla="*/ 0 h 52"/>
                    <a:gd name="T17" fmla="*/ 63 w 63"/>
                    <a:gd name="T18" fmla="*/ 52 h 52"/>
                  </a:gdLst>
                  <a:ahLst/>
                  <a:cxnLst>
                    <a:cxn ang="T10">
                      <a:pos x="T0" y="T1"/>
                    </a:cxn>
                    <a:cxn ang="T11">
                      <a:pos x="T2" y="T3"/>
                    </a:cxn>
                    <a:cxn ang="T12">
                      <a:pos x="T4" y="T5"/>
                    </a:cxn>
                    <a:cxn ang="T13">
                      <a:pos x="T6" y="T7"/>
                    </a:cxn>
                    <a:cxn ang="T14">
                      <a:pos x="T8" y="T9"/>
                    </a:cxn>
                  </a:cxnLst>
                  <a:rect l="T15" t="T16" r="T17" b="T18"/>
                  <a:pathLst>
                    <a:path w="63" h="52">
                      <a:moveTo>
                        <a:pt x="27" y="52"/>
                      </a:moveTo>
                      <a:lnTo>
                        <a:pt x="63" y="0"/>
                      </a:lnTo>
                      <a:lnTo>
                        <a:pt x="0" y="1"/>
                      </a:lnTo>
                      <a:lnTo>
                        <a:pt x="28" y="18"/>
                      </a:lnTo>
                      <a:lnTo>
                        <a:pt x="27" y="5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197719" name="Group 178"/>
              <p:cNvGrpSpPr>
                <a:grpSpLocks/>
              </p:cNvGrpSpPr>
              <p:nvPr/>
            </p:nvGrpSpPr>
            <p:grpSpPr bwMode="auto">
              <a:xfrm>
                <a:off x="2175" y="1825"/>
                <a:ext cx="285" cy="155"/>
                <a:chOff x="2175" y="1825"/>
                <a:chExt cx="285" cy="155"/>
              </a:xfrm>
            </p:grpSpPr>
            <p:sp>
              <p:nvSpPr>
                <p:cNvPr id="197894" name="Line 179"/>
                <p:cNvSpPr>
                  <a:spLocks noChangeShapeType="1"/>
                </p:cNvSpPr>
                <p:nvPr/>
              </p:nvSpPr>
              <p:spPr bwMode="auto">
                <a:xfrm flipV="1">
                  <a:off x="2175" y="1841"/>
                  <a:ext cx="253" cy="139"/>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895" name="Freeform 180"/>
                <p:cNvSpPr>
                  <a:spLocks/>
                </p:cNvSpPr>
                <p:nvPr/>
              </p:nvSpPr>
              <p:spPr bwMode="auto">
                <a:xfrm>
                  <a:off x="2397" y="1825"/>
                  <a:ext cx="63" cy="52"/>
                </a:xfrm>
                <a:custGeom>
                  <a:avLst/>
                  <a:gdLst>
                    <a:gd name="T0" fmla="*/ 26 w 63"/>
                    <a:gd name="T1" fmla="*/ 52 h 52"/>
                    <a:gd name="T2" fmla="*/ 63 w 63"/>
                    <a:gd name="T3" fmla="*/ 0 h 52"/>
                    <a:gd name="T4" fmla="*/ 0 w 63"/>
                    <a:gd name="T5" fmla="*/ 2 h 52"/>
                    <a:gd name="T6" fmla="*/ 28 w 63"/>
                    <a:gd name="T7" fmla="*/ 18 h 52"/>
                    <a:gd name="T8" fmla="*/ 26 w 63"/>
                    <a:gd name="T9" fmla="*/ 52 h 52"/>
                    <a:gd name="T10" fmla="*/ 0 60000 65536"/>
                    <a:gd name="T11" fmla="*/ 0 60000 65536"/>
                    <a:gd name="T12" fmla="*/ 0 60000 65536"/>
                    <a:gd name="T13" fmla="*/ 0 60000 65536"/>
                    <a:gd name="T14" fmla="*/ 0 60000 65536"/>
                    <a:gd name="T15" fmla="*/ 0 w 63"/>
                    <a:gd name="T16" fmla="*/ 0 h 52"/>
                    <a:gd name="T17" fmla="*/ 63 w 63"/>
                    <a:gd name="T18" fmla="*/ 52 h 52"/>
                  </a:gdLst>
                  <a:ahLst/>
                  <a:cxnLst>
                    <a:cxn ang="T10">
                      <a:pos x="T0" y="T1"/>
                    </a:cxn>
                    <a:cxn ang="T11">
                      <a:pos x="T2" y="T3"/>
                    </a:cxn>
                    <a:cxn ang="T12">
                      <a:pos x="T4" y="T5"/>
                    </a:cxn>
                    <a:cxn ang="T13">
                      <a:pos x="T6" y="T7"/>
                    </a:cxn>
                    <a:cxn ang="T14">
                      <a:pos x="T8" y="T9"/>
                    </a:cxn>
                  </a:cxnLst>
                  <a:rect l="T15" t="T16" r="T17" b="T18"/>
                  <a:pathLst>
                    <a:path w="63" h="52">
                      <a:moveTo>
                        <a:pt x="26" y="52"/>
                      </a:moveTo>
                      <a:lnTo>
                        <a:pt x="63" y="0"/>
                      </a:lnTo>
                      <a:lnTo>
                        <a:pt x="0" y="2"/>
                      </a:lnTo>
                      <a:lnTo>
                        <a:pt x="28" y="18"/>
                      </a:lnTo>
                      <a:lnTo>
                        <a:pt x="26" y="5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197720" name="Freeform 181"/>
              <p:cNvSpPr>
                <a:spLocks/>
              </p:cNvSpPr>
              <p:nvPr/>
            </p:nvSpPr>
            <p:spPr bwMode="auto">
              <a:xfrm>
                <a:off x="2167" y="1881"/>
                <a:ext cx="304" cy="101"/>
              </a:xfrm>
              <a:custGeom>
                <a:avLst/>
                <a:gdLst>
                  <a:gd name="T0" fmla="*/ 227 w 304"/>
                  <a:gd name="T1" fmla="*/ 101 h 101"/>
                  <a:gd name="T2" fmla="*/ 304 w 304"/>
                  <a:gd name="T3" fmla="*/ 0 h 101"/>
                  <a:gd name="T4" fmla="*/ 0 w 304"/>
                  <a:gd name="T5" fmla="*/ 0 h 101"/>
                  <a:gd name="T6" fmla="*/ 76 w 304"/>
                  <a:gd name="T7" fmla="*/ 101 h 101"/>
                  <a:gd name="T8" fmla="*/ 227 w 304"/>
                  <a:gd name="T9" fmla="*/ 101 h 101"/>
                  <a:gd name="T10" fmla="*/ 0 60000 65536"/>
                  <a:gd name="T11" fmla="*/ 0 60000 65536"/>
                  <a:gd name="T12" fmla="*/ 0 60000 65536"/>
                  <a:gd name="T13" fmla="*/ 0 60000 65536"/>
                  <a:gd name="T14" fmla="*/ 0 60000 65536"/>
                  <a:gd name="T15" fmla="*/ 0 w 304"/>
                  <a:gd name="T16" fmla="*/ 0 h 101"/>
                  <a:gd name="T17" fmla="*/ 304 w 304"/>
                  <a:gd name="T18" fmla="*/ 101 h 101"/>
                </a:gdLst>
                <a:ahLst/>
                <a:cxnLst>
                  <a:cxn ang="T10">
                    <a:pos x="T0" y="T1"/>
                  </a:cxn>
                  <a:cxn ang="T11">
                    <a:pos x="T2" y="T3"/>
                  </a:cxn>
                  <a:cxn ang="T12">
                    <a:pos x="T4" y="T5"/>
                  </a:cxn>
                  <a:cxn ang="T13">
                    <a:pos x="T6" y="T7"/>
                  </a:cxn>
                  <a:cxn ang="T14">
                    <a:pos x="T8" y="T9"/>
                  </a:cxn>
                </a:cxnLst>
                <a:rect l="T15" t="T16" r="T17" b="T18"/>
                <a:pathLst>
                  <a:path w="304" h="101">
                    <a:moveTo>
                      <a:pt x="227" y="101"/>
                    </a:moveTo>
                    <a:lnTo>
                      <a:pt x="304" y="0"/>
                    </a:lnTo>
                    <a:lnTo>
                      <a:pt x="0" y="0"/>
                    </a:lnTo>
                    <a:lnTo>
                      <a:pt x="76" y="101"/>
                    </a:lnTo>
                    <a:lnTo>
                      <a:pt x="227" y="101"/>
                    </a:lnTo>
                    <a:close/>
                  </a:path>
                </a:pathLst>
              </a:custGeom>
              <a:solidFill>
                <a:srgbClr val="FFFFFF"/>
              </a:solidFill>
              <a:ln w="12700">
                <a:solidFill>
                  <a:srgbClr val="000000"/>
                </a:solidFill>
                <a:round/>
                <a:headEnd/>
                <a:tailEnd/>
              </a:ln>
            </p:spPr>
            <p:txBody>
              <a:bodyPr/>
              <a:lstStyle/>
              <a:p>
                <a:endParaRPr lang="en-US"/>
              </a:p>
            </p:txBody>
          </p:sp>
          <p:sp>
            <p:nvSpPr>
              <p:cNvPr id="197721" name="Rectangle 182"/>
              <p:cNvSpPr>
                <a:spLocks noChangeArrowheads="1"/>
              </p:cNvSpPr>
              <p:nvPr/>
            </p:nvSpPr>
            <p:spPr bwMode="auto">
              <a:xfrm>
                <a:off x="2227" y="1888"/>
                <a:ext cx="174" cy="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97722" name="Rectangle 183"/>
              <p:cNvSpPr>
                <a:spLocks noChangeArrowheads="1"/>
              </p:cNvSpPr>
              <p:nvPr/>
            </p:nvSpPr>
            <p:spPr bwMode="auto">
              <a:xfrm>
                <a:off x="2227" y="1892"/>
                <a:ext cx="187" cy="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 New Roman" charset="0"/>
                  </a:rPr>
                  <a:t>OADM</a:t>
                </a:r>
                <a:endParaRPr lang="en-US"/>
              </a:p>
            </p:txBody>
          </p:sp>
          <p:sp>
            <p:nvSpPr>
              <p:cNvPr id="197723" name="Line 184"/>
              <p:cNvSpPr>
                <a:spLocks noChangeShapeType="1"/>
              </p:cNvSpPr>
              <p:nvPr/>
            </p:nvSpPr>
            <p:spPr bwMode="auto">
              <a:xfrm>
                <a:off x="2247" y="1987"/>
                <a:ext cx="1" cy="6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724" name="Line 185"/>
              <p:cNvSpPr>
                <a:spLocks noChangeShapeType="1"/>
              </p:cNvSpPr>
              <p:nvPr/>
            </p:nvSpPr>
            <p:spPr bwMode="auto">
              <a:xfrm>
                <a:off x="2283" y="1987"/>
                <a:ext cx="2" cy="6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725" name="Line 186"/>
              <p:cNvSpPr>
                <a:spLocks noChangeShapeType="1"/>
              </p:cNvSpPr>
              <p:nvPr/>
            </p:nvSpPr>
            <p:spPr bwMode="auto">
              <a:xfrm>
                <a:off x="2320" y="1987"/>
                <a:ext cx="1" cy="6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726" name="Line 187"/>
              <p:cNvSpPr>
                <a:spLocks noChangeShapeType="1"/>
              </p:cNvSpPr>
              <p:nvPr/>
            </p:nvSpPr>
            <p:spPr bwMode="auto">
              <a:xfrm>
                <a:off x="2356" y="1987"/>
                <a:ext cx="1" cy="6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727" name="Line 188"/>
              <p:cNvSpPr>
                <a:spLocks noChangeShapeType="1"/>
              </p:cNvSpPr>
              <p:nvPr/>
            </p:nvSpPr>
            <p:spPr bwMode="auto">
              <a:xfrm>
                <a:off x="2391" y="1987"/>
                <a:ext cx="2" cy="6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728" name="Freeform 189"/>
              <p:cNvSpPr>
                <a:spLocks/>
              </p:cNvSpPr>
              <p:nvPr/>
            </p:nvSpPr>
            <p:spPr bwMode="auto">
              <a:xfrm>
                <a:off x="2663" y="1793"/>
                <a:ext cx="304" cy="102"/>
              </a:xfrm>
              <a:custGeom>
                <a:avLst/>
                <a:gdLst>
                  <a:gd name="T0" fmla="*/ 229 w 304"/>
                  <a:gd name="T1" fmla="*/ 102 h 102"/>
                  <a:gd name="T2" fmla="*/ 304 w 304"/>
                  <a:gd name="T3" fmla="*/ 0 h 102"/>
                  <a:gd name="T4" fmla="*/ 0 w 304"/>
                  <a:gd name="T5" fmla="*/ 0 h 102"/>
                  <a:gd name="T6" fmla="*/ 77 w 304"/>
                  <a:gd name="T7" fmla="*/ 102 h 102"/>
                  <a:gd name="T8" fmla="*/ 229 w 304"/>
                  <a:gd name="T9" fmla="*/ 102 h 102"/>
                  <a:gd name="T10" fmla="*/ 0 60000 65536"/>
                  <a:gd name="T11" fmla="*/ 0 60000 65536"/>
                  <a:gd name="T12" fmla="*/ 0 60000 65536"/>
                  <a:gd name="T13" fmla="*/ 0 60000 65536"/>
                  <a:gd name="T14" fmla="*/ 0 60000 65536"/>
                  <a:gd name="T15" fmla="*/ 0 w 304"/>
                  <a:gd name="T16" fmla="*/ 0 h 102"/>
                  <a:gd name="T17" fmla="*/ 304 w 304"/>
                  <a:gd name="T18" fmla="*/ 102 h 102"/>
                </a:gdLst>
                <a:ahLst/>
                <a:cxnLst>
                  <a:cxn ang="T10">
                    <a:pos x="T0" y="T1"/>
                  </a:cxn>
                  <a:cxn ang="T11">
                    <a:pos x="T2" y="T3"/>
                  </a:cxn>
                  <a:cxn ang="T12">
                    <a:pos x="T4" y="T5"/>
                  </a:cxn>
                  <a:cxn ang="T13">
                    <a:pos x="T6" y="T7"/>
                  </a:cxn>
                  <a:cxn ang="T14">
                    <a:pos x="T8" y="T9"/>
                  </a:cxn>
                </a:cxnLst>
                <a:rect l="T15" t="T16" r="T17" b="T18"/>
                <a:pathLst>
                  <a:path w="304" h="102">
                    <a:moveTo>
                      <a:pt x="229" y="102"/>
                    </a:moveTo>
                    <a:lnTo>
                      <a:pt x="304" y="0"/>
                    </a:lnTo>
                    <a:lnTo>
                      <a:pt x="0" y="0"/>
                    </a:lnTo>
                    <a:lnTo>
                      <a:pt x="77" y="102"/>
                    </a:lnTo>
                    <a:lnTo>
                      <a:pt x="229" y="102"/>
                    </a:lnTo>
                    <a:close/>
                  </a:path>
                </a:pathLst>
              </a:custGeom>
              <a:solidFill>
                <a:srgbClr val="FFFFFF"/>
              </a:solidFill>
              <a:ln w="12700">
                <a:solidFill>
                  <a:srgbClr val="000000"/>
                </a:solidFill>
                <a:round/>
                <a:headEnd/>
                <a:tailEnd/>
              </a:ln>
            </p:spPr>
            <p:txBody>
              <a:bodyPr/>
              <a:lstStyle/>
              <a:p>
                <a:endParaRPr lang="en-US"/>
              </a:p>
            </p:txBody>
          </p:sp>
          <p:sp>
            <p:nvSpPr>
              <p:cNvPr id="197729" name="Rectangle 190"/>
              <p:cNvSpPr>
                <a:spLocks noChangeArrowheads="1"/>
              </p:cNvSpPr>
              <p:nvPr/>
            </p:nvSpPr>
            <p:spPr bwMode="auto">
              <a:xfrm>
                <a:off x="2723" y="1801"/>
                <a:ext cx="174" cy="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97730" name="Rectangle 191"/>
              <p:cNvSpPr>
                <a:spLocks noChangeArrowheads="1"/>
              </p:cNvSpPr>
              <p:nvPr/>
            </p:nvSpPr>
            <p:spPr bwMode="auto">
              <a:xfrm>
                <a:off x="2723" y="1805"/>
                <a:ext cx="187" cy="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 New Roman" charset="0"/>
                  </a:rPr>
                  <a:t>OADM</a:t>
                </a:r>
                <a:endParaRPr lang="en-US"/>
              </a:p>
            </p:txBody>
          </p:sp>
          <p:sp>
            <p:nvSpPr>
              <p:cNvPr id="197731" name="Line 192"/>
              <p:cNvSpPr>
                <a:spLocks noChangeShapeType="1"/>
              </p:cNvSpPr>
              <p:nvPr/>
            </p:nvSpPr>
            <p:spPr bwMode="auto">
              <a:xfrm>
                <a:off x="2743" y="1900"/>
                <a:ext cx="1" cy="6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732" name="Line 193"/>
              <p:cNvSpPr>
                <a:spLocks noChangeShapeType="1"/>
              </p:cNvSpPr>
              <p:nvPr/>
            </p:nvSpPr>
            <p:spPr bwMode="auto">
              <a:xfrm>
                <a:off x="2780" y="1900"/>
                <a:ext cx="1" cy="6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733" name="Line 194"/>
              <p:cNvSpPr>
                <a:spLocks noChangeShapeType="1"/>
              </p:cNvSpPr>
              <p:nvPr/>
            </p:nvSpPr>
            <p:spPr bwMode="auto">
              <a:xfrm>
                <a:off x="2816" y="1900"/>
                <a:ext cx="1" cy="6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734" name="Line 195"/>
              <p:cNvSpPr>
                <a:spLocks noChangeShapeType="1"/>
              </p:cNvSpPr>
              <p:nvPr/>
            </p:nvSpPr>
            <p:spPr bwMode="auto">
              <a:xfrm>
                <a:off x="2852" y="1900"/>
                <a:ext cx="2" cy="6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735" name="Line 196"/>
              <p:cNvSpPr>
                <a:spLocks noChangeShapeType="1"/>
              </p:cNvSpPr>
              <p:nvPr/>
            </p:nvSpPr>
            <p:spPr bwMode="auto">
              <a:xfrm>
                <a:off x="2888" y="1900"/>
                <a:ext cx="1" cy="6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736" name="Freeform 197"/>
              <p:cNvSpPr>
                <a:spLocks/>
              </p:cNvSpPr>
              <p:nvPr/>
            </p:nvSpPr>
            <p:spPr bwMode="auto">
              <a:xfrm>
                <a:off x="3161" y="1881"/>
                <a:ext cx="304" cy="101"/>
              </a:xfrm>
              <a:custGeom>
                <a:avLst/>
                <a:gdLst>
                  <a:gd name="T0" fmla="*/ 228 w 304"/>
                  <a:gd name="T1" fmla="*/ 101 h 101"/>
                  <a:gd name="T2" fmla="*/ 304 w 304"/>
                  <a:gd name="T3" fmla="*/ 0 h 101"/>
                  <a:gd name="T4" fmla="*/ 0 w 304"/>
                  <a:gd name="T5" fmla="*/ 0 h 101"/>
                  <a:gd name="T6" fmla="*/ 76 w 304"/>
                  <a:gd name="T7" fmla="*/ 101 h 101"/>
                  <a:gd name="T8" fmla="*/ 228 w 304"/>
                  <a:gd name="T9" fmla="*/ 101 h 101"/>
                  <a:gd name="T10" fmla="*/ 0 60000 65536"/>
                  <a:gd name="T11" fmla="*/ 0 60000 65536"/>
                  <a:gd name="T12" fmla="*/ 0 60000 65536"/>
                  <a:gd name="T13" fmla="*/ 0 60000 65536"/>
                  <a:gd name="T14" fmla="*/ 0 60000 65536"/>
                  <a:gd name="T15" fmla="*/ 0 w 304"/>
                  <a:gd name="T16" fmla="*/ 0 h 101"/>
                  <a:gd name="T17" fmla="*/ 304 w 304"/>
                  <a:gd name="T18" fmla="*/ 101 h 101"/>
                </a:gdLst>
                <a:ahLst/>
                <a:cxnLst>
                  <a:cxn ang="T10">
                    <a:pos x="T0" y="T1"/>
                  </a:cxn>
                  <a:cxn ang="T11">
                    <a:pos x="T2" y="T3"/>
                  </a:cxn>
                  <a:cxn ang="T12">
                    <a:pos x="T4" y="T5"/>
                  </a:cxn>
                  <a:cxn ang="T13">
                    <a:pos x="T6" y="T7"/>
                  </a:cxn>
                  <a:cxn ang="T14">
                    <a:pos x="T8" y="T9"/>
                  </a:cxn>
                </a:cxnLst>
                <a:rect l="T15" t="T16" r="T17" b="T18"/>
                <a:pathLst>
                  <a:path w="304" h="101">
                    <a:moveTo>
                      <a:pt x="228" y="101"/>
                    </a:moveTo>
                    <a:lnTo>
                      <a:pt x="304" y="0"/>
                    </a:lnTo>
                    <a:lnTo>
                      <a:pt x="0" y="0"/>
                    </a:lnTo>
                    <a:lnTo>
                      <a:pt x="76" y="101"/>
                    </a:lnTo>
                    <a:lnTo>
                      <a:pt x="228" y="101"/>
                    </a:lnTo>
                    <a:close/>
                  </a:path>
                </a:pathLst>
              </a:custGeom>
              <a:solidFill>
                <a:srgbClr val="FFFFFF"/>
              </a:solidFill>
              <a:ln w="12700">
                <a:solidFill>
                  <a:srgbClr val="000000"/>
                </a:solidFill>
                <a:round/>
                <a:headEnd/>
                <a:tailEnd/>
              </a:ln>
            </p:spPr>
            <p:txBody>
              <a:bodyPr/>
              <a:lstStyle/>
              <a:p>
                <a:endParaRPr lang="en-US"/>
              </a:p>
            </p:txBody>
          </p:sp>
          <p:sp>
            <p:nvSpPr>
              <p:cNvPr id="197737" name="Rectangle 198"/>
              <p:cNvSpPr>
                <a:spLocks noChangeArrowheads="1"/>
              </p:cNvSpPr>
              <p:nvPr/>
            </p:nvSpPr>
            <p:spPr bwMode="auto">
              <a:xfrm>
                <a:off x="3225" y="1888"/>
                <a:ext cx="174" cy="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97738" name="Rectangle 199"/>
              <p:cNvSpPr>
                <a:spLocks noChangeArrowheads="1"/>
              </p:cNvSpPr>
              <p:nvPr/>
            </p:nvSpPr>
            <p:spPr bwMode="auto">
              <a:xfrm>
                <a:off x="3225" y="1892"/>
                <a:ext cx="187" cy="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 New Roman" charset="0"/>
                  </a:rPr>
                  <a:t>OADM</a:t>
                </a:r>
                <a:endParaRPr lang="en-US"/>
              </a:p>
            </p:txBody>
          </p:sp>
          <p:sp>
            <p:nvSpPr>
              <p:cNvPr id="197739" name="Line 200"/>
              <p:cNvSpPr>
                <a:spLocks noChangeShapeType="1"/>
              </p:cNvSpPr>
              <p:nvPr/>
            </p:nvSpPr>
            <p:spPr bwMode="auto">
              <a:xfrm>
                <a:off x="3239" y="1987"/>
                <a:ext cx="2" cy="6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740" name="Line 201"/>
              <p:cNvSpPr>
                <a:spLocks noChangeShapeType="1"/>
              </p:cNvSpPr>
              <p:nvPr/>
            </p:nvSpPr>
            <p:spPr bwMode="auto">
              <a:xfrm>
                <a:off x="3277" y="1987"/>
                <a:ext cx="2" cy="6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741" name="Line 202"/>
              <p:cNvSpPr>
                <a:spLocks noChangeShapeType="1"/>
              </p:cNvSpPr>
              <p:nvPr/>
            </p:nvSpPr>
            <p:spPr bwMode="auto">
              <a:xfrm>
                <a:off x="3312" y="1987"/>
                <a:ext cx="2" cy="6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742" name="Line 203"/>
              <p:cNvSpPr>
                <a:spLocks noChangeShapeType="1"/>
              </p:cNvSpPr>
              <p:nvPr/>
            </p:nvSpPr>
            <p:spPr bwMode="auto">
              <a:xfrm>
                <a:off x="3349" y="1987"/>
                <a:ext cx="1" cy="6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743" name="Line 204"/>
              <p:cNvSpPr>
                <a:spLocks noChangeShapeType="1"/>
              </p:cNvSpPr>
              <p:nvPr/>
            </p:nvSpPr>
            <p:spPr bwMode="auto">
              <a:xfrm>
                <a:off x="3385" y="1987"/>
                <a:ext cx="2" cy="6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744" name="Freeform 205"/>
              <p:cNvSpPr>
                <a:spLocks/>
              </p:cNvSpPr>
              <p:nvPr/>
            </p:nvSpPr>
            <p:spPr bwMode="auto">
              <a:xfrm>
                <a:off x="3244" y="2211"/>
                <a:ext cx="303" cy="101"/>
              </a:xfrm>
              <a:custGeom>
                <a:avLst/>
                <a:gdLst>
                  <a:gd name="T0" fmla="*/ 225 w 303"/>
                  <a:gd name="T1" fmla="*/ 101 h 101"/>
                  <a:gd name="T2" fmla="*/ 303 w 303"/>
                  <a:gd name="T3" fmla="*/ 0 h 101"/>
                  <a:gd name="T4" fmla="*/ 0 w 303"/>
                  <a:gd name="T5" fmla="*/ 0 h 101"/>
                  <a:gd name="T6" fmla="*/ 75 w 303"/>
                  <a:gd name="T7" fmla="*/ 101 h 101"/>
                  <a:gd name="T8" fmla="*/ 225 w 303"/>
                  <a:gd name="T9" fmla="*/ 101 h 101"/>
                  <a:gd name="T10" fmla="*/ 0 60000 65536"/>
                  <a:gd name="T11" fmla="*/ 0 60000 65536"/>
                  <a:gd name="T12" fmla="*/ 0 60000 65536"/>
                  <a:gd name="T13" fmla="*/ 0 60000 65536"/>
                  <a:gd name="T14" fmla="*/ 0 60000 65536"/>
                  <a:gd name="T15" fmla="*/ 0 w 303"/>
                  <a:gd name="T16" fmla="*/ 0 h 101"/>
                  <a:gd name="T17" fmla="*/ 303 w 303"/>
                  <a:gd name="T18" fmla="*/ 101 h 101"/>
                </a:gdLst>
                <a:ahLst/>
                <a:cxnLst>
                  <a:cxn ang="T10">
                    <a:pos x="T0" y="T1"/>
                  </a:cxn>
                  <a:cxn ang="T11">
                    <a:pos x="T2" y="T3"/>
                  </a:cxn>
                  <a:cxn ang="T12">
                    <a:pos x="T4" y="T5"/>
                  </a:cxn>
                  <a:cxn ang="T13">
                    <a:pos x="T6" y="T7"/>
                  </a:cxn>
                  <a:cxn ang="T14">
                    <a:pos x="T8" y="T9"/>
                  </a:cxn>
                </a:cxnLst>
                <a:rect l="T15" t="T16" r="T17" b="T18"/>
                <a:pathLst>
                  <a:path w="303" h="101">
                    <a:moveTo>
                      <a:pt x="225" y="101"/>
                    </a:moveTo>
                    <a:lnTo>
                      <a:pt x="303" y="0"/>
                    </a:lnTo>
                    <a:lnTo>
                      <a:pt x="0" y="0"/>
                    </a:lnTo>
                    <a:lnTo>
                      <a:pt x="75" y="101"/>
                    </a:lnTo>
                    <a:lnTo>
                      <a:pt x="225" y="101"/>
                    </a:lnTo>
                    <a:close/>
                  </a:path>
                </a:pathLst>
              </a:custGeom>
              <a:solidFill>
                <a:srgbClr val="FFFFFF"/>
              </a:solidFill>
              <a:ln w="12700">
                <a:solidFill>
                  <a:srgbClr val="000000"/>
                </a:solidFill>
                <a:round/>
                <a:headEnd/>
                <a:tailEnd/>
              </a:ln>
            </p:spPr>
            <p:txBody>
              <a:bodyPr/>
              <a:lstStyle/>
              <a:p>
                <a:endParaRPr lang="en-US"/>
              </a:p>
            </p:txBody>
          </p:sp>
          <p:sp>
            <p:nvSpPr>
              <p:cNvPr id="197745" name="Rectangle 206"/>
              <p:cNvSpPr>
                <a:spLocks noChangeArrowheads="1"/>
              </p:cNvSpPr>
              <p:nvPr/>
            </p:nvSpPr>
            <p:spPr bwMode="auto">
              <a:xfrm>
                <a:off x="3304" y="2219"/>
                <a:ext cx="174" cy="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97746" name="Rectangle 207"/>
              <p:cNvSpPr>
                <a:spLocks noChangeArrowheads="1"/>
              </p:cNvSpPr>
              <p:nvPr/>
            </p:nvSpPr>
            <p:spPr bwMode="auto">
              <a:xfrm>
                <a:off x="3304" y="2223"/>
                <a:ext cx="187" cy="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 New Roman" charset="0"/>
                  </a:rPr>
                  <a:t>OADM</a:t>
                </a:r>
                <a:endParaRPr lang="en-US"/>
              </a:p>
            </p:txBody>
          </p:sp>
          <p:sp>
            <p:nvSpPr>
              <p:cNvPr id="197747" name="Line 208"/>
              <p:cNvSpPr>
                <a:spLocks noChangeShapeType="1"/>
              </p:cNvSpPr>
              <p:nvPr/>
            </p:nvSpPr>
            <p:spPr bwMode="auto">
              <a:xfrm>
                <a:off x="3322" y="2316"/>
                <a:ext cx="2" cy="69"/>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748" name="Line 209"/>
              <p:cNvSpPr>
                <a:spLocks noChangeShapeType="1"/>
              </p:cNvSpPr>
              <p:nvPr/>
            </p:nvSpPr>
            <p:spPr bwMode="auto">
              <a:xfrm>
                <a:off x="3359" y="2316"/>
                <a:ext cx="1" cy="69"/>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749" name="Line 210"/>
              <p:cNvSpPr>
                <a:spLocks noChangeShapeType="1"/>
              </p:cNvSpPr>
              <p:nvPr/>
            </p:nvSpPr>
            <p:spPr bwMode="auto">
              <a:xfrm>
                <a:off x="3395" y="2316"/>
                <a:ext cx="1" cy="69"/>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750" name="Line 211"/>
              <p:cNvSpPr>
                <a:spLocks noChangeShapeType="1"/>
              </p:cNvSpPr>
              <p:nvPr/>
            </p:nvSpPr>
            <p:spPr bwMode="auto">
              <a:xfrm>
                <a:off x="3432" y="2316"/>
                <a:ext cx="1" cy="69"/>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751" name="Line 212"/>
              <p:cNvSpPr>
                <a:spLocks noChangeShapeType="1"/>
              </p:cNvSpPr>
              <p:nvPr/>
            </p:nvSpPr>
            <p:spPr bwMode="auto">
              <a:xfrm>
                <a:off x="3468" y="2316"/>
                <a:ext cx="1" cy="69"/>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752" name="Freeform 213"/>
              <p:cNvSpPr>
                <a:spLocks/>
              </p:cNvSpPr>
              <p:nvPr/>
            </p:nvSpPr>
            <p:spPr bwMode="auto">
              <a:xfrm>
                <a:off x="2499" y="2320"/>
                <a:ext cx="303" cy="103"/>
              </a:xfrm>
              <a:custGeom>
                <a:avLst/>
                <a:gdLst>
                  <a:gd name="T0" fmla="*/ 227 w 303"/>
                  <a:gd name="T1" fmla="*/ 103 h 103"/>
                  <a:gd name="T2" fmla="*/ 303 w 303"/>
                  <a:gd name="T3" fmla="*/ 0 h 103"/>
                  <a:gd name="T4" fmla="*/ 0 w 303"/>
                  <a:gd name="T5" fmla="*/ 0 h 103"/>
                  <a:gd name="T6" fmla="*/ 76 w 303"/>
                  <a:gd name="T7" fmla="*/ 103 h 103"/>
                  <a:gd name="T8" fmla="*/ 227 w 303"/>
                  <a:gd name="T9" fmla="*/ 103 h 103"/>
                  <a:gd name="T10" fmla="*/ 0 60000 65536"/>
                  <a:gd name="T11" fmla="*/ 0 60000 65536"/>
                  <a:gd name="T12" fmla="*/ 0 60000 65536"/>
                  <a:gd name="T13" fmla="*/ 0 60000 65536"/>
                  <a:gd name="T14" fmla="*/ 0 60000 65536"/>
                  <a:gd name="T15" fmla="*/ 0 w 303"/>
                  <a:gd name="T16" fmla="*/ 0 h 103"/>
                  <a:gd name="T17" fmla="*/ 303 w 303"/>
                  <a:gd name="T18" fmla="*/ 103 h 103"/>
                </a:gdLst>
                <a:ahLst/>
                <a:cxnLst>
                  <a:cxn ang="T10">
                    <a:pos x="T0" y="T1"/>
                  </a:cxn>
                  <a:cxn ang="T11">
                    <a:pos x="T2" y="T3"/>
                  </a:cxn>
                  <a:cxn ang="T12">
                    <a:pos x="T4" y="T5"/>
                  </a:cxn>
                  <a:cxn ang="T13">
                    <a:pos x="T6" y="T7"/>
                  </a:cxn>
                  <a:cxn ang="T14">
                    <a:pos x="T8" y="T9"/>
                  </a:cxn>
                </a:cxnLst>
                <a:rect l="T15" t="T16" r="T17" b="T18"/>
                <a:pathLst>
                  <a:path w="303" h="103">
                    <a:moveTo>
                      <a:pt x="227" y="103"/>
                    </a:moveTo>
                    <a:lnTo>
                      <a:pt x="303" y="0"/>
                    </a:lnTo>
                    <a:lnTo>
                      <a:pt x="0" y="0"/>
                    </a:lnTo>
                    <a:lnTo>
                      <a:pt x="76" y="103"/>
                    </a:lnTo>
                    <a:lnTo>
                      <a:pt x="227" y="103"/>
                    </a:lnTo>
                    <a:close/>
                  </a:path>
                </a:pathLst>
              </a:custGeom>
              <a:solidFill>
                <a:srgbClr val="FFFFFF"/>
              </a:solidFill>
              <a:ln w="12700">
                <a:solidFill>
                  <a:srgbClr val="000000"/>
                </a:solidFill>
                <a:round/>
                <a:headEnd/>
                <a:tailEnd/>
              </a:ln>
            </p:spPr>
            <p:txBody>
              <a:bodyPr/>
              <a:lstStyle/>
              <a:p>
                <a:endParaRPr lang="en-US"/>
              </a:p>
            </p:txBody>
          </p:sp>
          <p:sp>
            <p:nvSpPr>
              <p:cNvPr id="197753" name="Rectangle 214"/>
              <p:cNvSpPr>
                <a:spLocks noChangeArrowheads="1"/>
              </p:cNvSpPr>
              <p:nvPr/>
            </p:nvSpPr>
            <p:spPr bwMode="auto">
              <a:xfrm>
                <a:off x="2564" y="2332"/>
                <a:ext cx="173" cy="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97754" name="Rectangle 215"/>
              <p:cNvSpPr>
                <a:spLocks noChangeArrowheads="1"/>
              </p:cNvSpPr>
              <p:nvPr/>
            </p:nvSpPr>
            <p:spPr bwMode="auto">
              <a:xfrm>
                <a:off x="2564" y="2335"/>
                <a:ext cx="187" cy="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 New Roman" charset="0"/>
                  </a:rPr>
                  <a:t>OADM</a:t>
                </a:r>
                <a:endParaRPr lang="en-US"/>
              </a:p>
            </p:txBody>
          </p:sp>
          <p:sp>
            <p:nvSpPr>
              <p:cNvPr id="197755" name="Line 216"/>
              <p:cNvSpPr>
                <a:spLocks noChangeShapeType="1"/>
              </p:cNvSpPr>
              <p:nvPr/>
            </p:nvSpPr>
            <p:spPr bwMode="auto">
              <a:xfrm>
                <a:off x="2578" y="2426"/>
                <a:ext cx="1" cy="6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756" name="Line 217"/>
              <p:cNvSpPr>
                <a:spLocks noChangeShapeType="1"/>
              </p:cNvSpPr>
              <p:nvPr/>
            </p:nvSpPr>
            <p:spPr bwMode="auto">
              <a:xfrm>
                <a:off x="2615" y="2426"/>
                <a:ext cx="2" cy="6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757" name="Line 218"/>
              <p:cNvSpPr>
                <a:spLocks noChangeShapeType="1"/>
              </p:cNvSpPr>
              <p:nvPr/>
            </p:nvSpPr>
            <p:spPr bwMode="auto">
              <a:xfrm>
                <a:off x="2651" y="2426"/>
                <a:ext cx="1" cy="6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758" name="Line 219"/>
              <p:cNvSpPr>
                <a:spLocks noChangeShapeType="1"/>
              </p:cNvSpPr>
              <p:nvPr/>
            </p:nvSpPr>
            <p:spPr bwMode="auto">
              <a:xfrm>
                <a:off x="2687" y="2426"/>
                <a:ext cx="1" cy="6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759" name="Line 220"/>
              <p:cNvSpPr>
                <a:spLocks noChangeShapeType="1"/>
              </p:cNvSpPr>
              <p:nvPr/>
            </p:nvSpPr>
            <p:spPr bwMode="auto">
              <a:xfrm>
                <a:off x="2722" y="2426"/>
                <a:ext cx="1" cy="6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760" name="Freeform 221"/>
              <p:cNvSpPr>
                <a:spLocks/>
              </p:cNvSpPr>
              <p:nvPr/>
            </p:nvSpPr>
            <p:spPr bwMode="auto">
              <a:xfrm>
                <a:off x="2611" y="2305"/>
                <a:ext cx="13" cy="13"/>
              </a:xfrm>
              <a:custGeom>
                <a:avLst/>
                <a:gdLst>
                  <a:gd name="T0" fmla="*/ 6 w 13"/>
                  <a:gd name="T1" fmla="*/ 13 h 13"/>
                  <a:gd name="T2" fmla="*/ 13 w 13"/>
                  <a:gd name="T3" fmla="*/ 8 h 13"/>
                  <a:gd name="T4" fmla="*/ 7 w 13"/>
                  <a:gd name="T5" fmla="*/ 0 h 13"/>
                  <a:gd name="T6" fmla="*/ 0 w 13"/>
                  <a:gd name="T7" fmla="*/ 4 h 13"/>
                  <a:gd name="T8" fmla="*/ 6 w 13"/>
                  <a:gd name="T9" fmla="*/ 13 h 13"/>
                  <a:gd name="T10" fmla="*/ 0 60000 65536"/>
                  <a:gd name="T11" fmla="*/ 0 60000 65536"/>
                  <a:gd name="T12" fmla="*/ 0 60000 65536"/>
                  <a:gd name="T13" fmla="*/ 0 60000 65536"/>
                  <a:gd name="T14" fmla="*/ 0 60000 65536"/>
                  <a:gd name="T15" fmla="*/ 0 w 13"/>
                  <a:gd name="T16" fmla="*/ 0 h 13"/>
                  <a:gd name="T17" fmla="*/ 13 w 13"/>
                  <a:gd name="T18" fmla="*/ 13 h 13"/>
                </a:gdLst>
                <a:ahLst/>
                <a:cxnLst>
                  <a:cxn ang="T10">
                    <a:pos x="T0" y="T1"/>
                  </a:cxn>
                  <a:cxn ang="T11">
                    <a:pos x="T2" y="T3"/>
                  </a:cxn>
                  <a:cxn ang="T12">
                    <a:pos x="T4" y="T5"/>
                  </a:cxn>
                  <a:cxn ang="T13">
                    <a:pos x="T6" y="T7"/>
                  </a:cxn>
                  <a:cxn ang="T14">
                    <a:pos x="T8" y="T9"/>
                  </a:cxn>
                </a:cxnLst>
                <a:rect l="T15" t="T16" r="T17" b="T18"/>
                <a:pathLst>
                  <a:path w="13" h="13">
                    <a:moveTo>
                      <a:pt x="6" y="13"/>
                    </a:moveTo>
                    <a:lnTo>
                      <a:pt x="13" y="8"/>
                    </a:lnTo>
                    <a:lnTo>
                      <a:pt x="7" y="0"/>
                    </a:lnTo>
                    <a:lnTo>
                      <a:pt x="0" y="4"/>
                    </a:lnTo>
                    <a:lnTo>
                      <a:pt x="6"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761" name="Freeform 222"/>
              <p:cNvSpPr>
                <a:spLocks/>
              </p:cNvSpPr>
              <p:nvPr/>
            </p:nvSpPr>
            <p:spPr bwMode="auto">
              <a:xfrm>
                <a:off x="2592" y="2270"/>
                <a:ext cx="12" cy="12"/>
              </a:xfrm>
              <a:custGeom>
                <a:avLst/>
                <a:gdLst>
                  <a:gd name="T0" fmla="*/ 5 w 12"/>
                  <a:gd name="T1" fmla="*/ 12 h 12"/>
                  <a:gd name="T2" fmla="*/ 12 w 12"/>
                  <a:gd name="T3" fmla="*/ 8 h 12"/>
                  <a:gd name="T4" fmla="*/ 7 w 12"/>
                  <a:gd name="T5" fmla="*/ 0 h 12"/>
                  <a:gd name="T6" fmla="*/ 0 w 12"/>
                  <a:gd name="T7" fmla="*/ 4 h 12"/>
                  <a:gd name="T8" fmla="*/ 5 w 12"/>
                  <a:gd name="T9" fmla="*/ 12 h 12"/>
                  <a:gd name="T10" fmla="*/ 0 60000 65536"/>
                  <a:gd name="T11" fmla="*/ 0 60000 65536"/>
                  <a:gd name="T12" fmla="*/ 0 60000 65536"/>
                  <a:gd name="T13" fmla="*/ 0 60000 65536"/>
                  <a:gd name="T14" fmla="*/ 0 60000 65536"/>
                  <a:gd name="T15" fmla="*/ 0 w 12"/>
                  <a:gd name="T16" fmla="*/ 0 h 12"/>
                  <a:gd name="T17" fmla="*/ 12 w 12"/>
                  <a:gd name="T18" fmla="*/ 12 h 12"/>
                </a:gdLst>
                <a:ahLst/>
                <a:cxnLst>
                  <a:cxn ang="T10">
                    <a:pos x="T0" y="T1"/>
                  </a:cxn>
                  <a:cxn ang="T11">
                    <a:pos x="T2" y="T3"/>
                  </a:cxn>
                  <a:cxn ang="T12">
                    <a:pos x="T4" y="T5"/>
                  </a:cxn>
                  <a:cxn ang="T13">
                    <a:pos x="T6" y="T7"/>
                  </a:cxn>
                  <a:cxn ang="T14">
                    <a:pos x="T8" y="T9"/>
                  </a:cxn>
                </a:cxnLst>
                <a:rect l="T15" t="T16" r="T17" b="T18"/>
                <a:pathLst>
                  <a:path w="12" h="12">
                    <a:moveTo>
                      <a:pt x="5" y="12"/>
                    </a:moveTo>
                    <a:lnTo>
                      <a:pt x="12" y="8"/>
                    </a:lnTo>
                    <a:lnTo>
                      <a:pt x="7" y="0"/>
                    </a:lnTo>
                    <a:lnTo>
                      <a:pt x="0" y="4"/>
                    </a:lnTo>
                    <a:lnTo>
                      <a:pt x="5" y="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762" name="Freeform 223"/>
              <p:cNvSpPr>
                <a:spLocks/>
              </p:cNvSpPr>
              <p:nvPr/>
            </p:nvSpPr>
            <p:spPr bwMode="auto">
              <a:xfrm>
                <a:off x="2573" y="2236"/>
                <a:ext cx="13" cy="13"/>
              </a:xfrm>
              <a:custGeom>
                <a:avLst/>
                <a:gdLst>
                  <a:gd name="T0" fmla="*/ 6 w 13"/>
                  <a:gd name="T1" fmla="*/ 13 h 13"/>
                  <a:gd name="T2" fmla="*/ 13 w 13"/>
                  <a:gd name="T3" fmla="*/ 9 h 13"/>
                  <a:gd name="T4" fmla="*/ 7 w 13"/>
                  <a:gd name="T5" fmla="*/ 0 h 13"/>
                  <a:gd name="T6" fmla="*/ 0 w 13"/>
                  <a:gd name="T7" fmla="*/ 4 h 13"/>
                  <a:gd name="T8" fmla="*/ 6 w 13"/>
                  <a:gd name="T9" fmla="*/ 13 h 13"/>
                  <a:gd name="T10" fmla="*/ 0 60000 65536"/>
                  <a:gd name="T11" fmla="*/ 0 60000 65536"/>
                  <a:gd name="T12" fmla="*/ 0 60000 65536"/>
                  <a:gd name="T13" fmla="*/ 0 60000 65536"/>
                  <a:gd name="T14" fmla="*/ 0 60000 65536"/>
                  <a:gd name="T15" fmla="*/ 0 w 13"/>
                  <a:gd name="T16" fmla="*/ 0 h 13"/>
                  <a:gd name="T17" fmla="*/ 13 w 13"/>
                  <a:gd name="T18" fmla="*/ 13 h 13"/>
                </a:gdLst>
                <a:ahLst/>
                <a:cxnLst>
                  <a:cxn ang="T10">
                    <a:pos x="T0" y="T1"/>
                  </a:cxn>
                  <a:cxn ang="T11">
                    <a:pos x="T2" y="T3"/>
                  </a:cxn>
                  <a:cxn ang="T12">
                    <a:pos x="T4" y="T5"/>
                  </a:cxn>
                  <a:cxn ang="T13">
                    <a:pos x="T6" y="T7"/>
                  </a:cxn>
                  <a:cxn ang="T14">
                    <a:pos x="T8" y="T9"/>
                  </a:cxn>
                </a:cxnLst>
                <a:rect l="T15" t="T16" r="T17" b="T18"/>
                <a:pathLst>
                  <a:path w="13" h="13">
                    <a:moveTo>
                      <a:pt x="6" y="13"/>
                    </a:moveTo>
                    <a:lnTo>
                      <a:pt x="13" y="9"/>
                    </a:lnTo>
                    <a:lnTo>
                      <a:pt x="7" y="0"/>
                    </a:lnTo>
                    <a:lnTo>
                      <a:pt x="0" y="4"/>
                    </a:lnTo>
                    <a:lnTo>
                      <a:pt x="6"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763" name="Freeform 224"/>
              <p:cNvSpPr>
                <a:spLocks/>
              </p:cNvSpPr>
              <p:nvPr/>
            </p:nvSpPr>
            <p:spPr bwMode="auto">
              <a:xfrm>
                <a:off x="2554" y="2201"/>
                <a:ext cx="12" cy="13"/>
              </a:xfrm>
              <a:custGeom>
                <a:avLst/>
                <a:gdLst>
                  <a:gd name="T0" fmla="*/ 4 w 12"/>
                  <a:gd name="T1" fmla="*/ 13 h 13"/>
                  <a:gd name="T2" fmla="*/ 12 w 12"/>
                  <a:gd name="T3" fmla="*/ 9 h 13"/>
                  <a:gd name="T4" fmla="*/ 7 w 12"/>
                  <a:gd name="T5" fmla="*/ 0 h 13"/>
                  <a:gd name="T6" fmla="*/ 0 w 12"/>
                  <a:gd name="T7" fmla="*/ 4 h 13"/>
                  <a:gd name="T8" fmla="*/ 4 w 12"/>
                  <a:gd name="T9" fmla="*/ 13 h 13"/>
                  <a:gd name="T10" fmla="*/ 0 60000 65536"/>
                  <a:gd name="T11" fmla="*/ 0 60000 65536"/>
                  <a:gd name="T12" fmla="*/ 0 60000 65536"/>
                  <a:gd name="T13" fmla="*/ 0 60000 65536"/>
                  <a:gd name="T14" fmla="*/ 0 60000 65536"/>
                  <a:gd name="T15" fmla="*/ 0 w 12"/>
                  <a:gd name="T16" fmla="*/ 0 h 13"/>
                  <a:gd name="T17" fmla="*/ 12 w 12"/>
                  <a:gd name="T18" fmla="*/ 13 h 13"/>
                </a:gdLst>
                <a:ahLst/>
                <a:cxnLst>
                  <a:cxn ang="T10">
                    <a:pos x="T0" y="T1"/>
                  </a:cxn>
                  <a:cxn ang="T11">
                    <a:pos x="T2" y="T3"/>
                  </a:cxn>
                  <a:cxn ang="T12">
                    <a:pos x="T4" y="T5"/>
                  </a:cxn>
                  <a:cxn ang="T13">
                    <a:pos x="T6" y="T7"/>
                  </a:cxn>
                  <a:cxn ang="T14">
                    <a:pos x="T8" y="T9"/>
                  </a:cxn>
                </a:cxnLst>
                <a:rect l="T15" t="T16" r="T17" b="T18"/>
                <a:pathLst>
                  <a:path w="12" h="13">
                    <a:moveTo>
                      <a:pt x="4" y="13"/>
                    </a:moveTo>
                    <a:lnTo>
                      <a:pt x="12" y="9"/>
                    </a:lnTo>
                    <a:lnTo>
                      <a:pt x="7" y="0"/>
                    </a:lnTo>
                    <a:lnTo>
                      <a:pt x="0" y="4"/>
                    </a:lnTo>
                    <a:lnTo>
                      <a:pt x="4"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764" name="Freeform 225"/>
              <p:cNvSpPr>
                <a:spLocks/>
              </p:cNvSpPr>
              <p:nvPr/>
            </p:nvSpPr>
            <p:spPr bwMode="auto">
              <a:xfrm>
                <a:off x="2534" y="2166"/>
                <a:ext cx="13" cy="13"/>
              </a:xfrm>
              <a:custGeom>
                <a:avLst/>
                <a:gdLst>
                  <a:gd name="T0" fmla="*/ 4 w 13"/>
                  <a:gd name="T1" fmla="*/ 13 h 13"/>
                  <a:gd name="T2" fmla="*/ 13 w 13"/>
                  <a:gd name="T3" fmla="*/ 8 h 13"/>
                  <a:gd name="T4" fmla="*/ 7 w 13"/>
                  <a:gd name="T5" fmla="*/ 0 h 13"/>
                  <a:gd name="T6" fmla="*/ 0 w 13"/>
                  <a:gd name="T7" fmla="*/ 4 h 13"/>
                  <a:gd name="T8" fmla="*/ 4 w 13"/>
                  <a:gd name="T9" fmla="*/ 13 h 13"/>
                  <a:gd name="T10" fmla="*/ 0 60000 65536"/>
                  <a:gd name="T11" fmla="*/ 0 60000 65536"/>
                  <a:gd name="T12" fmla="*/ 0 60000 65536"/>
                  <a:gd name="T13" fmla="*/ 0 60000 65536"/>
                  <a:gd name="T14" fmla="*/ 0 60000 65536"/>
                  <a:gd name="T15" fmla="*/ 0 w 13"/>
                  <a:gd name="T16" fmla="*/ 0 h 13"/>
                  <a:gd name="T17" fmla="*/ 13 w 13"/>
                  <a:gd name="T18" fmla="*/ 13 h 13"/>
                </a:gdLst>
                <a:ahLst/>
                <a:cxnLst>
                  <a:cxn ang="T10">
                    <a:pos x="T0" y="T1"/>
                  </a:cxn>
                  <a:cxn ang="T11">
                    <a:pos x="T2" y="T3"/>
                  </a:cxn>
                  <a:cxn ang="T12">
                    <a:pos x="T4" y="T5"/>
                  </a:cxn>
                  <a:cxn ang="T13">
                    <a:pos x="T6" y="T7"/>
                  </a:cxn>
                  <a:cxn ang="T14">
                    <a:pos x="T8" y="T9"/>
                  </a:cxn>
                </a:cxnLst>
                <a:rect l="T15" t="T16" r="T17" b="T18"/>
                <a:pathLst>
                  <a:path w="13" h="13">
                    <a:moveTo>
                      <a:pt x="4" y="13"/>
                    </a:moveTo>
                    <a:lnTo>
                      <a:pt x="13" y="8"/>
                    </a:lnTo>
                    <a:lnTo>
                      <a:pt x="7" y="0"/>
                    </a:lnTo>
                    <a:lnTo>
                      <a:pt x="0" y="4"/>
                    </a:lnTo>
                    <a:lnTo>
                      <a:pt x="4"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765" name="Freeform 226"/>
              <p:cNvSpPr>
                <a:spLocks/>
              </p:cNvSpPr>
              <p:nvPr/>
            </p:nvSpPr>
            <p:spPr bwMode="auto">
              <a:xfrm>
                <a:off x="2516" y="2132"/>
                <a:ext cx="13" cy="13"/>
              </a:xfrm>
              <a:custGeom>
                <a:avLst/>
                <a:gdLst>
                  <a:gd name="T0" fmla="*/ 4 w 13"/>
                  <a:gd name="T1" fmla="*/ 13 h 13"/>
                  <a:gd name="T2" fmla="*/ 13 w 13"/>
                  <a:gd name="T3" fmla="*/ 9 h 13"/>
                  <a:gd name="T4" fmla="*/ 7 w 13"/>
                  <a:gd name="T5" fmla="*/ 0 h 13"/>
                  <a:gd name="T6" fmla="*/ 0 w 13"/>
                  <a:gd name="T7" fmla="*/ 5 h 13"/>
                  <a:gd name="T8" fmla="*/ 4 w 13"/>
                  <a:gd name="T9" fmla="*/ 13 h 13"/>
                  <a:gd name="T10" fmla="*/ 0 60000 65536"/>
                  <a:gd name="T11" fmla="*/ 0 60000 65536"/>
                  <a:gd name="T12" fmla="*/ 0 60000 65536"/>
                  <a:gd name="T13" fmla="*/ 0 60000 65536"/>
                  <a:gd name="T14" fmla="*/ 0 60000 65536"/>
                  <a:gd name="T15" fmla="*/ 0 w 13"/>
                  <a:gd name="T16" fmla="*/ 0 h 13"/>
                  <a:gd name="T17" fmla="*/ 13 w 13"/>
                  <a:gd name="T18" fmla="*/ 13 h 13"/>
                </a:gdLst>
                <a:ahLst/>
                <a:cxnLst>
                  <a:cxn ang="T10">
                    <a:pos x="T0" y="T1"/>
                  </a:cxn>
                  <a:cxn ang="T11">
                    <a:pos x="T2" y="T3"/>
                  </a:cxn>
                  <a:cxn ang="T12">
                    <a:pos x="T4" y="T5"/>
                  </a:cxn>
                  <a:cxn ang="T13">
                    <a:pos x="T6" y="T7"/>
                  </a:cxn>
                  <a:cxn ang="T14">
                    <a:pos x="T8" y="T9"/>
                  </a:cxn>
                </a:cxnLst>
                <a:rect l="T15" t="T16" r="T17" b="T18"/>
                <a:pathLst>
                  <a:path w="13" h="13">
                    <a:moveTo>
                      <a:pt x="4" y="13"/>
                    </a:moveTo>
                    <a:lnTo>
                      <a:pt x="13" y="9"/>
                    </a:lnTo>
                    <a:lnTo>
                      <a:pt x="7" y="0"/>
                    </a:lnTo>
                    <a:lnTo>
                      <a:pt x="0" y="5"/>
                    </a:lnTo>
                    <a:lnTo>
                      <a:pt x="4"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766" name="Freeform 227"/>
              <p:cNvSpPr>
                <a:spLocks/>
              </p:cNvSpPr>
              <p:nvPr/>
            </p:nvSpPr>
            <p:spPr bwMode="auto">
              <a:xfrm>
                <a:off x="2496" y="2097"/>
                <a:ext cx="12" cy="13"/>
              </a:xfrm>
              <a:custGeom>
                <a:avLst/>
                <a:gdLst>
                  <a:gd name="T0" fmla="*/ 5 w 12"/>
                  <a:gd name="T1" fmla="*/ 13 h 13"/>
                  <a:gd name="T2" fmla="*/ 12 w 12"/>
                  <a:gd name="T3" fmla="*/ 9 h 13"/>
                  <a:gd name="T4" fmla="*/ 7 w 12"/>
                  <a:gd name="T5" fmla="*/ 0 h 13"/>
                  <a:gd name="T6" fmla="*/ 0 w 12"/>
                  <a:gd name="T7" fmla="*/ 5 h 13"/>
                  <a:gd name="T8" fmla="*/ 5 w 12"/>
                  <a:gd name="T9" fmla="*/ 13 h 13"/>
                  <a:gd name="T10" fmla="*/ 0 60000 65536"/>
                  <a:gd name="T11" fmla="*/ 0 60000 65536"/>
                  <a:gd name="T12" fmla="*/ 0 60000 65536"/>
                  <a:gd name="T13" fmla="*/ 0 60000 65536"/>
                  <a:gd name="T14" fmla="*/ 0 60000 65536"/>
                  <a:gd name="T15" fmla="*/ 0 w 12"/>
                  <a:gd name="T16" fmla="*/ 0 h 13"/>
                  <a:gd name="T17" fmla="*/ 12 w 12"/>
                  <a:gd name="T18" fmla="*/ 13 h 13"/>
                </a:gdLst>
                <a:ahLst/>
                <a:cxnLst>
                  <a:cxn ang="T10">
                    <a:pos x="T0" y="T1"/>
                  </a:cxn>
                  <a:cxn ang="T11">
                    <a:pos x="T2" y="T3"/>
                  </a:cxn>
                  <a:cxn ang="T12">
                    <a:pos x="T4" y="T5"/>
                  </a:cxn>
                  <a:cxn ang="T13">
                    <a:pos x="T6" y="T7"/>
                  </a:cxn>
                  <a:cxn ang="T14">
                    <a:pos x="T8" y="T9"/>
                  </a:cxn>
                </a:cxnLst>
                <a:rect l="T15" t="T16" r="T17" b="T18"/>
                <a:pathLst>
                  <a:path w="12" h="13">
                    <a:moveTo>
                      <a:pt x="5" y="13"/>
                    </a:moveTo>
                    <a:lnTo>
                      <a:pt x="12" y="9"/>
                    </a:lnTo>
                    <a:lnTo>
                      <a:pt x="7" y="0"/>
                    </a:lnTo>
                    <a:lnTo>
                      <a:pt x="0" y="5"/>
                    </a:lnTo>
                    <a:lnTo>
                      <a:pt x="5"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767" name="Freeform 228"/>
              <p:cNvSpPr>
                <a:spLocks/>
              </p:cNvSpPr>
              <p:nvPr/>
            </p:nvSpPr>
            <p:spPr bwMode="auto">
              <a:xfrm>
                <a:off x="2478" y="2062"/>
                <a:ext cx="11" cy="13"/>
              </a:xfrm>
              <a:custGeom>
                <a:avLst/>
                <a:gdLst>
                  <a:gd name="T0" fmla="*/ 4 w 11"/>
                  <a:gd name="T1" fmla="*/ 13 h 13"/>
                  <a:gd name="T2" fmla="*/ 11 w 11"/>
                  <a:gd name="T3" fmla="*/ 9 h 13"/>
                  <a:gd name="T4" fmla="*/ 7 w 11"/>
                  <a:gd name="T5" fmla="*/ 0 h 13"/>
                  <a:gd name="T6" fmla="*/ 0 w 11"/>
                  <a:gd name="T7" fmla="*/ 4 h 13"/>
                  <a:gd name="T8" fmla="*/ 4 w 11"/>
                  <a:gd name="T9" fmla="*/ 13 h 13"/>
                  <a:gd name="T10" fmla="*/ 0 60000 65536"/>
                  <a:gd name="T11" fmla="*/ 0 60000 65536"/>
                  <a:gd name="T12" fmla="*/ 0 60000 65536"/>
                  <a:gd name="T13" fmla="*/ 0 60000 65536"/>
                  <a:gd name="T14" fmla="*/ 0 60000 65536"/>
                  <a:gd name="T15" fmla="*/ 0 w 11"/>
                  <a:gd name="T16" fmla="*/ 0 h 13"/>
                  <a:gd name="T17" fmla="*/ 11 w 11"/>
                  <a:gd name="T18" fmla="*/ 13 h 13"/>
                </a:gdLst>
                <a:ahLst/>
                <a:cxnLst>
                  <a:cxn ang="T10">
                    <a:pos x="T0" y="T1"/>
                  </a:cxn>
                  <a:cxn ang="T11">
                    <a:pos x="T2" y="T3"/>
                  </a:cxn>
                  <a:cxn ang="T12">
                    <a:pos x="T4" y="T5"/>
                  </a:cxn>
                  <a:cxn ang="T13">
                    <a:pos x="T6" y="T7"/>
                  </a:cxn>
                  <a:cxn ang="T14">
                    <a:pos x="T8" y="T9"/>
                  </a:cxn>
                </a:cxnLst>
                <a:rect l="T15" t="T16" r="T17" b="T18"/>
                <a:pathLst>
                  <a:path w="11" h="13">
                    <a:moveTo>
                      <a:pt x="4" y="13"/>
                    </a:moveTo>
                    <a:lnTo>
                      <a:pt x="11" y="9"/>
                    </a:lnTo>
                    <a:lnTo>
                      <a:pt x="7" y="0"/>
                    </a:lnTo>
                    <a:lnTo>
                      <a:pt x="0" y="4"/>
                    </a:lnTo>
                    <a:lnTo>
                      <a:pt x="4"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768" name="Freeform 229"/>
              <p:cNvSpPr>
                <a:spLocks/>
              </p:cNvSpPr>
              <p:nvPr/>
            </p:nvSpPr>
            <p:spPr bwMode="auto">
              <a:xfrm>
                <a:off x="2458" y="2029"/>
                <a:ext cx="12" cy="12"/>
              </a:xfrm>
              <a:custGeom>
                <a:avLst/>
                <a:gdLst>
                  <a:gd name="T0" fmla="*/ 5 w 12"/>
                  <a:gd name="T1" fmla="*/ 12 h 12"/>
                  <a:gd name="T2" fmla="*/ 12 w 12"/>
                  <a:gd name="T3" fmla="*/ 8 h 12"/>
                  <a:gd name="T4" fmla="*/ 7 w 12"/>
                  <a:gd name="T5" fmla="*/ 0 h 12"/>
                  <a:gd name="T6" fmla="*/ 0 w 12"/>
                  <a:gd name="T7" fmla="*/ 4 h 12"/>
                  <a:gd name="T8" fmla="*/ 5 w 12"/>
                  <a:gd name="T9" fmla="*/ 12 h 12"/>
                  <a:gd name="T10" fmla="*/ 0 60000 65536"/>
                  <a:gd name="T11" fmla="*/ 0 60000 65536"/>
                  <a:gd name="T12" fmla="*/ 0 60000 65536"/>
                  <a:gd name="T13" fmla="*/ 0 60000 65536"/>
                  <a:gd name="T14" fmla="*/ 0 60000 65536"/>
                  <a:gd name="T15" fmla="*/ 0 w 12"/>
                  <a:gd name="T16" fmla="*/ 0 h 12"/>
                  <a:gd name="T17" fmla="*/ 12 w 12"/>
                  <a:gd name="T18" fmla="*/ 12 h 12"/>
                </a:gdLst>
                <a:ahLst/>
                <a:cxnLst>
                  <a:cxn ang="T10">
                    <a:pos x="T0" y="T1"/>
                  </a:cxn>
                  <a:cxn ang="T11">
                    <a:pos x="T2" y="T3"/>
                  </a:cxn>
                  <a:cxn ang="T12">
                    <a:pos x="T4" y="T5"/>
                  </a:cxn>
                  <a:cxn ang="T13">
                    <a:pos x="T6" y="T7"/>
                  </a:cxn>
                  <a:cxn ang="T14">
                    <a:pos x="T8" y="T9"/>
                  </a:cxn>
                </a:cxnLst>
                <a:rect l="T15" t="T16" r="T17" b="T18"/>
                <a:pathLst>
                  <a:path w="12" h="12">
                    <a:moveTo>
                      <a:pt x="5" y="12"/>
                    </a:moveTo>
                    <a:lnTo>
                      <a:pt x="12" y="8"/>
                    </a:lnTo>
                    <a:lnTo>
                      <a:pt x="7" y="0"/>
                    </a:lnTo>
                    <a:lnTo>
                      <a:pt x="0" y="4"/>
                    </a:lnTo>
                    <a:lnTo>
                      <a:pt x="5" y="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769" name="Freeform 230"/>
              <p:cNvSpPr>
                <a:spLocks/>
              </p:cNvSpPr>
              <p:nvPr/>
            </p:nvSpPr>
            <p:spPr bwMode="auto">
              <a:xfrm>
                <a:off x="2439" y="1994"/>
                <a:ext cx="12" cy="12"/>
              </a:xfrm>
              <a:custGeom>
                <a:avLst/>
                <a:gdLst>
                  <a:gd name="T0" fmla="*/ 4 w 12"/>
                  <a:gd name="T1" fmla="*/ 12 h 12"/>
                  <a:gd name="T2" fmla="*/ 12 w 12"/>
                  <a:gd name="T3" fmla="*/ 8 h 12"/>
                  <a:gd name="T4" fmla="*/ 8 w 12"/>
                  <a:gd name="T5" fmla="*/ 0 h 12"/>
                  <a:gd name="T6" fmla="*/ 0 w 12"/>
                  <a:gd name="T7" fmla="*/ 4 h 12"/>
                  <a:gd name="T8" fmla="*/ 4 w 12"/>
                  <a:gd name="T9" fmla="*/ 12 h 12"/>
                  <a:gd name="T10" fmla="*/ 0 60000 65536"/>
                  <a:gd name="T11" fmla="*/ 0 60000 65536"/>
                  <a:gd name="T12" fmla="*/ 0 60000 65536"/>
                  <a:gd name="T13" fmla="*/ 0 60000 65536"/>
                  <a:gd name="T14" fmla="*/ 0 60000 65536"/>
                  <a:gd name="T15" fmla="*/ 0 w 12"/>
                  <a:gd name="T16" fmla="*/ 0 h 12"/>
                  <a:gd name="T17" fmla="*/ 12 w 12"/>
                  <a:gd name="T18" fmla="*/ 12 h 12"/>
                </a:gdLst>
                <a:ahLst/>
                <a:cxnLst>
                  <a:cxn ang="T10">
                    <a:pos x="T0" y="T1"/>
                  </a:cxn>
                  <a:cxn ang="T11">
                    <a:pos x="T2" y="T3"/>
                  </a:cxn>
                  <a:cxn ang="T12">
                    <a:pos x="T4" y="T5"/>
                  </a:cxn>
                  <a:cxn ang="T13">
                    <a:pos x="T6" y="T7"/>
                  </a:cxn>
                  <a:cxn ang="T14">
                    <a:pos x="T8" y="T9"/>
                  </a:cxn>
                </a:cxnLst>
                <a:rect l="T15" t="T16" r="T17" b="T18"/>
                <a:pathLst>
                  <a:path w="12" h="12">
                    <a:moveTo>
                      <a:pt x="4" y="12"/>
                    </a:moveTo>
                    <a:lnTo>
                      <a:pt x="12" y="8"/>
                    </a:lnTo>
                    <a:lnTo>
                      <a:pt x="8" y="0"/>
                    </a:lnTo>
                    <a:lnTo>
                      <a:pt x="0" y="4"/>
                    </a:lnTo>
                    <a:lnTo>
                      <a:pt x="4" y="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770" name="Freeform 231"/>
              <p:cNvSpPr>
                <a:spLocks/>
              </p:cNvSpPr>
              <p:nvPr/>
            </p:nvSpPr>
            <p:spPr bwMode="auto">
              <a:xfrm>
                <a:off x="2421" y="1958"/>
                <a:ext cx="11" cy="13"/>
              </a:xfrm>
              <a:custGeom>
                <a:avLst/>
                <a:gdLst>
                  <a:gd name="T0" fmla="*/ 4 w 11"/>
                  <a:gd name="T1" fmla="*/ 13 h 13"/>
                  <a:gd name="T2" fmla="*/ 11 w 11"/>
                  <a:gd name="T3" fmla="*/ 9 h 13"/>
                  <a:gd name="T4" fmla="*/ 7 w 11"/>
                  <a:gd name="T5" fmla="*/ 0 h 13"/>
                  <a:gd name="T6" fmla="*/ 0 w 11"/>
                  <a:gd name="T7" fmla="*/ 5 h 13"/>
                  <a:gd name="T8" fmla="*/ 4 w 11"/>
                  <a:gd name="T9" fmla="*/ 13 h 13"/>
                  <a:gd name="T10" fmla="*/ 0 60000 65536"/>
                  <a:gd name="T11" fmla="*/ 0 60000 65536"/>
                  <a:gd name="T12" fmla="*/ 0 60000 65536"/>
                  <a:gd name="T13" fmla="*/ 0 60000 65536"/>
                  <a:gd name="T14" fmla="*/ 0 60000 65536"/>
                  <a:gd name="T15" fmla="*/ 0 w 11"/>
                  <a:gd name="T16" fmla="*/ 0 h 13"/>
                  <a:gd name="T17" fmla="*/ 11 w 11"/>
                  <a:gd name="T18" fmla="*/ 13 h 13"/>
                </a:gdLst>
                <a:ahLst/>
                <a:cxnLst>
                  <a:cxn ang="T10">
                    <a:pos x="T0" y="T1"/>
                  </a:cxn>
                  <a:cxn ang="T11">
                    <a:pos x="T2" y="T3"/>
                  </a:cxn>
                  <a:cxn ang="T12">
                    <a:pos x="T4" y="T5"/>
                  </a:cxn>
                  <a:cxn ang="T13">
                    <a:pos x="T6" y="T7"/>
                  </a:cxn>
                  <a:cxn ang="T14">
                    <a:pos x="T8" y="T9"/>
                  </a:cxn>
                </a:cxnLst>
                <a:rect l="T15" t="T16" r="T17" b="T18"/>
                <a:pathLst>
                  <a:path w="11" h="13">
                    <a:moveTo>
                      <a:pt x="4" y="13"/>
                    </a:moveTo>
                    <a:lnTo>
                      <a:pt x="11" y="9"/>
                    </a:lnTo>
                    <a:lnTo>
                      <a:pt x="7" y="0"/>
                    </a:lnTo>
                    <a:lnTo>
                      <a:pt x="0" y="5"/>
                    </a:lnTo>
                    <a:lnTo>
                      <a:pt x="4"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771" name="Freeform 232"/>
              <p:cNvSpPr>
                <a:spLocks/>
              </p:cNvSpPr>
              <p:nvPr/>
            </p:nvSpPr>
            <p:spPr bwMode="auto">
              <a:xfrm>
                <a:off x="2615" y="2306"/>
                <a:ext cx="10" cy="10"/>
              </a:xfrm>
              <a:custGeom>
                <a:avLst/>
                <a:gdLst>
                  <a:gd name="T0" fmla="*/ 0 w 10"/>
                  <a:gd name="T1" fmla="*/ 9 h 10"/>
                  <a:gd name="T2" fmla="*/ 7 w 10"/>
                  <a:gd name="T3" fmla="*/ 10 h 10"/>
                  <a:gd name="T4" fmla="*/ 10 w 10"/>
                  <a:gd name="T5" fmla="*/ 2 h 10"/>
                  <a:gd name="T6" fmla="*/ 2 w 10"/>
                  <a:gd name="T7" fmla="*/ 0 h 10"/>
                  <a:gd name="T8" fmla="*/ 0 w 10"/>
                  <a:gd name="T9" fmla="*/ 9 h 10"/>
                  <a:gd name="T10" fmla="*/ 0 60000 65536"/>
                  <a:gd name="T11" fmla="*/ 0 60000 65536"/>
                  <a:gd name="T12" fmla="*/ 0 60000 65536"/>
                  <a:gd name="T13" fmla="*/ 0 60000 65536"/>
                  <a:gd name="T14" fmla="*/ 0 60000 65536"/>
                  <a:gd name="T15" fmla="*/ 0 w 10"/>
                  <a:gd name="T16" fmla="*/ 0 h 10"/>
                  <a:gd name="T17" fmla="*/ 10 w 10"/>
                  <a:gd name="T18" fmla="*/ 10 h 10"/>
                </a:gdLst>
                <a:ahLst/>
                <a:cxnLst>
                  <a:cxn ang="T10">
                    <a:pos x="T0" y="T1"/>
                  </a:cxn>
                  <a:cxn ang="T11">
                    <a:pos x="T2" y="T3"/>
                  </a:cxn>
                  <a:cxn ang="T12">
                    <a:pos x="T4" y="T5"/>
                  </a:cxn>
                  <a:cxn ang="T13">
                    <a:pos x="T6" y="T7"/>
                  </a:cxn>
                  <a:cxn ang="T14">
                    <a:pos x="T8" y="T9"/>
                  </a:cxn>
                </a:cxnLst>
                <a:rect l="T15" t="T16" r="T17" b="T18"/>
                <a:pathLst>
                  <a:path w="10" h="10">
                    <a:moveTo>
                      <a:pt x="0" y="9"/>
                    </a:moveTo>
                    <a:lnTo>
                      <a:pt x="7" y="10"/>
                    </a:lnTo>
                    <a:lnTo>
                      <a:pt x="10" y="2"/>
                    </a:lnTo>
                    <a:lnTo>
                      <a:pt x="2" y="0"/>
                    </a:lnTo>
                    <a:lnTo>
                      <a:pt x="0"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772" name="Freeform 233"/>
              <p:cNvSpPr>
                <a:spLocks/>
              </p:cNvSpPr>
              <p:nvPr/>
            </p:nvSpPr>
            <p:spPr bwMode="auto">
              <a:xfrm>
                <a:off x="2624" y="2271"/>
                <a:ext cx="10" cy="11"/>
              </a:xfrm>
              <a:custGeom>
                <a:avLst/>
                <a:gdLst>
                  <a:gd name="T0" fmla="*/ 0 w 10"/>
                  <a:gd name="T1" fmla="*/ 9 h 11"/>
                  <a:gd name="T2" fmla="*/ 8 w 10"/>
                  <a:gd name="T3" fmla="*/ 11 h 11"/>
                  <a:gd name="T4" fmla="*/ 10 w 10"/>
                  <a:gd name="T5" fmla="*/ 3 h 11"/>
                  <a:gd name="T6" fmla="*/ 1 w 10"/>
                  <a:gd name="T7" fmla="*/ 0 h 11"/>
                  <a:gd name="T8" fmla="*/ 0 w 10"/>
                  <a:gd name="T9" fmla="*/ 9 h 11"/>
                  <a:gd name="T10" fmla="*/ 0 60000 65536"/>
                  <a:gd name="T11" fmla="*/ 0 60000 65536"/>
                  <a:gd name="T12" fmla="*/ 0 60000 65536"/>
                  <a:gd name="T13" fmla="*/ 0 60000 65536"/>
                  <a:gd name="T14" fmla="*/ 0 60000 65536"/>
                  <a:gd name="T15" fmla="*/ 0 w 10"/>
                  <a:gd name="T16" fmla="*/ 0 h 11"/>
                  <a:gd name="T17" fmla="*/ 10 w 10"/>
                  <a:gd name="T18" fmla="*/ 11 h 11"/>
                </a:gdLst>
                <a:ahLst/>
                <a:cxnLst>
                  <a:cxn ang="T10">
                    <a:pos x="T0" y="T1"/>
                  </a:cxn>
                  <a:cxn ang="T11">
                    <a:pos x="T2" y="T3"/>
                  </a:cxn>
                  <a:cxn ang="T12">
                    <a:pos x="T4" y="T5"/>
                  </a:cxn>
                  <a:cxn ang="T13">
                    <a:pos x="T6" y="T7"/>
                  </a:cxn>
                  <a:cxn ang="T14">
                    <a:pos x="T8" y="T9"/>
                  </a:cxn>
                </a:cxnLst>
                <a:rect l="T15" t="T16" r="T17" b="T18"/>
                <a:pathLst>
                  <a:path w="10" h="11">
                    <a:moveTo>
                      <a:pt x="0" y="9"/>
                    </a:moveTo>
                    <a:lnTo>
                      <a:pt x="8" y="11"/>
                    </a:lnTo>
                    <a:lnTo>
                      <a:pt x="10" y="3"/>
                    </a:lnTo>
                    <a:lnTo>
                      <a:pt x="1" y="0"/>
                    </a:lnTo>
                    <a:lnTo>
                      <a:pt x="0"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773" name="Freeform 234"/>
              <p:cNvSpPr>
                <a:spLocks/>
              </p:cNvSpPr>
              <p:nvPr/>
            </p:nvSpPr>
            <p:spPr bwMode="auto">
              <a:xfrm>
                <a:off x="2632" y="2236"/>
                <a:ext cx="10" cy="11"/>
              </a:xfrm>
              <a:custGeom>
                <a:avLst/>
                <a:gdLst>
                  <a:gd name="T0" fmla="*/ 0 w 10"/>
                  <a:gd name="T1" fmla="*/ 9 h 11"/>
                  <a:gd name="T2" fmla="*/ 9 w 10"/>
                  <a:gd name="T3" fmla="*/ 11 h 11"/>
                  <a:gd name="T4" fmla="*/ 10 w 10"/>
                  <a:gd name="T5" fmla="*/ 3 h 11"/>
                  <a:gd name="T6" fmla="*/ 2 w 10"/>
                  <a:gd name="T7" fmla="*/ 0 h 11"/>
                  <a:gd name="T8" fmla="*/ 0 w 10"/>
                  <a:gd name="T9" fmla="*/ 9 h 11"/>
                  <a:gd name="T10" fmla="*/ 0 60000 65536"/>
                  <a:gd name="T11" fmla="*/ 0 60000 65536"/>
                  <a:gd name="T12" fmla="*/ 0 60000 65536"/>
                  <a:gd name="T13" fmla="*/ 0 60000 65536"/>
                  <a:gd name="T14" fmla="*/ 0 60000 65536"/>
                  <a:gd name="T15" fmla="*/ 0 w 10"/>
                  <a:gd name="T16" fmla="*/ 0 h 11"/>
                  <a:gd name="T17" fmla="*/ 10 w 10"/>
                  <a:gd name="T18" fmla="*/ 11 h 11"/>
                </a:gdLst>
                <a:ahLst/>
                <a:cxnLst>
                  <a:cxn ang="T10">
                    <a:pos x="T0" y="T1"/>
                  </a:cxn>
                  <a:cxn ang="T11">
                    <a:pos x="T2" y="T3"/>
                  </a:cxn>
                  <a:cxn ang="T12">
                    <a:pos x="T4" y="T5"/>
                  </a:cxn>
                  <a:cxn ang="T13">
                    <a:pos x="T6" y="T7"/>
                  </a:cxn>
                  <a:cxn ang="T14">
                    <a:pos x="T8" y="T9"/>
                  </a:cxn>
                </a:cxnLst>
                <a:rect l="T15" t="T16" r="T17" b="T18"/>
                <a:pathLst>
                  <a:path w="10" h="11">
                    <a:moveTo>
                      <a:pt x="0" y="9"/>
                    </a:moveTo>
                    <a:lnTo>
                      <a:pt x="9" y="11"/>
                    </a:lnTo>
                    <a:lnTo>
                      <a:pt x="10" y="3"/>
                    </a:lnTo>
                    <a:lnTo>
                      <a:pt x="2" y="0"/>
                    </a:lnTo>
                    <a:lnTo>
                      <a:pt x="0"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774" name="Freeform 235"/>
              <p:cNvSpPr>
                <a:spLocks/>
              </p:cNvSpPr>
              <p:nvPr/>
            </p:nvSpPr>
            <p:spPr bwMode="auto">
              <a:xfrm>
                <a:off x="2641" y="2203"/>
                <a:ext cx="10" cy="9"/>
              </a:xfrm>
              <a:custGeom>
                <a:avLst/>
                <a:gdLst>
                  <a:gd name="T0" fmla="*/ 0 w 10"/>
                  <a:gd name="T1" fmla="*/ 8 h 9"/>
                  <a:gd name="T2" fmla="*/ 7 w 10"/>
                  <a:gd name="T3" fmla="*/ 9 h 9"/>
                  <a:gd name="T4" fmla="*/ 10 w 10"/>
                  <a:gd name="T5" fmla="*/ 1 h 9"/>
                  <a:gd name="T6" fmla="*/ 3 w 10"/>
                  <a:gd name="T7" fmla="*/ 0 h 9"/>
                  <a:gd name="T8" fmla="*/ 0 w 10"/>
                  <a:gd name="T9" fmla="*/ 8 h 9"/>
                  <a:gd name="T10" fmla="*/ 0 60000 65536"/>
                  <a:gd name="T11" fmla="*/ 0 60000 65536"/>
                  <a:gd name="T12" fmla="*/ 0 60000 65536"/>
                  <a:gd name="T13" fmla="*/ 0 60000 65536"/>
                  <a:gd name="T14" fmla="*/ 0 60000 65536"/>
                  <a:gd name="T15" fmla="*/ 0 w 10"/>
                  <a:gd name="T16" fmla="*/ 0 h 9"/>
                  <a:gd name="T17" fmla="*/ 10 w 10"/>
                  <a:gd name="T18" fmla="*/ 9 h 9"/>
                </a:gdLst>
                <a:ahLst/>
                <a:cxnLst>
                  <a:cxn ang="T10">
                    <a:pos x="T0" y="T1"/>
                  </a:cxn>
                  <a:cxn ang="T11">
                    <a:pos x="T2" y="T3"/>
                  </a:cxn>
                  <a:cxn ang="T12">
                    <a:pos x="T4" y="T5"/>
                  </a:cxn>
                  <a:cxn ang="T13">
                    <a:pos x="T6" y="T7"/>
                  </a:cxn>
                  <a:cxn ang="T14">
                    <a:pos x="T8" y="T9"/>
                  </a:cxn>
                </a:cxnLst>
                <a:rect l="T15" t="T16" r="T17" b="T18"/>
                <a:pathLst>
                  <a:path w="10" h="9">
                    <a:moveTo>
                      <a:pt x="0" y="8"/>
                    </a:moveTo>
                    <a:lnTo>
                      <a:pt x="7" y="9"/>
                    </a:lnTo>
                    <a:lnTo>
                      <a:pt x="10" y="1"/>
                    </a:lnTo>
                    <a:lnTo>
                      <a:pt x="3" y="0"/>
                    </a:lnTo>
                    <a:lnTo>
                      <a:pt x="0" y="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775" name="Freeform 236"/>
              <p:cNvSpPr>
                <a:spLocks/>
              </p:cNvSpPr>
              <p:nvPr/>
            </p:nvSpPr>
            <p:spPr bwMode="auto">
              <a:xfrm>
                <a:off x="2648" y="2167"/>
                <a:ext cx="11" cy="12"/>
              </a:xfrm>
              <a:custGeom>
                <a:avLst/>
                <a:gdLst>
                  <a:gd name="T0" fmla="*/ 0 w 11"/>
                  <a:gd name="T1" fmla="*/ 9 h 12"/>
                  <a:gd name="T2" fmla="*/ 8 w 11"/>
                  <a:gd name="T3" fmla="*/ 12 h 12"/>
                  <a:gd name="T4" fmla="*/ 11 w 11"/>
                  <a:gd name="T5" fmla="*/ 3 h 12"/>
                  <a:gd name="T6" fmla="*/ 3 w 11"/>
                  <a:gd name="T7" fmla="*/ 0 h 12"/>
                  <a:gd name="T8" fmla="*/ 0 w 11"/>
                  <a:gd name="T9" fmla="*/ 9 h 12"/>
                  <a:gd name="T10" fmla="*/ 0 60000 65536"/>
                  <a:gd name="T11" fmla="*/ 0 60000 65536"/>
                  <a:gd name="T12" fmla="*/ 0 60000 65536"/>
                  <a:gd name="T13" fmla="*/ 0 60000 65536"/>
                  <a:gd name="T14" fmla="*/ 0 60000 65536"/>
                  <a:gd name="T15" fmla="*/ 0 w 11"/>
                  <a:gd name="T16" fmla="*/ 0 h 12"/>
                  <a:gd name="T17" fmla="*/ 11 w 11"/>
                  <a:gd name="T18" fmla="*/ 12 h 12"/>
                </a:gdLst>
                <a:ahLst/>
                <a:cxnLst>
                  <a:cxn ang="T10">
                    <a:pos x="T0" y="T1"/>
                  </a:cxn>
                  <a:cxn ang="T11">
                    <a:pos x="T2" y="T3"/>
                  </a:cxn>
                  <a:cxn ang="T12">
                    <a:pos x="T4" y="T5"/>
                  </a:cxn>
                  <a:cxn ang="T13">
                    <a:pos x="T6" y="T7"/>
                  </a:cxn>
                  <a:cxn ang="T14">
                    <a:pos x="T8" y="T9"/>
                  </a:cxn>
                </a:cxnLst>
                <a:rect l="T15" t="T16" r="T17" b="T18"/>
                <a:pathLst>
                  <a:path w="11" h="12">
                    <a:moveTo>
                      <a:pt x="0" y="9"/>
                    </a:moveTo>
                    <a:lnTo>
                      <a:pt x="8" y="12"/>
                    </a:lnTo>
                    <a:lnTo>
                      <a:pt x="11" y="3"/>
                    </a:lnTo>
                    <a:lnTo>
                      <a:pt x="3" y="0"/>
                    </a:lnTo>
                    <a:lnTo>
                      <a:pt x="0"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776" name="Freeform 237"/>
              <p:cNvSpPr>
                <a:spLocks/>
              </p:cNvSpPr>
              <p:nvPr/>
            </p:nvSpPr>
            <p:spPr bwMode="auto">
              <a:xfrm>
                <a:off x="2656" y="2132"/>
                <a:ext cx="11" cy="12"/>
              </a:xfrm>
              <a:custGeom>
                <a:avLst/>
                <a:gdLst>
                  <a:gd name="T0" fmla="*/ 0 w 11"/>
                  <a:gd name="T1" fmla="*/ 9 h 12"/>
                  <a:gd name="T2" fmla="*/ 9 w 11"/>
                  <a:gd name="T3" fmla="*/ 12 h 12"/>
                  <a:gd name="T4" fmla="*/ 11 w 11"/>
                  <a:gd name="T5" fmla="*/ 3 h 12"/>
                  <a:gd name="T6" fmla="*/ 3 w 11"/>
                  <a:gd name="T7" fmla="*/ 0 h 12"/>
                  <a:gd name="T8" fmla="*/ 0 w 11"/>
                  <a:gd name="T9" fmla="*/ 9 h 12"/>
                  <a:gd name="T10" fmla="*/ 0 60000 65536"/>
                  <a:gd name="T11" fmla="*/ 0 60000 65536"/>
                  <a:gd name="T12" fmla="*/ 0 60000 65536"/>
                  <a:gd name="T13" fmla="*/ 0 60000 65536"/>
                  <a:gd name="T14" fmla="*/ 0 60000 65536"/>
                  <a:gd name="T15" fmla="*/ 0 w 11"/>
                  <a:gd name="T16" fmla="*/ 0 h 12"/>
                  <a:gd name="T17" fmla="*/ 11 w 11"/>
                  <a:gd name="T18" fmla="*/ 12 h 12"/>
                </a:gdLst>
                <a:ahLst/>
                <a:cxnLst>
                  <a:cxn ang="T10">
                    <a:pos x="T0" y="T1"/>
                  </a:cxn>
                  <a:cxn ang="T11">
                    <a:pos x="T2" y="T3"/>
                  </a:cxn>
                  <a:cxn ang="T12">
                    <a:pos x="T4" y="T5"/>
                  </a:cxn>
                  <a:cxn ang="T13">
                    <a:pos x="T6" y="T7"/>
                  </a:cxn>
                  <a:cxn ang="T14">
                    <a:pos x="T8" y="T9"/>
                  </a:cxn>
                </a:cxnLst>
                <a:rect l="T15" t="T16" r="T17" b="T18"/>
                <a:pathLst>
                  <a:path w="11" h="12">
                    <a:moveTo>
                      <a:pt x="0" y="9"/>
                    </a:moveTo>
                    <a:lnTo>
                      <a:pt x="9" y="12"/>
                    </a:lnTo>
                    <a:lnTo>
                      <a:pt x="11" y="3"/>
                    </a:lnTo>
                    <a:lnTo>
                      <a:pt x="3" y="0"/>
                    </a:lnTo>
                    <a:lnTo>
                      <a:pt x="0"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777" name="Freeform 238"/>
              <p:cNvSpPr>
                <a:spLocks/>
              </p:cNvSpPr>
              <p:nvPr/>
            </p:nvSpPr>
            <p:spPr bwMode="auto">
              <a:xfrm>
                <a:off x="2665" y="2099"/>
                <a:ext cx="9" cy="10"/>
              </a:xfrm>
              <a:custGeom>
                <a:avLst/>
                <a:gdLst>
                  <a:gd name="T0" fmla="*/ 0 w 9"/>
                  <a:gd name="T1" fmla="*/ 8 h 10"/>
                  <a:gd name="T2" fmla="*/ 7 w 9"/>
                  <a:gd name="T3" fmla="*/ 10 h 10"/>
                  <a:gd name="T4" fmla="*/ 9 w 9"/>
                  <a:gd name="T5" fmla="*/ 1 h 10"/>
                  <a:gd name="T6" fmla="*/ 1 w 9"/>
                  <a:gd name="T7" fmla="*/ 0 h 10"/>
                  <a:gd name="T8" fmla="*/ 0 w 9"/>
                  <a:gd name="T9" fmla="*/ 8 h 10"/>
                  <a:gd name="T10" fmla="*/ 0 60000 65536"/>
                  <a:gd name="T11" fmla="*/ 0 60000 65536"/>
                  <a:gd name="T12" fmla="*/ 0 60000 65536"/>
                  <a:gd name="T13" fmla="*/ 0 60000 65536"/>
                  <a:gd name="T14" fmla="*/ 0 60000 65536"/>
                  <a:gd name="T15" fmla="*/ 0 w 9"/>
                  <a:gd name="T16" fmla="*/ 0 h 10"/>
                  <a:gd name="T17" fmla="*/ 9 w 9"/>
                  <a:gd name="T18" fmla="*/ 10 h 10"/>
                </a:gdLst>
                <a:ahLst/>
                <a:cxnLst>
                  <a:cxn ang="T10">
                    <a:pos x="T0" y="T1"/>
                  </a:cxn>
                  <a:cxn ang="T11">
                    <a:pos x="T2" y="T3"/>
                  </a:cxn>
                  <a:cxn ang="T12">
                    <a:pos x="T4" y="T5"/>
                  </a:cxn>
                  <a:cxn ang="T13">
                    <a:pos x="T6" y="T7"/>
                  </a:cxn>
                  <a:cxn ang="T14">
                    <a:pos x="T8" y="T9"/>
                  </a:cxn>
                </a:cxnLst>
                <a:rect l="T15" t="T16" r="T17" b="T18"/>
                <a:pathLst>
                  <a:path w="9" h="10">
                    <a:moveTo>
                      <a:pt x="0" y="8"/>
                    </a:moveTo>
                    <a:lnTo>
                      <a:pt x="7" y="10"/>
                    </a:lnTo>
                    <a:lnTo>
                      <a:pt x="9" y="1"/>
                    </a:lnTo>
                    <a:lnTo>
                      <a:pt x="1" y="0"/>
                    </a:lnTo>
                    <a:lnTo>
                      <a:pt x="0" y="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778" name="Freeform 239"/>
              <p:cNvSpPr>
                <a:spLocks/>
              </p:cNvSpPr>
              <p:nvPr/>
            </p:nvSpPr>
            <p:spPr bwMode="auto">
              <a:xfrm>
                <a:off x="2672" y="2064"/>
                <a:ext cx="11" cy="11"/>
              </a:xfrm>
              <a:custGeom>
                <a:avLst/>
                <a:gdLst>
                  <a:gd name="T0" fmla="*/ 0 w 11"/>
                  <a:gd name="T1" fmla="*/ 8 h 11"/>
                  <a:gd name="T2" fmla="*/ 8 w 11"/>
                  <a:gd name="T3" fmla="*/ 11 h 11"/>
                  <a:gd name="T4" fmla="*/ 11 w 11"/>
                  <a:gd name="T5" fmla="*/ 2 h 11"/>
                  <a:gd name="T6" fmla="*/ 2 w 11"/>
                  <a:gd name="T7" fmla="*/ 0 h 11"/>
                  <a:gd name="T8" fmla="*/ 0 w 11"/>
                  <a:gd name="T9" fmla="*/ 8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0" y="8"/>
                    </a:moveTo>
                    <a:lnTo>
                      <a:pt x="8" y="11"/>
                    </a:lnTo>
                    <a:lnTo>
                      <a:pt x="11" y="2"/>
                    </a:lnTo>
                    <a:lnTo>
                      <a:pt x="2" y="0"/>
                    </a:lnTo>
                    <a:lnTo>
                      <a:pt x="0" y="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779" name="Freeform 240"/>
              <p:cNvSpPr>
                <a:spLocks/>
              </p:cNvSpPr>
              <p:nvPr/>
            </p:nvSpPr>
            <p:spPr bwMode="auto">
              <a:xfrm>
                <a:off x="2681" y="2029"/>
                <a:ext cx="10" cy="11"/>
              </a:xfrm>
              <a:custGeom>
                <a:avLst/>
                <a:gdLst>
                  <a:gd name="T0" fmla="*/ 0 w 10"/>
                  <a:gd name="T1" fmla="*/ 8 h 11"/>
                  <a:gd name="T2" fmla="*/ 9 w 10"/>
                  <a:gd name="T3" fmla="*/ 11 h 11"/>
                  <a:gd name="T4" fmla="*/ 10 w 10"/>
                  <a:gd name="T5" fmla="*/ 2 h 11"/>
                  <a:gd name="T6" fmla="*/ 2 w 10"/>
                  <a:gd name="T7" fmla="*/ 0 h 11"/>
                  <a:gd name="T8" fmla="*/ 0 w 10"/>
                  <a:gd name="T9" fmla="*/ 8 h 11"/>
                  <a:gd name="T10" fmla="*/ 0 60000 65536"/>
                  <a:gd name="T11" fmla="*/ 0 60000 65536"/>
                  <a:gd name="T12" fmla="*/ 0 60000 65536"/>
                  <a:gd name="T13" fmla="*/ 0 60000 65536"/>
                  <a:gd name="T14" fmla="*/ 0 60000 65536"/>
                  <a:gd name="T15" fmla="*/ 0 w 10"/>
                  <a:gd name="T16" fmla="*/ 0 h 11"/>
                  <a:gd name="T17" fmla="*/ 10 w 10"/>
                  <a:gd name="T18" fmla="*/ 11 h 11"/>
                </a:gdLst>
                <a:ahLst/>
                <a:cxnLst>
                  <a:cxn ang="T10">
                    <a:pos x="T0" y="T1"/>
                  </a:cxn>
                  <a:cxn ang="T11">
                    <a:pos x="T2" y="T3"/>
                  </a:cxn>
                  <a:cxn ang="T12">
                    <a:pos x="T4" y="T5"/>
                  </a:cxn>
                  <a:cxn ang="T13">
                    <a:pos x="T6" y="T7"/>
                  </a:cxn>
                  <a:cxn ang="T14">
                    <a:pos x="T8" y="T9"/>
                  </a:cxn>
                </a:cxnLst>
                <a:rect l="T15" t="T16" r="T17" b="T18"/>
                <a:pathLst>
                  <a:path w="10" h="11">
                    <a:moveTo>
                      <a:pt x="0" y="8"/>
                    </a:moveTo>
                    <a:lnTo>
                      <a:pt x="9" y="11"/>
                    </a:lnTo>
                    <a:lnTo>
                      <a:pt x="10" y="2"/>
                    </a:lnTo>
                    <a:lnTo>
                      <a:pt x="2" y="0"/>
                    </a:lnTo>
                    <a:lnTo>
                      <a:pt x="0" y="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780" name="Freeform 241"/>
              <p:cNvSpPr>
                <a:spLocks/>
              </p:cNvSpPr>
              <p:nvPr/>
            </p:nvSpPr>
            <p:spPr bwMode="auto">
              <a:xfrm>
                <a:off x="2690" y="1995"/>
                <a:ext cx="8" cy="10"/>
              </a:xfrm>
              <a:custGeom>
                <a:avLst/>
                <a:gdLst>
                  <a:gd name="T0" fmla="*/ 0 w 8"/>
                  <a:gd name="T1" fmla="*/ 8 h 10"/>
                  <a:gd name="T2" fmla="*/ 7 w 8"/>
                  <a:gd name="T3" fmla="*/ 10 h 10"/>
                  <a:gd name="T4" fmla="*/ 8 w 8"/>
                  <a:gd name="T5" fmla="*/ 1 h 10"/>
                  <a:gd name="T6" fmla="*/ 1 w 8"/>
                  <a:gd name="T7" fmla="*/ 0 h 10"/>
                  <a:gd name="T8" fmla="*/ 0 w 8"/>
                  <a:gd name="T9" fmla="*/ 8 h 10"/>
                  <a:gd name="T10" fmla="*/ 0 60000 65536"/>
                  <a:gd name="T11" fmla="*/ 0 60000 65536"/>
                  <a:gd name="T12" fmla="*/ 0 60000 65536"/>
                  <a:gd name="T13" fmla="*/ 0 60000 65536"/>
                  <a:gd name="T14" fmla="*/ 0 60000 65536"/>
                  <a:gd name="T15" fmla="*/ 0 w 8"/>
                  <a:gd name="T16" fmla="*/ 0 h 10"/>
                  <a:gd name="T17" fmla="*/ 8 w 8"/>
                  <a:gd name="T18" fmla="*/ 10 h 10"/>
                </a:gdLst>
                <a:ahLst/>
                <a:cxnLst>
                  <a:cxn ang="T10">
                    <a:pos x="T0" y="T1"/>
                  </a:cxn>
                  <a:cxn ang="T11">
                    <a:pos x="T2" y="T3"/>
                  </a:cxn>
                  <a:cxn ang="T12">
                    <a:pos x="T4" y="T5"/>
                  </a:cxn>
                  <a:cxn ang="T13">
                    <a:pos x="T6" y="T7"/>
                  </a:cxn>
                  <a:cxn ang="T14">
                    <a:pos x="T8" y="T9"/>
                  </a:cxn>
                </a:cxnLst>
                <a:rect l="T15" t="T16" r="T17" b="T18"/>
                <a:pathLst>
                  <a:path w="8" h="10">
                    <a:moveTo>
                      <a:pt x="0" y="8"/>
                    </a:moveTo>
                    <a:lnTo>
                      <a:pt x="7" y="10"/>
                    </a:lnTo>
                    <a:lnTo>
                      <a:pt x="8" y="1"/>
                    </a:lnTo>
                    <a:lnTo>
                      <a:pt x="1" y="0"/>
                    </a:lnTo>
                    <a:lnTo>
                      <a:pt x="0" y="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781" name="Freeform 242"/>
              <p:cNvSpPr>
                <a:spLocks/>
              </p:cNvSpPr>
              <p:nvPr/>
            </p:nvSpPr>
            <p:spPr bwMode="auto">
              <a:xfrm>
                <a:off x="2697" y="1960"/>
                <a:ext cx="10" cy="11"/>
              </a:xfrm>
              <a:custGeom>
                <a:avLst/>
                <a:gdLst>
                  <a:gd name="T0" fmla="*/ 0 w 10"/>
                  <a:gd name="T1" fmla="*/ 8 h 11"/>
                  <a:gd name="T2" fmla="*/ 8 w 10"/>
                  <a:gd name="T3" fmla="*/ 11 h 11"/>
                  <a:gd name="T4" fmla="*/ 10 w 10"/>
                  <a:gd name="T5" fmla="*/ 3 h 11"/>
                  <a:gd name="T6" fmla="*/ 1 w 10"/>
                  <a:gd name="T7" fmla="*/ 0 h 11"/>
                  <a:gd name="T8" fmla="*/ 0 w 10"/>
                  <a:gd name="T9" fmla="*/ 8 h 11"/>
                  <a:gd name="T10" fmla="*/ 0 60000 65536"/>
                  <a:gd name="T11" fmla="*/ 0 60000 65536"/>
                  <a:gd name="T12" fmla="*/ 0 60000 65536"/>
                  <a:gd name="T13" fmla="*/ 0 60000 65536"/>
                  <a:gd name="T14" fmla="*/ 0 60000 65536"/>
                  <a:gd name="T15" fmla="*/ 0 w 10"/>
                  <a:gd name="T16" fmla="*/ 0 h 11"/>
                  <a:gd name="T17" fmla="*/ 10 w 10"/>
                  <a:gd name="T18" fmla="*/ 11 h 11"/>
                </a:gdLst>
                <a:ahLst/>
                <a:cxnLst>
                  <a:cxn ang="T10">
                    <a:pos x="T0" y="T1"/>
                  </a:cxn>
                  <a:cxn ang="T11">
                    <a:pos x="T2" y="T3"/>
                  </a:cxn>
                  <a:cxn ang="T12">
                    <a:pos x="T4" y="T5"/>
                  </a:cxn>
                  <a:cxn ang="T13">
                    <a:pos x="T6" y="T7"/>
                  </a:cxn>
                  <a:cxn ang="T14">
                    <a:pos x="T8" y="T9"/>
                  </a:cxn>
                </a:cxnLst>
                <a:rect l="T15" t="T16" r="T17" b="T18"/>
                <a:pathLst>
                  <a:path w="10" h="11">
                    <a:moveTo>
                      <a:pt x="0" y="8"/>
                    </a:moveTo>
                    <a:lnTo>
                      <a:pt x="8" y="11"/>
                    </a:lnTo>
                    <a:lnTo>
                      <a:pt x="10" y="3"/>
                    </a:lnTo>
                    <a:lnTo>
                      <a:pt x="1" y="0"/>
                    </a:lnTo>
                    <a:lnTo>
                      <a:pt x="0" y="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782" name="Freeform 243"/>
              <p:cNvSpPr>
                <a:spLocks/>
              </p:cNvSpPr>
              <p:nvPr/>
            </p:nvSpPr>
            <p:spPr bwMode="auto">
              <a:xfrm>
                <a:off x="2705" y="1925"/>
                <a:ext cx="10" cy="11"/>
              </a:xfrm>
              <a:custGeom>
                <a:avLst/>
                <a:gdLst>
                  <a:gd name="T0" fmla="*/ 0 w 10"/>
                  <a:gd name="T1" fmla="*/ 8 h 11"/>
                  <a:gd name="T2" fmla="*/ 9 w 10"/>
                  <a:gd name="T3" fmla="*/ 11 h 11"/>
                  <a:gd name="T4" fmla="*/ 10 w 10"/>
                  <a:gd name="T5" fmla="*/ 3 h 11"/>
                  <a:gd name="T6" fmla="*/ 2 w 10"/>
                  <a:gd name="T7" fmla="*/ 0 h 11"/>
                  <a:gd name="T8" fmla="*/ 0 w 10"/>
                  <a:gd name="T9" fmla="*/ 8 h 11"/>
                  <a:gd name="T10" fmla="*/ 0 60000 65536"/>
                  <a:gd name="T11" fmla="*/ 0 60000 65536"/>
                  <a:gd name="T12" fmla="*/ 0 60000 65536"/>
                  <a:gd name="T13" fmla="*/ 0 60000 65536"/>
                  <a:gd name="T14" fmla="*/ 0 60000 65536"/>
                  <a:gd name="T15" fmla="*/ 0 w 10"/>
                  <a:gd name="T16" fmla="*/ 0 h 11"/>
                  <a:gd name="T17" fmla="*/ 10 w 10"/>
                  <a:gd name="T18" fmla="*/ 11 h 11"/>
                </a:gdLst>
                <a:ahLst/>
                <a:cxnLst>
                  <a:cxn ang="T10">
                    <a:pos x="T0" y="T1"/>
                  </a:cxn>
                  <a:cxn ang="T11">
                    <a:pos x="T2" y="T3"/>
                  </a:cxn>
                  <a:cxn ang="T12">
                    <a:pos x="T4" y="T5"/>
                  </a:cxn>
                  <a:cxn ang="T13">
                    <a:pos x="T6" y="T7"/>
                  </a:cxn>
                  <a:cxn ang="T14">
                    <a:pos x="T8" y="T9"/>
                  </a:cxn>
                </a:cxnLst>
                <a:rect l="T15" t="T16" r="T17" b="T18"/>
                <a:pathLst>
                  <a:path w="10" h="11">
                    <a:moveTo>
                      <a:pt x="0" y="8"/>
                    </a:moveTo>
                    <a:lnTo>
                      <a:pt x="9" y="11"/>
                    </a:lnTo>
                    <a:lnTo>
                      <a:pt x="10" y="3"/>
                    </a:lnTo>
                    <a:lnTo>
                      <a:pt x="2" y="0"/>
                    </a:lnTo>
                    <a:lnTo>
                      <a:pt x="0" y="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783" name="Freeform 244"/>
              <p:cNvSpPr>
                <a:spLocks/>
              </p:cNvSpPr>
              <p:nvPr/>
            </p:nvSpPr>
            <p:spPr bwMode="auto">
              <a:xfrm>
                <a:off x="2714" y="1891"/>
                <a:ext cx="9" cy="10"/>
              </a:xfrm>
              <a:custGeom>
                <a:avLst/>
                <a:gdLst>
                  <a:gd name="T0" fmla="*/ 0 w 9"/>
                  <a:gd name="T1" fmla="*/ 9 h 10"/>
                  <a:gd name="T2" fmla="*/ 7 w 9"/>
                  <a:gd name="T3" fmla="*/ 10 h 10"/>
                  <a:gd name="T4" fmla="*/ 9 w 9"/>
                  <a:gd name="T5" fmla="*/ 2 h 10"/>
                  <a:gd name="T6" fmla="*/ 1 w 9"/>
                  <a:gd name="T7" fmla="*/ 0 h 10"/>
                  <a:gd name="T8" fmla="*/ 0 w 9"/>
                  <a:gd name="T9" fmla="*/ 9 h 10"/>
                  <a:gd name="T10" fmla="*/ 0 60000 65536"/>
                  <a:gd name="T11" fmla="*/ 0 60000 65536"/>
                  <a:gd name="T12" fmla="*/ 0 60000 65536"/>
                  <a:gd name="T13" fmla="*/ 0 60000 65536"/>
                  <a:gd name="T14" fmla="*/ 0 60000 65536"/>
                  <a:gd name="T15" fmla="*/ 0 w 9"/>
                  <a:gd name="T16" fmla="*/ 0 h 10"/>
                  <a:gd name="T17" fmla="*/ 9 w 9"/>
                  <a:gd name="T18" fmla="*/ 10 h 10"/>
                </a:gdLst>
                <a:ahLst/>
                <a:cxnLst>
                  <a:cxn ang="T10">
                    <a:pos x="T0" y="T1"/>
                  </a:cxn>
                  <a:cxn ang="T11">
                    <a:pos x="T2" y="T3"/>
                  </a:cxn>
                  <a:cxn ang="T12">
                    <a:pos x="T4" y="T5"/>
                  </a:cxn>
                  <a:cxn ang="T13">
                    <a:pos x="T6" y="T7"/>
                  </a:cxn>
                  <a:cxn ang="T14">
                    <a:pos x="T8" y="T9"/>
                  </a:cxn>
                </a:cxnLst>
                <a:rect l="T15" t="T16" r="T17" b="T18"/>
                <a:pathLst>
                  <a:path w="9" h="10">
                    <a:moveTo>
                      <a:pt x="0" y="9"/>
                    </a:moveTo>
                    <a:lnTo>
                      <a:pt x="7" y="10"/>
                    </a:lnTo>
                    <a:lnTo>
                      <a:pt x="9" y="2"/>
                    </a:lnTo>
                    <a:lnTo>
                      <a:pt x="1" y="0"/>
                    </a:lnTo>
                    <a:lnTo>
                      <a:pt x="0"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784" name="Freeform 245"/>
              <p:cNvSpPr>
                <a:spLocks/>
              </p:cNvSpPr>
              <p:nvPr/>
            </p:nvSpPr>
            <p:spPr bwMode="auto">
              <a:xfrm>
                <a:off x="2617" y="2306"/>
                <a:ext cx="13" cy="14"/>
              </a:xfrm>
              <a:custGeom>
                <a:avLst/>
                <a:gdLst>
                  <a:gd name="T0" fmla="*/ 0 w 13"/>
                  <a:gd name="T1" fmla="*/ 6 h 14"/>
                  <a:gd name="T2" fmla="*/ 4 w 13"/>
                  <a:gd name="T3" fmla="*/ 14 h 14"/>
                  <a:gd name="T4" fmla="*/ 13 w 13"/>
                  <a:gd name="T5" fmla="*/ 9 h 14"/>
                  <a:gd name="T6" fmla="*/ 8 w 13"/>
                  <a:gd name="T7" fmla="*/ 0 h 14"/>
                  <a:gd name="T8" fmla="*/ 0 w 13"/>
                  <a:gd name="T9" fmla="*/ 6 h 14"/>
                  <a:gd name="T10" fmla="*/ 0 60000 65536"/>
                  <a:gd name="T11" fmla="*/ 0 60000 65536"/>
                  <a:gd name="T12" fmla="*/ 0 60000 65536"/>
                  <a:gd name="T13" fmla="*/ 0 60000 65536"/>
                  <a:gd name="T14" fmla="*/ 0 60000 65536"/>
                  <a:gd name="T15" fmla="*/ 0 w 13"/>
                  <a:gd name="T16" fmla="*/ 0 h 14"/>
                  <a:gd name="T17" fmla="*/ 13 w 13"/>
                  <a:gd name="T18" fmla="*/ 14 h 14"/>
                </a:gdLst>
                <a:ahLst/>
                <a:cxnLst>
                  <a:cxn ang="T10">
                    <a:pos x="T0" y="T1"/>
                  </a:cxn>
                  <a:cxn ang="T11">
                    <a:pos x="T2" y="T3"/>
                  </a:cxn>
                  <a:cxn ang="T12">
                    <a:pos x="T4" y="T5"/>
                  </a:cxn>
                  <a:cxn ang="T13">
                    <a:pos x="T6" y="T7"/>
                  </a:cxn>
                  <a:cxn ang="T14">
                    <a:pos x="T8" y="T9"/>
                  </a:cxn>
                </a:cxnLst>
                <a:rect l="T15" t="T16" r="T17" b="T18"/>
                <a:pathLst>
                  <a:path w="13" h="14">
                    <a:moveTo>
                      <a:pt x="0" y="6"/>
                    </a:moveTo>
                    <a:lnTo>
                      <a:pt x="4" y="14"/>
                    </a:lnTo>
                    <a:lnTo>
                      <a:pt x="13" y="9"/>
                    </a:lnTo>
                    <a:lnTo>
                      <a:pt x="8" y="0"/>
                    </a:lnTo>
                    <a:lnTo>
                      <a:pt x="0"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785" name="Freeform 246"/>
              <p:cNvSpPr>
                <a:spLocks/>
              </p:cNvSpPr>
              <p:nvPr/>
            </p:nvSpPr>
            <p:spPr bwMode="auto">
              <a:xfrm>
                <a:off x="2651" y="2285"/>
                <a:ext cx="12" cy="13"/>
              </a:xfrm>
              <a:custGeom>
                <a:avLst/>
                <a:gdLst>
                  <a:gd name="T0" fmla="*/ 0 w 12"/>
                  <a:gd name="T1" fmla="*/ 6 h 13"/>
                  <a:gd name="T2" fmla="*/ 4 w 12"/>
                  <a:gd name="T3" fmla="*/ 13 h 13"/>
                  <a:gd name="T4" fmla="*/ 12 w 12"/>
                  <a:gd name="T5" fmla="*/ 7 h 13"/>
                  <a:gd name="T6" fmla="*/ 8 w 12"/>
                  <a:gd name="T7" fmla="*/ 0 h 13"/>
                  <a:gd name="T8" fmla="*/ 0 w 12"/>
                  <a:gd name="T9" fmla="*/ 6 h 13"/>
                  <a:gd name="T10" fmla="*/ 0 60000 65536"/>
                  <a:gd name="T11" fmla="*/ 0 60000 65536"/>
                  <a:gd name="T12" fmla="*/ 0 60000 65536"/>
                  <a:gd name="T13" fmla="*/ 0 60000 65536"/>
                  <a:gd name="T14" fmla="*/ 0 60000 65536"/>
                  <a:gd name="T15" fmla="*/ 0 w 12"/>
                  <a:gd name="T16" fmla="*/ 0 h 13"/>
                  <a:gd name="T17" fmla="*/ 12 w 12"/>
                  <a:gd name="T18" fmla="*/ 13 h 13"/>
                </a:gdLst>
                <a:ahLst/>
                <a:cxnLst>
                  <a:cxn ang="T10">
                    <a:pos x="T0" y="T1"/>
                  </a:cxn>
                  <a:cxn ang="T11">
                    <a:pos x="T2" y="T3"/>
                  </a:cxn>
                  <a:cxn ang="T12">
                    <a:pos x="T4" y="T5"/>
                  </a:cxn>
                  <a:cxn ang="T13">
                    <a:pos x="T6" y="T7"/>
                  </a:cxn>
                  <a:cxn ang="T14">
                    <a:pos x="T8" y="T9"/>
                  </a:cxn>
                </a:cxnLst>
                <a:rect l="T15" t="T16" r="T17" b="T18"/>
                <a:pathLst>
                  <a:path w="12" h="13">
                    <a:moveTo>
                      <a:pt x="0" y="6"/>
                    </a:moveTo>
                    <a:lnTo>
                      <a:pt x="4" y="13"/>
                    </a:lnTo>
                    <a:lnTo>
                      <a:pt x="12" y="7"/>
                    </a:lnTo>
                    <a:lnTo>
                      <a:pt x="8" y="0"/>
                    </a:lnTo>
                    <a:lnTo>
                      <a:pt x="0"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786" name="Freeform 247"/>
              <p:cNvSpPr>
                <a:spLocks/>
              </p:cNvSpPr>
              <p:nvPr/>
            </p:nvSpPr>
            <p:spPr bwMode="auto">
              <a:xfrm>
                <a:off x="2686" y="2264"/>
                <a:ext cx="12" cy="13"/>
              </a:xfrm>
              <a:custGeom>
                <a:avLst/>
                <a:gdLst>
                  <a:gd name="T0" fmla="*/ 0 w 12"/>
                  <a:gd name="T1" fmla="*/ 6 h 13"/>
                  <a:gd name="T2" fmla="*/ 4 w 12"/>
                  <a:gd name="T3" fmla="*/ 13 h 13"/>
                  <a:gd name="T4" fmla="*/ 12 w 12"/>
                  <a:gd name="T5" fmla="*/ 6 h 13"/>
                  <a:gd name="T6" fmla="*/ 8 w 12"/>
                  <a:gd name="T7" fmla="*/ 0 h 13"/>
                  <a:gd name="T8" fmla="*/ 0 w 12"/>
                  <a:gd name="T9" fmla="*/ 6 h 13"/>
                  <a:gd name="T10" fmla="*/ 0 60000 65536"/>
                  <a:gd name="T11" fmla="*/ 0 60000 65536"/>
                  <a:gd name="T12" fmla="*/ 0 60000 65536"/>
                  <a:gd name="T13" fmla="*/ 0 60000 65536"/>
                  <a:gd name="T14" fmla="*/ 0 60000 65536"/>
                  <a:gd name="T15" fmla="*/ 0 w 12"/>
                  <a:gd name="T16" fmla="*/ 0 h 13"/>
                  <a:gd name="T17" fmla="*/ 12 w 12"/>
                  <a:gd name="T18" fmla="*/ 13 h 13"/>
                </a:gdLst>
                <a:ahLst/>
                <a:cxnLst>
                  <a:cxn ang="T10">
                    <a:pos x="T0" y="T1"/>
                  </a:cxn>
                  <a:cxn ang="T11">
                    <a:pos x="T2" y="T3"/>
                  </a:cxn>
                  <a:cxn ang="T12">
                    <a:pos x="T4" y="T5"/>
                  </a:cxn>
                  <a:cxn ang="T13">
                    <a:pos x="T6" y="T7"/>
                  </a:cxn>
                  <a:cxn ang="T14">
                    <a:pos x="T8" y="T9"/>
                  </a:cxn>
                </a:cxnLst>
                <a:rect l="T15" t="T16" r="T17" b="T18"/>
                <a:pathLst>
                  <a:path w="12" h="13">
                    <a:moveTo>
                      <a:pt x="0" y="6"/>
                    </a:moveTo>
                    <a:lnTo>
                      <a:pt x="4" y="13"/>
                    </a:lnTo>
                    <a:lnTo>
                      <a:pt x="12" y="6"/>
                    </a:lnTo>
                    <a:lnTo>
                      <a:pt x="8" y="0"/>
                    </a:lnTo>
                    <a:lnTo>
                      <a:pt x="0"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787" name="Freeform 248"/>
              <p:cNvSpPr>
                <a:spLocks/>
              </p:cNvSpPr>
              <p:nvPr/>
            </p:nvSpPr>
            <p:spPr bwMode="auto">
              <a:xfrm>
                <a:off x="2719" y="2242"/>
                <a:ext cx="13" cy="12"/>
              </a:xfrm>
              <a:custGeom>
                <a:avLst/>
                <a:gdLst>
                  <a:gd name="T0" fmla="*/ 0 w 13"/>
                  <a:gd name="T1" fmla="*/ 5 h 12"/>
                  <a:gd name="T2" fmla="*/ 4 w 13"/>
                  <a:gd name="T3" fmla="*/ 12 h 12"/>
                  <a:gd name="T4" fmla="*/ 13 w 13"/>
                  <a:gd name="T5" fmla="*/ 7 h 12"/>
                  <a:gd name="T6" fmla="*/ 9 w 13"/>
                  <a:gd name="T7" fmla="*/ 0 h 12"/>
                  <a:gd name="T8" fmla="*/ 0 w 13"/>
                  <a:gd name="T9" fmla="*/ 5 h 12"/>
                  <a:gd name="T10" fmla="*/ 0 60000 65536"/>
                  <a:gd name="T11" fmla="*/ 0 60000 65536"/>
                  <a:gd name="T12" fmla="*/ 0 60000 65536"/>
                  <a:gd name="T13" fmla="*/ 0 60000 65536"/>
                  <a:gd name="T14" fmla="*/ 0 60000 65536"/>
                  <a:gd name="T15" fmla="*/ 0 w 13"/>
                  <a:gd name="T16" fmla="*/ 0 h 12"/>
                  <a:gd name="T17" fmla="*/ 13 w 13"/>
                  <a:gd name="T18" fmla="*/ 12 h 12"/>
                </a:gdLst>
                <a:ahLst/>
                <a:cxnLst>
                  <a:cxn ang="T10">
                    <a:pos x="T0" y="T1"/>
                  </a:cxn>
                  <a:cxn ang="T11">
                    <a:pos x="T2" y="T3"/>
                  </a:cxn>
                  <a:cxn ang="T12">
                    <a:pos x="T4" y="T5"/>
                  </a:cxn>
                  <a:cxn ang="T13">
                    <a:pos x="T6" y="T7"/>
                  </a:cxn>
                  <a:cxn ang="T14">
                    <a:pos x="T8" y="T9"/>
                  </a:cxn>
                </a:cxnLst>
                <a:rect l="T15" t="T16" r="T17" b="T18"/>
                <a:pathLst>
                  <a:path w="13" h="12">
                    <a:moveTo>
                      <a:pt x="0" y="5"/>
                    </a:moveTo>
                    <a:lnTo>
                      <a:pt x="4" y="12"/>
                    </a:lnTo>
                    <a:lnTo>
                      <a:pt x="13" y="7"/>
                    </a:lnTo>
                    <a:lnTo>
                      <a:pt x="9" y="0"/>
                    </a:lnTo>
                    <a:lnTo>
                      <a:pt x="0" y="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788" name="Freeform 249"/>
              <p:cNvSpPr>
                <a:spLocks/>
              </p:cNvSpPr>
              <p:nvPr/>
            </p:nvSpPr>
            <p:spPr bwMode="auto">
              <a:xfrm>
                <a:off x="2753" y="2219"/>
                <a:ext cx="13" cy="13"/>
              </a:xfrm>
              <a:custGeom>
                <a:avLst/>
                <a:gdLst>
                  <a:gd name="T0" fmla="*/ 0 w 13"/>
                  <a:gd name="T1" fmla="*/ 6 h 13"/>
                  <a:gd name="T2" fmla="*/ 4 w 13"/>
                  <a:gd name="T3" fmla="*/ 13 h 13"/>
                  <a:gd name="T4" fmla="*/ 13 w 13"/>
                  <a:gd name="T5" fmla="*/ 7 h 13"/>
                  <a:gd name="T6" fmla="*/ 8 w 13"/>
                  <a:gd name="T7" fmla="*/ 0 h 13"/>
                  <a:gd name="T8" fmla="*/ 0 w 13"/>
                  <a:gd name="T9" fmla="*/ 6 h 13"/>
                  <a:gd name="T10" fmla="*/ 0 60000 65536"/>
                  <a:gd name="T11" fmla="*/ 0 60000 65536"/>
                  <a:gd name="T12" fmla="*/ 0 60000 65536"/>
                  <a:gd name="T13" fmla="*/ 0 60000 65536"/>
                  <a:gd name="T14" fmla="*/ 0 60000 65536"/>
                  <a:gd name="T15" fmla="*/ 0 w 13"/>
                  <a:gd name="T16" fmla="*/ 0 h 13"/>
                  <a:gd name="T17" fmla="*/ 13 w 13"/>
                  <a:gd name="T18" fmla="*/ 13 h 13"/>
                </a:gdLst>
                <a:ahLst/>
                <a:cxnLst>
                  <a:cxn ang="T10">
                    <a:pos x="T0" y="T1"/>
                  </a:cxn>
                  <a:cxn ang="T11">
                    <a:pos x="T2" y="T3"/>
                  </a:cxn>
                  <a:cxn ang="T12">
                    <a:pos x="T4" y="T5"/>
                  </a:cxn>
                  <a:cxn ang="T13">
                    <a:pos x="T6" y="T7"/>
                  </a:cxn>
                  <a:cxn ang="T14">
                    <a:pos x="T8" y="T9"/>
                  </a:cxn>
                </a:cxnLst>
                <a:rect l="T15" t="T16" r="T17" b="T18"/>
                <a:pathLst>
                  <a:path w="13" h="13">
                    <a:moveTo>
                      <a:pt x="0" y="6"/>
                    </a:moveTo>
                    <a:lnTo>
                      <a:pt x="4" y="13"/>
                    </a:lnTo>
                    <a:lnTo>
                      <a:pt x="13" y="7"/>
                    </a:lnTo>
                    <a:lnTo>
                      <a:pt x="8" y="0"/>
                    </a:lnTo>
                    <a:lnTo>
                      <a:pt x="0"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789" name="Freeform 250"/>
              <p:cNvSpPr>
                <a:spLocks/>
              </p:cNvSpPr>
              <p:nvPr/>
            </p:nvSpPr>
            <p:spPr bwMode="auto">
              <a:xfrm>
                <a:off x="2787" y="2198"/>
                <a:ext cx="12" cy="13"/>
              </a:xfrm>
              <a:custGeom>
                <a:avLst/>
                <a:gdLst>
                  <a:gd name="T0" fmla="*/ 0 w 12"/>
                  <a:gd name="T1" fmla="*/ 6 h 13"/>
                  <a:gd name="T2" fmla="*/ 4 w 12"/>
                  <a:gd name="T3" fmla="*/ 13 h 13"/>
                  <a:gd name="T4" fmla="*/ 12 w 12"/>
                  <a:gd name="T5" fmla="*/ 7 h 13"/>
                  <a:gd name="T6" fmla="*/ 8 w 12"/>
                  <a:gd name="T7" fmla="*/ 0 h 13"/>
                  <a:gd name="T8" fmla="*/ 0 w 12"/>
                  <a:gd name="T9" fmla="*/ 6 h 13"/>
                  <a:gd name="T10" fmla="*/ 0 60000 65536"/>
                  <a:gd name="T11" fmla="*/ 0 60000 65536"/>
                  <a:gd name="T12" fmla="*/ 0 60000 65536"/>
                  <a:gd name="T13" fmla="*/ 0 60000 65536"/>
                  <a:gd name="T14" fmla="*/ 0 60000 65536"/>
                  <a:gd name="T15" fmla="*/ 0 w 12"/>
                  <a:gd name="T16" fmla="*/ 0 h 13"/>
                  <a:gd name="T17" fmla="*/ 12 w 12"/>
                  <a:gd name="T18" fmla="*/ 13 h 13"/>
                </a:gdLst>
                <a:ahLst/>
                <a:cxnLst>
                  <a:cxn ang="T10">
                    <a:pos x="T0" y="T1"/>
                  </a:cxn>
                  <a:cxn ang="T11">
                    <a:pos x="T2" y="T3"/>
                  </a:cxn>
                  <a:cxn ang="T12">
                    <a:pos x="T4" y="T5"/>
                  </a:cxn>
                  <a:cxn ang="T13">
                    <a:pos x="T6" y="T7"/>
                  </a:cxn>
                  <a:cxn ang="T14">
                    <a:pos x="T8" y="T9"/>
                  </a:cxn>
                </a:cxnLst>
                <a:rect l="T15" t="T16" r="T17" b="T18"/>
                <a:pathLst>
                  <a:path w="12" h="13">
                    <a:moveTo>
                      <a:pt x="0" y="6"/>
                    </a:moveTo>
                    <a:lnTo>
                      <a:pt x="4" y="13"/>
                    </a:lnTo>
                    <a:lnTo>
                      <a:pt x="12" y="7"/>
                    </a:lnTo>
                    <a:lnTo>
                      <a:pt x="8" y="0"/>
                    </a:lnTo>
                    <a:lnTo>
                      <a:pt x="0"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790" name="Freeform 251"/>
              <p:cNvSpPr>
                <a:spLocks/>
              </p:cNvSpPr>
              <p:nvPr/>
            </p:nvSpPr>
            <p:spPr bwMode="auto">
              <a:xfrm>
                <a:off x="2820" y="2176"/>
                <a:ext cx="13" cy="13"/>
              </a:xfrm>
              <a:custGeom>
                <a:avLst/>
                <a:gdLst>
                  <a:gd name="T0" fmla="*/ 0 w 13"/>
                  <a:gd name="T1" fmla="*/ 5 h 13"/>
                  <a:gd name="T2" fmla="*/ 4 w 13"/>
                  <a:gd name="T3" fmla="*/ 13 h 13"/>
                  <a:gd name="T4" fmla="*/ 13 w 13"/>
                  <a:gd name="T5" fmla="*/ 7 h 13"/>
                  <a:gd name="T6" fmla="*/ 9 w 13"/>
                  <a:gd name="T7" fmla="*/ 0 h 13"/>
                  <a:gd name="T8" fmla="*/ 0 w 13"/>
                  <a:gd name="T9" fmla="*/ 5 h 13"/>
                  <a:gd name="T10" fmla="*/ 0 60000 65536"/>
                  <a:gd name="T11" fmla="*/ 0 60000 65536"/>
                  <a:gd name="T12" fmla="*/ 0 60000 65536"/>
                  <a:gd name="T13" fmla="*/ 0 60000 65536"/>
                  <a:gd name="T14" fmla="*/ 0 60000 65536"/>
                  <a:gd name="T15" fmla="*/ 0 w 13"/>
                  <a:gd name="T16" fmla="*/ 0 h 13"/>
                  <a:gd name="T17" fmla="*/ 13 w 13"/>
                  <a:gd name="T18" fmla="*/ 13 h 13"/>
                </a:gdLst>
                <a:ahLst/>
                <a:cxnLst>
                  <a:cxn ang="T10">
                    <a:pos x="T0" y="T1"/>
                  </a:cxn>
                  <a:cxn ang="T11">
                    <a:pos x="T2" y="T3"/>
                  </a:cxn>
                  <a:cxn ang="T12">
                    <a:pos x="T4" y="T5"/>
                  </a:cxn>
                  <a:cxn ang="T13">
                    <a:pos x="T6" y="T7"/>
                  </a:cxn>
                  <a:cxn ang="T14">
                    <a:pos x="T8" y="T9"/>
                  </a:cxn>
                </a:cxnLst>
                <a:rect l="T15" t="T16" r="T17" b="T18"/>
                <a:pathLst>
                  <a:path w="13" h="13">
                    <a:moveTo>
                      <a:pt x="0" y="5"/>
                    </a:moveTo>
                    <a:lnTo>
                      <a:pt x="4" y="13"/>
                    </a:lnTo>
                    <a:lnTo>
                      <a:pt x="13" y="7"/>
                    </a:lnTo>
                    <a:lnTo>
                      <a:pt x="9" y="0"/>
                    </a:lnTo>
                    <a:lnTo>
                      <a:pt x="0" y="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791" name="Freeform 252"/>
              <p:cNvSpPr>
                <a:spLocks/>
              </p:cNvSpPr>
              <p:nvPr/>
            </p:nvSpPr>
            <p:spPr bwMode="auto">
              <a:xfrm>
                <a:off x="2854" y="2155"/>
                <a:ext cx="12" cy="12"/>
              </a:xfrm>
              <a:custGeom>
                <a:avLst/>
                <a:gdLst>
                  <a:gd name="T0" fmla="*/ 0 w 12"/>
                  <a:gd name="T1" fmla="*/ 5 h 12"/>
                  <a:gd name="T2" fmla="*/ 4 w 12"/>
                  <a:gd name="T3" fmla="*/ 12 h 12"/>
                  <a:gd name="T4" fmla="*/ 12 w 12"/>
                  <a:gd name="T5" fmla="*/ 7 h 12"/>
                  <a:gd name="T6" fmla="*/ 8 w 12"/>
                  <a:gd name="T7" fmla="*/ 0 h 12"/>
                  <a:gd name="T8" fmla="*/ 0 w 12"/>
                  <a:gd name="T9" fmla="*/ 5 h 12"/>
                  <a:gd name="T10" fmla="*/ 0 60000 65536"/>
                  <a:gd name="T11" fmla="*/ 0 60000 65536"/>
                  <a:gd name="T12" fmla="*/ 0 60000 65536"/>
                  <a:gd name="T13" fmla="*/ 0 60000 65536"/>
                  <a:gd name="T14" fmla="*/ 0 60000 65536"/>
                  <a:gd name="T15" fmla="*/ 0 w 12"/>
                  <a:gd name="T16" fmla="*/ 0 h 12"/>
                  <a:gd name="T17" fmla="*/ 12 w 12"/>
                  <a:gd name="T18" fmla="*/ 12 h 12"/>
                </a:gdLst>
                <a:ahLst/>
                <a:cxnLst>
                  <a:cxn ang="T10">
                    <a:pos x="T0" y="T1"/>
                  </a:cxn>
                  <a:cxn ang="T11">
                    <a:pos x="T2" y="T3"/>
                  </a:cxn>
                  <a:cxn ang="T12">
                    <a:pos x="T4" y="T5"/>
                  </a:cxn>
                  <a:cxn ang="T13">
                    <a:pos x="T6" y="T7"/>
                  </a:cxn>
                  <a:cxn ang="T14">
                    <a:pos x="T8" y="T9"/>
                  </a:cxn>
                </a:cxnLst>
                <a:rect l="T15" t="T16" r="T17" b="T18"/>
                <a:pathLst>
                  <a:path w="12" h="12">
                    <a:moveTo>
                      <a:pt x="0" y="5"/>
                    </a:moveTo>
                    <a:lnTo>
                      <a:pt x="4" y="12"/>
                    </a:lnTo>
                    <a:lnTo>
                      <a:pt x="12" y="7"/>
                    </a:lnTo>
                    <a:lnTo>
                      <a:pt x="8" y="0"/>
                    </a:lnTo>
                    <a:lnTo>
                      <a:pt x="0" y="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792" name="Freeform 253"/>
              <p:cNvSpPr>
                <a:spLocks/>
              </p:cNvSpPr>
              <p:nvPr/>
            </p:nvSpPr>
            <p:spPr bwMode="auto">
              <a:xfrm>
                <a:off x="2888" y="2132"/>
                <a:ext cx="14" cy="13"/>
              </a:xfrm>
              <a:custGeom>
                <a:avLst/>
                <a:gdLst>
                  <a:gd name="T0" fmla="*/ 0 w 14"/>
                  <a:gd name="T1" fmla="*/ 6 h 13"/>
                  <a:gd name="T2" fmla="*/ 4 w 14"/>
                  <a:gd name="T3" fmla="*/ 13 h 13"/>
                  <a:gd name="T4" fmla="*/ 14 w 14"/>
                  <a:gd name="T5" fmla="*/ 7 h 13"/>
                  <a:gd name="T6" fmla="*/ 9 w 14"/>
                  <a:gd name="T7" fmla="*/ 0 h 13"/>
                  <a:gd name="T8" fmla="*/ 0 w 14"/>
                  <a:gd name="T9" fmla="*/ 6 h 13"/>
                  <a:gd name="T10" fmla="*/ 0 60000 65536"/>
                  <a:gd name="T11" fmla="*/ 0 60000 65536"/>
                  <a:gd name="T12" fmla="*/ 0 60000 65536"/>
                  <a:gd name="T13" fmla="*/ 0 60000 65536"/>
                  <a:gd name="T14" fmla="*/ 0 60000 65536"/>
                  <a:gd name="T15" fmla="*/ 0 w 14"/>
                  <a:gd name="T16" fmla="*/ 0 h 13"/>
                  <a:gd name="T17" fmla="*/ 14 w 14"/>
                  <a:gd name="T18" fmla="*/ 13 h 13"/>
                </a:gdLst>
                <a:ahLst/>
                <a:cxnLst>
                  <a:cxn ang="T10">
                    <a:pos x="T0" y="T1"/>
                  </a:cxn>
                  <a:cxn ang="T11">
                    <a:pos x="T2" y="T3"/>
                  </a:cxn>
                  <a:cxn ang="T12">
                    <a:pos x="T4" y="T5"/>
                  </a:cxn>
                  <a:cxn ang="T13">
                    <a:pos x="T6" y="T7"/>
                  </a:cxn>
                  <a:cxn ang="T14">
                    <a:pos x="T8" y="T9"/>
                  </a:cxn>
                </a:cxnLst>
                <a:rect l="T15" t="T16" r="T17" b="T18"/>
                <a:pathLst>
                  <a:path w="14" h="13">
                    <a:moveTo>
                      <a:pt x="0" y="6"/>
                    </a:moveTo>
                    <a:lnTo>
                      <a:pt x="4" y="13"/>
                    </a:lnTo>
                    <a:lnTo>
                      <a:pt x="14" y="7"/>
                    </a:lnTo>
                    <a:lnTo>
                      <a:pt x="9" y="0"/>
                    </a:lnTo>
                    <a:lnTo>
                      <a:pt x="0"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793" name="Freeform 254"/>
              <p:cNvSpPr>
                <a:spLocks/>
              </p:cNvSpPr>
              <p:nvPr/>
            </p:nvSpPr>
            <p:spPr bwMode="auto">
              <a:xfrm>
                <a:off x="2923" y="2110"/>
                <a:ext cx="12" cy="13"/>
              </a:xfrm>
              <a:custGeom>
                <a:avLst/>
                <a:gdLst>
                  <a:gd name="T0" fmla="*/ 0 w 12"/>
                  <a:gd name="T1" fmla="*/ 6 h 13"/>
                  <a:gd name="T2" fmla="*/ 4 w 12"/>
                  <a:gd name="T3" fmla="*/ 13 h 13"/>
                  <a:gd name="T4" fmla="*/ 12 w 12"/>
                  <a:gd name="T5" fmla="*/ 7 h 13"/>
                  <a:gd name="T6" fmla="*/ 8 w 12"/>
                  <a:gd name="T7" fmla="*/ 0 h 13"/>
                  <a:gd name="T8" fmla="*/ 0 w 12"/>
                  <a:gd name="T9" fmla="*/ 6 h 13"/>
                  <a:gd name="T10" fmla="*/ 0 60000 65536"/>
                  <a:gd name="T11" fmla="*/ 0 60000 65536"/>
                  <a:gd name="T12" fmla="*/ 0 60000 65536"/>
                  <a:gd name="T13" fmla="*/ 0 60000 65536"/>
                  <a:gd name="T14" fmla="*/ 0 60000 65536"/>
                  <a:gd name="T15" fmla="*/ 0 w 12"/>
                  <a:gd name="T16" fmla="*/ 0 h 13"/>
                  <a:gd name="T17" fmla="*/ 12 w 12"/>
                  <a:gd name="T18" fmla="*/ 13 h 13"/>
                </a:gdLst>
                <a:ahLst/>
                <a:cxnLst>
                  <a:cxn ang="T10">
                    <a:pos x="T0" y="T1"/>
                  </a:cxn>
                  <a:cxn ang="T11">
                    <a:pos x="T2" y="T3"/>
                  </a:cxn>
                  <a:cxn ang="T12">
                    <a:pos x="T4" y="T5"/>
                  </a:cxn>
                  <a:cxn ang="T13">
                    <a:pos x="T6" y="T7"/>
                  </a:cxn>
                  <a:cxn ang="T14">
                    <a:pos x="T8" y="T9"/>
                  </a:cxn>
                </a:cxnLst>
                <a:rect l="T15" t="T16" r="T17" b="T18"/>
                <a:pathLst>
                  <a:path w="12" h="13">
                    <a:moveTo>
                      <a:pt x="0" y="6"/>
                    </a:moveTo>
                    <a:lnTo>
                      <a:pt x="4" y="13"/>
                    </a:lnTo>
                    <a:lnTo>
                      <a:pt x="12" y="7"/>
                    </a:lnTo>
                    <a:lnTo>
                      <a:pt x="8" y="0"/>
                    </a:lnTo>
                    <a:lnTo>
                      <a:pt x="0"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794" name="Freeform 255"/>
              <p:cNvSpPr>
                <a:spLocks/>
              </p:cNvSpPr>
              <p:nvPr/>
            </p:nvSpPr>
            <p:spPr bwMode="auto">
              <a:xfrm>
                <a:off x="2956" y="2089"/>
                <a:ext cx="13" cy="13"/>
              </a:xfrm>
              <a:custGeom>
                <a:avLst/>
                <a:gdLst>
                  <a:gd name="T0" fmla="*/ 0 w 13"/>
                  <a:gd name="T1" fmla="*/ 6 h 13"/>
                  <a:gd name="T2" fmla="*/ 4 w 13"/>
                  <a:gd name="T3" fmla="*/ 13 h 13"/>
                  <a:gd name="T4" fmla="*/ 13 w 13"/>
                  <a:gd name="T5" fmla="*/ 7 h 13"/>
                  <a:gd name="T6" fmla="*/ 9 w 13"/>
                  <a:gd name="T7" fmla="*/ 0 h 13"/>
                  <a:gd name="T8" fmla="*/ 0 w 13"/>
                  <a:gd name="T9" fmla="*/ 6 h 13"/>
                  <a:gd name="T10" fmla="*/ 0 60000 65536"/>
                  <a:gd name="T11" fmla="*/ 0 60000 65536"/>
                  <a:gd name="T12" fmla="*/ 0 60000 65536"/>
                  <a:gd name="T13" fmla="*/ 0 60000 65536"/>
                  <a:gd name="T14" fmla="*/ 0 60000 65536"/>
                  <a:gd name="T15" fmla="*/ 0 w 13"/>
                  <a:gd name="T16" fmla="*/ 0 h 13"/>
                  <a:gd name="T17" fmla="*/ 13 w 13"/>
                  <a:gd name="T18" fmla="*/ 13 h 13"/>
                </a:gdLst>
                <a:ahLst/>
                <a:cxnLst>
                  <a:cxn ang="T10">
                    <a:pos x="T0" y="T1"/>
                  </a:cxn>
                  <a:cxn ang="T11">
                    <a:pos x="T2" y="T3"/>
                  </a:cxn>
                  <a:cxn ang="T12">
                    <a:pos x="T4" y="T5"/>
                  </a:cxn>
                  <a:cxn ang="T13">
                    <a:pos x="T6" y="T7"/>
                  </a:cxn>
                  <a:cxn ang="T14">
                    <a:pos x="T8" y="T9"/>
                  </a:cxn>
                </a:cxnLst>
                <a:rect l="T15" t="T16" r="T17" b="T18"/>
                <a:pathLst>
                  <a:path w="13" h="13">
                    <a:moveTo>
                      <a:pt x="0" y="6"/>
                    </a:moveTo>
                    <a:lnTo>
                      <a:pt x="4" y="13"/>
                    </a:lnTo>
                    <a:lnTo>
                      <a:pt x="13" y="7"/>
                    </a:lnTo>
                    <a:lnTo>
                      <a:pt x="9" y="0"/>
                    </a:lnTo>
                    <a:lnTo>
                      <a:pt x="0"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795" name="Freeform 256"/>
              <p:cNvSpPr>
                <a:spLocks/>
              </p:cNvSpPr>
              <p:nvPr/>
            </p:nvSpPr>
            <p:spPr bwMode="auto">
              <a:xfrm>
                <a:off x="2990" y="2066"/>
                <a:ext cx="12" cy="15"/>
              </a:xfrm>
              <a:custGeom>
                <a:avLst/>
                <a:gdLst>
                  <a:gd name="T0" fmla="*/ 0 w 12"/>
                  <a:gd name="T1" fmla="*/ 6 h 15"/>
                  <a:gd name="T2" fmla="*/ 4 w 12"/>
                  <a:gd name="T3" fmla="*/ 15 h 15"/>
                  <a:gd name="T4" fmla="*/ 12 w 12"/>
                  <a:gd name="T5" fmla="*/ 9 h 15"/>
                  <a:gd name="T6" fmla="*/ 8 w 12"/>
                  <a:gd name="T7" fmla="*/ 0 h 15"/>
                  <a:gd name="T8" fmla="*/ 0 w 12"/>
                  <a:gd name="T9" fmla="*/ 6 h 15"/>
                  <a:gd name="T10" fmla="*/ 0 60000 65536"/>
                  <a:gd name="T11" fmla="*/ 0 60000 65536"/>
                  <a:gd name="T12" fmla="*/ 0 60000 65536"/>
                  <a:gd name="T13" fmla="*/ 0 60000 65536"/>
                  <a:gd name="T14" fmla="*/ 0 60000 65536"/>
                  <a:gd name="T15" fmla="*/ 0 w 12"/>
                  <a:gd name="T16" fmla="*/ 0 h 15"/>
                  <a:gd name="T17" fmla="*/ 12 w 12"/>
                  <a:gd name="T18" fmla="*/ 15 h 15"/>
                </a:gdLst>
                <a:ahLst/>
                <a:cxnLst>
                  <a:cxn ang="T10">
                    <a:pos x="T0" y="T1"/>
                  </a:cxn>
                  <a:cxn ang="T11">
                    <a:pos x="T2" y="T3"/>
                  </a:cxn>
                  <a:cxn ang="T12">
                    <a:pos x="T4" y="T5"/>
                  </a:cxn>
                  <a:cxn ang="T13">
                    <a:pos x="T6" y="T7"/>
                  </a:cxn>
                  <a:cxn ang="T14">
                    <a:pos x="T8" y="T9"/>
                  </a:cxn>
                </a:cxnLst>
                <a:rect l="T15" t="T16" r="T17" b="T18"/>
                <a:pathLst>
                  <a:path w="12" h="15">
                    <a:moveTo>
                      <a:pt x="0" y="6"/>
                    </a:moveTo>
                    <a:lnTo>
                      <a:pt x="4" y="15"/>
                    </a:lnTo>
                    <a:lnTo>
                      <a:pt x="12" y="9"/>
                    </a:lnTo>
                    <a:lnTo>
                      <a:pt x="8" y="0"/>
                    </a:lnTo>
                    <a:lnTo>
                      <a:pt x="0"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796" name="Freeform 257"/>
              <p:cNvSpPr>
                <a:spLocks/>
              </p:cNvSpPr>
              <p:nvPr/>
            </p:nvSpPr>
            <p:spPr bwMode="auto">
              <a:xfrm>
                <a:off x="3024" y="2045"/>
                <a:ext cx="12" cy="13"/>
              </a:xfrm>
              <a:custGeom>
                <a:avLst/>
                <a:gdLst>
                  <a:gd name="T0" fmla="*/ 0 w 12"/>
                  <a:gd name="T1" fmla="*/ 5 h 13"/>
                  <a:gd name="T2" fmla="*/ 4 w 12"/>
                  <a:gd name="T3" fmla="*/ 13 h 13"/>
                  <a:gd name="T4" fmla="*/ 12 w 12"/>
                  <a:gd name="T5" fmla="*/ 7 h 13"/>
                  <a:gd name="T6" fmla="*/ 8 w 12"/>
                  <a:gd name="T7" fmla="*/ 0 h 13"/>
                  <a:gd name="T8" fmla="*/ 0 w 12"/>
                  <a:gd name="T9" fmla="*/ 5 h 13"/>
                  <a:gd name="T10" fmla="*/ 0 60000 65536"/>
                  <a:gd name="T11" fmla="*/ 0 60000 65536"/>
                  <a:gd name="T12" fmla="*/ 0 60000 65536"/>
                  <a:gd name="T13" fmla="*/ 0 60000 65536"/>
                  <a:gd name="T14" fmla="*/ 0 60000 65536"/>
                  <a:gd name="T15" fmla="*/ 0 w 12"/>
                  <a:gd name="T16" fmla="*/ 0 h 13"/>
                  <a:gd name="T17" fmla="*/ 12 w 12"/>
                  <a:gd name="T18" fmla="*/ 13 h 13"/>
                </a:gdLst>
                <a:ahLst/>
                <a:cxnLst>
                  <a:cxn ang="T10">
                    <a:pos x="T0" y="T1"/>
                  </a:cxn>
                  <a:cxn ang="T11">
                    <a:pos x="T2" y="T3"/>
                  </a:cxn>
                  <a:cxn ang="T12">
                    <a:pos x="T4" y="T5"/>
                  </a:cxn>
                  <a:cxn ang="T13">
                    <a:pos x="T6" y="T7"/>
                  </a:cxn>
                  <a:cxn ang="T14">
                    <a:pos x="T8" y="T9"/>
                  </a:cxn>
                </a:cxnLst>
                <a:rect l="T15" t="T16" r="T17" b="T18"/>
                <a:pathLst>
                  <a:path w="12" h="13">
                    <a:moveTo>
                      <a:pt x="0" y="5"/>
                    </a:moveTo>
                    <a:lnTo>
                      <a:pt x="4" y="13"/>
                    </a:lnTo>
                    <a:lnTo>
                      <a:pt x="12" y="7"/>
                    </a:lnTo>
                    <a:lnTo>
                      <a:pt x="8" y="0"/>
                    </a:lnTo>
                    <a:lnTo>
                      <a:pt x="0" y="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797" name="Freeform 258"/>
              <p:cNvSpPr>
                <a:spLocks/>
              </p:cNvSpPr>
              <p:nvPr/>
            </p:nvSpPr>
            <p:spPr bwMode="auto">
              <a:xfrm>
                <a:off x="3057" y="2023"/>
                <a:ext cx="13" cy="14"/>
              </a:xfrm>
              <a:custGeom>
                <a:avLst/>
                <a:gdLst>
                  <a:gd name="T0" fmla="*/ 0 w 13"/>
                  <a:gd name="T1" fmla="*/ 6 h 14"/>
                  <a:gd name="T2" fmla="*/ 4 w 13"/>
                  <a:gd name="T3" fmla="*/ 14 h 14"/>
                  <a:gd name="T4" fmla="*/ 13 w 13"/>
                  <a:gd name="T5" fmla="*/ 7 h 14"/>
                  <a:gd name="T6" fmla="*/ 9 w 13"/>
                  <a:gd name="T7" fmla="*/ 0 h 14"/>
                  <a:gd name="T8" fmla="*/ 0 w 13"/>
                  <a:gd name="T9" fmla="*/ 6 h 14"/>
                  <a:gd name="T10" fmla="*/ 0 60000 65536"/>
                  <a:gd name="T11" fmla="*/ 0 60000 65536"/>
                  <a:gd name="T12" fmla="*/ 0 60000 65536"/>
                  <a:gd name="T13" fmla="*/ 0 60000 65536"/>
                  <a:gd name="T14" fmla="*/ 0 60000 65536"/>
                  <a:gd name="T15" fmla="*/ 0 w 13"/>
                  <a:gd name="T16" fmla="*/ 0 h 14"/>
                  <a:gd name="T17" fmla="*/ 13 w 13"/>
                  <a:gd name="T18" fmla="*/ 14 h 14"/>
                </a:gdLst>
                <a:ahLst/>
                <a:cxnLst>
                  <a:cxn ang="T10">
                    <a:pos x="T0" y="T1"/>
                  </a:cxn>
                  <a:cxn ang="T11">
                    <a:pos x="T2" y="T3"/>
                  </a:cxn>
                  <a:cxn ang="T12">
                    <a:pos x="T4" y="T5"/>
                  </a:cxn>
                  <a:cxn ang="T13">
                    <a:pos x="T6" y="T7"/>
                  </a:cxn>
                  <a:cxn ang="T14">
                    <a:pos x="T8" y="T9"/>
                  </a:cxn>
                </a:cxnLst>
                <a:rect l="T15" t="T16" r="T17" b="T18"/>
                <a:pathLst>
                  <a:path w="13" h="14">
                    <a:moveTo>
                      <a:pt x="0" y="6"/>
                    </a:moveTo>
                    <a:lnTo>
                      <a:pt x="4" y="14"/>
                    </a:lnTo>
                    <a:lnTo>
                      <a:pt x="13" y="7"/>
                    </a:lnTo>
                    <a:lnTo>
                      <a:pt x="9" y="0"/>
                    </a:lnTo>
                    <a:lnTo>
                      <a:pt x="0"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798" name="Freeform 259"/>
              <p:cNvSpPr>
                <a:spLocks/>
              </p:cNvSpPr>
              <p:nvPr/>
            </p:nvSpPr>
            <p:spPr bwMode="auto">
              <a:xfrm>
                <a:off x="3091" y="2002"/>
                <a:ext cx="14" cy="13"/>
              </a:xfrm>
              <a:custGeom>
                <a:avLst/>
                <a:gdLst>
                  <a:gd name="T0" fmla="*/ 0 w 14"/>
                  <a:gd name="T1" fmla="*/ 6 h 13"/>
                  <a:gd name="T2" fmla="*/ 4 w 14"/>
                  <a:gd name="T3" fmla="*/ 13 h 13"/>
                  <a:gd name="T4" fmla="*/ 14 w 14"/>
                  <a:gd name="T5" fmla="*/ 7 h 13"/>
                  <a:gd name="T6" fmla="*/ 10 w 14"/>
                  <a:gd name="T7" fmla="*/ 0 h 13"/>
                  <a:gd name="T8" fmla="*/ 0 w 14"/>
                  <a:gd name="T9" fmla="*/ 6 h 13"/>
                  <a:gd name="T10" fmla="*/ 0 60000 65536"/>
                  <a:gd name="T11" fmla="*/ 0 60000 65536"/>
                  <a:gd name="T12" fmla="*/ 0 60000 65536"/>
                  <a:gd name="T13" fmla="*/ 0 60000 65536"/>
                  <a:gd name="T14" fmla="*/ 0 60000 65536"/>
                  <a:gd name="T15" fmla="*/ 0 w 14"/>
                  <a:gd name="T16" fmla="*/ 0 h 13"/>
                  <a:gd name="T17" fmla="*/ 14 w 14"/>
                  <a:gd name="T18" fmla="*/ 13 h 13"/>
                </a:gdLst>
                <a:ahLst/>
                <a:cxnLst>
                  <a:cxn ang="T10">
                    <a:pos x="T0" y="T1"/>
                  </a:cxn>
                  <a:cxn ang="T11">
                    <a:pos x="T2" y="T3"/>
                  </a:cxn>
                  <a:cxn ang="T12">
                    <a:pos x="T4" y="T5"/>
                  </a:cxn>
                  <a:cxn ang="T13">
                    <a:pos x="T6" y="T7"/>
                  </a:cxn>
                  <a:cxn ang="T14">
                    <a:pos x="T8" y="T9"/>
                  </a:cxn>
                </a:cxnLst>
                <a:rect l="T15" t="T16" r="T17" b="T18"/>
                <a:pathLst>
                  <a:path w="14" h="13">
                    <a:moveTo>
                      <a:pt x="0" y="6"/>
                    </a:moveTo>
                    <a:lnTo>
                      <a:pt x="4" y="13"/>
                    </a:lnTo>
                    <a:lnTo>
                      <a:pt x="14" y="7"/>
                    </a:lnTo>
                    <a:lnTo>
                      <a:pt x="10" y="0"/>
                    </a:lnTo>
                    <a:lnTo>
                      <a:pt x="0"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799" name="Freeform 260"/>
              <p:cNvSpPr>
                <a:spLocks/>
              </p:cNvSpPr>
              <p:nvPr/>
            </p:nvSpPr>
            <p:spPr bwMode="auto">
              <a:xfrm>
                <a:off x="3126" y="1980"/>
                <a:ext cx="12" cy="12"/>
              </a:xfrm>
              <a:custGeom>
                <a:avLst/>
                <a:gdLst>
                  <a:gd name="T0" fmla="*/ 0 w 12"/>
                  <a:gd name="T1" fmla="*/ 4 h 12"/>
                  <a:gd name="T2" fmla="*/ 4 w 12"/>
                  <a:gd name="T3" fmla="*/ 12 h 12"/>
                  <a:gd name="T4" fmla="*/ 12 w 12"/>
                  <a:gd name="T5" fmla="*/ 7 h 12"/>
                  <a:gd name="T6" fmla="*/ 8 w 12"/>
                  <a:gd name="T7" fmla="*/ 0 h 12"/>
                  <a:gd name="T8" fmla="*/ 0 w 12"/>
                  <a:gd name="T9" fmla="*/ 4 h 12"/>
                  <a:gd name="T10" fmla="*/ 0 60000 65536"/>
                  <a:gd name="T11" fmla="*/ 0 60000 65536"/>
                  <a:gd name="T12" fmla="*/ 0 60000 65536"/>
                  <a:gd name="T13" fmla="*/ 0 60000 65536"/>
                  <a:gd name="T14" fmla="*/ 0 60000 65536"/>
                  <a:gd name="T15" fmla="*/ 0 w 12"/>
                  <a:gd name="T16" fmla="*/ 0 h 12"/>
                  <a:gd name="T17" fmla="*/ 12 w 12"/>
                  <a:gd name="T18" fmla="*/ 12 h 12"/>
                </a:gdLst>
                <a:ahLst/>
                <a:cxnLst>
                  <a:cxn ang="T10">
                    <a:pos x="T0" y="T1"/>
                  </a:cxn>
                  <a:cxn ang="T11">
                    <a:pos x="T2" y="T3"/>
                  </a:cxn>
                  <a:cxn ang="T12">
                    <a:pos x="T4" y="T5"/>
                  </a:cxn>
                  <a:cxn ang="T13">
                    <a:pos x="T6" y="T7"/>
                  </a:cxn>
                  <a:cxn ang="T14">
                    <a:pos x="T8" y="T9"/>
                  </a:cxn>
                </a:cxnLst>
                <a:rect l="T15" t="T16" r="T17" b="T18"/>
                <a:pathLst>
                  <a:path w="12" h="12">
                    <a:moveTo>
                      <a:pt x="0" y="4"/>
                    </a:moveTo>
                    <a:lnTo>
                      <a:pt x="4" y="12"/>
                    </a:lnTo>
                    <a:lnTo>
                      <a:pt x="12" y="7"/>
                    </a:lnTo>
                    <a:lnTo>
                      <a:pt x="8" y="0"/>
                    </a:lnTo>
                    <a:lnTo>
                      <a:pt x="0"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00" name="Freeform 261"/>
              <p:cNvSpPr>
                <a:spLocks/>
              </p:cNvSpPr>
              <p:nvPr/>
            </p:nvSpPr>
            <p:spPr bwMode="auto">
              <a:xfrm>
                <a:off x="3160" y="1957"/>
                <a:ext cx="12" cy="14"/>
              </a:xfrm>
              <a:custGeom>
                <a:avLst/>
                <a:gdLst>
                  <a:gd name="T0" fmla="*/ 0 w 12"/>
                  <a:gd name="T1" fmla="*/ 6 h 14"/>
                  <a:gd name="T2" fmla="*/ 4 w 12"/>
                  <a:gd name="T3" fmla="*/ 14 h 14"/>
                  <a:gd name="T4" fmla="*/ 12 w 12"/>
                  <a:gd name="T5" fmla="*/ 8 h 14"/>
                  <a:gd name="T6" fmla="*/ 8 w 12"/>
                  <a:gd name="T7" fmla="*/ 0 h 14"/>
                  <a:gd name="T8" fmla="*/ 0 w 12"/>
                  <a:gd name="T9" fmla="*/ 6 h 14"/>
                  <a:gd name="T10" fmla="*/ 0 60000 65536"/>
                  <a:gd name="T11" fmla="*/ 0 60000 65536"/>
                  <a:gd name="T12" fmla="*/ 0 60000 65536"/>
                  <a:gd name="T13" fmla="*/ 0 60000 65536"/>
                  <a:gd name="T14" fmla="*/ 0 60000 65536"/>
                  <a:gd name="T15" fmla="*/ 0 w 12"/>
                  <a:gd name="T16" fmla="*/ 0 h 14"/>
                  <a:gd name="T17" fmla="*/ 12 w 12"/>
                  <a:gd name="T18" fmla="*/ 14 h 14"/>
                </a:gdLst>
                <a:ahLst/>
                <a:cxnLst>
                  <a:cxn ang="T10">
                    <a:pos x="T0" y="T1"/>
                  </a:cxn>
                  <a:cxn ang="T11">
                    <a:pos x="T2" y="T3"/>
                  </a:cxn>
                  <a:cxn ang="T12">
                    <a:pos x="T4" y="T5"/>
                  </a:cxn>
                  <a:cxn ang="T13">
                    <a:pos x="T6" y="T7"/>
                  </a:cxn>
                  <a:cxn ang="T14">
                    <a:pos x="T8" y="T9"/>
                  </a:cxn>
                </a:cxnLst>
                <a:rect l="T15" t="T16" r="T17" b="T18"/>
                <a:pathLst>
                  <a:path w="12" h="14">
                    <a:moveTo>
                      <a:pt x="0" y="6"/>
                    </a:moveTo>
                    <a:lnTo>
                      <a:pt x="4" y="14"/>
                    </a:lnTo>
                    <a:lnTo>
                      <a:pt x="12" y="8"/>
                    </a:lnTo>
                    <a:lnTo>
                      <a:pt x="8" y="0"/>
                    </a:lnTo>
                    <a:lnTo>
                      <a:pt x="0"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01" name="Freeform 262"/>
              <p:cNvSpPr>
                <a:spLocks/>
              </p:cNvSpPr>
              <p:nvPr/>
            </p:nvSpPr>
            <p:spPr bwMode="auto">
              <a:xfrm>
                <a:off x="3193" y="1939"/>
                <a:ext cx="7" cy="10"/>
              </a:xfrm>
              <a:custGeom>
                <a:avLst/>
                <a:gdLst>
                  <a:gd name="T0" fmla="*/ 0 w 7"/>
                  <a:gd name="T1" fmla="*/ 3 h 10"/>
                  <a:gd name="T2" fmla="*/ 4 w 7"/>
                  <a:gd name="T3" fmla="*/ 10 h 10"/>
                  <a:gd name="T4" fmla="*/ 7 w 7"/>
                  <a:gd name="T5" fmla="*/ 7 h 10"/>
                  <a:gd name="T6" fmla="*/ 3 w 7"/>
                  <a:gd name="T7" fmla="*/ 0 h 10"/>
                  <a:gd name="T8" fmla="*/ 0 w 7"/>
                  <a:gd name="T9" fmla="*/ 3 h 10"/>
                  <a:gd name="T10" fmla="*/ 0 60000 65536"/>
                  <a:gd name="T11" fmla="*/ 0 60000 65536"/>
                  <a:gd name="T12" fmla="*/ 0 60000 65536"/>
                  <a:gd name="T13" fmla="*/ 0 60000 65536"/>
                  <a:gd name="T14" fmla="*/ 0 60000 65536"/>
                  <a:gd name="T15" fmla="*/ 0 w 7"/>
                  <a:gd name="T16" fmla="*/ 0 h 10"/>
                  <a:gd name="T17" fmla="*/ 7 w 7"/>
                  <a:gd name="T18" fmla="*/ 10 h 10"/>
                </a:gdLst>
                <a:ahLst/>
                <a:cxnLst>
                  <a:cxn ang="T10">
                    <a:pos x="T0" y="T1"/>
                  </a:cxn>
                  <a:cxn ang="T11">
                    <a:pos x="T2" y="T3"/>
                  </a:cxn>
                  <a:cxn ang="T12">
                    <a:pos x="T4" y="T5"/>
                  </a:cxn>
                  <a:cxn ang="T13">
                    <a:pos x="T6" y="T7"/>
                  </a:cxn>
                  <a:cxn ang="T14">
                    <a:pos x="T8" y="T9"/>
                  </a:cxn>
                </a:cxnLst>
                <a:rect l="T15" t="T16" r="T17" b="T18"/>
                <a:pathLst>
                  <a:path w="7" h="10">
                    <a:moveTo>
                      <a:pt x="0" y="3"/>
                    </a:moveTo>
                    <a:lnTo>
                      <a:pt x="4" y="10"/>
                    </a:lnTo>
                    <a:lnTo>
                      <a:pt x="7" y="7"/>
                    </a:lnTo>
                    <a:lnTo>
                      <a:pt x="3" y="0"/>
                    </a:lnTo>
                    <a:lnTo>
                      <a:pt x="0" y="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02" name="Freeform 263"/>
              <p:cNvSpPr>
                <a:spLocks/>
              </p:cNvSpPr>
              <p:nvPr/>
            </p:nvSpPr>
            <p:spPr bwMode="auto">
              <a:xfrm>
                <a:off x="2620" y="2312"/>
                <a:ext cx="8" cy="8"/>
              </a:xfrm>
              <a:custGeom>
                <a:avLst/>
                <a:gdLst>
                  <a:gd name="T0" fmla="*/ 0 w 8"/>
                  <a:gd name="T1" fmla="*/ 1 h 8"/>
                  <a:gd name="T2" fmla="*/ 0 w 8"/>
                  <a:gd name="T3" fmla="*/ 8 h 8"/>
                  <a:gd name="T4" fmla="*/ 8 w 8"/>
                  <a:gd name="T5" fmla="*/ 8 h 8"/>
                  <a:gd name="T6" fmla="*/ 8 w 8"/>
                  <a:gd name="T7" fmla="*/ 0 h 8"/>
                  <a:gd name="T8" fmla="*/ 0 w 8"/>
                  <a:gd name="T9" fmla="*/ 1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0" y="1"/>
                    </a:moveTo>
                    <a:lnTo>
                      <a:pt x="0" y="8"/>
                    </a:lnTo>
                    <a:lnTo>
                      <a:pt x="8" y="8"/>
                    </a:lnTo>
                    <a:lnTo>
                      <a:pt x="8" y="0"/>
                    </a:lnTo>
                    <a:lnTo>
                      <a:pt x="0" y="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03" name="Freeform 264"/>
              <p:cNvSpPr>
                <a:spLocks/>
              </p:cNvSpPr>
              <p:nvPr/>
            </p:nvSpPr>
            <p:spPr bwMode="auto">
              <a:xfrm>
                <a:off x="2687" y="2304"/>
                <a:ext cx="8" cy="9"/>
              </a:xfrm>
              <a:custGeom>
                <a:avLst/>
                <a:gdLst>
                  <a:gd name="T0" fmla="*/ 0 w 8"/>
                  <a:gd name="T1" fmla="*/ 1 h 9"/>
                  <a:gd name="T2" fmla="*/ 0 w 8"/>
                  <a:gd name="T3" fmla="*/ 9 h 9"/>
                  <a:gd name="T4" fmla="*/ 8 w 8"/>
                  <a:gd name="T5" fmla="*/ 8 h 9"/>
                  <a:gd name="T6" fmla="*/ 8 w 8"/>
                  <a:gd name="T7" fmla="*/ 0 h 9"/>
                  <a:gd name="T8" fmla="*/ 0 w 8"/>
                  <a:gd name="T9" fmla="*/ 1 h 9"/>
                  <a:gd name="T10" fmla="*/ 0 60000 65536"/>
                  <a:gd name="T11" fmla="*/ 0 60000 65536"/>
                  <a:gd name="T12" fmla="*/ 0 60000 65536"/>
                  <a:gd name="T13" fmla="*/ 0 60000 65536"/>
                  <a:gd name="T14" fmla="*/ 0 60000 65536"/>
                  <a:gd name="T15" fmla="*/ 0 w 8"/>
                  <a:gd name="T16" fmla="*/ 0 h 9"/>
                  <a:gd name="T17" fmla="*/ 8 w 8"/>
                  <a:gd name="T18" fmla="*/ 9 h 9"/>
                </a:gdLst>
                <a:ahLst/>
                <a:cxnLst>
                  <a:cxn ang="T10">
                    <a:pos x="T0" y="T1"/>
                  </a:cxn>
                  <a:cxn ang="T11">
                    <a:pos x="T2" y="T3"/>
                  </a:cxn>
                  <a:cxn ang="T12">
                    <a:pos x="T4" y="T5"/>
                  </a:cxn>
                  <a:cxn ang="T13">
                    <a:pos x="T6" y="T7"/>
                  </a:cxn>
                  <a:cxn ang="T14">
                    <a:pos x="T8" y="T9"/>
                  </a:cxn>
                </a:cxnLst>
                <a:rect l="T15" t="T16" r="T17" b="T18"/>
                <a:pathLst>
                  <a:path w="8" h="9">
                    <a:moveTo>
                      <a:pt x="0" y="1"/>
                    </a:moveTo>
                    <a:lnTo>
                      <a:pt x="0" y="9"/>
                    </a:lnTo>
                    <a:lnTo>
                      <a:pt x="8" y="8"/>
                    </a:lnTo>
                    <a:lnTo>
                      <a:pt x="8" y="0"/>
                    </a:lnTo>
                    <a:lnTo>
                      <a:pt x="0" y="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04" name="Freeform 265"/>
              <p:cNvSpPr>
                <a:spLocks/>
              </p:cNvSpPr>
              <p:nvPr/>
            </p:nvSpPr>
            <p:spPr bwMode="auto">
              <a:xfrm>
                <a:off x="2721" y="2301"/>
                <a:ext cx="8" cy="10"/>
              </a:xfrm>
              <a:custGeom>
                <a:avLst/>
                <a:gdLst>
                  <a:gd name="T0" fmla="*/ 0 w 8"/>
                  <a:gd name="T1" fmla="*/ 0 h 10"/>
                  <a:gd name="T2" fmla="*/ 0 w 8"/>
                  <a:gd name="T3" fmla="*/ 10 h 10"/>
                  <a:gd name="T4" fmla="*/ 8 w 8"/>
                  <a:gd name="T5" fmla="*/ 8 h 10"/>
                  <a:gd name="T6" fmla="*/ 8 w 8"/>
                  <a:gd name="T7" fmla="*/ 0 h 10"/>
                  <a:gd name="T8" fmla="*/ 0 w 8"/>
                  <a:gd name="T9" fmla="*/ 0 h 10"/>
                  <a:gd name="T10" fmla="*/ 0 60000 65536"/>
                  <a:gd name="T11" fmla="*/ 0 60000 65536"/>
                  <a:gd name="T12" fmla="*/ 0 60000 65536"/>
                  <a:gd name="T13" fmla="*/ 0 60000 65536"/>
                  <a:gd name="T14" fmla="*/ 0 60000 65536"/>
                  <a:gd name="T15" fmla="*/ 0 w 8"/>
                  <a:gd name="T16" fmla="*/ 0 h 10"/>
                  <a:gd name="T17" fmla="*/ 8 w 8"/>
                  <a:gd name="T18" fmla="*/ 10 h 10"/>
                </a:gdLst>
                <a:ahLst/>
                <a:cxnLst>
                  <a:cxn ang="T10">
                    <a:pos x="T0" y="T1"/>
                  </a:cxn>
                  <a:cxn ang="T11">
                    <a:pos x="T2" y="T3"/>
                  </a:cxn>
                  <a:cxn ang="T12">
                    <a:pos x="T4" y="T5"/>
                  </a:cxn>
                  <a:cxn ang="T13">
                    <a:pos x="T6" y="T7"/>
                  </a:cxn>
                  <a:cxn ang="T14">
                    <a:pos x="T8" y="T9"/>
                  </a:cxn>
                </a:cxnLst>
                <a:rect l="T15" t="T16" r="T17" b="T18"/>
                <a:pathLst>
                  <a:path w="8" h="10">
                    <a:moveTo>
                      <a:pt x="0" y="0"/>
                    </a:moveTo>
                    <a:lnTo>
                      <a:pt x="0" y="10"/>
                    </a:lnTo>
                    <a:lnTo>
                      <a:pt x="8" y="8"/>
                    </a:lnTo>
                    <a:lnTo>
                      <a:pt x="8"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05" name="Freeform 266"/>
              <p:cNvSpPr>
                <a:spLocks/>
              </p:cNvSpPr>
              <p:nvPr/>
            </p:nvSpPr>
            <p:spPr bwMode="auto">
              <a:xfrm>
                <a:off x="2754" y="2298"/>
                <a:ext cx="9" cy="8"/>
              </a:xfrm>
              <a:custGeom>
                <a:avLst/>
                <a:gdLst>
                  <a:gd name="T0" fmla="*/ 0 w 9"/>
                  <a:gd name="T1" fmla="*/ 1 h 8"/>
                  <a:gd name="T2" fmla="*/ 0 w 9"/>
                  <a:gd name="T3" fmla="*/ 8 h 8"/>
                  <a:gd name="T4" fmla="*/ 9 w 9"/>
                  <a:gd name="T5" fmla="*/ 7 h 8"/>
                  <a:gd name="T6" fmla="*/ 9 w 9"/>
                  <a:gd name="T7" fmla="*/ 0 h 8"/>
                  <a:gd name="T8" fmla="*/ 0 w 9"/>
                  <a:gd name="T9" fmla="*/ 1 h 8"/>
                  <a:gd name="T10" fmla="*/ 0 60000 65536"/>
                  <a:gd name="T11" fmla="*/ 0 60000 65536"/>
                  <a:gd name="T12" fmla="*/ 0 60000 65536"/>
                  <a:gd name="T13" fmla="*/ 0 60000 65536"/>
                  <a:gd name="T14" fmla="*/ 0 60000 65536"/>
                  <a:gd name="T15" fmla="*/ 0 w 9"/>
                  <a:gd name="T16" fmla="*/ 0 h 8"/>
                  <a:gd name="T17" fmla="*/ 9 w 9"/>
                  <a:gd name="T18" fmla="*/ 8 h 8"/>
                </a:gdLst>
                <a:ahLst/>
                <a:cxnLst>
                  <a:cxn ang="T10">
                    <a:pos x="T0" y="T1"/>
                  </a:cxn>
                  <a:cxn ang="T11">
                    <a:pos x="T2" y="T3"/>
                  </a:cxn>
                  <a:cxn ang="T12">
                    <a:pos x="T4" y="T5"/>
                  </a:cxn>
                  <a:cxn ang="T13">
                    <a:pos x="T6" y="T7"/>
                  </a:cxn>
                  <a:cxn ang="T14">
                    <a:pos x="T8" y="T9"/>
                  </a:cxn>
                </a:cxnLst>
                <a:rect l="T15" t="T16" r="T17" b="T18"/>
                <a:pathLst>
                  <a:path w="9" h="8">
                    <a:moveTo>
                      <a:pt x="0" y="1"/>
                    </a:moveTo>
                    <a:lnTo>
                      <a:pt x="0" y="8"/>
                    </a:lnTo>
                    <a:lnTo>
                      <a:pt x="9" y="7"/>
                    </a:lnTo>
                    <a:lnTo>
                      <a:pt x="9" y="0"/>
                    </a:lnTo>
                    <a:lnTo>
                      <a:pt x="0" y="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06" name="Freeform 267"/>
              <p:cNvSpPr>
                <a:spLocks/>
              </p:cNvSpPr>
              <p:nvPr/>
            </p:nvSpPr>
            <p:spPr bwMode="auto">
              <a:xfrm>
                <a:off x="2789" y="2294"/>
                <a:ext cx="9" cy="10"/>
              </a:xfrm>
              <a:custGeom>
                <a:avLst/>
                <a:gdLst>
                  <a:gd name="T0" fmla="*/ 0 w 9"/>
                  <a:gd name="T1" fmla="*/ 1 h 10"/>
                  <a:gd name="T2" fmla="*/ 0 w 9"/>
                  <a:gd name="T3" fmla="*/ 10 h 10"/>
                  <a:gd name="T4" fmla="*/ 9 w 9"/>
                  <a:gd name="T5" fmla="*/ 8 h 10"/>
                  <a:gd name="T6" fmla="*/ 9 w 9"/>
                  <a:gd name="T7" fmla="*/ 0 h 10"/>
                  <a:gd name="T8" fmla="*/ 0 w 9"/>
                  <a:gd name="T9" fmla="*/ 1 h 10"/>
                  <a:gd name="T10" fmla="*/ 0 60000 65536"/>
                  <a:gd name="T11" fmla="*/ 0 60000 65536"/>
                  <a:gd name="T12" fmla="*/ 0 60000 65536"/>
                  <a:gd name="T13" fmla="*/ 0 60000 65536"/>
                  <a:gd name="T14" fmla="*/ 0 60000 65536"/>
                  <a:gd name="T15" fmla="*/ 0 w 9"/>
                  <a:gd name="T16" fmla="*/ 0 h 10"/>
                  <a:gd name="T17" fmla="*/ 9 w 9"/>
                  <a:gd name="T18" fmla="*/ 10 h 10"/>
                </a:gdLst>
                <a:ahLst/>
                <a:cxnLst>
                  <a:cxn ang="T10">
                    <a:pos x="T0" y="T1"/>
                  </a:cxn>
                  <a:cxn ang="T11">
                    <a:pos x="T2" y="T3"/>
                  </a:cxn>
                  <a:cxn ang="T12">
                    <a:pos x="T4" y="T5"/>
                  </a:cxn>
                  <a:cxn ang="T13">
                    <a:pos x="T6" y="T7"/>
                  </a:cxn>
                  <a:cxn ang="T14">
                    <a:pos x="T8" y="T9"/>
                  </a:cxn>
                </a:cxnLst>
                <a:rect l="T15" t="T16" r="T17" b="T18"/>
                <a:pathLst>
                  <a:path w="9" h="10">
                    <a:moveTo>
                      <a:pt x="0" y="1"/>
                    </a:moveTo>
                    <a:lnTo>
                      <a:pt x="0" y="10"/>
                    </a:lnTo>
                    <a:lnTo>
                      <a:pt x="9" y="8"/>
                    </a:lnTo>
                    <a:lnTo>
                      <a:pt x="9" y="0"/>
                    </a:lnTo>
                    <a:lnTo>
                      <a:pt x="0" y="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07" name="Rectangle 268"/>
              <p:cNvSpPr>
                <a:spLocks noChangeArrowheads="1"/>
              </p:cNvSpPr>
              <p:nvPr/>
            </p:nvSpPr>
            <p:spPr bwMode="auto">
              <a:xfrm>
                <a:off x="2823" y="2291"/>
                <a:ext cx="8" cy="8"/>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97808" name="Freeform 269"/>
              <p:cNvSpPr>
                <a:spLocks/>
              </p:cNvSpPr>
              <p:nvPr/>
            </p:nvSpPr>
            <p:spPr bwMode="auto">
              <a:xfrm>
                <a:off x="2857" y="2288"/>
                <a:ext cx="8" cy="9"/>
              </a:xfrm>
              <a:custGeom>
                <a:avLst/>
                <a:gdLst>
                  <a:gd name="T0" fmla="*/ 0 w 8"/>
                  <a:gd name="T1" fmla="*/ 0 h 9"/>
                  <a:gd name="T2" fmla="*/ 0 w 8"/>
                  <a:gd name="T3" fmla="*/ 9 h 9"/>
                  <a:gd name="T4" fmla="*/ 8 w 8"/>
                  <a:gd name="T5" fmla="*/ 7 h 9"/>
                  <a:gd name="T6" fmla="*/ 8 w 8"/>
                  <a:gd name="T7" fmla="*/ 0 h 9"/>
                  <a:gd name="T8" fmla="*/ 0 w 8"/>
                  <a:gd name="T9" fmla="*/ 0 h 9"/>
                  <a:gd name="T10" fmla="*/ 0 60000 65536"/>
                  <a:gd name="T11" fmla="*/ 0 60000 65536"/>
                  <a:gd name="T12" fmla="*/ 0 60000 65536"/>
                  <a:gd name="T13" fmla="*/ 0 60000 65536"/>
                  <a:gd name="T14" fmla="*/ 0 60000 65536"/>
                  <a:gd name="T15" fmla="*/ 0 w 8"/>
                  <a:gd name="T16" fmla="*/ 0 h 9"/>
                  <a:gd name="T17" fmla="*/ 8 w 8"/>
                  <a:gd name="T18" fmla="*/ 9 h 9"/>
                </a:gdLst>
                <a:ahLst/>
                <a:cxnLst>
                  <a:cxn ang="T10">
                    <a:pos x="T0" y="T1"/>
                  </a:cxn>
                  <a:cxn ang="T11">
                    <a:pos x="T2" y="T3"/>
                  </a:cxn>
                  <a:cxn ang="T12">
                    <a:pos x="T4" y="T5"/>
                  </a:cxn>
                  <a:cxn ang="T13">
                    <a:pos x="T6" y="T7"/>
                  </a:cxn>
                  <a:cxn ang="T14">
                    <a:pos x="T8" y="T9"/>
                  </a:cxn>
                </a:cxnLst>
                <a:rect l="T15" t="T16" r="T17" b="T18"/>
                <a:pathLst>
                  <a:path w="8" h="9">
                    <a:moveTo>
                      <a:pt x="0" y="0"/>
                    </a:moveTo>
                    <a:lnTo>
                      <a:pt x="0" y="9"/>
                    </a:lnTo>
                    <a:lnTo>
                      <a:pt x="8" y="7"/>
                    </a:lnTo>
                    <a:lnTo>
                      <a:pt x="8"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09" name="Freeform 270"/>
              <p:cNvSpPr>
                <a:spLocks/>
              </p:cNvSpPr>
              <p:nvPr/>
            </p:nvSpPr>
            <p:spPr bwMode="auto">
              <a:xfrm>
                <a:off x="2890" y="2282"/>
                <a:ext cx="9" cy="10"/>
              </a:xfrm>
              <a:custGeom>
                <a:avLst/>
                <a:gdLst>
                  <a:gd name="T0" fmla="*/ 0 w 9"/>
                  <a:gd name="T1" fmla="*/ 2 h 10"/>
                  <a:gd name="T2" fmla="*/ 0 w 9"/>
                  <a:gd name="T3" fmla="*/ 10 h 10"/>
                  <a:gd name="T4" fmla="*/ 9 w 9"/>
                  <a:gd name="T5" fmla="*/ 9 h 10"/>
                  <a:gd name="T6" fmla="*/ 9 w 9"/>
                  <a:gd name="T7" fmla="*/ 0 h 10"/>
                  <a:gd name="T8" fmla="*/ 0 w 9"/>
                  <a:gd name="T9" fmla="*/ 2 h 10"/>
                  <a:gd name="T10" fmla="*/ 0 60000 65536"/>
                  <a:gd name="T11" fmla="*/ 0 60000 65536"/>
                  <a:gd name="T12" fmla="*/ 0 60000 65536"/>
                  <a:gd name="T13" fmla="*/ 0 60000 65536"/>
                  <a:gd name="T14" fmla="*/ 0 60000 65536"/>
                  <a:gd name="T15" fmla="*/ 0 w 9"/>
                  <a:gd name="T16" fmla="*/ 0 h 10"/>
                  <a:gd name="T17" fmla="*/ 9 w 9"/>
                  <a:gd name="T18" fmla="*/ 10 h 10"/>
                </a:gdLst>
                <a:ahLst/>
                <a:cxnLst>
                  <a:cxn ang="T10">
                    <a:pos x="T0" y="T1"/>
                  </a:cxn>
                  <a:cxn ang="T11">
                    <a:pos x="T2" y="T3"/>
                  </a:cxn>
                  <a:cxn ang="T12">
                    <a:pos x="T4" y="T5"/>
                  </a:cxn>
                  <a:cxn ang="T13">
                    <a:pos x="T6" y="T7"/>
                  </a:cxn>
                  <a:cxn ang="T14">
                    <a:pos x="T8" y="T9"/>
                  </a:cxn>
                </a:cxnLst>
                <a:rect l="T15" t="T16" r="T17" b="T18"/>
                <a:pathLst>
                  <a:path w="9" h="10">
                    <a:moveTo>
                      <a:pt x="0" y="2"/>
                    </a:moveTo>
                    <a:lnTo>
                      <a:pt x="0" y="10"/>
                    </a:lnTo>
                    <a:lnTo>
                      <a:pt x="9" y="9"/>
                    </a:lnTo>
                    <a:lnTo>
                      <a:pt x="9" y="0"/>
                    </a:lnTo>
                    <a:lnTo>
                      <a:pt x="0" y="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10" name="Freeform 271"/>
              <p:cNvSpPr>
                <a:spLocks/>
              </p:cNvSpPr>
              <p:nvPr/>
            </p:nvSpPr>
            <p:spPr bwMode="auto">
              <a:xfrm>
                <a:off x="2924" y="2280"/>
                <a:ext cx="8" cy="10"/>
              </a:xfrm>
              <a:custGeom>
                <a:avLst/>
                <a:gdLst>
                  <a:gd name="T0" fmla="*/ 0 w 8"/>
                  <a:gd name="T1" fmla="*/ 1 h 10"/>
                  <a:gd name="T2" fmla="*/ 0 w 8"/>
                  <a:gd name="T3" fmla="*/ 10 h 10"/>
                  <a:gd name="T4" fmla="*/ 8 w 8"/>
                  <a:gd name="T5" fmla="*/ 8 h 10"/>
                  <a:gd name="T6" fmla="*/ 8 w 8"/>
                  <a:gd name="T7" fmla="*/ 0 h 10"/>
                  <a:gd name="T8" fmla="*/ 0 w 8"/>
                  <a:gd name="T9" fmla="*/ 1 h 10"/>
                  <a:gd name="T10" fmla="*/ 0 60000 65536"/>
                  <a:gd name="T11" fmla="*/ 0 60000 65536"/>
                  <a:gd name="T12" fmla="*/ 0 60000 65536"/>
                  <a:gd name="T13" fmla="*/ 0 60000 65536"/>
                  <a:gd name="T14" fmla="*/ 0 60000 65536"/>
                  <a:gd name="T15" fmla="*/ 0 w 8"/>
                  <a:gd name="T16" fmla="*/ 0 h 10"/>
                  <a:gd name="T17" fmla="*/ 8 w 8"/>
                  <a:gd name="T18" fmla="*/ 10 h 10"/>
                </a:gdLst>
                <a:ahLst/>
                <a:cxnLst>
                  <a:cxn ang="T10">
                    <a:pos x="T0" y="T1"/>
                  </a:cxn>
                  <a:cxn ang="T11">
                    <a:pos x="T2" y="T3"/>
                  </a:cxn>
                  <a:cxn ang="T12">
                    <a:pos x="T4" y="T5"/>
                  </a:cxn>
                  <a:cxn ang="T13">
                    <a:pos x="T6" y="T7"/>
                  </a:cxn>
                  <a:cxn ang="T14">
                    <a:pos x="T8" y="T9"/>
                  </a:cxn>
                </a:cxnLst>
                <a:rect l="T15" t="T16" r="T17" b="T18"/>
                <a:pathLst>
                  <a:path w="8" h="10">
                    <a:moveTo>
                      <a:pt x="0" y="1"/>
                    </a:moveTo>
                    <a:lnTo>
                      <a:pt x="0" y="10"/>
                    </a:lnTo>
                    <a:lnTo>
                      <a:pt x="8" y="8"/>
                    </a:lnTo>
                    <a:lnTo>
                      <a:pt x="8" y="0"/>
                    </a:lnTo>
                    <a:lnTo>
                      <a:pt x="0" y="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11" name="Freeform 272"/>
              <p:cNvSpPr>
                <a:spLocks/>
              </p:cNvSpPr>
              <p:nvPr/>
            </p:nvSpPr>
            <p:spPr bwMode="auto">
              <a:xfrm>
                <a:off x="2958" y="2277"/>
                <a:ext cx="8" cy="10"/>
              </a:xfrm>
              <a:custGeom>
                <a:avLst/>
                <a:gdLst>
                  <a:gd name="T0" fmla="*/ 0 w 8"/>
                  <a:gd name="T1" fmla="*/ 0 h 10"/>
                  <a:gd name="T2" fmla="*/ 0 w 8"/>
                  <a:gd name="T3" fmla="*/ 10 h 10"/>
                  <a:gd name="T4" fmla="*/ 8 w 8"/>
                  <a:gd name="T5" fmla="*/ 8 h 10"/>
                  <a:gd name="T6" fmla="*/ 8 w 8"/>
                  <a:gd name="T7" fmla="*/ 0 h 10"/>
                  <a:gd name="T8" fmla="*/ 0 w 8"/>
                  <a:gd name="T9" fmla="*/ 0 h 10"/>
                  <a:gd name="T10" fmla="*/ 0 60000 65536"/>
                  <a:gd name="T11" fmla="*/ 0 60000 65536"/>
                  <a:gd name="T12" fmla="*/ 0 60000 65536"/>
                  <a:gd name="T13" fmla="*/ 0 60000 65536"/>
                  <a:gd name="T14" fmla="*/ 0 60000 65536"/>
                  <a:gd name="T15" fmla="*/ 0 w 8"/>
                  <a:gd name="T16" fmla="*/ 0 h 10"/>
                  <a:gd name="T17" fmla="*/ 8 w 8"/>
                  <a:gd name="T18" fmla="*/ 10 h 10"/>
                </a:gdLst>
                <a:ahLst/>
                <a:cxnLst>
                  <a:cxn ang="T10">
                    <a:pos x="T0" y="T1"/>
                  </a:cxn>
                  <a:cxn ang="T11">
                    <a:pos x="T2" y="T3"/>
                  </a:cxn>
                  <a:cxn ang="T12">
                    <a:pos x="T4" y="T5"/>
                  </a:cxn>
                  <a:cxn ang="T13">
                    <a:pos x="T6" y="T7"/>
                  </a:cxn>
                  <a:cxn ang="T14">
                    <a:pos x="T8" y="T9"/>
                  </a:cxn>
                </a:cxnLst>
                <a:rect l="T15" t="T16" r="T17" b="T18"/>
                <a:pathLst>
                  <a:path w="8" h="10">
                    <a:moveTo>
                      <a:pt x="0" y="0"/>
                    </a:moveTo>
                    <a:lnTo>
                      <a:pt x="0" y="10"/>
                    </a:lnTo>
                    <a:lnTo>
                      <a:pt x="8" y="8"/>
                    </a:lnTo>
                    <a:lnTo>
                      <a:pt x="8"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12" name="Freeform 273"/>
              <p:cNvSpPr>
                <a:spLocks/>
              </p:cNvSpPr>
              <p:nvPr/>
            </p:nvSpPr>
            <p:spPr bwMode="auto">
              <a:xfrm>
                <a:off x="2991" y="2274"/>
                <a:ext cx="10" cy="8"/>
              </a:xfrm>
              <a:custGeom>
                <a:avLst/>
                <a:gdLst>
                  <a:gd name="T0" fmla="*/ 0 w 10"/>
                  <a:gd name="T1" fmla="*/ 1 h 8"/>
                  <a:gd name="T2" fmla="*/ 0 w 10"/>
                  <a:gd name="T3" fmla="*/ 8 h 8"/>
                  <a:gd name="T4" fmla="*/ 10 w 10"/>
                  <a:gd name="T5" fmla="*/ 7 h 8"/>
                  <a:gd name="T6" fmla="*/ 10 w 10"/>
                  <a:gd name="T7" fmla="*/ 0 h 8"/>
                  <a:gd name="T8" fmla="*/ 0 w 10"/>
                  <a:gd name="T9" fmla="*/ 1 h 8"/>
                  <a:gd name="T10" fmla="*/ 0 60000 65536"/>
                  <a:gd name="T11" fmla="*/ 0 60000 65536"/>
                  <a:gd name="T12" fmla="*/ 0 60000 65536"/>
                  <a:gd name="T13" fmla="*/ 0 60000 65536"/>
                  <a:gd name="T14" fmla="*/ 0 60000 65536"/>
                  <a:gd name="T15" fmla="*/ 0 w 10"/>
                  <a:gd name="T16" fmla="*/ 0 h 8"/>
                  <a:gd name="T17" fmla="*/ 10 w 10"/>
                  <a:gd name="T18" fmla="*/ 8 h 8"/>
                </a:gdLst>
                <a:ahLst/>
                <a:cxnLst>
                  <a:cxn ang="T10">
                    <a:pos x="T0" y="T1"/>
                  </a:cxn>
                  <a:cxn ang="T11">
                    <a:pos x="T2" y="T3"/>
                  </a:cxn>
                  <a:cxn ang="T12">
                    <a:pos x="T4" y="T5"/>
                  </a:cxn>
                  <a:cxn ang="T13">
                    <a:pos x="T6" y="T7"/>
                  </a:cxn>
                  <a:cxn ang="T14">
                    <a:pos x="T8" y="T9"/>
                  </a:cxn>
                </a:cxnLst>
                <a:rect l="T15" t="T16" r="T17" b="T18"/>
                <a:pathLst>
                  <a:path w="10" h="8">
                    <a:moveTo>
                      <a:pt x="0" y="1"/>
                    </a:moveTo>
                    <a:lnTo>
                      <a:pt x="0" y="8"/>
                    </a:lnTo>
                    <a:lnTo>
                      <a:pt x="10" y="7"/>
                    </a:lnTo>
                    <a:lnTo>
                      <a:pt x="10" y="0"/>
                    </a:lnTo>
                    <a:lnTo>
                      <a:pt x="0" y="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13" name="Rectangle 274"/>
              <p:cNvSpPr>
                <a:spLocks noChangeArrowheads="1"/>
              </p:cNvSpPr>
              <p:nvPr/>
            </p:nvSpPr>
            <p:spPr bwMode="auto">
              <a:xfrm>
                <a:off x="3026" y="2270"/>
                <a:ext cx="9" cy="8"/>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97814" name="Freeform 275"/>
              <p:cNvSpPr>
                <a:spLocks/>
              </p:cNvSpPr>
              <p:nvPr/>
            </p:nvSpPr>
            <p:spPr bwMode="auto">
              <a:xfrm>
                <a:off x="3060" y="2266"/>
                <a:ext cx="8" cy="9"/>
              </a:xfrm>
              <a:custGeom>
                <a:avLst/>
                <a:gdLst>
                  <a:gd name="T0" fmla="*/ 0 w 8"/>
                  <a:gd name="T1" fmla="*/ 1 h 9"/>
                  <a:gd name="T2" fmla="*/ 0 w 8"/>
                  <a:gd name="T3" fmla="*/ 9 h 9"/>
                  <a:gd name="T4" fmla="*/ 8 w 8"/>
                  <a:gd name="T5" fmla="*/ 8 h 9"/>
                  <a:gd name="T6" fmla="*/ 8 w 8"/>
                  <a:gd name="T7" fmla="*/ 0 h 9"/>
                  <a:gd name="T8" fmla="*/ 0 w 8"/>
                  <a:gd name="T9" fmla="*/ 1 h 9"/>
                  <a:gd name="T10" fmla="*/ 0 60000 65536"/>
                  <a:gd name="T11" fmla="*/ 0 60000 65536"/>
                  <a:gd name="T12" fmla="*/ 0 60000 65536"/>
                  <a:gd name="T13" fmla="*/ 0 60000 65536"/>
                  <a:gd name="T14" fmla="*/ 0 60000 65536"/>
                  <a:gd name="T15" fmla="*/ 0 w 8"/>
                  <a:gd name="T16" fmla="*/ 0 h 9"/>
                  <a:gd name="T17" fmla="*/ 8 w 8"/>
                  <a:gd name="T18" fmla="*/ 9 h 9"/>
                </a:gdLst>
                <a:ahLst/>
                <a:cxnLst>
                  <a:cxn ang="T10">
                    <a:pos x="T0" y="T1"/>
                  </a:cxn>
                  <a:cxn ang="T11">
                    <a:pos x="T2" y="T3"/>
                  </a:cxn>
                  <a:cxn ang="T12">
                    <a:pos x="T4" y="T5"/>
                  </a:cxn>
                  <a:cxn ang="T13">
                    <a:pos x="T6" y="T7"/>
                  </a:cxn>
                  <a:cxn ang="T14">
                    <a:pos x="T8" y="T9"/>
                  </a:cxn>
                </a:cxnLst>
                <a:rect l="T15" t="T16" r="T17" b="T18"/>
                <a:pathLst>
                  <a:path w="8" h="9">
                    <a:moveTo>
                      <a:pt x="0" y="1"/>
                    </a:moveTo>
                    <a:lnTo>
                      <a:pt x="0" y="9"/>
                    </a:lnTo>
                    <a:lnTo>
                      <a:pt x="8" y="8"/>
                    </a:lnTo>
                    <a:lnTo>
                      <a:pt x="8" y="0"/>
                    </a:lnTo>
                    <a:lnTo>
                      <a:pt x="0" y="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15" name="Freeform 276"/>
              <p:cNvSpPr>
                <a:spLocks/>
              </p:cNvSpPr>
              <p:nvPr/>
            </p:nvSpPr>
            <p:spPr bwMode="auto">
              <a:xfrm>
                <a:off x="3094" y="2263"/>
                <a:ext cx="8" cy="10"/>
              </a:xfrm>
              <a:custGeom>
                <a:avLst/>
                <a:gdLst>
                  <a:gd name="T0" fmla="*/ 0 w 8"/>
                  <a:gd name="T1" fmla="*/ 0 h 10"/>
                  <a:gd name="T2" fmla="*/ 0 w 8"/>
                  <a:gd name="T3" fmla="*/ 10 h 10"/>
                  <a:gd name="T4" fmla="*/ 8 w 8"/>
                  <a:gd name="T5" fmla="*/ 8 h 10"/>
                  <a:gd name="T6" fmla="*/ 8 w 8"/>
                  <a:gd name="T7" fmla="*/ 0 h 10"/>
                  <a:gd name="T8" fmla="*/ 0 w 8"/>
                  <a:gd name="T9" fmla="*/ 0 h 10"/>
                  <a:gd name="T10" fmla="*/ 0 60000 65536"/>
                  <a:gd name="T11" fmla="*/ 0 60000 65536"/>
                  <a:gd name="T12" fmla="*/ 0 60000 65536"/>
                  <a:gd name="T13" fmla="*/ 0 60000 65536"/>
                  <a:gd name="T14" fmla="*/ 0 60000 65536"/>
                  <a:gd name="T15" fmla="*/ 0 w 8"/>
                  <a:gd name="T16" fmla="*/ 0 h 10"/>
                  <a:gd name="T17" fmla="*/ 8 w 8"/>
                  <a:gd name="T18" fmla="*/ 10 h 10"/>
                </a:gdLst>
                <a:ahLst/>
                <a:cxnLst>
                  <a:cxn ang="T10">
                    <a:pos x="T0" y="T1"/>
                  </a:cxn>
                  <a:cxn ang="T11">
                    <a:pos x="T2" y="T3"/>
                  </a:cxn>
                  <a:cxn ang="T12">
                    <a:pos x="T4" y="T5"/>
                  </a:cxn>
                  <a:cxn ang="T13">
                    <a:pos x="T6" y="T7"/>
                  </a:cxn>
                  <a:cxn ang="T14">
                    <a:pos x="T8" y="T9"/>
                  </a:cxn>
                </a:cxnLst>
                <a:rect l="T15" t="T16" r="T17" b="T18"/>
                <a:pathLst>
                  <a:path w="8" h="10">
                    <a:moveTo>
                      <a:pt x="0" y="0"/>
                    </a:moveTo>
                    <a:lnTo>
                      <a:pt x="0" y="10"/>
                    </a:lnTo>
                    <a:lnTo>
                      <a:pt x="8" y="8"/>
                    </a:lnTo>
                    <a:lnTo>
                      <a:pt x="8"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16" name="Freeform 277"/>
              <p:cNvSpPr>
                <a:spLocks/>
              </p:cNvSpPr>
              <p:nvPr/>
            </p:nvSpPr>
            <p:spPr bwMode="auto">
              <a:xfrm>
                <a:off x="3127" y="2260"/>
                <a:ext cx="9" cy="8"/>
              </a:xfrm>
              <a:custGeom>
                <a:avLst/>
                <a:gdLst>
                  <a:gd name="T0" fmla="*/ 0 w 9"/>
                  <a:gd name="T1" fmla="*/ 1 h 8"/>
                  <a:gd name="T2" fmla="*/ 0 w 9"/>
                  <a:gd name="T3" fmla="*/ 8 h 8"/>
                  <a:gd name="T4" fmla="*/ 9 w 9"/>
                  <a:gd name="T5" fmla="*/ 7 h 8"/>
                  <a:gd name="T6" fmla="*/ 9 w 9"/>
                  <a:gd name="T7" fmla="*/ 0 h 8"/>
                  <a:gd name="T8" fmla="*/ 0 w 9"/>
                  <a:gd name="T9" fmla="*/ 1 h 8"/>
                  <a:gd name="T10" fmla="*/ 0 60000 65536"/>
                  <a:gd name="T11" fmla="*/ 0 60000 65536"/>
                  <a:gd name="T12" fmla="*/ 0 60000 65536"/>
                  <a:gd name="T13" fmla="*/ 0 60000 65536"/>
                  <a:gd name="T14" fmla="*/ 0 60000 65536"/>
                  <a:gd name="T15" fmla="*/ 0 w 9"/>
                  <a:gd name="T16" fmla="*/ 0 h 8"/>
                  <a:gd name="T17" fmla="*/ 9 w 9"/>
                  <a:gd name="T18" fmla="*/ 8 h 8"/>
                </a:gdLst>
                <a:ahLst/>
                <a:cxnLst>
                  <a:cxn ang="T10">
                    <a:pos x="T0" y="T1"/>
                  </a:cxn>
                  <a:cxn ang="T11">
                    <a:pos x="T2" y="T3"/>
                  </a:cxn>
                  <a:cxn ang="T12">
                    <a:pos x="T4" y="T5"/>
                  </a:cxn>
                  <a:cxn ang="T13">
                    <a:pos x="T6" y="T7"/>
                  </a:cxn>
                  <a:cxn ang="T14">
                    <a:pos x="T8" y="T9"/>
                  </a:cxn>
                </a:cxnLst>
                <a:rect l="T15" t="T16" r="T17" b="T18"/>
                <a:pathLst>
                  <a:path w="9" h="8">
                    <a:moveTo>
                      <a:pt x="0" y="1"/>
                    </a:moveTo>
                    <a:lnTo>
                      <a:pt x="0" y="8"/>
                    </a:lnTo>
                    <a:lnTo>
                      <a:pt x="9" y="7"/>
                    </a:lnTo>
                    <a:lnTo>
                      <a:pt x="9" y="0"/>
                    </a:lnTo>
                    <a:lnTo>
                      <a:pt x="0" y="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17" name="Freeform 278"/>
              <p:cNvSpPr>
                <a:spLocks/>
              </p:cNvSpPr>
              <p:nvPr/>
            </p:nvSpPr>
            <p:spPr bwMode="auto">
              <a:xfrm>
                <a:off x="3161" y="2256"/>
                <a:ext cx="8" cy="10"/>
              </a:xfrm>
              <a:custGeom>
                <a:avLst/>
                <a:gdLst>
                  <a:gd name="T0" fmla="*/ 0 w 8"/>
                  <a:gd name="T1" fmla="*/ 1 h 10"/>
                  <a:gd name="T2" fmla="*/ 0 w 8"/>
                  <a:gd name="T3" fmla="*/ 10 h 10"/>
                  <a:gd name="T4" fmla="*/ 8 w 8"/>
                  <a:gd name="T5" fmla="*/ 8 h 10"/>
                  <a:gd name="T6" fmla="*/ 8 w 8"/>
                  <a:gd name="T7" fmla="*/ 0 h 10"/>
                  <a:gd name="T8" fmla="*/ 0 w 8"/>
                  <a:gd name="T9" fmla="*/ 1 h 10"/>
                  <a:gd name="T10" fmla="*/ 0 60000 65536"/>
                  <a:gd name="T11" fmla="*/ 0 60000 65536"/>
                  <a:gd name="T12" fmla="*/ 0 60000 65536"/>
                  <a:gd name="T13" fmla="*/ 0 60000 65536"/>
                  <a:gd name="T14" fmla="*/ 0 60000 65536"/>
                  <a:gd name="T15" fmla="*/ 0 w 8"/>
                  <a:gd name="T16" fmla="*/ 0 h 10"/>
                  <a:gd name="T17" fmla="*/ 8 w 8"/>
                  <a:gd name="T18" fmla="*/ 10 h 10"/>
                </a:gdLst>
                <a:ahLst/>
                <a:cxnLst>
                  <a:cxn ang="T10">
                    <a:pos x="T0" y="T1"/>
                  </a:cxn>
                  <a:cxn ang="T11">
                    <a:pos x="T2" y="T3"/>
                  </a:cxn>
                  <a:cxn ang="T12">
                    <a:pos x="T4" y="T5"/>
                  </a:cxn>
                  <a:cxn ang="T13">
                    <a:pos x="T6" y="T7"/>
                  </a:cxn>
                  <a:cxn ang="T14">
                    <a:pos x="T8" y="T9"/>
                  </a:cxn>
                </a:cxnLst>
                <a:rect l="T15" t="T16" r="T17" b="T18"/>
                <a:pathLst>
                  <a:path w="8" h="10">
                    <a:moveTo>
                      <a:pt x="0" y="1"/>
                    </a:moveTo>
                    <a:lnTo>
                      <a:pt x="0" y="10"/>
                    </a:lnTo>
                    <a:lnTo>
                      <a:pt x="8" y="8"/>
                    </a:lnTo>
                    <a:lnTo>
                      <a:pt x="8" y="0"/>
                    </a:lnTo>
                    <a:lnTo>
                      <a:pt x="0" y="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18" name="Freeform 279"/>
              <p:cNvSpPr>
                <a:spLocks/>
              </p:cNvSpPr>
              <p:nvPr/>
            </p:nvSpPr>
            <p:spPr bwMode="auto">
              <a:xfrm>
                <a:off x="3195" y="2253"/>
                <a:ext cx="8" cy="10"/>
              </a:xfrm>
              <a:custGeom>
                <a:avLst/>
                <a:gdLst>
                  <a:gd name="T0" fmla="*/ 0 w 8"/>
                  <a:gd name="T1" fmla="*/ 0 h 10"/>
                  <a:gd name="T2" fmla="*/ 0 w 8"/>
                  <a:gd name="T3" fmla="*/ 10 h 10"/>
                  <a:gd name="T4" fmla="*/ 8 w 8"/>
                  <a:gd name="T5" fmla="*/ 8 h 10"/>
                  <a:gd name="T6" fmla="*/ 8 w 8"/>
                  <a:gd name="T7" fmla="*/ 0 h 10"/>
                  <a:gd name="T8" fmla="*/ 0 w 8"/>
                  <a:gd name="T9" fmla="*/ 0 h 10"/>
                  <a:gd name="T10" fmla="*/ 0 60000 65536"/>
                  <a:gd name="T11" fmla="*/ 0 60000 65536"/>
                  <a:gd name="T12" fmla="*/ 0 60000 65536"/>
                  <a:gd name="T13" fmla="*/ 0 60000 65536"/>
                  <a:gd name="T14" fmla="*/ 0 60000 65536"/>
                  <a:gd name="T15" fmla="*/ 0 w 8"/>
                  <a:gd name="T16" fmla="*/ 0 h 10"/>
                  <a:gd name="T17" fmla="*/ 8 w 8"/>
                  <a:gd name="T18" fmla="*/ 10 h 10"/>
                </a:gdLst>
                <a:ahLst/>
                <a:cxnLst>
                  <a:cxn ang="T10">
                    <a:pos x="T0" y="T1"/>
                  </a:cxn>
                  <a:cxn ang="T11">
                    <a:pos x="T2" y="T3"/>
                  </a:cxn>
                  <a:cxn ang="T12">
                    <a:pos x="T4" y="T5"/>
                  </a:cxn>
                  <a:cxn ang="T13">
                    <a:pos x="T6" y="T7"/>
                  </a:cxn>
                  <a:cxn ang="T14">
                    <a:pos x="T8" y="T9"/>
                  </a:cxn>
                </a:cxnLst>
                <a:rect l="T15" t="T16" r="T17" b="T18"/>
                <a:pathLst>
                  <a:path w="8" h="10">
                    <a:moveTo>
                      <a:pt x="0" y="0"/>
                    </a:moveTo>
                    <a:lnTo>
                      <a:pt x="0" y="10"/>
                    </a:lnTo>
                    <a:lnTo>
                      <a:pt x="8" y="8"/>
                    </a:lnTo>
                    <a:lnTo>
                      <a:pt x="8"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19" name="Rectangle 280"/>
              <p:cNvSpPr>
                <a:spLocks noChangeArrowheads="1"/>
              </p:cNvSpPr>
              <p:nvPr/>
            </p:nvSpPr>
            <p:spPr bwMode="auto">
              <a:xfrm>
                <a:off x="3230" y="2250"/>
                <a:ext cx="8" cy="9"/>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97820" name="Freeform 281"/>
              <p:cNvSpPr>
                <a:spLocks/>
              </p:cNvSpPr>
              <p:nvPr/>
            </p:nvSpPr>
            <p:spPr bwMode="auto">
              <a:xfrm>
                <a:off x="2423" y="1957"/>
                <a:ext cx="12" cy="11"/>
              </a:xfrm>
              <a:custGeom>
                <a:avLst/>
                <a:gdLst>
                  <a:gd name="T0" fmla="*/ 0 w 12"/>
                  <a:gd name="T1" fmla="*/ 3 h 11"/>
                  <a:gd name="T2" fmla="*/ 3 w 12"/>
                  <a:gd name="T3" fmla="*/ 11 h 11"/>
                  <a:gd name="T4" fmla="*/ 12 w 12"/>
                  <a:gd name="T5" fmla="*/ 8 h 11"/>
                  <a:gd name="T6" fmla="*/ 9 w 12"/>
                  <a:gd name="T7" fmla="*/ 0 h 11"/>
                  <a:gd name="T8" fmla="*/ 0 w 12"/>
                  <a:gd name="T9" fmla="*/ 3 h 11"/>
                  <a:gd name="T10" fmla="*/ 0 60000 65536"/>
                  <a:gd name="T11" fmla="*/ 0 60000 65536"/>
                  <a:gd name="T12" fmla="*/ 0 60000 65536"/>
                  <a:gd name="T13" fmla="*/ 0 60000 65536"/>
                  <a:gd name="T14" fmla="*/ 0 60000 65536"/>
                  <a:gd name="T15" fmla="*/ 0 w 12"/>
                  <a:gd name="T16" fmla="*/ 0 h 11"/>
                  <a:gd name="T17" fmla="*/ 12 w 12"/>
                  <a:gd name="T18" fmla="*/ 11 h 11"/>
                </a:gdLst>
                <a:ahLst/>
                <a:cxnLst>
                  <a:cxn ang="T10">
                    <a:pos x="T0" y="T1"/>
                  </a:cxn>
                  <a:cxn ang="T11">
                    <a:pos x="T2" y="T3"/>
                  </a:cxn>
                  <a:cxn ang="T12">
                    <a:pos x="T4" y="T5"/>
                  </a:cxn>
                  <a:cxn ang="T13">
                    <a:pos x="T6" y="T7"/>
                  </a:cxn>
                  <a:cxn ang="T14">
                    <a:pos x="T8" y="T9"/>
                  </a:cxn>
                </a:cxnLst>
                <a:rect l="T15" t="T16" r="T17" b="T18"/>
                <a:pathLst>
                  <a:path w="12" h="11">
                    <a:moveTo>
                      <a:pt x="0" y="3"/>
                    </a:moveTo>
                    <a:lnTo>
                      <a:pt x="3" y="11"/>
                    </a:lnTo>
                    <a:lnTo>
                      <a:pt x="12" y="8"/>
                    </a:lnTo>
                    <a:lnTo>
                      <a:pt x="9" y="0"/>
                    </a:lnTo>
                    <a:lnTo>
                      <a:pt x="0" y="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21" name="Freeform 282"/>
              <p:cNvSpPr>
                <a:spLocks/>
              </p:cNvSpPr>
              <p:nvPr/>
            </p:nvSpPr>
            <p:spPr bwMode="auto">
              <a:xfrm>
                <a:off x="2457" y="1946"/>
                <a:ext cx="11" cy="11"/>
              </a:xfrm>
              <a:custGeom>
                <a:avLst/>
                <a:gdLst>
                  <a:gd name="T0" fmla="*/ 0 w 11"/>
                  <a:gd name="T1" fmla="*/ 3 h 11"/>
                  <a:gd name="T2" fmla="*/ 1 w 11"/>
                  <a:gd name="T3" fmla="*/ 11 h 11"/>
                  <a:gd name="T4" fmla="*/ 11 w 11"/>
                  <a:gd name="T5" fmla="*/ 8 h 11"/>
                  <a:gd name="T6" fmla="*/ 8 w 11"/>
                  <a:gd name="T7" fmla="*/ 0 h 11"/>
                  <a:gd name="T8" fmla="*/ 0 w 11"/>
                  <a:gd name="T9" fmla="*/ 3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0" y="3"/>
                    </a:moveTo>
                    <a:lnTo>
                      <a:pt x="1" y="11"/>
                    </a:lnTo>
                    <a:lnTo>
                      <a:pt x="11" y="8"/>
                    </a:lnTo>
                    <a:lnTo>
                      <a:pt x="8" y="0"/>
                    </a:lnTo>
                    <a:lnTo>
                      <a:pt x="0" y="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22" name="Freeform 283"/>
              <p:cNvSpPr>
                <a:spLocks/>
              </p:cNvSpPr>
              <p:nvPr/>
            </p:nvSpPr>
            <p:spPr bwMode="auto">
              <a:xfrm>
                <a:off x="2491" y="1933"/>
                <a:ext cx="11" cy="11"/>
              </a:xfrm>
              <a:custGeom>
                <a:avLst/>
                <a:gdLst>
                  <a:gd name="T0" fmla="*/ 0 w 11"/>
                  <a:gd name="T1" fmla="*/ 4 h 11"/>
                  <a:gd name="T2" fmla="*/ 3 w 11"/>
                  <a:gd name="T3" fmla="*/ 11 h 11"/>
                  <a:gd name="T4" fmla="*/ 11 w 11"/>
                  <a:gd name="T5" fmla="*/ 9 h 11"/>
                  <a:gd name="T6" fmla="*/ 8 w 11"/>
                  <a:gd name="T7" fmla="*/ 0 h 11"/>
                  <a:gd name="T8" fmla="*/ 0 w 11"/>
                  <a:gd name="T9" fmla="*/ 4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0" y="4"/>
                    </a:moveTo>
                    <a:lnTo>
                      <a:pt x="3" y="11"/>
                    </a:lnTo>
                    <a:lnTo>
                      <a:pt x="11" y="9"/>
                    </a:lnTo>
                    <a:lnTo>
                      <a:pt x="8" y="0"/>
                    </a:lnTo>
                    <a:lnTo>
                      <a:pt x="0"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23" name="Freeform 284"/>
              <p:cNvSpPr>
                <a:spLocks/>
              </p:cNvSpPr>
              <p:nvPr/>
            </p:nvSpPr>
            <p:spPr bwMode="auto">
              <a:xfrm>
                <a:off x="2526" y="1922"/>
                <a:ext cx="10" cy="11"/>
              </a:xfrm>
              <a:custGeom>
                <a:avLst/>
                <a:gdLst>
                  <a:gd name="T0" fmla="*/ 0 w 10"/>
                  <a:gd name="T1" fmla="*/ 3 h 11"/>
                  <a:gd name="T2" fmla="*/ 1 w 10"/>
                  <a:gd name="T3" fmla="*/ 11 h 11"/>
                  <a:gd name="T4" fmla="*/ 10 w 10"/>
                  <a:gd name="T5" fmla="*/ 8 h 11"/>
                  <a:gd name="T6" fmla="*/ 8 w 10"/>
                  <a:gd name="T7" fmla="*/ 0 h 11"/>
                  <a:gd name="T8" fmla="*/ 0 w 10"/>
                  <a:gd name="T9" fmla="*/ 3 h 11"/>
                  <a:gd name="T10" fmla="*/ 0 60000 65536"/>
                  <a:gd name="T11" fmla="*/ 0 60000 65536"/>
                  <a:gd name="T12" fmla="*/ 0 60000 65536"/>
                  <a:gd name="T13" fmla="*/ 0 60000 65536"/>
                  <a:gd name="T14" fmla="*/ 0 60000 65536"/>
                  <a:gd name="T15" fmla="*/ 0 w 10"/>
                  <a:gd name="T16" fmla="*/ 0 h 11"/>
                  <a:gd name="T17" fmla="*/ 10 w 10"/>
                  <a:gd name="T18" fmla="*/ 11 h 11"/>
                </a:gdLst>
                <a:ahLst/>
                <a:cxnLst>
                  <a:cxn ang="T10">
                    <a:pos x="T0" y="T1"/>
                  </a:cxn>
                  <a:cxn ang="T11">
                    <a:pos x="T2" y="T3"/>
                  </a:cxn>
                  <a:cxn ang="T12">
                    <a:pos x="T4" y="T5"/>
                  </a:cxn>
                  <a:cxn ang="T13">
                    <a:pos x="T6" y="T7"/>
                  </a:cxn>
                  <a:cxn ang="T14">
                    <a:pos x="T8" y="T9"/>
                  </a:cxn>
                </a:cxnLst>
                <a:rect l="T15" t="T16" r="T17" b="T18"/>
                <a:pathLst>
                  <a:path w="10" h="11">
                    <a:moveTo>
                      <a:pt x="0" y="3"/>
                    </a:moveTo>
                    <a:lnTo>
                      <a:pt x="1" y="11"/>
                    </a:lnTo>
                    <a:lnTo>
                      <a:pt x="10" y="8"/>
                    </a:lnTo>
                    <a:lnTo>
                      <a:pt x="8" y="0"/>
                    </a:lnTo>
                    <a:lnTo>
                      <a:pt x="0" y="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24" name="Freeform 285"/>
              <p:cNvSpPr>
                <a:spLocks/>
              </p:cNvSpPr>
              <p:nvPr/>
            </p:nvSpPr>
            <p:spPr bwMode="auto">
              <a:xfrm>
                <a:off x="2559" y="1909"/>
                <a:ext cx="10" cy="12"/>
              </a:xfrm>
              <a:custGeom>
                <a:avLst/>
                <a:gdLst>
                  <a:gd name="T0" fmla="*/ 0 w 10"/>
                  <a:gd name="T1" fmla="*/ 3 h 12"/>
                  <a:gd name="T2" fmla="*/ 2 w 10"/>
                  <a:gd name="T3" fmla="*/ 12 h 12"/>
                  <a:gd name="T4" fmla="*/ 10 w 10"/>
                  <a:gd name="T5" fmla="*/ 9 h 12"/>
                  <a:gd name="T6" fmla="*/ 7 w 10"/>
                  <a:gd name="T7" fmla="*/ 0 h 12"/>
                  <a:gd name="T8" fmla="*/ 0 w 10"/>
                  <a:gd name="T9" fmla="*/ 3 h 12"/>
                  <a:gd name="T10" fmla="*/ 0 60000 65536"/>
                  <a:gd name="T11" fmla="*/ 0 60000 65536"/>
                  <a:gd name="T12" fmla="*/ 0 60000 65536"/>
                  <a:gd name="T13" fmla="*/ 0 60000 65536"/>
                  <a:gd name="T14" fmla="*/ 0 60000 65536"/>
                  <a:gd name="T15" fmla="*/ 0 w 10"/>
                  <a:gd name="T16" fmla="*/ 0 h 12"/>
                  <a:gd name="T17" fmla="*/ 10 w 10"/>
                  <a:gd name="T18" fmla="*/ 12 h 12"/>
                </a:gdLst>
                <a:ahLst/>
                <a:cxnLst>
                  <a:cxn ang="T10">
                    <a:pos x="T0" y="T1"/>
                  </a:cxn>
                  <a:cxn ang="T11">
                    <a:pos x="T2" y="T3"/>
                  </a:cxn>
                  <a:cxn ang="T12">
                    <a:pos x="T4" y="T5"/>
                  </a:cxn>
                  <a:cxn ang="T13">
                    <a:pos x="T6" y="T7"/>
                  </a:cxn>
                  <a:cxn ang="T14">
                    <a:pos x="T8" y="T9"/>
                  </a:cxn>
                </a:cxnLst>
                <a:rect l="T15" t="T16" r="T17" b="T18"/>
                <a:pathLst>
                  <a:path w="10" h="12">
                    <a:moveTo>
                      <a:pt x="0" y="3"/>
                    </a:moveTo>
                    <a:lnTo>
                      <a:pt x="2" y="12"/>
                    </a:lnTo>
                    <a:lnTo>
                      <a:pt x="10" y="9"/>
                    </a:lnTo>
                    <a:lnTo>
                      <a:pt x="7" y="0"/>
                    </a:lnTo>
                    <a:lnTo>
                      <a:pt x="0" y="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25" name="Freeform 286"/>
              <p:cNvSpPr>
                <a:spLocks/>
              </p:cNvSpPr>
              <p:nvPr/>
            </p:nvSpPr>
            <p:spPr bwMode="auto">
              <a:xfrm>
                <a:off x="2593" y="1897"/>
                <a:ext cx="10" cy="12"/>
              </a:xfrm>
              <a:custGeom>
                <a:avLst/>
                <a:gdLst>
                  <a:gd name="T0" fmla="*/ 0 w 10"/>
                  <a:gd name="T1" fmla="*/ 4 h 12"/>
                  <a:gd name="T2" fmla="*/ 1 w 10"/>
                  <a:gd name="T3" fmla="*/ 12 h 12"/>
                  <a:gd name="T4" fmla="*/ 10 w 10"/>
                  <a:gd name="T5" fmla="*/ 10 h 12"/>
                  <a:gd name="T6" fmla="*/ 8 w 10"/>
                  <a:gd name="T7" fmla="*/ 0 h 12"/>
                  <a:gd name="T8" fmla="*/ 0 w 10"/>
                  <a:gd name="T9" fmla="*/ 4 h 12"/>
                  <a:gd name="T10" fmla="*/ 0 60000 65536"/>
                  <a:gd name="T11" fmla="*/ 0 60000 65536"/>
                  <a:gd name="T12" fmla="*/ 0 60000 65536"/>
                  <a:gd name="T13" fmla="*/ 0 60000 65536"/>
                  <a:gd name="T14" fmla="*/ 0 60000 65536"/>
                  <a:gd name="T15" fmla="*/ 0 w 10"/>
                  <a:gd name="T16" fmla="*/ 0 h 12"/>
                  <a:gd name="T17" fmla="*/ 10 w 10"/>
                  <a:gd name="T18" fmla="*/ 12 h 12"/>
                </a:gdLst>
                <a:ahLst/>
                <a:cxnLst>
                  <a:cxn ang="T10">
                    <a:pos x="T0" y="T1"/>
                  </a:cxn>
                  <a:cxn ang="T11">
                    <a:pos x="T2" y="T3"/>
                  </a:cxn>
                  <a:cxn ang="T12">
                    <a:pos x="T4" y="T5"/>
                  </a:cxn>
                  <a:cxn ang="T13">
                    <a:pos x="T6" y="T7"/>
                  </a:cxn>
                  <a:cxn ang="T14">
                    <a:pos x="T8" y="T9"/>
                  </a:cxn>
                </a:cxnLst>
                <a:rect l="T15" t="T16" r="T17" b="T18"/>
                <a:pathLst>
                  <a:path w="10" h="12">
                    <a:moveTo>
                      <a:pt x="0" y="4"/>
                    </a:moveTo>
                    <a:lnTo>
                      <a:pt x="1" y="12"/>
                    </a:lnTo>
                    <a:lnTo>
                      <a:pt x="10" y="10"/>
                    </a:lnTo>
                    <a:lnTo>
                      <a:pt x="8" y="0"/>
                    </a:lnTo>
                    <a:lnTo>
                      <a:pt x="0"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26" name="Freeform 287"/>
              <p:cNvSpPr>
                <a:spLocks/>
              </p:cNvSpPr>
              <p:nvPr/>
            </p:nvSpPr>
            <p:spPr bwMode="auto">
              <a:xfrm>
                <a:off x="2627" y="1886"/>
                <a:ext cx="11" cy="11"/>
              </a:xfrm>
              <a:custGeom>
                <a:avLst/>
                <a:gdLst>
                  <a:gd name="T0" fmla="*/ 0 w 11"/>
                  <a:gd name="T1" fmla="*/ 2 h 11"/>
                  <a:gd name="T2" fmla="*/ 3 w 11"/>
                  <a:gd name="T3" fmla="*/ 11 h 11"/>
                  <a:gd name="T4" fmla="*/ 11 w 11"/>
                  <a:gd name="T5" fmla="*/ 8 h 11"/>
                  <a:gd name="T6" fmla="*/ 8 w 11"/>
                  <a:gd name="T7" fmla="*/ 0 h 11"/>
                  <a:gd name="T8" fmla="*/ 0 w 11"/>
                  <a:gd name="T9" fmla="*/ 2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0" y="2"/>
                    </a:moveTo>
                    <a:lnTo>
                      <a:pt x="3" y="11"/>
                    </a:lnTo>
                    <a:lnTo>
                      <a:pt x="11" y="8"/>
                    </a:lnTo>
                    <a:lnTo>
                      <a:pt x="8" y="0"/>
                    </a:lnTo>
                    <a:lnTo>
                      <a:pt x="0" y="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27" name="Freeform 288"/>
              <p:cNvSpPr>
                <a:spLocks/>
              </p:cNvSpPr>
              <p:nvPr/>
            </p:nvSpPr>
            <p:spPr bwMode="auto">
              <a:xfrm>
                <a:off x="2660" y="1873"/>
                <a:ext cx="12" cy="13"/>
              </a:xfrm>
              <a:custGeom>
                <a:avLst/>
                <a:gdLst>
                  <a:gd name="T0" fmla="*/ 0 w 12"/>
                  <a:gd name="T1" fmla="*/ 3 h 13"/>
                  <a:gd name="T2" fmla="*/ 3 w 12"/>
                  <a:gd name="T3" fmla="*/ 13 h 13"/>
                  <a:gd name="T4" fmla="*/ 12 w 12"/>
                  <a:gd name="T5" fmla="*/ 8 h 13"/>
                  <a:gd name="T6" fmla="*/ 9 w 12"/>
                  <a:gd name="T7" fmla="*/ 0 h 13"/>
                  <a:gd name="T8" fmla="*/ 0 w 12"/>
                  <a:gd name="T9" fmla="*/ 3 h 13"/>
                  <a:gd name="T10" fmla="*/ 0 60000 65536"/>
                  <a:gd name="T11" fmla="*/ 0 60000 65536"/>
                  <a:gd name="T12" fmla="*/ 0 60000 65536"/>
                  <a:gd name="T13" fmla="*/ 0 60000 65536"/>
                  <a:gd name="T14" fmla="*/ 0 60000 65536"/>
                  <a:gd name="T15" fmla="*/ 0 w 12"/>
                  <a:gd name="T16" fmla="*/ 0 h 13"/>
                  <a:gd name="T17" fmla="*/ 12 w 12"/>
                  <a:gd name="T18" fmla="*/ 13 h 13"/>
                </a:gdLst>
                <a:ahLst/>
                <a:cxnLst>
                  <a:cxn ang="T10">
                    <a:pos x="T0" y="T1"/>
                  </a:cxn>
                  <a:cxn ang="T11">
                    <a:pos x="T2" y="T3"/>
                  </a:cxn>
                  <a:cxn ang="T12">
                    <a:pos x="T4" y="T5"/>
                  </a:cxn>
                  <a:cxn ang="T13">
                    <a:pos x="T6" y="T7"/>
                  </a:cxn>
                  <a:cxn ang="T14">
                    <a:pos x="T8" y="T9"/>
                  </a:cxn>
                </a:cxnLst>
                <a:rect l="T15" t="T16" r="T17" b="T18"/>
                <a:pathLst>
                  <a:path w="12" h="13">
                    <a:moveTo>
                      <a:pt x="0" y="3"/>
                    </a:moveTo>
                    <a:lnTo>
                      <a:pt x="3" y="13"/>
                    </a:lnTo>
                    <a:lnTo>
                      <a:pt x="12" y="8"/>
                    </a:lnTo>
                    <a:lnTo>
                      <a:pt x="9" y="0"/>
                    </a:lnTo>
                    <a:lnTo>
                      <a:pt x="0" y="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28" name="Freeform 289"/>
              <p:cNvSpPr>
                <a:spLocks/>
              </p:cNvSpPr>
              <p:nvPr/>
            </p:nvSpPr>
            <p:spPr bwMode="auto">
              <a:xfrm>
                <a:off x="2694" y="1862"/>
                <a:ext cx="11" cy="11"/>
              </a:xfrm>
              <a:custGeom>
                <a:avLst/>
                <a:gdLst>
                  <a:gd name="T0" fmla="*/ 0 w 11"/>
                  <a:gd name="T1" fmla="*/ 2 h 11"/>
                  <a:gd name="T2" fmla="*/ 3 w 11"/>
                  <a:gd name="T3" fmla="*/ 11 h 11"/>
                  <a:gd name="T4" fmla="*/ 11 w 11"/>
                  <a:gd name="T5" fmla="*/ 8 h 11"/>
                  <a:gd name="T6" fmla="*/ 8 w 11"/>
                  <a:gd name="T7" fmla="*/ 0 h 11"/>
                  <a:gd name="T8" fmla="*/ 0 w 11"/>
                  <a:gd name="T9" fmla="*/ 2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0" y="2"/>
                    </a:moveTo>
                    <a:lnTo>
                      <a:pt x="3" y="11"/>
                    </a:lnTo>
                    <a:lnTo>
                      <a:pt x="11" y="8"/>
                    </a:lnTo>
                    <a:lnTo>
                      <a:pt x="8" y="0"/>
                    </a:lnTo>
                    <a:lnTo>
                      <a:pt x="0" y="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29" name="Freeform 290"/>
              <p:cNvSpPr>
                <a:spLocks/>
              </p:cNvSpPr>
              <p:nvPr/>
            </p:nvSpPr>
            <p:spPr bwMode="auto">
              <a:xfrm>
                <a:off x="2428" y="1964"/>
                <a:ext cx="8" cy="8"/>
              </a:xfrm>
              <a:custGeom>
                <a:avLst/>
                <a:gdLst>
                  <a:gd name="T0" fmla="*/ 0 w 8"/>
                  <a:gd name="T1" fmla="*/ 1 h 8"/>
                  <a:gd name="T2" fmla="*/ 0 w 8"/>
                  <a:gd name="T3" fmla="*/ 8 h 8"/>
                  <a:gd name="T4" fmla="*/ 8 w 8"/>
                  <a:gd name="T5" fmla="*/ 8 h 8"/>
                  <a:gd name="T6" fmla="*/ 8 w 8"/>
                  <a:gd name="T7" fmla="*/ 0 h 8"/>
                  <a:gd name="T8" fmla="*/ 0 w 8"/>
                  <a:gd name="T9" fmla="*/ 1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0" y="1"/>
                    </a:moveTo>
                    <a:lnTo>
                      <a:pt x="0" y="8"/>
                    </a:lnTo>
                    <a:lnTo>
                      <a:pt x="8" y="8"/>
                    </a:lnTo>
                    <a:lnTo>
                      <a:pt x="8" y="0"/>
                    </a:lnTo>
                    <a:lnTo>
                      <a:pt x="0" y="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30" name="Freeform 291"/>
              <p:cNvSpPr>
                <a:spLocks/>
              </p:cNvSpPr>
              <p:nvPr/>
            </p:nvSpPr>
            <p:spPr bwMode="auto">
              <a:xfrm>
                <a:off x="2597" y="1960"/>
                <a:ext cx="9" cy="10"/>
              </a:xfrm>
              <a:custGeom>
                <a:avLst/>
                <a:gdLst>
                  <a:gd name="T0" fmla="*/ 0 w 9"/>
                  <a:gd name="T1" fmla="*/ 0 h 10"/>
                  <a:gd name="T2" fmla="*/ 0 w 9"/>
                  <a:gd name="T3" fmla="*/ 10 h 10"/>
                  <a:gd name="T4" fmla="*/ 9 w 9"/>
                  <a:gd name="T5" fmla="*/ 8 h 10"/>
                  <a:gd name="T6" fmla="*/ 9 w 9"/>
                  <a:gd name="T7" fmla="*/ 0 h 10"/>
                  <a:gd name="T8" fmla="*/ 0 w 9"/>
                  <a:gd name="T9" fmla="*/ 0 h 10"/>
                  <a:gd name="T10" fmla="*/ 0 60000 65536"/>
                  <a:gd name="T11" fmla="*/ 0 60000 65536"/>
                  <a:gd name="T12" fmla="*/ 0 60000 65536"/>
                  <a:gd name="T13" fmla="*/ 0 60000 65536"/>
                  <a:gd name="T14" fmla="*/ 0 60000 65536"/>
                  <a:gd name="T15" fmla="*/ 0 w 9"/>
                  <a:gd name="T16" fmla="*/ 0 h 10"/>
                  <a:gd name="T17" fmla="*/ 9 w 9"/>
                  <a:gd name="T18" fmla="*/ 10 h 10"/>
                </a:gdLst>
                <a:ahLst/>
                <a:cxnLst>
                  <a:cxn ang="T10">
                    <a:pos x="T0" y="T1"/>
                  </a:cxn>
                  <a:cxn ang="T11">
                    <a:pos x="T2" y="T3"/>
                  </a:cxn>
                  <a:cxn ang="T12">
                    <a:pos x="T4" y="T5"/>
                  </a:cxn>
                  <a:cxn ang="T13">
                    <a:pos x="T6" y="T7"/>
                  </a:cxn>
                  <a:cxn ang="T14">
                    <a:pos x="T8" y="T9"/>
                  </a:cxn>
                </a:cxnLst>
                <a:rect l="T15" t="T16" r="T17" b="T18"/>
                <a:pathLst>
                  <a:path w="9" h="10">
                    <a:moveTo>
                      <a:pt x="0" y="0"/>
                    </a:moveTo>
                    <a:lnTo>
                      <a:pt x="0" y="10"/>
                    </a:lnTo>
                    <a:lnTo>
                      <a:pt x="9" y="8"/>
                    </a:lnTo>
                    <a:lnTo>
                      <a:pt x="9"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31" name="Freeform 292"/>
              <p:cNvSpPr>
                <a:spLocks/>
              </p:cNvSpPr>
              <p:nvPr/>
            </p:nvSpPr>
            <p:spPr bwMode="auto">
              <a:xfrm>
                <a:off x="2767" y="1956"/>
                <a:ext cx="8" cy="9"/>
              </a:xfrm>
              <a:custGeom>
                <a:avLst/>
                <a:gdLst>
                  <a:gd name="T0" fmla="*/ 0 w 8"/>
                  <a:gd name="T1" fmla="*/ 0 h 9"/>
                  <a:gd name="T2" fmla="*/ 0 w 8"/>
                  <a:gd name="T3" fmla="*/ 9 h 9"/>
                  <a:gd name="T4" fmla="*/ 8 w 8"/>
                  <a:gd name="T5" fmla="*/ 8 h 9"/>
                  <a:gd name="T6" fmla="*/ 8 w 8"/>
                  <a:gd name="T7" fmla="*/ 0 h 9"/>
                  <a:gd name="T8" fmla="*/ 0 w 8"/>
                  <a:gd name="T9" fmla="*/ 0 h 9"/>
                  <a:gd name="T10" fmla="*/ 0 60000 65536"/>
                  <a:gd name="T11" fmla="*/ 0 60000 65536"/>
                  <a:gd name="T12" fmla="*/ 0 60000 65536"/>
                  <a:gd name="T13" fmla="*/ 0 60000 65536"/>
                  <a:gd name="T14" fmla="*/ 0 60000 65536"/>
                  <a:gd name="T15" fmla="*/ 0 w 8"/>
                  <a:gd name="T16" fmla="*/ 0 h 9"/>
                  <a:gd name="T17" fmla="*/ 8 w 8"/>
                  <a:gd name="T18" fmla="*/ 9 h 9"/>
                </a:gdLst>
                <a:ahLst/>
                <a:cxnLst>
                  <a:cxn ang="T10">
                    <a:pos x="T0" y="T1"/>
                  </a:cxn>
                  <a:cxn ang="T11">
                    <a:pos x="T2" y="T3"/>
                  </a:cxn>
                  <a:cxn ang="T12">
                    <a:pos x="T4" y="T5"/>
                  </a:cxn>
                  <a:cxn ang="T13">
                    <a:pos x="T6" y="T7"/>
                  </a:cxn>
                  <a:cxn ang="T14">
                    <a:pos x="T8" y="T9"/>
                  </a:cxn>
                </a:cxnLst>
                <a:rect l="T15" t="T16" r="T17" b="T18"/>
                <a:pathLst>
                  <a:path w="8" h="9">
                    <a:moveTo>
                      <a:pt x="0" y="0"/>
                    </a:moveTo>
                    <a:lnTo>
                      <a:pt x="0" y="9"/>
                    </a:lnTo>
                    <a:lnTo>
                      <a:pt x="8" y="8"/>
                    </a:lnTo>
                    <a:lnTo>
                      <a:pt x="8"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32" name="Rectangle 293"/>
              <p:cNvSpPr>
                <a:spLocks noChangeArrowheads="1"/>
              </p:cNvSpPr>
              <p:nvPr/>
            </p:nvSpPr>
            <p:spPr bwMode="auto">
              <a:xfrm>
                <a:off x="2801" y="1956"/>
                <a:ext cx="8" cy="8"/>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97833" name="Freeform 294"/>
              <p:cNvSpPr>
                <a:spLocks/>
              </p:cNvSpPr>
              <p:nvPr/>
            </p:nvSpPr>
            <p:spPr bwMode="auto">
              <a:xfrm>
                <a:off x="2902" y="1953"/>
                <a:ext cx="8" cy="8"/>
              </a:xfrm>
              <a:custGeom>
                <a:avLst/>
                <a:gdLst>
                  <a:gd name="T0" fmla="*/ 0 w 8"/>
                  <a:gd name="T1" fmla="*/ 1 h 8"/>
                  <a:gd name="T2" fmla="*/ 0 w 8"/>
                  <a:gd name="T3" fmla="*/ 8 h 8"/>
                  <a:gd name="T4" fmla="*/ 8 w 8"/>
                  <a:gd name="T5" fmla="*/ 7 h 8"/>
                  <a:gd name="T6" fmla="*/ 8 w 8"/>
                  <a:gd name="T7" fmla="*/ 0 h 8"/>
                  <a:gd name="T8" fmla="*/ 0 w 8"/>
                  <a:gd name="T9" fmla="*/ 1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0" y="1"/>
                    </a:moveTo>
                    <a:lnTo>
                      <a:pt x="0" y="8"/>
                    </a:lnTo>
                    <a:lnTo>
                      <a:pt x="8" y="7"/>
                    </a:lnTo>
                    <a:lnTo>
                      <a:pt x="8" y="0"/>
                    </a:lnTo>
                    <a:lnTo>
                      <a:pt x="0" y="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34" name="Rectangle 295"/>
              <p:cNvSpPr>
                <a:spLocks noChangeArrowheads="1"/>
              </p:cNvSpPr>
              <p:nvPr/>
            </p:nvSpPr>
            <p:spPr bwMode="auto">
              <a:xfrm>
                <a:off x="2970" y="1951"/>
                <a:ext cx="9" cy="9"/>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97835" name="Rectangle 296"/>
              <p:cNvSpPr>
                <a:spLocks noChangeArrowheads="1"/>
              </p:cNvSpPr>
              <p:nvPr/>
            </p:nvSpPr>
            <p:spPr bwMode="auto">
              <a:xfrm>
                <a:off x="3038" y="1949"/>
                <a:ext cx="8" cy="8"/>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97836" name="Freeform 297"/>
              <p:cNvSpPr>
                <a:spLocks/>
              </p:cNvSpPr>
              <p:nvPr/>
            </p:nvSpPr>
            <p:spPr bwMode="auto">
              <a:xfrm>
                <a:off x="3071" y="1947"/>
                <a:ext cx="9" cy="10"/>
              </a:xfrm>
              <a:custGeom>
                <a:avLst/>
                <a:gdLst>
                  <a:gd name="T0" fmla="*/ 0 w 9"/>
                  <a:gd name="T1" fmla="*/ 0 h 10"/>
                  <a:gd name="T2" fmla="*/ 0 w 9"/>
                  <a:gd name="T3" fmla="*/ 10 h 10"/>
                  <a:gd name="T4" fmla="*/ 9 w 9"/>
                  <a:gd name="T5" fmla="*/ 9 h 10"/>
                  <a:gd name="T6" fmla="*/ 9 w 9"/>
                  <a:gd name="T7" fmla="*/ 0 h 10"/>
                  <a:gd name="T8" fmla="*/ 0 w 9"/>
                  <a:gd name="T9" fmla="*/ 0 h 10"/>
                  <a:gd name="T10" fmla="*/ 0 60000 65536"/>
                  <a:gd name="T11" fmla="*/ 0 60000 65536"/>
                  <a:gd name="T12" fmla="*/ 0 60000 65536"/>
                  <a:gd name="T13" fmla="*/ 0 60000 65536"/>
                  <a:gd name="T14" fmla="*/ 0 60000 65536"/>
                  <a:gd name="T15" fmla="*/ 0 w 9"/>
                  <a:gd name="T16" fmla="*/ 0 h 10"/>
                  <a:gd name="T17" fmla="*/ 9 w 9"/>
                  <a:gd name="T18" fmla="*/ 10 h 10"/>
                </a:gdLst>
                <a:ahLst/>
                <a:cxnLst>
                  <a:cxn ang="T10">
                    <a:pos x="T0" y="T1"/>
                  </a:cxn>
                  <a:cxn ang="T11">
                    <a:pos x="T2" y="T3"/>
                  </a:cxn>
                  <a:cxn ang="T12">
                    <a:pos x="T4" y="T5"/>
                  </a:cxn>
                  <a:cxn ang="T13">
                    <a:pos x="T6" y="T7"/>
                  </a:cxn>
                  <a:cxn ang="T14">
                    <a:pos x="T8" y="T9"/>
                  </a:cxn>
                </a:cxnLst>
                <a:rect l="T15" t="T16" r="T17" b="T18"/>
                <a:pathLst>
                  <a:path w="9" h="10">
                    <a:moveTo>
                      <a:pt x="0" y="0"/>
                    </a:moveTo>
                    <a:lnTo>
                      <a:pt x="0" y="10"/>
                    </a:lnTo>
                    <a:lnTo>
                      <a:pt x="9" y="9"/>
                    </a:lnTo>
                    <a:lnTo>
                      <a:pt x="9"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37" name="Rectangle 298"/>
              <p:cNvSpPr>
                <a:spLocks noChangeArrowheads="1"/>
              </p:cNvSpPr>
              <p:nvPr/>
            </p:nvSpPr>
            <p:spPr bwMode="auto">
              <a:xfrm>
                <a:off x="3105" y="1947"/>
                <a:ext cx="8"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97838" name="Freeform 299"/>
              <p:cNvSpPr>
                <a:spLocks/>
              </p:cNvSpPr>
              <p:nvPr/>
            </p:nvSpPr>
            <p:spPr bwMode="auto">
              <a:xfrm>
                <a:off x="2412" y="1961"/>
                <a:ext cx="10" cy="10"/>
              </a:xfrm>
              <a:custGeom>
                <a:avLst/>
                <a:gdLst>
                  <a:gd name="T0" fmla="*/ 2 w 10"/>
                  <a:gd name="T1" fmla="*/ 0 h 10"/>
                  <a:gd name="T2" fmla="*/ 0 w 10"/>
                  <a:gd name="T3" fmla="*/ 7 h 10"/>
                  <a:gd name="T4" fmla="*/ 9 w 10"/>
                  <a:gd name="T5" fmla="*/ 10 h 10"/>
                  <a:gd name="T6" fmla="*/ 10 w 10"/>
                  <a:gd name="T7" fmla="*/ 3 h 10"/>
                  <a:gd name="T8" fmla="*/ 2 w 10"/>
                  <a:gd name="T9" fmla="*/ 0 h 10"/>
                  <a:gd name="T10" fmla="*/ 0 60000 65536"/>
                  <a:gd name="T11" fmla="*/ 0 60000 65536"/>
                  <a:gd name="T12" fmla="*/ 0 60000 65536"/>
                  <a:gd name="T13" fmla="*/ 0 60000 65536"/>
                  <a:gd name="T14" fmla="*/ 0 60000 65536"/>
                  <a:gd name="T15" fmla="*/ 0 w 10"/>
                  <a:gd name="T16" fmla="*/ 0 h 10"/>
                  <a:gd name="T17" fmla="*/ 10 w 10"/>
                  <a:gd name="T18" fmla="*/ 10 h 10"/>
                </a:gdLst>
                <a:ahLst/>
                <a:cxnLst>
                  <a:cxn ang="T10">
                    <a:pos x="T0" y="T1"/>
                  </a:cxn>
                  <a:cxn ang="T11">
                    <a:pos x="T2" y="T3"/>
                  </a:cxn>
                  <a:cxn ang="T12">
                    <a:pos x="T4" y="T5"/>
                  </a:cxn>
                  <a:cxn ang="T13">
                    <a:pos x="T6" y="T7"/>
                  </a:cxn>
                  <a:cxn ang="T14">
                    <a:pos x="T8" y="T9"/>
                  </a:cxn>
                </a:cxnLst>
                <a:rect l="T15" t="T16" r="T17" b="T18"/>
                <a:pathLst>
                  <a:path w="10" h="10">
                    <a:moveTo>
                      <a:pt x="2" y="0"/>
                    </a:moveTo>
                    <a:lnTo>
                      <a:pt x="0" y="7"/>
                    </a:lnTo>
                    <a:lnTo>
                      <a:pt x="9" y="10"/>
                    </a:lnTo>
                    <a:lnTo>
                      <a:pt x="10" y="3"/>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39" name="Freeform 300"/>
              <p:cNvSpPr>
                <a:spLocks/>
              </p:cNvSpPr>
              <p:nvPr/>
            </p:nvSpPr>
            <p:spPr bwMode="auto">
              <a:xfrm>
                <a:off x="2446" y="1971"/>
                <a:ext cx="10" cy="13"/>
              </a:xfrm>
              <a:custGeom>
                <a:avLst/>
                <a:gdLst>
                  <a:gd name="T0" fmla="*/ 1 w 10"/>
                  <a:gd name="T1" fmla="*/ 0 h 13"/>
                  <a:gd name="T2" fmla="*/ 0 w 10"/>
                  <a:gd name="T3" fmla="*/ 9 h 13"/>
                  <a:gd name="T4" fmla="*/ 8 w 10"/>
                  <a:gd name="T5" fmla="*/ 13 h 13"/>
                  <a:gd name="T6" fmla="*/ 10 w 10"/>
                  <a:gd name="T7" fmla="*/ 3 h 13"/>
                  <a:gd name="T8" fmla="*/ 1 w 10"/>
                  <a:gd name="T9" fmla="*/ 0 h 13"/>
                  <a:gd name="T10" fmla="*/ 0 60000 65536"/>
                  <a:gd name="T11" fmla="*/ 0 60000 65536"/>
                  <a:gd name="T12" fmla="*/ 0 60000 65536"/>
                  <a:gd name="T13" fmla="*/ 0 60000 65536"/>
                  <a:gd name="T14" fmla="*/ 0 60000 65536"/>
                  <a:gd name="T15" fmla="*/ 0 w 10"/>
                  <a:gd name="T16" fmla="*/ 0 h 13"/>
                  <a:gd name="T17" fmla="*/ 10 w 10"/>
                  <a:gd name="T18" fmla="*/ 13 h 13"/>
                </a:gdLst>
                <a:ahLst/>
                <a:cxnLst>
                  <a:cxn ang="T10">
                    <a:pos x="T0" y="T1"/>
                  </a:cxn>
                  <a:cxn ang="T11">
                    <a:pos x="T2" y="T3"/>
                  </a:cxn>
                  <a:cxn ang="T12">
                    <a:pos x="T4" y="T5"/>
                  </a:cxn>
                  <a:cxn ang="T13">
                    <a:pos x="T6" y="T7"/>
                  </a:cxn>
                  <a:cxn ang="T14">
                    <a:pos x="T8" y="T9"/>
                  </a:cxn>
                </a:cxnLst>
                <a:rect l="T15" t="T16" r="T17" b="T18"/>
                <a:pathLst>
                  <a:path w="10" h="13">
                    <a:moveTo>
                      <a:pt x="1" y="0"/>
                    </a:moveTo>
                    <a:lnTo>
                      <a:pt x="0" y="9"/>
                    </a:lnTo>
                    <a:lnTo>
                      <a:pt x="8" y="13"/>
                    </a:lnTo>
                    <a:lnTo>
                      <a:pt x="10" y="3"/>
                    </a:lnTo>
                    <a:lnTo>
                      <a:pt x="1"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40" name="Freeform 301"/>
              <p:cNvSpPr>
                <a:spLocks/>
              </p:cNvSpPr>
              <p:nvPr/>
            </p:nvSpPr>
            <p:spPr bwMode="auto">
              <a:xfrm>
                <a:off x="2479" y="1984"/>
                <a:ext cx="12" cy="11"/>
              </a:xfrm>
              <a:custGeom>
                <a:avLst/>
                <a:gdLst>
                  <a:gd name="T0" fmla="*/ 3 w 12"/>
                  <a:gd name="T1" fmla="*/ 0 h 11"/>
                  <a:gd name="T2" fmla="*/ 0 w 12"/>
                  <a:gd name="T3" fmla="*/ 8 h 11"/>
                  <a:gd name="T4" fmla="*/ 9 w 12"/>
                  <a:gd name="T5" fmla="*/ 11 h 11"/>
                  <a:gd name="T6" fmla="*/ 12 w 12"/>
                  <a:gd name="T7" fmla="*/ 3 h 11"/>
                  <a:gd name="T8" fmla="*/ 3 w 12"/>
                  <a:gd name="T9" fmla="*/ 0 h 11"/>
                  <a:gd name="T10" fmla="*/ 0 60000 65536"/>
                  <a:gd name="T11" fmla="*/ 0 60000 65536"/>
                  <a:gd name="T12" fmla="*/ 0 60000 65536"/>
                  <a:gd name="T13" fmla="*/ 0 60000 65536"/>
                  <a:gd name="T14" fmla="*/ 0 60000 65536"/>
                  <a:gd name="T15" fmla="*/ 0 w 12"/>
                  <a:gd name="T16" fmla="*/ 0 h 11"/>
                  <a:gd name="T17" fmla="*/ 12 w 12"/>
                  <a:gd name="T18" fmla="*/ 11 h 11"/>
                </a:gdLst>
                <a:ahLst/>
                <a:cxnLst>
                  <a:cxn ang="T10">
                    <a:pos x="T0" y="T1"/>
                  </a:cxn>
                  <a:cxn ang="T11">
                    <a:pos x="T2" y="T3"/>
                  </a:cxn>
                  <a:cxn ang="T12">
                    <a:pos x="T4" y="T5"/>
                  </a:cxn>
                  <a:cxn ang="T13">
                    <a:pos x="T6" y="T7"/>
                  </a:cxn>
                  <a:cxn ang="T14">
                    <a:pos x="T8" y="T9"/>
                  </a:cxn>
                </a:cxnLst>
                <a:rect l="T15" t="T16" r="T17" b="T18"/>
                <a:pathLst>
                  <a:path w="12" h="11">
                    <a:moveTo>
                      <a:pt x="3" y="0"/>
                    </a:moveTo>
                    <a:lnTo>
                      <a:pt x="0" y="8"/>
                    </a:lnTo>
                    <a:lnTo>
                      <a:pt x="9" y="11"/>
                    </a:lnTo>
                    <a:lnTo>
                      <a:pt x="12" y="3"/>
                    </a:lnTo>
                    <a:lnTo>
                      <a:pt x="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41" name="Freeform 302"/>
              <p:cNvSpPr>
                <a:spLocks/>
              </p:cNvSpPr>
              <p:nvPr/>
            </p:nvSpPr>
            <p:spPr bwMode="auto">
              <a:xfrm>
                <a:off x="2513" y="1995"/>
                <a:ext cx="11" cy="11"/>
              </a:xfrm>
              <a:custGeom>
                <a:avLst/>
                <a:gdLst>
                  <a:gd name="T0" fmla="*/ 3 w 11"/>
                  <a:gd name="T1" fmla="*/ 0 h 11"/>
                  <a:gd name="T2" fmla="*/ 0 w 11"/>
                  <a:gd name="T3" fmla="*/ 8 h 11"/>
                  <a:gd name="T4" fmla="*/ 9 w 11"/>
                  <a:gd name="T5" fmla="*/ 11 h 11"/>
                  <a:gd name="T6" fmla="*/ 11 w 11"/>
                  <a:gd name="T7" fmla="*/ 3 h 11"/>
                  <a:gd name="T8" fmla="*/ 3 w 11"/>
                  <a:gd name="T9" fmla="*/ 0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3" y="0"/>
                    </a:moveTo>
                    <a:lnTo>
                      <a:pt x="0" y="8"/>
                    </a:lnTo>
                    <a:lnTo>
                      <a:pt x="9" y="11"/>
                    </a:lnTo>
                    <a:lnTo>
                      <a:pt x="11" y="3"/>
                    </a:lnTo>
                    <a:lnTo>
                      <a:pt x="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42" name="Freeform 303"/>
              <p:cNvSpPr>
                <a:spLocks/>
              </p:cNvSpPr>
              <p:nvPr/>
            </p:nvSpPr>
            <p:spPr bwMode="auto">
              <a:xfrm>
                <a:off x="2547" y="2006"/>
                <a:ext cx="11" cy="13"/>
              </a:xfrm>
              <a:custGeom>
                <a:avLst/>
                <a:gdLst>
                  <a:gd name="T0" fmla="*/ 3 w 11"/>
                  <a:gd name="T1" fmla="*/ 0 h 13"/>
                  <a:gd name="T2" fmla="*/ 0 w 11"/>
                  <a:gd name="T3" fmla="*/ 10 h 13"/>
                  <a:gd name="T4" fmla="*/ 8 w 11"/>
                  <a:gd name="T5" fmla="*/ 13 h 13"/>
                  <a:gd name="T6" fmla="*/ 11 w 11"/>
                  <a:gd name="T7" fmla="*/ 4 h 13"/>
                  <a:gd name="T8" fmla="*/ 3 w 11"/>
                  <a:gd name="T9" fmla="*/ 0 h 13"/>
                  <a:gd name="T10" fmla="*/ 0 60000 65536"/>
                  <a:gd name="T11" fmla="*/ 0 60000 65536"/>
                  <a:gd name="T12" fmla="*/ 0 60000 65536"/>
                  <a:gd name="T13" fmla="*/ 0 60000 65536"/>
                  <a:gd name="T14" fmla="*/ 0 60000 65536"/>
                  <a:gd name="T15" fmla="*/ 0 w 11"/>
                  <a:gd name="T16" fmla="*/ 0 h 13"/>
                  <a:gd name="T17" fmla="*/ 11 w 11"/>
                  <a:gd name="T18" fmla="*/ 13 h 13"/>
                </a:gdLst>
                <a:ahLst/>
                <a:cxnLst>
                  <a:cxn ang="T10">
                    <a:pos x="T0" y="T1"/>
                  </a:cxn>
                  <a:cxn ang="T11">
                    <a:pos x="T2" y="T3"/>
                  </a:cxn>
                  <a:cxn ang="T12">
                    <a:pos x="T4" y="T5"/>
                  </a:cxn>
                  <a:cxn ang="T13">
                    <a:pos x="T6" y="T7"/>
                  </a:cxn>
                  <a:cxn ang="T14">
                    <a:pos x="T8" y="T9"/>
                  </a:cxn>
                </a:cxnLst>
                <a:rect l="T15" t="T16" r="T17" b="T18"/>
                <a:pathLst>
                  <a:path w="11" h="13">
                    <a:moveTo>
                      <a:pt x="3" y="0"/>
                    </a:moveTo>
                    <a:lnTo>
                      <a:pt x="0" y="10"/>
                    </a:lnTo>
                    <a:lnTo>
                      <a:pt x="8" y="13"/>
                    </a:lnTo>
                    <a:lnTo>
                      <a:pt x="11" y="4"/>
                    </a:lnTo>
                    <a:lnTo>
                      <a:pt x="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43" name="Freeform 304"/>
              <p:cNvSpPr>
                <a:spLocks/>
              </p:cNvSpPr>
              <p:nvPr/>
            </p:nvSpPr>
            <p:spPr bwMode="auto">
              <a:xfrm>
                <a:off x="2582" y="2019"/>
                <a:ext cx="10" cy="10"/>
              </a:xfrm>
              <a:custGeom>
                <a:avLst/>
                <a:gdLst>
                  <a:gd name="T0" fmla="*/ 1 w 10"/>
                  <a:gd name="T1" fmla="*/ 0 h 10"/>
                  <a:gd name="T2" fmla="*/ 0 w 10"/>
                  <a:gd name="T3" fmla="*/ 8 h 10"/>
                  <a:gd name="T4" fmla="*/ 8 w 10"/>
                  <a:gd name="T5" fmla="*/ 10 h 10"/>
                  <a:gd name="T6" fmla="*/ 10 w 10"/>
                  <a:gd name="T7" fmla="*/ 3 h 10"/>
                  <a:gd name="T8" fmla="*/ 1 w 10"/>
                  <a:gd name="T9" fmla="*/ 0 h 10"/>
                  <a:gd name="T10" fmla="*/ 0 60000 65536"/>
                  <a:gd name="T11" fmla="*/ 0 60000 65536"/>
                  <a:gd name="T12" fmla="*/ 0 60000 65536"/>
                  <a:gd name="T13" fmla="*/ 0 60000 65536"/>
                  <a:gd name="T14" fmla="*/ 0 60000 65536"/>
                  <a:gd name="T15" fmla="*/ 0 w 10"/>
                  <a:gd name="T16" fmla="*/ 0 h 10"/>
                  <a:gd name="T17" fmla="*/ 10 w 10"/>
                  <a:gd name="T18" fmla="*/ 10 h 10"/>
                </a:gdLst>
                <a:ahLst/>
                <a:cxnLst>
                  <a:cxn ang="T10">
                    <a:pos x="T0" y="T1"/>
                  </a:cxn>
                  <a:cxn ang="T11">
                    <a:pos x="T2" y="T3"/>
                  </a:cxn>
                  <a:cxn ang="T12">
                    <a:pos x="T4" y="T5"/>
                  </a:cxn>
                  <a:cxn ang="T13">
                    <a:pos x="T6" y="T7"/>
                  </a:cxn>
                  <a:cxn ang="T14">
                    <a:pos x="T8" y="T9"/>
                  </a:cxn>
                </a:cxnLst>
                <a:rect l="T15" t="T16" r="T17" b="T18"/>
                <a:pathLst>
                  <a:path w="10" h="10">
                    <a:moveTo>
                      <a:pt x="1" y="0"/>
                    </a:moveTo>
                    <a:lnTo>
                      <a:pt x="0" y="8"/>
                    </a:lnTo>
                    <a:lnTo>
                      <a:pt x="8" y="10"/>
                    </a:lnTo>
                    <a:lnTo>
                      <a:pt x="10" y="3"/>
                    </a:lnTo>
                    <a:lnTo>
                      <a:pt x="1"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44" name="Freeform 305"/>
              <p:cNvSpPr>
                <a:spLocks/>
              </p:cNvSpPr>
              <p:nvPr/>
            </p:nvSpPr>
            <p:spPr bwMode="auto">
              <a:xfrm>
                <a:off x="2615" y="2030"/>
                <a:ext cx="10" cy="11"/>
              </a:xfrm>
              <a:custGeom>
                <a:avLst/>
                <a:gdLst>
                  <a:gd name="T0" fmla="*/ 2 w 10"/>
                  <a:gd name="T1" fmla="*/ 0 h 11"/>
                  <a:gd name="T2" fmla="*/ 0 w 10"/>
                  <a:gd name="T3" fmla="*/ 7 h 11"/>
                  <a:gd name="T4" fmla="*/ 9 w 10"/>
                  <a:gd name="T5" fmla="*/ 11 h 11"/>
                  <a:gd name="T6" fmla="*/ 10 w 10"/>
                  <a:gd name="T7" fmla="*/ 1 h 11"/>
                  <a:gd name="T8" fmla="*/ 2 w 10"/>
                  <a:gd name="T9" fmla="*/ 0 h 11"/>
                  <a:gd name="T10" fmla="*/ 0 60000 65536"/>
                  <a:gd name="T11" fmla="*/ 0 60000 65536"/>
                  <a:gd name="T12" fmla="*/ 0 60000 65536"/>
                  <a:gd name="T13" fmla="*/ 0 60000 65536"/>
                  <a:gd name="T14" fmla="*/ 0 60000 65536"/>
                  <a:gd name="T15" fmla="*/ 0 w 10"/>
                  <a:gd name="T16" fmla="*/ 0 h 11"/>
                  <a:gd name="T17" fmla="*/ 10 w 10"/>
                  <a:gd name="T18" fmla="*/ 11 h 11"/>
                </a:gdLst>
                <a:ahLst/>
                <a:cxnLst>
                  <a:cxn ang="T10">
                    <a:pos x="T0" y="T1"/>
                  </a:cxn>
                  <a:cxn ang="T11">
                    <a:pos x="T2" y="T3"/>
                  </a:cxn>
                  <a:cxn ang="T12">
                    <a:pos x="T4" y="T5"/>
                  </a:cxn>
                  <a:cxn ang="T13">
                    <a:pos x="T6" y="T7"/>
                  </a:cxn>
                  <a:cxn ang="T14">
                    <a:pos x="T8" y="T9"/>
                  </a:cxn>
                </a:cxnLst>
                <a:rect l="T15" t="T16" r="T17" b="T18"/>
                <a:pathLst>
                  <a:path w="10" h="11">
                    <a:moveTo>
                      <a:pt x="2" y="0"/>
                    </a:moveTo>
                    <a:lnTo>
                      <a:pt x="0" y="7"/>
                    </a:lnTo>
                    <a:lnTo>
                      <a:pt x="9" y="11"/>
                    </a:lnTo>
                    <a:lnTo>
                      <a:pt x="10" y="1"/>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45" name="Freeform 306"/>
              <p:cNvSpPr>
                <a:spLocks/>
              </p:cNvSpPr>
              <p:nvPr/>
            </p:nvSpPr>
            <p:spPr bwMode="auto">
              <a:xfrm>
                <a:off x="2649" y="2041"/>
                <a:ext cx="10" cy="11"/>
              </a:xfrm>
              <a:custGeom>
                <a:avLst/>
                <a:gdLst>
                  <a:gd name="T0" fmla="*/ 2 w 10"/>
                  <a:gd name="T1" fmla="*/ 0 h 11"/>
                  <a:gd name="T2" fmla="*/ 0 w 10"/>
                  <a:gd name="T3" fmla="*/ 9 h 11"/>
                  <a:gd name="T4" fmla="*/ 9 w 10"/>
                  <a:gd name="T5" fmla="*/ 11 h 11"/>
                  <a:gd name="T6" fmla="*/ 10 w 10"/>
                  <a:gd name="T7" fmla="*/ 3 h 11"/>
                  <a:gd name="T8" fmla="*/ 2 w 10"/>
                  <a:gd name="T9" fmla="*/ 0 h 11"/>
                  <a:gd name="T10" fmla="*/ 0 60000 65536"/>
                  <a:gd name="T11" fmla="*/ 0 60000 65536"/>
                  <a:gd name="T12" fmla="*/ 0 60000 65536"/>
                  <a:gd name="T13" fmla="*/ 0 60000 65536"/>
                  <a:gd name="T14" fmla="*/ 0 60000 65536"/>
                  <a:gd name="T15" fmla="*/ 0 w 10"/>
                  <a:gd name="T16" fmla="*/ 0 h 11"/>
                  <a:gd name="T17" fmla="*/ 10 w 10"/>
                  <a:gd name="T18" fmla="*/ 11 h 11"/>
                </a:gdLst>
                <a:ahLst/>
                <a:cxnLst>
                  <a:cxn ang="T10">
                    <a:pos x="T0" y="T1"/>
                  </a:cxn>
                  <a:cxn ang="T11">
                    <a:pos x="T2" y="T3"/>
                  </a:cxn>
                  <a:cxn ang="T12">
                    <a:pos x="T4" y="T5"/>
                  </a:cxn>
                  <a:cxn ang="T13">
                    <a:pos x="T6" y="T7"/>
                  </a:cxn>
                  <a:cxn ang="T14">
                    <a:pos x="T8" y="T9"/>
                  </a:cxn>
                </a:cxnLst>
                <a:rect l="T15" t="T16" r="T17" b="T18"/>
                <a:pathLst>
                  <a:path w="10" h="11">
                    <a:moveTo>
                      <a:pt x="2" y="0"/>
                    </a:moveTo>
                    <a:lnTo>
                      <a:pt x="0" y="9"/>
                    </a:lnTo>
                    <a:lnTo>
                      <a:pt x="9" y="11"/>
                    </a:lnTo>
                    <a:lnTo>
                      <a:pt x="10" y="3"/>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46" name="Freeform 307"/>
              <p:cNvSpPr>
                <a:spLocks/>
              </p:cNvSpPr>
              <p:nvPr/>
            </p:nvSpPr>
            <p:spPr bwMode="auto">
              <a:xfrm>
                <a:off x="2683" y="2052"/>
                <a:ext cx="11" cy="12"/>
              </a:xfrm>
              <a:custGeom>
                <a:avLst/>
                <a:gdLst>
                  <a:gd name="T0" fmla="*/ 3 w 11"/>
                  <a:gd name="T1" fmla="*/ 0 h 12"/>
                  <a:gd name="T2" fmla="*/ 0 w 11"/>
                  <a:gd name="T3" fmla="*/ 9 h 12"/>
                  <a:gd name="T4" fmla="*/ 8 w 11"/>
                  <a:gd name="T5" fmla="*/ 12 h 12"/>
                  <a:gd name="T6" fmla="*/ 11 w 11"/>
                  <a:gd name="T7" fmla="*/ 3 h 12"/>
                  <a:gd name="T8" fmla="*/ 3 w 11"/>
                  <a:gd name="T9" fmla="*/ 0 h 12"/>
                  <a:gd name="T10" fmla="*/ 0 60000 65536"/>
                  <a:gd name="T11" fmla="*/ 0 60000 65536"/>
                  <a:gd name="T12" fmla="*/ 0 60000 65536"/>
                  <a:gd name="T13" fmla="*/ 0 60000 65536"/>
                  <a:gd name="T14" fmla="*/ 0 60000 65536"/>
                  <a:gd name="T15" fmla="*/ 0 w 11"/>
                  <a:gd name="T16" fmla="*/ 0 h 12"/>
                  <a:gd name="T17" fmla="*/ 11 w 11"/>
                  <a:gd name="T18" fmla="*/ 12 h 12"/>
                </a:gdLst>
                <a:ahLst/>
                <a:cxnLst>
                  <a:cxn ang="T10">
                    <a:pos x="T0" y="T1"/>
                  </a:cxn>
                  <a:cxn ang="T11">
                    <a:pos x="T2" y="T3"/>
                  </a:cxn>
                  <a:cxn ang="T12">
                    <a:pos x="T4" y="T5"/>
                  </a:cxn>
                  <a:cxn ang="T13">
                    <a:pos x="T6" y="T7"/>
                  </a:cxn>
                  <a:cxn ang="T14">
                    <a:pos x="T8" y="T9"/>
                  </a:cxn>
                </a:cxnLst>
                <a:rect l="T15" t="T16" r="T17" b="T18"/>
                <a:pathLst>
                  <a:path w="11" h="12">
                    <a:moveTo>
                      <a:pt x="3" y="0"/>
                    </a:moveTo>
                    <a:lnTo>
                      <a:pt x="0" y="9"/>
                    </a:lnTo>
                    <a:lnTo>
                      <a:pt x="8" y="12"/>
                    </a:lnTo>
                    <a:lnTo>
                      <a:pt x="11" y="3"/>
                    </a:lnTo>
                    <a:lnTo>
                      <a:pt x="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47" name="Freeform 308"/>
              <p:cNvSpPr>
                <a:spLocks/>
              </p:cNvSpPr>
              <p:nvPr/>
            </p:nvSpPr>
            <p:spPr bwMode="auto">
              <a:xfrm>
                <a:off x="2716" y="2065"/>
                <a:ext cx="12" cy="10"/>
              </a:xfrm>
              <a:custGeom>
                <a:avLst/>
                <a:gdLst>
                  <a:gd name="T0" fmla="*/ 3 w 12"/>
                  <a:gd name="T1" fmla="*/ 0 h 10"/>
                  <a:gd name="T2" fmla="*/ 0 w 12"/>
                  <a:gd name="T3" fmla="*/ 7 h 10"/>
                  <a:gd name="T4" fmla="*/ 9 w 12"/>
                  <a:gd name="T5" fmla="*/ 10 h 10"/>
                  <a:gd name="T6" fmla="*/ 12 w 12"/>
                  <a:gd name="T7" fmla="*/ 3 h 10"/>
                  <a:gd name="T8" fmla="*/ 3 w 12"/>
                  <a:gd name="T9" fmla="*/ 0 h 10"/>
                  <a:gd name="T10" fmla="*/ 0 60000 65536"/>
                  <a:gd name="T11" fmla="*/ 0 60000 65536"/>
                  <a:gd name="T12" fmla="*/ 0 60000 65536"/>
                  <a:gd name="T13" fmla="*/ 0 60000 65536"/>
                  <a:gd name="T14" fmla="*/ 0 60000 65536"/>
                  <a:gd name="T15" fmla="*/ 0 w 12"/>
                  <a:gd name="T16" fmla="*/ 0 h 10"/>
                  <a:gd name="T17" fmla="*/ 12 w 12"/>
                  <a:gd name="T18" fmla="*/ 10 h 10"/>
                </a:gdLst>
                <a:ahLst/>
                <a:cxnLst>
                  <a:cxn ang="T10">
                    <a:pos x="T0" y="T1"/>
                  </a:cxn>
                  <a:cxn ang="T11">
                    <a:pos x="T2" y="T3"/>
                  </a:cxn>
                  <a:cxn ang="T12">
                    <a:pos x="T4" y="T5"/>
                  </a:cxn>
                  <a:cxn ang="T13">
                    <a:pos x="T6" y="T7"/>
                  </a:cxn>
                  <a:cxn ang="T14">
                    <a:pos x="T8" y="T9"/>
                  </a:cxn>
                </a:cxnLst>
                <a:rect l="T15" t="T16" r="T17" b="T18"/>
                <a:pathLst>
                  <a:path w="12" h="10">
                    <a:moveTo>
                      <a:pt x="3" y="0"/>
                    </a:moveTo>
                    <a:lnTo>
                      <a:pt x="0" y="7"/>
                    </a:lnTo>
                    <a:lnTo>
                      <a:pt x="9" y="10"/>
                    </a:lnTo>
                    <a:lnTo>
                      <a:pt x="12" y="3"/>
                    </a:lnTo>
                    <a:lnTo>
                      <a:pt x="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48" name="Freeform 309"/>
              <p:cNvSpPr>
                <a:spLocks/>
              </p:cNvSpPr>
              <p:nvPr/>
            </p:nvSpPr>
            <p:spPr bwMode="auto">
              <a:xfrm>
                <a:off x="2750" y="2076"/>
                <a:ext cx="11" cy="12"/>
              </a:xfrm>
              <a:custGeom>
                <a:avLst/>
                <a:gdLst>
                  <a:gd name="T0" fmla="*/ 3 w 11"/>
                  <a:gd name="T1" fmla="*/ 0 h 12"/>
                  <a:gd name="T2" fmla="*/ 0 w 11"/>
                  <a:gd name="T3" fmla="*/ 7 h 12"/>
                  <a:gd name="T4" fmla="*/ 9 w 11"/>
                  <a:gd name="T5" fmla="*/ 12 h 12"/>
                  <a:gd name="T6" fmla="*/ 11 w 11"/>
                  <a:gd name="T7" fmla="*/ 3 h 12"/>
                  <a:gd name="T8" fmla="*/ 3 w 11"/>
                  <a:gd name="T9" fmla="*/ 0 h 12"/>
                  <a:gd name="T10" fmla="*/ 0 60000 65536"/>
                  <a:gd name="T11" fmla="*/ 0 60000 65536"/>
                  <a:gd name="T12" fmla="*/ 0 60000 65536"/>
                  <a:gd name="T13" fmla="*/ 0 60000 65536"/>
                  <a:gd name="T14" fmla="*/ 0 60000 65536"/>
                  <a:gd name="T15" fmla="*/ 0 w 11"/>
                  <a:gd name="T16" fmla="*/ 0 h 12"/>
                  <a:gd name="T17" fmla="*/ 11 w 11"/>
                  <a:gd name="T18" fmla="*/ 12 h 12"/>
                </a:gdLst>
                <a:ahLst/>
                <a:cxnLst>
                  <a:cxn ang="T10">
                    <a:pos x="T0" y="T1"/>
                  </a:cxn>
                  <a:cxn ang="T11">
                    <a:pos x="T2" y="T3"/>
                  </a:cxn>
                  <a:cxn ang="T12">
                    <a:pos x="T4" y="T5"/>
                  </a:cxn>
                  <a:cxn ang="T13">
                    <a:pos x="T6" y="T7"/>
                  </a:cxn>
                  <a:cxn ang="T14">
                    <a:pos x="T8" y="T9"/>
                  </a:cxn>
                </a:cxnLst>
                <a:rect l="T15" t="T16" r="T17" b="T18"/>
                <a:pathLst>
                  <a:path w="11" h="12">
                    <a:moveTo>
                      <a:pt x="3" y="0"/>
                    </a:moveTo>
                    <a:lnTo>
                      <a:pt x="0" y="7"/>
                    </a:lnTo>
                    <a:lnTo>
                      <a:pt x="9" y="12"/>
                    </a:lnTo>
                    <a:lnTo>
                      <a:pt x="11" y="3"/>
                    </a:lnTo>
                    <a:lnTo>
                      <a:pt x="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49" name="Freeform 310"/>
              <p:cNvSpPr>
                <a:spLocks/>
              </p:cNvSpPr>
              <p:nvPr/>
            </p:nvSpPr>
            <p:spPr bwMode="auto">
              <a:xfrm>
                <a:off x="2785" y="2088"/>
                <a:ext cx="10" cy="11"/>
              </a:xfrm>
              <a:custGeom>
                <a:avLst/>
                <a:gdLst>
                  <a:gd name="T0" fmla="*/ 2 w 10"/>
                  <a:gd name="T1" fmla="*/ 0 h 11"/>
                  <a:gd name="T2" fmla="*/ 0 w 10"/>
                  <a:gd name="T3" fmla="*/ 8 h 11"/>
                  <a:gd name="T4" fmla="*/ 9 w 10"/>
                  <a:gd name="T5" fmla="*/ 11 h 11"/>
                  <a:gd name="T6" fmla="*/ 10 w 10"/>
                  <a:gd name="T7" fmla="*/ 2 h 11"/>
                  <a:gd name="T8" fmla="*/ 2 w 10"/>
                  <a:gd name="T9" fmla="*/ 0 h 11"/>
                  <a:gd name="T10" fmla="*/ 0 60000 65536"/>
                  <a:gd name="T11" fmla="*/ 0 60000 65536"/>
                  <a:gd name="T12" fmla="*/ 0 60000 65536"/>
                  <a:gd name="T13" fmla="*/ 0 60000 65536"/>
                  <a:gd name="T14" fmla="*/ 0 60000 65536"/>
                  <a:gd name="T15" fmla="*/ 0 w 10"/>
                  <a:gd name="T16" fmla="*/ 0 h 11"/>
                  <a:gd name="T17" fmla="*/ 10 w 10"/>
                  <a:gd name="T18" fmla="*/ 11 h 11"/>
                </a:gdLst>
                <a:ahLst/>
                <a:cxnLst>
                  <a:cxn ang="T10">
                    <a:pos x="T0" y="T1"/>
                  </a:cxn>
                  <a:cxn ang="T11">
                    <a:pos x="T2" y="T3"/>
                  </a:cxn>
                  <a:cxn ang="T12">
                    <a:pos x="T4" y="T5"/>
                  </a:cxn>
                  <a:cxn ang="T13">
                    <a:pos x="T6" y="T7"/>
                  </a:cxn>
                  <a:cxn ang="T14">
                    <a:pos x="T8" y="T9"/>
                  </a:cxn>
                </a:cxnLst>
                <a:rect l="T15" t="T16" r="T17" b="T18"/>
                <a:pathLst>
                  <a:path w="10" h="11">
                    <a:moveTo>
                      <a:pt x="2" y="0"/>
                    </a:moveTo>
                    <a:lnTo>
                      <a:pt x="0" y="8"/>
                    </a:lnTo>
                    <a:lnTo>
                      <a:pt x="9" y="11"/>
                    </a:lnTo>
                    <a:lnTo>
                      <a:pt x="10" y="2"/>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50" name="Freeform 311"/>
              <p:cNvSpPr>
                <a:spLocks/>
              </p:cNvSpPr>
              <p:nvPr/>
            </p:nvSpPr>
            <p:spPr bwMode="auto">
              <a:xfrm>
                <a:off x="2819" y="2099"/>
                <a:ext cx="10" cy="11"/>
              </a:xfrm>
              <a:custGeom>
                <a:avLst/>
                <a:gdLst>
                  <a:gd name="T0" fmla="*/ 1 w 10"/>
                  <a:gd name="T1" fmla="*/ 0 h 11"/>
                  <a:gd name="T2" fmla="*/ 0 w 10"/>
                  <a:gd name="T3" fmla="*/ 8 h 11"/>
                  <a:gd name="T4" fmla="*/ 8 w 10"/>
                  <a:gd name="T5" fmla="*/ 11 h 11"/>
                  <a:gd name="T6" fmla="*/ 10 w 10"/>
                  <a:gd name="T7" fmla="*/ 3 h 11"/>
                  <a:gd name="T8" fmla="*/ 1 w 10"/>
                  <a:gd name="T9" fmla="*/ 0 h 11"/>
                  <a:gd name="T10" fmla="*/ 0 60000 65536"/>
                  <a:gd name="T11" fmla="*/ 0 60000 65536"/>
                  <a:gd name="T12" fmla="*/ 0 60000 65536"/>
                  <a:gd name="T13" fmla="*/ 0 60000 65536"/>
                  <a:gd name="T14" fmla="*/ 0 60000 65536"/>
                  <a:gd name="T15" fmla="*/ 0 w 10"/>
                  <a:gd name="T16" fmla="*/ 0 h 11"/>
                  <a:gd name="T17" fmla="*/ 10 w 10"/>
                  <a:gd name="T18" fmla="*/ 11 h 11"/>
                </a:gdLst>
                <a:ahLst/>
                <a:cxnLst>
                  <a:cxn ang="T10">
                    <a:pos x="T0" y="T1"/>
                  </a:cxn>
                  <a:cxn ang="T11">
                    <a:pos x="T2" y="T3"/>
                  </a:cxn>
                  <a:cxn ang="T12">
                    <a:pos x="T4" y="T5"/>
                  </a:cxn>
                  <a:cxn ang="T13">
                    <a:pos x="T6" y="T7"/>
                  </a:cxn>
                  <a:cxn ang="T14">
                    <a:pos x="T8" y="T9"/>
                  </a:cxn>
                </a:cxnLst>
                <a:rect l="T15" t="T16" r="T17" b="T18"/>
                <a:pathLst>
                  <a:path w="10" h="11">
                    <a:moveTo>
                      <a:pt x="1" y="0"/>
                    </a:moveTo>
                    <a:lnTo>
                      <a:pt x="0" y="8"/>
                    </a:lnTo>
                    <a:lnTo>
                      <a:pt x="8" y="11"/>
                    </a:lnTo>
                    <a:lnTo>
                      <a:pt x="10" y="3"/>
                    </a:lnTo>
                    <a:lnTo>
                      <a:pt x="1"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51" name="Freeform 312"/>
              <p:cNvSpPr>
                <a:spLocks/>
              </p:cNvSpPr>
              <p:nvPr/>
            </p:nvSpPr>
            <p:spPr bwMode="auto">
              <a:xfrm>
                <a:off x="2852" y="2111"/>
                <a:ext cx="10" cy="12"/>
              </a:xfrm>
              <a:custGeom>
                <a:avLst/>
                <a:gdLst>
                  <a:gd name="T0" fmla="*/ 2 w 10"/>
                  <a:gd name="T1" fmla="*/ 0 h 12"/>
                  <a:gd name="T2" fmla="*/ 0 w 10"/>
                  <a:gd name="T3" fmla="*/ 9 h 12"/>
                  <a:gd name="T4" fmla="*/ 9 w 10"/>
                  <a:gd name="T5" fmla="*/ 12 h 12"/>
                  <a:gd name="T6" fmla="*/ 10 w 10"/>
                  <a:gd name="T7" fmla="*/ 3 h 12"/>
                  <a:gd name="T8" fmla="*/ 2 w 10"/>
                  <a:gd name="T9" fmla="*/ 0 h 12"/>
                  <a:gd name="T10" fmla="*/ 0 60000 65536"/>
                  <a:gd name="T11" fmla="*/ 0 60000 65536"/>
                  <a:gd name="T12" fmla="*/ 0 60000 65536"/>
                  <a:gd name="T13" fmla="*/ 0 60000 65536"/>
                  <a:gd name="T14" fmla="*/ 0 60000 65536"/>
                  <a:gd name="T15" fmla="*/ 0 w 10"/>
                  <a:gd name="T16" fmla="*/ 0 h 12"/>
                  <a:gd name="T17" fmla="*/ 10 w 10"/>
                  <a:gd name="T18" fmla="*/ 12 h 12"/>
                </a:gdLst>
                <a:ahLst/>
                <a:cxnLst>
                  <a:cxn ang="T10">
                    <a:pos x="T0" y="T1"/>
                  </a:cxn>
                  <a:cxn ang="T11">
                    <a:pos x="T2" y="T3"/>
                  </a:cxn>
                  <a:cxn ang="T12">
                    <a:pos x="T4" y="T5"/>
                  </a:cxn>
                  <a:cxn ang="T13">
                    <a:pos x="T6" y="T7"/>
                  </a:cxn>
                  <a:cxn ang="T14">
                    <a:pos x="T8" y="T9"/>
                  </a:cxn>
                </a:cxnLst>
                <a:rect l="T15" t="T16" r="T17" b="T18"/>
                <a:pathLst>
                  <a:path w="10" h="12">
                    <a:moveTo>
                      <a:pt x="2" y="0"/>
                    </a:moveTo>
                    <a:lnTo>
                      <a:pt x="0" y="9"/>
                    </a:lnTo>
                    <a:lnTo>
                      <a:pt x="9" y="12"/>
                    </a:lnTo>
                    <a:lnTo>
                      <a:pt x="10" y="3"/>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52" name="Freeform 313"/>
              <p:cNvSpPr>
                <a:spLocks/>
              </p:cNvSpPr>
              <p:nvPr/>
            </p:nvSpPr>
            <p:spPr bwMode="auto">
              <a:xfrm>
                <a:off x="2886" y="2123"/>
                <a:ext cx="11" cy="9"/>
              </a:xfrm>
              <a:custGeom>
                <a:avLst/>
                <a:gdLst>
                  <a:gd name="T0" fmla="*/ 3 w 11"/>
                  <a:gd name="T1" fmla="*/ 0 h 9"/>
                  <a:gd name="T2" fmla="*/ 0 w 11"/>
                  <a:gd name="T3" fmla="*/ 8 h 9"/>
                  <a:gd name="T4" fmla="*/ 9 w 11"/>
                  <a:gd name="T5" fmla="*/ 9 h 9"/>
                  <a:gd name="T6" fmla="*/ 11 w 11"/>
                  <a:gd name="T7" fmla="*/ 2 h 9"/>
                  <a:gd name="T8" fmla="*/ 3 w 11"/>
                  <a:gd name="T9" fmla="*/ 0 h 9"/>
                  <a:gd name="T10" fmla="*/ 0 60000 65536"/>
                  <a:gd name="T11" fmla="*/ 0 60000 65536"/>
                  <a:gd name="T12" fmla="*/ 0 60000 65536"/>
                  <a:gd name="T13" fmla="*/ 0 60000 65536"/>
                  <a:gd name="T14" fmla="*/ 0 60000 65536"/>
                  <a:gd name="T15" fmla="*/ 0 w 11"/>
                  <a:gd name="T16" fmla="*/ 0 h 9"/>
                  <a:gd name="T17" fmla="*/ 11 w 11"/>
                  <a:gd name="T18" fmla="*/ 9 h 9"/>
                </a:gdLst>
                <a:ahLst/>
                <a:cxnLst>
                  <a:cxn ang="T10">
                    <a:pos x="T0" y="T1"/>
                  </a:cxn>
                  <a:cxn ang="T11">
                    <a:pos x="T2" y="T3"/>
                  </a:cxn>
                  <a:cxn ang="T12">
                    <a:pos x="T4" y="T5"/>
                  </a:cxn>
                  <a:cxn ang="T13">
                    <a:pos x="T6" y="T7"/>
                  </a:cxn>
                  <a:cxn ang="T14">
                    <a:pos x="T8" y="T9"/>
                  </a:cxn>
                </a:cxnLst>
                <a:rect l="T15" t="T16" r="T17" b="T18"/>
                <a:pathLst>
                  <a:path w="11" h="9">
                    <a:moveTo>
                      <a:pt x="3" y="0"/>
                    </a:moveTo>
                    <a:lnTo>
                      <a:pt x="0" y="8"/>
                    </a:lnTo>
                    <a:lnTo>
                      <a:pt x="9" y="9"/>
                    </a:lnTo>
                    <a:lnTo>
                      <a:pt x="11" y="2"/>
                    </a:lnTo>
                    <a:lnTo>
                      <a:pt x="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53" name="Freeform 314"/>
              <p:cNvSpPr>
                <a:spLocks/>
              </p:cNvSpPr>
              <p:nvPr/>
            </p:nvSpPr>
            <p:spPr bwMode="auto">
              <a:xfrm>
                <a:off x="2920" y="2134"/>
                <a:ext cx="11" cy="11"/>
              </a:xfrm>
              <a:custGeom>
                <a:avLst/>
                <a:gdLst>
                  <a:gd name="T0" fmla="*/ 3 w 11"/>
                  <a:gd name="T1" fmla="*/ 0 h 11"/>
                  <a:gd name="T2" fmla="*/ 0 w 11"/>
                  <a:gd name="T3" fmla="*/ 7 h 11"/>
                  <a:gd name="T4" fmla="*/ 8 w 11"/>
                  <a:gd name="T5" fmla="*/ 11 h 11"/>
                  <a:gd name="T6" fmla="*/ 11 w 11"/>
                  <a:gd name="T7" fmla="*/ 3 h 11"/>
                  <a:gd name="T8" fmla="*/ 3 w 11"/>
                  <a:gd name="T9" fmla="*/ 0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3" y="0"/>
                    </a:moveTo>
                    <a:lnTo>
                      <a:pt x="0" y="7"/>
                    </a:lnTo>
                    <a:lnTo>
                      <a:pt x="8" y="11"/>
                    </a:lnTo>
                    <a:lnTo>
                      <a:pt x="11" y="3"/>
                    </a:lnTo>
                    <a:lnTo>
                      <a:pt x="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54" name="Freeform 315"/>
              <p:cNvSpPr>
                <a:spLocks/>
              </p:cNvSpPr>
              <p:nvPr/>
            </p:nvSpPr>
            <p:spPr bwMode="auto">
              <a:xfrm>
                <a:off x="2953" y="2146"/>
                <a:ext cx="12" cy="10"/>
              </a:xfrm>
              <a:custGeom>
                <a:avLst/>
                <a:gdLst>
                  <a:gd name="T0" fmla="*/ 3 w 12"/>
                  <a:gd name="T1" fmla="*/ 0 h 10"/>
                  <a:gd name="T2" fmla="*/ 0 w 12"/>
                  <a:gd name="T3" fmla="*/ 7 h 10"/>
                  <a:gd name="T4" fmla="*/ 9 w 12"/>
                  <a:gd name="T5" fmla="*/ 10 h 10"/>
                  <a:gd name="T6" fmla="*/ 12 w 12"/>
                  <a:gd name="T7" fmla="*/ 2 h 10"/>
                  <a:gd name="T8" fmla="*/ 3 w 12"/>
                  <a:gd name="T9" fmla="*/ 0 h 10"/>
                  <a:gd name="T10" fmla="*/ 0 60000 65536"/>
                  <a:gd name="T11" fmla="*/ 0 60000 65536"/>
                  <a:gd name="T12" fmla="*/ 0 60000 65536"/>
                  <a:gd name="T13" fmla="*/ 0 60000 65536"/>
                  <a:gd name="T14" fmla="*/ 0 60000 65536"/>
                  <a:gd name="T15" fmla="*/ 0 w 12"/>
                  <a:gd name="T16" fmla="*/ 0 h 10"/>
                  <a:gd name="T17" fmla="*/ 12 w 12"/>
                  <a:gd name="T18" fmla="*/ 10 h 10"/>
                </a:gdLst>
                <a:ahLst/>
                <a:cxnLst>
                  <a:cxn ang="T10">
                    <a:pos x="T0" y="T1"/>
                  </a:cxn>
                  <a:cxn ang="T11">
                    <a:pos x="T2" y="T3"/>
                  </a:cxn>
                  <a:cxn ang="T12">
                    <a:pos x="T4" y="T5"/>
                  </a:cxn>
                  <a:cxn ang="T13">
                    <a:pos x="T6" y="T7"/>
                  </a:cxn>
                  <a:cxn ang="T14">
                    <a:pos x="T8" y="T9"/>
                  </a:cxn>
                </a:cxnLst>
                <a:rect l="T15" t="T16" r="T17" b="T18"/>
                <a:pathLst>
                  <a:path w="12" h="10">
                    <a:moveTo>
                      <a:pt x="3" y="0"/>
                    </a:moveTo>
                    <a:lnTo>
                      <a:pt x="0" y="7"/>
                    </a:lnTo>
                    <a:lnTo>
                      <a:pt x="9" y="10"/>
                    </a:lnTo>
                    <a:lnTo>
                      <a:pt x="12" y="2"/>
                    </a:lnTo>
                    <a:lnTo>
                      <a:pt x="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55" name="Freeform 316"/>
              <p:cNvSpPr>
                <a:spLocks/>
              </p:cNvSpPr>
              <p:nvPr/>
            </p:nvSpPr>
            <p:spPr bwMode="auto">
              <a:xfrm>
                <a:off x="2987" y="2156"/>
                <a:ext cx="11" cy="13"/>
              </a:xfrm>
              <a:custGeom>
                <a:avLst/>
                <a:gdLst>
                  <a:gd name="T0" fmla="*/ 3 w 11"/>
                  <a:gd name="T1" fmla="*/ 0 h 13"/>
                  <a:gd name="T2" fmla="*/ 0 w 11"/>
                  <a:gd name="T3" fmla="*/ 9 h 13"/>
                  <a:gd name="T4" fmla="*/ 8 w 11"/>
                  <a:gd name="T5" fmla="*/ 13 h 13"/>
                  <a:gd name="T6" fmla="*/ 11 w 11"/>
                  <a:gd name="T7" fmla="*/ 3 h 13"/>
                  <a:gd name="T8" fmla="*/ 3 w 11"/>
                  <a:gd name="T9" fmla="*/ 0 h 13"/>
                  <a:gd name="T10" fmla="*/ 0 60000 65536"/>
                  <a:gd name="T11" fmla="*/ 0 60000 65536"/>
                  <a:gd name="T12" fmla="*/ 0 60000 65536"/>
                  <a:gd name="T13" fmla="*/ 0 60000 65536"/>
                  <a:gd name="T14" fmla="*/ 0 60000 65536"/>
                  <a:gd name="T15" fmla="*/ 0 w 11"/>
                  <a:gd name="T16" fmla="*/ 0 h 13"/>
                  <a:gd name="T17" fmla="*/ 11 w 11"/>
                  <a:gd name="T18" fmla="*/ 13 h 13"/>
                </a:gdLst>
                <a:ahLst/>
                <a:cxnLst>
                  <a:cxn ang="T10">
                    <a:pos x="T0" y="T1"/>
                  </a:cxn>
                  <a:cxn ang="T11">
                    <a:pos x="T2" y="T3"/>
                  </a:cxn>
                  <a:cxn ang="T12">
                    <a:pos x="T4" y="T5"/>
                  </a:cxn>
                  <a:cxn ang="T13">
                    <a:pos x="T6" y="T7"/>
                  </a:cxn>
                  <a:cxn ang="T14">
                    <a:pos x="T8" y="T9"/>
                  </a:cxn>
                </a:cxnLst>
                <a:rect l="T15" t="T16" r="T17" b="T18"/>
                <a:pathLst>
                  <a:path w="11" h="13">
                    <a:moveTo>
                      <a:pt x="3" y="0"/>
                    </a:moveTo>
                    <a:lnTo>
                      <a:pt x="0" y="9"/>
                    </a:lnTo>
                    <a:lnTo>
                      <a:pt x="8" y="13"/>
                    </a:lnTo>
                    <a:lnTo>
                      <a:pt x="11" y="3"/>
                    </a:lnTo>
                    <a:lnTo>
                      <a:pt x="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56" name="Freeform 317"/>
              <p:cNvSpPr>
                <a:spLocks/>
              </p:cNvSpPr>
              <p:nvPr/>
            </p:nvSpPr>
            <p:spPr bwMode="auto">
              <a:xfrm>
                <a:off x="3022" y="2169"/>
                <a:ext cx="10" cy="10"/>
              </a:xfrm>
              <a:custGeom>
                <a:avLst/>
                <a:gdLst>
                  <a:gd name="T0" fmla="*/ 2 w 10"/>
                  <a:gd name="T1" fmla="*/ 0 h 10"/>
                  <a:gd name="T2" fmla="*/ 0 w 10"/>
                  <a:gd name="T3" fmla="*/ 8 h 10"/>
                  <a:gd name="T4" fmla="*/ 9 w 10"/>
                  <a:gd name="T5" fmla="*/ 10 h 10"/>
                  <a:gd name="T6" fmla="*/ 10 w 10"/>
                  <a:gd name="T7" fmla="*/ 3 h 10"/>
                  <a:gd name="T8" fmla="*/ 2 w 10"/>
                  <a:gd name="T9" fmla="*/ 0 h 10"/>
                  <a:gd name="T10" fmla="*/ 0 60000 65536"/>
                  <a:gd name="T11" fmla="*/ 0 60000 65536"/>
                  <a:gd name="T12" fmla="*/ 0 60000 65536"/>
                  <a:gd name="T13" fmla="*/ 0 60000 65536"/>
                  <a:gd name="T14" fmla="*/ 0 60000 65536"/>
                  <a:gd name="T15" fmla="*/ 0 w 10"/>
                  <a:gd name="T16" fmla="*/ 0 h 10"/>
                  <a:gd name="T17" fmla="*/ 10 w 10"/>
                  <a:gd name="T18" fmla="*/ 10 h 10"/>
                </a:gdLst>
                <a:ahLst/>
                <a:cxnLst>
                  <a:cxn ang="T10">
                    <a:pos x="T0" y="T1"/>
                  </a:cxn>
                  <a:cxn ang="T11">
                    <a:pos x="T2" y="T3"/>
                  </a:cxn>
                  <a:cxn ang="T12">
                    <a:pos x="T4" y="T5"/>
                  </a:cxn>
                  <a:cxn ang="T13">
                    <a:pos x="T6" y="T7"/>
                  </a:cxn>
                  <a:cxn ang="T14">
                    <a:pos x="T8" y="T9"/>
                  </a:cxn>
                </a:cxnLst>
                <a:rect l="T15" t="T16" r="T17" b="T18"/>
                <a:pathLst>
                  <a:path w="10" h="10">
                    <a:moveTo>
                      <a:pt x="2" y="0"/>
                    </a:moveTo>
                    <a:lnTo>
                      <a:pt x="0" y="8"/>
                    </a:lnTo>
                    <a:lnTo>
                      <a:pt x="9" y="10"/>
                    </a:lnTo>
                    <a:lnTo>
                      <a:pt x="10" y="3"/>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57" name="Freeform 318"/>
              <p:cNvSpPr>
                <a:spLocks/>
              </p:cNvSpPr>
              <p:nvPr/>
            </p:nvSpPr>
            <p:spPr bwMode="auto">
              <a:xfrm>
                <a:off x="3056" y="2180"/>
                <a:ext cx="10" cy="11"/>
              </a:xfrm>
              <a:custGeom>
                <a:avLst/>
                <a:gdLst>
                  <a:gd name="T0" fmla="*/ 1 w 10"/>
                  <a:gd name="T1" fmla="*/ 0 h 11"/>
                  <a:gd name="T2" fmla="*/ 0 w 10"/>
                  <a:gd name="T3" fmla="*/ 7 h 11"/>
                  <a:gd name="T4" fmla="*/ 8 w 10"/>
                  <a:gd name="T5" fmla="*/ 11 h 11"/>
                  <a:gd name="T6" fmla="*/ 10 w 10"/>
                  <a:gd name="T7" fmla="*/ 3 h 11"/>
                  <a:gd name="T8" fmla="*/ 1 w 10"/>
                  <a:gd name="T9" fmla="*/ 0 h 11"/>
                  <a:gd name="T10" fmla="*/ 0 60000 65536"/>
                  <a:gd name="T11" fmla="*/ 0 60000 65536"/>
                  <a:gd name="T12" fmla="*/ 0 60000 65536"/>
                  <a:gd name="T13" fmla="*/ 0 60000 65536"/>
                  <a:gd name="T14" fmla="*/ 0 60000 65536"/>
                  <a:gd name="T15" fmla="*/ 0 w 10"/>
                  <a:gd name="T16" fmla="*/ 0 h 11"/>
                  <a:gd name="T17" fmla="*/ 10 w 10"/>
                  <a:gd name="T18" fmla="*/ 11 h 11"/>
                </a:gdLst>
                <a:ahLst/>
                <a:cxnLst>
                  <a:cxn ang="T10">
                    <a:pos x="T0" y="T1"/>
                  </a:cxn>
                  <a:cxn ang="T11">
                    <a:pos x="T2" y="T3"/>
                  </a:cxn>
                  <a:cxn ang="T12">
                    <a:pos x="T4" y="T5"/>
                  </a:cxn>
                  <a:cxn ang="T13">
                    <a:pos x="T6" y="T7"/>
                  </a:cxn>
                  <a:cxn ang="T14">
                    <a:pos x="T8" y="T9"/>
                  </a:cxn>
                </a:cxnLst>
                <a:rect l="T15" t="T16" r="T17" b="T18"/>
                <a:pathLst>
                  <a:path w="10" h="11">
                    <a:moveTo>
                      <a:pt x="1" y="0"/>
                    </a:moveTo>
                    <a:lnTo>
                      <a:pt x="0" y="7"/>
                    </a:lnTo>
                    <a:lnTo>
                      <a:pt x="8" y="11"/>
                    </a:lnTo>
                    <a:lnTo>
                      <a:pt x="10" y="3"/>
                    </a:lnTo>
                    <a:lnTo>
                      <a:pt x="1"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58" name="Freeform 319"/>
              <p:cNvSpPr>
                <a:spLocks/>
              </p:cNvSpPr>
              <p:nvPr/>
            </p:nvSpPr>
            <p:spPr bwMode="auto">
              <a:xfrm>
                <a:off x="3089" y="2191"/>
                <a:ext cx="10" cy="12"/>
              </a:xfrm>
              <a:custGeom>
                <a:avLst/>
                <a:gdLst>
                  <a:gd name="T0" fmla="*/ 2 w 10"/>
                  <a:gd name="T1" fmla="*/ 0 h 12"/>
                  <a:gd name="T2" fmla="*/ 0 w 10"/>
                  <a:gd name="T3" fmla="*/ 9 h 12"/>
                  <a:gd name="T4" fmla="*/ 9 w 10"/>
                  <a:gd name="T5" fmla="*/ 12 h 12"/>
                  <a:gd name="T6" fmla="*/ 10 w 10"/>
                  <a:gd name="T7" fmla="*/ 3 h 12"/>
                  <a:gd name="T8" fmla="*/ 2 w 10"/>
                  <a:gd name="T9" fmla="*/ 0 h 12"/>
                  <a:gd name="T10" fmla="*/ 0 60000 65536"/>
                  <a:gd name="T11" fmla="*/ 0 60000 65536"/>
                  <a:gd name="T12" fmla="*/ 0 60000 65536"/>
                  <a:gd name="T13" fmla="*/ 0 60000 65536"/>
                  <a:gd name="T14" fmla="*/ 0 60000 65536"/>
                  <a:gd name="T15" fmla="*/ 0 w 10"/>
                  <a:gd name="T16" fmla="*/ 0 h 12"/>
                  <a:gd name="T17" fmla="*/ 10 w 10"/>
                  <a:gd name="T18" fmla="*/ 12 h 12"/>
                </a:gdLst>
                <a:ahLst/>
                <a:cxnLst>
                  <a:cxn ang="T10">
                    <a:pos x="T0" y="T1"/>
                  </a:cxn>
                  <a:cxn ang="T11">
                    <a:pos x="T2" y="T3"/>
                  </a:cxn>
                  <a:cxn ang="T12">
                    <a:pos x="T4" y="T5"/>
                  </a:cxn>
                  <a:cxn ang="T13">
                    <a:pos x="T6" y="T7"/>
                  </a:cxn>
                  <a:cxn ang="T14">
                    <a:pos x="T8" y="T9"/>
                  </a:cxn>
                </a:cxnLst>
                <a:rect l="T15" t="T16" r="T17" b="T18"/>
                <a:pathLst>
                  <a:path w="10" h="12">
                    <a:moveTo>
                      <a:pt x="2" y="0"/>
                    </a:moveTo>
                    <a:lnTo>
                      <a:pt x="0" y="9"/>
                    </a:lnTo>
                    <a:lnTo>
                      <a:pt x="9" y="12"/>
                    </a:lnTo>
                    <a:lnTo>
                      <a:pt x="10" y="3"/>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59" name="Freeform 320"/>
              <p:cNvSpPr>
                <a:spLocks/>
              </p:cNvSpPr>
              <p:nvPr/>
            </p:nvSpPr>
            <p:spPr bwMode="auto">
              <a:xfrm>
                <a:off x="3123" y="2203"/>
                <a:ext cx="11" cy="11"/>
              </a:xfrm>
              <a:custGeom>
                <a:avLst/>
                <a:gdLst>
                  <a:gd name="T0" fmla="*/ 3 w 11"/>
                  <a:gd name="T1" fmla="*/ 0 h 11"/>
                  <a:gd name="T2" fmla="*/ 0 w 11"/>
                  <a:gd name="T3" fmla="*/ 8 h 11"/>
                  <a:gd name="T4" fmla="*/ 8 w 11"/>
                  <a:gd name="T5" fmla="*/ 11 h 11"/>
                  <a:gd name="T6" fmla="*/ 11 w 11"/>
                  <a:gd name="T7" fmla="*/ 2 h 11"/>
                  <a:gd name="T8" fmla="*/ 3 w 11"/>
                  <a:gd name="T9" fmla="*/ 0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3" y="0"/>
                    </a:moveTo>
                    <a:lnTo>
                      <a:pt x="0" y="8"/>
                    </a:lnTo>
                    <a:lnTo>
                      <a:pt x="8" y="11"/>
                    </a:lnTo>
                    <a:lnTo>
                      <a:pt x="11" y="2"/>
                    </a:lnTo>
                    <a:lnTo>
                      <a:pt x="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60" name="Freeform 321"/>
              <p:cNvSpPr>
                <a:spLocks/>
              </p:cNvSpPr>
              <p:nvPr/>
            </p:nvSpPr>
            <p:spPr bwMode="auto">
              <a:xfrm>
                <a:off x="3157" y="2215"/>
                <a:ext cx="11" cy="11"/>
              </a:xfrm>
              <a:custGeom>
                <a:avLst/>
                <a:gdLst>
                  <a:gd name="T0" fmla="*/ 3 w 11"/>
                  <a:gd name="T1" fmla="*/ 0 h 11"/>
                  <a:gd name="T2" fmla="*/ 0 w 11"/>
                  <a:gd name="T3" fmla="*/ 9 h 11"/>
                  <a:gd name="T4" fmla="*/ 8 w 11"/>
                  <a:gd name="T5" fmla="*/ 11 h 11"/>
                  <a:gd name="T6" fmla="*/ 11 w 11"/>
                  <a:gd name="T7" fmla="*/ 3 h 11"/>
                  <a:gd name="T8" fmla="*/ 3 w 11"/>
                  <a:gd name="T9" fmla="*/ 0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3" y="0"/>
                    </a:moveTo>
                    <a:lnTo>
                      <a:pt x="0" y="9"/>
                    </a:lnTo>
                    <a:lnTo>
                      <a:pt x="8" y="11"/>
                    </a:lnTo>
                    <a:lnTo>
                      <a:pt x="11" y="3"/>
                    </a:lnTo>
                    <a:lnTo>
                      <a:pt x="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61" name="Freeform 322"/>
              <p:cNvSpPr>
                <a:spLocks/>
              </p:cNvSpPr>
              <p:nvPr/>
            </p:nvSpPr>
            <p:spPr bwMode="auto">
              <a:xfrm>
                <a:off x="3190" y="2226"/>
                <a:ext cx="12" cy="12"/>
              </a:xfrm>
              <a:custGeom>
                <a:avLst/>
                <a:gdLst>
                  <a:gd name="T0" fmla="*/ 3 w 12"/>
                  <a:gd name="T1" fmla="*/ 0 h 12"/>
                  <a:gd name="T2" fmla="*/ 0 w 12"/>
                  <a:gd name="T3" fmla="*/ 9 h 12"/>
                  <a:gd name="T4" fmla="*/ 9 w 12"/>
                  <a:gd name="T5" fmla="*/ 12 h 12"/>
                  <a:gd name="T6" fmla="*/ 12 w 12"/>
                  <a:gd name="T7" fmla="*/ 3 h 12"/>
                  <a:gd name="T8" fmla="*/ 3 w 12"/>
                  <a:gd name="T9" fmla="*/ 0 h 12"/>
                  <a:gd name="T10" fmla="*/ 0 60000 65536"/>
                  <a:gd name="T11" fmla="*/ 0 60000 65536"/>
                  <a:gd name="T12" fmla="*/ 0 60000 65536"/>
                  <a:gd name="T13" fmla="*/ 0 60000 65536"/>
                  <a:gd name="T14" fmla="*/ 0 60000 65536"/>
                  <a:gd name="T15" fmla="*/ 0 w 12"/>
                  <a:gd name="T16" fmla="*/ 0 h 12"/>
                  <a:gd name="T17" fmla="*/ 12 w 12"/>
                  <a:gd name="T18" fmla="*/ 12 h 12"/>
                </a:gdLst>
                <a:ahLst/>
                <a:cxnLst>
                  <a:cxn ang="T10">
                    <a:pos x="T0" y="T1"/>
                  </a:cxn>
                  <a:cxn ang="T11">
                    <a:pos x="T2" y="T3"/>
                  </a:cxn>
                  <a:cxn ang="T12">
                    <a:pos x="T4" y="T5"/>
                  </a:cxn>
                  <a:cxn ang="T13">
                    <a:pos x="T6" y="T7"/>
                  </a:cxn>
                  <a:cxn ang="T14">
                    <a:pos x="T8" y="T9"/>
                  </a:cxn>
                </a:cxnLst>
                <a:rect l="T15" t="T16" r="T17" b="T18"/>
                <a:pathLst>
                  <a:path w="12" h="12">
                    <a:moveTo>
                      <a:pt x="3" y="0"/>
                    </a:moveTo>
                    <a:lnTo>
                      <a:pt x="0" y="9"/>
                    </a:lnTo>
                    <a:lnTo>
                      <a:pt x="9" y="12"/>
                    </a:lnTo>
                    <a:lnTo>
                      <a:pt x="12" y="3"/>
                    </a:lnTo>
                    <a:lnTo>
                      <a:pt x="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62" name="Freeform 323"/>
              <p:cNvSpPr>
                <a:spLocks/>
              </p:cNvSpPr>
              <p:nvPr/>
            </p:nvSpPr>
            <p:spPr bwMode="auto">
              <a:xfrm>
                <a:off x="3225" y="2238"/>
                <a:ext cx="10" cy="11"/>
              </a:xfrm>
              <a:custGeom>
                <a:avLst/>
                <a:gdLst>
                  <a:gd name="T0" fmla="*/ 2 w 10"/>
                  <a:gd name="T1" fmla="*/ 0 h 11"/>
                  <a:gd name="T2" fmla="*/ 0 w 10"/>
                  <a:gd name="T3" fmla="*/ 8 h 11"/>
                  <a:gd name="T4" fmla="*/ 9 w 10"/>
                  <a:gd name="T5" fmla="*/ 11 h 11"/>
                  <a:gd name="T6" fmla="*/ 10 w 10"/>
                  <a:gd name="T7" fmla="*/ 2 h 11"/>
                  <a:gd name="T8" fmla="*/ 2 w 10"/>
                  <a:gd name="T9" fmla="*/ 0 h 11"/>
                  <a:gd name="T10" fmla="*/ 0 60000 65536"/>
                  <a:gd name="T11" fmla="*/ 0 60000 65536"/>
                  <a:gd name="T12" fmla="*/ 0 60000 65536"/>
                  <a:gd name="T13" fmla="*/ 0 60000 65536"/>
                  <a:gd name="T14" fmla="*/ 0 60000 65536"/>
                  <a:gd name="T15" fmla="*/ 0 w 10"/>
                  <a:gd name="T16" fmla="*/ 0 h 11"/>
                  <a:gd name="T17" fmla="*/ 10 w 10"/>
                  <a:gd name="T18" fmla="*/ 11 h 11"/>
                </a:gdLst>
                <a:ahLst/>
                <a:cxnLst>
                  <a:cxn ang="T10">
                    <a:pos x="T0" y="T1"/>
                  </a:cxn>
                  <a:cxn ang="T11">
                    <a:pos x="T2" y="T3"/>
                  </a:cxn>
                  <a:cxn ang="T12">
                    <a:pos x="T4" y="T5"/>
                  </a:cxn>
                  <a:cxn ang="T13">
                    <a:pos x="T6" y="T7"/>
                  </a:cxn>
                  <a:cxn ang="T14">
                    <a:pos x="T8" y="T9"/>
                  </a:cxn>
                </a:cxnLst>
                <a:rect l="T15" t="T16" r="T17" b="T18"/>
                <a:pathLst>
                  <a:path w="10" h="11">
                    <a:moveTo>
                      <a:pt x="2" y="0"/>
                    </a:moveTo>
                    <a:lnTo>
                      <a:pt x="0" y="8"/>
                    </a:lnTo>
                    <a:lnTo>
                      <a:pt x="9" y="11"/>
                    </a:lnTo>
                    <a:lnTo>
                      <a:pt x="10" y="2"/>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63" name="Freeform 324"/>
              <p:cNvSpPr>
                <a:spLocks/>
              </p:cNvSpPr>
              <p:nvPr/>
            </p:nvSpPr>
            <p:spPr bwMode="auto">
              <a:xfrm>
                <a:off x="3259" y="2250"/>
                <a:ext cx="8" cy="10"/>
              </a:xfrm>
              <a:custGeom>
                <a:avLst/>
                <a:gdLst>
                  <a:gd name="T0" fmla="*/ 1 w 8"/>
                  <a:gd name="T1" fmla="*/ 0 h 10"/>
                  <a:gd name="T2" fmla="*/ 0 w 8"/>
                  <a:gd name="T3" fmla="*/ 7 h 10"/>
                  <a:gd name="T4" fmla="*/ 7 w 8"/>
                  <a:gd name="T5" fmla="*/ 10 h 10"/>
                  <a:gd name="T6" fmla="*/ 8 w 8"/>
                  <a:gd name="T7" fmla="*/ 2 h 10"/>
                  <a:gd name="T8" fmla="*/ 1 w 8"/>
                  <a:gd name="T9" fmla="*/ 0 h 10"/>
                  <a:gd name="T10" fmla="*/ 0 60000 65536"/>
                  <a:gd name="T11" fmla="*/ 0 60000 65536"/>
                  <a:gd name="T12" fmla="*/ 0 60000 65536"/>
                  <a:gd name="T13" fmla="*/ 0 60000 65536"/>
                  <a:gd name="T14" fmla="*/ 0 60000 65536"/>
                  <a:gd name="T15" fmla="*/ 0 w 8"/>
                  <a:gd name="T16" fmla="*/ 0 h 10"/>
                  <a:gd name="T17" fmla="*/ 8 w 8"/>
                  <a:gd name="T18" fmla="*/ 10 h 10"/>
                </a:gdLst>
                <a:ahLst/>
                <a:cxnLst>
                  <a:cxn ang="T10">
                    <a:pos x="T0" y="T1"/>
                  </a:cxn>
                  <a:cxn ang="T11">
                    <a:pos x="T2" y="T3"/>
                  </a:cxn>
                  <a:cxn ang="T12">
                    <a:pos x="T4" y="T5"/>
                  </a:cxn>
                  <a:cxn ang="T13">
                    <a:pos x="T6" y="T7"/>
                  </a:cxn>
                  <a:cxn ang="T14">
                    <a:pos x="T8" y="T9"/>
                  </a:cxn>
                </a:cxnLst>
                <a:rect l="T15" t="T16" r="T17" b="T18"/>
                <a:pathLst>
                  <a:path w="8" h="10">
                    <a:moveTo>
                      <a:pt x="1" y="0"/>
                    </a:moveTo>
                    <a:lnTo>
                      <a:pt x="0" y="7"/>
                    </a:lnTo>
                    <a:lnTo>
                      <a:pt x="7" y="10"/>
                    </a:lnTo>
                    <a:lnTo>
                      <a:pt x="8" y="2"/>
                    </a:lnTo>
                    <a:lnTo>
                      <a:pt x="1"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64" name="Freeform 325"/>
              <p:cNvSpPr>
                <a:spLocks/>
              </p:cNvSpPr>
              <p:nvPr/>
            </p:nvSpPr>
            <p:spPr bwMode="auto">
              <a:xfrm>
                <a:off x="2928" y="1862"/>
                <a:ext cx="11" cy="11"/>
              </a:xfrm>
              <a:custGeom>
                <a:avLst/>
                <a:gdLst>
                  <a:gd name="T0" fmla="*/ 3 w 11"/>
                  <a:gd name="T1" fmla="*/ 0 h 11"/>
                  <a:gd name="T2" fmla="*/ 0 w 11"/>
                  <a:gd name="T3" fmla="*/ 7 h 11"/>
                  <a:gd name="T4" fmla="*/ 9 w 11"/>
                  <a:gd name="T5" fmla="*/ 11 h 11"/>
                  <a:gd name="T6" fmla="*/ 11 w 11"/>
                  <a:gd name="T7" fmla="*/ 2 h 11"/>
                  <a:gd name="T8" fmla="*/ 3 w 11"/>
                  <a:gd name="T9" fmla="*/ 0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3" y="0"/>
                    </a:moveTo>
                    <a:lnTo>
                      <a:pt x="0" y="7"/>
                    </a:lnTo>
                    <a:lnTo>
                      <a:pt x="9" y="11"/>
                    </a:lnTo>
                    <a:lnTo>
                      <a:pt x="11" y="2"/>
                    </a:lnTo>
                    <a:lnTo>
                      <a:pt x="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65" name="Freeform 326"/>
              <p:cNvSpPr>
                <a:spLocks/>
              </p:cNvSpPr>
              <p:nvPr/>
            </p:nvSpPr>
            <p:spPr bwMode="auto">
              <a:xfrm>
                <a:off x="2962" y="1873"/>
                <a:ext cx="11" cy="10"/>
              </a:xfrm>
              <a:custGeom>
                <a:avLst/>
                <a:gdLst>
                  <a:gd name="T0" fmla="*/ 3 w 11"/>
                  <a:gd name="T1" fmla="*/ 0 h 10"/>
                  <a:gd name="T2" fmla="*/ 0 w 11"/>
                  <a:gd name="T3" fmla="*/ 8 h 10"/>
                  <a:gd name="T4" fmla="*/ 8 w 11"/>
                  <a:gd name="T5" fmla="*/ 10 h 10"/>
                  <a:gd name="T6" fmla="*/ 11 w 11"/>
                  <a:gd name="T7" fmla="*/ 3 h 10"/>
                  <a:gd name="T8" fmla="*/ 3 w 11"/>
                  <a:gd name="T9" fmla="*/ 0 h 10"/>
                  <a:gd name="T10" fmla="*/ 0 60000 65536"/>
                  <a:gd name="T11" fmla="*/ 0 60000 65536"/>
                  <a:gd name="T12" fmla="*/ 0 60000 65536"/>
                  <a:gd name="T13" fmla="*/ 0 60000 65536"/>
                  <a:gd name="T14" fmla="*/ 0 60000 65536"/>
                  <a:gd name="T15" fmla="*/ 0 w 11"/>
                  <a:gd name="T16" fmla="*/ 0 h 10"/>
                  <a:gd name="T17" fmla="*/ 11 w 11"/>
                  <a:gd name="T18" fmla="*/ 10 h 10"/>
                </a:gdLst>
                <a:ahLst/>
                <a:cxnLst>
                  <a:cxn ang="T10">
                    <a:pos x="T0" y="T1"/>
                  </a:cxn>
                  <a:cxn ang="T11">
                    <a:pos x="T2" y="T3"/>
                  </a:cxn>
                  <a:cxn ang="T12">
                    <a:pos x="T4" y="T5"/>
                  </a:cxn>
                  <a:cxn ang="T13">
                    <a:pos x="T6" y="T7"/>
                  </a:cxn>
                  <a:cxn ang="T14">
                    <a:pos x="T8" y="T9"/>
                  </a:cxn>
                </a:cxnLst>
                <a:rect l="T15" t="T16" r="T17" b="T18"/>
                <a:pathLst>
                  <a:path w="11" h="10">
                    <a:moveTo>
                      <a:pt x="3" y="0"/>
                    </a:moveTo>
                    <a:lnTo>
                      <a:pt x="0" y="8"/>
                    </a:lnTo>
                    <a:lnTo>
                      <a:pt x="8" y="10"/>
                    </a:lnTo>
                    <a:lnTo>
                      <a:pt x="11" y="3"/>
                    </a:lnTo>
                    <a:lnTo>
                      <a:pt x="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66" name="Freeform 327"/>
              <p:cNvSpPr>
                <a:spLocks/>
              </p:cNvSpPr>
              <p:nvPr/>
            </p:nvSpPr>
            <p:spPr bwMode="auto">
              <a:xfrm>
                <a:off x="2995" y="1883"/>
                <a:ext cx="12" cy="11"/>
              </a:xfrm>
              <a:custGeom>
                <a:avLst/>
                <a:gdLst>
                  <a:gd name="T0" fmla="*/ 3 w 12"/>
                  <a:gd name="T1" fmla="*/ 0 h 11"/>
                  <a:gd name="T2" fmla="*/ 0 w 12"/>
                  <a:gd name="T3" fmla="*/ 8 h 11"/>
                  <a:gd name="T4" fmla="*/ 9 w 12"/>
                  <a:gd name="T5" fmla="*/ 11 h 11"/>
                  <a:gd name="T6" fmla="*/ 12 w 12"/>
                  <a:gd name="T7" fmla="*/ 3 h 11"/>
                  <a:gd name="T8" fmla="*/ 3 w 12"/>
                  <a:gd name="T9" fmla="*/ 0 h 11"/>
                  <a:gd name="T10" fmla="*/ 0 60000 65536"/>
                  <a:gd name="T11" fmla="*/ 0 60000 65536"/>
                  <a:gd name="T12" fmla="*/ 0 60000 65536"/>
                  <a:gd name="T13" fmla="*/ 0 60000 65536"/>
                  <a:gd name="T14" fmla="*/ 0 60000 65536"/>
                  <a:gd name="T15" fmla="*/ 0 w 12"/>
                  <a:gd name="T16" fmla="*/ 0 h 11"/>
                  <a:gd name="T17" fmla="*/ 12 w 12"/>
                  <a:gd name="T18" fmla="*/ 11 h 11"/>
                </a:gdLst>
                <a:ahLst/>
                <a:cxnLst>
                  <a:cxn ang="T10">
                    <a:pos x="T0" y="T1"/>
                  </a:cxn>
                  <a:cxn ang="T11">
                    <a:pos x="T2" y="T3"/>
                  </a:cxn>
                  <a:cxn ang="T12">
                    <a:pos x="T4" y="T5"/>
                  </a:cxn>
                  <a:cxn ang="T13">
                    <a:pos x="T6" y="T7"/>
                  </a:cxn>
                  <a:cxn ang="T14">
                    <a:pos x="T8" y="T9"/>
                  </a:cxn>
                </a:cxnLst>
                <a:rect l="T15" t="T16" r="T17" b="T18"/>
                <a:pathLst>
                  <a:path w="12" h="11">
                    <a:moveTo>
                      <a:pt x="3" y="0"/>
                    </a:moveTo>
                    <a:lnTo>
                      <a:pt x="0" y="8"/>
                    </a:lnTo>
                    <a:lnTo>
                      <a:pt x="9" y="11"/>
                    </a:lnTo>
                    <a:lnTo>
                      <a:pt x="12" y="3"/>
                    </a:lnTo>
                    <a:lnTo>
                      <a:pt x="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67" name="Freeform 328"/>
              <p:cNvSpPr>
                <a:spLocks/>
              </p:cNvSpPr>
              <p:nvPr/>
            </p:nvSpPr>
            <p:spPr bwMode="auto">
              <a:xfrm>
                <a:off x="3031" y="1895"/>
                <a:ext cx="9" cy="10"/>
              </a:xfrm>
              <a:custGeom>
                <a:avLst/>
                <a:gdLst>
                  <a:gd name="T0" fmla="*/ 1 w 9"/>
                  <a:gd name="T1" fmla="*/ 0 h 10"/>
                  <a:gd name="T2" fmla="*/ 0 w 9"/>
                  <a:gd name="T3" fmla="*/ 7 h 10"/>
                  <a:gd name="T4" fmla="*/ 8 w 9"/>
                  <a:gd name="T5" fmla="*/ 10 h 10"/>
                  <a:gd name="T6" fmla="*/ 9 w 9"/>
                  <a:gd name="T7" fmla="*/ 2 h 10"/>
                  <a:gd name="T8" fmla="*/ 1 w 9"/>
                  <a:gd name="T9" fmla="*/ 0 h 10"/>
                  <a:gd name="T10" fmla="*/ 0 60000 65536"/>
                  <a:gd name="T11" fmla="*/ 0 60000 65536"/>
                  <a:gd name="T12" fmla="*/ 0 60000 65536"/>
                  <a:gd name="T13" fmla="*/ 0 60000 65536"/>
                  <a:gd name="T14" fmla="*/ 0 60000 65536"/>
                  <a:gd name="T15" fmla="*/ 0 w 9"/>
                  <a:gd name="T16" fmla="*/ 0 h 10"/>
                  <a:gd name="T17" fmla="*/ 9 w 9"/>
                  <a:gd name="T18" fmla="*/ 10 h 10"/>
                </a:gdLst>
                <a:ahLst/>
                <a:cxnLst>
                  <a:cxn ang="T10">
                    <a:pos x="T0" y="T1"/>
                  </a:cxn>
                  <a:cxn ang="T11">
                    <a:pos x="T2" y="T3"/>
                  </a:cxn>
                  <a:cxn ang="T12">
                    <a:pos x="T4" y="T5"/>
                  </a:cxn>
                  <a:cxn ang="T13">
                    <a:pos x="T6" y="T7"/>
                  </a:cxn>
                  <a:cxn ang="T14">
                    <a:pos x="T8" y="T9"/>
                  </a:cxn>
                </a:cxnLst>
                <a:rect l="T15" t="T16" r="T17" b="T18"/>
                <a:pathLst>
                  <a:path w="9" h="10">
                    <a:moveTo>
                      <a:pt x="1" y="0"/>
                    </a:moveTo>
                    <a:lnTo>
                      <a:pt x="0" y="7"/>
                    </a:lnTo>
                    <a:lnTo>
                      <a:pt x="8" y="10"/>
                    </a:lnTo>
                    <a:lnTo>
                      <a:pt x="9" y="2"/>
                    </a:lnTo>
                    <a:lnTo>
                      <a:pt x="1"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68" name="Freeform 329"/>
              <p:cNvSpPr>
                <a:spLocks/>
              </p:cNvSpPr>
              <p:nvPr/>
            </p:nvSpPr>
            <p:spPr bwMode="auto">
              <a:xfrm>
                <a:off x="3064" y="1905"/>
                <a:ext cx="10" cy="11"/>
              </a:xfrm>
              <a:custGeom>
                <a:avLst/>
                <a:gdLst>
                  <a:gd name="T0" fmla="*/ 2 w 10"/>
                  <a:gd name="T1" fmla="*/ 0 h 11"/>
                  <a:gd name="T2" fmla="*/ 0 w 10"/>
                  <a:gd name="T3" fmla="*/ 9 h 11"/>
                  <a:gd name="T4" fmla="*/ 9 w 10"/>
                  <a:gd name="T5" fmla="*/ 11 h 11"/>
                  <a:gd name="T6" fmla="*/ 10 w 10"/>
                  <a:gd name="T7" fmla="*/ 3 h 11"/>
                  <a:gd name="T8" fmla="*/ 2 w 10"/>
                  <a:gd name="T9" fmla="*/ 0 h 11"/>
                  <a:gd name="T10" fmla="*/ 0 60000 65536"/>
                  <a:gd name="T11" fmla="*/ 0 60000 65536"/>
                  <a:gd name="T12" fmla="*/ 0 60000 65536"/>
                  <a:gd name="T13" fmla="*/ 0 60000 65536"/>
                  <a:gd name="T14" fmla="*/ 0 60000 65536"/>
                  <a:gd name="T15" fmla="*/ 0 w 10"/>
                  <a:gd name="T16" fmla="*/ 0 h 11"/>
                  <a:gd name="T17" fmla="*/ 10 w 10"/>
                  <a:gd name="T18" fmla="*/ 11 h 11"/>
                </a:gdLst>
                <a:ahLst/>
                <a:cxnLst>
                  <a:cxn ang="T10">
                    <a:pos x="T0" y="T1"/>
                  </a:cxn>
                  <a:cxn ang="T11">
                    <a:pos x="T2" y="T3"/>
                  </a:cxn>
                  <a:cxn ang="T12">
                    <a:pos x="T4" y="T5"/>
                  </a:cxn>
                  <a:cxn ang="T13">
                    <a:pos x="T6" y="T7"/>
                  </a:cxn>
                  <a:cxn ang="T14">
                    <a:pos x="T8" y="T9"/>
                  </a:cxn>
                </a:cxnLst>
                <a:rect l="T15" t="T16" r="T17" b="T18"/>
                <a:pathLst>
                  <a:path w="10" h="11">
                    <a:moveTo>
                      <a:pt x="2" y="0"/>
                    </a:moveTo>
                    <a:lnTo>
                      <a:pt x="0" y="9"/>
                    </a:lnTo>
                    <a:lnTo>
                      <a:pt x="9" y="11"/>
                    </a:lnTo>
                    <a:lnTo>
                      <a:pt x="10" y="3"/>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69" name="Freeform 330"/>
              <p:cNvSpPr>
                <a:spLocks/>
              </p:cNvSpPr>
              <p:nvPr/>
            </p:nvSpPr>
            <p:spPr bwMode="auto">
              <a:xfrm>
                <a:off x="3098" y="1916"/>
                <a:ext cx="11" cy="12"/>
              </a:xfrm>
              <a:custGeom>
                <a:avLst/>
                <a:gdLst>
                  <a:gd name="T0" fmla="*/ 3 w 11"/>
                  <a:gd name="T1" fmla="*/ 0 h 12"/>
                  <a:gd name="T2" fmla="*/ 0 w 11"/>
                  <a:gd name="T3" fmla="*/ 9 h 12"/>
                  <a:gd name="T4" fmla="*/ 8 w 11"/>
                  <a:gd name="T5" fmla="*/ 12 h 12"/>
                  <a:gd name="T6" fmla="*/ 11 w 11"/>
                  <a:gd name="T7" fmla="*/ 3 h 12"/>
                  <a:gd name="T8" fmla="*/ 3 w 11"/>
                  <a:gd name="T9" fmla="*/ 0 h 12"/>
                  <a:gd name="T10" fmla="*/ 0 60000 65536"/>
                  <a:gd name="T11" fmla="*/ 0 60000 65536"/>
                  <a:gd name="T12" fmla="*/ 0 60000 65536"/>
                  <a:gd name="T13" fmla="*/ 0 60000 65536"/>
                  <a:gd name="T14" fmla="*/ 0 60000 65536"/>
                  <a:gd name="T15" fmla="*/ 0 w 11"/>
                  <a:gd name="T16" fmla="*/ 0 h 12"/>
                  <a:gd name="T17" fmla="*/ 11 w 11"/>
                  <a:gd name="T18" fmla="*/ 12 h 12"/>
                </a:gdLst>
                <a:ahLst/>
                <a:cxnLst>
                  <a:cxn ang="T10">
                    <a:pos x="T0" y="T1"/>
                  </a:cxn>
                  <a:cxn ang="T11">
                    <a:pos x="T2" y="T3"/>
                  </a:cxn>
                  <a:cxn ang="T12">
                    <a:pos x="T4" y="T5"/>
                  </a:cxn>
                  <a:cxn ang="T13">
                    <a:pos x="T6" y="T7"/>
                  </a:cxn>
                  <a:cxn ang="T14">
                    <a:pos x="T8" y="T9"/>
                  </a:cxn>
                </a:cxnLst>
                <a:rect l="T15" t="T16" r="T17" b="T18"/>
                <a:pathLst>
                  <a:path w="11" h="12">
                    <a:moveTo>
                      <a:pt x="3" y="0"/>
                    </a:moveTo>
                    <a:lnTo>
                      <a:pt x="0" y="9"/>
                    </a:lnTo>
                    <a:lnTo>
                      <a:pt x="8" y="12"/>
                    </a:lnTo>
                    <a:lnTo>
                      <a:pt x="11" y="3"/>
                    </a:lnTo>
                    <a:lnTo>
                      <a:pt x="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70" name="Freeform 331"/>
              <p:cNvSpPr>
                <a:spLocks/>
              </p:cNvSpPr>
              <p:nvPr/>
            </p:nvSpPr>
            <p:spPr bwMode="auto">
              <a:xfrm>
                <a:off x="3131" y="1928"/>
                <a:ext cx="12" cy="11"/>
              </a:xfrm>
              <a:custGeom>
                <a:avLst/>
                <a:gdLst>
                  <a:gd name="T0" fmla="*/ 3 w 12"/>
                  <a:gd name="T1" fmla="*/ 0 h 11"/>
                  <a:gd name="T2" fmla="*/ 0 w 12"/>
                  <a:gd name="T3" fmla="*/ 8 h 11"/>
                  <a:gd name="T4" fmla="*/ 9 w 12"/>
                  <a:gd name="T5" fmla="*/ 11 h 11"/>
                  <a:gd name="T6" fmla="*/ 12 w 12"/>
                  <a:gd name="T7" fmla="*/ 2 h 11"/>
                  <a:gd name="T8" fmla="*/ 3 w 12"/>
                  <a:gd name="T9" fmla="*/ 0 h 11"/>
                  <a:gd name="T10" fmla="*/ 0 60000 65536"/>
                  <a:gd name="T11" fmla="*/ 0 60000 65536"/>
                  <a:gd name="T12" fmla="*/ 0 60000 65536"/>
                  <a:gd name="T13" fmla="*/ 0 60000 65536"/>
                  <a:gd name="T14" fmla="*/ 0 60000 65536"/>
                  <a:gd name="T15" fmla="*/ 0 w 12"/>
                  <a:gd name="T16" fmla="*/ 0 h 11"/>
                  <a:gd name="T17" fmla="*/ 12 w 12"/>
                  <a:gd name="T18" fmla="*/ 11 h 11"/>
                </a:gdLst>
                <a:ahLst/>
                <a:cxnLst>
                  <a:cxn ang="T10">
                    <a:pos x="T0" y="T1"/>
                  </a:cxn>
                  <a:cxn ang="T11">
                    <a:pos x="T2" y="T3"/>
                  </a:cxn>
                  <a:cxn ang="T12">
                    <a:pos x="T4" y="T5"/>
                  </a:cxn>
                  <a:cxn ang="T13">
                    <a:pos x="T6" y="T7"/>
                  </a:cxn>
                  <a:cxn ang="T14">
                    <a:pos x="T8" y="T9"/>
                  </a:cxn>
                </a:cxnLst>
                <a:rect l="T15" t="T16" r="T17" b="T18"/>
                <a:pathLst>
                  <a:path w="12" h="11">
                    <a:moveTo>
                      <a:pt x="3" y="0"/>
                    </a:moveTo>
                    <a:lnTo>
                      <a:pt x="0" y="8"/>
                    </a:lnTo>
                    <a:lnTo>
                      <a:pt x="9" y="11"/>
                    </a:lnTo>
                    <a:lnTo>
                      <a:pt x="12" y="2"/>
                    </a:lnTo>
                    <a:lnTo>
                      <a:pt x="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71" name="Freeform 332"/>
              <p:cNvSpPr>
                <a:spLocks/>
              </p:cNvSpPr>
              <p:nvPr/>
            </p:nvSpPr>
            <p:spPr bwMode="auto">
              <a:xfrm>
                <a:off x="3165" y="1939"/>
                <a:ext cx="11" cy="11"/>
              </a:xfrm>
              <a:custGeom>
                <a:avLst/>
                <a:gdLst>
                  <a:gd name="T0" fmla="*/ 3 w 11"/>
                  <a:gd name="T1" fmla="*/ 0 h 11"/>
                  <a:gd name="T2" fmla="*/ 0 w 11"/>
                  <a:gd name="T3" fmla="*/ 7 h 11"/>
                  <a:gd name="T4" fmla="*/ 9 w 11"/>
                  <a:gd name="T5" fmla="*/ 11 h 11"/>
                  <a:gd name="T6" fmla="*/ 11 w 11"/>
                  <a:gd name="T7" fmla="*/ 3 h 11"/>
                  <a:gd name="T8" fmla="*/ 3 w 11"/>
                  <a:gd name="T9" fmla="*/ 0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3" y="0"/>
                    </a:moveTo>
                    <a:lnTo>
                      <a:pt x="0" y="7"/>
                    </a:lnTo>
                    <a:lnTo>
                      <a:pt x="9" y="11"/>
                    </a:lnTo>
                    <a:lnTo>
                      <a:pt x="11" y="3"/>
                    </a:lnTo>
                    <a:lnTo>
                      <a:pt x="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72" name="Freeform 333"/>
              <p:cNvSpPr>
                <a:spLocks/>
              </p:cNvSpPr>
              <p:nvPr/>
            </p:nvSpPr>
            <p:spPr bwMode="auto">
              <a:xfrm>
                <a:off x="2831" y="1900"/>
                <a:ext cx="16" cy="14"/>
              </a:xfrm>
              <a:custGeom>
                <a:avLst/>
                <a:gdLst>
                  <a:gd name="T0" fmla="*/ 7 w 16"/>
                  <a:gd name="T1" fmla="*/ 0 h 14"/>
                  <a:gd name="T2" fmla="*/ 0 w 16"/>
                  <a:gd name="T3" fmla="*/ 7 h 14"/>
                  <a:gd name="T4" fmla="*/ 9 w 16"/>
                  <a:gd name="T5" fmla="*/ 14 h 14"/>
                  <a:gd name="T6" fmla="*/ 16 w 16"/>
                  <a:gd name="T7" fmla="*/ 7 h 14"/>
                  <a:gd name="T8" fmla="*/ 7 w 16"/>
                  <a:gd name="T9" fmla="*/ 0 h 14"/>
                  <a:gd name="T10" fmla="*/ 0 60000 65536"/>
                  <a:gd name="T11" fmla="*/ 0 60000 65536"/>
                  <a:gd name="T12" fmla="*/ 0 60000 65536"/>
                  <a:gd name="T13" fmla="*/ 0 60000 65536"/>
                  <a:gd name="T14" fmla="*/ 0 60000 65536"/>
                  <a:gd name="T15" fmla="*/ 0 w 16"/>
                  <a:gd name="T16" fmla="*/ 0 h 14"/>
                  <a:gd name="T17" fmla="*/ 16 w 16"/>
                  <a:gd name="T18" fmla="*/ 14 h 14"/>
                </a:gdLst>
                <a:ahLst/>
                <a:cxnLst>
                  <a:cxn ang="T10">
                    <a:pos x="T0" y="T1"/>
                  </a:cxn>
                  <a:cxn ang="T11">
                    <a:pos x="T2" y="T3"/>
                  </a:cxn>
                  <a:cxn ang="T12">
                    <a:pos x="T4" y="T5"/>
                  </a:cxn>
                  <a:cxn ang="T13">
                    <a:pos x="T6" y="T7"/>
                  </a:cxn>
                  <a:cxn ang="T14">
                    <a:pos x="T8" y="T9"/>
                  </a:cxn>
                </a:cxnLst>
                <a:rect l="T15" t="T16" r="T17" b="T18"/>
                <a:pathLst>
                  <a:path w="16" h="14">
                    <a:moveTo>
                      <a:pt x="7" y="0"/>
                    </a:moveTo>
                    <a:lnTo>
                      <a:pt x="0" y="7"/>
                    </a:lnTo>
                    <a:lnTo>
                      <a:pt x="9" y="14"/>
                    </a:lnTo>
                    <a:lnTo>
                      <a:pt x="16" y="7"/>
                    </a:lnTo>
                    <a:lnTo>
                      <a:pt x="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73" name="Freeform 334"/>
              <p:cNvSpPr>
                <a:spLocks/>
              </p:cNvSpPr>
              <p:nvPr/>
            </p:nvSpPr>
            <p:spPr bwMode="auto">
              <a:xfrm>
                <a:off x="2866" y="1928"/>
                <a:ext cx="14" cy="14"/>
              </a:xfrm>
              <a:custGeom>
                <a:avLst/>
                <a:gdLst>
                  <a:gd name="T0" fmla="*/ 6 w 14"/>
                  <a:gd name="T1" fmla="*/ 0 h 14"/>
                  <a:gd name="T2" fmla="*/ 0 w 14"/>
                  <a:gd name="T3" fmla="*/ 7 h 14"/>
                  <a:gd name="T4" fmla="*/ 9 w 14"/>
                  <a:gd name="T5" fmla="*/ 14 h 14"/>
                  <a:gd name="T6" fmla="*/ 14 w 14"/>
                  <a:gd name="T7" fmla="*/ 7 h 14"/>
                  <a:gd name="T8" fmla="*/ 6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6" y="0"/>
                    </a:moveTo>
                    <a:lnTo>
                      <a:pt x="0" y="7"/>
                    </a:lnTo>
                    <a:lnTo>
                      <a:pt x="9" y="14"/>
                    </a:lnTo>
                    <a:lnTo>
                      <a:pt x="14" y="7"/>
                    </a:lnTo>
                    <a:lnTo>
                      <a:pt x="6"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74" name="Freeform 335"/>
              <p:cNvSpPr>
                <a:spLocks/>
              </p:cNvSpPr>
              <p:nvPr/>
            </p:nvSpPr>
            <p:spPr bwMode="auto">
              <a:xfrm>
                <a:off x="2900" y="1956"/>
                <a:ext cx="14" cy="14"/>
              </a:xfrm>
              <a:custGeom>
                <a:avLst/>
                <a:gdLst>
                  <a:gd name="T0" fmla="*/ 6 w 14"/>
                  <a:gd name="T1" fmla="*/ 0 h 14"/>
                  <a:gd name="T2" fmla="*/ 0 w 14"/>
                  <a:gd name="T3" fmla="*/ 7 h 14"/>
                  <a:gd name="T4" fmla="*/ 9 w 14"/>
                  <a:gd name="T5" fmla="*/ 14 h 14"/>
                  <a:gd name="T6" fmla="*/ 14 w 14"/>
                  <a:gd name="T7" fmla="*/ 7 h 14"/>
                  <a:gd name="T8" fmla="*/ 6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6" y="0"/>
                    </a:moveTo>
                    <a:lnTo>
                      <a:pt x="0" y="7"/>
                    </a:lnTo>
                    <a:lnTo>
                      <a:pt x="9" y="14"/>
                    </a:lnTo>
                    <a:lnTo>
                      <a:pt x="14" y="7"/>
                    </a:lnTo>
                    <a:lnTo>
                      <a:pt x="6"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75" name="Freeform 336"/>
              <p:cNvSpPr>
                <a:spLocks/>
              </p:cNvSpPr>
              <p:nvPr/>
            </p:nvSpPr>
            <p:spPr bwMode="auto">
              <a:xfrm>
                <a:off x="2934" y="1984"/>
                <a:ext cx="15" cy="14"/>
              </a:xfrm>
              <a:custGeom>
                <a:avLst/>
                <a:gdLst>
                  <a:gd name="T0" fmla="*/ 7 w 15"/>
                  <a:gd name="T1" fmla="*/ 0 h 14"/>
                  <a:gd name="T2" fmla="*/ 0 w 15"/>
                  <a:gd name="T3" fmla="*/ 7 h 14"/>
                  <a:gd name="T4" fmla="*/ 8 w 15"/>
                  <a:gd name="T5" fmla="*/ 14 h 14"/>
                  <a:gd name="T6" fmla="*/ 15 w 15"/>
                  <a:gd name="T7" fmla="*/ 7 h 14"/>
                  <a:gd name="T8" fmla="*/ 7 w 15"/>
                  <a:gd name="T9" fmla="*/ 0 h 14"/>
                  <a:gd name="T10" fmla="*/ 0 60000 65536"/>
                  <a:gd name="T11" fmla="*/ 0 60000 65536"/>
                  <a:gd name="T12" fmla="*/ 0 60000 65536"/>
                  <a:gd name="T13" fmla="*/ 0 60000 65536"/>
                  <a:gd name="T14" fmla="*/ 0 60000 65536"/>
                  <a:gd name="T15" fmla="*/ 0 w 15"/>
                  <a:gd name="T16" fmla="*/ 0 h 14"/>
                  <a:gd name="T17" fmla="*/ 15 w 15"/>
                  <a:gd name="T18" fmla="*/ 14 h 14"/>
                </a:gdLst>
                <a:ahLst/>
                <a:cxnLst>
                  <a:cxn ang="T10">
                    <a:pos x="T0" y="T1"/>
                  </a:cxn>
                  <a:cxn ang="T11">
                    <a:pos x="T2" y="T3"/>
                  </a:cxn>
                  <a:cxn ang="T12">
                    <a:pos x="T4" y="T5"/>
                  </a:cxn>
                  <a:cxn ang="T13">
                    <a:pos x="T6" y="T7"/>
                  </a:cxn>
                  <a:cxn ang="T14">
                    <a:pos x="T8" y="T9"/>
                  </a:cxn>
                </a:cxnLst>
                <a:rect l="T15" t="T16" r="T17" b="T18"/>
                <a:pathLst>
                  <a:path w="15" h="14">
                    <a:moveTo>
                      <a:pt x="7" y="0"/>
                    </a:moveTo>
                    <a:lnTo>
                      <a:pt x="0" y="7"/>
                    </a:lnTo>
                    <a:lnTo>
                      <a:pt x="8" y="14"/>
                    </a:lnTo>
                    <a:lnTo>
                      <a:pt x="15" y="7"/>
                    </a:lnTo>
                    <a:lnTo>
                      <a:pt x="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76" name="Freeform 337"/>
              <p:cNvSpPr>
                <a:spLocks/>
              </p:cNvSpPr>
              <p:nvPr/>
            </p:nvSpPr>
            <p:spPr bwMode="auto">
              <a:xfrm>
                <a:off x="2967" y="2012"/>
                <a:ext cx="16" cy="14"/>
              </a:xfrm>
              <a:custGeom>
                <a:avLst/>
                <a:gdLst>
                  <a:gd name="T0" fmla="*/ 7 w 16"/>
                  <a:gd name="T1" fmla="*/ 0 h 14"/>
                  <a:gd name="T2" fmla="*/ 0 w 16"/>
                  <a:gd name="T3" fmla="*/ 7 h 14"/>
                  <a:gd name="T4" fmla="*/ 9 w 16"/>
                  <a:gd name="T5" fmla="*/ 14 h 14"/>
                  <a:gd name="T6" fmla="*/ 16 w 16"/>
                  <a:gd name="T7" fmla="*/ 7 h 14"/>
                  <a:gd name="T8" fmla="*/ 7 w 16"/>
                  <a:gd name="T9" fmla="*/ 0 h 14"/>
                  <a:gd name="T10" fmla="*/ 0 60000 65536"/>
                  <a:gd name="T11" fmla="*/ 0 60000 65536"/>
                  <a:gd name="T12" fmla="*/ 0 60000 65536"/>
                  <a:gd name="T13" fmla="*/ 0 60000 65536"/>
                  <a:gd name="T14" fmla="*/ 0 60000 65536"/>
                  <a:gd name="T15" fmla="*/ 0 w 16"/>
                  <a:gd name="T16" fmla="*/ 0 h 14"/>
                  <a:gd name="T17" fmla="*/ 16 w 16"/>
                  <a:gd name="T18" fmla="*/ 14 h 14"/>
                </a:gdLst>
                <a:ahLst/>
                <a:cxnLst>
                  <a:cxn ang="T10">
                    <a:pos x="T0" y="T1"/>
                  </a:cxn>
                  <a:cxn ang="T11">
                    <a:pos x="T2" y="T3"/>
                  </a:cxn>
                  <a:cxn ang="T12">
                    <a:pos x="T4" y="T5"/>
                  </a:cxn>
                  <a:cxn ang="T13">
                    <a:pos x="T6" y="T7"/>
                  </a:cxn>
                  <a:cxn ang="T14">
                    <a:pos x="T8" y="T9"/>
                  </a:cxn>
                </a:cxnLst>
                <a:rect l="T15" t="T16" r="T17" b="T18"/>
                <a:pathLst>
                  <a:path w="16" h="14">
                    <a:moveTo>
                      <a:pt x="7" y="0"/>
                    </a:moveTo>
                    <a:lnTo>
                      <a:pt x="0" y="7"/>
                    </a:lnTo>
                    <a:lnTo>
                      <a:pt x="9" y="14"/>
                    </a:lnTo>
                    <a:lnTo>
                      <a:pt x="16" y="7"/>
                    </a:lnTo>
                    <a:lnTo>
                      <a:pt x="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77" name="Freeform 338"/>
              <p:cNvSpPr>
                <a:spLocks/>
              </p:cNvSpPr>
              <p:nvPr/>
            </p:nvSpPr>
            <p:spPr bwMode="auto">
              <a:xfrm>
                <a:off x="3001" y="2040"/>
                <a:ext cx="16" cy="14"/>
              </a:xfrm>
              <a:custGeom>
                <a:avLst/>
                <a:gdLst>
                  <a:gd name="T0" fmla="*/ 7 w 16"/>
                  <a:gd name="T1" fmla="*/ 0 h 14"/>
                  <a:gd name="T2" fmla="*/ 0 w 16"/>
                  <a:gd name="T3" fmla="*/ 7 h 14"/>
                  <a:gd name="T4" fmla="*/ 8 w 16"/>
                  <a:gd name="T5" fmla="*/ 14 h 14"/>
                  <a:gd name="T6" fmla="*/ 16 w 16"/>
                  <a:gd name="T7" fmla="*/ 7 h 14"/>
                  <a:gd name="T8" fmla="*/ 7 w 16"/>
                  <a:gd name="T9" fmla="*/ 0 h 14"/>
                  <a:gd name="T10" fmla="*/ 0 60000 65536"/>
                  <a:gd name="T11" fmla="*/ 0 60000 65536"/>
                  <a:gd name="T12" fmla="*/ 0 60000 65536"/>
                  <a:gd name="T13" fmla="*/ 0 60000 65536"/>
                  <a:gd name="T14" fmla="*/ 0 60000 65536"/>
                  <a:gd name="T15" fmla="*/ 0 w 16"/>
                  <a:gd name="T16" fmla="*/ 0 h 14"/>
                  <a:gd name="T17" fmla="*/ 16 w 16"/>
                  <a:gd name="T18" fmla="*/ 14 h 14"/>
                </a:gdLst>
                <a:ahLst/>
                <a:cxnLst>
                  <a:cxn ang="T10">
                    <a:pos x="T0" y="T1"/>
                  </a:cxn>
                  <a:cxn ang="T11">
                    <a:pos x="T2" y="T3"/>
                  </a:cxn>
                  <a:cxn ang="T12">
                    <a:pos x="T4" y="T5"/>
                  </a:cxn>
                  <a:cxn ang="T13">
                    <a:pos x="T6" y="T7"/>
                  </a:cxn>
                  <a:cxn ang="T14">
                    <a:pos x="T8" y="T9"/>
                  </a:cxn>
                </a:cxnLst>
                <a:rect l="T15" t="T16" r="T17" b="T18"/>
                <a:pathLst>
                  <a:path w="16" h="14">
                    <a:moveTo>
                      <a:pt x="7" y="0"/>
                    </a:moveTo>
                    <a:lnTo>
                      <a:pt x="0" y="7"/>
                    </a:lnTo>
                    <a:lnTo>
                      <a:pt x="8" y="14"/>
                    </a:lnTo>
                    <a:lnTo>
                      <a:pt x="16" y="7"/>
                    </a:lnTo>
                    <a:lnTo>
                      <a:pt x="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78" name="Freeform 339"/>
              <p:cNvSpPr>
                <a:spLocks/>
              </p:cNvSpPr>
              <p:nvPr/>
            </p:nvSpPr>
            <p:spPr bwMode="auto">
              <a:xfrm>
                <a:off x="3035" y="2068"/>
                <a:ext cx="15" cy="14"/>
              </a:xfrm>
              <a:custGeom>
                <a:avLst/>
                <a:gdLst>
                  <a:gd name="T0" fmla="*/ 7 w 15"/>
                  <a:gd name="T1" fmla="*/ 0 h 14"/>
                  <a:gd name="T2" fmla="*/ 0 w 15"/>
                  <a:gd name="T3" fmla="*/ 7 h 14"/>
                  <a:gd name="T4" fmla="*/ 8 w 15"/>
                  <a:gd name="T5" fmla="*/ 14 h 14"/>
                  <a:gd name="T6" fmla="*/ 15 w 15"/>
                  <a:gd name="T7" fmla="*/ 7 h 14"/>
                  <a:gd name="T8" fmla="*/ 7 w 15"/>
                  <a:gd name="T9" fmla="*/ 0 h 14"/>
                  <a:gd name="T10" fmla="*/ 0 60000 65536"/>
                  <a:gd name="T11" fmla="*/ 0 60000 65536"/>
                  <a:gd name="T12" fmla="*/ 0 60000 65536"/>
                  <a:gd name="T13" fmla="*/ 0 60000 65536"/>
                  <a:gd name="T14" fmla="*/ 0 60000 65536"/>
                  <a:gd name="T15" fmla="*/ 0 w 15"/>
                  <a:gd name="T16" fmla="*/ 0 h 14"/>
                  <a:gd name="T17" fmla="*/ 15 w 15"/>
                  <a:gd name="T18" fmla="*/ 14 h 14"/>
                </a:gdLst>
                <a:ahLst/>
                <a:cxnLst>
                  <a:cxn ang="T10">
                    <a:pos x="T0" y="T1"/>
                  </a:cxn>
                  <a:cxn ang="T11">
                    <a:pos x="T2" y="T3"/>
                  </a:cxn>
                  <a:cxn ang="T12">
                    <a:pos x="T4" y="T5"/>
                  </a:cxn>
                  <a:cxn ang="T13">
                    <a:pos x="T6" y="T7"/>
                  </a:cxn>
                  <a:cxn ang="T14">
                    <a:pos x="T8" y="T9"/>
                  </a:cxn>
                </a:cxnLst>
                <a:rect l="T15" t="T16" r="T17" b="T18"/>
                <a:pathLst>
                  <a:path w="15" h="14">
                    <a:moveTo>
                      <a:pt x="7" y="0"/>
                    </a:moveTo>
                    <a:lnTo>
                      <a:pt x="0" y="7"/>
                    </a:lnTo>
                    <a:lnTo>
                      <a:pt x="8" y="14"/>
                    </a:lnTo>
                    <a:lnTo>
                      <a:pt x="15" y="7"/>
                    </a:lnTo>
                    <a:lnTo>
                      <a:pt x="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79" name="Freeform 340"/>
              <p:cNvSpPr>
                <a:spLocks/>
              </p:cNvSpPr>
              <p:nvPr/>
            </p:nvSpPr>
            <p:spPr bwMode="auto">
              <a:xfrm>
                <a:off x="3070" y="2096"/>
                <a:ext cx="14" cy="14"/>
              </a:xfrm>
              <a:custGeom>
                <a:avLst/>
                <a:gdLst>
                  <a:gd name="T0" fmla="*/ 5 w 14"/>
                  <a:gd name="T1" fmla="*/ 0 h 14"/>
                  <a:gd name="T2" fmla="*/ 0 w 14"/>
                  <a:gd name="T3" fmla="*/ 7 h 14"/>
                  <a:gd name="T4" fmla="*/ 8 w 14"/>
                  <a:gd name="T5" fmla="*/ 14 h 14"/>
                  <a:gd name="T6" fmla="*/ 14 w 14"/>
                  <a:gd name="T7" fmla="*/ 7 h 14"/>
                  <a:gd name="T8" fmla="*/ 5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5" y="0"/>
                    </a:moveTo>
                    <a:lnTo>
                      <a:pt x="0" y="7"/>
                    </a:lnTo>
                    <a:lnTo>
                      <a:pt x="8" y="14"/>
                    </a:lnTo>
                    <a:lnTo>
                      <a:pt x="14" y="7"/>
                    </a:lnTo>
                    <a:lnTo>
                      <a:pt x="5"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80" name="Freeform 341"/>
              <p:cNvSpPr>
                <a:spLocks/>
              </p:cNvSpPr>
              <p:nvPr/>
            </p:nvSpPr>
            <p:spPr bwMode="auto">
              <a:xfrm>
                <a:off x="3103" y="2125"/>
                <a:ext cx="14" cy="13"/>
              </a:xfrm>
              <a:custGeom>
                <a:avLst/>
                <a:gdLst>
                  <a:gd name="T0" fmla="*/ 7 w 14"/>
                  <a:gd name="T1" fmla="*/ 0 h 13"/>
                  <a:gd name="T2" fmla="*/ 0 w 14"/>
                  <a:gd name="T3" fmla="*/ 6 h 13"/>
                  <a:gd name="T4" fmla="*/ 9 w 14"/>
                  <a:gd name="T5" fmla="*/ 13 h 13"/>
                  <a:gd name="T6" fmla="*/ 14 w 14"/>
                  <a:gd name="T7" fmla="*/ 6 h 13"/>
                  <a:gd name="T8" fmla="*/ 7 w 14"/>
                  <a:gd name="T9" fmla="*/ 0 h 13"/>
                  <a:gd name="T10" fmla="*/ 0 60000 65536"/>
                  <a:gd name="T11" fmla="*/ 0 60000 65536"/>
                  <a:gd name="T12" fmla="*/ 0 60000 65536"/>
                  <a:gd name="T13" fmla="*/ 0 60000 65536"/>
                  <a:gd name="T14" fmla="*/ 0 60000 65536"/>
                  <a:gd name="T15" fmla="*/ 0 w 14"/>
                  <a:gd name="T16" fmla="*/ 0 h 13"/>
                  <a:gd name="T17" fmla="*/ 14 w 14"/>
                  <a:gd name="T18" fmla="*/ 13 h 13"/>
                </a:gdLst>
                <a:ahLst/>
                <a:cxnLst>
                  <a:cxn ang="T10">
                    <a:pos x="T0" y="T1"/>
                  </a:cxn>
                  <a:cxn ang="T11">
                    <a:pos x="T2" y="T3"/>
                  </a:cxn>
                  <a:cxn ang="T12">
                    <a:pos x="T4" y="T5"/>
                  </a:cxn>
                  <a:cxn ang="T13">
                    <a:pos x="T6" y="T7"/>
                  </a:cxn>
                  <a:cxn ang="T14">
                    <a:pos x="T8" y="T9"/>
                  </a:cxn>
                </a:cxnLst>
                <a:rect l="T15" t="T16" r="T17" b="T18"/>
                <a:pathLst>
                  <a:path w="14" h="13">
                    <a:moveTo>
                      <a:pt x="7" y="0"/>
                    </a:moveTo>
                    <a:lnTo>
                      <a:pt x="0" y="6"/>
                    </a:lnTo>
                    <a:lnTo>
                      <a:pt x="9" y="13"/>
                    </a:lnTo>
                    <a:lnTo>
                      <a:pt x="14" y="6"/>
                    </a:lnTo>
                    <a:lnTo>
                      <a:pt x="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81" name="Freeform 342"/>
              <p:cNvSpPr>
                <a:spLocks/>
              </p:cNvSpPr>
              <p:nvPr/>
            </p:nvSpPr>
            <p:spPr bwMode="auto">
              <a:xfrm>
                <a:off x="3137" y="2153"/>
                <a:ext cx="14" cy="13"/>
              </a:xfrm>
              <a:custGeom>
                <a:avLst/>
                <a:gdLst>
                  <a:gd name="T0" fmla="*/ 6 w 14"/>
                  <a:gd name="T1" fmla="*/ 0 h 13"/>
                  <a:gd name="T2" fmla="*/ 0 w 14"/>
                  <a:gd name="T3" fmla="*/ 6 h 13"/>
                  <a:gd name="T4" fmla="*/ 8 w 14"/>
                  <a:gd name="T5" fmla="*/ 13 h 13"/>
                  <a:gd name="T6" fmla="*/ 14 w 14"/>
                  <a:gd name="T7" fmla="*/ 6 h 13"/>
                  <a:gd name="T8" fmla="*/ 6 w 14"/>
                  <a:gd name="T9" fmla="*/ 0 h 13"/>
                  <a:gd name="T10" fmla="*/ 0 60000 65536"/>
                  <a:gd name="T11" fmla="*/ 0 60000 65536"/>
                  <a:gd name="T12" fmla="*/ 0 60000 65536"/>
                  <a:gd name="T13" fmla="*/ 0 60000 65536"/>
                  <a:gd name="T14" fmla="*/ 0 60000 65536"/>
                  <a:gd name="T15" fmla="*/ 0 w 14"/>
                  <a:gd name="T16" fmla="*/ 0 h 13"/>
                  <a:gd name="T17" fmla="*/ 14 w 14"/>
                  <a:gd name="T18" fmla="*/ 13 h 13"/>
                </a:gdLst>
                <a:ahLst/>
                <a:cxnLst>
                  <a:cxn ang="T10">
                    <a:pos x="T0" y="T1"/>
                  </a:cxn>
                  <a:cxn ang="T11">
                    <a:pos x="T2" y="T3"/>
                  </a:cxn>
                  <a:cxn ang="T12">
                    <a:pos x="T4" y="T5"/>
                  </a:cxn>
                  <a:cxn ang="T13">
                    <a:pos x="T6" y="T7"/>
                  </a:cxn>
                  <a:cxn ang="T14">
                    <a:pos x="T8" y="T9"/>
                  </a:cxn>
                </a:cxnLst>
                <a:rect l="T15" t="T16" r="T17" b="T18"/>
                <a:pathLst>
                  <a:path w="14" h="13">
                    <a:moveTo>
                      <a:pt x="6" y="0"/>
                    </a:moveTo>
                    <a:lnTo>
                      <a:pt x="0" y="6"/>
                    </a:lnTo>
                    <a:lnTo>
                      <a:pt x="8" y="13"/>
                    </a:lnTo>
                    <a:lnTo>
                      <a:pt x="14" y="6"/>
                    </a:lnTo>
                    <a:lnTo>
                      <a:pt x="6"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82" name="Freeform 343"/>
              <p:cNvSpPr>
                <a:spLocks/>
              </p:cNvSpPr>
              <p:nvPr/>
            </p:nvSpPr>
            <p:spPr bwMode="auto">
              <a:xfrm>
                <a:off x="3171" y="2181"/>
                <a:ext cx="15" cy="13"/>
              </a:xfrm>
              <a:custGeom>
                <a:avLst/>
                <a:gdLst>
                  <a:gd name="T0" fmla="*/ 7 w 15"/>
                  <a:gd name="T1" fmla="*/ 0 h 13"/>
                  <a:gd name="T2" fmla="*/ 0 w 15"/>
                  <a:gd name="T3" fmla="*/ 6 h 13"/>
                  <a:gd name="T4" fmla="*/ 8 w 15"/>
                  <a:gd name="T5" fmla="*/ 13 h 13"/>
                  <a:gd name="T6" fmla="*/ 15 w 15"/>
                  <a:gd name="T7" fmla="*/ 6 h 13"/>
                  <a:gd name="T8" fmla="*/ 7 w 15"/>
                  <a:gd name="T9" fmla="*/ 0 h 13"/>
                  <a:gd name="T10" fmla="*/ 0 60000 65536"/>
                  <a:gd name="T11" fmla="*/ 0 60000 65536"/>
                  <a:gd name="T12" fmla="*/ 0 60000 65536"/>
                  <a:gd name="T13" fmla="*/ 0 60000 65536"/>
                  <a:gd name="T14" fmla="*/ 0 60000 65536"/>
                  <a:gd name="T15" fmla="*/ 0 w 15"/>
                  <a:gd name="T16" fmla="*/ 0 h 13"/>
                  <a:gd name="T17" fmla="*/ 15 w 15"/>
                  <a:gd name="T18" fmla="*/ 13 h 13"/>
                </a:gdLst>
                <a:ahLst/>
                <a:cxnLst>
                  <a:cxn ang="T10">
                    <a:pos x="T0" y="T1"/>
                  </a:cxn>
                  <a:cxn ang="T11">
                    <a:pos x="T2" y="T3"/>
                  </a:cxn>
                  <a:cxn ang="T12">
                    <a:pos x="T4" y="T5"/>
                  </a:cxn>
                  <a:cxn ang="T13">
                    <a:pos x="T6" y="T7"/>
                  </a:cxn>
                  <a:cxn ang="T14">
                    <a:pos x="T8" y="T9"/>
                  </a:cxn>
                </a:cxnLst>
                <a:rect l="T15" t="T16" r="T17" b="T18"/>
                <a:pathLst>
                  <a:path w="15" h="13">
                    <a:moveTo>
                      <a:pt x="7" y="0"/>
                    </a:moveTo>
                    <a:lnTo>
                      <a:pt x="0" y="6"/>
                    </a:lnTo>
                    <a:lnTo>
                      <a:pt x="8" y="13"/>
                    </a:lnTo>
                    <a:lnTo>
                      <a:pt x="15" y="6"/>
                    </a:lnTo>
                    <a:lnTo>
                      <a:pt x="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83" name="Freeform 344"/>
              <p:cNvSpPr>
                <a:spLocks/>
              </p:cNvSpPr>
              <p:nvPr/>
            </p:nvSpPr>
            <p:spPr bwMode="auto">
              <a:xfrm>
                <a:off x="3204" y="2210"/>
                <a:ext cx="16" cy="12"/>
              </a:xfrm>
              <a:custGeom>
                <a:avLst/>
                <a:gdLst>
                  <a:gd name="T0" fmla="*/ 7 w 16"/>
                  <a:gd name="T1" fmla="*/ 0 h 12"/>
                  <a:gd name="T2" fmla="*/ 0 w 16"/>
                  <a:gd name="T3" fmla="*/ 5 h 12"/>
                  <a:gd name="T4" fmla="*/ 9 w 16"/>
                  <a:gd name="T5" fmla="*/ 12 h 12"/>
                  <a:gd name="T6" fmla="*/ 16 w 16"/>
                  <a:gd name="T7" fmla="*/ 5 h 12"/>
                  <a:gd name="T8" fmla="*/ 7 w 16"/>
                  <a:gd name="T9" fmla="*/ 0 h 12"/>
                  <a:gd name="T10" fmla="*/ 0 60000 65536"/>
                  <a:gd name="T11" fmla="*/ 0 60000 65536"/>
                  <a:gd name="T12" fmla="*/ 0 60000 65536"/>
                  <a:gd name="T13" fmla="*/ 0 60000 65536"/>
                  <a:gd name="T14" fmla="*/ 0 60000 65536"/>
                  <a:gd name="T15" fmla="*/ 0 w 16"/>
                  <a:gd name="T16" fmla="*/ 0 h 12"/>
                  <a:gd name="T17" fmla="*/ 16 w 16"/>
                  <a:gd name="T18" fmla="*/ 12 h 12"/>
                </a:gdLst>
                <a:ahLst/>
                <a:cxnLst>
                  <a:cxn ang="T10">
                    <a:pos x="T0" y="T1"/>
                  </a:cxn>
                  <a:cxn ang="T11">
                    <a:pos x="T2" y="T3"/>
                  </a:cxn>
                  <a:cxn ang="T12">
                    <a:pos x="T4" y="T5"/>
                  </a:cxn>
                  <a:cxn ang="T13">
                    <a:pos x="T6" y="T7"/>
                  </a:cxn>
                  <a:cxn ang="T14">
                    <a:pos x="T8" y="T9"/>
                  </a:cxn>
                </a:cxnLst>
                <a:rect l="T15" t="T16" r="T17" b="T18"/>
                <a:pathLst>
                  <a:path w="16" h="12">
                    <a:moveTo>
                      <a:pt x="7" y="0"/>
                    </a:moveTo>
                    <a:lnTo>
                      <a:pt x="0" y="5"/>
                    </a:lnTo>
                    <a:lnTo>
                      <a:pt x="9" y="12"/>
                    </a:lnTo>
                    <a:lnTo>
                      <a:pt x="16" y="5"/>
                    </a:lnTo>
                    <a:lnTo>
                      <a:pt x="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84" name="Freeform 345"/>
              <p:cNvSpPr>
                <a:spLocks/>
              </p:cNvSpPr>
              <p:nvPr/>
            </p:nvSpPr>
            <p:spPr bwMode="auto">
              <a:xfrm>
                <a:off x="3238" y="2238"/>
                <a:ext cx="15" cy="12"/>
              </a:xfrm>
              <a:custGeom>
                <a:avLst/>
                <a:gdLst>
                  <a:gd name="T0" fmla="*/ 7 w 15"/>
                  <a:gd name="T1" fmla="*/ 0 h 12"/>
                  <a:gd name="T2" fmla="*/ 0 w 15"/>
                  <a:gd name="T3" fmla="*/ 5 h 12"/>
                  <a:gd name="T4" fmla="*/ 8 w 15"/>
                  <a:gd name="T5" fmla="*/ 12 h 12"/>
                  <a:gd name="T6" fmla="*/ 15 w 15"/>
                  <a:gd name="T7" fmla="*/ 5 h 12"/>
                  <a:gd name="T8" fmla="*/ 7 w 15"/>
                  <a:gd name="T9" fmla="*/ 0 h 12"/>
                  <a:gd name="T10" fmla="*/ 0 60000 65536"/>
                  <a:gd name="T11" fmla="*/ 0 60000 65536"/>
                  <a:gd name="T12" fmla="*/ 0 60000 65536"/>
                  <a:gd name="T13" fmla="*/ 0 60000 65536"/>
                  <a:gd name="T14" fmla="*/ 0 60000 65536"/>
                  <a:gd name="T15" fmla="*/ 0 w 15"/>
                  <a:gd name="T16" fmla="*/ 0 h 12"/>
                  <a:gd name="T17" fmla="*/ 15 w 15"/>
                  <a:gd name="T18" fmla="*/ 12 h 12"/>
                </a:gdLst>
                <a:ahLst/>
                <a:cxnLst>
                  <a:cxn ang="T10">
                    <a:pos x="T0" y="T1"/>
                  </a:cxn>
                  <a:cxn ang="T11">
                    <a:pos x="T2" y="T3"/>
                  </a:cxn>
                  <a:cxn ang="T12">
                    <a:pos x="T4" y="T5"/>
                  </a:cxn>
                  <a:cxn ang="T13">
                    <a:pos x="T6" y="T7"/>
                  </a:cxn>
                  <a:cxn ang="T14">
                    <a:pos x="T8" y="T9"/>
                  </a:cxn>
                </a:cxnLst>
                <a:rect l="T15" t="T16" r="T17" b="T18"/>
                <a:pathLst>
                  <a:path w="15" h="12">
                    <a:moveTo>
                      <a:pt x="7" y="0"/>
                    </a:moveTo>
                    <a:lnTo>
                      <a:pt x="0" y="5"/>
                    </a:lnTo>
                    <a:lnTo>
                      <a:pt x="8" y="12"/>
                    </a:lnTo>
                    <a:lnTo>
                      <a:pt x="15" y="5"/>
                    </a:lnTo>
                    <a:lnTo>
                      <a:pt x="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85" name="Freeform 346"/>
              <p:cNvSpPr>
                <a:spLocks/>
              </p:cNvSpPr>
              <p:nvPr/>
            </p:nvSpPr>
            <p:spPr bwMode="auto">
              <a:xfrm>
                <a:off x="3204" y="1947"/>
                <a:ext cx="12" cy="11"/>
              </a:xfrm>
              <a:custGeom>
                <a:avLst/>
                <a:gdLst>
                  <a:gd name="T0" fmla="*/ 7 w 12"/>
                  <a:gd name="T1" fmla="*/ 0 h 11"/>
                  <a:gd name="T2" fmla="*/ 0 w 12"/>
                  <a:gd name="T3" fmla="*/ 3 h 11"/>
                  <a:gd name="T4" fmla="*/ 2 w 12"/>
                  <a:gd name="T5" fmla="*/ 11 h 11"/>
                  <a:gd name="T6" fmla="*/ 12 w 12"/>
                  <a:gd name="T7" fmla="*/ 9 h 11"/>
                  <a:gd name="T8" fmla="*/ 7 w 12"/>
                  <a:gd name="T9" fmla="*/ 0 h 11"/>
                  <a:gd name="T10" fmla="*/ 0 60000 65536"/>
                  <a:gd name="T11" fmla="*/ 0 60000 65536"/>
                  <a:gd name="T12" fmla="*/ 0 60000 65536"/>
                  <a:gd name="T13" fmla="*/ 0 60000 65536"/>
                  <a:gd name="T14" fmla="*/ 0 60000 65536"/>
                  <a:gd name="T15" fmla="*/ 0 w 12"/>
                  <a:gd name="T16" fmla="*/ 0 h 11"/>
                  <a:gd name="T17" fmla="*/ 12 w 12"/>
                  <a:gd name="T18" fmla="*/ 11 h 11"/>
                </a:gdLst>
                <a:ahLst/>
                <a:cxnLst>
                  <a:cxn ang="T10">
                    <a:pos x="T0" y="T1"/>
                  </a:cxn>
                  <a:cxn ang="T11">
                    <a:pos x="T2" y="T3"/>
                  </a:cxn>
                  <a:cxn ang="T12">
                    <a:pos x="T4" y="T5"/>
                  </a:cxn>
                  <a:cxn ang="T13">
                    <a:pos x="T6" y="T7"/>
                  </a:cxn>
                  <a:cxn ang="T14">
                    <a:pos x="T8" y="T9"/>
                  </a:cxn>
                </a:cxnLst>
                <a:rect l="T15" t="T16" r="T17" b="T18"/>
                <a:pathLst>
                  <a:path w="12" h="11">
                    <a:moveTo>
                      <a:pt x="7" y="0"/>
                    </a:moveTo>
                    <a:lnTo>
                      <a:pt x="0" y="3"/>
                    </a:lnTo>
                    <a:lnTo>
                      <a:pt x="2" y="11"/>
                    </a:lnTo>
                    <a:lnTo>
                      <a:pt x="12" y="9"/>
                    </a:lnTo>
                    <a:lnTo>
                      <a:pt x="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86" name="Freeform 347"/>
              <p:cNvSpPr>
                <a:spLocks/>
              </p:cNvSpPr>
              <p:nvPr/>
            </p:nvSpPr>
            <p:spPr bwMode="auto">
              <a:xfrm>
                <a:off x="3214" y="1982"/>
                <a:ext cx="11" cy="12"/>
              </a:xfrm>
              <a:custGeom>
                <a:avLst/>
                <a:gdLst>
                  <a:gd name="T0" fmla="*/ 9 w 11"/>
                  <a:gd name="T1" fmla="*/ 0 h 12"/>
                  <a:gd name="T2" fmla="*/ 0 w 11"/>
                  <a:gd name="T3" fmla="*/ 2 h 12"/>
                  <a:gd name="T4" fmla="*/ 4 w 11"/>
                  <a:gd name="T5" fmla="*/ 12 h 12"/>
                  <a:gd name="T6" fmla="*/ 11 w 11"/>
                  <a:gd name="T7" fmla="*/ 9 h 12"/>
                  <a:gd name="T8" fmla="*/ 9 w 11"/>
                  <a:gd name="T9" fmla="*/ 0 h 12"/>
                  <a:gd name="T10" fmla="*/ 0 60000 65536"/>
                  <a:gd name="T11" fmla="*/ 0 60000 65536"/>
                  <a:gd name="T12" fmla="*/ 0 60000 65536"/>
                  <a:gd name="T13" fmla="*/ 0 60000 65536"/>
                  <a:gd name="T14" fmla="*/ 0 60000 65536"/>
                  <a:gd name="T15" fmla="*/ 0 w 11"/>
                  <a:gd name="T16" fmla="*/ 0 h 12"/>
                  <a:gd name="T17" fmla="*/ 11 w 11"/>
                  <a:gd name="T18" fmla="*/ 12 h 12"/>
                </a:gdLst>
                <a:ahLst/>
                <a:cxnLst>
                  <a:cxn ang="T10">
                    <a:pos x="T0" y="T1"/>
                  </a:cxn>
                  <a:cxn ang="T11">
                    <a:pos x="T2" y="T3"/>
                  </a:cxn>
                  <a:cxn ang="T12">
                    <a:pos x="T4" y="T5"/>
                  </a:cxn>
                  <a:cxn ang="T13">
                    <a:pos x="T6" y="T7"/>
                  </a:cxn>
                  <a:cxn ang="T14">
                    <a:pos x="T8" y="T9"/>
                  </a:cxn>
                </a:cxnLst>
                <a:rect l="T15" t="T16" r="T17" b="T18"/>
                <a:pathLst>
                  <a:path w="11" h="12">
                    <a:moveTo>
                      <a:pt x="9" y="0"/>
                    </a:moveTo>
                    <a:lnTo>
                      <a:pt x="0" y="2"/>
                    </a:lnTo>
                    <a:lnTo>
                      <a:pt x="4" y="12"/>
                    </a:lnTo>
                    <a:lnTo>
                      <a:pt x="11" y="9"/>
                    </a:lnTo>
                    <a:lnTo>
                      <a:pt x="9"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87" name="Freeform 348"/>
              <p:cNvSpPr>
                <a:spLocks/>
              </p:cNvSpPr>
              <p:nvPr/>
            </p:nvSpPr>
            <p:spPr bwMode="auto">
              <a:xfrm>
                <a:off x="3225" y="2017"/>
                <a:ext cx="10" cy="12"/>
              </a:xfrm>
              <a:custGeom>
                <a:avLst/>
                <a:gdLst>
                  <a:gd name="T0" fmla="*/ 9 w 10"/>
                  <a:gd name="T1" fmla="*/ 0 h 12"/>
                  <a:gd name="T2" fmla="*/ 0 w 10"/>
                  <a:gd name="T3" fmla="*/ 3 h 12"/>
                  <a:gd name="T4" fmla="*/ 2 w 10"/>
                  <a:gd name="T5" fmla="*/ 12 h 12"/>
                  <a:gd name="T6" fmla="*/ 10 w 10"/>
                  <a:gd name="T7" fmla="*/ 9 h 12"/>
                  <a:gd name="T8" fmla="*/ 9 w 10"/>
                  <a:gd name="T9" fmla="*/ 0 h 12"/>
                  <a:gd name="T10" fmla="*/ 0 60000 65536"/>
                  <a:gd name="T11" fmla="*/ 0 60000 65536"/>
                  <a:gd name="T12" fmla="*/ 0 60000 65536"/>
                  <a:gd name="T13" fmla="*/ 0 60000 65536"/>
                  <a:gd name="T14" fmla="*/ 0 60000 65536"/>
                  <a:gd name="T15" fmla="*/ 0 w 10"/>
                  <a:gd name="T16" fmla="*/ 0 h 12"/>
                  <a:gd name="T17" fmla="*/ 10 w 10"/>
                  <a:gd name="T18" fmla="*/ 12 h 12"/>
                </a:gdLst>
                <a:ahLst/>
                <a:cxnLst>
                  <a:cxn ang="T10">
                    <a:pos x="T0" y="T1"/>
                  </a:cxn>
                  <a:cxn ang="T11">
                    <a:pos x="T2" y="T3"/>
                  </a:cxn>
                  <a:cxn ang="T12">
                    <a:pos x="T4" y="T5"/>
                  </a:cxn>
                  <a:cxn ang="T13">
                    <a:pos x="T6" y="T7"/>
                  </a:cxn>
                  <a:cxn ang="T14">
                    <a:pos x="T8" y="T9"/>
                  </a:cxn>
                </a:cxnLst>
                <a:rect l="T15" t="T16" r="T17" b="T18"/>
                <a:pathLst>
                  <a:path w="10" h="12">
                    <a:moveTo>
                      <a:pt x="9" y="0"/>
                    </a:moveTo>
                    <a:lnTo>
                      <a:pt x="0" y="3"/>
                    </a:lnTo>
                    <a:lnTo>
                      <a:pt x="2" y="12"/>
                    </a:lnTo>
                    <a:lnTo>
                      <a:pt x="10" y="9"/>
                    </a:lnTo>
                    <a:lnTo>
                      <a:pt x="9"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88" name="Freeform 349"/>
              <p:cNvSpPr>
                <a:spLocks/>
              </p:cNvSpPr>
              <p:nvPr/>
            </p:nvSpPr>
            <p:spPr bwMode="auto">
              <a:xfrm>
                <a:off x="3234" y="2051"/>
                <a:ext cx="11" cy="11"/>
              </a:xfrm>
              <a:custGeom>
                <a:avLst/>
                <a:gdLst>
                  <a:gd name="T0" fmla="*/ 8 w 11"/>
                  <a:gd name="T1" fmla="*/ 0 h 11"/>
                  <a:gd name="T2" fmla="*/ 0 w 11"/>
                  <a:gd name="T3" fmla="*/ 3 h 11"/>
                  <a:gd name="T4" fmla="*/ 3 w 11"/>
                  <a:gd name="T5" fmla="*/ 11 h 11"/>
                  <a:gd name="T6" fmla="*/ 11 w 11"/>
                  <a:gd name="T7" fmla="*/ 8 h 11"/>
                  <a:gd name="T8" fmla="*/ 8 w 11"/>
                  <a:gd name="T9" fmla="*/ 0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8" y="0"/>
                    </a:moveTo>
                    <a:lnTo>
                      <a:pt x="0" y="3"/>
                    </a:lnTo>
                    <a:lnTo>
                      <a:pt x="3" y="11"/>
                    </a:lnTo>
                    <a:lnTo>
                      <a:pt x="11" y="8"/>
                    </a:lnTo>
                    <a:lnTo>
                      <a:pt x="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89" name="Freeform 350"/>
              <p:cNvSpPr>
                <a:spLocks/>
              </p:cNvSpPr>
              <p:nvPr/>
            </p:nvSpPr>
            <p:spPr bwMode="auto">
              <a:xfrm>
                <a:off x="3245" y="2086"/>
                <a:ext cx="10" cy="11"/>
              </a:xfrm>
              <a:custGeom>
                <a:avLst/>
                <a:gdLst>
                  <a:gd name="T0" fmla="*/ 8 w 10"/>
                  <a:gd name="T1" fmla="*/ 0 h 11"/>
                  <a:gd name="T2" fmla="*/ 0 w 10"/>
                  <a:gd name="T3" fmla="*/ 2 h 11"/>
                  <a:gd name="T4" fmla="*/ 1 w 10"/>
                  <a:gd name="T5" fmla="*/ 11 h 11"/>
                  <a:gd name="T6" fmla="*/ 10 w 10"/>
                  <a:gd name="T7" fmla="*/ 9 h 11"/>
                  <a:gd name="T8" fmla="*/ 8 w 10"/>
                  <a:gd name="T9" fmla="*/ 0 h 11"/>
                  <a:gd name="T10" fmla="*/ 0 60000 65536"/>
                  <a:gd name="T11" fmla="*/ 0 60000 65536"/>
                  <a:gd name="T12" fmla="*/ 0 60000 65536"/>
                  <a:gd name="T13" fmla="*/ 0 60000 65536"/>
                  <a:gd name="T14" fmla="*/ 0 60000 65536"/>
                  <a:gd name="T15" fmla="*/ 0 w 10"/>
                  <a:gd name="T16" fmla="*/ 0 h 11"/>
                  <a:gd name="T17" fmla="*/ 10 w 10"/>
                  <a:gd name="T18" fmla="*/ 11 h 11"/>
                </a:gdLst>
                <a:ahLst/>
                <a:cxnLst>
                  <a:cxn ang="T10">
                    <a:pos x="T0" y="T1"/>
                  </a:cxn>
                  <a:cxn ang="T11">
                    <a:pos x="T2" y="T3"/>
                  </a:cxn>
                  <a:cxn ang="T12">
                    <a:pos x="T4" y="T5"/>
                  </a:cxn>
                  <a:cxn ang="T13">
                    <a:pos x="T6" y="T7"/>
                  </a:cxn>
                  <a:cxn ang="T14">
                    <a:pos x="T8" y="T9"/>
                  </a:cxn>
                </a:cxnLst>
                <a:rect l="T15" t="T16" r="T17" b="T18"/>
                <a:pathLst>
                  <a:path w="10" h="11">
                    <a:moveTo>
                      <a:pt x="8" y="0"/>
                    </a:moveTo>
                    <a:lnTo>
                      <a:pt x="0" y="2"/>
                    </a:lnTo>
                    <a:lnTo>
                      <a:pt x="1" y="11"/>
                    </a:lnTo>
                    <a:lnTo>
                      <a:pt x="10" y="9"/>
                    </a:lnTo>
                    <a:lnTo>
                      <a:pt x="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90" name="Freeform 351"/>
              <p:cNvSpPr>
                <a:spLocks/>
              </p:cNvSpPr>
              <p:nvPr/>
            </p:nvSpPr>
            <p:spPr bwMode="auto">
              <a:xfrm>
                <a:off x="3255" y="2121"/>
                <a:ext cx="11" cy="11"/>
              </a:xfrm>
              <a:custGeom>
                <a:avLst/>
                <a:gdLst>
                  <a:gd name="T0" fmla="*/ 7 w 11"/>
                  <a:gd name="T1" fmla="*/ 0 h 11"/>
                  <a:gd name="T2" fmla="*/ 0 w 11"/>
                  <a:gd name="T3" fmla="*/ 3 h 11"/>
                  <a:gd name="T4" fmla="*/ 3 w 11"/>
                  <a:gd name="T5" fmla="*/ 11 h 11"/>
                  <a:gd name="T6" fmla="*/ 11 w 11"/>
                  <a:gd name="T7" fmla="*/ 9 h 11"/>
                  <a:gd name="T8" fmla="*/ 7 w 11"/>
                  <a:gd name="T9" fmla="*/ 0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7" y="0"/>
                    </a:moveTo>
                    <a:lnTo>
                      <a:pt x="0" y="3"/>
                    </a:lnTo>
                    <a:lnTo>
                      <a:pt x="3" y="11"/>
                    </a:lnTo>
                    <a:lnTo>
                      <a:pt x="11" y="9"/>
                    </a:lnTo>
                    <a:lnTo>
                      <a:pt x="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91" name="Freeform 352"/>
              <p:cNvSpPr>
                <a:spLocks/>
              </p:cNvSpPr>
              <p:nvPr/>
            </p:nvSpPr>
            <p:spPr bwMode="auto">
              <a:xfrm>
                <a:off x="3265" y="2156"/>
                <a:ext cx="11" cy="10"/>
              </a:xfrm>
              <a:custGeom>
                <a:avLst/>
                <a:gdLst>
                  <a:gd name="T0" fmla="*/ 8 w 11"/>
                  <a:gd name="T1" fmla="*/ 0 h 10"/>
                  <a:gd name="T2" fmla="*/ 0 w 11"/>
                  <a:gd name="T3" fmla="*/ 2 h 10"/>
                  <a:gd name="T4" fmla="*/ 2 w 11"/>
                  <a:gd name="T5" fmla="*/ 10 h 10"/>
                  <a:gd name="T6" fmla="*/ 11 w 11"/>
                  <a:gd name="T7" fmla="*/ 9 h 10"/>
                  <a:gd name="T8" fmla="*/ 8 w 11"/>
                  <a:gd name="T9" fmla="*/ 0 h 10"/>
                  <a:gd name="T10" fmla="*/ 0 60000 65536"/>
                  <a:gd name="T11" fmla="*/ 0 60000 65536"/>
                  <a:gd name="T12" fmla="*/ 0 60000 65536"/>
                  <a:gd name="T13" fmla="*/ 0 60000 65536"/>
                  <a:gd name="T14" fmla="*/ 0 60000 65536"/>
                  <a:gd name="T15" fmla="*/ 0 w 11"/>
                  <a:gd name="T16" fmla="*/ 0 h 10"/>
                  <a:gd name="T17" fmla="*/ 11 w 11"/>
                  <a:gd name="T18" fmla="*/ 10 h 10"/>
                </a:gdLst>
                <a:ahLst/>
                <a:cxnLst>
                  <a:cxn ang="T10">
                    <a:pos x="T0" y="T1"/>
                  </a:cxn>
                  <a:cxn ang="T11">
                    <a:pos x="T2" y="T3"/>
                  </a:cxn>
                  <a:cxn ang="T12">
                    <a:pos x="T4" y="T5"/>
                  </a:cxn>
                  <a:cxn ang="T13">
                    <a:pos x="T6" y="T7"/>
                  </a:cxn>
                  <a:cxn ang="T14">
                    <a:pos x="T8" y="T9"/>
                  </a:cxn>
                </a:cxnLst>
                <a:rect l="T15" t="T16" r="T17" b="T18"/>
                <a:pathLst>
                  <a:path w="11" h="10">
                    <a:moveTo>
                      <a:pt x="8" y="0"/>
                    </a:moveTo>
                    <a:lnTo>
                      <a:pt x="0" y="2"/>
                    </a:lnTo>
                    <a:lnTo>
                      <a:pt x="2" y="10"/>
                    </a:lnTo>
                    <a:lnTo>
                      <a:pt x="11" y="9"/>
                    </a:lnTo>
                    <a:lnTo>
                      <a:pt x="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92" name="Freeform 353"/>
              <p:cNvSpPr>
                <a:spLocks/>
              </p:cNvSpPr>
              <p:nvPr/>
            </p:nvSpPr>
            <p:spPr bwMode="auto">
              <a:xfrm>
                <a:off x="3276" y="2190"/>
                <a:ext cx="10" cy="11"/>
              </a:xfrm>
              <a:custGeom>
                <a:avLst/>
                <a:gdLst>
                  <a:gd name="T0" fmla="*/ 7 w 10"/>
                  <a:gd name="T1" fmla="*/ 0 h 11"/>
                  <a:gd name="T2" fmla="*/ 0 w 10"/>
                  <a:gd name="T3" fmla="*/ 1 h 11"/>
                  <a:gd name="T4" fmla="*/ 1 w 10"/>
                  <a:gd name="T5" fmla="*/ 11 h 11"/>
                  <a:gd name="T6" fmla="*/ 10 w 10"/>
                  <a:gd name="T7" fmla="*/ 8 h 11"/>
                  <a:gd name="T8" fmla="*/ 7 w 10"/>
                  <a:gd name="T9" fmla="*/ 0 h 11"/>
                  <a:gd name="T10" fmla="*/ 0 60000 65536"/>
                  <a:gd name="T11" fmla="*/ 0 60000 65536"/>
                  <a:gd name="T12" fmla="*/ 0 60000 65536"/>
                  <a:gd name="T13" fmla="*/ 0 60000 65536"/>
                  <a:gd name="T14" fmla="*/ 0 60000 65536"/>
                  <a:gd name="T15" fmla="*/ 0 w 10"/>
                  <a:gd name="T16" fmla="*/ 0 h 11"/>
                  <a:gd name="T17" fmla="*/ 10 w 10"/>
                  <a:gd name="T18" fmla="*/ 11 h 11"/>
                </a:gdLst>
                <a:ahLst/>
                <a:cxnLst>
                  <a:cxn ang="T10">
                    <a:pos x="T0" y="T1"/>
                  </a:cxn>
                  <a:cxn ang="T11">
                    <a:pos x="T2" y="T3"/>
                  </a:cxn>
                  <a:cxn ang="T12">
                    <a:pos x="T4" y="T5"/>
                  </a:cxn>
                  <a:cxn ang="T13">
                    <a:pos x="T6" y="T7"/>
                  </a:cxn>
                  <a:cxn ang="T14">
                    <a:pos x="T8" y="T9"/>
                  </a:cxn>
                </a:cxnLst>
                <a:rect l="T15" t="T16" r="T17" b="T18"/>
                <a:pathLst>
                  <a:path w="10" h="11">
                    <a:moveTo>
                      <a:pt x="7" y="0"/>
                    </a:moveTo>
                    <a:lnTo>
                      <a:pt x="0" y="1"/>
                    </a:lnTo>
                    <a:lnTo>
                      <a:pt x="1" y="11"/>
                    </a:lnTo>
                    <a:lnTo>
                      <a:pt x="10" y="8"/>
                    </a:lnTo>
                    <a:lnTo>
                      <a:pt x="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893" name="Rectangle 354"/>
              <p:cNvSpPr>
                <a:spLocks noChangeArrowheads="1"/>
              </p:cNvSpPr>
              <p:nvPr/>
            </p:nvSpPr>
            <p:spPr bwMode="auto">
              <a:xfrm>
                <a:off x="1947" y="1537"/>
                <a:ext cx="796" cy="1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WDM rings with </a:t>
                </a:r>
                <a:endParaRPr lang="en-US" sz="1300"/>
              </a:p>
            </p:txBody>
          </p:sp>
        </p:grpSp>
        <p:sp>
          <p:nvSpPr>
            <p:cNvPr id="197712" name="Rectangle 355"/>
            <p:cNvSpPr>
              <a:spLocks noChangeArrowheads="1"/>
            </p:cNvSpPr>
            <p:nvPr/>
          </p:nvSpPr>
          <p:spPr bwMode="auto">
            <a:xfrm>
              <a:off x="1947" y="1662"/>
              <a:ext cx="771" cy="1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full connectivity</a:t>
              </a:r>
              <a:endParaRPr lang="en-US" sz="1300"/>
            </a:p>
          </p:txBody>
        </p:sp>
      </p:grpSp>
      <p:sp>
        <p:nvSpPr>
          <p:cNvPr id="197654" name="Rectangle 356"/>
          <p:cNvSpPr>
            <a:spLocks noChangeArrowheads="1"/>
          </p:cNvSpPr>
          <p:nvPr/>
        </p:nvSpPr>
        <p:spPr bwMode="auto">
          <a:xfrm>
            <a:off x="3471863" y="1517650"/>
            <a:ext cx="1389062" cy="246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97655" name="Rectangle 357"/>
          <p:cNvSpPr>
            <a:spLocks noChangeArrowheads="1"/>
          </p:cNvSpPr>
          <p:nvPr/>
        </p:nvSpPr>
        <p:spPr bwMode="auto">
          <a:xfrm>
            <a:off x="3471863" y="1712913"/>
            <a:ext cx="1390650" cy="247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grpSp>
        <p:nvGrpSpPr>
          <p:cNvPr id="14" name="Group 358"/>
          <p:cNvGrpSpPr>
            <a:grpSpLocks/>
          </p:cNvGrpSpPr>
          <p:nvPr/>
        </p:nvGrpSpPr>
        <p:grpSpPr bwMode="auto">
          <a:xfrm>
            <a:off x="3471864" y="1208089"/>
            <a:ext cx="5545138" cy="1500189"/>
            <a:chOff x="2369" y="761"/>
            <a:chExt cx="3784" cy="945"/>
          </a:xfrm>
        </p:grpSpPr>
        <p:sp>
          <p:nvSpPr>
            <p:cNvPr id="197661" name="Rectangle 359"/>
            <p:cNvSpPr>
              <a:spLocks noChangeArrowheads="1"/>
            </p:cNvSpPr>
            <p:nvPr/>
          </p:nvSpPr>
          <p:spPr bwMode="auto">
            <a:xfrm>
              <a:off x="2369" y="1086"/>
              <a:ext cx="1050" cy="1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and mesh topologies</a:t>
              </a:r>
              <a:endParaRPr lang="en-US"/>
            </a:p>
          </p:txBody>
        </p:sp>
        <p:grpSp>
          <p:nvGrpSpPr>
            <p:cNvPr id="197662" name="Group 360"/>
            <p:cNvGrpSpPr>
              <a:grpSpLocks/>
            </p:cNvGrpSpPr>
            <p:nvPr/>
          </p:nvGrpSpPr>
          <p:grpSpPr bwMode="auto">
            <a:xfrm>
              <a:off x="2369" y="761"/>
              <a:ext cx="3784" cy="945"/>
              <a:chOff x="2369" y="761"/>
              <a:chExt cx="3784" cy="945"/>
            </a:xfrm>
          </p:grpSpPr>
          <p:sp>
            <p:nvSpPr>
              <p:cNvPr id="197663" name="Text Box 361"/>
              <p:cNvSpPr txBox="1">
                <a:spLocks noChangeArrowheads="1"/>
              </p:cNvSpPr>
              <p:nvPr/>
            </p:nvSpPr>
            <p:spPr bwMode="auto">
              <a:xfrm>
                <a:off x="4226" y="761"/>
                <a:ext cx="1927" cy="6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Mesh/Rings with reconfigurable OADMs and Optical Cross-Connects (OXCs)</a:t>
                </a:r>
              </a:p>
            </p:txBody>
          </p:sp>
          <p:sp>
            <p:nvSpPr>
              <p:cNvPr id="197664" name="Oval 362"/>
              <p:cNvSpPr>
                <a:spLocks noChangeArrowheads="1"/>
              </p:cNvSpPr>
              <p:nvPr/>
            </p:nvSpPr>
            <p:spPr bwMode="auto">
              <a:xfrm>
                <a:off x="2836" y="1306"/>
                <a:ext cx="594" cy="362"/>
              </a:xfrm>
              <a:prstGeom prst="ellipse">
                <a:avLst/>
              </a:prstGeom>
              <a:solidFill>
                <a:srgbClr val="FFFFFF"/>
              </a:solidFill>
              <a:ln w="12700">
                <a:solidFill>
                  <a:srgbClr val="000000"/>
                </a:solidFill>
                <a:round/>
                <a:headEnd/>
                <a:tailEnd/>
              </a:ln>
            </p:spPr>
            <p:txBody>
              <a:bodyPr/>
              <a:lstStyle/>
              <a:p>
                <a:endParaRPr lang="en-US"/>
              </a:p>
            </p:txBody>
          </p:sp>
          <p:sp>
            <p:nvSpPr>
              <p:cNvPr id="197665" name="Oval 363"/>
              <p:cNvSpPr>
                <a:spLocks noChangeArrowheads="1"/>
              </p:cNvSpPr>
              <p:nvPr/>
            </p:nvSpPr>
            <p:spPr bwMode="auto">
              <a:xfrm>
                <a:off x="3418" y="1327"/>
                <a:ext cx="595" cy="362"/>
              </a:xfrm>
              <a:prstGeom prst="ellipse">
                <a:avLst/>
              </a:prstGeom>
              <a:solidFill>
                <a:srgbClr val="FFFFFF"/>
              </a:solidFill>
              <a:ln w="12700">
                <a:solidFill>
                  <a:srgbClr val="000000"/>
                </a:solidFill>
                <a:round/>
                <a:headEnd/>
                <a:tailEnd/>
              </a:ln>
            </p:spPr>
            <p:txBody>
              <a:bodyPr/>
              <a:lstStyle/>
              <a:p>
                <a:endParaRPr lang="en-US"/>
              </a:p>
            </p:txBody>
          </p:sp>
          <p:sp>
            <p:nvSpPr>
              <p:cNvPr id="197666" name="Rectangle 364"/>
              <p:cNvSpPr>
                <a:spLocks noChangeArrowheads="1"/>
              </p:cNvSpPr>
              <p:nvPr/>
            </p:nvSpPr>
            <p:spPr bwMode="auto">
              <a:xfrm>
                <a:off x="3596" y="1281"/>
                <a:ext cx="267" cy="116"/>
              </a:xfrm>
              <a:prstGeom prst="rect">
                <a:avLst/>
              </a:prstGeom>
              <a:solidFill>
                <a:srgbClr val="FFFFFF"/>
              </a:solidFill>
              <a:ln w="12700">
                <a:solidFill>
                  <a:srgbClr val="000000"/>
                </a:solidFill>
                <a:miter lim="800000"/>
                <a:headEnd/>
                <a:tailEnd/>
              </a:ln>
            </p:spPr>
            <p:txBody>
              <a:bodyPr/>
              <a:lstStyle/>
              <a:p>
                <a:endParaRPr lang="en-US"/>
              </a:p>
            </p:txBody>
          </p:sp>
          <p:sp>
            <p:nvSpPr>
              <p:cNvPr id="197667" name="Rectangle 365"/>
              <p:cNvSpPr>
                <a:spLocks noChangeArrowheads="1"/>
              </p:cNvSpPr>
              <p:nvPr/>
            </p:nvSpPr>
            <p:spPr bwMode="auto">
              <a:xfrm>
                <a:off x="3639" y="1287"/>
                <a:ext cx="222" cy="1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97668" name="Rectangle 366"/>
              <p:cNvSpPr>
                <a:spLocks noChangeArrowheads="1"/>
              </p:cNvSpPr>
              <p:nvPr/>
            </p:nvSpPr>
            <p:spPr bwMode="auto">
              <a:xfrm>
                <a:off x="3639" y="1293"/>
                <a:ext cx="203"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latin typeface="Times New Roman" charset="0"/>
                  </a:rPr>
                  <a:t>OXC</a:t>
                </a:r>
                <a:endParaRPr lang="en-US"/>
              </a:p>
            </p:txBody>
          </p:sp>
          <p:sp>
            <p:nvSpPr>
              <p:cNvPr id="197669" name="Rectangle 367"/>
              <p:cNvSpPr>
                <a:spLocks noChangeArrowheads="1"/>
              </p:cNvSpPr>
              <p:nvPr/>
            </p:nvSpPr>
            <p:spPr bwMode="auto">
              <a:xfrm>
                <a:off x="3266" y="1404"/>
                <a:ext cx="268" cy="117"/>
              </a:xfrm>
              <a:prstGeom prst="rect">
                <a:avLst/>
              </a:prstGeom>
              <a:solidFill>
                <a:srgbClr val="FFFFFF"/>
              </a:solidFill>
              <a:ln w="12700">
                <a:solidFill>
                  <a:srgbClr val="000000"/>
                </a:solidFill>
                <a:miter lim="800000"/>
                <a:headEnd/>
                <a:tailEnd/>
              </a:ln>
            </p:spPr>
            <p:txBody>
              <a:bodyPr/>
              <a:lstStyle/>
              <a:p>
                <a:endParaRPr lang="en-US"/>
              </a:p>
            </p:txBody>
          </p:sp>
          <p:sp>
            <p:nvSpPr>
              <p:cNvPr id="197670" name="Rectangle 368"/>
              <p:cNvSpPr>
                <a:spLocks noChangeArrowheads="1"/>
              </p:cNvSpPr>
              <p:nvPr/>
            </p:nvSpPr>
            <p:spPr bwMode="auto">
              <a:xfrm>
                <a:off x="3310" y="1410"/>
                <a:ext cx="221" cy="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97671" name="Rectangle 369"/>
              <p:cNvSpPr>
                <a:spLocks noChangeArrowheads="1"/>
              </p:cNvSpPr>
              <p:nvPr/>
            </p:nvSpPr>
            <p:spPr bwMode="auto">
              <a:xfrm>
                <a:off x="3310" y="1416"/>
                <a:ext cx="203"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latin typeface="Times New Roman" charset="0"/>
                  </a:rPr>
                  <a:t>OXC</a:t>
                </a:r>
                <a:endParaRPr lang="en-US"/>
              </a:p>
            </p:txBody>
          </p:sp>
          <p:sp>
            <p:nvSpPr>
              <p:cNvPr id="197672" name="Freeform 370"/>
              <p:cNvSpPr>
                <a:spLocks/>
              </p:cNvSpPr>
              <p:nvPr/>
            </p:nvSpPr>
            <p:spPr bwMode="auto">
              <a:xfrm>
                <a:off x="2855" y="1310"/>
                <a:ext cx="157" cy="86"/>
              </a:xfrm>
              <a:custGeom>
                <a:avLst/>
                <a:gdLst>
                  <a:gd name="T0" fmla="*/ 118 w 157"/>
                  <a:gd name="T1" fmla="*/ 86 h 86"/>
                  <a:gd name="T2" fmla="*/ 157 w 157"/>
                  <a:gd name="T3" fmla="*/ 0 h 86"/>
                  <a:gd name="T4" fmla="*/ 0 w 157"/>
                  <a:gd name="T5" fmla="*/ 0 h 86"/>
                  <a:gd name="T6" fmla="*/ 38 w 157"/>
                  <a:gd name="T7" fmla="*/ 86 h 86"/>
                  <a:gd name="T8" fmla="*/ 118 w 157"/>
                  <a:gd name="T9" fmla="*/ 86 h 86"/>
                  <a:gd name="T10" fmla="*/ 0 60000 65536"/>
                  <a:gd name="T11" fmla="*/ 0 60000 65536"/>
                  <a:gd name="T12" fmla="*/ 0 60000 65536"/>
                  <a:gd name="T13" fmla="*/ 0 60000 65536"/>
                  <a:gd name="T14" fmla="*/ 0 60000 65536"/>
                  <a:gd name="T15" fmla="*/ 0 w 157"/>
                  <a:gd name="T16" fmla="*/ 0 h 86"/>
                  <a:gd name="T17" fmla="*/ 157 w 157"/>
                  <a:gd name="T18" fmla="*/ 86 h 86"/>
                </a:gdLst>
                <a:ahLst/>
                <a:cxnLst>
                  <a:cxn ang="T10">
                    <a:pos x="T0" y="T1"/>
                  </a:cxn>
                  <a:cxn ang="T11">
                    <a:pos x="T2" y="T3"/>
                  </a:cxn>
                  <a:cxn ang="T12">
                    <a:pos x="T4" y="T5"/>
                  </a:cxn>
                  <a:cxn ang="T13">
                    <a:pos x="T6" y="T7"/>
                  </a:cxn>
                  <a:cxn ang="T14">
                    <a:pos x="T8" y="T9"/>
                  </a:cxn>
                </a:cxnLst>
                <a:rect l="T15" t="T16" r="T17" b="T18"/>
                <a:pathLst>
                  <a:path w="157" h="86">
                    <a:moveTo>
                      <a:pt x="118" y="86"/>
                    </a:moveTo>
                    <a:lnTo>
                      <a:pt x="157" y="0"/>
                    </a:lnTo>
                    <a:lnTo>
                      <a:pt x="0" y="0"/>
                    </a:lnTo>
                    <a:lnTo>
                      <a:pt x="38" y="86"/>
                    </a:lnTo>
                    <a:lnTo>
                      <a:pt x="118" y="86"/>
                    </a:lnTo>
                    <a:close/>
                  </a:path>
                </a:pathLst>
              </a:custGeom>
              <a:solidFill>
                <a:srgbClr val="FFFFFF"/>
              </a:solidFill>
              <a:ln w="12700">
                <a:solidFill>
                  <a:srgbClr val="000000"/>
                </a:solidFill>
                <a:round/>
                <a:headEnd/>
                <a:tailEnd/>
              </a:ln>
            </p:spPr>
            <p:txBody>
              <a:bodyPr/>
              <a:lstStyle/>
              <a:p>
                <a:endParaRPr lang="en-US"/>
              </a:p>
            </p:txBody>
          </p:sp>
          <p:sp>
            <p:nvSpPr>
              <p:cNvPr id="197673" name="Freeform 371"/>
              <p:cNvSpPr>
                <a:spLocks/>
              </p:cNvSpPr>
              <p:nvPr/>
            </p:nvSpPr>
            <p:spPr bwMode="auto">
              <a:xfrm>
                <a:off x="2883" y="1590"/>
                <a:ext cx="156" cy="84"/>
              </a:xfrm>
              <a:custGeom>
                <a:avLst/>
                <a:gdLst>
                  <a:gd name="T0" fmla="*/ 117 w 156"/>
                  <a:gd name="T1" fmla="*/ 84 h 84"/>
                  <a:gd name="T2" fmla="*/ 156 w 156"/>
                  <a:gd name="T3" fmla="*/ 0 h 84"/>
                  <a:gd name="T4" fmla="*/ 0 w 156"/>
                  <a:gd name="T5" fmla="*/ 0 h 84"/>
                  <a:gd name="T6" fmla="*/ 38 w 156"/>
                  <a:gd name="T7" fmla="*/ 84 h 84"/>
                  <a:gd name="T8" fmla="*/ 117 w 156"/>
                  <a:gd name="T9" fmla="*/ 84 h 84"/>
                  <a:gd name="T10" fmla="*/ 0 60000 65536"/>
                  <a:gd name="T11" fmla="*/ 0 60000 65536"/>
                  <a:gd name="T12" fmla="*/ 0 60000 65536"/>
                  <a:gd name="T13" fmla="*/ 0 60000 65536"/>
                  <a:gd name="T14" fmla="*/ 0 60000 65536"/>
                  <a:gd name="T15" fmla="*/ 0 w 156"/>
                  <a:gd name="T16" fmla="*/ 0 h 84"/>
                  <a:gd name="T17" fmla="*/ 156 w 156"/>
                  <a:gd name="T18" fmla="*/ 84 h 84"/>
                </a:gdLst>
                <a:ahLst/>
                <a:cxnLst>
                  <a:cxn ang="T10">
                    <a:pos x="T0" y="T1"/>
                  </a:cxn>
                  <a:cxn ang="T11">
                    <a:pos x="T2" y="T3"/>
                  </a:cxn>
                  <a:cxn ang="T12">
                    <a:pos x="T4" y="T5"/>
                  </a:cxn>
                  <a:cxn ang="T13">
                    <a:pos x="T6" y="T7"/>
                  </a:cxn>
                  <a:cxn ang="T14">
                    <a:pos x="T8" y="T9"/>
                  </a:cxn>
                </a:cxnLst>
                <a:rect l="T15" t="T16" r="T17" b="T18"/>
                <a:pathLst>
                  <a:path w="156" h="84">
                    <a:moveTo>
                      <a:pt x="117" y="84"/>
                    </a:moveTo>
                    <a:lnTo>
                      <a:pt x="156" y="0"/>
                    </a:lnTo>
                    <a:lnTo>
                      <a:pt x="0" y="0"/>
                    </a:lnTo>
                    <a:lnTo>
                      <a:pt x="38" y="84"/>
                    </a:lnTo>
                    <a:lnTo>
                      <a:pt x="117" y="84"/>
                    </a:lnTo>
                    <a:close/>
                  </a:path>
                </a:pathLst>
              </a:custGeom>
              <a:solidFill>
                <a:srgbClr val="FFFFFF"/>
              </a:solidFill>
              <a:ln w="12700">
                <a:solidFill>
                  <a:srgbClr val="000000"/>
                </a:solidFill>
                <a:round/>
                <a:headEnd/>
                <a:tailEnd/>
              </a:ln>
            </p:spPr>
            <p:txBody>
              <a:bodyPr/>
              <a:lstStyle/>
              <a:p>
                <a:endParaRPr lang="en-US"/>
              </a:p>
            </p:txBody>
          </p:sp>
          <p:sp>
            <p:nvSpPr>
              <p:cNvPr id="197674" name="Freeform 372"/>
              <p:cNvSpPr>
                <a:spLocks/>
              </p:cNvSpPr>
              <p:nvPr/>
            </p:nvSpPr>
            <p:spPr bwMode="auto">
              <a:xfrm>
                <a:off x="3157" y="1620"/>
                <a:ext cx="157" cy="86"/>
              </a:xfrm>
              <a:custGeom>
                <a:avLst/>
                <a:gdLst>
                  <a:gd name="T0" fmla="*/ 117 w 157"/>
                  <a:gd name="T1" fmla="*/ 86 h 86"/>
                  <a:gd name="T2" fmla="*/ 157 w 157"/>
                  <a:gd name="T3" fmla="*/ 0 h 86"/>
                  <a:gd name="T4" fmla="*/ 0 w 157"/>
                  <a:gd name="T5" fmla="*/ 0 h 86"/>
                  <a:gd name="T6" fmla="*/ 38 w 157"/>
                  <a:gd name="T7" fmla="*/ 86 h 86"/>
                  <a:gd name="T8" fmla="*/ 117 w 157"/>
                  <a:gd name="T9" fmla="*/ 86 h 86"/>
                  <a:gd name="T10" fmla="*/ 0 60000 65536"/>
                  <a:gd name="T11" fmla="*/ 0 60000 65536"/>
                  <a:gd name="T12" fmla="*/ 0 60000 65536"/>
                  <a:gd name="T13" fmla="*/ 0 60000 65536"/>
                  <a:gd name="T14" fmla="*/ 0 60000 65536"/>
                  <a:gd name="T15" fmla="*/ 0 w 157"/>
                  <a:gd name="T16" fmla="*/ 0 h 86"/>
                  <a:gd name="T17" fmla="*/ 157 w 157"/>
                  <a:gd name="T18" fmla="*/ 86 h 86"/>
                </a:gdLst>
                <a:ahLst/>
                <a:cxnLst>
                  <a:cxn ang="T10">
                    <a:pos x="T0" y="T1"/>
                  </a:cxn>
                  <a:cxn ang="T11">
                    <a:pos x="T2" y="T3"/>
                  </a:cxn>
                  <a:cxn ang="T12">
                    <a:pos x="T4" y="T5"/>
                  </a:cxn>
                  <a:cxn ang="T13">
                    <a:pos x="T6" y="T7"/>
                  </a:cxn>
                  <a:cxn ang="T14">
                    <a:pos x="T8" y="T9"/>
                  </a:cxn>
                </a:cxnLst>
                <a:rect l="T15" t="T16" r="T17" b="T18"/>
                <a:pathLst>
                  <a:path w="157" h="86">
                    <a:moveTo>
                      <a:pt x="117" y="86"/>
                    </a:moveTo>
                    <a:lnTo>
                      <a:pt x="157" y="0"/>
                    </a:lnTo>
                    <a:lnTo>
                      <a:pt x="0" y="0"/>
                    </a:lnTo>
                    <a:lnTo>
                      <a:pt x="38" y="86"/>
                    </a:lnTo>
                    <a:lnTo>
                      <a:pt x="117" y="86"/>
                    </a:lnTo>
                    <a:close/>
                  </a:path>
                </a:pathLst>
              </a:custGeom>
              <a:solidFill>
                <a:srgbClr val="FFFFFF"/>
              </a:solidFill>
              <a:ln w="12700">
                <a:solidFill>
                  <a:srgbClr val="000000"/>
                </a:solidFill>
                <a:round/>
                <a:headEnd/>
                <a:tailEnd/>
              </a:ln>
            </p:spPr>
            <p:txBody>
              <a:bodyPr/>
              <a:lstStyle/>
              <a:p>
                <a:endParaRPr lang="en-US"/>
              </a:p>
            </p:txBody>
          </p:sp>
          <p:sp>
            <p:nvSpPr>
              <p:cNvPr id="197675" name="Freeform 373"/>
              <p:cNvSpPr>
                <a:spLocks/>
              </p:cNvSpPr>
              <p:nvPr/>
            </p:nvSpPr>
            <p:spPr bwMode="auto">
              <a:xfrm>
                <a:off x="3869" y="1590"/>
                <a:ext cx="157" cy="84"/>
              </a:xfrm>
              <a:custGeom>
                <a:avLst/>
                <a:gdLst>
                  <a:gd name="T0" fmla="*/ 118 w 157"/>
                  <a:gd name="T1" fmla="*/ 84 h 84"/>
                  <a:gd name="T2" fmla="*/ 157 w 157"/>
                  <a:gd name="T3" fmla="*/ 0 h 84"/>
                  <a:gd name="T4" fmla="*/ 0 w 157"/>
                  <a:gd name="T5" fmla="*/ 0 h 84"/>
                  <a:gd name="T6" fmla="*/ 38 w 157"/>
                  <a:gd name="T7" fmla="*/ 84 h 84"/>
                  <a:gd name="T8" fmla="*/ 118 w 157"/>
                  <a:gd name="T9" fmla="*/ 84 h 84"/>
                  <a:gd name="T10" fmla="*/ 0 60000 65536"/>
                  <a:gd name="T11" fmla="*/ 0 60000 65536"/>
                  <a:gd name="T12" fmla="*/ 0 60000 65536"/>
                  <a:gd name="T13" fmla="*/ 0 60000 65536"/>
                  <a:gd name="T14" fmla="*/ 0 60000 65536"/>
                  <a:gd name="T15" fmla="*/ 0 w 157"/>
                  <a:gd name="T16" fmla="*/ 0 h 84"/>
                  <a:gd name="T17" fmla="*/ 157 w 157"/>
                  <a:gd name="T18" fmla="*/ 84 h 84"/>
                </a:gdLst>
                <a:ahLst/>
                <a:cxnLst>
                  <a:cxn ang="T10">
                    <a:pos x="T0" y="T1"/>
                  </a:cxn>
                  <a:cxn ang="T11">
                    <a:pos x="T2" y="T3"/>
                  </a:cxn>
                  <a:cxn ang="T12">
                    <a:pos x="T4" y="T5"/>
                  </a:cxn>
                  <a:cxn ang="T13">
                    <a:pos x="T6" y="T7"/>
                  </a:cxn>
                  <a:cxn ang="T14">
                    <a:pos x="T8" y="T9"/>
                  </a:cxn>
                </a:cxnLst>
                <a:rect l="T15" t="T16" r="T17" b="T18"/>
                <a:pathLst>
                  <a:path w="157" h="84">
                    <a:moveTo>
                      <a:pt x="118" y="84"/>
                    </a:moveTo>
                    <a:lnTo>
                      <a:pt x="157" y="0"/>
                    </a:lnTo>
                    <a:lnTo>
                      <a:pt x="0" y="0"/>
                    </a:lnTo>
                    <a:lnTo>
                      <a:pt x="38" y="84"/>
                    </a:lnTo>
                    <a:lnTo>
                      <a:pt x="118" y="84"/>
                    </a:lnTo>
                    <a:close/>
                  </a:path>
                </a:pathLst>
              </a:custGeom>
              <a:solidFill>
                <a:srgbClr val="FFFFFF"/>
              </a:solidFill>
              <a:ln w="12700">
                <a:solidFill>
                  <a:srgbClr val="000000"/>
                </a:solidFill>
                <a:round/>
                <a:headEnd/>
                <a:tailEnd/>
              </a:ln>
            </p:spPr>
            <p:txBody>
              <a:bodyPr/>
              <a:lstStyle/>
              <a:p>
                <a:endParaRPr lang="en-US"/>
              </a:p>
            </p:txBody>
          </p:sp>
          <p:sp>
            <p:nvSpPr>
              <p:cNvPr id="197676" name="Freeform 374"/>
              <p:cNvSpPr>
                <a:spLocks/>
              </p:cNvSpPr>
              <p:nvPr/>
            </p:nvSpPr>
            <p:spPr bwMode="auto">
              <a:xfrm>
                <a:off x="3513" y="1620"/>
                <a:ext cx="157" cy="86"/>
              </a:xfrm>
              <a:custGeom>
                <a:avLst/>
                <a:gdLst>
                  <a:gd name="T0" fmla="*/ 118 w 157"/>
                  <a:gd name="T1" fmla="*/ 86 h 86"/>
                  <a:gd name="T2" fmla="*/ 157 w 157"/>
                  <a:gd name="T3" fmla="*/ 0 h 86"/>
                  <a:gd name="T4" fmla="*/ 0 w 157"/>
                  <a:gd name="T5" fmla="*/ 0 h 86"/>
                  <a:gd name="T6" fmla="*/ 38 w 157"/>
                  <a:gd name="T7" fmla="*/ 86 h 86"/>
                  <a:gd name="T8" fmla="*/ 118 w 157"/>
                  <a:gd name="T9" fmla="*/ 86 h 86"/>
                  <a:gd name="T10" fmla="*/ 0 60000 65536"/>
                  <a:gd name="T11" fmla="*/ 0 60000 65536"/>
                  <a:gd name="T12" fmla="*/ 0 60000 65536"/>
                  <a:gd name="T13" fmla="*/ 0 60000 65536"/>
                  <a:gd name="T14" fmla="*/ 0 60000 65536"/>
                  <a:gd name="T15" fmla="*/ 0 w 157"/>
                  <a:gd name="T16" fmla="*/ 0 h 86"/>
                  <a:gd name="T17" fmla="*/ 157 w 157"/>
                  <a:gd name="T18" fmla="*/ 86 h 86"/>
                </a:gdLst>
                <a:ahLst/>
                <a:cxnLst>
                  <a:cxn ang="T10">
                    <a:pos x="T0" y="T1"/>
                  </a:cxn>
                  <a:cxn ang="T11">
                    <a:pos x="T2" y="T3"/>
                  </a:cxn>
                  <a:cxn ang="T12">
                    <a:pos x="T4" y="T5"/>
                  </a:cxn>
                  <a:cxn ang="T13">
                    <a:pos x="T6" y="T7"/>
                  </a:cxn>
                  <a:cxn ang="T14">
                    <a:pos x="T8" y="T9"/>
                  </a:cxn>
                </a:cxnLst>
                <a:rect l="T15" t="T16" r="T17" b="T18"/>
                <a:pathLst>
                  <a:path w="157" h="86">
                    <a:moveTo>
                      <a:pt x="118" y="86"/>
                    </a:moveTo>
                    <a:lnTo>
                      <a:pt x="157" y="0"/>
                    </a:lnTo>
                    <a:lnTo>
                      <a:pt x="0" y="0"/>
                    </a:lnTo>
                    <a:lnTo>
                      <a:pt x="38" y="86"/>
                    </a:lnTo>
                    <a:lnTo>
                      <a:pt x="118" y="86"/>
                    </a:lnTo>
                    <a:close/>
                  </a:path>
                </a:pathLst>
              </a:custGeom>
              <a:solidFill>
                <a:srgbClr val="FFFFFF"/>
              </a:solidFill>
              <a:ln w="12700">
                <a:solidFill>
                  <a:srgbClr val="000000"/>
                </a:solidFill>
                <a:round/>
                <a:headEnd/>
                <a:tailEnd/>
              </a:ln>
            </p:spPr>
            <p:txBody>
              <a:bodyPr/>
              <a:lstStyle/>
              <a:p>
                <a:endParaRPr lang="en-US"/>
              </a:p>
            </p:txBody>
          </p:sp>
          <p:sp>
            <p:nvSpPr>
              <p:cNvPr id="197677" name="Freeform 375"/>
              <p:cNvSpPr>
                <a:spLocks/>
              </p:cNvSpPr>
              <p:nvPr/>
            </p:nvSpPr>
            <p:spPr bwMode="auto">
              <a:xfrm>
                <a:off x="3130" y="1249"/>
                <a:ext cx="156" cy="85"/>
              </a:xfrm>
              <a:custGeom>
                <a:avLst/>
                <a:gdLst>
                  <a:gd name="T0" fmla="*/ 116 w 156"/>
                  <a:gd name="T1" fmla="*/ 85 h 85"/>
                  <a:gd name="T2" fmla="*/ 156 w 156"/>
                  <a:gd name="T3" fmla="*/ 0 h 85"/>
                  <a:gd name="T4" fmla="*/ 0 w 156"/>
                  <a:gd name="T5" fmla="*/ 0 h 85"/>
                  <a:gd name="T6" fmla="*/ 38 w 156"/>
                  <a:gd name="T7" fmla="*/ 85 h 85"/>
                  <a:gd name="T8" fmla="*/ 116 w 156"/>
                  <a:gd name="T9" fmla="*/ 85 h 85"/>
                  <a:gd name="T10" fmla="*/ 0 60000 65536"/>
                  <a:gd name="T11" fmla="*/ 0 60000 65536"/>
                  <a:gd name="T12" fmla="*/ 0 60000 65536"/>
                  <a:gd name="T13" fmla="*/ 0 60000 65536"/>
                  <a:gd name="T14" fmla="*/ 0 60000 65536"/>
                  <a:gd name="T15" fmla="*/ 0 w 156"/>
                  <a:gd name="T16" fmla="*/ 0 h 85"/>
                  <a:gd name="T17" fmla="*/ 156 w 156"/>
                  <a:gd name="T18" fmla="*/ 85 h 85"/>
                </a:gdLst>
                <a:ahLst/>
                <a:cxnLst>
                  <a:cxn ang="T10">
                    <a:pos x="T0" y="T1"/>
                  </a:cxn>
                  <a:cxn ang="T11">
                    <a:pos x="T2" y="T3"/>
                  </a:cxn>
                  <a:cxn ang="T12">
                    <a:pos x="T4" y="T5"/>
                  </a:cxn>
                  <a:cxn ang="T13">
                    <a:pos x="T6" y="T7"/>
                  </a:cxn>
                  <a:cxn ang="T14">
                    <a:pos x="T8" y="T9"/>
                  </a:cxn>
                </a:cxnLst>
                <a:rect l="T15" t="T16" r="T17" b="T18"/>
                <a:pathLst>
                  <a:path w="156" h="85">
                    <a:moveTo>
                      <a:pt x="116" y="85"/>
                    </a:moveTo>
                    <a:lnTo>
                      <a:pt x="156" y="0"/>
                    </a:lnTo>
                    <a:lnTo>
                      <a:pt x="0" y="0"/>
                    </a:lnTo>
                    <a:lnTo>
                      <a:pt x="38" y="85"/>
                    </a:lnTo>
                    <a:lnTo>
                      <a:pt x="116" y="85"/>
                    </a:lnTo>
                    <a:close/>
                  </a:path>
                </a:pathLst>
              </a:custGeom>
              <a:solidFill>
                <a:srgbClr val="FFFFFF"/>
              </a:solidFill>
              <a:ln w="12700">
                <a:solidFill>
                  <a:srgbClr val="000000"/>
                </a:solidFill>
                <a:round/>
                <a:headEnd/>
                <a:tailEnd/>
              </a:ln>
            </p:spPr>
            <p:txBody>
              <a:bodyPr/>
              <a:lstStyle/>
              <a:p>
                <a:endParaRPr lang="en-US"/>
              </a:p>
            </p:txBody>
          </p:sp>
          <p:sp>
            <p:nvSpPr>
              <p:cNvPr id="197678" name="Rectangle 376"/>
              <p:cNvSpPr>
                <a:spLocks noChangeArrowheads="1"/>
              </p:cNvSpPr>
              <p:nvPr/>
            </p:nvSpPr>
            <p:spPr bwMode="auto">
              <a:xfrm>
                <a:off x="3338" y="1003"/>
                <a:ext cx="211" cy="117"/>
              </a:xfrm>
              <a:prstGeom prst="rect">
                <a:avLst/>
              </a:prstGeom>
              <a:solidFill>
                <a:srgbClr val="FFFFFF"/>
              </a:solidFill>
              <a:ln w="12700">
                <a:solidFill>
                  <a:srgbClr val="000000"/>
                </a:solidFill>
                <a:miter lim="800000"/>
                <a:headEnd/>
                <a:tailEnd/>
              </a:ln>
            </p:spPr>
            <p:txBody>
              <a:bodyPr/>
              <a:lstStyle/>
              <a:p>
                <a:endParaRPr lang="en-US"/>
              </a:p>
            </p:txBody>
          </p:sp>
          <p:sp>
            <p:nvSpPr>
              <p:cNvPr id="197679" name="Rectangle 377"/>
              <p:cNvSpPr>
                <a:spLocks noChangeArrowheads="1"/>
              </p:cNvSpPr>
              <p:nvPr/>
            </p:nvSpPr>
            <p:spPr bwMode="auto">
              <a:xfrm>
                <a:off x="3353" y="1009"/>
                <a:ext cx="222" cy="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97680" name="Rectangle 378"/>
              <p:cNvSpPr>
                <a:spLocks noChangeArrowheads="1"/>
              </p:cNvSpPr>
              <p:nvPr/>
            </p:nvSpPr>
            <p:spPr bwMode="auto">
              <a:xfrm>
                <a:off x="3353" y="1015"/>
                <a:ext cx="203"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latin typeface="Times New Roman" charset="0"/>
                  </a:rPr>
                  <a:t>OXC</a:t>
                </a:r>
                <a:endParaRPr lang="en-US"/>
              </a:p>
            </p:txBody>
          </p:sp>
          <p:sp>
            <p:nvSpPr>
              <p:cNvPr id="197681" name="Rectangle 379"/>
              <p:cNvSpPr>
                <a:spLocks noChangeArrowheads="1"/>
              </p:cNvSpPr>
              <p:nvPr/>
            </p:nvSpPr>
            <p:spPr bwMode="auto">
              <a:xfrm>
                <a:off x="4070" y="1249"/>
                <a:ext cx="214" cy="119"/>
              </a:xfrm>
              <a:prstGeom prst="rect">
                <a:avLst/>
              </a:prstGeom>
              <a:solidFill>
                <a:srgbClr val="FFFFFF"/>
              </a:solidFill>
              <a:ln w="12700">
                <a:solidFill>
                  <a:srgbClr val="000000"/>
                </a:solidFill>
                <a:miter lim="800000"/>
                <a:headEnd/>
                <a:tailEnd/>
              </a:ln>
            </p:spPr>
            <p:txBody>
              <a:bodyPr/>
              <a:lstStyle/>
              <a:p>
                <a:endParaRPr lang="en-US"/>
              </a:p>
            </p:txBody>
          </p:sp>
          <p:sp>
            <p:nvSpPr>
              <p:cNvPr id="197682" name="Rectangle 380"/>
              <p:cNvSpPr>
                <a:spLocks noChangeArrowheads="1"/>
              </p:cNvSpPr>
              <p:nvPr/>
            </p:nvSpPr>
            <p:spPr bwMode="auto">
              <a:xfrm>
                <a:off x="4086" y="1257"/>
                <a:ext cx="222" cy="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97683" name="Rectangle 381"/>
              <p:cNvSpPr>
                <a:spLocks noChangeArrowheads="1"/>
              </p:cNvSpPr>
              <p:nvPr/>
            </p:nvSpPr>
            <p:spPr bwMode="auto">
              <a:xfrm>
                <a:off x="4086" y="1263"/>
                <a:ext cx="203"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latin typeface="Times New Roman" charset="0"/>
                  </a:rPr>
                  <a:t>OXC</a:t>
                </a:r>
                <a:endParaRPr lang="en-US"/>
              </a:p>
            </p:txBody>
          </p:sp>
          <p:sp>
            <p:nvSpPr>
              <p:cNvPr id="197684" name="Rectangle 382"/>
              <p:cNvSpPr>
                <a:spLocks noChangeArrowheads="1"/>
              </p:cNvSpPr>
              <p:nvPr/>
            </p:nvSpPr>
            <p:spPr bwMode="auto">
              <a:xfrm>
                <a:off x="3887" y="890"/>
                <a:ext cx="212" cy="116"/>
              </a:xfrm>
              <a:prstGeom prst="rect">
                <a:avLst/>
              </a:prstGeom>
              <a:solidFill>
                <a:srgbClr val="FFFFFF"/>
              </a:solidFill>
              <a:ln w="12700">
                <a:solidFill>
                  <a:srgbClr val="000000"/>
                </a:solidFill>
                <a:miter lim="800000"/>
                <a:headEnd/>
                <a:tailEnd/>
              </a:ln>
            </p:spPr>
            <p:txBody>
              <a:bodyPr/>
              <a:lstStyle/>
              <a:p>
                <a:endParaRPr lang="en-US"/>
              </a:p>
            </p:txBody>
          </p:sp>
          <p:sp>
            <p:nvSpPr>
              <p:cNvPr id="197685" name="Rectangle 383"/>
              <p:cNvSpPr>
                <a:spLocks noChangeArrowheads="1"/>
              </p:cNvSpPr>
              <p:nvPr/>
            </p:nvSpPr>
            <p:spPr bwMode="auto">
              <a:xfrm>
                <a:off x="3903" y="895"/>
                <a:ext cx="221" cy="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97686" name="Rectangle 384"/>
              <p:cNvSpPr>
                <a:spLocks noChangeArrowheads="1"/>
              </p:cNvSpPr>
              <p:nvPr/>
            </p:nvSpPr>
            <p:spPr bwMode="auto">
              <a:xfrm>
                <a:off x="3903" y="901"/>
                <a:ext cx="203"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latin typeface="Times New Roman" charset="0"/>
                  </a:rPr>
                  <a:t>OXC</a:t>
                </a:r>
                <a:endParaRPr lang="en-US"/>
              </a:p>
            </p:txBody>
          </p:sp>
          <p:sp>
            <p:nvSpPr>
              <p:cNvPr id="197687" name="Line 385"/>
              <p:cNvSpPr>
                <a:spLocks noChangeShapeType="1"/>
              </p:cNvSpPr>
              <p:nvPr/>
            </p:nvSpPr>
            <p:spPr bwMode="auto">
              <a:xfrm flipV="1">
                <a:off x="3833" y="1010"/>
                <a:ext cx="158" cy="27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688" name="Line 386"/>
              <p:cNvSpPr>
                <a:spLocks noChangeShapeType="1"/>
              </p:cNvSpPr>
              <p:nvPr/>
            </p:nvSpPr>
            <p:spPr bwMode="auto">
              <a:xfrm>
                <a:off x="3474" y="1121"/>
                <a:ext cx="176" cy="1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689" name="Line 387"/>
              <p:cNvSpPr>
                <a:spLocks noChangeShapeType="1"/>
              </p:cNvSpPr>
              <p:nvPr/>
            </p:nvSpPr>
            <p:spPr bwMode="auto">
              <a:xfrm flipV="1">
                <a:off x="3554" y="922"/>
                <a:ext cx="321" cy="9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690" name="Line 388"/>
              <p:cNvSpPr>
                <a:spLocks noChangeShapeType="1"/>
              </p:cNvSpPr>
              <p:nvPr/>
            </p:nvSpPr>
            <p:spPr bwMode="auto">
              <a:xfrm>
                <a:off x="4058" y="1017"/>
                <a:ext cx="86" cy="233"/>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691" name="Line 389"/>
              <p:cNvSpPr>
                <a:spLocks noChangeShapeType="1"/>
              </p:cNvSpPr>
              <p:nvPr/>
            </p:nvSpPr>
            <p:spPr bwMode="auto">
              <a:xfrm flipH="1">
                <a:off x="3856" y="1306"/>
                <a:ext cx="215" cy="2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692" name="Rectangle 390"/>
              <p:cNvSpPr>
                <a:spLocks noChangeArrowheads="1"/>
              </p:cNvSpPr>
              <p:nvPr/>
            </p:nvSpPr>
            <p:spPr bwMode="auto">
              <a:xfrm>
                <a:off x="2369" y="962"/>
                <a:ext cx="1031" cy="1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Interconnected rings</a:t>
                </a:r>
                <a:endParaRPr lang="en-US"/>
              </a:p>
            </p:txBody>
          </p:sp>
          <p:grpSp>
            <p:nvGrpSpPr>
              <p:cNvPr id="197693" name="Group 391"/>
              <p:cNvGrpSpPr>
                <a:grpSpLocks/>
              </p:cNvGrpSpPr>
              <p:nvPr/>
            </p:nvGrpSpPr>
            <p:grpSpPr bwMode="auto">
              <a:xfrm>
                <a:off x="2866" y="1521"/>
                <a:ext cx="194" cy="154"/>
                <a:chOff x="2866" y="1521"/>
                <a:chExt cx="194" cy="154"/>
              </a:xfrm>
            </p:grpSpPr>
            <p:sp>
              <p:nvSpPr>
                <p:cNvPr id="197709" name="Line 392"/>
                <p:cNvSpPr>
                  <a:spLocks noChangeShapeType="1"/>
                </p:cNvSpPr>
                <p:nvPr/>
              </p:nvSpPr>
              <p:spPr bwMode="auto">
                <a:xfrm flipV="1">
                  <a:off x="2866" y="1542"/>
                  <a:ext cx="166" cy="133"/>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710" name="Freeform 393"/>
                <p:cNvSpPr>
                  <a:spLocks/>
                </p:cNvSpPr>
                <p:nvPr/>
              </p:nvSpPr>
              <p:spPr bwMode="auto">
                <a:xfrm>
                  <a:off x="2998" y="1521"/>
                  <a:ext cx="62" cy="57"/>
                </a:xfrm>
                <a:custGeom>
                  <a:avLst/>
                  <a:gdLst>
                    <a:gd name="T0" fmla="*/ 35 w 62"/>
                    <a:gd name="T1" fmla="*/ 57 h 57"/>
                    <a:gd name="T2" fmla="*/ 62 w 62"/>
                    <a:gd name="T3" fmla="*/ 0 h 57"/>
                    <a:gd name="T4" fmla="*/ 0 w 62"/>
                    <a:gd name="T5" fmla="*/ 12 h 57"/>
                    <a:gd name="T6" fmla="*/ 31 w 62"/>
                    <a:gd name="T7" fmla="*/ 24 h 57"/>
                    <a:gd name="T8" fmla="*/ 35 w 62"/>
                    <a:gd name="T9" fmla="*/ 57 h 57"/>
                    <a:gd name="T10" fmla="*/ 0 60000 65536"/>
                    <a:gd name="T11" fmla="*/ 0 60000 65536"/>
                    <a:gd name="T12" fmla="*/ 0 60000 65536"/>
                    <a:gd name="T13" fmla="*/ 0 60000 65536"/>
                    <a:gd name="T14" fmla="*/ 0 60000 65536"/>
                    <a:gd name="T15" fmla="*/ 0 w 62"/>
                    <a:gd name="T16" fmla="*/ 0 h 57"/>
                    <a:gd name="T17" fmla="*/ 62 w 62"/>
                    <a:gd name="T18" fmla="*/ 57 h 57"/>
                  </a:gdLst>
                  <a:ahLst/>
                  <a:cxnLst>
                    <a:cxn ang="T10">
                      <a:pos x="T0" y="T1"/>
                    </a:cxn>
                    <a:cxn ang="T11">
                      <a:pos x="T2" y="T3"/>
                    </a:cxn>
                    <a:cxn ang="T12">
                      <a:pos x="T4" y="T5"/>
                    </a:cxn>
                    <a:cxn ang="T13">
                      <a:pos x="T6" y="T7"/>
                    </a:cxn>
                    <a:cxn ang="T14">
                      <a:pos x="T8" y="T9"/>
                    </a:cxn>
                  </a:cxnLst>
                  <a:rect l="T15" t="T16" r="T17" b="T18"/>
                  <a:pathLst>
                    <a:path w="62" h="57">
                      <a:moveTo>
                        <a:pt x="35" y="57"/>
                      </a:moveTo>
                      <a:lnTo>
                        <a:pt x="62" y="0"/>
                      </a:lnTo>
                      <a:lnTo>
                        <a:pt x="0" y="12"/>
                      </a:lnTo>
                      <a:lnTo>
                        <a:pt x="31" y="24"/>
                      </a:lnTo>
                      <a:lnTo>
                        <a:pt x="35" y="5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197694" name="Group 394"/>
              <p:cNvGrpSpPr>
                <a:grpSpLocks/>
              </p:cNvGrpSpPr>
              <p:nvPr/>
            </p:nvGrpSpPr>
            <p:grpSpPr bwMode="auto">
              <a:xfrm>
                <a:off x="3115" y="1187"/>
                <a:ext cx="193" cy="154"/>
                <a:chOff x="3115" y="1187"/>
                <a:chExt cx="193" cy="154"/>
              </a:xfrm>
            </p:grpSpPr>
            <p:sp>
              <p:nvSpPr>
                <p:cNvPr id="197707" name="Line 395"/>
                <p:cNvSpPr>
                  <a:spLocks noChangeShapeType="1"/>
                </p:cNvSpPr>
                <p:nvPr/>
              </p:nvSpPr>
              <p:spPr bwMode="auto">
                <a:xfrm flipV="1">
                  <a:off x="3115" y="1208"/>
                  <a:ext cx="165" cy="133"/>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708" name="Freeform 396"/>
                <p:cNvSpPr>
                  <a:spLocks/>
                </p:cNvSpPr>
                <p:nvPr/>
              </p:nvSpPr>
              <p:spPr bwMode="auto">
                <a:xfrm>
                  <a:off x="3246" y="1187"/>
                  <a:ext cx="62" cy="57"/>
                </a:xfrm>
                <a:custGeom>
                  <a:avLst/>
                  <a:gdLst>
                    <a:gd name="T0" fmla="*/ 36 w 62"/>
                    <a:gd name="T1" fmla="*/ 57 h 57"/>
                    <a:gd name="T2" fmla="*/ 62 w 62"/>
                    <a:gd name="T3" fmla="*/ 0 h 57"/>
                    <a:gd name="T4" fmla="*/ 0 w 62"/>
                    <a:gd name="T5" fmla="*/ 13 h 57"/>
                    <a:gd name="T6" fmla="*/ 31 w 62"/>
                    <a:gd name="T7" fmla="*/ 24 h 57"/>
                    <a:gd name="T8" fmla="*/ 36 w 62"/>
                    <a:gd name="T9" fmla="*/ 57 h 57"/>
                    <a:gd name="T10" fmla="*/ 0 60000 65536"/>
                    <a:gd name="T11" fmla="*/ 0 60000 65536"/>
                    <a:gd name="T12" fmla="*/ 0 60000 65536"/>
                    <a:gd name="T13" fmla="*/ 0 60000 65536"/>
                    <a:gd name="T14" fmla="*/ 0 60000 65536"/>
                    <a:gd name="T15" fmla="*/ 0 w 62"/>
                    <a:gd name="T16" fmla="*/ 0 h 57"/>
                    <a:gd name="T17" fmla="*/ 62 w 62"/>
                    <a:gd name="T18" fmla="*/ 57 h 57"/>
                  </a:gdLst>
                  <a:ahLst/>
                  <a:cxnLst>
                    <a:cxn ang="T10">
                      <a:pos x="T0" y="T1"/>
                    </a:cxn>
                    <a:cxn ang="T11">
                      <a:pos x="T2" y="T3"/>
                    </a:cxn>
                    <a:cxn ang="T12">
                      <a:pos x="T4" y="T5"/>
                    </a:cxn>
                    <a:cxn ang="T13">
                      <a:pos x="T6" y="T7"/>
                    </a:cxn>
                    <a:cxn ang="T14">
                      <a:pos x="T8" y="T9"/>
                    </a:cxn>
                  </a:cxnLst>
                  <a:rect l="T15" t="T16" r="T17" b="T18"/>
                  <a:pathLst>
                    <a:path w="62" h="57">
                      <a:moveTo>
                        <a:pt x="36" y="57"/>
                      </a:moveTo>
                      <a:lnTo>
                        <a:pt x="62" y="0"/>
                      </a:lnTo>
                      <a:lnTo>
                        <a:pt x="0" y="13"/>
                      </a:lnTo>
                      <a:lnTo>
                        <a:pt x="31" y="24"/>
                      </a:lnTo>
                      <a:lnTo>
                        <a:pt x="36" y="5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197695" name="Group 397"/>
              <p:cNvGrpSpPr>
                <a:grpSpLocks/>
              </p:cNvGrpSpPr>
              <p:nvPr/>
            </p:nvGrpSpPr>
            <p:grpSpPr bwMode="auto">
              <a:xfrm>
                <a:off x="3496" y="1552"/>
                <a:ext cx="194" cy="154"/>
                <a:chOff x="3496" y="1552"/>
                <a:chExt cx="194" cy="154"/>
              </a:xfrm>
            </p:grpSpPr>
            <p:sp>
              <p:nvSpPr>
                <p:cNvPr id="197705" name="Line 398"/>
                <p:cNvSpPr>
                  <a:spLocks noChangeShapeType="1"/>
                </p:cNvSpPr>
                <p:nvPr/>
              </p:nvSpPr>
              <p:spPr bwMode="auto">
                <a:xfrm flipV="1">
                  <a:off x="3496" y="1573"/>
                  <a:ext cx="165" cy="133"/>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706" name="Freeform 399"/>
                <p:cNvSpPr>
                  <a:spLocks/>
                </p:cNvSpPr>
                <p:nvPr/>
              </p:nvSpPr>
              <p:spPr bwMode="auto">
                <a:xfrm>
                  <a:off x="3628" y="1552"/>
                  <a:ext cx="62" cy="57"/>
                </a:xfrm>
                <a:custGeom>
                  <a:avLst/>
                  <a:gdLst>
                    <a:gd name="T0" fmla="*/ 35 w 62"/>
                    <a:gd name="T1" fmla="*/ 57 h 57"/>
                    <a:gd name="T2" fmla="*/ 62 w 62"/>
                    <a:gd name="T3" fmla="*/ 0 h 57"/>
                    <a:gd name="T4" fmla="*/ 0 w 62"/>
                    <a:gd name="T5" fmla="*/ 12 h 57"/>
                    <a:gd name="T6" fmla="*/ 31 w 62"/>
                    <a:gd name="T7" fmla="*/ 24 h 57"/>
                    <a:gd name="T8" fmla="*/ 35 w 62"/>
                    <a:gd name="T9" fmla="*/ 57 h 57"/>
                    <a:gd name="T10" fmla="*/ 0 60000 65536"/>
                    <a:gd name="T11" fmla="*/ 0 60000 65536"/>
                    <a:gd name="T12" fmla="*/ 0 60000 65536"/>
                    <a:gd name="T13" fmla="*/ 0 60000 65536"/>
                    <a:gd name="T14" fmla="*/ 0 60000 65536"/>
                    <a:gd name="T15" fmla="*/ 0 w 62"/>
                    <a:gd name="T16" fmla="*/ 0 h 57"/>
                    <a:gd name="T17" fmla="*/ 62 w 62"/>
                    <a:gd name="T18" fmla="*/ 57 h 57"/>
                  </a:gdLst>
                  <a:ahLst/>
                  <a:cxnLst>
                    <a:cxn ang="T10">
                      <a:pos x="T0" y="T1"/>
                    </a:cxn>
                    <a:cxn ang="T11">
                      <a:pos x="T2" y="T3"/>
                    </a:cxn>
                    <a:cxn ang="T12">
                      <a:pos x="T4" y="T5"/>
                    </a:cxn>
                    <a:cxn ang="T13">
                      <a:pos x="T6" y="T7"/>
                    </a:cxn>
                    <a:cxn ang="T14">
                      <a:pos x="T8" y="T9"/>
                    </a:cxn>
                  </a:cxnLst>
                  <a:rect l="T15" t="T16" r="T17" b="T18"/>
                  <a:pathLst>
                    <a:path w="62" h="57">
                      <a:moveTo>
                        <a:pt x="35" y="57"/>
                      </a:moveTo>
                      <a:lnTo>
                        <a:pt x="62" y="0"/>
                      </a:lnTo>
                      <a:lnTo>
                        <a:pt x="0" y="12"/>
                      </a:lnTo>
                      <a:lnTo>
                        <a:pt x="31" y="24"/>
                      </a:lnTo>
                      <a:lnTo>
                        <a:pt x="35" y="5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197696" name="Group 400"/>
              <p:cNvGrpSpPr>
                <a:grpSpLocks/>
              </p:cNvGrpSpPr>
              <p:nvPr/>
            </p:nvGrpSpPr>
            <p:grpSpPr bwMode="auto">
              <a:xfrm>
                <a:off x="3886" y="1533"/>
                <a:ext cx="193" cy="155"/>
                <a:chOff x="3886" y="1533"/>
                <a:chExt cx="193" cy="155"/>
              </a:xfrm>
            </p:grpSpPr>
            <p:sp>
              <p:nvSpPr>
                <p:cNvPr id="197703" name="Line 401"/>
                <p:cNvSpPr>
                  <a:spLocks noChangeShapeType="1"/>
                </p:cNvSpPr>
                <p:nvPr/>
              </p:nvSpPr>
              <p:spPr bwMode="auto">
                <a:xfrm flipV="1">
                  <a:off x="3886" y="1554"/>
                  <a:ext cx="165" cy="13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704" name="Freeform 402"/>
                <p:cNvSpPr>
                  <a:spLocks/>
                </p:cNvSpPr>
                <p:nvPr/>
              </p:nvSpPr>
              <p:spPr bwMode="auto">
                <a:xfrm>
                  <a:off x="4018" y="1533"/>
                  <a:ext cx="61" cy="58"/>
                </a:xfrm>
                <a:custGeom>
                  <a:avLst/>
                  <a:gdLst>
                    <a:gd name="T0" fmla="*/ 35 w 61"/>
                    <a:gd name="T1" fmla="*/ 58 h 58"/>
                    <a:gd name="T2" fmla="*/ 61 w 61"/>
                    <a:gd name="T3" fmla="*/ 0 h 58"/>
                    <a:gd name="T4" fmla="*/ 0 w 61"/>
                    <a:gd name="T5" fmla="*/ 13 h 58"/>
                    <a:gd name="T6" fmla="*/ 30 w 61"/>
                    <a:gd name="T7" fmla="*/ 24 h 58"/>
                    <a:gd name="T8" fmla="*/ 35 w 61"/>
                    <a:gd name="T9" fmla="*/ 58 h 58"/>
                    <a:gd name="T10" fmla="*/ 0 60000 65536"/>
                    <a:gd name="T11" fmla="*/ 0 60000 65536"/>
                    <a:gd name="T12" fmla="*/ 0 60000 65536"/>
                    <a:gd name="T13" fmla="*/ 0 60000 65536"/>
                    <a:gd name="T14" fmla="*/ 0 60000 65536"/>
                    <a:gd name="T15" fmla="*/ 0 w 61"/>
                    <a:gd name="T16" fmla="*/ 0 h 58"/>
                    <a:gd name="T17" fmla="*/ 61 w 61"/>
                    <a:gd name="T18" fmla="*/ 58 h 58"/>
                  </a:gdLst>
                  <a:ahLst/>
                  <a:cxnLst>
                    <a:cxn ang="T10">
                      <a:pos x="T0" y="T1"/>
                    </a:cxn>
                    <a:cxn ang="T11">
                      <a:pos x="T2" y="T3"/>
                    </a:cxn>
                    <a:cxn ang="T12">
                      <a:pos x="T4" y="T5"/>
                    </a:cxn>
                    <a:cxn ang="T13">
                      <a:pos x="T6" y="T7"/>
                    </a:cxn>
                    <a:cxn ang="T14">
                      <a:pos x="T8" y="T9"/>
                    </a:cxn>
                  </a:cxnLst>
                  <a:rect l="T15" t="T16" r="T17" b="T18"/>
                  <a:pathLst>
                    <a:path w="61" h="58">
                      <a:moveTo>
                        <a:pt x="35" y="58"/>
                      </a:moveTo>
                      <a:lnTo>
                        <a:pt x="61" y="0"/>
                      </a:lnTo>
                      <a:lnTo>
                        <a:pt x="0" y="13"/>
                      </a:lnTo>
                      <a:lnTo>
                        <a:pt x="30" y="24"/>
                      </a:lnTo>
                      <a:lnTo>
                        <a:pt x="35" y="5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197697" name="Group 403"/>
              <p:cNvGrpSpPr>
                <a:grpSpLocks/>
              </p:cNvGrpSpPr>
              <p:nvPr/>
            </p:nvGrpSpPr>
            <p:grpSpPr bwMode="auto">
              <a:xfrm>
                <a:off x="3151" y="1552"/>
                <a:ext cx="194" cy="154"/>
                <a:chOff x="3151" y="1552"/>
                <a:chExt cx="194" cy="154"/>
              </a:xfrm>
            </p:grpSpPr>
            <p:sp>
              <p:nvSpPr>
                <p:cNvPr id="197701" name="Line 404"/>
                <p:cNvSpPr>
                  <a:spLocks noChangeShapeType="1"/>
                </p:cNvSpPr>
                <p:nvPr/>
              </p:nvSpPr>
              <p:spPr bwMode="auto">
                <a:xfrm flipV="1">
                  <a:off x="3151" y="1573"/>
                  <a:ext cx="166" cy="133"/>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702" name="Freeform 405"/>
                <p:cNvSpPr>
                  <a:spLocks/>
                </p:cNvSpPr>
                <p:nvPr/>
              </p:nvSpPr>
              <p:spPr bwMode="auto">
                <a:xfrm>
                  <a:off x="3283" y="1552"/>
                  <a:ext cx="62" cy="57"/>
                </a:xfrm>
                <a:custGeom>
                  <a:avLst/>
                  <a:gdLst>
                    <a:gd name="T0" fmla="*/ 35 w 62"/>
                    <a:gd name="T1" fmla="*/ 57 h 57"/>
                    <a:gd name="T2" fmla="*/ 62 w 62"/>
                    <a:gd name="T3" fmla="*/ 0 h 57"/>
                    <a:gd name="T4" fmla="*/ 0 w 62"/>
                    <a:gd name="T5" fmla="*/ 12 h 57"/>
                    <a:gd name="T6" fmla="*/ 31 w 62"/>
                    <a:gd name="T7" fmla="*/ 24 h 57"/>
                    <a:gd name="T8" fmla="*/ 35 w 62"/>
                    <a:gd name="T9" fmla="*/ 57 h 57"/>
                    <a:gd name="T10" fmla="*/ 0 60000 65536"/>
                    <a:gd name="T11" fmla="*/ 0 60000 65536"/>
                    <a:gd name="T12" fmla="*/ 0 60000 65536"/>
                    <a:gd name="T13" fmla="*/ 0 60000 65536"/>
                    <a:gd name="T14" fmla="*/ 0 60000 65536"/>
                    <a:gd name="T15" fmla="*/ 0 w 62"/>
                    <a:gd name="T16" fmla="*/ 0 h 57"/>
                    <a:gd name="T17" fmla="*/ 62 w 62"/>
                    <a:gd name="T18" fmla="*/ 57 h 57"/>
                  </a:gdLst>
                  <a:ahLst/>
                  <a:cxnLst>
                    <a:cxn ang="T10">
                      <a:pos x="T0" y="T1"/>
                    </a:cxn>
                    <a:cxn ang="T11">
                      <a:pos x="T2" y="T3"/>
                    </a:cxn>
                    <a:cxn ang="T12">
                      <a:pos x="T4" y="T5"/>
                    </a:cxn>
                    <a:cxn ang="T13">
                      <a:pos x="T6" y="T7"/>
                    </a:cxn>
                    <a:cxn ang="T14">
                      <a:pos x="T8" y="T9"/>
                    </a:cxn>
                  </a:cxnLst>
                  <a:rect l="T15" t="T16" r="T17" b="T18"/>
                  <a:pathLst>
                    <a:path w="62" h="57">
                      <a:moveTo>
                        <a:pt x="35" y="57"/>
                      </a:moveTo>
                      <a:lnTo>
                        <a:pt x="62" y="0"/>
                      </a:lnTo>
                      <a:lnTo>
                        <a:pt x="0" y="12"/>
                      </a:lnTo>
                      <a:lnTo>
                        <a:pt x="31" y="24"/>
                      </a:lnTo>
                      <a:lnTo>
                        <a:pt x="35" y="5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197698" name="Group 406"/>
              <p:cNvGrpSpPr>
                <a:grpSpLocks/>
              </p:cNvGrpSpPr>
              <p:nvPr/>
            </p:nvGrpSpPr>
            <p:grpSpPr bwMode="auto">
              <a:xfrm>
                <a:off x="2834" y="1250"/>
                <a:ext cx="194" cy="154"/>
                <a:chOff x="2834" y="1250"/>
                <a:chExt cx="194" cy="154"/>
              </a:xfrm>
            </p:grpSpPr>
            <p:sp>
              <p:nvSpPr>
                <p:cNvPr id="197699" name="Line 407"/>
                <p:cNvSpPr>
                  <a:spLocks noChangeShapeType="1"/>
                </p:cNvSpPr>
                <p:nvPr/>
              </p:nvSpPr>
              <p:spPr bwMode="auto">
                <a:xfrm flipV="1">
                  <a:off x="2834" y="1271"/>
                  <a:ext cx="166" cy="133"/>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7700" name="Freeform 408"/>
                <p:cNvSpPr>
                  <a:spLocks/>
                </p:cNvSpPr>
                <p:nvPr/>
              </p:nvSpPr>
              <p:spPr bwMode="auto">
                <a:xfrm>
                  <a:off x="2966" y="1250"/>
                  <a:ext cx="62" cy="58"/>
                </a:xfrm>
                <a:custGeom>
                  <a:avLst/>
                  <a:gdLst>
                    <a:gd name="T0" fmla="*/ 35 w 62"/>
                    <a:gd name="T1" fmla="*/ 58 h 58"/>
                    <a:gd name="T2" fmla="*/ 62 w 62"/>
                    <a:gd name="T3" fmla="*/ 0 h 58"/>
                    <a:gd name="T4" fmla="*/ 0 w 62"/>
                    <a:gd name="T5" fmla="*/ 13 h 58"/>
                    <a:gd name="T6" fmla="*/ 31 w 62"/>
                    <a:gd name="T7" fmla="*/ 24 h 58"/>
                    <a:gd name="T8" fmla="*/ 35 w 62"/>
                    <a:gd name="T9" fmla="*/ 58 h 58"/>
                    <a:gd name="T10" fmla="*/ 0 60000 65536"/>
                    <a:gd name="T11" fmla="*/ 0 60000 65536"/>
                    <a:gd name="T12" fmla="*/ 0 60000 65536"/>
                    <a:gd name="T13" fmla="*/ 0 60000 65536"/>
                    <a:gd name="T14" fmla="*/ 0 60000 65536"/>
                    <a:gd name="T15" fmla="*/ 0 w 62"/>
                    <a:gd name="T16" fmla="*/ 0 h 58"/>
                    <a:gd name="T17" fmla="*/ 62 w 62"/>
                    <a:gd name="T18" fmla="*/ 58 h 58"/>
                  </a:gdLst>
                  <a:ahLst/>
                  <a:cxnLst>
                    <a:cxn ang="T10">
                      <a:pos x="T0" y="T1"/>
                    </a:cxn>
                    <a:cxn ang="T11">
                      <a:pos x="T2" y="T3"/>
                    </a:cxn>
                    <a:cxn ang="T12">
                      <a:pos x="T4" y="T5"/>
                    </a:cxn>
                    <a:cxn ang="T13">
                      <a:pos x="T6" y="T7"/>
                    </a:cxn>
                    <a:cxn ang="T14">
                      <a:pos x="T8" y="T9"/>
                    </a:cxn>
                  </a:cxnLst>
                  <a:rect l="T15" t="T16" r="T17" b="T18"/>
                  <a:pathLst>
                    <a:path w="62" h="58">
                      <a:moveTo>
                        <a:pt x="35" y="58"/>
                      </a:moveTo>
                      <a:lnTo>
                        <a:pt x="62" y="0"/>
                      </a:lnTo>
                      <a:lnTo>
                        <a:pt x="0" y="13"/>
                      </a:lnTo>
                      <a:lnTo>
                        <a:pt x="31" y="24"/>
                      </a:lnTo>
                      <a:lnTo>
                        <a:pt x="35" y="5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grpSp>
      <p:sp>
        <p:nvSpPr>
          <p:cNvPr id="197657" name="Rectangle 409"/>
          <p:cNvSpPr>
            <a:spLocks noChangeArrowheads="1"/>
          </p:cNvSpPr>
          <p:nvPr/>
        </p:nvSpPr>
        <p:spPr bwMode="auto">
          <a:xfrm>
            <a:off x="5981700" y="6126163"/>
            <a:ext cx="1219200" cy="387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97658" name="Rectangle 410"/>
          <p:cNvSpPr>
            <a:spLocks noChangeArrowheads="1"/>
          </p:cNvSpPr>
          <p:nvPr/>
        </p:nvSpPr>
        <p:spPr bwMode="auto">
          <a:xfrm>
            <a:off x="6380163" y="6203950"/>
            <a:ext cx="504825"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Time</a:t>
            </a:r>
            <a:endParaRPr lang="en-US"/>
          </a:p>
        </p:txBody>
      </p:sp>
      <p:sp>
        <p:nvSpPr>
          <p:cNvPr id="2" name="Footer Placeholder 1"/>
          <p:cNvSpPr>
            <a:spLocks noGrp="1"/>
          </p:cNvSpPr>
          <p:nvPr>
            <p:ph type="ftr" sz="quarter" idx="10"/>
          </p:nvPr>
        </p:nvSpPr>
        <p:spPr>
          <a:xfrm>
            <a:off x="224170" y="6471699"/>
            <a:ext cx="3924372" cy="365125"/>
          </a:xfrm>
        </p:spPr>
        <p:txBody>
          <a:bodyPr/>
          <a:lstStyle/>
          <a:p>
            <a:pPr>
              <a:defRPr/>
            </a:pPr>
            <a:r>
              <a:rPr lang="en-US" dirty="0"/>
              <a:t>Optical Networks                                                 Electrical and Electronic Engineering</a:t>
            </a:r>
            <a:endParaRPr lang="en-GB" dirty="0"/>
          </a:p>
        </p:txBody>
      </p:sp>
      <p:sp>
        <p:nvSpPr>
          <p:cNvPr id="4" name="Slide Number Placeholder 3"/>
          <p:cNvSpPr>
            <a:spLocks noGrp="1"/>
          </p:cNvSpPr>
          <p:nvPr>
            <p:ph type="sldNum" sz="quarter" idx="11"/>
          </p:nvPr>
        </p:nvSpPr>
        <p:spPr/>
        <p:txBody>
          <a:bodyPr/>
          <a:lstStyle/>
          <a:p>
            <a:pPr>
              <a:defRPr/>
            </a:pPr>
            <a:fld id="{E27625A9-5E77-CB45-8867-3DD80D097EC7}" type="slidenum">
              <a:rPr lang="en-GB" smtClean="0"/>
              <a:pPr>
                <a:defRPr/>
              </a:pPr>
              <a:t>21</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pPr>
              <a:defRPr/>
            </a:pPr>
            <a:r>
              <a:rPr lang="en-US"/>
              <a:t>Optical Networks                                                 Electrical and Electronic Engineering</a:t>
            </a:r>
            <a:endParaRPr lang="en-GB"/>
          </a:p>
        </p:txBody>
      </p:sp>
      <p:sp>
        <p:nvSpPr>
          <p:cNvPr id="12291" name="Title 1"/>
          <p:cNvSpPr>
            <a:spLocks noGrp="1"/>
          </p:cNvSpPr>
          <p:nvPr>
            <p:ph type="ctrTitle"/>
          </p:nvPr>
        </p:nvSpPr>
        <p:spPr>
          <a:xfrm>
            <a:off x="250825" y="1972239"/>
            <a:ext cx="8642350" cy="1214896"/>
          </a:xfrm>
        </p:spPr>
        <p:txBody>
          <a:bodyPr/>
          <a:lstStyle/>
          <a:p>
            <a:pPr algn="ctr" eaLnBrk="1" hangingPunct="1"/>
            <a:r>
              <a:rPr lang="en-GB" sz="3600">
                <a:latin typeface="Arial" charset="0"/>
                <a:cs typeface="Arial" charset="0"/>
              </a:rPr>
              <a:t>Optical Networks</a:t>
            </a:r>
            <a:br>
              <a:rPr lang="en-GB" sz="3600">
                <a:latin typeface="Arial" charset="0"/>
                <a:cs typeface="Arial" charset="0"/>
              </a:rPr>
            </a:br>
            <a:r>
              <a:rPr lang="en-GB" sz="3600">
                <a:latin typeface="Arial" charset="0"/>
                <a:cs typeface="Arial" charset="0"/>
              </a:rPr>
              <a:t> [</a:t>
            </a:r>
            <a:r>
              <a:rPr lang="en-GB" sz="3600">
                <a:latin typeface="Calibri" charset="0"/>
                <a:cs typeface="Arial" charset="0"/>
              </a:rPr>
              <a:t>EENGM0003]</a:t>
            </a:r>
            <a:endParaRPr lang="en-GB" sz="3600">
              <a:latin typeface="Arial" charset="0"/>
              <a:cs typeface="Arial" charset="0"/>
            </a:endParaRPr>
          </a:p>
        </p:txBody>
      </p:sp>
      <p:sp>
        <p:nvSpPr>
          <p:cNvPr id="12292" name="Subtitle 2"/>
          <p:cNvSpPr>
            <a:spLocks noGrp="1"/>
          </p:cNvSpPr>
          <p:nvPr>
            <p:ph type="subTitle" idx="1"/>
          </p:nvPr>
        </p:nvSpPr>
        <p:spPr>
          <a:xfrm>
            <a:off x="250825" y="3836988"/>
            <a:ext cx="8642350" cy="1752600"/>
          </a:xfrm>
        </p:spPr>
        <p:txBody>
          <a:bodyPr/>
          <a:lstStyle/>
          <a:p>
            <a:pPr algn="ctr" eaLnBrk="1" hangingPunct="1"/>
            <a:r>
              <a:rPr lang="en-GB" sz="2000" dirty="0" err="1">
                <a:latin typeface="Calibri" charset="0"/>
              </a:rPr>
              <a:t>Dr.</a:t>
            </a:r>
            <a:r>
              <a:rPr lang="en-GB" sz="2000" dirty="0">
                <a:latin typeface="Calibri" charset="0"/>
              </a:rPr>
              <a:t> George T. Kanellos </a:t>
            </a:r>
          </a:p>
          <a:p>
            <a:pPr algn="ctr" eaLnBrk="1" hangingPunct="1"/>
            <a:r>
              <a:rPr lang="en-GB" sz="2000" dirty="0">
                <a:latin typeface="Calibri" charset="0"/>
              </a:rPr>
              <a:t>[gt.kanellos@bristol.ac.uk]</a:t>
            </a:r>
          </a:p>
          <a:p>
            <a:pPr algn="ctr" eaLnBrk="1" hangingPunct="1"/>
            <a:endParaRPr lang="en-GB" sz="2000" dirty="0">
              <a:latin typeface="Calibri" charset="0"/>
            </a:endParaRPr>
          </a:p>
        </p:txBody>
      </p:sp>
      <p:sp>
        <p:nvSpPr>
          <p:cNvPr id="2" name="Slide Number Placeholder 1"/>
          <p:cNvSpPr>
            <a:spLocks noGrp="1"/>
          </p:cNvSpPr>
          <p:nvPr>
            <p:ph type="sldNum" sz="quarter" idx="11"/>
          </p:nvPr>
        </p:nvSpPr>
        <p:spPr/>
        <p:txBody>
          <a:bodyPr/>
          <a:lstStyle/>
          <a:p>
            <a:pPr>
              <a:defRPr/>
            </a:pPr>
            <a:fld id="{BB1B1C65-2935-2E48-B142-D14792BE4575}" type="slidenum">
              <a:rPr lang="en-GB" smtClean="0"/>
              <a:pPr>
                <a:defRPr/>
              </a:pPr>
              <a:t>22</a:t>
            </a:fld>
            <a:endParaRPr lang="en-GB"/>
          </a:p>
        </p:txBody>
      </p:sp>
    </p:spTree>
    <p:extLst>
      <p:ext uri="{BB962C8B-B14F-4D97-AF65-F5344CB8AC3E}">
        <p14:creationId xmlns:p14="http://schemas.microsoft.com/office/powerpoint/2010/main" val="109071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AC652-76BC-41B0-8226-31225B8D46F4}"/>
              </a:ext>
            </a:extLst>
          </p:cNvPr>
          <p:cNvSpPr>
            <a:spLocks noGrp="1"/>
          </p:cNvSpPr>
          <p:nvPr>
            <p:ph type="title"/>
          </p:nvPr>
        </p:nvSpPr>
        <p:spPr/>
        <p:txBody>
          <a:bodyPr/>
          <a:lstStyle/>
          <a:p>
            <a:r>
              <a:rPr lang="en-US" dirty="0"/>
              <a:t>Complete WDM network</a:t>
            </a:r>
            <a:endParaRPr lang="en-GB" dirty="0"/>
          </a:p>
        </p:txBody>
      </p:sp>
      <p:sp>
        <p:nvSpPr>
          <p:cNvPr id="4" name="Footer Placeholder 3">
            <a:extLst>
              <a:ext uri="{FF2B5EF4-FFF2-40B4-BE49-F238E27FC236}">
                <a16:creationId xmlns:a16="http://schemas.microsoft.com/office/drawing/2014/main" id="{B01A7F0F-88DB-446E-8509-D556399CB9B6}"/>
              </a:ext>
            </a:extLst>
          </p:cNvPr>
          <p:cNvSpPr>
            <a:spLocks noGrp="1"/>
          </p:cNvSpPr>
          <p:nvPr>
            <p:ph type="ftr" sz="quarter" idx="10"/>
          </p:nvPr>
        </p:nvSpPr>
        <p:spPr/>
        <p:txBody>
          <a:bodyPr/>
          <a:lstStyle/>
          <a:p>
            <a:pPr>
              <a:defRPr/>
            </a:pPr>
            <a:r>
              <a:rPr lang="en-US"/>
              <a:t>Optical Networks                                                 Electrical and Electronic Engineering</a:t>
            </a:r>
            <a:endParaRPr lang="en-GB"/>
          </a:p>
        </p:txBody>
      </p:sp>
      <p:sp>
        <p:nvSpPr>
          <p:cNvPr id="5" name="Slide Number Placeholder 4">
            <a:extLst>
              <a:ext uri="{FF2B5EF4-FFF2-40B4-BE49-F238E27FC236}">
                <a16:creationId xmlns:a16="http://schemas.microsoft.com/office/drawing/2014/main" id="{CC83E932-6CAA-446C-B872-F4E7786FEA3D}"/>
              </a:ext>
            </a:extLst>
          </p:cNvPr>
          <p:cNvSpPr>
            <a:spLocks noGrp="1"/>
          </p:cNvSpPr>
          <p:nvPr>
            <p:ph type="sldNum" sz="quarter" idx="11"/>
          </p:nvPr>
        </p:nvSpPr>
        <p:spPr/>
        <p:txBody>
          <a:bodyPr/>
          <a:lstStyle/>
          <a:p>
            <a:pPr>
              <a:defRPr/>
            </a:pPr>
            <a:fld id="{E27625A9-5E77-CB45-8867-3DD80D097EC7}" type="slidenum">
              <a:rPr lang="en-GB" smtClean="0"/>
              <a:pPr>
                <a:defRPr/>
              </a:pPr>
              <a:t>23</a:t>
            </a:fld>
            <a:endParaRPr lang="en-GB"/>
          </a:p>
        </p:txBody>
      </p:sp>
      <p:pic>
        <p:nvPicPr>
          <p:cNvPr id="6" name="Picture 5">
            <a:extLst>
              <a:ext uri="{FF2B5EF4-FFF2-40B4-BE49-F238E27FC236}">
                <a16:creationId xmlns:a16="http://schemas.microsoft.com/office/drawing/2014/main" id="{7BCBEE8F-1B58-4447-A3B5-32CE565FB3E1}"/>
              </a:ext>
            </a:extLst>
          </p:cNvPr>
          <p:cNvPicPr>
            <a:picLocks noChangeAspect="1"/>
          </p:cNvPicPr>
          <p:nvPr/>
        </p:nvPicPr>
        <p:blipFill>
          <a:blip r:embed="rId2"/>
          <a:stretch>
            <a:fillRect/>
          </a:stretch>
        </p:blipFill>
        <p:spPr>
          <a:xfrm>
            <a:off x="749568" y="1044655"/>
            <a:ext cx="7578269" cy="4768690"/>
          </a:xfrm>
          <a:prstGeom prst="rect">
            <a:avLst/>
          </a:prstGeom>
        </p:spPr>
      </p:pic>
    </p:spTree>
    <p:extLst>
      <p:ext uri="{BB962C8B-B14F-4D97-AF65-F5344CB8AC3E}">
        <p14:creationId xmlns:p14="http://schemas.microsoft.com/office/powerpoint/2010/main" val="1610971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358A6-C5A6-4361-83CC-1DC58B650BC4}"/>
              </a:ext>
            </a:extLst>
          </p:cNvPr>
          <p:cNvSpPr>
            <a:spLocks noGrp="1"/>
          </p:cNvSpPr>
          <p:nvPr>
            <p:ph type="title"/>
          </p:nvPr>
        </p:nvSpPr>
        <p:spPr/>
        <p:txBody>
          <a:bodyPr/>
          <a:lstStyle/>
          <a:p>
            <a:r>
              <a:rPr lang="en-GB" dirty="0"/>
              <a:t>Static vs Dynamic Cross connect</a:t>
            </a:r>
          </a:p>
        </p:txBody>
      </p:sp>
      <p:sp>
        <p:nvSpPr>
          <p:cNvPr id="4" name="Footer Placeholder 3">
            <a:extLst>
              <a:ext uri="{FF2B5EF4-FFF2-40B4-BE49-F238E27FC236}">
                <a16:creationId xmlns:a16="http://schemas.microsoft.com/office/drawing/2014/main" id="{EB5DA791-50CD-4A9B-971D-689E40F03B1D}"/>
              </a:ext>
            </a:extLst>
          </p:cNvPr>
          <p:cNvSpPr>
            <a:spLocks noGrp="1"/>
          </p:cNvSpPr>
          <p:nvPr>
            <p:ph type="ftr" sz="quarter" idx="10"/>
          </p:nvPr>
        </p:nvSpPr>
        <p:spPr/>
        <p:txBody>
          <a:bodyPr/>
          <a:lstStyle/>
          <a:p>
            <a:pPr>
              <a:defRPr/>
            </a:pPr>
            <a:r>
              <a:rPr lang="en-US"/>
              <a:t>Optical Networks                                                 Electrical and Electronic Engineering</a:t>
            </a:r>
            <a:endParaRPr lang="en-GB"/>
          </a:p>
        </p:txBody>
      </p:sp>
      <p:sp>
        <p:nvSpPr>
          <p:cNvPr id="5" name="Slide Number Placeholder 4">
            <a:extLst>
              <a:ext uri="{FF2B5EF4-FFF2-40B4-BE49-F238E27FC236}">
                <a16:creationId xmlns:a16="http://schemas.microsoft.com/office/drawing/2014/main" id="{2A8E737C-C244-4AA5-A3BB-71226E4B83DF}"/>
              </a:ext>
            </a:extLst>
          </p:cNvPr>
          <p:cNvSpPr>
            <a:spLocks noGrp="1"/>
          </p:cNvSpPr>
          <p:nvPr>
            <p:ph type="sldNum" sz="quarter" idx="11"/>
          </p:nvPr>
        </p:nvSpPr>
        <p:spPr/>
        <p:txBody>
          <a:bodyPr/>
          <a:lstStyle/>
          <a:p>
            <a:pPr>
              <a:defRPr/>
            </a:pPr>
            <a:fld id="{E27625A9-5E77-CB45-8867-3DD80D097EC7}" type="slidenum">
              <a:rPr lang="en-GB" smtClean="0"/>
              <a:pPr>
                <a:defRPr/>
              </a:pPr>
              <a:t>24</a:t>
            </a:fld>
            <a:endParaRPr lang="en-GB"/>
          </a:p>
        </p:txBody>
      </p:sp>
      <p:pic>
        <p:nvPicPr>
          <p:cNvPr id="6" name="Picture 5">
            <a:extLst>
              <a:ext uri="{FF2B5EF4-FFF2-40B4-BE49-F238E27FC236}">
                <a16:creationId xmlns:a16="http://schemas.microsoft.com/office/drawing/2014/main" id="{9EF02B35-780A-43BE-BFFA-F4D51163938D}"/>
              </a:ext>
            </a:extLst>
          </p:cNvPr>
          <p:cNvPicPr>
            <a:picLocks noChangeAspect="1"/>
          </p:cNvPicPr>
          <p:nvPr/>
        </p:nvPicPr>
        <p:blipFill>
          <a:blip r:embed="rId2"/>
          <a:stretch>
            <a:fillRect/>
          </a:stretch>
        </p:blipFill>
        <p:spPr>
          <a:xfrm>
            <a:off x="1547664" y="1206046"/>
            <a:ext cx="5164093" cy="2222954"/>
          </a:xfrm>
          <a:prstGeom prst="rect">
            <a:avLst/>
          </a:prstGeom>
        </p:spPr>
      </p:pic>
      <p:sp>
        <p:nvSpPr>
          <p:cNvPr id="7" name="TextBox 6">
            <a:extLst>
              <a:ext uri="{FF2B5EF4-FFF2-40B4-BE49-F238E27FC236}">
                <a16:creationId xmlns:a16="http://schemas.microsoft.com/office/drawing/2014/main" id="{D3DC59B2-58A1-429A-8B77-9101176E31F9}"/>
              </a:ext>
            </a:extLst>
          </p:cNvPr>
          <p:cNvSpPr txBox="1"/>
          <p:nvPr/>
        </p:nvSpPr>
        <p:spPr>
          <a:xfrm>
            <a:off x="899592" y="1124744"/>
            <a:ext cx="2249334" cy="369332"/>
          </a:xfrm>
          <a:prstGeom prst="rect">
            <a:avLst/>
          </a:prstGeom>
          <a:noFill/>
        </p:spPr>
        <p:txBody>
          <a:bodyPr wrap="none" rtlCol="0">
            <a:spAutoFit/>
          </a:bodyPr>
          <a:lstStyle/>
          <a:p>
            <a:r>
              <a:rPr lang="en-GB" dirty="0"/>
              <a:t>Static cross connect</a:t>
            </a:r>
          </a:p>
        </p:txBody>
      </p:sp>
      <p:pic>
        <p:nvPicPr>
          <p:cNvPr id="8" name="Picture 7">
            <a:extLst>
              <a:ext uri="{FF2B5EF4-FFF2-40B4-BE49-F238E27FC236}">
                <a16:creationId xmlns:a16="http://schemas.microsoft.com/office/drawing/2014/main" id="{0B310B56-557C-4C05-8FC3-E8337291EE92}"/>
              </a:ext>
            </a:extLst>
          </p:cNvPr>
          <p:cNvPicPr>
            <a:picLocks noChangeAspect="1"/>
          </p:cNvPicPr>
          <p:nvPr/>
        </p:nvPicPr>
        <p:blipFill>
          <a:blip r:embed="rId3"/>
          <a:stretch>
            <a:fillRect/>
          </a:stretch>
        </p:blipFill>
        <p:spPr>
          <a:xfrm>
            <a:off x="971600" y="3714778"/>
            <a:ext cx="4105449" cy="2551486"/>
          </a:xfrm>
          <a:prstGeom prst="rect">
            <a:avLst/>
          </a:prstGeom>
        </p:spPr>
      </p:pic>
      <p:sp>
        <p:nvSpPr>
          <p:cNvPr id="9" name="TextBox 8">
            <a:extLst>
              <a:ext uri="{FF2B5EF4-FFF2-40B4-BE49-F238E27FC236}">
                <a16:creationId xmlns:a16="http://schemas.microsoft.com/office/drawing/2014/main" id="{9CA3FD6C-8CB9-40FF-A599-0AF3FFD12D0B}"/>
              </a:ext>
            </a:extLst>
          </p:cNvPr>
          <p:cNvSpPr txBox="1"/>
          <p:nvPr/>
        </p:nvSpPr>
        <p:spPr>
          <a:xfrm>
            <a:off x="971600" y="3501008"/>
            <a:ext cx="2569934" cy="369332"/>
          </a:xfrm>
          <a:prstGeom prst="rect">
            <a:avLst/>
          </a:prstGeom>
          <a:noFill/>
        </p:spPr>
        <p:txBody>
          <a:bodyPr wrap="none" rtlCol="0">
            <a:spAutoFit/>
          </a:bodyPr>
          <a:lstStyle/>
          <a:p>
            <a:r>
              <a:rPr lang="en-GB" dirty="0"/>
              <a:t>Dynamic cross connect</a:t>
            </a:r>
          </a:p>
        </p:txBody>
      </p:sp>
      <p:sp>
        <p:nvSpPr>
          <p:cNvPr id="10" name="Rectangle 9">
            <a:extLst>
              <a:ext uri="{FF2B5EF4-FFF2-40B4-BE49-F238E27FC236}">
                <a16:creationId xmlns:a16="http://schemas.microsoft.com/office/drawing/2014/main" id="{E2BE93BD-C4F1-44AF-BFCC-D10391BA93A1}"/>
              </a:ext>
            </a:extLst>
          </p:cNvPr>
          <p:cNvSpPr/>
          <p:nvPr/>
        </p:nvSpPr>
        <p:spPr>
          <a:xfrm>
            <a:off x="5076056" y="4174626"/>
            <a:ext cx="3888432" cy="1477328"/>
          </a:xfrm>
          <a:prstGeom prst="rect">
            <a:avLst/>
          </a:prstGeom>
        </p:spPr>
        <p:txBody>
          <a:bodyPr wrap="square">
            <a:spAutoFit/>
          </a:bodyPr>
          <a:lstStyle/>
          <a:p>
            <a:pPr eaLnBrk="1" hangingPunct="1"/>
            <a:r>
              <a:rPr lang="en-US" dirty="0">
                <a:cs typeface="Arial" charset="0"/>
              </a:rPr>
              <a:t>Dynamic wavelength routing implies that the internal cross-connect field within the node can be changed dynamically.  This allows the routing pattern to be changed automatically.  </a:t>
            </a:r>
          </a:p>
        </p:txBody>
      </p:sp>
    </p:spTree>
    <p:extLst>
      <p:ext uri="{BB962C8B-B14F-4D97-AF65-F5344CB8AC3E}">
        <p14:creationId xmlns:p14="http://schemas.microsoft.com/office/powerpoint/2010/main" val="623480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AutoShape 2"/>
          <p:cNvSpPr>
            <a:spLocks noChangeAspect="1" noChangeArrowheads="1" noTextEdit="1"/>
          </p:cNvSpPr>
          <p:nvPr/>
        </p:nvSpPr>
        <p:spPr bwMode="auto">
          <a:xfrm>
            <a:off x="1908175" y="1412875"/>
            <a:ext cx="4397375" cy="3949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42338" name="Freeform 3"/>
          <p:cNvSpPr>
            <a:spLocks/>
          </p:cNvSpPr>
          <p:nvPr/>
        </p:nvSpPr>
        <p:spPr bwMode="auto">
          <a:xfrm>
            <a:off x="3278188" y="2357438"/>
            <a:ext cx="227012" cy="674687"/>
          </a:xfrm>
          <a:custGeom>
            <a:avLst/>
            <a:gdLst>
              <a:gd name="T0" fmla="*/ 0 w 121"/>
              <a:gd name="T1" fmla="*/ 2147483647 h 360"/>
              <a:gd name="T2" fmla="*/ 2147483647 w 121"/>
              <a:gd name="T3" fmla="*/ 0 h 360"/>
              <a:gd name="T4" fmla="*/ 2147483647 w 121"/>
              <a:gd name="T5" fmla="*/ 2147483647 h 360"/>
              <a:gd name="T6" fmla="*/ 0 w 121"/>
              <a:gd name="T7" fmla="*/ 2147483647 h 360"/>
              <a:gd name="T8" fmla="*/ 0 w 121"/>
              <a:gd name="T9" fmla="*/ 2147483647 h 3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 h="360">
                <a:moveTo>
                  <a:pt x="0" y="84"/>
                </a:moveTo>
                <a:lnTo>
                  <a:pt x="121" y="0"/>
                </a:lnTo>
                <a:lnTo>
                  <a:pt x="121" y="360"/>
                </a:lnTo>
                <a:lnTo>
                  <a:pt x="0" y="268"/>
                </a:lnTo>
                <a:lnTo>
                  <a:pt x="0" y="84"/>
                </a:lnTo>
                <a:close/>
              </a:path>
            </a:pathLst>
          </a:custGeom>
          <a:solidFill>
            <a:srgbClr val="FFFFFF"/>
          </a:solidFill>
          <a:ln w="11113">
            <a:solidFill>
              <a:srgbClr val="000000"/>
            </a:solidFill>
            <a:prstDash val="solid"/>
            <a:round/>
            <a:headEnd/>
            <a:tailEnd/>
          </a:ln>
        </p:spPr>
        <p:txBody>
          <a:bodyPr/>
          <a:lstStyle/>
          <a:p>
            <a:endParaRPr lang="en-US"/>
          </a:p>
        </p:txBody>
      </p:sp>
      <p:sp>
        <p:nvSpPr>
          <p:cNvPr id="142339" name="Freeform 4"/>
          <p:cNvSpPr>
            <a:spLocks/>
          </p:cNvSpPr>
          <p:nvPr/>
        </p:nvSpPr>
        <p:spPr bwMode="auto">
          <a:xfrm>
            <a:off x="3265488" y="3332163"/>
            <a:ext cx="227012" cy="674687"/>
          </a:xfrm>
          <a:custGeom>
            <a:avLst/>
            <a:gdLst>
              <a:gd name="T0" fmla="*/ 0 w 121"/>
              <a:gd name="T1" fmla="*/ 2147483647 h 360"/>
              <a:gd name="T2" fmla="*/ 2147483647 w 121"/>
              <a:gd name="T3" fmla="*/ 0 h 360"/>
              <a:gd name="T4" fmla="*/ 2147483647 w 121"/>
              <a:gd name="T5" fmla="*/ 2147483647 h 360"/>
              <a:gd name="T6" fmla="*/ 0 w 121"/>
              <a:gd name="T7" fmla="*/ 2147483647 h 360"/>
              <a:gd name="T8" fmla="*/ 0 w 121"/>
              <a:gd name="T9" fmla="*/ 2147483647 h 3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 h="360">
                <a:moveTo>
                  <a:pt x="0" y="84"/>
                </a:moveTo>
                <a:lnTo>
                  <a:pt x="121" y="0"/>
                </a:lnTo>
                <a:lnTo>
                  <a:pt x="121" y="360"/>
                </a:lnTo>
                <a:lnTo>
                  <a:pt x="0" y="268"/>
                </a:lnTo>
                <a:lnTo>
                  <a:pt x="0" y="84"/>
                </a:lnTo>
                <a:close/>
              </a:path>
            </a:pathLst>
          </a:custGeom>
          <a:solidFill>
            <a:srgbClr val="FFFFFF"/>
          </a:solidFill>
          <a:ln w="11113">
            <a:solidFill>
              <a:srgbClr val="000000"/>
            </a:solidFill>
            <a:prstDash val="solid"/>
            <a:round/>
            <a:headEnd/>
            <a:tailEnd/>
          </a:ln>
        </p:spPr>
        <p:txBody>
          <a:bodyPr/>
          <a:lstStyle/>
          <a:p>
            <a:endParaRPr lang="en-US"/>
          </a:p>
        </p:txBody>
      </p:sp>
      <p:sp>
        <p:nvSpPr>
          <p:cNvPr id="142340" name="Freeform 5"/>
          <p:cNvSpPr>
            <a:spLocks/>
          </p:cNvSpPr>
          <p:nvPr/>
        </p:nvSpPr>
        <p:spPr bwMode="auto">
          <a:xfrm>
            <a:off x="3252788" y="5094288"/>
            <a:ext cx="223837" cy="673100"/>
          </a:xfrm>
          <a:custGeom>
            <a:avLst/>
            <a:gdLst>
              <a:gd name="T0" fmla="*/ 0 w 120"/>
              <a:gd name="T1" fmla="*/ 2147483647 h 360"/>
              <a:gd name="T2" fmla="*/ 2147483647 w 120"/>
              <a:gd name="T3" fmla="*/ 0 h 360"/>
              <a:gd name="T4" fmla="*/ 2147483647 w 120"/>
              <a:gd name="T5" fmla="*/ 2147483647 h 360"/>
              <a:gd name="T6" fmla="*/ 0 w 120"/>
              <a:gd name="T7" fmla="*/ 2147483647 h 360"/>
              <a:gd name="T8" fmla="*/ 0 w 120"/>
              <a:gd name="T9" fmla="*/ 2147483647 h 3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 h="360">
                <a:moveTo>
                  <a:pt x="0" y="85"/>
                </a:moveTo>
                <a:lnTo>
                  <a:pt x="120" y="0"/>
                </a:lnTo>
                <a:lnTo>
                  <a:pt x="120" y="360"/>
                </a:lnTo>
                <a:lnTo>
                  <a:pt x="0" y="268"/>
                </a:lnTo>
                <a:lnTo>
                  <a:pt x="0" y="85"/>
                </a:lnTo>
                <a:close/>
              </a:path>
            </a:pathLst>
          </a:custGeom>
          <a:solidFill>
            <a:srgbClr val="FFFFFF"/>
          </a:solidFill>
          <a:ln w="11113">
            <a:solidFill>
              <a:srgbClr val="000000"/>
            </a:solidFill>
            <a:prstDash val="solid"/>
            <a:round/>
            <a:headEnd/>
            <a:tailEnd/>
          </a:ln>
        </p:spPr>
        <p:txBody>
          <a:bodyPr/>
          <a:lstStyle/>
          <a:p>
            <a:endParaRPr lang="en-US"/>
          </a:p>
        </p:txBody>
      </p:sp>
      <p:grpSp>
        <p:nvGrpSpPr>
          <p:cNvPr id="142341" name="Group 6"/>
          <p:cNvGrpSpPr>
            <a:grpSpLocks/>
          </p:cNvGrpSpPr>
          <p:nvPr/>
        </p:nvGrpSpPr>
        <p:grpSpPr bwMode="auto">
          <a:xfrm>
            <a:off x="2247907" y="2630488"/>
            <a:ext cx="1017591" cy="130175"/>
            <a:chOff x="1332" y="1589"/>
            <a:chExt cx="544" cy="69"/>
          </a:xfrm>
        </p:grpSpPr>
        <p:sp>
          <p:nvSpPr>
            <p:cNvPr id="142531" name="Freeform 7"/>
            <p:cNvSpPr>
              <a:spLocks/>
            </p:cNvSpPr>
            <p:nvPr/>
          </p:nvSpPr>
          <p:spPr bwMode="auto">
            <a:xfrm>
              <a:off x="1820" y="1589"/>
              <a:ext cx="56" cy="69"/>
            </a:xfrm>
            <a:custGeom>
              <a:avLst/>
              <a:gdLst>
                <a:gd name="T0" fmla="*/ 56 w 56"/>
                <a:gd name="T1" fmla="*/ 38 h 69"/>
                <a:gd name="T2" fmla="*/ 0 w 56"/>
                <a:gd name="T3" fmla="*/ 69 h 69"/>
                <a:gd name="T4" fmla="*/ 0 w 56"/>
                <a:gd name="T5" fmla="*/ 38 h 69"/>
                <a:gd name="T6" fmla="*/ 0 w 56"/>
                <a:gd name="T7" fmla="*/ 0 h 69"/>
                <a:gd name="T8" fmla="*/ 56 w 56"/>
                <a:gd name="T9" fmla="*/ 38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69">
                  <a:moveTo>
                    <a:pt x="56" y="38"/>
                  </a:moveTo>
                  <a:lnTo>
                    <a:pt x="0" y="69"/>
                  </a:lnTo>
                  <a:lnTo>
                    <a:pt x="0" y="38"/>
                  </a:lnTo>
                  <a:lnTo>
                    <a:pt x="0" y="0"/>
                  </a:lnTo>
                  <a:lnTo>
                    <a:pt x="56" y="3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2532" name="Line 8"/>
            <p:cNvSpPr>
              <a:spLocks noChangeShapeType="1"/>
            </p:cNvSpPr>
            <p:nvPr/>
          </p:nvSpPr>
          <p:spPr bwMode="auto">
            <a:xfrm>
              <a:off x="1332" y="1627"/>
              <a:ext cx="488" cy="1"/>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42342" name="Group 9"/>
          <p:cNvGrpSpPr>
            <a:grpSpLocks/>
          </p:cNvGrpSpPr>
          <p:nvPr/>
        </p:nvGrpSpPr>
        <p:grpSpPr bwMode="auto">
          <a:xfrm>
            <a:off x="2235207" y="3619500"/>
            <a:ext cx="1017591" cy="128588"/>
            <a:chOff x="1325" y="2117"/>
            <a:chExt cx="544" cy="69"/>
          </a:xfrm>
        </p:grpSpPr>
        <p:sp>
          <p:nvSpPr>
            <p:cNvPr id="142529" name="Freeform 10"/>
            <p:cNvSpPr>
              <a:spLocks/>
            </p:cNvSpPr>
            <p:nvPr/>
          </p:nvSpPr>
          <p:spPr bwMode="auto">
            <a:xfrm>
              <a:off x="1813" y="2117"/>
              <a:ext cx="56" cy="69"/>
            </a:xfrm>
            <a:custGeom>
              <a:avLst/>
              <a:gdLst>
                <a:gd name="T0" fmla="*/ 56 w 56"/>
                <a:gd name="T1" fmla="*/ 38 h 69"/>
                <a:gd name="T2" fmla="*/ 0 w 56"/>
                <a:gd name="T3" fmla="*/ 69 h 69"/>
                <a:gd name="T4" fmla="*/ 0 w 56"/>
                <a:gd name="T5" fmla="*/ 38 h 69"/>
                <a:gd name="T6" fmla="*/ 0 w 56"/>
                <a:gd name="T7" fmla="*/ 0 h 69"/>
                <a:gd name="T8" fmla="*/ 56 w 56"/>
                <a:gd name="T9" fmla="*/ 38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69">
                  <a:moveTo>
                    <a:pt x="56" y="38"/>
                  </a:moveTo>
                  <a:lnTo>
                    <a:pt x="0" y="69"/>
                  </a:lnTo>
                  <a:lnTo>
                    <a:pt x="0" y="38"/>
                  </a:lnTo>
                  <a:lnTo>
                    <a:pt x="0" y="0"/>
                  </a:lnTo>
                  <a:lnTo>
                    <a:pt x="56" y="3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2530" name="Line 11"/>
            <p:cNvSpPr>
              <a:spLocks noChangeShapeType="1"/>
            </p:cNvSpPr>
            <p:nvPr/>
          </p:nvSpPr>
          <p:spPr bwMode="auto">
            <a:xfrm>
              <a:off x="1325" y="2155"/>
              <a:ext cx="488" cy="1"/>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42343" name="Group 12"/>
          <p:cNvGrpSpPr>
            <a:grpSpLocks/>
          </p:cNvGrpSpPr>
          <p:nvPr/>
        </p:nvGrpSpPr>
        <p:grpSpPr bwMode="auto">
          <a:xfrm>
            <a:off x="2220911" y="5380038"/>
            <a:ext cx="1019174" cy="128587"/>
            <a:chOff x="1318" y="3058"/>
            <a:chExt cx="544" cy="69"/>
          </a:xfrm>
        </p:grpSpPr>
        <p:sp>
          <p:nvSpPr>
            <p:cNvPr id="142527" name="Freeform 13"/>
            <p:cNvSpPr>
              <a:spLocks/>
            </p:cNvSpPr>
            <p:nvPr/>
          </p:nvSpPr>
          <p:spPr bwMode="auto">
            <a:xfrm>
              <a:off x="1806" y="3058"/>
              <a:ext cx="56" cy="69"/>
            </a:xfrm>
            <a:custGeom>
              <a:avLst/>
              <a:gdLst>
                <a:gd name="T0" fmla="*/ 56 w 56"/>
                <a:gd name="T1" fmla="*/ 39 h 69"/>
                <a:gd name="T2" fmla="*/ 0 w 56"/>
                <a:gd name="T3" fmla="*/ 69 h 69"/>
                <a:gd name="T4" fmla="*/ 0 w 56"/>
                <a:gd name="T5" fmla="*/ 39 h 69"/>
                <a:gd name="T6" fmla="*/ 0 w 56"/>
                <a:gd name="T7" fmla="*/ 0 h 69"/>
                <a:gd name="T8" fmla="*/ 56 w 56"/>
                <a:gd name="T9" fmla="*/ 39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69">
                  <a:moveTo>
                    <a:pt x="56" y="39"/>
                  </a:moveTo>
                  <a:lnTo>
                    <a:pt x="0" y="69"/>
                  </a:lnTo>
                  <a:lnTo>
                    <a:pt x="0" y="39"/>
                  </a:lnTo>
                  <a:lnTo>
                    <a:pt x="0" y="0"/>
                  </a:lnTo>
                  <a:lnTo>
                    <a:pt x="56"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2528" name="Line 14"/>
            <p:cNvSpPr>
              <a:spLocks noChangeShapeType="1"/>
            </p:cNvSpPr>
            <p:nvPr/>
          </p:nvSpPr>
          <p:spPr bwMode="auto">
            <a:xfrm>
              <a:off x="1318" y="3097"/>
              <a:ext cx="488" cy="1"/>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142344" name="Rectangle 15"/>
          <p:cNvSpPr>
            <a:spLocks noChangeArrowheads="1"/>
          </p:cNvSpPr>
          <p:nvPr/>
        </p:nvSpPr>
        <p:spPr bwMode="auto">
          <a:xfrm>
            <a:off x="1997075" y="5251450"/>
            <a:ext cx="115888"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latin typeface="Times New Roman" charset="0"/>
              </a:rPr>
              <a:t>n</a:t>
            </a:r>
            <a:endParaRPr lang="en-GB"/>
          </a:p>
        </p:txBody>
      </p:sp>
      <p:sp>
        <p:nvSpPr>
          <p:cNvPr id="142345" name="Rectangle 16"/>
          <p:cNvSpPr>
            <a:spLocks noChangeArrowheads="1"/>
          </p:cNvSpPr>
          <p:nvPr/>
        </p:nvSpPr>
        <p:spPr bwMode="auto">
          <a:xfrm>
            <a:off x="2090738" y="2573338"/>
            <a:ext cx="115887"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latin typeface="Times New Roman" charset="0"/>
              </a:rPr>
              <a:t>1</a:t>
            </a:r>
            <a:endParaRPr lang="en-GB"/>
          </a:p>
        </p:txBody>
      </p:sp>
      <p:sp>
        <p:nvSpPr>
          <p:cNvPr id="142346" name="Rectangle 17"/>
          <p:cNvSpPr>
            <a:spLocks noChangeArrowheads="1"/>
          </p:cNvSpPr>
          <p:nvPr/>
        </p:nvSpPr>
        <p:spPr bwMode="auto">
          <a:xfrm>
            <a:off x="2049463" y="3560763"/>
            <a:ext cx="115887"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latin typeface="Times New Roman" charset="0"/>
              </a:rPr>
              <a:t>2</a:t>
            </a:r>
            <a:endParaRPr lang="en-GB"/>
          </a:p>
        </p:txBody>
      </p:sp>
      <p:grpSp>
        <p:nvGrpSpPr>
          <p:cNvPr id="142347" name="Group 18"/>
          <p:cNvGrpSpPr>
            <a:grpSpLocks/>
          </p:cNvGrpSpPr>
          <p:nvPr/>
        </p:nvGrpSpPr>
        <p:grpSpPr bwMode="auto">
          <a:xfrm>
            <a:off x="2698750" y="3990994"/>
            <a:ext cx="1588" cy="1231905"/>
            <a:chOff x="1573" y="2316"/>
            <a:chExt cx="1" cy="658"/>
          </a:xfrm>
        </p:grpSpPr>
        <p:sp>
          <p:nvSpPr>
            <p:cNvPr id="142512" name="Line 19"/>
            <p:cNvSpPr>
              <a:spLocks noChangeShapeType="1"/>
            </p:cNvSpPr>
            <p:nvPr/>
          </p:nvSpPr>
          <p:spPr bwMode="auto">
            <a:xfrm>
              <a:off x="1573" y="2316"/>
              <a:ext cx="1" cy="15"/>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2513" name="Line 20"/>
            <p:cNvSpPr>
              <a:spLocks noChangeShapeType="1"/>
            </p:cNvSpPr>
            <p:nvPr/>
          </p:nvSpPr>
          <p:spPr bwMode="auto">
            <a:xfrm>
              <a:off x="1573" y="2362"/>
              <a:ext cx="1" cy="15"/>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2514" name="Line 21"/>
            <p:cNvSpPr>
              <a:spLocks noChangeShapeType="1"/>
            </p:cNvSpPr>
            <p:nvPr/>
          </p:nvSpPr>
          <p:spPr bwMode="auto">
            <a:xfrm>
              <a:off x="1573" y="2408"/>
              <a:ext cx="1" cy="15"/>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2515" name="Line 22"/>
            <p:cNvSpPr>
              <a:spLocks noChangeShapeType="1"/>
            </p:cNvSpPr>
            <p:nvPr/>
          </p:nvSpPr>
          <p:spPr bwMode="auto">
            <a:xfrm>
              <a:off x="1573" y="2454"/>
              <a:ext cx="1" cy="15"/>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2516" name="Line 23"/>
            <p:cNvSpPr>
              <a:spLocks noChangeShapeType="1"/>
            </p:cNvSpPr>
            <p:nvPr/>
          </p:nvSpPr>
          <p:spPr bwMode="auto">
            <a:xfrm>
              <a:off x="1573" y="2500"/>
              <a:ext cx="1" cy="15"/>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2517" name="Line 24"/>
            <p:cNvSpPr>
              <a:spLocks noChangeShapeType="1"/>
            </p:cNvSpPr>
            <p:nvPr/>
          </p:nvSpPr>
          <p:spPr bwMode="auto">
            <a:xfrm>
              <a:off x="1573" y="2546"/>
              <a:ext cx="1" cy="15"/>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2518" name="Line 25"/>
            <p:cNvSpPr>
              <a:spLocks noChangeShapeType="1"/>
            </p:cNvSpPr>
            <p:nvPr/>
          </p:nvSpPr>
          <p:spPr bwMode="auto">
            <a:xfrm>
              <a:off x="1573" y="2591"/>
              <a:ext cx="1" cy="16"/>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2519" name="Line 26"/>
            <p:cNvSpPr>
              <a:spLocks noChangeShapeType="1"/>
            </p:cNvSpPr>
            <p:nvPr/>
          </p:nvSpPr>
          <p:spPr bwMode="auto">
            <a:xfrm>
              <a:off x="1573" y="2637"/>
              <a:ext cx="1" cy="16"/>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2520" name="Line 27"/>
            <p:cNvSpPr>
              <a:spLocks noChangeShapeType="1"/>
            </p:cNvSpPr>
            <p:nvPr/>
          </p:nvSpPr>
          <p:spPr bwMode="auto">
            <a:xfrm>
              <a:off x="1573" y="2683"/>
              <a:ext cx="1" cy="16"/>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2521" name="Line 28"/>
            <p:cNvSpPr>
              <a:spLocks noChangeShapeType="1"/>
            </p:cNvSpPr>
            <p:nvPr/>
          </p:nvSpPr>
          <p:spPr bwMode="auto">
            <a:xfrm>
              <a:off x="1573" y="2729"/>
              <a:ext cx="1" cy="16"/>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2522" name="Line 29"/>
            <p:cNvSpPr>
              <a:spLocks noChangeShapeType="1"/>
            </p:cNvSpPr>
            <p:nvPr/>
          </p:nvSpPr>
          <p:spPr bwMode="auto">
            <a:xfrm>
              <a:off x="1573" y="2775"/>
              <a:ext cx="1" cy="16"/>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2523" name="Line 30"/>
            <p:cNvSpPr>
              <a:spLocks noChangeShapeType="1"/>
            </p:cNvSpPr>
            <p:nvPr/>
          </p:nvSpPr>
          <p:spPr bwMode="auto">
            <a:xfrm>
              <a:off x="1573" y="2821"/>
              <a:ext cx="1" cy="15"/>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2524" name="Line 31"/>
            <p:cNvSpPr>
              <a:spLocks noChangeShapeType="1"/>
            </p:cNvSpPr>
            <p:nvPr/>
          </p:nvSpPr>
          <p:spPr bwMode="auto">
            <a:xfrm>
              <a:off x="1573" y="2867"/>
              <a:ext cx="1" cy="15"/>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2525" name="Line 32"/>
            <p:cNvSpPr>
              <a:spLocks noChangeShapeType="1"/>
            </p:cNvSpPr>
            <p:nvPr/>
          </p:nvSpPr>
          <p:spPr bwMode="auto">
            <a:xfrm>
              <a:off x="1573" y="2913"/>
              <a:ext cx="1" cy="15"/>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2526" name="Line 33"/>
            <p:cNvSpPr>
              <a:spLocks noChangeShapeType="1"/>
            </p:cNvSpPr>
            <p:nvPr/>
          </p:nvSpPr>
          <p:spPr bwMode="auto">
            <a:xfrm>
              <a:off x="1573" y="2959"/>
              <a:ext cx="1" cy="15"/>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142348" name="Freeform 34"/>
          <p:cNvSpPr>
            <a:spLocks/>
          </p:cNvSpPr>
          <p:nvPr/>
        </p:nvSpPr>
        <p:spPr bwMode="auto">
          <a:xfrm>
            <a:off x="5753100" y="5080000"/>
            <a:ext cx="223838" cy="674688"/>
          </a:xfrm>
          <a:custGeom>
            <a:avLst/>
            <a:gdLst>
              <a:gd name="T0" fmla="*/ 2147483647 w 120"/>
              <a:gd name="T1" fmla="*/ 2147483647 h 360"/>
              <a:gd name="T2" fmla="*/ 0 w 120"/>
              <a:gd name="T3" fmla="*/ 0 h 360"/>
              <a:gd name="T4" fmla="*/ 0 w 120"/>
              <a:gd name="T5" fmla="*/ 2147483647 h 360"/>
              <a:gd name="T6" fmla="*/ 2147483647 w 120"/>
              <a:gd name="T7" fmla="*/ 2147483647 h 360"/>
              <a:gd name="T8" fmla="*/ 2147483647 w 120"/>
              <a:gd name="T9" fmla="*/ 2147483647 h 3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 h="360">
                <a:moveTo>
                  <a:pt x="120" y="84"/>
                </a:moveTo>
                <a:lnTo>
                  <a:pt x="0" y="0"/>
                </a:lnTo>
                <a:lnTo>
                  <a:pt x="0" y="360"/>
                </a:lnTo>
                <a:lnTo>
                  <a:pt x="120" y="268"/>
                </a:lnTo>
                <a:lnTo>
                  <a:pt x="120" y="84"/>
                </a:lnTo>
                <a:close/>
              </a:path>
            </a:pathLst>
          </a:custGeom>
          <a:solidFill>
            <a:srgbClr val="FFFFFF"/>
          </a:solidFill>
          <a:ln w="11113">
            <a:solidFill>
              <a:srgbClr val="000000"/>
            </a:solidFill>
            <a:prstDash val="solid"/>
            <a:round/>
            <a:headEnd/>
            <a:tailEnd/>
          </a:ln>
        </p:spPr>
        <p:txBody>
          <a:bodyPr/>
          <a:lstStyle/>
          <a:p>
            <a:endParaRPr lang="en-US"/>
          </a:p>
        </p:txBody>
      </p:sp>
      <p:sp>
        <p:nvSpPr>
          <p:cNvPr id="142349" name="Freeform 35"/>
          <p:cNvSpPr>
            <a:spLocks/>
          </p:cNvSpPr>
          <p:nvPr/>
        </p:nvSpPr>
        <p:spPr bwMode="auto">
          <a:xfrm>
            <a:off x="5765800" y="3375025"/>
            <a:ext cx="223838" cy="674688"/>
          </a:xfrm>
          <a:custGeom>
            <a:avLst/>
            <a:gdLst>
              <a:gd name="T0" fmla="*/ 2147483647 w 120"/>
              <a:gd name="T1" fmla="*/ 2147483647 h 360"/>
              <a:gd name="T2" fmla="*/ 0 w 120"/>
              <a:gd name="T3" fmla="*/ 0 h 360"/>
              <a:gd name="T4" fmla="*/ 0 w 120"/>
              <a:gd name="T5" fmla="*/ 2147483647 h 360"/>
              <a:gd name="T6" fmla="*/ 2147483647 w 120"/>
              <a:gd name="T7" fmla="*/ 2147483647 h 360"/>
              <a:gd name="T8" fmla="*/ 2147483647 w 120"/>
              <a:gd name="T9" fmla="*/ 2147483647 h 3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 h="360">
                <a:moveTo>
                  <a:pt x="120" y="84"/>
                </a:moveTo>
                <a:lnTo>
                  <a:pt x="0" y="0"/>
                </a:lnTo>
                <a:lnTo>
                  <a:pt x="0" y="360"/>
                </a:lnTo>
                <a:lnTo>
                  <a:pt x="120" y="268"/>
                </a:lnTo>
                <a:lnTo>
                  <a:pt x="120" y="84"/>
                </a:lnTo>
                <a:close/>
              </a:path>
            </a:pathLst>
          </a:custGeom>
          <a:solidFill>
            <a:srgbClr val="FFFFFF"/>
          </a:solidFill>
          <a:ln w="11113">
            <a:solidFill>
              <a:srgbClr val="000000"/>
            </a:solidFill>
            <a:prstDash val="solid"/>
            <a:round/>
            <a:headEnd/>
            <a:tailEnd/>
          </a:ln>
        </p:spPr>
        <p:txBody>
          <a:bodyPr/>
          <a:lstStyle/>
          <a:p>
            <a:endParaRPr lang="en-US"/>
          </a:p>
        </p:txBody>
      </p:sp>
      <p:sp>
        <p:nvSpPr>
          <p:cNvPr id="142350" name="Freeform 36"/>
          <p:cNvSpPr>
            <a:spLocks/>
          </p:cNvSpPr>
          <p:nvPr/>
        </p:nvSpPr>
        <p:spPr bwMode="auto">
          <a:xfrm>
            <a:off x="5765800" y="2344738"/>
            <a:ext cx="223838" cy="671512"/>
          </a:xfrm>
          <a:custGeom>
            <a:avLst/>
            <a:gdLst>
              <a:gd name="T0" fmla="*/ 2147483647 w 120"/>
              <a:gd name="T1" fmla="*/ 2147483647 h 359"/>
              <a:gd name="T2" fmla="*/ 0 w 120"/>
              <a:gd name="T3" fmla="*/ 0 h 359"/>
              <a:gd name="T4" fmla="*/ 0 w 120"/>
              <a:gd name="T5" fmla="*/ 2147483647 h 359"/>
              <a:gd name="T6" fmla="*/ 2147483647 w 120"/>
              <a:gd name="T7" fmla="*/ 2147483647 h 359"/>
              <a:gd name="T8" fmla="*/ 2147483647 w 120"/>
              <a:gd name="T9" fmla="*/ 2147483647 h 3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 h="359">
                <a:moveTo>
                  <a:pt x="120" y="84"/>
                </a:moveTo>
                <a:lnTo>
                  <a:pt x="0" y="0"/>
                </a:lnTo>
                <a:lnTo>
                  <a:pt x="0" y="359"/>
                </a:lnTo>
                <a:lnTo>
                  <a:pt x="120" y="267"/>
                </a:lnTo>
                <a:lnTo>
                  <a:pt x="120" y="84"/>
                </a:lnTo>
                <a:close/>
              </a:path>
            </a:pathLst>
          </a:custGeom>
          <a:solidFill>
            <a:srgbClr val="FFFFFF"/>
          </a:solidFill>
          <a:ln w="11113">
            <a:solidFill>
              <a:srgbClr val="000000"/>
            </a:solidFill>
            <a:prstDash val="solid"/>
            <a:round/>
            <a:headEnd/>
            <a:tailEnd/>
          </a:ln>
        </p:spPr>
        <p:txBody>
          <a:bodyPr/>
          <a:lstStyle/>
          <a:p>
            <a:endParaRPr lang="en-US"/>
          </a:p>
        </p:txBody>
      </p:sp>
      <p:grpSp>
        <p:nvGrpSpPr>
          <p:cNvPr id="142351" name="Group 37"/>
          <p:cNvGrpSpPr>
            <a:grpSpLocks/>
          </p:cNvGrpSpPr>
          <p:nvPr/>
        </p:nvGrpSpPr>
        <p:grpSpPr bwMode="auto">
          <a:xfrm>
            <a:off x="6003943" y="2616200"/>
            <a:ext cx="1017591" cy="128588"/>
            <a:chOff x="3339" y="1581"/>
            <a:chExt cx="544" cy="69"/>
          </a:xfrm>
        </p:grpSpPr>
        <p:sp>
          <p:nvSpPr>
            <p:cNvPr id="142510" name="Freeform 38"/>
            <p:cNvSpPr>
              <a:spLocks/>
            </p:cNvSpPr>
            <p:nvPr/>
          </p:nvSpPr>
          <p:spPr bwMode="auto">
            <a:xfrm>
              <a:off x="3827" y="1581"/>
              <a:ext cx="56" cy="69"/>
            </a:xfrm>
            <a:custGeom>
              <a:avLst/>
              <a:gdLst>
                <a:gd name="T0" fmla="*/ 56 w 56"/>
                <a:gd name="T1" fmla="*/ 38 h 69"/>
                <a:gd name="T2" fmla="*/ 0 w 56"/>
                <a:gd name="T3" fmla="*/ 69 h 69"/>
                <a:gd name="T4" fmla="*/ 0 w 56"/>
                <a:gd name="T5" fmla="*/ 38 h 69"/>
                <a:gd name="T6" fmla="*/ 0 w 56"/>
                <a:gd name="T7" fmla="*/ 0 h 69"/>
                <a:gd name="T8" fmla="*/ 56 w 56"/>
                <a:gd name="T9" fmla="*/ 38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69">
                  <a:moveTo>
                    <a:pt x="56" y="38"/>
                  </a:moveTo>
                  <a:lnTo>
                    <a:pt x="0" y="69"/>
                  </a:lnTo>
                  <a:lnTo>
                    <a:pt x="0" y="38"/>
                  </a:lnTo>
                  <a:lnTo>
                    <a:pt x="0" y="0"/>
                  </a:lnTo>
                  <a:lnTo>
                    <a:pt x="56" y="3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2511" name="Line 39"/>
            <p:cNvSpPr>
              <a:spLocks noChangeShapeType="1"/>
            </p:cNvSpPr>
            <p:nvPr/>
          </p:nvSpPr>
          <p:spPr bwMode="auto">
            <a:xfrm>
              <a:off x="3339" y="1619"/>
              <a:ext cx="488" cy="1"/>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42352" name="Group 40"/>
          <p:cNvGrpSpPr>
            <a:grpSpLocks/>
          </p:cNvGrpSpPr>
          <p:nvPr/>
        </p:nvGrpSpPr>
        <p:grpSpPr bwMode="auto">
          <a:xfrm>
            <a:off x="6003943" y="3646488"/>
            <a:ext cx="1017591" cy="130175"/>
            <a:chOff x="3339" y="2132"/>
            <a:chExt cx="544" cy="69"/>
          </a:xfrm>
        </p:grpSpPr>
        <p:sp>
          <p:nvSpPr>
            <p:cNvPr id="142508" name="Freeform 41"/>
            <p:cNvSpPr>
              <a:spLocks/>
            </p:cNvSpPr>
            <p:nvPr/>
          </p:nvSpPr>
          <p:spPr bwMode="auto">
            <a:xfrm>
              <a:off x="3827" y="2132"/>
              <a:ext cx="56" cy="69"/>
            </a:xfrm>
            <a:custGeom>
              <a:avLst/>
              <a:gdLst>
                <a:gd name="T0" fmla="*/ 56 w 56"/>
                <a:gd name="T1" fmla="*/ 38 h 69"/>
                <a:gd name="T2" fmla="*/ 0 w 56"/>
                <a:gd name="T3" fmla="*/ 69 h 69"/>
                <a:gd name="T4" fmla="*/ 0 w 56"/>
                <a:gd name="T5" fmla="*/ 38 h 69"/>
                <a:gd name="T6" fmla="*/ 0 w 56"/>
                <a:gd name="T7" fmla="*/ 0 h 69"/>
                <a:gd name="T8" fmla="*/ 56 w 56"/>
                <a:gd name="T9" fmla="*/ 38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69">
                  <a:moveTo>
                    <a:pt x="56" y="38"/>
                  </a:moveTo>
                  <a:lnTo>
                    <a:pt x="0" y="69"/>
                  </a:lnTo>
                  <a:lnTo>
                    <a:pt x="0" y="38"/>
                  </a:lnTo>
                  <a:lnTo>
                    <a:pt x="0" y="0"/>
                  </a:lnTo>
                  <a:lnTo>
                    <a:pt x="56" y="3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2509" name="Line 42"/>
            <p:cNvSpPr>
              <a:spLocks noChangeShapeType="1"/>
            </p:cNvSpPr>
            <p:nvPr/>
          </p:nvSpPr>
          <p:spPr bwMode="auto">
            <a:xfrm>
              <a:off x="3339" y="2170"/>
              <a:ext cx="488" cy="1"/>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42353" name="Group 43"/>
          <p:cNvGrpSpPr>
            <a:grpSpLocks/>
          </p:cNvGrpSpPr>
          <p:nvPr/>
        </p:nvGrpSpPr>
        <p:grpSpPr bwMode="auto">
          <a:xfrm>
            <a:off x="5989632" y="5367338"/>
            <a:ext cx="1019174" cy="128587"/>
            <a:chOff x="3332" y="3051"/>
            <a:chExt cx="544" cy="69"/>
          </a:xfrm>
        </p:grpSpPr>
        <p:sp>
          <p:nvSpPr>
            <p:cNvPr id="142506" name="Freeform 44"/>
            <p:cNvSpPr>
              <a:spLocks/>
            </p:cNvSpPr>
            <p:nvPr/>
          </p:nvSpPr>
          <p:spPr bwMode="auto">
            <a:xfrm>
              <a:off x="3820" y="3051"/>
              <a:ext cx="56" cy="69"/>
            </a:xfrm>
            <a:custGeom>
              <a:avLst/>
              <a:gdLst>
                <a:gd name="T0" fmla="*/ 56 w 56"/>
                <a:gd name="T1" fmla="*/ 38 h 69"/>
                <a:gd name="T2" fmla="*/ 0 w 56"/>
                <a:gd name="T3" fmla="*/ 69 h 69"/>
                <a:gd name="T4" fmla="*/ 0 w 56"/>
                <a:gd name="T5" fmla="*/ 38 h 69"/>
                <a:gd name="T6" fmla="*/ 0 w 56"/>
                <a:gd name="T7" fmla="*/ 0 h 69"/>
                <a:gd name="T8" fmla="*/ 56 w 56"/>
                <a:gd name="T9" fmla="*/ 38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69">
                  <a:moveTo>
                    <a:pt x="56" y="38"/>
                  </a:moveTo>
                  <a:lnTo>
                    <a:pt x="0" y="69"/>
                  </a:lnTo>
                  <a:lnTo>
                    <a:pt x="0" y="38"/>
                  </a:lnTo>
                  <a:lnTo>
                    <a:pt x="0" y="0"/>
                  </a:lnTo>
                  <a:lnTo>
                    <a:pt x="56" y="3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2507" name="Line 45"/>
            <p:cNvSpPr>
              <a:spLocks noChangeShapeType="1"/>
            </p:cNvSpPr>
            <p:nvPr/>
          </p:nvSpPr>
          <p:spPr bwMode="auto">
            <a:xfrm>
              <a:off x="3332" y="3089"/>
              <a:ext cx="488" cy="1"/>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142354" name="Rectangle 46"/>
          <p:cNvSpPr>
            <a:spLocks noChangeArrowheads="1"/>
          </p:cNvSpPr>
          <p:nvPr/>
        </p:nvSpPr>
        <p:spPr bwMode="auto">
          <a:xfrm>
            <a:off x="7088188" y="2557463"/>
            <a:ext cx="128587"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rPr>
              <a:t>1</a:t>
            </a:r>
            <a:endParaRPr lang="en-GB"/>
          </a:p>
        </p:txBody>
      </p:sp>
      <p:sp>
        <p:nvSpPr>
          <p:cNvPr id="142355" name="Rectangle 47"/>
          <p:cNvSpPr>
            <a:spLocks noChangeArrowheads="1"/>
          </p:cNvSpPr>
          <p:nvPr/>
        </p:nvSpPr>
        <p:spPr bwMode="auto">
          <a:xfrm>
            <a:off x="7073900" y="3603625"/>
            <a:ext cx="128588"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rPr>
              <a:t>2</a:t>
            </a:r>
            <a:endParaRPr lang="en-GB"/>
          </a:p>
        </p:txBody>
      </p:sp>
      <p:sp>
        <p:nvSpPr>
          <p:cNvPr id="142356" name="Rectangle 48"/>
          <p:cNvSpPr>
            <a:spLocks noChangeArrowheads="1"/>
          </p:cNvSpPr>
          <p:nvPr/>
        </p:nvSpPr>
        <p:spPr bwMode="auto">
          <a:xfrm>
            <a:off x="7061200" y="5294313"/>
            <a:ext cx="128588"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rPr>
              <a:t>n</a:t>
            </a:r>
            <a:endParaRPr lang="en-GB"/>
          </a:p>
        </p:txBody>
      </p:sp>
      <p:grpSp>
        <p:nvGrpSpPr>
          <p:cNvPr id="142357" name="Group 49"/>
          <p:cNvGrpSpPr>
            <a:grpSpLocks/>
          </p:cNvGrpSpPr>
          <p:nvPr/>
        </p:nvGrpSpPr>
        <p:grpSpPr bwMode="auto">
          <a:xfrm>
            <a:off x="6559550" y="3990994"/>
            <a:ext cx="1588" cy="1231905"/>
            <a:chOff x="3636" y="2316"/>
            <a:chExt cx="1" cy="658"/>
          </a:xfrm>
        </p:grpSpPr>
        <p:sp>
          <p:nvSpPr>
            <p:cNvPr id="142491" name="Line 50"/>
            <p:cNvSpPr>
              <a:spLocks noChangeShapeType="1"/>
            </p:cNvSpPr>
            <p:nvPr/>
          </p:nvSpPr>
          <p:spPr bwMode="auto">
            <a:xfrm>
              <a:off x="3636" y="2316"/>
              <a:ext cx="1" cy="15"/>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2492" name="Line 51"/>
            <p:cNvSpPr>
              <a:spLocks noChangeShapeType="1"/>
            </p:cNvSpPr>
            <p:nvPr/>
          </p:nvSpPr>
          <p:spPr bwMode="auto">
            <a:xfrm>
              <a:off x="3636" y="2362"/>
              <a:ext cx="1" cy="15"/>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2493" name="Line 52"/>
            <p:cNvSpPr>
              <a:spLocks noChangeShapeType="1"/>
            </p:cNvSpPr>
            <p:nvPr/>
          </p:nvSpPr>
          <p:spPr bwMode="auto">
            <a:xfrm>
              <a:off x="3636" y="2408"/>
              <a:ext cx="1" cy="15"/>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2494" name="Line 53"/>
            <p:cNvSpPr>
              <a:spLocks noChangeShapeType="1"/>
            </p:cNvSpPr>
            <p:nvPr/>
          </p:nvSpPr>
          <p:spPr bwMode="auto">
            <a:xfrm>
              <a:off x="3636" y="2454"/>
              <a:ext cx="1" cy="15"/>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2495" name="Line 54"/>
            <p:cNvSpPr>
              <a:spLocks noChangeShapeType="1"/>
            </p:cNvSpPr>
            <p:nvPr/>
          </p:nvSpPr>
          <p:spPr bwMode="auto">
            <a:xfrm>
              <a:off x="3636" y="2500"/>
              <a:ext cx="1" cy="15"/>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2496" name="Line 55"/>
            <p:cNvSpPr>
              <a:spLocks noChangeShapeType="1"/>
            </p:cNvSpPr>
            <p:nvPr/>
          </p:nvSpPr>
          <p:spPr bwMode="auto">
            <a:xfrm>
              <a:off x="3636" y="2546"/>
              <a:ext cx="1" cy="15"/>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2497" name="Line 56"/>
            <p:cNvSpPr>
              <a:spLocks noChangeShapeType="1"/>
            </p:cNvSpPr>
            <p:nvPr/>
          </p:nvSpPr>
          <p:spPr bwMode="auto">
            <a:xfrm>
              <a:off x="3636" y="2591"/>
              <a:ext cx="1" cy="16"/>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2498" name="Line 57"/>
            <p:cNvSpPr>
              <a:spLocks noChangeShapeType="1"/>
            </p:cNvSpPr>
            <p:nvPr/>
          </p:nvSpPr>
          <p:spPr bwMode="auto">
            <a:xfrm>
              <a:off x="3636" y="2637"/>
              <a:ext cx="1" cy="16"/>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2499" name="Line 58"/>
            <p:cNvSpPr>
              <a:spLocks noChangeShapeType="1"/>
            </p:cNvSpPr>
            <p:nvPr/>
          </p:nvSpPr>
          <p:spPr bwMode="auto">
            <a:xfrm>
              <a:off x="3636" y="2683"/>
              <a:ext cx="1" cy="16"/>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2500" name="Line 59"/>
            <p:cNvSpPr>
              <a:spLocks noChangeShapeType="1"/>
            </p:cNvSpPr>
            <p:nvPr/>
          </p:nvSpPr>
          <p:spPr bwMode="auto">
            <a:xfrm>
              <a:off x="3636" y="2729"/>
              <a:ext cx="1" cy="16"/>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2501" name="Line 60"/>
            <p:cNvSpPr>
              <a:spLocks noChangeShapeType="1"/>
            </p:cNvSpPr>
            <p:nvPr/>
          </p:nvSpPr>
          <p:spPr bwMode="auto">
            <a:xfrm>
              <a:off x="3636" y="2775"/>
              <a:ext cx="1" cy="16"/>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2502" name="Line 61"/>
            <p:cNvSpPr>
              <a:spLocks noChangeShapeType="1"/>
            </p:cNvSpPr>
            <p:nvPr/>
          </p:nvSpPr>
          <p:spPr bwMode="auto">
            <a:xfrm>
              <a:off x="3636" y="2821"/>
              <a:ext cx="1" cy="15"/>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2503" name="Line 62"/>
            <p:cNvSpPr>
              <a:spLocks noChangeShapeType="1"/>
            </p:cNvSpPr>
            <p:nvPr/>
          </p:nvSpPr>
          <p:spPr bwMode="auto">
            <a:xfrm>
              <a:off x="3636" y="2867"/>
              <a:ext cx="1" cy="15"/>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2504" name="Line 63"/>
            <p:cNvSpPr>
              <a:spLocks noChangeShapeType="1"/>
            </p:cNvSpPr>
            <p:nvPr/>
          </p:nvSpPr>
          <p:spPr bwMode="auto">
            <a:xfrm>
              <a:off x="3636" y="2913"/>
              <a:ext cx="1" cy="15"/>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2505" name="Line 64"/>
            <p:cNvSpPr>
              <a:spLocks noChangeShapeType="1"/>
            </p:cNvSpPr>
            <p:nvPr/>
          </p:nvSpPr>
          <p:spPr bwMode="auto">
            <a:xfrm>
              <a:off x="3636" y="2959"/>
              <a:ext cx="1" cy="15"/>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142358" name="Rectangle 65"/>
          <p:cNvSpPr>
            <a:spLocks noChangeArrowheads="1"/>
          </p:cNvSpPr>
          <p:nvPr/>
        </p:nvSpPr>
        <p:spPr bwMode="auto">
          <a:xfrm>
            <a:off x="2273300" y="2228850"/>
            <a:ext cx="125413"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latin typeface="Symbol" charset="0"/>
              </a:rPr>
              <a:t>l</a:t>
            </a:r>
            <a:endParaRPr lang="en-GB"/>
          </a:p>
        </p:txBody>
      </p:sp>
      <p:sp>
        <p:nvSpPr>
          <p:cNvPr id="142359" name="Rectangle 66"/>
          <p:cNvSpPr>
            <a:spLocks noChangeArrowheads="1"/>
          </p:cNvSpPr>
          <p:nvPr/>
        </p:nvSpPr>
        <p:spPr bwMode="auto">
          <a:xfrm>
            <a:off x="2354263" y="2286000"/>
            <a:ext cx="115887"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latin typeface="Symbol" charset="0"/>
              </a:rPr>
              <a:t>1</a:t>
            </a:r>
            <a:endParaRPr lang="en-GB"/>
          </a:p>
        </p:txBody>
      </p:sp>
      <p:sp>
        <p:nvSpPr>
          <p:cNvPr id="142360" name="Rectangle 67"/>
          <p:cNvSpPr>
            <a:spLocks noChangeArrowheads="1"/>
          </p:cNvSpPr>
          <p:nvPr/>
        </p:nvSpPr>
        <p:spPr bwMode="auto">
          <a:xfrm>
            <a:off x="2433638" y="2228850"/>
            <a:ext cx="58737"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latin typeface="Symbol" charset="0"/>
              </a:rPr>
              <a:t>,</a:t>
            </a:r>
            <a:endParaRPr lang="en-GB"/>
          </a:p>
        </p:txBody>
      </p:sp>
      <p:sp>
        <p:nvSpPr>
          <p:cNvPr id="142361" name="Rectangle 68"/>
          <p:cNvSpPr>
            <a:spLocks noChangeArrowheads="1"/>
          </p:cNvSpPr>
          <p:nvPr/>
        </p:nvSpPr>
        <p:spPr bwMode="auto">
          <a:xfrm>
            <a:off x="2471738" y="2228850"/>
            <a:ext cx="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latin typeface="Symbol" charset="0"/>
              </a:rPr>
              <a:t> </a:t>
            </a:r>
            <a:endParaRPr lang="en-GB"/>
          </a:p>
        </p:txBody>
      </p:sp>
      <p:sp>
        <p:nvSpPr>
          <p:cNvPr id="142362" name="Rectangle 69"/>
          <p:cNvSpPr>
            <a:spLocks noChangeArrowheads="1"/>
          </p:cNvSpPr>
          <p:nvPr/>
        </p:nvSpPr>
        <p:spPr bwMode="auto">
          <a:xfrm>
            <a:off x="2513013" y="2228850"/>
            <a:ext cx="12700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latin typeface="Symbol" charset="0"/>
              </a:rPr>
              <a:t>l</a:t>
            </a:r>
            <a:endParaRPr lang="en-GB"/>
          </a:p>
        </p:txBody>
      </p:sp>
      <p:sp>
        <p:nvSpPr>
          <p:cNvPr id="142363" name="Rectangle 70"/>
          <p:cNvSpPr>
            <a:spLocks noChangeArrowheads="1"/>
          </p:cNvSpPr>
          <p:nvPr/>
        </p:nvSpPr>
        <p:spPr bwMode="auto">
          <a:xfrm>
            <a:off x="2605088" y="2286000"/>
            <a:ext cx="115887"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latin typeface="Symbol" charset="0"/>
              </a:rPr>
              <a:t>2</a:t>
            </a:r>
            <a:endParaRPr lang="en-GB"/>
          </a:p>
        </p:txBody>
      </p:sp>
      <p:sp>
        <p:nvSpPr>
          <p:cNvPr id="142364" name="Rectangle 71"/>
          <p:cNvSpPr>
            <a:spLocks noChangeArrowheads="1"/>
          </p:cNvSpPr>
          <p:nvPr/>
        </p:nvSpPr>
        <p:spPr bwMode="auto">
          <a:xfrm>
            <a:off x="2686050" y="2228850"/>
            <a:ext cx="571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latin typeface="Symbol" charset="0"/>
              </a:rPr>
              <a:t>,</a:t>
            </a:r>
            <a:endParaRPr lang="en-GB"/>
          </a:p>
        </p:txBody>
      </p:sp>
      <p:sp>
        <p:nvSpPr>
          <p:cNvPr id="142365" name="Rectangle 72"/>
          <p:cNvSpPr>
            <a:spLocks noChangeArrowheads="1"/>
          </p:cNvSpPr>
          <p:nvPr/>
        </p:nvSpPr>
        <p:spPr bwMode="auto">
          <a:xfrm>
            <a:off x="2725738" y="2228850"/>
            <a:ext cx="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latin typeface="Symbol" charset="0"/>
              </a:rPr>
              <a:t> </a:t>
            </a:r>
            <a:endParaRPr lang="en-GB"/>
          </a:p>
        </p:txBody>
      </p:sp>
      <p:sp>
        <p:nvSpPr>
          <p:cNvPr id="142366" name="Rectangle 73"/>
          <p:cNvSpPr>
            <a:spLocks noChangeArrowheads="1"/>
          </p:cNvSpPr>
          <p:nvPr/>
        </p:nvSpPr>
        <p:spPr bwMode="auto">
          <a:xfrm>
            <a:off x="2763838" y="2228850"/>
            <a:ext cx="571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latin typeface="Symbol" charset="0"/>
              </a:rPr>
              <a:t>.</a:t>
            </a:r>
            <a:endParaRPr lang="en-GB"/>
          </a:p>
        </p:txBody>
      </p:sp>
      <p:sp>
        <p:nvSpPr>
          <p:cNvPr id="142367" name="Rectangle 74"/>
          <p:cNvSpPr>
            <a:spLocks noChangeArrowheads="1"/>
          </p:cNvSpPr>
          <p:nvPr/>
        </p:nvSpPr>
        <p:spPr bwMode="auto">
          <a:xfrm>
            <a:off x="2803525" y="2228850"/>
            <a:ext cx="571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latin typeface="Symbol" charset="0"/>
              </a:rPr>
              <a:t>.</a:t>
            </a:r>
            <a:endParaRPr lang="en-GB"/>
          </a:p>
        </p:txBody>
      </p:sp>
      <p:sp>
        <p:nvSpPr>
          <p:cNvPr id="142368" name="Rectangle 75"/>
          <p:cNvSpPr>
            <a:spLocks noChangeArrowheads="1"/>
          </p:cNvSpPr>
          <p:nvPr/>
        </p:nvSpPr>
        <p:spPr bwMode="auto">
          <a:xfrm>
            <a:off x="2843213" y="2228850"/>
            <a:ext cx="571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latin typeface="Symbol" charset="0"/>
              </a:rPr>
              <a:t>.</a:t>
            </a:r>
            <a:endParaRPr lang="en-GB"/>
          </a:p>
        </p:txBody>
      </p:sp>
      <p:sp>
        <p:nvSpPr>
          <p:cNvPr id="142369" name="Rectangle 76"/>
          <p:cNvSpPr>
            <a:spLocks noChangeArrowheads="1"/>
          </p:cNvSpPr>
          <p:nvPr/>
        </p:nvSpPr>
        <p:spPr bwMode="auto">
          <a:xfrm>
            <a:off x="2882900" y="2228850"/>
            <a:ext cx="125413"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latin typeface="Symbol" charset="0"/>
              </a:rPr>
              <a:t>l</a:t>
            </a:r>
            <a:endParaRPr lang="en-GB"/>
          </a:p>
        </p:txBody>
      </p:sp>
      <p:sp>
        <p:nvSpPr>
          <p:cNvPr id="142370" name="Rectangle 77"/>
          <p:cNvSpPr>
            <a:spLocks noChangeArrowheads="1"/>
          </p:cNvSpPr>
          <p:nvPr/>
        </p:nvSpPr>
        <p:spPr bwMode="auto">
          <a:xfrm>
            <a:off x="2962275" y="2286000"/>
            <a:ext cx="180975"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latin typeface="Times New Roman" charset="0"/>
              </a:rPr>
              <a:t>m</a:t>
            </a:r>
            <a:endParaRPr lang="en-GB"/>
          </a:p>
        </p:txBody>
      </p:sp>
      <p:sp>
        <p:nvSpPr>
          <p:cNvPr id="142371" name="Rectangle 78"/>
          <p:cNvSpPr>
            <a:spLocks noChangeArrowheads="1"/>
          </p:cNvSpPr>
          <p:nvPr/>
        </p:nvSpPr>
        <p:spPr bwMode="auto">
          <a:xfrm>
            <a:off x="3683000" y="2487613"/>
            <a:ext cx="125413"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latin typeface="Symbol" charset="0"/>
              </a:rPr>
              <a:t>l</a:t>
            </a:r>
            <a:endParaRPr lang="en-GB"/>
          </a:p>
        </p:txBody>
      </p:sp>
      <p:sp>
        <p:nvSpPr>
          <p:cNvPr id="142372" name="Rectangle 79"/>
          <p:cNvSpPr>
            <a:spLocks noChangeArrowheads="1"/>
          </p:cNvSpPr>
          <p:nvPr/>
        </p:nvSpPr>
        <p:spPr bwMode="auto">
          <a:xfrm>
            <a:off x="3763963" y="2544763"/>
            <a:ext cx="115887"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latin typeface="Symbol" charset="0"/>
              </a:rPr>
              <a:t>2</a:t>
            </a:r>
            <a:endParaRPr lang="en-GB"/>
          </a:p>
        </p:txBody>
      </p:sp>
      <p:sp>
        <p:nvSpPr>
          <p:cNvPr id="142373" name="Rectangle 80"/>
          <p:cNvSpPr>
            <a:spLocks noChangeArrowheads="1"/>
          </p:cNvSpPr>
          <p:nvPr/>
        </p:nvSpPr>
        <p:spPr bwMode="auto">
          <a:xfrm>
            <a:off x="3517900" y="2798763"/>
            <a:ext cx="12700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latin typeface="Symbol" charset="0"/>
              </a:rPr>
              <a:t>l</a:t>
            </a:r>
            <a:endParaRPr lang="en-GB"/>
          </a:p>
        </p:txBody>
      </p:sp>
      <p:sp>
        <p:nvSpPr>
          <p:cNvPr id="142374" name="Rectangle 81"/>
          <p:cNvSpPr>
            <a:spLocks noChangeArrowheads="1"/>
          </p:cNvSpPr>
          <p:nvPr/>
        </p:nvSpPr>
        <p:spPr bwMode="auto">
          <a:xfrm>
            <a:off x="3598863" y="2855913"/>
            <a:ext cx="179387"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latin typeface="Times New Roman" charset="0"/>
              </a:rPr>
              <a:t>m</a:t>
            </a:r>
            <a:endParaRPr lang="en-GB"/>
          </a:p>
        </p:txBody>
      </p:sp>
      <p:sp>
        <p:nvSpPr>
          <p:cNvPr id="142375" name="Rectangle 82"/>
          <p:cNvSpPr>
            <a:spLocks noChangeArrowheads="1"/>
          </p:cNvSpPr>
          <p:nvPr/>
        </p:nvSpPr>
        <p:spPr bwMode="auto">
          <a:xfrm>
            <a:off x="3603625" y="2133600"/>
            <a:ext cx="12700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latin typeface="Symbol" charset="0"/>
              </a:rPr>
              <a:t>l</a:t>
            </a:r>
            <a:endParaRPr lang="en-GB"/>
          </a:p>
        </p:txBody>
      </p:sp>
      <p:sp>
        <p:nvSpPr>
          <p:cNvPr id="142376" name="Rectangle 83"/>
          <p:cNvSpPr>
            <a:spLocks noChangeArrowheads="1"/>
          </p:cNvSpPr>
          <p:nvPr/>
        </p:nvSpPr>
        <p:spPr bwMode="auto">
          <a:xfrm>
            <a:off x="3684588" y="2190750"/>
            <a:ext cx="11430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latin typeface="Symbol" charset="0"/>
              </a:rPr>
              <a:t>1</a:t>
            </a:r>
            <a:endParaRPr lang="en-GB"/>
          </a:p>
        </p:txBody>
      </p:sp>
      <p:grpSp>
        <p:nvGrpSpPr>
          <p:cNvPr id="142377" name="Group 84"/>
          <p:cNvGrpSpPr>
            <a:grpSpLocks/>
          </p:cNvGrpSpPr>
          <p:nvPr/>
        </p:nvGrpSpPr>
        <p:grpSpPr bwMode="auto">
          <a:xfrm>
            <a:off x="4276725" y="2233613"/>
            <a:ext cx="715963" cy="520700"/>
            <a:chOff x="2416" y="1377"/>
            <a:chExt cx="383" cy="278"/>
          </a:xfrm>
        </p:grpSpPr>
        <p:sp>
          <p:nvSpPr>
            <p:cNvPr id="142484" name="Rectangle 85"/>
            <p:cNvSpPr>
              <a:spLocks noChangeArrowheads="1"/>
            </p:cNvSpPr>
            <p:nvPr/>
          </p:nvSpPr>
          <p:spPr bwMode="auto">
            <a:xfrm>
              <a:off x="2416" y="1377"/>
              <a:ext cx="383" cy="278"/>
            </a:xfrm>
            <a:prstGeom prst="rect">
              <a:avLst/>
            </a:prstGeom>
            <a:noFill/>
            <a:ln w="11113">
              <a:solidFill>
                <a:srgbClr val="000000"/>
              </a:solidFill>
              <a:miter lim="800000"/>
              <a:headEnd/>
              <a:tailEnd/>
            </a:ln>
          </p:spPr>
          <p:txBody>
            <a:bodyPr/>
            <a:lstStyle/>
            <a:p>
              <a:endParaRPr lang="en-US"/>
            </a:p>
          </p:txBody>
        </p:sp>
        <p:sp>
          <p:nvSpPr>
            <p:cNvPr id="142485" name="Rectangle 86"/>
            <p:cNvSpPr>
              <a:spLocks noChangeArrowheads="1"/>
            </p:cNvSpPr>
            <p:nvPr/>
          </p:nvSpPr>
          <p:spPr bwMode="auto">
            <a:xfrm>
              <a:off x="2505" y="1458"/>
              <a:ext cx="170" cy="10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42486" name="Rectangle 87"/>
            <p:cNvSpPr>
              <a:spLocks noChangeArrowheads="1"/>
            </p:cNvSpPr>
            <p:nvPr/>
          </p:nvSpPr>
          <p:spPr bwMode="auto">
            <a:xfrm>
              <a:off x="2505" y="1443"/>
              <a:ext cx="69" cy="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rPr>
                <a:t>n</a:t>
              </a:r>
              <a:endParaRPr lang="en-GB"/>
            </a:p>
          </p:txBody>
        </p:sp>
        <p:sp>
          <p:nvSpPr>
            <p:cNvPr id="142487" name="Rectangle 88"/>
            <p:cNvSpPr>
              <a:spLocks noChangeArrowheads="1"/>
            </p:cNvSpPr>
            <p:nvPr/>
          </p:nvSpPr>
          <p:spPr bwMode="auto">
            <a:xfrm>
              <a:off x="2548" y="1443"/>
              <a:ext cx="0" cy="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dirty="0">
                  <a:solidFill>
                    <a:srgbClr val="000000"/>
                  </a:solidFill>
                </a:rPr>
                <a:t> </a:t>
              </a:r>
              <a:endParaRPr lang="en-GB" dirty="0"/>
            </a:p>
          </p:txBody>
        </p:sp>
        <p:sp>
          <p:nvSpPr>
            <p:cNvPr id="142488" name="Rectangle 89"/>
            <p:cNvSpPr>
              <a:spLocks noChangeArrowheads="1"/>
            </p:cNvSpPr>
            <p:nvPr/>
          </p:nvSpPr>
          <p:spPr bwMode="auto">
            <a:xfrm>
              <a:off x="2569" y="1443"/>
              <a:ext cx="62" cy="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dirty="0">
                  <a:solidFill>
                    <a:srgbClr val="000000"/>
                  </a:solidFill>
                </a:rPr>
                <a:t>x</a:t>
              </a:r>
              <a:endParaRPr lang="en-GB" dirty="0"/>
            </a:p>
          </p:txBody>
        </p:sp>
        <p:sp>
          <p:nvSpPr>
            <p:cNvPr id="142489" name="Rectangle 90"/>
            <p:cNvSpPr>
              <a:spLocks noChangeArrowheads="1"/>
            </p:cNvSpPr>
            <p:nvPr/>
          </p:nvSpPr>
          <p:spPr bwMode="auto">
            <a:xfrm>
              <a:off x="2611" y="1443"/>
              <a:ext cx="0" cy="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rPr>
                <a:t> </a:t>
              </a:r>
              <a:endParaRPr lang="en-GB"/>
            </a:p>
          </p:txBody>
        </p:sp>
        <p:sp>
          <p:nvSpPr>
            <p:cNvPr id="142490" name="Rectangle 91"/>
            <p:cNvSpPr>
              <a:spLocks noChangeArrowheads="1"/>
            </p:cNvSpPr>
            <p:nvPr/>
          </p:nvSpPr>
          <p:spPr bwMode="auto">
            <a:xfrm>
              <a:off x="2632" y="1443"/>
              <a:ext cx="69" cy="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dirty="0">
                  <a:solidFill>
                    <a:srgbClr val="000000"/>
                  </a:solidFill>
                </a:rPr>
                <a:t>n</a:t>
              </a:r>
              <a:endParaRPr lang="en-GB" dirty="0"/>
            </a:p>
          </p:txBody>
        </p:sp>
      </p:grpSp>
      <p:grpSp>
        <p:nvGrpSpPr>
          <p:cNvPr id="142378" name="Group 92"/>
          <p:cNvGrpSpPr>
            <a:grpSpLocks/>
          </p:cNvGrpSpPr>
          <p:nvPr/>
        </p:nvGrpSpPr>
        <p:grpSpPr bwMode="auto">
          <a:xfrm>
            <a:off x="4381500" y="1916113"/>
            <a:ext cx="180975" cy="284162"/>
            <a:chOff x="2498" y="1252"/>
            <a:chExt cx="71" cy="107"/>
          </a:xfrm>
        </p:grpSpPr>
        <p:sp>
          <p:nvSpPr>
            <p:cNvPr id="142482" name="Freeform 93"/>
            <p:cNvSpPr>
              <a:spLocks/>
            </p:cNvSpPr>
            <p:nvPr/>
          </p:nvSpPr>
          <p:spPr bwMode="auto">
            <a:xfrm>
              <a:off x="2534" y="1313"/>
              <a:ext cx="35" cy="46"/>
            </a:xfrm>
            <a:custGeom>
              <a:avLst/>
              <a:gdLst>
                <a:gd name="T0" fmla="*/ 35 w 35"/>
                <a:gd name="T1" fmla="*/ 46 h 46"/>
                <a:gd name="T2" fmla="*/ 0 w 35"/>
                <a:gd name="T3" fmla="*/ 31 h 46"/>
                <a:gd name="T4" fmla="*/ 14 w 35"/>
                <a:gd name="T5" fmla="*/ 15 h 46"/>
                <a:gd name="T6" fmla="*/ 28 w 35"/>
                <a:gd name="T7" fmla="*/ 0 h 46"/>
                <a:gd name="T8" fmla="*/ 35 w 35"/>
                <a:gd name="T9" fmla="*/ 46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46">
                  <a:moveTo>
                    <a:pt x="35" y="46"/>
                  </a:moveTo>
                  <a:lnTo>
                    <a:pt x="0" y="31"/>
                  </a:lnTo>
                  <a:lnTo>
                    <a:pt x="14" y="15"/>
                  </a:lnTo>
                  <a:lnTo>
                    <a:pt x="28" y="0"/>
                  </a:lnTo>
                  <a:lnTo>
                    <a:pt x="35" y="4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2483" name="Line 94"/>
            <p:cNvSpPr>
              <a:spLocks noChangeShapeType="1"/>
            </p:cNvSpPr>
            <p:nvPr/>
          </p:nvSpPr>
          <p:spPr bwMode="auto">
            <a:xfrm>
              <a:off x="2498" y="1252"/>
              <a:ext cx="50" cy="76"/>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42379" name="Group 95"/>
          <p:cNvGrpSpPr>
            <a:grpSpLocks/>
          </p:cNvGrpSpPr>
          <p:nvPr/>
        </p:nvGrpSpPr>
        <p:grpSpPr bwMode="auto">
          <a:xfrm>
            <a:off x="4276725" y="3265488"/>
            <a:ext cx="715963" cy="520700"/>
            <a:chOff x="2416" y="1928"/>
            <a:chExt cx="383" cy="278"/>
          </a:xfrm>
          <a:noFill/>
        </p:grpSpPr>
        <p:sp>
          <p:nvSpPr>
            <p:cNvPr id="142475" name="Rectangle 96"/>
            <p:cNvSpPr>
              <a:spLocks noChangeArrowheads="1"/>
            </p:cNvSpPr>
            <p:nvPr/>
          </p:nvSpPr>
          <p:spPr bwMode="auto">
            <a:xfrm>
              <a:off x="2416" y="1928"/>
              <a:ext cx="383" cy="278"/>
            </a:xfrm>
            <a:prstGeom prst="rect">
              <a:avLst/>
            </a:prstGeom>
            <a:grpFill/>
            <a:ln w="11113">
              <a:solidFill>
                <a:srgbClr val="000000"/>
              </a:solidFill>
              <a:miter lim="800000"/>
              <a:headEnd/>
              <a:tailEnd/>
            </a:ln>
          </p:spPr>
          <p:txBody>
            <a:bodyPr/>
            <a:lstStyle/>
            <a:p>
              <a:endParaRPr lang="en-US"/>
            </a:p>
          </p:txBody>
        </p:sp>
        <p:sp>
          <p:nvSpPr>
            <p:cNvPr id="142476" name="Rectangle 97"/>
            <p:cNvSpPr>
              <a:spLocks noChangeArrowheads="1"/>
            </p:cNvSpPr>
            <p:nvPr/>
          </p:nvSpPr>
          <p:spPr bwMode="auto">
            <a:xfrm>
              <a:off x="2505" y="2010"/>
              <a:ext cx="170" cy="107"/>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42477" name="Rectangle 98"/>
            <p:cNvSpPr>
              <a:spLocks noChangeArrowheads="1"/>
            </p:cNvSpPr>
            <p:nvPr/>
          </p:nvSpPr>
          <p:spPr bwMode="auto">
            <a:xfrm>
              <a:off x="2505" y="1994"/>
              <a:ext cx="69" cy="14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rPr>
                <a:t>n</a:t>
              </a:r>
              <a:endParaRPr lang="en-GB"/>
            </a:p>
          </p:txBody>
        </p:sp>
        <p:sp>
          <p:nvSpPr>
            <p:cNvPr id="142478" name="Rectangle 99"/>
            <p:cNvSpPr>
              <a:spLocks noChangeArrowheads="1"/>
            </p:cNvSpPr>
            <p:nvPr/>
          </p:nvSpPr>
          <p:spPr bwMode="auto">
            <a:xfrm>
              <a:off x="2548" y="1994"/>
              <a:ext cx="0" cy="14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rPr>
                <a:t> </a:t>
              </a:r>
              <a:endParaRPr lang="en-GB"/>
            </a:p>
          </p:txBody>
        </p:sp>
        <p:sp>
          <p:nvSpPr>
            <p:cNvPr id="142479" name="Rectangle 100"/>
            <p:cNvSpPr>
              <a:spLocks noChangeArrowheads="1"/>
            </p:cNvSpPr>
            <p:nvPr/>
          </p:nvSpPr>
          <p:spPr bwMode="auto">
            <a:xfrm>
              <a:off x="2569" y="1994"/>
              <a:ext cx="62" cy="14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rPr>
                <a:t>x</a:t>
              </a:r>
              <a:endParaRPr lang="en-GB"/>
            </a:p>
          </p:txBody>
        </p:sp>
        <p:sp>
          <p:nvSpPr>
            <p:cNvPr id="142480" name="Rectangle 101"/>
            <p:cNvSpPr>
              <a:spLocks noChangeArrowheads="1"/>
            </p:cNvSpPr>
            <p:nvPr/>
          </p:nvSpPr>
          <p:spPr bwMode="auto">
            <a:xfrm>
              <a:off x="2611" y="1994"/>
              <a:ext cx="0" cy="14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rPr>
                <a:t> </a:t>
              </a:r>
              <a:endParaRPr lang="en-GB"/>
            </a:p>
          </p:txBody>
        </p:sp>
        <p:sp>
          <p:nvSpPr>
            <p:cNvPr id="142481" name="Rectangle 102"/>
            <p:cNvSpPr>
              <a:spLocks noChangeArrowheads="1"/>
            </p:cNvSpPr>
            <p:nvPr/>
          </p:nvSpPr>
          <p:spPr bwMode="auto">
            <a:xfrm>
              <a:off x="2632" y="1994"/>
              <a:ext cx="69" cy="14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rPr>
                <a:t>n</a:t>
              </a:r>
              <a:endParaRPr lang="en-GB"/>
            </a:p>
          </p:txBody>
        </p:sp>
      </p:grpSp>
      <p:grpSp>
        <p:nvGrpSpPr>
          <p:cNvPr id="142380" name="Group 103"/>
          <p:cNvGrpSpPr>
            <a:grpSpLocks/>
          </p:cNvGrpSpPr>
          <p:nvPr/>
        </p:nvGrpSpPr>
        <p:grpSpPr bwMode="auto">
          <a:xfrm>
            <a:off x="4291013" y="5457825"/>
            <a:ext cx="714375" cy="519113"/>
            <a:chOff x="2424" y="3100"/>
            <a:chExt cx="382" cy="277"/>
          </a:xfrm>
          <a:solidFill>
            <a:srgbClr val="FFFFFF"/>
          </a:solidFill>
        </p:grpSpPr>
        <p:sp>
          <p:nvSpPr>
            <p:cNvPr id="142468" name="Rectangle 104"/>
            <p:cNvSpPr>
              <a:spLocks noChangeArrowheads="1"/>
            </p:cNvSpPr>
            <p:nvPr/>
          </p:nvSpPr>
          <p:spPr bwMode="auto">
            <a:xfrm>
              <a:off x="2424" y="3100"/>
              <a:ext cx="382" cy="277"/>
            </a:xfrm>
            <a:prstGeom prst="rect">
              <a:avLst/>
            </a:prstGeom>
            <a:grpFill/>
            <a:ln w="11113">
              <a:solidFill>
                <a:srgbClr val="000000"/>
              </a:solidFill>
              <a:miter lim="800000"/>
              <a:headEnd/>
              <a:tailEnd/>
            </a:ln>
          </p:spPr>
          <p:txBody>
            <a:bodyPr/>
            <a:lstStyle/>
            <a:p>
              <a:endParaRPr lang="en-US"/>
            </a:p>
          </p:txBody>
        </p:sp>
        <p:sp>
          <p:nvSpPr>
            <p:cNvPr id="142469" name="Rectangle 105"/>
            <p:cNvSpPr>
              <a:spLocks noChangeArrowheads="1"/>
            </p:cNvSpPr>
            <p:nvPr/>
          </p:nvSpPr>
          <p:spPr bwMode="auto">
            <a:xfrm>
              <a:off x="2512" y="3181"/>
              <a:ext cx="170" cy="107"/>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42470" name="Rectangle 106"/>
            <p:cNvSpPr>
              <a:spLocks noChangeArrowheads="1"/>
            </p:cNvSpPr>
            <p:nvPr/>
          </p:nvSpPr>
          <p:spPr bwMode="auto">
            <a:xfrm>
              <a:off x="2512" y="3166"/>
              <a:ext cx="69" cy="14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rPr>
                <a:t>n</a:t>
              </a:r>
              <a:endParaRPr lang="en-GB"/>
            </a:p>
          </p:txBody>
        </p:sp>
        <p:sp>
          <p:nvSpPr>
            <p:cNvPr id="142471" name="Rectangle 107"/>
            <p:cNvSpPr>
              <a:spLocks noChangeArrowheads="1"/>
            </p:cNvSpPr>
            <p:nvPr/>
          </p:nvSpPr>
          <p:spPr bwMode="auto">
            <a:xfrm>
              <a:off x="2556" y="3166"/>
              <a:ext cx="0" cy="14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rPr>
                <a:t> </a:t>
              </a:r>
              <a:endParaRPr lang="en-GB"/>
            </a:p>
          </p:txBody>
        </p:sp>
        <p:sp>
          <p:nvSpPr>
            <p:cNvPr id="142472" name="Rectangle 108"/>
            <p:cNvSpPr>
              <a:spLocks noChangeArrowheads="1"/>
            </p:cNvSpPr>
            <p:nvPr/>
          </p:nvSpPr>
          <p:spPr bwMode="auto">
            <a:xfrm>
              <a:off x="2576" y="3166"/>
              <a:ext cx="62" cy="14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rPr>
                <a:t>x</a:t>
              </a:r>
              <a:endParaRPr lang="en-GB"/>
            </a:p>
          </p:txBody>
        </p:sp>
        <p:sp>
          <p:nvSpPr>
            <p:cNvPr id="142473" name="Rectangle 109"/>
            <p:cNvSpPr>
              <a:spLocks noChangeArrowheads="1"/>
            </p:cNvSpPr>
            <p:nvPr/>
          </p:nvSpPr>
          <p:spPr bwMode="auto">
            <a:xfrm>
              <a:off x="2618" y="3166"/>
              <a:ext cx="0" cy="14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rPr>
                <a:t> </a:t>
              </a:r>
              <a:endParaRPr lang="en-GB"/>
            </a:p>
          </p:txBody>
        </p:sp>
        <p:sp>
          <p:nvSpPr>
            <p:cNvPr id="142474" name="Rectangle 110"/>
            <p:cNvSpPr>
              <a:spLocks noChangeArrowheads="1"/>
            </p:cNvSpPr>
            <p:nvPr/>
          </p:nvSpPr>
          <p:spPr bwMode="auto">
            <a:xfrm>
              <a:off x="2640" y="3166"/>
              <a:ext cx="69" cy="14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rPr>
                <a:t>n</a:t>
              </a:r>
              <a:endParaRPr lang="en-GB"/>
            </a:p>
          </p:txBody>
        </p:sp>
      </p:grpSp>
      <p:grpSp>
        <p:nvGrpSpPr>
          <p:cNvPr id="142381" name="Group 111"/>
          <p:cNvGrpSpPr>
            <a:grpSpLocks/>
          </p:cNvGrpSpPr>
          <p:nvPr/>
        </p:nvGrpSpPr>
        <p:grpSpPr bwMode="auto">
          <a:xfrm>
            <a:off x="4602163" y="3990994"/>
            <a:ext cx="1587" cy="1231905"/>
            <a:chOff x="2590" y="2316"/>
            <a:chExt cx="1" cy="658"/>
          </a:xfrm>
        </p:grpSpPr>
        <p:sp>
          <p:nvSpPr>
            <p:cNvPr id="142453" name="Line 112"/>
            <p:cNvSpPr>
              <a:spLocks noChangeShapeType="1"/>
            </p:cNvSpPr>
            <p:nvPr/>
          </p:nvSpPr>
          <p:spPr bwMode="auto">
            <a:xfrm>
              <a:off x="2590" y="2316"/>
              <a:ext cx="1" cy="15"/>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2454" name="Line 113"/>
            <p:cNvSpPr>
              <a:spLocks noChangeShapeType="1"/>
            </p:cNvSpPr>
            <p:nvPr/>
          </p:nvSpPr>
          <p:spPr bwMode="auto">
            <a:xfrm>
              <a:off x="2590" y="2362"/>
              <a:ext cx="1" cy="15"/>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2455" name="Line 114"/>
            <p:cNvSpPr>
              <a:spLocks noChangeShapeType="1"/>
            </p:cNvSpPr>
            <p:nvPr/>
          </p:nvSpPr>
          <p:spPr bwMode="auto">
            <a:xfrm>
              <a:off x="2590" y="2408"/>
              <a:ext cx="1" cy="15"/>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2456" name="Line 115"/>
            <p:cNvSpPr>
              <a:spLocks noChangeShapeType="1"/>
            </p:cNvSpPr>
            <p:nvPr/>
          </p:nvSpPr>
          <p:spPr bwMode="auto">
            <a:xfrm>
              <a:off x="2590" y="2454"/>
              <a:ext cx="1" cy="15"/>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2457" name="Line 116"/>
            <p:cNvSpPr>
              <a:spLocks noChangeShapeType="1"/>
            </p:cNvSpPr>
            <p:nvPr/>
          </p:nvSpPr>
          <p:spPr bwMode="auto">
            <a:xfrm>
              <a:off x="2590" y="2500"/>
              <a:ext cx="1" cy="15"/>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2458" name="Line 117"/>
            <p:cNvSpPr>
              <a:spLocks noChangeShapeType="1"/>
            </p:cNvSpPr>
            <p:nvPr/>
          </p:nvSpPr>
          <p:spPr bwMode="auto">
            <a:xfrm>
              <a:off x="2590" y="2546"/>
              <a:ext cx="1" cy="15"/>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2459" name="Line 118"/>
            <p:cNvSpPr>
              <a:spLocks noChangeShapeType="1"/>
            </p:cNvSpPr>
            <p:nvPr/>
          </p:nvSpPr>
          <p:spPr bwMode="auto">
            <a:xfrm>
              <a:off x="2590" y="2591"/>
              <a:ext cx="1" cy="16"/>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2460" name="Line 119"/>
            <p:cNvSpPr>
              <a:spLocks noChangeShapeType="1"/>
            </p:cNvSpPr>
            <p:nvPr/>
          </p:nvSpPr>
          <p:spPr bwMode="auto">
            <a:xfrm>
              <a:off x="2590" y="2637"/>
              <a:ext cx="1" cy="16"/>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2461" name="Line 120"/>
            <p:cNvSpPr>
              <a:spLocks noChangeShapeType="1"/>
            </p:cNvSpPr>
            <p:nvPr/>
          </p:nvSpPr>
          <p:spPr bwMode="auto">
            <a:xfrm>
              <a:off x="2590" y="2683"/>
              <a:ext cx="1" cy="16"/>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2462" name="Line 121"/>
            <p:cNvSpPr>
              <a:spLocks noChangeShapeType="1"/>
            </p:cNvSpPr>
            <p:nvPr/>
          </p:nvSpPr>
          <p:spPr bwMode="auto">
            <a:xfrm>
              <a:off x="2590" y="2729"/>
              <a:ext cx="1" cy="16"/>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2463" name="Line 122"/>
            <p:cNvSpPr>
              <a:spLocks noChangeShapeType="1"/>
            </p:cNvSpPr>
            <p:nvPr/>
          </p:nvSpPr>
          <p:spPr bwMode="auto">
            <a:xfrm>
              <a:off x="2590" y="2775"/>
              <a:ext cx="1" cy="16"/>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2464" name="Line 123"/>
            <p:cNvSpPr>
              <a:spLocks noChangeShapeType="1"/>
            </p:cNvSpPr>
            <p:nvPr/>
          </p:nvSpPr>
          <p:spPr bwMode="auto">
            <a:xfrm>
              <a:off x="2590" y="2821"/>
              <a:ext cx="1" cy="15"/>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2465" name="Line 124"/>
            <p:cNvSpPr>
              <a:spLocks noChangeShapeType="1"/>
            </p:cNvSpPr>
            <p:nvPr/>
          </p:nvSpPr>
          <p:spPr bwMode="auto">
            <a:xfrm>
              <a:off x="2590" y="2867"/>
              <a:ext cx="1" cy="15"/>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2466" name="Line 125"/>
            <p:cNvSpPr>
              <a:spLocks noChangeShapeType="1"/>
            </p:cNvSpPr>
            <p:nvPr/>
          </p:nvSpPr>
          <p:spPr bwMode="auto">
            <a:xfrm>
              <a:off x="2590" y="2913"/>
              <a:ext cx="1" cy="15"/>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2467" name="Line 126"/>
            <p:cNvSpPr>
              <a:spLocks noChangeShapeType="1"/>
            </p:cNvSpPr>
            <p:nvPr/>
          </p:nvSpPr>
          <p:spPr bwMode="auto">
            <a:xfrm>
              <a:off x="2590" y="2959"/>
              <a:ext cx="1" cy="15"/>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42382" name="Group 127"/>
          <p:cNvGrpSpPr>
            <a:grpSpLocks/>
          </p:cNvGrpSpPr>
          <p:nvPr/>
        </p:nvGrpSpPr>
        <p:grpSpPr bwMode="auto">
          <a:xfrm>
            <a:off x="3505230" y="2271713"/>
            <a:ext cx="765181" cy="171450"/>
            <a:chOff x="2004" y="1397"/>
            <a:chExt cx="409" cy="92"/>
          </a:xfrm>
        </p:grpSpPr>
        <p:sp>
          <p:nvSpPr>
            <p:cNvPr id="142451" name="Freeform 128"/>
            <p:cNvSpPr>
              <a:spLocks/>
            </p:cNvSpPr>
            <p:nvPr/>
          </p:nvSpPr>
          <p:spPr bwMode="auto">
            <a:xfrm>
              <a:off x="2378" y="1397"/>
              <a:ext cx="35" cy="46"/>
            </a:xfrm>
            <a:custGeom>
              <a:avLst/>
              <a:gdLst>
                <a:gd name="T0" fmla="*/ 35 w 35"/>
                <a:gd name="T1" fmla="*/ 16 h 46"/>
                <a:gd name="T2" fmla="*/ 7 w 35"/>
                <a:gd name="T3" fmla="*/ 46 h 46"/>
                <a:gd name="T4" fmla="*/ 7 w 35"/>
                <a:gd name="T5" fmla="*/ 23 h 46"/>
                <a:gd name="T6" fmla="*/ 0 w 35"/>
                <a:gd name="T7" fmla="*/ 0 h 46"/>
                <a:gd name="T8" fmla="*/ 35 w 35"/>
                <a:gd name="T9" fmla="*/ 16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46">
                  <a:moveTo>
                    <a:pt x="35" y="16"/>
                  </a:moveTo>
                  <a:lnTo>
                    <a:pt x="7" y="46"/>
                  </a:lnTo>
                  <a:lnTo>
                    <a:pt x="7" y="23"/>
                  </a:lnTo>
                  <a:lnTo>
                    <a:pt x="0" y="0"/>
                  </a:lnTo>
                  <a:lnTo>
                    <a:pt x="35"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2452" name="Line 129"/>
            <p:cNvSpPr>
              <a:spLocks noChangeShapeType="1"/>
            </p:cNvSpPr>
            <p:nvPr/>
          </p:nvSpPr>
          <p:spPr bwMode="auto">
            <a:xfrm flipV="1">
              <a:off x="2004" y="1420"/>
              <a:ext cx="381" cy="69"/>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42383" name="Group 130"/>
          <p:cNvGrpSpPr>
            <a:grpSpLocks/>
          </p:cNvGrpSpPr>
          <p:nvPr/>
        </p:nvGrpSpPr>
        <p:grpSpPr bwMode="auto">
          <a:xfrm>
            <a:off x="3505230" y="2501921"/>
            <a:ext cx="765181" cy="830269"/>
            <a:chOff x="2004" y="1520"/>
            <a:chExt cx="409" cy="444"/>
          </a:xfrm>
        </p:grpSpPr>
        <p:sp>
          <p:nvSpPr>
            <p:cNvPr id="142449" name="Freeform 131"/>
            <p:cNvSpPr>
              <a:spLocks/>
            </p:cNvSpPr>
            <p:nvPr/>
          </p:nvSpPr>
          <p:spPr bwMode="auto">
            <a:xfrm>
              <a:off x="2378" y="1925"/>
              <a:ext cx="35" cy="39"/>
            </a:xfrm>
            <a:custGeom>
              <a:avLst/>
              <a:gdLst>
                <a:gd name="T0" fmla="*/ 35 w 35"/>
                <a:gd name="T1" fmla="*/ 39 h 39"/>
                <a:gd name="T2" fmla="*/ 0 w 35"/>
                <a:gd name="T3" fmla="*/ 31 h 39"/>
                <a:gd name="T4" fmla="*/ 14 w 35"/>
                <a:gd name="T5" fmla="*/ 16 h 39"/>
                <a:gd name="T6" fmla="*/ 28 w 35"/>
                <a:gd name="T7" fmla="*/ 0 h 39"/>
                <a:gd name="T8" fmla="*/ 35 w 35"/>
                <a:gd name="T9" fmla="*/ 39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9">
                  <a:moveTo>
                    <a:pt x="35" y="39"/>
                  </a:moveTo>
                  <a:lnTo>
                    <a:pt x="0" y="31"/>
                  </a:lnTo>
                  <a:lnTo>
                    <a:pt x="14" y="16"/>
                  </a:lnTo>
                  <a:lnTo>
                    <a:pt x="28" y="0"/>
                  </a:lnTo>
                  <a:lnTo>
                    <a:pt x="35"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2450" name="Line 132"/>
            <p:cNvSpPr>
              <a:spLocks noChangeShapeType="1"/>
            </p:cNvSpPr>
            <p:nvPr/>
          </p:nvSpPr>
          <p:spPr bwMode="auto">
            <a:xfrm>
              <a:off x="2004" y="1520"/>
              <a:ext cx="388" cy="421"/>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42384" name="Group 133"/>
          <p:cNvGrpSpPr>
            <a:grpSpLocks/>
          </p:cNvGrpSpPr>
          <p:nvPr/>
        </p:nvGrpSpPr>
        <p:grpSpPr bwMode="auto">
          <a:xfrm>
            <a:off x="4984763" y="2271727"/>
            <a:ext cx="768352" cy="187326"/>
            <a:chOff x="2795" y="1397"/>
            <a:chExt cx="410" cy="100"/>
          </a:xfrm>
        </p:grpSpPr>
        <p:sp>
          <p:nvSpPr>
            <p:cNvPr id="142447" name="Freeform 134"/>
            <p:cNvSpPr>
              <a:spLocks/>
            </p:cNvSpPr>
            <p:nvPr/>
          </p:nvSpPr>
          <p:spPr bwMode="auto">
            <a:xfrm>
              <a:off x="3170" y="1451"/>
              <a:ext cx="35" cy="46"/>
            </a:xfrm>
            <a:custGeom>
              <a:avLst/>
              <a:gdLst>
                <a:gd name="T0" fmla="*/ 35 w 35"/>
                <a:gd name="T1" fmla="*/ 30 h 46"/>
                <a:gd name="T2" fmla="*/ 0 w 35"/>
                <a:gd name="T3" fmla="*/ 46 h 46"/>
                <a:gd name="T4" fmla="*/ 7 w 35"/>
                <a:gd name="T5" fmla="*/ 23 h 46"/>
                <a:gd name="T6" fmla="*/ 14 w 35"/>
                <a:gd name="T7" fmla="*/ 0 h 46"/>
                <a:gd name="T8" fmla="*/ 35 w 35"/>
                <a:gd name="T9" fmla="*/ 30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46">
                  <a:moveTo>
                    <a:pt x="35" y="30"/>
                  </a:moveTo>
                  <a:lnTo>
                    <a:pt x="0" y="46"/>
                  </a:lnTo>
                  <a:lnTo>
                    <a:pt x="7" y="23"/>
                  </a:lnTo>
                  <a:lnTo>
                    <a:pt x="14" y="0"/>
                  </a:lnTo>
                  <a:lnTo>
                    <a:pt x="35" y="3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2448" name="Line 135"/>
            <p:cNvSpPr>
              <a:spLocks noChangeShapeType="1"/>
            </p:cNvSpPr>
            <p:nvPr/>
          </p:nvSpPr>
          <p:spPr bwMode="auto">
            <a:xfrm>
              <a:off x="2795" y="1397"/>
              <a:ext cx="382" cy="77"/>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42385" name="Group 136"/>
          <p:cNvGrpSpPr>
            <a:grpSpLocks/>
          </p:cNvGrpSpPr>
          <p:nvPr/>
        </p:nvGrpSpPr>
        <p:grpSpPr bwMode="auto">
          <a:xfrm>
            <a:off x="4984770" y="2330450"/>
            <a:ext cx="781053" cy="1101725"/>
            <a:chOff x="2795" y="1428"/>
            <a:chExt cx="417" cy="589"/>
          </a:xfrm>
        </p:grpSpPr>
        <p:sp>
          <p:nvSpPr>
            <p:cNvPr id="142445" name="Freeform 137"/>
            <p:cNvSpPr>
              <a:spLocks/>
            </p:cNvSpPr>
            <p:nvPr/>
          </p:nvSpPr>
          <p:spPr bwMode="auto">
            <a:xfrm>
              <a:off x="3177" y="1979"/>
              <a:ext cx="35" cy="38"/>
            </a:xfrm>
            <a:custGeom>
              <a:avLst/>
              <a:gdLst>
                <a:gd name="T0" fmla="*/ 35 w 35"/>
                <a:gd name="T1" fmla="*/ 38 h 38"/>
                <a:gd name="T2" fmla="*/ 0 w 35"/>
                <a:gd name="T3" fmla="*/ 31 h 38"/>
                <a:gd name="T4" fmla="*/ 14 w 35"/>
                <a:gd name="T5" fmla="*/ 15 h 38"/>
                <a:gd name="T6" fmla="*/ 28 w 35"/>
                <a:gd name="T7" fmla="*/ 0 h 38"/>
                <a:gd name="T8" fmla="*/ 35 w 35"/>
                <a:gd name="T9" fmla="*/ 38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8">
                  <a:moveTo>
                    <a:pt x="35" y="38"/>
                  </a:moveTo>
                  <a:lnTo>
                    <a:pt x="0" y="31"/>
                  </a:lnTo>
                  <a:lnTo>
                    <a:pt x="14" y="15"/>
                  </a:lnTo>
                  <a:lnTo>
                    <a:pt x="28" y="0"/>
                  </a:lnTo>
                  <a:lnTo>
                    <a:pt x="35" y="3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2446" name="Line 138"/>
            <p:cNvSpPr>
              <a:spLocks noChangeShapeType="1"/>
            </p:cNvSpPr>
            <p:nvPr/>
          </p:nvSpPr>
          <p:spPr bwMode="auto">
            <a:xfrm>
              <a:off x="2795" y="1428"/>
              <a:ext cx="396" cy="566"/>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42386" name="Group 139"/>
          <p:cNvGrpSpPr>
            <a:grpSpLocks/>
          </p:cNvGrpSpPr>
          <p:nvPr/>
        </p:nvGrpSpPr>
        <p:grpSpPr bwMode="auto">
          <a:xfrm>
            <a:off x="3492485" y="2400281"/>
            <a:ext cx="777872" cy="1003293"/>
            <a:chOff x="1997" y="1466"/>
            <a:chExt cx="416" cy="536"/>
          </a:xfrm>
        </p:grpSpPr>
        <p:sp>
          <p:nvSpPr>
            <p:cNvPr id="142443" name="Freeform 140"/>
            <p:cNvSpPr>
              <a:spLocks/>
            </p:cNvSpPr>
            <p:nvPr/>
          </p:nvSpPr>
          <p:spPr bwMode="auto">
            <a:xfrm>
              <a:off x="2378" y="1466"/>
              <a:ext cx="35" cy="38"/>
            </a:xfrm>
            <a:custGeom>
              <a:avLst/>
              <a:gdLst>
                <a:gd name="T0" fmla="*/ 35 w 35"/>
                <a:gd name="T1" fmla="*/ 0 h 38"/>
                <a:gd name="T2" fmla="*/ 28 w 35"/>
                <a:gd name="T3" fmla="*/ 38 h 38"/>
                <a:gd name="T4" fmla="*/ 14 w 35"/>
                <a:gd name="T5" fmla="*/ 23 h 38"/>
                <a:gd name="T6" fmla="*/ 0 w 35"/>
                <a:gd name="T7" fmla="*/ 8 h 38"/>
                <a:gd name="T8" fmla="*/ 35 w 35"/>
                <a:gd name="T9" fmla="*/ 0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8">
                  <a:moveTo>
                    <a:pt x="35" y="0"/>
                  </a:moveTo>
                  <a:lnTo>
                    <a:pt x="28" y="38"/>
                  </a:lnTo>
                  <a:lnTo>
                    <a:pt x="14" y="23"/>
                  </a:lnTo>
                  <a:lnTo>
                    <a:pt x="0" y="8"/>
                  </a:lnTo>
                  <a:lnTo>
                    <a:pt x="35"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2444" name="Line 141"/>
            <p:cNvSpPr>
              <a:spLocks noChangeShapeType="1"/>
            </p:cNvSpPr>
            <p:nvPr/>
          </p:nvSpPr>
          <p:spPr bwMode="auto">
            <a:xfrm flipV="1">
              <a:off x="1997" y="1489"/>
              <a:ext cx="395" cy="513"/>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42387" name="Group 142"/>
          <p:cNvGrpSpPr>
            <a:grpSpLocks/>
          </p:cNvGrpSpPr>
          <p:nvPr/>
        </p:nvGrpSpPr>
        <p:grpSpPr bwMode="auto">
          <a:xfrm>
            <a:off x="3492485" y="3360706"/>
            <a:ext cx="777872" cy="114299"/>
            <a:chOff x="1997" y="1979"/>
            <a:chExt cx="416" cy="61"/>
          </a:xfrm>
        </p:grpSpPr>
        <p:sp>
          <p:nvSpPr>
            <p:cNvPr id="142441" name="Freeform 143"/>
            <p:cNvSpPr>
              <a:spLocks/>
            </p:cNvSpPr>
            <p:nvPr/>
          </p:nvSpPr>
          <p:spPr bwMode="auto">
            <a:xfrm>
              <a:off x="2378" y="1979"/>
              <a:ext cx="35" cy="46"/>
            </a:xfrm>
            <a:custGeom>
              <a:avLst/>
              <a:gdLst>
                <a:gd name="T0" fmla="*/ 35 w 35"/>
                <a:gd name="T1" fmla="*/ 23 h 46"/>
                <a:gd name="T2" fmla="*/ 7 w 35"/>
                <a:gd name="T3" fmla="*/ 46 h 46"/>
                <a:gd name="T4" fmla="*/ 0 w 35"/>
                <a:gd name="T5" fmla="*/ 23 h 46"/>
                <a:gd name="T6" fmla="*/ 0 w 35"/>
                <a:gd name="T7" fmla="*/ 0 h 46"/>
                <a:gd name="T8" fmla="*/ 35 w 35"/>
                <a:gd name="T9" fmla="*/ 23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46">
                  <a:moveTo>
                    <a:pt x="35" y="23"/>
                  </a:moveTo>
                  <a:lnTo>
                    <a:pt x="7" y="46"/>
                  </a:lnTo>
                  <a:lnTo>
                    <a:pt x="0" y="23"/>
                  </a:lnTo>
                  <a:lnTo>
                    <a:pt x="0" y="0"/>
                  </a:lnTo>
                  <a:lnTo>
                    <a:pt x="35" y="2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2442" name="Line 144"/>
            <p:cNvSpPr>
              <a:spLocks noChangeShapeType="1"/>
            </p:cNvSpPr>
            <p:nvPr/>
          </p:nvSpPr>
          <p:spPr bwMode="auto">
            <a:xfrm flipV="1">
              <a:off x="1997" y="2002"/>
              <a:ext cx="381" cy="38"/>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42388" name="Group 145"/>
          <p:cNvGrpSpPr>
            <a:grpSpLocks/>
          </p:cNvGrpSpPr>
          <p:nvPr/>
        </p:nvGrpSpPr>
        <p:grpSpPr bwMode="auto">
          <a:xfrm>
            <a:off x="4984763" y="3360738"/>
            <a:ext cx="768352" cy="200025"/>
            <a:chOff x="2795" y="1979"/>
            <a:chExt cx="410" cy="107"/>
          </a:xfrm>
        </p:grpSpPr>
        <p:sp>
          <p:nvSpPr>
            <p:cNvPr id="142439" name="Freeform 146"/>
            <p:cNvSpPr>
              <a:spLocks/>
            </p:cNvSpPr>
            <p:nvPr/>
          </p:nvSpPr>
          <p:spPr bwMode="auto">
            <a:xfrm>
              <a:off x="3170" y="2040"/>
              <a:ext cx="35" cy="46"/>
            </a:xfrm>
            <a:custGeom>
              <a:avLst/>
              <a:gdLst>
                <a:gd name="T0" fmla="*/ 35 w 35"/>
                <a:gd name="T1" fmla="*/ 31 h 46"/>
                <a:gd name="T2" fmla="*/ 0 w 35"/>
                <a:gd name="T3" fmla="*/ 46 h 46"/>
                <a:gd name="T4" fmla="*/ 7 w 35"/>
                <a:gd name="T5" fmla="*/ 23 h 46"/>
                <a:gd name="T6" fmla="*/ 14 w 35"/>
                <a:gd name="T7" fmla="*/ 0 h 46"/>
                <a:gd name="T8" fmla="*/ 35 w 35"/>
                <a:gd name="T9" fmla="*/ 31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46">
                  <a:moveTo>
                    <a:pt x="35" y="31"/>
                  </a:moveTo>
                  <a:lnTo>
                    <a:pt x="0" y="46"/>
                  </a:lnTo>
                  <a:lnTo>
                    <a:pt x="7" y="23"/>
                  </a:lnTo>
                  <a:lnTo>
                    <a:pt x="14" y="0"/>
                  </a:lnTo>
                  <a:lnTo>
                    <a:pt x="35" y="3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2440" name="Line 147"/>
            <p:cNvSpPr>
              <a:spLocks noChangeShapeType="1"/>
            </p:cNvSpPr>
            <p:nvPr/>
          </p:nvSpPr>
          <p:spPr bwMode="auto">
            <a:xfrm>
              <a:off x="2795" y="1979"/>
              <a:ext cx="382" cy="84"/>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42389" name="Group 148"/>
          <p:cNvGrpSpPr>
            <a:grpSpLocks/>
          </p:cNvGrpSpPr>
          <p:nvPr/>
        </p:nvGrpSpPr>
        <p:grpSpPr bwMode="auto">
          <a:xfrm>
            <a:off x="4972070" y="2501897"/>
            <a:ext cx="781053" cy="815974"/>
            <a:chOff x="2788" y="1520"/>
            <a:chExt cx="417" cy="436"/>
          </a:xfrm>
        </p:grpSpPr>
        <p:sp>
          <p:nvSpPr>
            <p:cNvPr id="142437" name="Freeform 149"/>
            <p:cNvSpPr>
              <a:spLocks/>
            </p:cNvSpPr>
            <p:nvPr/>
          </p:nvSpPr>
          <p:spPr bwMode="auto">
            <a:xfrm>
              <a:off x="3170" y="1520"/>
              <a:ext cx="35" cy="30"/>
            </a:xfrm>
            <a:custGeom>
              <a:avLst/>
              <a:gdLst>
                <a:gd name="T0" fmla="*/ 35 w 35"/>
                <a:gd name="T1" fmla="*/ 0 h 30"/>
                <a:gd name="T2" fmla="*/ 28 w 35"/>
                <a:gd name="T3" fmla="*/ 30 h 30"/>
                <a:gd name="T4" fmla="*/ 14 w 35"/>
                <a:gd name="T5" fmla="*/ 15 h 30"/>
                <a:gd name="T6" fmla="*/ 0 w 35"/>
                <a:gd name="T7" fmla="*/ 0 h 30"/>
                <a:gd name="T8" fmla="*/ 35 w 35"/>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0">
                  <a:moveTo>
                    <a:pt x="35" y="0"/>
                  </a:moveTo>
                  <a:lnTo>
                    <a:pt x="28" y="30"/>
                  </a:lnTo>
                  <a:lnTo>
                    <a:pt x="14" y="15"/>
                  </a:lnTo>
                  <a:lnTo>
                    <a:pt x="0" y="0"/>
                  </a:lnTo>
                  <a:lnTo>
                    <a:pt x="35"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2438" name="Line 150"/>
            <p:cNvSpPr>
              <a:spLocks noChangeShapeType="1"/>
            </p:cNvSpPr>
            <p:nvPr/>
          </p:nvSpPr>
          <p:spPr bwMode="auto">
            <a:xfrm flipV="1">
              <a:off x="2788" y="1535"/>
              <a:ext cx="396" cy="421"/>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42390" name="Group 151"/>
          <p:cNvGrpSpPr>
            <a:grpSpLocks/>
          </p:cNvGrpSpPr>
          <p:nvPr/>
        </p:nvGrpSpPr>
        <p:grpSpPr bwMode="auto">
          <a:xfrm>
            <a:off x="3476638" y="2673334"/>
            <a:ext cx="809628" cy="2478075"/>
            <a:chOff x="1989" y="1612"/>
            <a:chExt cx="432" cy="1324"/>
          </a:xfrm>
        </p:grpSpPr>
        <p:sp>
          <p:nvSpPr>
            <p:cNvPr id="142435" name="Freeform 152"/>
            <p:cNvSpPr>
              <a:spLocks/>
            </p:cNvSpPr>
            <p:nvPr/>
          </p:nvSpPr>
          <p:spPr bwMode="auto">
            <a:xfrm>
              <a:off x="2378" y="1612"/>
              <a:ext cx="43" cy="38"/>
            </a:xfrm>
            <a:custGeom>
              <a:avLst/>
              <a:gdLst>
                <a:gd name="T0" fmla="*/ 35 w 43"/>
                <a:gd name="T1" fmla="*/ 0 h 38"/>
                <a:gd name="T2" fmla="*/ 43 w 43"/>
                <a:gd name="T3" fmla="*/ 38 h 38"/>
                <a:gd name="T4" fmla="*/ 21 w 43"/>
                <a:gd name="T5" fmla="*/ 30 h 38"/>
                <a:gd name="T6" fmla="*/ 0 w 43"/>
                <a:gd name="T7" fmla="*/ 23 h 38"/>
                <a:gd name="T8" fmla="*/ 35 w 43"/>
                <a:gd name="T9" fmla="*/ 0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38">
                  <a:moveTo>
                    <a:pt x="35" y="0"/>
                  </a:moveTo>
                  <a:lnTo>
                    <a:pt x="43" y="38"/>
                  </a:lnTo>
                  <a:lnTo>
                    <a:pt x="21" y="30"/>
                  </a:lnTo>
                  <a:lnTo>
                    <a:pt x="0" y="23"/>
                  </a:lnTo>
                  <a:lnTo>
                    <a:pt x="35"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2436" name="Line 153"/>
            <p:cNvSpPr>
              <a:spLocks noChangeShapeType="1"/>
            </p:cNvSpPr>
            <p:nvPr/>
          </p:nvSpPr>
          <p:spPr bwMode="auto">
            <a:xfrm flipV="1">
              <a:off x="1989" y="1642"/>
              <a:ext cx="410" cy="1294"/>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42391" name="Group 154"/>
          <p:cNvGrpSpPr>
            <a:grpSpLocks/>
          </p:cNvGrpSpPr>
          <p:nvPr/>
        </p:nvGrpSpPr>
        <p:grpSpPr bwMode="auto">
          <a:xfrm>
            <a:off x="4984763" y="2687632"/>
            <a:ext cx="768352" cy="2463795"/>
            <a:chOff x="2795" y="1619"/>
            <a:chExt cx="410" cy="1317"/>
          </a:xfrm>
        </p:grpSpPr>
        <p:sp>
          <p:nvSpPr>
            <p:cNvPr id="142433" name="Freeform 155"/>
            <p:cNvSpPr>
              <a:spLocks/>
            </p:cNvSpPr>
            <p:nvPr/>
          </p:nvSpPr>
          <p:spPr bwMode="auto">
            <a:xfrm>
              <a:off x="3170" y="2898"/>
              <a:ext cx="35" cy="38"/>
            </a:xfrm>
            <a:custGeom>
              <a:avLst/>
              <a:gdLst>
                <a:gd name="T0" fmla="*/ 28 w 35"/>
                <a:gd name="T1" fmla="*/ 38 h 38"/>
                <a:gd name="T2" fmla="*/ 0 w 35"/>
                <a:gd name="T3" fmla="*/ 15 h 38"/>
                <a:gd name="T4" fmla="*/ 21 w 35"/>
                <a:gd name="T5" fmla="*/ 7 h 38"/>
                <a:gd name="T6" fmla="*/ 35 w 35"/>
                <a:gd name="T7" fmla="*/ 0 h 38"/>
                <a:gd name="T8" fmla="*/ 28 w 35"/>
                <a:gd name="T9" fmla="*/ 38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8">
                  <a:moveTo>
                    <a:pt x="28" y="38"/>
                  </a:moveTo>
                  <a:lnTo>
                    <a:pt x="0" y="15"/>
                  </a:lnTo>
                  <a:lnTo>
                    <a:pt x="21" y="7"/>
                  </a:lnTo>
                  <a:lnTo>
                    <a:pt x="35" y="0"/>
                  </a:lnTo>
                  <a:lnTo>
                    <a:pt x="28" y="3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2434" name="Line 156"/>
            <p:cNvSpPr>
              <a:spLocks noChangeShapeType="1"/>
            </p:cNvSpPr>
            <p:nvPr/>
          </p:nvSpPr>
          <p:spPr bwMode="auto">
            <a:xfrm>
              <a:off x="2795" y="1619"/>
              <a:ext cx="396" cy="1286"/>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42392" name="Group 157"/>
          <p:cNvGrpSpPr>
            <a:grpSpLocks/>
          </p:cNvGrpSpPr>
          <p:nvPr/>
        </p:nvGrpSpPr>
        <p:grpSpPr bwMode="auto">
          <a:xfrm>
            <a:off x="3476616" y="3717904"/>
            <a:ext cx="793748" cy="1547805"/>
            <a:chOff x="1989" y="2170"/>
            <a:chExt cx="424" cy="827"/>
          </a:xfrm>
        </p:grpSpPr>
        <p:sp>
          <p:nvSpPr>
            <p:cNvPr id="142431" name="Freeform 158"/>
            <p:cNvSpPr>
              <a:spLocks/>
            </p:cNvSpPr>
            <p:nvPr/>
          </p:nvSpPr>
          <p:spPr bwMode="auto">
            <a:xfrm>
              <a:off x="2371" y="2170"/>
              <a:ext cx="42" cy="39"/>
            </a:xfrm>
            <a:custGeom>
              <a:avLst/>
              <a:gdLst>
                <a:gd name="T0" fmla="*/ 35 w 42"/>
                <a:gd name="T1" fmla="*/ 0 h 39"/>
                <a:gd name="T2" fmla="*/ 42 w 42"/>
                <a:gd name="T3" fmla="*/ 39 h 39"/>
                <a:gd name="T4" fmla="*/ 21 w 42"/>
                <a:gd name="T5" fmla="*/ 31 h 39"/>
                <a:gd name="T6" fmla="*/ 0 w 42"/>
                <a:gd name="T7" fmla="*/ 16 h 39"/>
                <a:gd name="T8" fmla="*/ 35 w 42"/>
                <a:gd name="T9" fmla="*/ 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39">
                  <a:moveTo>
                    <a:pt x="35" y="0"/>
                  </a:moveTo>
                  <a:lnTo>
                    <a:pt x="42" y="39"/>
                  </a:lnTo>
                  <a:lnTo>
                    <a:pt x="21" y="31"/>
                  </a:lnTo>
                  <a:lnTo>
                    <a:pt x="0" y="16"/>
                  </a:lnTo>
                  <a:lnTo>
                    <a:pt x="35"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2432" name="Line 159"/>
            <p:cNvSpPr>
              <a:spLocks noChangeShapeType="1"/>
            </p:cNvSpPr>
            <p:nvPr/>
          </p:nvSpPr>
          <p:spPr bwMode="auto">
            <a:xfrm flipV="1">
              <a:off x="1989" y="2201"/>
              <a:ext cx="403" cy="796"/>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42393" name="Group 160"/>
          <p:cNvGrpSpPr>
            <a:grpSpLocks/>
          </p:cNvGrpSpPr>
          <p:nvPr/>
        </p:nvGrpSpPr>
        <p:grpSpPr bwMode="auto">
          <a:xfrm>
            <a:off x="4984750" y="3717944"/>
            <a:ext cx="768350" cy="1547820"/>
            <a:chOff x="2795" y="2170"/>
            <a:chExt cx="410" cy="827"/>
          </a:xfrm>
        </p:grpSpPr>
        <p:sp>
          <p:nvSpPr>
            <p:cNvPr id="142429" name="Freeform 161"/>
            <p:cNvSpPr>
              <a:spLocks/>
            </p:cNvSpPr>
            <p:nvPr/>
          </p:nvSpPr>
          <p:spPr bwMode="auto">
            <a:xfrm>
              <a:off x="3162" y="2951"/>
              <a:ext cx="43" cy="46"/>
            </a:xfrm>
            <a:custGeom>
              <a:avLst/>
              <a:gdLst>
                <a:gd name="T0" fmla="*/ 36 w 43"/>
                <a:gd name="T1" fmla="*/ 46 h 46"/>
                <a:gd name="T2" fmla="*/ 0 w 43"/>
                <a:gd name="T3" fmla="*/ 23 h 46"/>
                <a:gd name="T4" fmla="*/ 22 w 43"/>
                <a:gd name="T5" fmla="*/ 16 h 46"/>
                <a:gd name="T6" fmla="*/ 43 w 43"/>
                <a:gd name="T7" fmla="*/ 0 h 46"/>
                <a:gd name="T8" fmla="*/ 36 w 43"/>
                <a:gd name="T9" fmla="*/ 46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46">
                  <a:moveTo>
                    <a:pt x="36" y="46"/>
                  </a:moveTo>
                  <a:lnTo>
                    <a:pt x="0" y="23"/>
                  </a:lnTo>
                  <a:lnTo>
                    <a:pt x="22" y="16"/>
                  </a:lnTo>
                  <a:lnTo>
                    <a:pt x="43" y="0"/>
                  </a:lnTo>
                  <a:lnTo>
                    <a:pt x="36" y="4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2430" name="Line 162"/>
            <p:cNvSpPr>
              <a:spLocks noChangeShapeType="1"/>
            </p:cNvSpPr>
            <p:nvPr/>
          </p:nvSpPr>
          <p:spPr bwMode="auto">
            <a:xfrm>
              <a:off x="2795" y="2170"/>
              <a:ext cx="389" cy="797"/>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42394" name="Group 163"/>
          <p:cNvGrpSpPr>
            <a:grpSpLocks/>
          </p:cNvGrpSpPr>
          <p:nvPr/>
        </p:nvGrpSpPr>
        <p:grpSpPr bwMode="auto">
          <a:xfrm>
            <a:off x="3476639" y="3933827"/>
            <a:ext cx="809628" cy="1690689"/>
            <a:chOff x="1989" y="2285"/>
            <a:chExt cx="432" cy="904"/>
          </a:xfrm>
        </p:grpSpPr>
        <p:sp>
          <p:nvSpPr>
            <p:cNvPr id="142427" name="Freeform 164"/>
            <p:cNvSpPr>
              <a:spLocks/>
            </p:cNvSpPr>
            <p:nvPr/>
          </p:nvSpPr>
          <p:spPr bwMode="auto">
            <a:xfrm>
              <a:off x="2385" y="3150"/>
              <a:ext cx="36" cy="39"/>
            </a:xfrm>
            <a:custGeom>
              <a:avLst/>
              <a:gdLst>
                <a:gd name="T0" fmla="*/ 36 w 36"/>
                <a:gd name="T1" fmla="*/ 39 h 39"/>
                <a:gd name="T2" fmla="*/ 0 w 36"/>
                <a:gd name="T3" fmla="*/ 23 h 39"/>
                <a:gd name="T4" fmla="*/ 21 w 36"/>
                <a:gd name="T5" fmla="*/ 8 h 39"/>
                <a:gd name="T6" fmla="*/ 36 w 36"/>
                <a:gd name="T7" fmla="*/ 0 h 39"/>
                <a:gd name="T8" fmla="*/ 36 w 36"/>
                <a:gd name="T9" fmla="*/ 39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9">
                  <a:moveTo>
                    <a:pt x="36" y="39"/>
                  </a:moveTo>
                  <a:lnTo>
                    <a:pt x="0" y="23"/>
                  </a:lnTo>
                  <a:lnTo>
                    <a:pt x="21" y="8"/>
                  </a:lnTo>
                  <a:lnTo>
                    <a:pt x="36" y="0"/>
                  </a:lnTo>
                  <a:lnTo>
                    <a:pt x="36"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2428" name="Line 165"/>
            <p:cNvSpPr>
              <a:spLocks noChangeShapeType="1"/>
            </p:cNvSpPr>
            <p:nvPr/>
          </p:nvSpPr>
          <p:spPr bwMode="auto">
            <a:xfrm>
              <a:off x="1989" y="2285"/>
              <a:ext cx="417" cy="873"/>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42395" name="Group 166"/>
          <p:cNvGrpSpPr>
            <a:grpSpLocks/>
          </p:cNvGrpSpPr>
          <p:nvPr/>
        </p:nvGrpSpPr>
        <p:grpSpPr bwMode="auto">
          <a:xfrm>
            <a:off x="3505191" y="2960697"/>
            <a:ext cx="793748" cy="2547944"/>
            <a:chOff x="2004" y="1765"/>
            <a:chExt cx="424" cy="1362"/>
          </a:xfrm>
        </p:grpSpPr>
        <p:sp>
          <p:nvSpPr>
            <p:cNvPr id="142425" name="Freeform 167"/>
            <p:cNvSpPr>
              <a:spLocks/>
            </p:cNvSpPr>
            <p:nvPr/>
          </p:nvSpPr>
          <p:spPr bwMode="auto">
            <a:xfrm>
              <a:off x="2385" y="3089"/>
              <a:ext cx="43" cy="38"/>
            </a:xfrm>
            <a:custGeom>
              <a:avLst/>
              <a:gdLst>
                <a:gd name="T0" fmla="*/ 28 w 43"/>
                <a:gd name="T1" fmla="*/ 38 h 38"/>
                <a:gd name="T2" fmla="*/ 0 w 43"/>
                <a:gd name="T3" fmla="*/ 15 h 38"/>
                <a:gd name="T4" fmla="*/ 21 w 43"/>
                <a:gd name="T5" fmla="*/ 8 h 38"/>
                <a:gd name="T6" fmla="*/ 43 w 43"/>
                <a:gd name="T7" fmla="*/ 0 h 38"/>
                <a:gd name="T8" fmla="*/ 28 w 43"/>
                <a:gd name="T9" fmla="*/ 38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38">
                  <a:moveTo>
                    <a:pt x="28" y="38"/>
                  </a:moveTo>
                  <a:lnTo>
                    <a:pt x="0" y="15"/>
                  </a:lnTo>
                  <a:lnTo>
                    <a:pt x="21" y="8"/>
                  </a:lnTo>
                  <a:lnTo>
                    <a:pt x="43" y="0"/>
                  </a:lnTo>
                  <a:lnTo>
                    <a:pt x="28" y="3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2426" name="Line 168"/>
            <p:cNvSpPr>
              <a:spLocks noChangeShapeType="1"/>
            </p:cNvSpPr>
            <p:nvPr/>
          </p:nvSpPr>
          <p:spPr bwMode="auto">
            <a:xfrm>
              <a:off x="2004" y="1765"/>
              <a:ext cx="402" cy="1332"/>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42396" name="Group 169"/>
          <p:cNvGrpSpPr>
            <a:grpSpLocks/>
          </p:cNvGrpSpPr>
          <p:nvPr/>
        </p:nvGrpSpPr>
        <p:grpSpPr bwMode="auto">
          <a:xfrm>
            <a:off x="4999017" y="3991005"/>
            <a:ext cx="766759" cy="1590686"/>
            <a:chOff x="2802" y="2316"/>
            <a:chExt cx="410" cy="850"/>
          </a:xfrm>
        </p:grpSpPr>
        <p:sp>
          <p:nvSpPr>
            <p:cNvPr id="142423" name="Freeform 170"/>
            <p:cNvSpPr>
              <a:spLocks/>
            </p:cNvSpPr>
            <p:nvPr/>
          </p:nvSpPr>
          <p:spPr bwMode="auto">
            <a:xfrm>
              <a:off x="3177" y="2316"/>
              <a:ext cx="35" cy="38"/>
            </a:xfrm>
            <a:custGeom>
              <a:avLst/>
              <a:gdLst>
                <a:gd name="T0" fmla="*/ 28 w 35"/>
                <a:gd name="T1" fmla="*/ 0 h 38"/>
                <a:gd name="T2" fmla="*/ 35 w 35"/>
                <a:gd name="T3" fmla="*/ 38 h 38"/>
                <a:gd name="T4" fmla="*/ 14 w 35"/>
                <a:gd name="T5" fmla="*/ 31 h 38"/>
                <a:gd name="T6" fmla="*/ 0 w 35"/>
                <a:gd name="T7" fmla="*/ 15 h 38"/>
                <a:gd name="T8" fmla="*/ 28 w 35"/>
                <a:gd name="T9" fmla="*/ 0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8">
                  <a:moveTo>
                    <a:pt x="28" y="0"/>
                  </a:moveTo>
                  <a:lnTo>
                    <a:pt x="35" y="38"/>
                  </a:lnTo>
                  <a:lnTo>
                    <a:pt x="14" y="31"/>
                  </a:lnTo>
                  <a:lnTo>
                    <a:pt x="0" y="15"/>
                  </a:lnTo>
                  <a:lnTo>
                    <a:pt x="2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2424" name="Line 171"/>
            <p:cNvSpPr>
              <a:spLocks noChangeShapeType="1"/>
            </p:cNvSpPr>
            <p:nvPr/>
          </p:nvSpPr>
          <p:spPr bwMode="auto">
            <a:xfrm flipV="1">
              <a:off x="2802" y="2347"/>
              <a:ext cx="389" cy="819"/>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42397" name="Group 172"/>
          <p:cNvGrpSpPr>
            <a:grpSpLocks/>
          </p:cNvGrpSpPr>
          <p:nvPr/>
        </p:nvGrpSpPr>
        <p:grpSpPr bwMode="auto">
          <a:xfrm>
            <a:off x="4984737" y="2944809"/>
            <a:ext cx="793748" cy="2536822"/>
            <a:chOff x="2795" y="1757"/>
            <a:chExt cx="424" cy="1355"/>
          </a:xfrm>
        </p:grpSpPr>
        <p:sp>
          <p:nvSpPr>
            <p:cNvPr id="142421" name="Freeform 173"/>
            <p:cNvSpPr>
              <a:spLocks/>
            </p:cNvSpPr>
            <p:nvPr/>
          </p:nvSpPr>
          <p:spPr bwMode="auto">
            <a:xfrm>
              <a:off x="3177" y="1757"/>
              <a:ext cx="42" cy="31"/>
            </a:xfrm>
            <a:custGeom>
              <a:avLst/>
              <a:gdLst>
                <a:gd name="T0" fmla="*/ 28 w 42"/>
                <a:gd name="T1" fmla="*/ 0 h 31"/>
                <a:gd name="T2" fmla="*/ 42 w 42"/>
                <a:gd name="T3" fmla="*/ 31 h 31"/>
                <a:gd name="T4" fmla="*/ 21 w 42"/>
                <a:gd name="T5" fmla="*/ 23 h 31"/>
                <a:gd name="T6" fmla="*/ 0 w 42"/>
                <a:gd name="T7" fmla="*/ 15 h 31"/>
                <a:gd name="T8" fmla="*/ 28 w 42"/>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31">
                  <a:moveTo>
                    <a:pt x="28" y="0"/>
                  </a:moveTo>
                  <a:lnTo>
                    <a:pt x="42" y="31"/>
                  </a:lnTo>
                  <a:lnTo>
                    <a:pt x="21" y="23"/>
                  </a:lnTo>
                  <a:lnTo>
                    <a:pt x="0" y="15"/>
                  </a:lnTo>
                  <a:lnTo>
                    <a:pt x="2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2422" name="Line 174"/>
            <p:cNvSpPr>
              <a:spLocks noChangeShapeType="1"/>
            </p:cNvSpPr>
            <p:nvPr/>
          </p:nvSpPr>
          <p:spPr bwMode="auto">
            <a:xfrm flipV="1">
              <a:off x="2795" y="1780"/>
              <a:ext cx="403" cy="1332"/>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42398" name="Group 175"/>
          <p:cNvGrpSpPr>
            <a:grpSpLocks/>
          </p:cNvGrpSpPr>
          <p:nvPr/>
        </p:nvGrpSpPr>
        <p:grpSpPr bwMode="auto">
          <a:xfrm>
            <a:off x="3476635" y="5711825"/>
            <a:ext cx="793752" cy="227013"/>
            <a:chOff x="1989" y="3235"/>
            <a:chExt cx="424" cy="122"/>
          </a:xfrm>
        </p:grpSpPr>
        <p:sp>
          <p:nvSpPr>
            <p:cNvPr id="142419" name="Freeform 176"/>
            <p:cNvSpPr>
              <a:spLocks/>
            </p:cNvSpPr>
            <p:nvPr/>
          </p:nvSpPr>
          <p:spPr bwMode="auto">
            <a:xfrm>
              <a:off x="2378" y="3319"/>
              <a:ext cx="35" cy="38"/>
            </a:xfrm>
            <a:custGeom>
              <a:avLst/>
              <a:gdLst>
                <a:gd name="T0" fmla="*/ 35 w 35"/>
                <a:gd name="T1" fmla="*/ 30 h 38"/>
                <a:gd name="T2" fmla="*/ 0 w 35"/>
                <a:gd name="T3" fmla="*/ 38 h 38"/>
                <a:gd name="T4" fmla="*/ 7 w 35"/>
                <a:gd name="T5" fmla="*/ 23 h 38"/>
                <a:gd name="T6" fmla="*/ 14 w 35"/>
                <a:gd name="T7" fmla="*/ 0 h 38"/>
                <a:gd name="T8" fmla="*/ 35 w 35"/>
                <a:gd name="T9" fmla="*/ 30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8">
                  <a:moveTo>
                    <a:pt x="35" y="30"/>
                  </a:moveTo>
                  <a:lnTo>
                    <a:pt x="0" y="38"/>
                  </a:lnTo>
                  <a:lnTo>
                    <a:pt x="7" y="23"/>
                  </a:lnTo>
                  <a:lnTo>
                    <a:pt x="14" y="0"/>
                  </a:lnTo>
                  <a:lnTo>
                    <a:pt x="35" y="3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2420" name="Line 177"/>
            <p:cNvSpPr>
              <a:spLocks noChangeShapeType="1"/>
            </p:cNvSpPr>
            <p:nvPr/>
          </p:nvSpPr>
          <p:spPr bwMode="auto">
            <a:xfrm>
              <a:off x="1989" y="3235"/>
              <a:ext cx="396" cy="107"/>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42399" name="Group 178"/>
          <p:cNvGrpSpPr>
            <a:grpSpLocks/>
          </p:cNvGrpSpPr>
          <p:nvPr/>
        </p:nvGrpSpPr>
        <p:grpSpPr bwMode="auto">
          <a:xfrm>
            <a:off x="4984729" y="5667399"/>
            <a:ext cx="755647" cy="244476"/>
            <a:chOff x="2795" y="3212"/>
            <a:chExt cx="403" cy="130"/>
          </a:xfrm>
        </p:grpSpPr>
        <p:sp>
          <p:nvSpPr>
            <p:cNvPr id="142417" name="Freeform 179"/>
            <p:cNvSpPr>
              <a:spLocks/>
            </p:cNvSpPr>
            <p:nvPr/>
          </p:nvSpPr>
          <p:spPr bwMode="auto">
            <a:xfrm>
              <a:off x="3162" y="3212"/>
              <a:ext cx="36" cy="46"/>
            </a:xfrm>
            <a:custGeom>
              <a:avLst/>
              <a:gdLst>
                <a:gd name="T0" fmla="*/ 36 w 36"/>
                <a:gd name="T1" fmla="*/ 15 h 46"/>
                <a:gd name="T2" fmla="*/ 15 w 36"/>
                <a:gd name="T3" fmla="*/ 46 h 46"/>
                <a:gd name="T4" fmla="*/ 8 w 36"/>
                <a:gd name="T5" fmla="*/ 23 h 46"/>
                <a:gd name="T6" fmla="*/ 0 w 36"/>
                <a:gd name="T7" fmla="*/ 0 h 46"/>
                <a:gd name="T8" fmla="*/ 36 w 36"/>
                <a:gd name="T9" fmla="*/ 15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46">
                  <a:moveTo>
                    <a:pt x="36" y="15"/>
                  </a:moveTo>
                  <a:lnTo>
                    <a:pt x="15" y="46"/>
                  </a:lnTo>
                  <a:lnTo>
                    <a:pt x="8" y="23"/>
                  </a:lnTo>
                  <a:lnTo>
                    <a:pt x="0" y="0"/>
                  </a:lnTo>
                  <a:lnTo>
                    <a:pt x="36" y="1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2418" name="Line 180"/>
            <p:cNvSpPr>
              <a:spLocks noChangeShapeType="1"/>
            </p:cNvSpPr>
            <p:nvPr/>
          </p:nvSpPr>
          <p:spPr bwMode="auto">
            <a:xfrm flipV="1">
              <a:off x="2795" y="3235"/>
              <a:ext cx="375" cy="107"/>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142400" name="Rectangle 181"/>
          <p:cNvSpPr>
            <a:spLocks noChangeArrowheads="1"/>
          </p:cNvSpPr>
          <p:nvPr/>
        </p:nvSpPr>
        <p:spPr bwMode="auto">
          <a:xfrm>
            <a:off x="6056313" y="2286000"/>
            <a:ext cx="12700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latin typeface="Symbol" charset="0"/>
              </a:rPr>
              <a:t>l</a:t>
            </a:r>
            <a:endParaRPr lang="en-GB"/>
          </a:p>
        </p:txBody>
      </p:sp>
      <p:sp>
        <p:nvSpPr>
          <p:cNvPr id="142401" name="Rectangle 182"/>
          <p:cNvSpPr>
            <a:spLocks noChangeArrowheads="1"/>
          </p:cNvSpPr>
          <p:nvPr/>
        </p:nvSpPr>
        <p:spPr bwMode="auto">
          <a:xfrm>
            <a:off x="6149975" y="2343150"/>
            <a:ext cx="115888"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latin typeface="Symbol" charset="0"/>
              </a:rPr>
              <a:t>1</a:t>
            </a:r>
            <a:endParaRPr lang="en-GB"/>
          </a:p>
        </p:txBody>
      </p:sp>
      <p:sp>
        <p:nvSpPr>
          <p:cNvPr id="142402" name="Rectangle 183"/>
          <p:cNvSpPr>
            <a:spLocks noChangeArrowheads="1"/>
          </p:cNvSpPr>
          <p:nvPr/>
        </p:nvSpPr>
        <p:spPr bwMode="auto">
          <a:xfrm>
            <a:off x="6229350" y="2286000"/>
            <a:ext cx="571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latin typeface="Symbol" charset="0"/>
              </a:rPr>
              <a:t>,</a:t>
            </a:r>
            <a:endParaRPr lang="en-GB"/>
          </a:p>
        </p:txBody>
      </p:sp>
      <p:sp>
        <p:nvSpPr>
          <p:cNvPr id="142403" name="Rectangle 184"/>
          <p:cNvSpPr>
            <a:spLocks noChangeArrowheads="1"/>
          </p:cNvSpPr>
          <p:nvPr/>
        </p:nvSpPr>
        <p:spPr bwMode="auto">
          <a:xfrm>
            <a:off x="6267450" y="2286000"/>
            <a:ext cx="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latin typeface="Symbol" charset="0"/>
              </a:rPr>
              <a:t> </a:t>
            </a:r>
            <a:endParaRPr lang="en-GB"/>
          </a:p>
        </p:txBody>
      </p:sp>
      <p:sp>
        <p:nvSpPr>
          <p:cNvPr id="142404" name="Rectangle 185"/>
          <p:cNvSpPr>
            <a:spLocks noChangeArrowheads="1"/>
          </p:cNvSpPr>
          <p:nvPr/>
        </p:nvSpPr>
        <p:spPr bwMode="auto">
          <a:xfrm>
            <a:off x="6308725" y="2286000"/>
            <a:ext cx="12700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latin typeface="Symbol" charset="0"/>
              </a:rPr>
              <a:t>l</a:t>
            </a:r>
            <a:endParaRPr lang="en-GB"/>
          </a:p>
        </p:txBody>
      </p:sp>
      <p:sp>
        <p:nvSpPr>
          <p:cNvPr id="142405" name="Rectangle 186"/>
          <p:cNvSpPr>
            <a:spLocks noChangeArrowheads="1"/>
          </p:cNvSpPr>
          <p:nvPr/>
        </p:nvSpPr>
        <p:spPr bwMode="auto">
          <a:xfrm>
            <a:off x="6389688" y="2343150"/>
            <a:ext cx="11430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latin typeface="Symbol" charset="0"/>
              </a:rPr>
              <a:t>2</a:t>
            </a:r>
            <a:endParaRPr lang="en-GB"/>
          </a:p>
        </p:txBody>
      </p:sp>
      <p:sp>
        <p:nvSpPr>
          <p:cNvPr id="142406" name="Rectangle 187"/>
          <p:cNvSpPr>
            <a:spLocks noChangeArrowheads="1"/>
          </p:cNvSpPr>
          <p:nvPr/>
        </p:nvSpPr>
        <p:spPr bwMode="auto">
          <a:xfrm>
            <a:off x="6465888" y="2286000"/>
            <a:ext cx="571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latin typeface="Symbol" charset="0"/>
              </a:rPr>
              <a:t>,</a:t>
            </a:r>
            <a:endParaRPr lang="en-GB"/>
          </a:p>
        </p:txBody>
      </p:sp>
      <p:sp>
        <p:nvSpPr>
          <p:cNvPr id="142407" name="Rectangle 188"/>
          <p:cNvSpPr>
            <a:spLocks noChangeArrowheads="1"/>
          </p:cNvSpPr>
          <p:nvPr/>
        </p:nvSpPr>
        <p:spPr bwMode="auto">
          <a:xfrm>
            <a:off x="6507163" y="2286000"/>
            <a:ext cx="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latin typeface="Symbol" charset="0"/>
              </a:rPr>
              <a:t> </a:t>
            </a:r>
            <a:endParaRPr lang="en-GB"/>
          </a:p>
        </p:txBody>
      </p:sp>
      <p:sp>
        <p:nvSpPr>
          <p:cNvPr id="142408" name="Rectangle 189"/>
          <p:cNvSpPr>
            <a:spLocks noChangeArrowheads="1"/>
          </p:cNvSpPr>
          <p:nvPr/>
        </p:nvSpPr>
        <p:spPr bwMode="auto">
          <a:xfrm>
            <a:off x="6546850" y="2286000"/>
            <a:ext cx="58738"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latin typeface="Symbol" charset="0"/>
              </a:rPr>
              <a:t>.</a:t>
            </a:r>
            <a:endParaRPr lang="en-GB"/>
          </a:p>
        </p:txBody>
      </p:sp>
      <p:sp>
        <p:nvSpPr>
          <p:cNvPr id="142409" name="Rectangle 190"/>
          <p:cNvSpPr>
            <a:spLocks noChangeArrowheads="1"/>
          </p:cNvSpPr>
          <p:nvPr/>
        </p:nvSpPr>
        <p:spPr bwMode="auto">
          <a:xfrm>
            <a:off x="6588125" y="2286000"/>
            <a:ext cx="58738"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latin typeface="Symbol" charset="0"/>
              </a:rPr>
              <a:t>.</a:t>
            </a:r>
            <a:endParaRPr lang="en-GB"/>
          </a:p>
        </p:txBody>
      </p:sp>
      <p:sp>
        <p:nvSpPr>
          <p:cNvPr id="142410" name="Rectangle 191"/>
          <p:cNvSpPr>
            <a:spLocks noChangeArrowheads="1"/>
          </p:cNvSpPr>
          <p:nvPr/>
        </p:nvSpPr>
        <p:spPr bwMode="auto">
          <a:xfrm>
            <a:off x="6624638" y="2286000"/>
            <a:ext cx="58737"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latin typeface="Symbol" charset="0"/>
              </a:rPr>
              <a:t>.</a:t>
            </a:r>
            <a:endParaRPr lang="en-GB"/>
          </a:p>
        </p:txBody>
      </p:sp>
      <p:sp>
        <p:nvSpPr>
          <p:cNvPr id="142411" name="Rectangle 192"/>
          <p:cNvSpPr>
            <a:spLocks noChangeArrowheads="1"/>
          </p:cNvSpPr>
          <p:nvPr/>
        </p:nvSpPr>
        <p:spPr bwMode="auto">
          <a:xfrm>
            <a:off x="6664325" y="2286000"/>
            <a:ext cx="12700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latin typeface="Symbol" charset="0"/>
              </a:rPr>
              <a:t>l</a:t>
            </a:r>
            <a:endParaRPr lang="en-GB"/>
          </a:p>
        </p:txBody>
      </p:sp>
      <p:sp>
        <p:nvSpPr>
          <p:cNvPr id="142412" name="Rectangle 193"/>
          <p:cNvSpPr>
            <a:spLocks noChangeArrowheads="1"/>
          </p:cNvSpPr>
          <p:nvPr/>
        </p:nvSpPr>
        <p:spPr bwMode="auto">
          <a:xfrm>
            <a:off x="6757988" y="2343150"/>
            <a:ext cx="179387"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a:solidFill>
                  <a:srgbClr val="000000"/>
                </a:solidFill>
                <a:latin typeface="Times New Roman" charset="0"/>
              </a:rPr>
              <a:t>m</a:t>
            </a:r>
            <a:endParaRPr lang="en-GB"/>
          </a:p>
        </p:txBody>
      </p:sp>
      <p:sp>
        <p:nvSpPr>
          <p:cNvPr id="541890" name="Text Box 194"/>
          <p:cNvSpPr txBox="1">
            <a:spLocks noChangeArrowheads="1"/>
          </p:cNvSpPr>
          <p:nvPr/>
        </p:nvSpPr>
        <p:spPr bwMode="auto">
          <a:xfrm>
            <a:off x="2486025" y="1125538"/>
            <a:ext cx="3814763" cy="923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GB" dirty="0">
                <a:cs typeface="+mn-cs"/>
              </a:rPr>
              <a:t>n x n dynamic cross-connect switch</a:t>
            </a:r>
          </a:p>
          <a:p>
            <a:pPr algn="ctr">
              <a:defRPr/>
            </a:pPr>
            <a:r>
              <a:rPr lang="en-GB" dirty="0">
                <a:cs typeface="+mn-cs"/>
              </a:rPr>
              <a:t>(n fibres, m wavelengths)</a:t>
            </a:r>
          </a:p>
          <a:p>
            <a:pPr algn="ctr">
              <a:defRPr/>
            </a:pPr>
            <a:r>
              <a:rPr lang="en-GB" dirty="0">
                <a:cs typeface="+mn-cs"/>
              </a:rPr>
              <a:t>space switch</a:t>
            </a:r>
          </a:p>
        </p:txBody>
      </p:sp>
      <p:sp>
        <p:nvSpPr>
          <p:cNvPr id="541891" name="Rectangle 195"/>
          <p:cNvSpPr>
            <a:spLocks noGrp="1" noChangeArrowheads="1"/>
          </p:cNvSpPr>
          <p:nvPr>
            <p:ph type="title"/>
          </p:nvPr>
        </p:nvSpPr>
        <p:spPr>
          <a:noFill/>
          <a:ln>
            <a:noFill/>
          </a:ln>
        </p:spPr>
        <p:txBody>
          <a:bodyPr vert="horz" wrap="square" lIns="91440" tIns="45720" rIns="91440" bIns="45720" numCol="1" anchor="b" anchorCtr="0" compatLnSpc="1">
            <a:prstTxWarp prst="textNoShape">
              <a:avLst/>
            </a:prstTxWarp>
            <a:normAutofit/>
          </a:bodyPr>
          <a:lstStyle/>
          <a:p>
            <a:pPr eaLnBrk="1" hangingPunct="1"/>
            <a:r>
              <a:rPr lang="en-US" sz="2400" dirty="0">
                <a:cs typeface="+mj-cs"/>
              </a:rPr>
              <a:t>Dynamic Cross Connect (Wavelength Router )</a:t>
            </a:r>
            <a:endParaRPr lang="en-GB" sz="2400" dirty="0">
              <a:cs typeface="+mj-cs"/>
            </a:endParaRPr>
          </a:p>
        </p:txBody>
      </p:sp>
      <p:sp>
        <p:nvSpPr>
          <p:cNvPr id="2" name="Footer Placeholder 1"/>
          <p:cNvSpPr>
            <a:spLocks noGrp="1"/>
          </p:cNvSpPr>
          <p:nvPr>
            <p:ph type="ftr" sz="quarter" idx="11"/>
          </p:nvPr>
        </p:nvSpPr>
        <p:spPr/>
        <p:txBody>
          <a:bodyPr/>
          <a:lstStyle/>
          <a:p>
            <a:pPr>
              <a:defRPr/>
            </a:pPr>
            <a:r>
              <a:rPr lang="en-US"/>
              <a:t>Optical Networks                                                 Electrical and Electronic Engineering</a:t>
            </a:r>
          </a:p>
        </p:txBody>
      </p:sp>
      <p:sp>
        <p:nvSpPr>
          <p:cNvPr id="3" name="Slide Number Placeholder 2"/>
          <p:cNvSpPr>
            <a:spLocks noGrp="1"/>
          </p:cNvSpPr>
          <p:nvPr>
            <p:ph type="sldNum" sz="quarter" idx="12"/>
          </p:nvPr>
        </p:nvSpPr>
        <p:spPr/>
        <p:txBody>
          <a:bodyPr/>
          <a:lstStyle/>
          <a:p>
            <a:pPr>
              <a:defRPr/>
            </a:pPr>
            <a:fld id="{5EDDAF6F-ADFD-5D48-994E-4F1E94263D72}" type="slidenum">
              <a:rPr lang="en-GB" smtClean="0"/>
              <a:pPr>
                <a:defRPr/>
              </a:pPr>
              <a:t>25</a:t>
            </a:fld>
            <a:endParaRPr lang="en-GB"/>
          </a:p>
        </p:txBody>
      </p:sp>
    </p:spTree>
    <p:extLst>
      <p:ext uri="{BB962C8B-B14F-4D97-AF65-F5344CB8AC3E}">
        <p14:creationId xmlns:p14="http://schemas.microsoft.com/office/powerpoint/2010/main" val="249250026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a:xfrm>
            <a:off x="250825" y="0"/>
            <a:ext cx="8642350" cy="908050"/>
          </a:xfrm>
        </p:spPr>
        <p:txBody>
          <a:bodyPr/>
          <a:lstStyle/>
          <a:p>
            <a:pPr eaLnBrk="1" hangingPunct="1">
              <a:defRPr/>
            </a:pPr>
            <a:r>
              <a:rPr lang="en-US" dirty="0">
                <a:cs typeface="+mj-cs"/>
              </a:rPr>
              <a:t>Dynamic Cross Connect (Wavelength Router )</a:t>
            </a:r>
            <a:endParaRPr lang="en-GB" dirty="0">
              <a:cs typeface="+mj-cs"/>
            </a:endParaRPr>
          </a:p>
        </p:txBody>
      </p:sp>
      <p:sp>
        <p:nvSpPr>
          <p:cNvPr id="140290" name="Rectangle 3"/>
          <p:cNvSpPr>
            <a:spLocks noGrp="1" noChangeArrowheads="1"/>
          </p:cNvSpPr>
          <p:nvPr>
            <p:ph type="body" idx="1"/>
          </p:nvPr>
        </p:nvSpPr>
        <p:spPr>
          <a:xfrm>
            <a:off x="395288" y="1124745"/>
            <a:ext cx="8353425" cy="5733256"/>
          </a:xfrm>
        </p:spPr>
        <p:txBody>
          <a:bodyPr/>
          <a:lstStyle/>
          <a:p>
            <a:pPr eaLnBrk="1" hangingPunct="1">
              <a:lnSpc>
                <a:spcPct val="80000"/>
              </a:lnSpc>
            </a:pPr>
            <a:r>
              <a:rPr lang="en-GB" sz="1800" dirty="0">
                <a:latin typeface="Arial" panose="020B0604020202020204" pitchFamily="34" charset="0"/>
                <a:cs typeface="Arial" panose="020B0604020202020204" pitchFamily="34" charset="0"/>
              </a:rPr>
              <a:t>Consider n x n node with n input and output fibres, each can carry up to m distinct wavelengths</a:t>
            </a:r>
          </a:p>
          <a:p>
            <a:pPr marL="0" indent="0" eaLnBrk="1" hangingPunct="1">
              <a:lnSpc>
                <a:spcPct val="80000"/>
              </a:lnSpc>
              <a:buNone/>
            </a:pPr>
            <a:endParaRPr lang="en-GB" sz="1800" dirty="0">
              <a:latin typeface="Arial" panose="020B0604020202020204" pitchFamily="34" charset="0"/>
              <a:cs typeface="Arial" panose="020B0604020202020204" pitchFamily="34" charset="0"/>
            </a:endParaRPr>
          </a:p>
          <a:p>
            <a:pPr eaLnBrk="1" hangingPunct="1">
              <a:lnSpc>
                <a:spcPct val="80000"/>
              </a:lnSpc>
            </a:pPr>
            <a:r>
              <a:rPr lang="en-GB" sz="1800" dirty="0">
                <a:latin typeface="Arial" panose="020B0604020202020204" pitchFamily="34" charset="0"/>
                <a:cs typeface="Arial" panose="020B0604020202020204" pitchFamily="34" charset="0"/>
              </a:rPr>
              <a:t>The purpose of the cross-connect is to allow a wavelength on any input fibre to be connected to any outgoing fibre</a:t>
            </a:r>
          </a:p>
          <a:p>
            <a:pPr lvl="1" eaLnBrk="1" hangingPunct="1">
              <a:lnSpc>
                <a:spcPct val="80000"/>
              </a:lnSpc>
            </a:pPr>
            <a:endParaRPr lang="en-GB" sz="1800" dirty="0">
              <a:latin typeface="Arial" panose="020B0604020202020204" pitchFamily="34" charset="0"/>
              <a:cs typeface="Arial" panose="020B0604020202020204" pitchFamily="34" charset="0"/>
            </a:endParaRPr>
          </a:p>
          <a:p>
            <a:pPr eaLnBrk="1" hangingPunct="1">
              <a:lnSpc>
                <a:spcPct val="80000"/>
              </a:lnSpc>
            </a:pPr>
            <a:r>
              <a:rPr lang="en-US" sz="1800" dirty="0">
                <a:latin typeface="Arial" panose="020B0604020202020204" pitchFamily="34" charset="0"/>
                <a:cs typeface="Arial" panose="020B0604020202020204" pitchFamily="34" charset="0"/>
              </a:rPr>
              <a:t>Each input fibre is connected to an 1 x m wavelength demultiplexer, which separates out all the wavelengths.  Similarly each output fibre is connected to a wavelength multiplexer that combines the different wavelengths to the corresponding output fibre.  </a:t>
            </a:r>
          </a:p>
          <a:p>
            <a:pPr eaLnBrk="1" hangingPunct="1">
              <a:lnSpc>
                <a:spcPct val="80000"/>
              </a:lnSpc>
            </a:pPr>
            <a:endParaRPr lang="en-US" sz="1800" dirty="0">
              <a:latin typeface="Arial" panose="020B0604020202020204" pitchFamily="34" charset="0"/>
              <a:cs typeface="Arial" panose="020B0604020202020204" pitchFamily="34" charset="0"/>
            </a:endParaRPr>
          </a:p>
          <a:p>
            <a:pPr eaLnBrk="1" hangingPunct="1">
              <a:lnSpc>
                <a:spcPct val="80000"/>
              </a:lnSpc>
            </a:pPr>
            <a:r>
              <a:rPr lang="en-US" sz="1800" dirty="0">
                <a:latin typeface="Arial" panose="020B0604020202020204" pitchFamily="34" charset="0"/>
                <a:cs typeface="Arial" panose="020B0604020202020204" pitchFamily="34" charset="0"/>
              </a:rPr>
              <a:t>There are </a:t>
            </a:r>
            <a:r>
              <a:rPr lang="en-US" sz="1800" dirty="0" err="1">
                <a:latin typeface="Arial" panose="020B0604020202020204" pitchFamily="34" charset="0"/>
                <a:cs typeface="Arial" panose="020B0604020202020204" pitchFamily="34" charset="0"/>
              </a:rPr>
              <a:t>nxm</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fibres</a:t>
            </a:r>
            <a:r>
              <a:rPr lang="en-US" sz="1800" dirty="0">
                <a:latin typeface="Arial" panose="020B0604020202020204" pitchFamily="34" charset="0"/>
                <a:cs typeface="Arial" panose="020B0604020202020204" pitchFamily="34" charset="0"/>
              </a:rPr>
              <a:t> and they are wired in such a way that prevents identical wavelengths from different ports to be combined on the same output port</a:t>
            </a:r>
          </a:p>
          <a:p>
            <a:pPr lvl="1" eaLnBrk="1" hangingPunct="1">
              <a:lnSpc>
                <a:spcPct val="80000"/>
              </a:lnSpc>
            </a:pPr>
            <a:endParaRPr lang="en-US" sz="1800" dirty="0">
              <a:latin typeface="Arial" panose="020B0604020202020204" pitchFamily="34" charset="0"/>
              <a:cs typeface="Arial" panose="020B0604020202020204" pitchFamily="34" charset="0"/>
            </a:endParaRPr>
          </a:p>
          <a:p>
            <a:pPr eaLnBrk="1" hangingPunct="1">
              <a:lnSpc>
                <a:spcPct val="80000"/>
              </a:lnSpc>
            </a:pPr>
            <a:r>
              <a:rPr lang="en-GB" sz="1800" dirty="0">
                <a:latin typeface="Arial" panose="020B0604020202020204" pitchFamily="34" charset="0"/>
                <a:cs typeface="Arial" panose="020B0604020202020204" pitchFamily="34" charset="0"/>
              </a:rPr>
              <a:t>The path that a signal takes through the network is uniquely defined by the wavelength of the signal and the port through which it enters the network, e.g. the wavelength to go from input port 2 to output port 1 is l</a:t>
            </a:r>
            <a:r>
              <a:rPr lang="en-GB" sz="1800" baseline="-25000" dirty="0">
                <a:latin typeface="Arial" panose="020B0604020202020204" pitchFamily="34" charset="0"/>
                <a:cs typeface="Arial" panose="020B0604020202020204" pitchFamily="34" charset="0"/>
              </a:rPr>
              <a:t>2</a:t>
            </a:r>
          </a:p>
          <a:p>
            <a:pPr eaLnBrk="1" hangingPunct="1">
              <a:lnSpc>
                <a:spcPct val="80000"/>
              </a:lnSpc>
            </a:pPr>
            <a:endParaRPr lang="en-US" sz="1600" dirty="0">
              <a:cs typeface="Arial" charset="0"/>
            </a:endParaRPr>
          </a:p>
          <a:p>
            <a:pPr eaLnBrk="1" hangingPunct="1">
              <a:lnSpc>
                <a:spcPct val="80000"/>
              </a:lnSpc>
            </a:pPr>
            <a:endParaRPr lang="en-GB" sz="1600" dirty="0">
              <a:latin typeface="Arial" charset="0"/>
              <a:cs typeface="Arial" charset="0"/>
            </a:endParaRPr>
          </a:p>
        </p:txBody>
      </p:sp>
      <p:sp>
        <p:nvSpPr>
          <p:cNvPr id="2" name="Footer Placeholder 1"/>
          <p:cNvSpPr>
            <a:spLocks noGrp="1"/>
          </p:cNvSpPr>
          <p:nvPr>
            <p:ph type="ftr" sz="quarter" idx="10"/>
          </p:nvPr>
        </p:nvSpPr>
        <p:spPr/>
        <p:txBody>
          <a:bodyPr/>
          <a:lstStyle/>
          <a:p>
            <a:pPr>
              <a:defRPr/>
            </a:pPr>
            <a:r>
              <a:rPr lang="en-US"/>
              <a:t>Optical Networks                                                 Electrical and Electronic Engineering</a:t>
            </a:r>
            <a:endParaRPr lang="en-GB"/>
          </a:p>
        </p:txBody>
      </p:sp>
      <p:sp>
        <p:nvSpPr>
          <p:cNvPr id="3" name="Slide Number Placeholder 2"/>
          <p:cNvSpPr>
            <a:spLocks noGrp="1"/>
          </p:cNvSpPr>
          <p:nvPr>
            <p:ph type="sldNum" sz="quarter" idx="11"/>
          </p:nvPr>
        </p:nvSpPr>
        <p:spPr/>
        <p:txBody>
          <a:bodyPr/>
          <a:lstStyle/>
          <a:p>
            <a:pPr>
              <a:defRPr/>
            </a:pPr>
            <a:fld id="{E27625A9-5E77-CB45-8867-3DD80D097EC7}" type="slidenum">
              <a:rPr lang="en-GB" smtClean="0"/>
              <a:pPr>
                <a:defRPr/>
              </a:pPr>
              <a:t>26</a:t>
            </a:fld>
            <a:endParaRPr lang="en-GB"/>
          </a:p>
        </p:txBody>
      </p:sp>
    </p:spTree>
    <p:extLst>
      <p:ext uri="{BB962C8B-B14F-4D97-AF65-F5344CB8AC3E}">
        <p14:creationId xmlns:p14="http://schemas.microsoft.com/office/powerpoint/2010/main" val="334326122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55197-A8F8-4989-9595-B9BAE21E1A00}"/>
              </a:ext>
            </a:extLst>
          </p:cNvPr>
          <p:cNvSpPr>
            <a:spLocks noGrp="1"/>
          </p:cNvSpPr>
          <p:nvPr>
            <p:ph type="title"/>
          </p:nvPr>
        </p:nvSpPr>
        <p:spPr/>
        <p:txBody>
          <a:bodyPr/>
          <a:lstStyle/>
          <a:p>
            <a:r>
              <a:rPr lang="en-US" dirty="0"/>
              <a:t>Cross bar switches</a:t>
            </a:r>
            <a:endParaRPr lang="en-GB" dirty="0"/>
          </a:p>
        </p:txBody>
      </p:sp>
      <p:sp>
        <p:nvSpPr>
          <p:cNvPr id="3" name="Footer Placeholder 2">
            <a:extLst>
              <a:ext uri="{FF2B5EF4-FFF2-40B4-BE49-F238E27FC236}">
                <a16:creationId xmlns:a16="http://schemas.microsoft.com/office/drawing/2014/main" id="{6FEC920A-5487-47B7-BBE0-8C6999DE03D9}"/>
              </a:ext>
            </a:extLst>
          </p:cNvPr>
          <p:cNvSpPr>
            <a:spLocks noGrp="1"/>
          </p:cNvSpPr>
          <p:nvPr>
            <p:ph type="ftr" sz="quarter" idx="11"/>
          </p:nvPr>
        </p:nvSpPr>
        <p:spPr/>
        <p:txBody>
          <a:bodyPr/>
          <a:lstStyle/>
          <a:p>
            <a:pPr>
              <a:defRPr/>
            </a:pPr>
            <a:r>
              <a:rPr lang="en-US"/>
              <a:t>Optical Networks                                                 Electrical and Electronic Engineering</a:t>
            </a:r>
          </a:p>
        </p:txBody>
      </p:sp>
      <p:sp>
        <p:nvSpPr>
          <p:cNvPr id="4" name="Slide Number Placeholder 3">
            <a:extLst>
              <a:ext uri="{FF2B5EF4-FFF2-40B4-BE49-F238E27FC236}">
                <a16:creationId xmlns:a16="http://schemas.microsoft.com/office/drawing/2014/main" id="{6DDD7CD5-F935-4634-9CCE-D8D0C960741D}"/>
              </a:ext>
            </a:extLst>
          </p:cNvPr>
          <p:cNvSpPr>
            <a:spLocks noGrp="1"/>
          </p:cNvSpPr>
          <p:nvPr>
            <p:ph type="sldNum" sz="quarter" idx="12"/>
          </p:nvPr>
        </p:nvSpPr>
        <p:spPr/>
        <p:txBody>
          <a:bodyPr/>
          <a:lstStyle/>
          <a:p>
            <a:pPr>
              <a:defRPr/>
            </a:pPr>
            <a:fld id="{5EDDAF6F-ADFD-5D48-994E-4F1E94263D72}" type="slidenum">
              <a:rPr lang="en-GB" smtClean="0"/>
              <a:pPr>
                <a:defRPr/>
              </a:pPr>
              <a:t>27</a:t>
            </a:fld>
            <a:endParaRPr lang="en-GB"/>
          </a:p>
        </p:txBody>
      </p:sp>
      <p:pic>
        <p:nvPicPr>
          <p:cNvPr id="5" name="Picture 4">
            <a:extLst>
              <a:ext uri="{FF2B5EF4-FFF2-40B4-BE49-F238E27FC236}">
                <a16:creationId xmlns:a16="http://schemas.microsoft.com/office/drawing/2014/main" id="{0BA77F5B-E8E4-4605-91C9-DB6D57272F80}"/>
              </a:ext>
            </a:extLst>
          </p:cNvPr>
          <p:cNvPicPr>
            <a:picLocks noChangeAspect="1"/>
          </p:cNvPicPr>
          <p:nvPr/>
        </p:nvPicPr>
        <p:blipFill>
          <a:blip r:embed="rId2"/>
          <a:stretch>
            <a:fillRect/>
          </a:stretch>
        </p:blipFill>
        <p:spPr>
          <a:xfrm>
            <a:off x="755577" y="1012838"/>
            <a:ext cx="7416272" cy="5179014"/>
          </a:xfrm>
          <a:prstGeom prst="rect">
            <a:avLst/>
          </a:prstGeom>
        </p:spPr>
      </p:pic>
    </p:spTree>
    <p:extLst>
      <p:ext uri="{BB962C8B-B14F-4D97-AF65-F5344CB8AC3E}">
        <p14:creationId xmlns:p14="http://schemas.microsoft.com/office/powerpoint/2010/main" val="4135047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Optical Space Switching Technologies :MEM</a:t>
            </a:r>
          </a:p>
        </p:txBody>
      </p:sp>
      <p:sp>
        <p:nvSpPr>
          <p:cNvPr id="3" name="Content Placeholder 2"/>
          <p:cNvSpPr>
            <a:spLocks noGrp="1"/>
          </p:cNvSpPr>
          <p:nvPr>
            <p:ph idx="1"/>
          </p:nvPr>
        </p:nvSpPr>
        <p:spPr/>
        <p:txBody>
          <a:bodyPr/>
          <a:lstStyle/>
          <a:p>
            <a:pPr eaLnBrk="1" hangingPunct="1"/>
            <a:r>
              <a:rPr lang="en-GB" sz="2000" dirty="0">
                <a:latin typeface="Arial" charset="0"/>
                <a:cs typeface="Arial" charset="0"/>
              </a:rPr>
              <a:t>MEMS (Micro-electro-mechanical systems) are miniature mechanisms fabricated from semiconductor materials such as silicon</a:t>
            </a:r>
          </a:p>
          <a:p>
            <a:pPr eaLnBrk="1" hangingPunct="1"/>
            <a:endParaRPr lang="en-GB" sz="2000" dirty="0">
              <a:latin typeface="Arial" charset="0"/>
              <a:cs typeface="Arial" charset="0"/>
            </a:endParaRPr>
          </a:p>
          <a:p>
            <a:pPr lvl="1" eaLnBrk="1" hangingPunct="1"/>
            <a:r>
              <a:rPr lang="en-GB" dirty="0">
                <a:latin typeface="Arial" charset="0"/>
                <a:cs typeface="Arial" charset="0"/>
              </a:rPr>
              <a:t> Comprise tilting mirrors arranged in either 2D or 3D geometries</a:t>
            </a:r>
          </a:p>
          <a:p>
            <a:pPr lvl="1" eaLnBrk="1" hangingPunct="1"/>
            <a:endParaRPr lang="en-GB" dirty="0">
              <a:latin typeface="Arial" charset="0"/>
              <a:cs typeface="Arial" charset="0"/>
            </a:endParaRPr>
          </a:p>
          <a:p>
            <a:pPr lvl="1" eaLnBrk="1" hangingPunct="1"/>
            <a:r>
              <a:rPr lang="en-GB" dirty="0">
                <a:latin typeface="Arial" charset="0"/>
                <a:cs typeface="Arial" charset="0"/>
              </a:rPr>
              <a:t> In 2D array, mirrors move up and down forming a cross-bar switch</a:t>
            </a:r>
          </a:p>
          <a:p>
            <a:pPr lvl="1" eaLnBrk="1" hangingPunct="1"/>
            <a:endParaRPr lang="en-GB" dirty="0">
              <a:latin typeface="Arial" charset="0"/>
              <a:cs typeface="Arial" charset="0"/>
            </a:endParaRPr>
          </a:p>
          <a:p>
            <a:pPr lvl="1" eaLnBrk="1" hangingPunct="1"/>
            <a:r>
              <a:rPr lang="en-GB" dirty="0">
                <a:latin typeface="Arial" charset="0"/>
                <a:cs typeface="Arial" charset="0"/>
              </a:rPr>
              <a:t> In 3D arrays mirrors can be tilted in any direction.  </a:t>
            </a:r>
          </a:p>
          <a:p>
            <a:pPr lvl="2" eaLnBrk="1" hangingPunct="1"/>
            <a:r>
              <a:rPr lang="en-GB" sz="2000" dirty="0">
                <a:latin typeface="Arial" charset="0"/>
                <a:cs typeface="Arial" charset="0"/>
              </a:rPr>
              <a:t>The arrays are arranged in pairs, facing each other, and at an angle of 90 degrees to each other</a:t>
            </a:r>
          </a:p>
          <a:p>
            <a:pPr lvl="2" eaLnBrk="1" hangingPunct="1"/>
            <a:r>
              <a:rPr lang="en-GB" sz="2000" dirty="0">
                <a:latin typeface="Arial" charset="0"/>
                <a:cs typeface="Arial" charset="0"/>
              </a:rPr>
              <a:t>Incoming light is directed onto a mirror in the first array which deflects it onto a predetermined mirror in the second </a:t>
            </a:r>
          </a:p>
          <a:p>
            <a:pPr lvl="2" eaLnBrk="1" hangingPunct="1"/>
            <a:r>
              <a:rPr lang="en-GB" sz="2000" dirty="0">
                <a:latin typeface="Arial" charset="0"/>
                <a:cs typeface="Arial" charset="0"/>
              </a:rPr>
              <a:t>This in turn deflects the light to the predetermined output port. </a:t>
            </a:r>
          </a:p>
          <a:p>
            <a:pPr lvl="1"/>
            <a:endParaRPr lang="en-US" dirty="0"/>
          </a:p>
        </p:txBody>
      </p:sp>
      <p:sp>
        <p:nvSpPr>
          <p:cNvPr id="4" name="Footer Placeholder 3"/>
          <p:cNvSpPr>
            <a:spLocks noGrp="1"/>
          </p:cNvSpPr>
          <p:nvPr>
            <p:ph type="ftr" sz="quarter" idx="10"/>
          </p:nvPr>
        </p:nvSpPr>
        <p:spPr/>
        <p:txBody>
          <a:bodyPr/>
          <a:lstStyle/>
          <a:p>
            <a:pPr>
              <a:defRPr/>
            </a:pPr>
            <a:r>
              <a:rPr lang="en-US"/>
              <a:t>Optical Networks                                                 Electrical and Electronic Engineering</a:t>
            </a:r>
            <a:endParaRPr lang="en-GB"/>
          </a:p>
        </p:txBody>
      </p:sp>
      <p:sp>
        <p:nvSpPr>
          <p:cNvPr id="6" name="Slide Number Placeholder 5"/>
          <p:cNvSpPr>
            <a:spLocks noGrp="1"/>
          </p:cNvSpPr>
          <p:nvPr>
            <p:ph type="sldNum" sz="quarter" idx="11"/>
          </p:nvPr>
        </p:nvSpPr>
        <p:spPr/>
        <p:txBody>
          <a:bodyPr/>
          <a:lstStyle/>
          <a:p>
            <a:pPr>
              <a:defRPr/>
            </a:pPr>
            <a:fld id="{E27625A9-5E77-CB45-8867-3DD80D097EC7}" type="slidenum">
              <a:rPr lang="en-GB" smtClean="0"/>
              <a:pPr>
                <a:defRPr/>
              </a:pPr>
              <a:t>28</a:t>
            </a:fld>
            <a:endParaRPr lang="en-GB"/>
          </a:p>
        </p:txBody>
      </p:sp>
    </p:spTree>
    <p:extLst>
      <p:ext uri="{BB962C8B-B14F-4D97-AF65-F5344CB8AC3E}">
        <p14:creationId xmlns:p14="http://schemas.microsoft.com/office/powerpoint/2010/main" val="42322092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ChangeArrowheads="1"/>
          </p:cNvSpPr>
          <p:nvPr/>
        </p:nvSpPr>
        <p:spPr bwMode="auto">
          <a:xfrm>
            <a:off x="903288" y="188913"/>
            <a:ext cx="7772400" cy="8143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defTabSz="463550">
              <a:defRPr/>
            </a:pPr>
            <a:endParaRPr lang="en-GB" sz="3200" b="1">
              <a:solidFill>
                <a:srgbClr val="336699"/>
              </a:solidFill>
              <a:cs typeface="+mn-cs"/>
            </a:endParaRPr>
          </a:p>
        </p:txBody>
      </p:sp>
      <p:sp>
        <p:nvSpPr>
          <p:cNvPr id="547843" name="Rectangle 3"/>
          <p:cNvSpPr>
            <a:spLocks noChangeArrowheads="1"/>
          </p:cNvSpPr>
          <p:nvPr/>
        </p:nvSpPr>
        <p:spPr bwMode="auto">
          <a:xfrm>
            <a:off x="2505075" y="4062413"/>
            <a:ext cx="4881563" cy="2171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90525" indent="-390525" defTabSz="792163">
              <a:lnSpc>
                <a:spcPct val="130000"/>
              </a:lnSpc>
              <a:spcBef>
                <a:spcPct val="20000"/>
              </a:spcBef>
              <a:buClr>
                <a:schemeClr val="tx1"/>
              </a:buClr>
              <a:buFont typeface="Wingdings" charset="0"/>
              <a:buChar char="§"/>
              <a:defRPr/>
            </a:pPr>
            <a:endParaRPr lang="en-GB" b="1">
              <a:cs typeface="+mn-cs"/>
            </a:endParaRPr>
          </a:p>
        </p:txBody>
      </p:sp>
      <p:sp>
        <p:nvSpPr>
          <p:cNvPr id="148483" name="Rectangle 4"/>
          <p:cNvSpPr>
            <a:spLocks noChangeArrowheads="1"/>
          </p:cNvSpPr>
          <p:nvPr/>
        </p:nvSpPr>
        <p:spPr bwMode="auto">
          <a:xfrm>
            <a:off x="762000" y="1492250"/>
            <a:ext cx="2220913" cy="1901825"/>
          </a:xfrm>
          <a:prstGeom prst="rect">
            <a:avLst/>
          </a:prstGeom>
          <a:gradFill rotWithShape="0">
            <a:gsLst>
              <a:gs pos="0">
                <a:srgbClr val="9999FF"/>
              </a:gs>
              <a:gs pos="100000">
                <a:srgbClr val="474776"/>
              </a:gs>
            </a:gsLst>
            <a:path path="shape">
              <a:fillToRect l="50000" t="50000" r="50000" b="50000"/>
            </a:path>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48484" name="Rectangle 5"/>
          <p:cNvSpPr>
            <a:spLocks noChangeArrowheads="1"/>
          </p:cNvSpPr>
          <p:nvPr/>
        </p:nvSpPr>
        <p:spPr bwMode="auto">
          <a:xfrm>
            <a:off x="762000" y="1492250"/>
            <a:ext cx="2220913" cy="1901825"/>
          </a:xfrm>
          <a:prstGeom prst="rect">
            <a:avLst/>
          </a:prstGeom>
          <a:noFill/>
          <a:ln w="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48485" name="Rectangle 6"/>
          <p:cNvSpPr>
            <a:spLocks noChangeArrowheads="1"/>
          </p:cNvSpPr>
          <p:nvPr/>
        </p:nvSpPr>
        <p:spPr bwMode="auto">
          <a:xfrm>
            <a:off x="1624013" y="1701800"/>
            <a:ext cx="1111250" cy="952500"/>
          </a:xfrm>
          <a:prstGeom prst="rect">
            <a:avLst/>
          </a:prstGeom>
          <a:solidFill>
            <a:srgbClr val="CC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48486" name="Rectangle 7"/>
          <p:cNvSpPr>
            <a:spLocks noChangeArrowheads="1"/>
          </p:cNvSpPr>
          <p:nvPr/>
        </p:nvSpPr>
        <p:spPr bwMode="auto">
          <a:xfrm>
            <a:off x="1624013" y="1701800"/>
            <a:ext cx="1111250" cy="952500"/>
          </a:xfrm>
          <a:prstGeom prst="rect">
            <a:avLst/>
          </a:prstGeom>
          <a:noFill/>
          <a:ln w="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48487" name="Line 8"/>
          <p:cNvSpPr>
            <a:spLocks noChangeShapeType="1"/>
          </p:cNvSpPr>
          <p:nvPr/>
        </p:nvSpPr>
        <p:spPr bwMode="auto">
          <a:xfrm>
            <a:off x="2489200" y="1808163"/>
            <a:ext cx="123825" cy="10636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8488" name="Line 9"/>
          <p:cNvSpPr>
            <a:spLocks noChangeShapeType="1"/>
          </p:cNvSpPr>
          <p:nvPr/>
        </p:nvSpPr>
        <p:spPr bwMode="auto">
          <a:xfrm>
            <a:off x="2243138" y="1808163"/>
            <a:ext cx="123825" cy="10636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8489" name="Line 10"/>
          <p:cNvSpPr>
            <a:spLocks noChangeShapeType="1"/>
          </p:cNvSpPr>
          <p:nvPr/>
        </p:nvSpPr>
        <p:spPr bwMode="auto">
          <a:xfrm>
            <a:off x="1997075" y="1808163"/>
            <a:ext cx="123825" cy="10636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8490" name="Freeform 11"/>
          <p:cNvSpPr>
            <a:spLocks/>
          </p:cNvSpPr>
          <p:nvPr/>
        </p:nvSpPr>
        <p:spPr bwMode="auto">
          <a:xfrm>
            <a:off x="1751013" y="2005013"/>
            <a:ext cx="142875" cy="122237"/>
          </a:xfrm>
          <a:custGeom>
            <a:avLst/>
            <a:gdLst>
              <a:gd name="T0" fmla="*/ 2147483647 w 141"/>
              <a:gd name="T1" fmla="*/ 2147483647 h 152"/>
              <a:gd name="T2" fmla="*/ 2147483647 w 141"/>
              <a:gd name="T3" fmla="*/ 2147483647 h 152"/>
              <a:gd name="T4" fmla="*/ 2147483647 w 141"/>
              <a:gd name="T5" fmla="*/ 0 h 152"/>
              <a:gd name="T6" fmla="*/ 0 w 141"/>
              <a:gd name="T7" fmla="*/ 2147483647 h 152"/>
              <a:gd name="T8" fmla="*/ 2147483647 w 141"/>
              <a:gd name="T9" fmla="*/ 2147483647 h 152"/>
              <a:gd name="T10" fmla="*/ 2147483647 w 141"/>
              <a:gd name="T11" fmla="*/ 2147483647 h 1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1" h="152">
                <a:moveTo>
                  <a:pt x="131" y="142"/>
                </a:moveTo>
                <a:lnTo>
                  <a:pt x="141" y="131"/>
                </a:lnTo>
                <a:lnTo>
                  <a:pt x="20" y="0"/>
                </a:lnTo>
                <a:lnTo>
                  <a:pt x="0" y="21"/>
                </a:lnTo>
                <a:lnTo>
                  <a:pt x="121" y="152"/>
                </a:lnTo>
                <a:lnTo>
                  <a:pt x="131" y="14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8491" name="Line 12"/>
          <p:cNvSpPr>
            <a:spLocks noChangeShapeType="1"/>
          </p:cNvSpPr>
          <p:nvPr/>
        </p:nvSpPr>
        <p:spPr bwMode="auto">
          <a:xfrm>
            <a:off x="2243138" y="2019300"/>
            <a:ext cx="123825" cy="10636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8492" name="Line 13"/>
          <p:cNvSpPr>
            <a:spLocks noChangeShapeType="1"/>
          </p:cNvSpPr>
          <p:nvPr/>
        </p:nvSpPr>
        <p:spPr bwMode="auto">
          <a:xfrm>
            <a:off x="1997075" y="2019300"/>
            <a:ext cx="123825" cy="10636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8493" name="Line 14"/>
          <p:cNvSpPr>
            <a:spLocks noChangeShapeType="1"/>
          </p:cNvSpPr>
          <p:nvPr/>
        </p:nvSpPr>
        <p:spPr bwMode="auto">
          <a:xfrm>
            <a:off x="2489200" y="2230438"/>
            <a:ext cx="123825" cy="104775"/>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8494" name="Line 15"/>
          <p:cNvSpPr>
            <a:spLocks noChangeShapeType="1"/>
          </p:cNvSpPr>
          <p:nvPr/>
        </p:nvSpPr>
        <p:spPr bwMode="auto">
          <a:xfrm>
            <a:off x="2243138" y="2230438"/>
            <a:ext cx="123825" cy="104775"/>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8495" name="Line 16"/>
          <p:cNvSpPr>
            <a:spLocks noChangeShapeType="1"/>
          </p:cNvSpPr>
          <p:nvPr/>
        </p:nvSpPr>
        <p:spPr bwMode="auto">
          <a:xfrm>
            <a:off x="1751013" y="2230438"/>
            <a:ext cx="123825" cy="104775"/>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8496" name="Line 17"/>
          <p:cNvSpPr>
            <a:spLocks noChangeShapeType="1"/>
          </p:cNvSpPr>
          <p:nvPr/>
        </p:nvSpPr>
        <p:spPr bwMode="auto">
          <a:xfrm>
            <a:off x="2489200" y="2441575"/>
            <a:ext cx="123825" cy="104775"/>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8497" name="Line 18"/>
          <p:cNvSpPr>
            <a:spLocks noChangeShapeType="1"/>
          </p:cNvSpPr>
          <p:nvPr/>
        </p:nvSpPr>
        <p:spPr bwMode="auto">
          <a:xfrm>
            <a:off x="1997075" y="2441575"/>
            <a:ext cx="123825" cy="104775"/>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8498" name="Line 19"/>
          <p:cNvSpPr>
            <a:spLocks noChangeShapeType="1"/>
          </p:cNvSpPr>
          <p:nvPr/>
        </p:nvSpPr>
        <p:spPr bwMode="auto">
          <a:xfrm>
            <a:off x="1751013" y="2441575"/>
            <a:ext cx="123825" cy="104775"/>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8499" name="Rectangle 20"/>
          <p:cNvSpPr>
            <a:spLocks noChangeArrowheads="1"/>
          </p:cNvSpPr>
          <p:nvPr/>
        </p:nvSpPr>
        <p:spPr bwMode="auto">
          <a:xfrm>
            <a:off x="885825" y="1701800"/>
            <a:ext cx="492125" cy="952500"/>
          </a:xfrm>
          <a:prstGeom prst="rect">
            <a:avLst/>
          </a:prstGeom>
          <a:solidFill>
            <a:srgbClr val="9999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48500" name="Rectangle 21"/>
          <p:cNvSpPr>
            <a:spLocks noChangeArrowheads="1"/>
          </p:cNvSpPr>
          <p:nvPr/>
        </p:nvSpPr>
        <p:spPr bwMode="auto">
          <a:xfrm>
            <a:off x="885825" y="1701800"/>
            <a:ext cx="492125" cy="952500"/>
          </a:xfrm>
          <a:prstGeom prst="rect">
            <a:avLst/>
          </a:prstGeom>
          <a:noFill/>
          <a:ln w="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48501" name="Freeform 22"/>
          <p:cNvSpPr>
            <a:spLocks/>
          </p:cNvSpPr>
          <p:nvPr/>
        </p:nvSpPr>
        <p:spPr bwMode="auto">
          <a:xfrm>
            <a:off x="1317625" y="1808163"/>
            <a:ext cx="123825" cy="106362"/>
          </a:xfrm>
          <a:custGeom>
            <a:avLst/>
            <a:gdLst>
              <a:gd name="T0" fmla="*/ 2147483647 w 121"/>
              <a:gd name="T1" fmla="*/ 0 h 131"/>
              <a:gd name="T2" fmla="*/ 2147483647 w 121"/>
              <a:gd name="T3" fmla="*/ 0 h 131"/>
              <a:gd name="T4" fmla="*/ 2147483647 w 121"/>
              <a:gd name="T5" fmla="*/ 2147483647 h 131"/>
              <a:gd name="T6" fmla="*/ 2147483647 w 121"/>
              <a:gd name="T7" fmla="*/ 2147483647 h 131"/>
              <a:gd name="T8" fmla="*/ 2147483647 w 121"/>
              <a:gd name="T9" fmla="*/ 2147483647 h 131"/>
              <a:gd name="T10" fmla="*/ 2147483647 w 121"/>
              <a:gd name="T11" fmla="*/ 2147483647 h 131"/>
              <a:gd name="T12" fmla="*/ 2147483647 w 121"/>
              <a:gd name="T13" fmla="*/ 2147483647 h 131"/>
              <a:gd name="T14" fmla="*/ 2147483647 w 121"/>
              <a:gd name="T15" fmla="*/ 2147483647 h 131"/>
              <a:gd name="T16" fmla="*/ 2147483647 w 121"/>
              <a:gd name="T17" fmla="*/ 2147483647 h 131"/>
              <a:gd name="T18" fmla="*/ 2147483647 w 121"/>
              <a:gd name="T19" fmla="*/ 2147483647 h 131"/>
              <a:gd name="T20" fmla="*/ 2147483647 w 121"/>
              <a:gd name="T21" fmla="*/ 2147483647 h 131"/>
              <a:gd name="T22" fmla="*/ 2147483647 w 121"/>
              <a:gd name="T23" fmla="*/ 2147483647 h 131"/>
              <a:gd name="T24" fmla="*/ 2147483647 w 121"/>
              <a:gd name="T25" fmla="*/ 2147483647 h 131"/>
              <a:gd name="T26" fmla="*/ 2147483647 w 121"/>
              <a:gd name="T27" fmla="*/ 2147483647 h 131"/>
              <a:gd name="T28" fmla="*/ 2147483647 w 121"/>
              <a:gd name="T29" fmla="*/ 2147483647 h 131"/>
              <a:gd name="T30" fmla="*/ 2147483647 w 121"/>
              <a:gd name="T31" fmla="*/ 2147483647 h 131"/>
              <a:gd name="T32" fmla="*/ 2147483647 w 121"/>
              <a:gd name="T33" fmla="*/ 2147483647 h 131"/>
              <a:gd name="T34" fmla="*/ 2147483647 w 121"/>
              <a:gd name="T35" fmla="*/ 2147483647 h 131"/>
              <a:gd name="T36" fmla="*/ 2147483647 w 121"/>
              <a:gd name="T37" fmla="*/ 2147483647 h 131"/>
              <a:gd name="T38" fmla="*/ 2147483647 w 121"/>
              <a:gd name="T39" fmla="*/ 2147483647 h 131"/>
              <a:gd name="T40" fmla="*/ 2147483647 w 121"/>
              <a:gd name="T41" fmla="*/ 2147483647 h 131"/>
              <a:gd name="T42" fmla="*/ 2147483647 w 121"/>
              <a:gd name="T43" fmla="*/ 2147483647 h 131"/>
              <a:gd name="T44" fmla="*/ 2147483647 w 121"/>
              <a:gd name="T45" fmla="*/ 2147483647 h 131"/>
              <a:gd name="T46" fmla="*/ 0 w 121"/>
              <a:gd name="T47" fmla="*/ 2147483647 h 131"/>
              <a:gd name="T48" fmla="*/ 0 w 121"/>
              <a:gd name="T49" fmla="*/ 2147483647 h 131"/>
              <a:gd name="T50" fmla="*/ 0 w 121"/>
              <a:gd name="T51" fmla="*/ 2147483647 h 131"/>
              <a:gd name="T52" fmla="*/ 2147483647 w 121"/>
              <a:gd name="T53" fmla="*/ 2147483647 h 131"/>
              <a:gd name="T54" fmla="*/ 2147483647 w 121"/>
              <a:gd name="T55" fmla="*/ 2147483647 h 131"/>
              <a:gd name="T56" fmla="*/ 2147483647 w 121"/>
              <a:gd name="T57" fmla="*/ 2147483647 h 131"/>
              <a:gd name="T58" fmla="*/ 2147483647 w 121"/>
              <a:gd name="T59" fmla="*/ 2147483647 h 131"/>
              <a:gd name="T60" fmla="*/ 2147483647 w 121"/>
              <a:gd name="T61" fmla="*/ 2147483647 h 131"/>
              <a:gd name="T62" fmla="*/ 2147483647 w 121"/>
              <a:gd name="T63" fmla="*/ 0 h 131"/>
              <a:gd name="T64" fmla="*/ 2147483647 w 121"/>
              <a:gd name="T65" fmla="*/ 0 h 1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1" h="131">
                <a:moveTo>
                  <a:pt x="59" y="0"/>
                </a:moveTo>
                <a:lnTo>
                  <a:pt x="72" y="0"/>
                </a:lnTo>
                <a:lnTo>
                  <a:pt x="85" y="7"/>
                </a:lnTo>
                <a:lnTo>
                  <a:pt x="95" y="10"/>
                </a:lnTo>
                <a:lnTo>
                  <a:pt x="101" y="21"/>
                </a:lnTo>
                <a:lnTo>
                  <a:pt x="111" y="28"/>
                </a:lnTo>
                <a:lnTo>
                  <a:pt x="115" y="39"/>
                </a:lnTo>
                <a:lnTo>
                  <a:pt x="118" y="53"/>
                </a:lnTo>
                <a:lnTo>
                  <a:pt x="121" y="67"/>
                </a:lnTo>
                <a:lnTo>
                  <a:pt x="118" y="78"/>
                </a:lnTo>
                <a:lnTo>
                  <a:pt x="115" y="92"/>
                </a:lnTo>
                <a:lnTo>
                  <a:pt x="111" y="102"/>
                </a:lnTo>
                <a:lnTo>
                  <a:pt x="101" y="113"/>
                </a:lnTo>
                <a:lnTo>
                  <a:pt x="95" y="120"/>
                </a:lnTo>
                <a:lnTo>
                  <a:pt x="85" y="127"/>
                </a:lnTo>
                <a:lnTo>
                  <a:pt x="72" y="131"/>
                </a:lnTo>
                <a:lnTo>
                  <a:pt x="59" y="131"/>
                </a:lnTo>
                <a:lnTo>
                  <a:pt x="49" y="131"/>
                </a:lnTo>
                <a:lnTo>
                  <a:pt x="36" y="127"/>
                </a:lnTo>
                <a:lnTo>
                  <a:pt x="26" y="120"/>
                </a:lnTo>
                <a:lnTo>
                  <a:pt x="16" y="113"/>
                </a:lnTo>
                <a:lnTo>
                  <a:pt x="10" y="102"/>
                </a:lnTo>
                <a:lnTo>
                  <a:pt x="3" y="92"/>
                </a:lnTo>
                <a:lnTo>
                  <a:pt x="0" y="78"/>
                </a:lnTo>
                <a:lnTo>
                  <a:pt x="0" y="67"/>
                </a:lnTo>
                <a:lnTo>
                  <a:pt x="0" y="53"/>
                </a:lnTo>
                <a:lnTo>
                  <a:pt x="3" y="39"/>
                </a:lnTo>
                <a:lnTo>
                  <a:pt x="10" y="28"/>
                </a:lnTo>
                <a:lnTo>
                  <a:pt x="16" y="21"/>
                </a:lnTo>
                <a:lnTo>
                  <a:pt x="26" y="10"/>
                </a:lnTo>
                <a:lnTo>
                  <a:pt x="36" y="7"/>
                </a:lnTo>
                <a:lnTo>
                  <a:pt x="49" y="0"/>
                </a:lnTo>
                <a:lnTo>
                  <a:pt x="59"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8502" name="Freeform 23"/>
          <p:cNvSpPr>
            <a:spLocks/>
          </p:cNvSpPr>
          <p:nvPr/>
        </p:nvSpPr>
        <p:spPr bwMode="auto">
          <a:xfrm>
            <a:off x="1317625" y="1808163"/>
            <a:ext cx="123825" cy="106362"/>
          </a:xfrm>
          <a:custGeom>
            <a:avLst/>
            <a:gdLst>
              <a:gd name="T0" fmla="*/ 2147483647 w 121"/>
              <a:gd name="T1" fmla="*/ 0 h 131"/>
              <a:gd name="T2" fmla="*/ 2147483647 w 121"/>
              <a:gd name="T3" fmla="*/ 0 h 131"/>
              <a:gd name="T4" fmla="*/ 2147483647 w 121"/>
              <a:gd name="T5" fmla="*/ 2147483647 h 131"/>
              <a:gd name="T6" fmla="*/ 2147483647 w 121"/>
              <a:gd name="T7" fmla="*/ 2147483647 h 131"/>
              <a:gd name="T8" fmla="*/ 2147483647 w 121"/>
              <a:gd name="T9" fmla="*/ 2147483647 h 131"/>
              <a:gd name="T10" fmla="*/ 2147483647 w 121"/>
              <a:gd name="T11" fmla="*/ 2147483647 h 131"/>
              <a:gd name="T12" fmla="*/ 2147483647 w 121"/>
              <a:gd name="T13" fmla="*/ 2147483647 h 131"/>
              <a:gd name="T14" fmla="*/ 2147483647 w 121"/>
              <a:gd name="T15" fmla="*/ 2147483647 h 131"/>
              <a:gd name="T16" fmla="*/ 2147483647 w 121"/>
              <a:gd name="T17" fmla="*/ 2147483647 h 131"/>
              <a:gd name="T18" fmla="*/ 2147483647 w 121"/>
              <a:gd name="T19" fmla="*/ 2147483647 h 131"/>
              <a:gd name="T20" fmla="*/ 2147483647 w 121"/>
              <a:gd name="T21" fmla="*/ 2147483647 h 131"/>
              <a:gd name="T22" fmla="*/ 2147483647 w 121"/>
              <a:gd name="T23" fmla="*/ 2147483647 h 131"/>
              <a:gd name="T24" fmla="*/ 2147483647 w 121"/>
              <a:gd name="T25" fmla="*/ 2147483647 h 131"/>
              <a:gd name="T26" fmla="*/ 2147483647 w 121"/>
              <a:gd name="T27" fmla="*/ 2147483647 h 131"/>
              <a:gd name="T28" fmla="*/ 2147483647 w 121"/>
              <a:gd name="T29" fmla="*/ 2147483647 h 131"/>
              <a:gd name="T30" fmla="*/ 2147483647 w 121"/>
              <a:gd name="T31" fmla="*/ 2147483647 h 131"/>
              <a:gd name="T32" fmla="*/ 2147483647 w 121"/>
              <a:gd name="T33" fmla="*/ 2147483647 h 131"/>
              <a:gd name="T34" fmla="*/ 2147483647 w 121"/>
              <a:gd name="T35" fmla="*/ 2147483647 h 131"/>
              <a:gd name="T36" fmla="*/ 2147483647 w 121"/>
              <a:gd name="T37" fmla="*/ 2147483647 h 131"/>
              <a:gd name="T38" fmla="*/ 2147483647 w 121"/>
              <a:gd name="T39" fmla="*/ 2147483647 h 131"/>
              <a:gd name="T40" fmla="*/ 2147483647 w 121"/>
              <a:gd name="T41" fmla="*/ 2147483647 h 131"/>
              <a:gd name="T42" fmla="*/ 2147483647 w 121"/>
              <a:gd name="T43" fmla="*/ 2147483647 h 131"/>
              <a:gd name="T44" fmla="*/ 2147483647 w 121"/>
              <a:gd name="T45" fmla="*/ 2147483647 h 131"/>
              <a:gd name="T46" fmla="*/ 0 w 121"/>
              <a:gd name="T47" fmla="*/ 2147483647 h 131"/>
              <a:gd name="T48" fmla="*/ 0 w 121"/>
              <a:gd name="T49" fmla="*/ 2147483647 h 131"/>
              <a:gd name="T50" fmla="*/ 0 w 121"/>
              <a:gd name="T51" fmla="*/ 2147483647 h 131"/>
              <a:gd name="T52" fmla="*/ 2147483647 w 121"/>
              <a:gd name="T53" fmla="*/ 2147483647 h 131"/>
              <a:gd name="T54" fmla="*/ 2147483647 w 121"/>
              <a:gd name="T55" fmla="*/ 2147483647 h 131"/>
              <a:gd name="T56" fmla="*/ 2147483647 w 121"/>
              <a:gd name="T57" fmla="*/ 2147483647 h 131"/>
              <a:gd name="T58" fmla="*/ 2147483647 w 121"/>
              <a:gd name="T59" fmla="*/ 2147483647 h 131"/>
              <a:gd name="T60" fmla="*/ 2147483647 w 121"/>
              <a:gd name="T61" fmla="*/ 2147483647 h 131"/>
              <a:gd name="T62" fmla="*/ 2147483647 w 121"/>
              <a:gd name="T63" fmla="*/ 0 h 131"/>
              <a:gd name="T64" fmla="*/ 2147483647 w 121"/>
              <a:gd name="T65" fmla="*/ 0 h 1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1" h="131">
                <a:moveTo>
                  <a:pt x="59" y="0"/>
                </a:moveTo>
                <a:lnTo>
                  <a:pt x="72" y="0"/>
                </a:lnTo>
                <a:lnTo>
                  <a:pt x="85" y="7"/>
                </a:lnTo>
                <a:lnTo>
                  <a:pt x="95" y="10"/>
                </a:lnTo>
                <a:lnTo>
                  <a:pt x="101" y="21"/>
                </a:lnTo>
                <a:lnTo>
                  <a:pt x="111" y="28"/>
                </a:lnTo>
                <a:lnTo>
                  <a:pt x="115" y="39"/>
                </a:lnTo>
                <a:lnTo>
                  <a:pt x="118" y="53"/>
                </a:lnTo>
                <a:lnTo>
                  <a:pt x="121" y="67"/>
                </a:lnTo>
                <a:lnTo>
                  <a:pt x="118" y="78"/>
                </a:lnTo>
                <a:lnTo>
                  <a:pt x="115" y="92"/>
                </a:lnTo>
                <a:lnTo>
                  <a:pt x="111" y="102"/>
                </a:lnTo>
                <a:lnTo>
                  <a:pt x="101" y="113"/>
                </a:lnTo>
                <a:lnTo>
                  <a:pt x="95" y="120"/>
                </a:lnTo>
                <a:lnTo>
                  <a:pt x="85" y="127"/>
                </a:lnTo>
                <a:lnTo>
                  <a:pt x="72" y="131"/>
                </a:lnTo>
                <a:lnTo>
                  <a:pt x="59" y="131"/>
                </a:lnTo>
                <a:lnTo>
                  <a:pt x="49" y="131"/>
                </a:lnTo>
                <a:lnTo>
                  <a:pt x="36" y="127"/>
                </a:lnTo>
                <a:lnTo>
                  <a:pt x="26" y="120"/>
                </a:lnTo>
                <a:lnTo>
                  <a:pt x="16" y="113"/>
                </a:lnTo>
                <a:lnTo>
                  <a:pt x="10" y="102"/>
                </a:lnTo>
                <a:lnTo>
                  <a:pt x="3" y="92"/>
                </a:lnTo>
                <a:lnTo>
                  <a:pt x="0" y="78"/>
                </a:lnTo>
                <a:lnTo>
                  <a:pt x="0" y="67"/>
                </a:lnTo>
                <a:lnTo>
                  <a:pt x="0" y="53"/>
                </a:lnTo>
                <a:lnTo>
                  <a:pt x="3" y="39"/>
                </a:lnTo>
                <a:lnTo>
                  <a:pt x="10" y="28"/>
                </a:lnTo>
                <a:lnTo>
                  <a:pt x="16" y="21"/>
                </a:lnTo>
                <a:lnTo>
                  <a:pt x="26" y="10"/>
                </a:lnTo>
                <a:lnTo>
                  <a:pt x="36" y="7"/>
                </a:lnTo>
                <a:lnTo>
                  <a:pt x="49" y="0"/>
                </a:lnTo>
                <a:lnTo>
                  <a:pt x="59" y="0"/>
                </a:lnTo>
              </a:path>
            </a:pathLst>
          </a:custGeom>
          <a:noFill/>
          <a:ln w="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48503" name="Freeform 24"/>
          <p:cNvSpPr>
            <a:spLocks/>
          </p:cNvSpPr>
          <p:nvPr/>
        </p:nvSpPr>
        <p:spPr bwMode="auto">
          <a:xfrm>
            <a:off x="1317625" y="2019300"/>
            <a:ext cx="123825" cy="106363"/>
          </a:xfrm>
          <a:custGeom>
            <a:avLst/>
            <a:gdLst>
              <a:gd name="T0" fmla="*/ 2147483647 w 121"/>
              <a:gd name="T1" fmla="*/ 0 h 131"/>
              <a:gd name="T2" fmla="*/ 2147483647 w 121"/>
              <a:gd name="T3" fmla="*/ 2147483647 h 131"/>
              <a:gd name="T4" fmla="*/ 2147483647 w 121"/>
              <a:gd name="T5" fmla="*/ 2147483647 h 131"/>
              <a:gd name="T6" fmla="*/ 2147483647 w 121"/>
              <a:gd name="T7" fmla="*/ 2147483647 h 131"/>
              <a:gd name="T8" fmla="*/ 2147483647 w 121"/>
              <a:gd name="T9" fmla="*/ 2147483647 h 131"/>
              <a:gd name="T10" fmla="*/ 2147483647 w 121"/>
              <a:gd name="T11" fmla="*/ 2147483647 h 131"/>
              <a:gd name="T12" fmla="*/ 2147483647 w 121"/>
              <a:gd name="T13" fmla="*/ 2147483647 h 131"/>
              <a:gd name="T14" fmla="*/ 2147483647 w 121"/>
              <a:gd name="T15" fmla="*/ 2147483647 h 131"/>
              <a:gd name="T16" fmla="*/ 2147483647 w 121"/>
              <a:gd name="T17" fmla="*/ 2147483647 h 131"/>
              <a:gd name="T18" fmla="*/ 2147483647 w 121"/>
              <a:gd name="T19" fmla="*/ 2147483647 h 131"/>
              <a:gd name="T20" fmla="*/ 2147483647 w 121"/>
              <a:gd name="T21" fmla="*/ 2147483647 h 131"/>
              <a:gd name="T22" fmla="*/ 2147483647 w 121"/>
              <a:gd name="T23" fmla="*/ 2147483647 h 131"/>
              <a:gd name="T24" fmla="*/ 2147483647 w 121"/>
              <a:gd name="T25" fmla="*/ 2147483647 h 131"/>
              <a:gd name="T26" fmla="*/ 2147483647 w 121"/>
              <a:gd name="T27" fmla="*/ 2147483647 h 131"/>
              <a:gd name="T28" fmla="*/ 2147483647 w 121"/>
              <a:gd name="T29" fmla="*/ 2147483647 h 131"/>
              <a:gd name="T30" fmla="*/ 2147483647 w 121"/>
              <a:gd name="T31" fmla="*/ 2147483647 h 131"/>
              <a:gd name="T32" fmla="*/ 2147483647 w 121"/>
              <a:gd name="T33" fmla="*/ 2147483647 h 131"/>
              <a:gd name="T34" fmla="*/ 2147483647 w 121"/>
              <a:gd name="T35" fmla="*/ 2147483647 h 131"/>
              <a:gd name="T36" fmla="*/ 2147483647 w 121"/>
              <a:gd name="T37" fmla="*/ 2147483647 h 131"/>
              <a:gd name="T38" fmla="*/ 2147483647 w 121"/>
              <a:gd name="T39" fmla="*/ 2147483647 h 131"/>
              <a:gd name="T40" fmla="*/ 2147483647 w 121"/>
              <a:gd name="T41" fmla="*/ 2147483647 h 131"/>
              <a:gd name="T42" fmla="*/ 2147483647 w 121"/>
              <a:gd name="T43" fmla="*/ 2147483647 h 131"/>
              <a:gd name="T44" fmla="*/ 2147483647 w 121"/>
              <a:gd name="T45" fmla="*/ 2147483647 h 131"/>
              <a:gd name="T46" fmla="*/ 0 w 121"/>
              <a:gd name="T47" fmla="*/ 2147483647 h 131"/>
              <a:gd name="T48" fmla="*/ 0 w 121"/>
              <a:gd name="T49" fmla="*/ 2147483647 h 131"/>
              <a:gd name="T50" fmla="*/ 0 w 121"/>
              <a:gd name="T51" fmla="*/ 2147483647 h 131"/>
              <a:gd name="T52" fmla="*/ 2147483647 w 121"/>
              <a:gd name="T53" fmla="*/ 2147483647 h 131"/>
              <a:gd name="T54" fmla="*/ 2147483647 w 121"/>
              <a:gd name="T55" fmla="*/ 2147483647 h 131"/>
              <a:gd name="T56" fmla="*/ 2147483647 w 121"/>
              <a:gd name="T57" fmla="*/ 2147483647 h 131"/>
              <a:gd name="T58" fmla="*/ 2147483647 w 121"/>
              <a:gd name="T59" fmla="*/ 2147483647 h 131"/>
              <a:gd name="T60" fmla="*/ 2147483647 w 121"/>
              <a:gd name="T61" fmla="*/ 2147483647 h 131"/>
              <a:gd name="T62" fmla="*/ 2147483647 w 121"/>
              <a:gd name="T63" fmla="*/ 2147483647 h 131"/>
              <a:gd name="T64" fmla="*/ 2147483647 w 121"/>
              <a:gd name="T65" fmla="*/ 0 h 1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1" h="131">
                <a:moveTo>
                  <a:pt x="59" y="0"/>
                </a:moveTo>
                <a:lnTo>
                  <a:pt x="72" y="3"/>
                </a:lnTo>
                <a:lnTo>
                  <a:pt x="85" y="7"/>
                </a:lnTo>
                <a:lnTo>
                  <a:pt x="95" y="10"/>
                </a:lnTo>
                <a:lnTo>
                  <a:pt x="101" y="21"/>
                </a:lnTo>
                <a:lnTo>
                  <a:pt x="111" y="28"/>
                </a:lnTo>
                <a:lnTo>
                  <a:pt x="115" y="42"/>
                </a:lnTo>
                <a:lnTo>
                  <a:pt x="118" y="53"/>
                </a:lnTo>
                <a:lnTo>
                  <a:pt x="121" y="67"/>
                </a:lnTo>
                <a:lnTo>
                  <a:pt x="118" y="78"/>
                </a:lnTo>
                <a:lnTo>
                  <a:pt x="115" y="92"/>
                </a:lnTo>
                <a:lnTo>
                  <a:pt x="111" y="102"/>
                </a:lnTo>
                <a:lnTo>
                  <a:pt x="101" y="113"/>
                </a:lnTo>
                <a:lnTo>
                  <a:pt x="95" y="120"/>
                </a:lnTo>
                <a:lnTo>
                  <a:pt x="85" y="127"/>
                </a:lnTo>
                <a:lnTo>
                  <a:pt x="72" y="131"/>
                </a:lnTo>
                <a:lnTo>
                  <a:pt x="59" y="131"/>
                </a:lnTo>
                <a:lnTo>
                  <a:pt x="49" y="131"/>
                </a:lnTo>
                <a:lnTo>
                  <a:pt x="36" y="127"/>
                </a:lnTo>
                <a:lnTo>
                  <a:pt x="26" y="120"/>
                </a:lnTo>
                <a:lnTo>
                  <a:pt x="16" y="113"/>
                </a:lnTo>
                <a:lnTo>
                  <a:pt x="10" y="102"/>
                </a:lnTo>
                <a:lnTo>
                  <a:pt x="3" y="92"/>
                </a:lnTo>
                <a:lnTo>
                  <a:pt x="0" y="78"/>
                </a:lnTo>
                <a:lnTo>
                  <a:pt x="0" y="67"/>
                </a:lnTo>
                <a:lnTo>
                  <a:pt x="0" y="53"/>
                </a:lnTo>
                <a:lnTo>
                  <a:pt x="3" y="42"/>
                </a:lnTo>
                <a:lnTo>
                  <a:pt x="10" y="28"/>
                </a:lnTo>
                <a:lnTo>
                  <a:pt x="16" y="21"/>
                </a:lnTo>
                <a:lnTo>
                  <a:pt x="26" y="10"/>
                </a:lnTo>
                <a:lnTo>
                  <a:pt x="36" y="7"/>
                </a:lnTo>
                <a:lnTo>
                  <a:pt x="49" y="3"/>
                </a:lnTo>
                <a:lnTo>
                  <a:pt x="59"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8504" name="Freeform 25"/>
          <p:cNvSpPr>
            <a:spLocks/>
          </p:cNvSpPr>
          <p:nvPr/>
        </p:nvSpPr>
        <p:spPr bwMode="auto">
          <a:xfrm>
            <a:off x="1317625" y="2019300"/>
            <a:ext cx="123825" cy="106363"/>
          </a:xfrm>
          <a:custGeom>
            <a:avLst/>
            <a:gdLst>
              <a:gd name="T0" fmla="*/ 2147483647 w 121"/>
              <a:gd name="T1" fmla="*/ 0 h 131"/>
              <a:gd name="T2" fmla="*/ 2147483647 w 121"/>
              <a:gd name="T3" fmla="*/ 2147483647 h 131"/>
              <a:gd name="T4" fmla="*/ 2147483647 w 121"/>
              <a:gd name="T5" fmla="*/ 2147483647 h 131"/>
              <a:gd name="T6" fmla="*/ 2147483647 w 121"/>
              <a:gd name="T7" fmla="*/ 2147483647 h 131"/>
              <a:gd name="T8" fmla="*/ 2147483647 w 121"/>
              <a:gd name="T9" fmla="*/ 2147483647 h 131"/>
              <a:gd name="T10" fmla="*/ 2147483647 w 121"/>
              <a:gd name="T11" fmla="*/ 2147483647 h 131"/>
              <a:gd name="T12" fmla="*/ 2147483647 w 121"/>
              <a:gd name="T13" fmla="*/ 2147483647 h 131"/>
              <a:gd name="T14" fmla="*/ 2147483647 w 121"/>
              <a:gd name="T15" fmla="*/ 2147483647 h 131"/>
              <a:gd name="T16" fmla="*/ 2147483647 w 121"/>
              <a:gd name="T17" fmla="*/ 2147483647 h 131"/>
              <a:gd name="T18" fmla="*/ 2147483647 w 121"/>
              <a:gd name="T19" fmla="*/ 2147483647 h 131"/>
              <a:gd name="T20" fmla="*/ 2147483647 w 121"/>
              <a:gd name="T21" fmla="*/ 2147483647 h 131"/>
              <a:gd name="T22" fmla="*/ 2147483647 w 121"/>
              <a:gd name="T23" fmla="*/ 2147483647 h 131"/>
              <a:gd name="T24" fmla="*/ 2147483647 w 121"/>
              <a:gd name="T25" fmla="*/ 2147483647 h 131"/>
              <a:gd name="T26" fmla="*/ 2147483647 w 121"/>
              <a:gd name="T27" fmla="*/ 2147483647 h 131"/>
              <a:gd name="T28" fmla="*/ 2147483647 w 121"/>
              <a:gd name="T29" fmla="*/ 2147483647 h 131"/>
              <a:gd name="T30" fmla="*/ 2147483647 w 121"/>
              <a:gd name="T31" fmla="*/ 2147483647 h 131"/>
              <a:gd name="T32" fmla="*/ 2147483647 w 121"/>
              <a:gd name="T33" fmla="*/ 2147483647 h 131"/>
              <a:gd name="T34" fmla="*/ 2147483647 w 121"/>
              <a:gd name="T35" fmla="*/ 2147483647 h 131"/>
              <a:gd name="T36" fmla="*/ 2147483647 w 121"/>
              <a:gd name="T37" fmla="*/ 2147483647 h 131"/>
              <a:gd name="T38" fmla="*/ 2147483647 w 121"/>
              <a:gd name="T39" fmla="*/ 2147483647 h 131"/>
              <a:gd name="T40" fmla="*/ 2147483647 w 121"/>
              <a:gd name="T41" fmla="*/ 2147483647 h 131"/>
              <a:gd name="T42" fmla="*/ 2147483647 w 121"/>
              <a:gd name="T43" fmla="*/ 2147483647 h 131"/>
              <a:gd name="T44" fmla="*/ 2147483647 w 121"/>
              <a:gd name="T45" fmla="*/ 2147483647 h 131"/>
              <a:gd name="T46" fmla="*/ 0 w 121"/>
              <a:gd name="T47" fmla="*/ 2147483647 h 131"/>
              <a:gd name="T48" fmla="*/ 0 w 121"/>
              <a:gd name="T49" fmla="*/ 2147483647 h 131"/>
              <a:gd name="T50" fmla="*/ 0 w 121"/>
              <a:gd name="T51" fmla="*/ 2147483647 h 131"/>
              <a:gd name="T52" fmla="*/ 2147483647 w 121"/>
              <a:gd name="T53" fmla="*/ 2147483647 h 131"/>
              <a:gd name="T54" fmla="*/ 2147483647 w 121"/>
              <a:gd name="T55" fmla="*/ 2147483647 h 131"/>
              <a:gd name="T56" fmla="*/ 2147483647 w 121"/>
              <a:gd name="T57" fmla="*/ 2147483647 h 131"/>
              <a:gd name="T58" fmla="*/ 2147483647 w 121"/>
              <a:gd name="T59" fmla="*/ 2147483647 h 131"/>
              <a:gd name="T60" fmla="*/ 2147483647 w 121"/>
              <a:gd name="T61" fmla="*/ 2147483647 h 131"/>
              <a:gd name="T62" fmla="*/ 2147483647 w 121"/>
              <a:gd name="T63" fmla="*/ 2147483647 h 131"/>
              <a:gd name="T64" fmla="*/ 2147483647 w 121"/>
              <a:gd name="T65" fmla="*/ 0 h 1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1" h="131">
                <a:moveTo>
                  <a:pt x="59" y="0"/>
                </a:moveTo>
                <a:lnTo>
                  <a:pt x="72" y="3"/>
                </a:lnTo>
                <a:lnTo>
                  <a:pt x="85" y="7"/>
                </a:lnTo>
                <a:lnTo>
                  <a:pt x="95" y="10"/>
                </a:lnTo>
                <a:lnTo>
                  <a:pt x="101" y="21"/>
                </a:lnTo>
                <a:lnTo>
                  <a:pt x="111" y="28"/>
                </a:lnTo>
                <a:lnTo>
                  <a:pt x="115" y="42"/>
                </a:lnTo>
                <a:lnTo>
                  <a:pt x="118" y="53"/>
                </a:lnTo>
                <a:lnTo>
                  <a:pt x="121" y="67"/>
                </a:lnTo>
                <a:lnTo>
                  <a:pt x="118" y="78"/>
                </a:lnTo>
                <a:lnTo>
                  <a:pt x="115" y="92"/>
                </a:lnTo>
                <a:lnTo>
                  <a:pt x="111" y="102"/>
                </a:lnTo>
                <a:lnTo>
                  <a:pt x="101" y="113"/>
                </a:lnTo>
                <a:lnTo>
                  <a:pt x="95" y="120"/>
                </a:lnTo>
                <a:lnTo>
                  <a:pt x="85" y="127"/>
                </a:lnTo>
                <a:lnTo>
                  <a:pt x="72" y="131"/>
                </a:lnTo>
                <a:lnTo>
                  <a:pt x="59" y="131"/>
                </a:lnTo>
                <a:lnTo>
                  <a:pt x="49" y="131"/>
                </a:lnTo>
                <a:lnTo>
                  <a:pt x="36" y="127"/>
                </a:lnTo>
                <a:lnTo>
                  <a:pt x="26" y="120"/>
                </a:lnTo>
                <a:lnTo>
                  <a:pt x="16" y="113"/>
                </a:lnTo>
                <a:lnTo>
                  <a:pt x="10" y="102"/>
                </a:lnTo>
                <a:lnTo>
                  <a:pt x="3" y="92"/>
                </a:lnTo>
                <a:lnTo>
                  <a:pt x="0" y="78"/>
                </a:lnTo>
                <a:lnTo>
                  <a:pt x="0" y="67"/>
                </a:lnTo>
                <a:lnTo>
                  <a:pt x="0" y="53"/>
                </a:lnTo>
                <a:lnTo>
                  <a:pt x="3" y="42"/>
                </a:lnTo>
                <a:lnTo>
                  <a:pt x="10" y="28"/>
                </a:lnTo>
                <a:lnTo>
                  <a:pt x="16" y="21"/>
                </a:lnTo>
                <a:lnTo>
                  <a:pt x="26" y="10"/>
                </a:lnTo>
                <a:lnTo>
                  <a:pt x="36" y="7"/>
                </a:lnTo>
                <a:lnTo>
                  <a:pt x="49" y="3"/>
                </a:lnTo>
                <a:lnTo>
                  <a:pt x="59" y="0"/>
                </a:lnTo>
              </a:path>
            </a:pathLst>
          </a:custGeom>
          <a:noFill/>
          <a:ln w="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48505" name="Freeform 26"/>
          <p:cNvSpPr>
            <a:spLocks/>
          </p:cNvSpPr>
          <p:nvPr/>
        </p:nvSpPr>
        <p:spPr bwMode="auto">
          <a:xfrm>
            <a:off x="1317625" y="2230438"/>
            <a:ext cx="123825" cy="104775"/>
          </a:xfrm>
          <a:custGeom>
            <a:avLst/>
            <a:gdLst>
              <a:gd name="T0" fmla="*/ 2147483647 w 121"/>
              <a:gd name="T1" fmla="*/ 0 h 131"/>
              <a:gd name="T2" fmla="*/ 2147483647 w 121"/>
              <a:gd name="T3" fmla="*/ 2147483647 h 131"/>
              <a:gd name="T4" fmla="*/ 2147483647 w 121"/>
              <a:gd name="T5" fmla="*/ 2147483647 h 131"/>
              <a:gd name="T6" fmla="*/ 2147483647 w 121"/>
              <a:gd name="T7" fmla="*/ 2147483647 h 131"/>
              <a:gd name="T8" fmla="*/ 2147483647 w 121"/>
              <a:gd name="T9" fmla="*/ 2147483647 h 131"/>
              <a:gd name="T10" fmla="*/ 2147483647 w 121"/>
              <a:gd name="T11" fmla="*/ 2147483647 h 131"/>
              <a:gd name="T12" fmla="*/ 2147483647 w 121"/>
              <a:gd name="T13" fmla="*/ 2147483647 h 131"/>
              <a:gd name="T14" fmla="*/ 2147483647 w 121"/>
              <a:gd name="T15" fmla="*/ 2147483647 h 131"/>
              <a:gd name="T16" fmla="*/ 2147483647 w 121"/>
              <a:gd name="T17" fmla="*/ 2147483647 h 131"/>
              <a:gd name="T18" fmla="*/ 2147483647 w 121"/>
              <a:gd name="T19" fmla="*/ 2147483647 h 131"/>
              <a:gd name="T20" fmla="*/ 2147483647 w 121"/>
              <a:gd name="T21" fmla="*/ 2147483647 h 131"/>
              <a:gd name="T22" fmla="*/ 2147483647 w 121"/>
              <a:gd name="T23" fmla="*/ 2147483647 h 131"/>
              <a:gd name="T24" fmla="*/ 2147483647 w 121"/>
              <a:gd name="T25" fmla="*/ 2147483647 h 131"/>
              <a:gd name="T26" fmla="*/ 2147483647 w 121"/>
              <a:gd name="T27" fmla="*/ 2147483647 h 131"/>
              <a:gd name="T28" fmla="*/ 2147483647 w 121"/>
              <a:gd name="T29" fmla="*/ 2147483647 h 131"/>
              <a:gd name="T30" fmla="*/ 2147483647 w 121"/>
              <a:gd name="T31" fmla="*/ 2147483647 h 131"/>
              <a:gd name="T32" fmla="*/ 2147483647 w 121"/>
              <a:gd name="T33" fmla="*/ 2147483647 h 131"/>
              <a:gd name="T34" fmla="*/ 2147483647 w 121"/>
              <a:gd name="T35" fmla="*/ 2147483647 h 131"/>
              <a:gd name="T36" fmla="*/ 2147483647 w 121"/>
              <a:gd name="T37" fmla="*/ 2147483647 h 131"/>
              <a:gd name="T38" fmla="*/ 2147483647 w 121"/>
              <a:gd name="T39" fmla="*/ 2147483647 h 131"/>
              <a:gd name="T40" fmla="*/ 2147483647 w 121"/>
              <a:gd name="T41" fmla="*/ 2147483647 h 131"/>
              <a:gd name="T42" fmla="*/ 2147483647 w 121"/>
              <a:gd name="T43" fmla="*/ 2147483647 h 131"/>
              <a:gd name="T44" fmla="*/ 2147483647 w 121"/>
              <a:gd name="T45" fmla="*/ 2147483647 h 131"/>
              <a:gd name="T46" fmla="*/ 0 w 121"/>
              <a:gd name="T47" fmla="*/ 2147483647 h 131"/>
              <a:gd name="T48" fmla="*/ 0 w 121"/>
              <a:gd name="T49" fmla="*/ 2147483647 h 131"/>
              <a:gd name="T50" fmla="*/ 0 w 121"/>
              <a:gd name="T51" fmla="*/ 2147483647 h 131"/>
              <a:gd name="T52" fmla="*/ 2147483647 w 121"/>
              <a:gd name="T53" fmla="*/ 2147483647 h 131"/>
              <a:gd name="T54" fmla="*/ 2147483647 w 121"/>
              <a:gd name="T55" fmla="*/ 2147483647 h 131"/>
              <a:gd name="T56" fmla="*/ 2147483647 w 121"/>
              <a:gd name="T57" fmla="*/ 2147483647 h 131"/>
              <a:gd name="T58" fmla="*/ 2147483647 w 121"/>
              <a:gd name="T59" fmla="*/ 2147483647 h 131"/>
              <a:gd name="T60" fmla="*/ 2147483647 w 121"/>
              <a:gd name="T61" fmla="*/ 2147483647 h 131"/>
              <a:gd name="T62" fmla="*/ 2147483647 w 121"/>
              <a:gd name="T63" fmla="*/ 2147483647 h 131"/>
              <a:gd name="T64" fmla="*/ 2147483647 w 121"/>
              <a:gd name="T65" fmla="*/ 0 h 1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1" h="131">
                <a:moveTo>
                  <a:pt x="59" y="0"/>
                </a:moveTo>
                <a:lnTo>
                  <a:pt x="72" y="3"/>
                </a:lnTo>
                <a:lnTo>
                  <a:pt x="85" y="7"/>
                </a:lnTo>
                <a:lnTo>
                  <a:pt x="95" y="14"/>
                </a:lnTo>
                <a:lnTo>
                  <a:pt x="101" y="21"/>
                </a:lnTo>
                <a:lnTo>
                  <a:pt x="111" y="32"/>
                </a:lnTo>
                <a:lnTo>
                  <a:pt x="115" y="42"/>
                </a:lnTo>
                <a:lnTo>
                  <a:pt x="118" y="53"/>
                </a:lnTo>
                <a:lnTo>
                  <a:pt x="121" y="67"/>
                </a:lnTo>
                <a:lnTo>
                  <a:pt x="118" y="81"/>
                </a:lnTo>
                <a:lnTo>
                  <a:pt x="115" y="92"/>
                </a:lnTo>
                <a:lnTo>
                  <a:pt x="111" y="103"/>
                </a:lnTo>
                <a:lnTo>
                  <a:pt x="101" y="113"/>
                </a:lnTo>
                <a:lnTo>
                  <a:pt x="95" y="120"/>
                </a:lnTo>
                <a:lnTo>
                  <a:pt x="85" y="127"/>
                </a:lnTo>
                <a:lnTo>
                  <a:pt x="72" y="131"/>
                </a:lnTo>
                <a:lnTo>
                  <a:pt x="59" y="131"/>
                </a:lnTo>
                <a:lnTo>
                  <a:pt x="49" y="131"/>
                </a:lnTo>
                <a:lnTo>
                  <a:pt x="36" y="127"/>
                </a:lnTo>
                <a:lnTo>
                  <a:pt x="26" y="120"/>
                </a:lnTo>
                <a:lnTo>
                  <a:pt x="16" y="113"/>
                </a:lnTo>
                <a:lnTo>
                  <a:pt x="10" y="103"/>
                </a:lnTo>
                <a:lnTo>
                  <a:pt x="3" y="92"/>
                </a:lnTo>
                <a:lnTo>
                  <a:pt x="0" y="81"/>
                </a:lnTo>
                <a:lnTo>
                  <a:pt x="0" y="67"/>
                </a:lnTo>
                <a:lnTo>
                  <a:pt x="0" y="53"/>
                </a:lnTo>
                <a:lnTo>
                  <a:pt x="3" y="42"/>
                </a:lnTo>
                <a:lnTo>
                  <a:pt x="10" y="32"/>
                </a:lnTo>
                <a:lnTo>
                  <a:pt x="16" y="21"/>
                </a:lnTo>
                <a:lnTo>
                  <a:pt x="26" y="14"/>
                </a:lnTo>
                <a:lnTo>
                  <a:pt x="36" y="7"/>
                </a:lnTo>
                <a:lnTo>
                  <a:pt x="49" y="3"/>
                </a:lnTo>
                <a:lnTo>
                  <a:pt x="59"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8506" name="Freeform 27"/>
          <p:cNvSpPr>
            <a:spLocks/>
          </p:cNvSpPr>
          <p:nvPr/>
        </p:nvSpPr>
        <p:spPr bwMode="auto">
          <a:xfrm>
            <a:off x="1317625" y="2230438"/>
            <a:ext cx="123825" cy="104775"/>
          </a:xfrm>
          <a:custGeom>
            <a:avLst/>
            <a:gdLst>
              <a:gd name="T0" fmla="*/ 2147483647 w 121"/>
              <a:gd name="T1" fmla="*/ 0 h 131"/>
              <a:gd name="T2" fmla="*/ 2147483647 w 121"/>
              <a:gd name="T3" fmla="*/ 2147483647 h 131"/>
              <a:gd name="T4" fmla="*/ 2147483647 w 121"/>
              <a:gd name="T5" fmla="*/ 2147483647 h 131"/>
              <a:gd name="T6" fmla="*/ 2147483647 w 121"/>
              <a:gd name="T7" fmla="*/ 2147483647 h 131"/>
              <a:gd name="T8" fmla="*/ 2147483647 w 121"/>
              <a:gd name="T9" fmla="*/ 2147483647 h 131"/>
              <a:gd name="T10" fmla="*/ 2147483647 w 121"/>
              <a:gd name="T11" fmla="*/ 2147483647 h 131"/>
              <a:gd name="T12" fmla="*/ 2147483647 w 121"/>
              <a:gd name="T13" fmla="*/ 2147483647 h 131"/>
              <a:gd name="T14" fmla="*/ 2147483647 w 121"/>
              <a:gd name="T15" fmla="*/ 2147483647 h 131"/>
              <a:gd name="T16" fmla="*/ 2147483647 w 121"/>
              <a:gd name="T17" fmla="*/ 2147483647 h 131"/>
              <a:gd name="T18" fmla="*/ 2147483647 w 121"/>
              <a:gd name="T19" fmla="*/ 2147483647 h 131"/>
              <a:gd name="T20" fmla="*/ 2147483647 w 121"/>
              <a:gd name="T21" fmla="*/ 2147483647 h 131"/>
              <a:gd name="T22" fmla="*/ 2147483647 w 121"/>
              <a:gd name="T23" fmla="*/ 2147483647 h 131"/>
              <a:gd name="T24" fmla="*/ 2147483647 w 121"/>
              <a:gd name="T25" fmla="*/ 2147483647 h 131"/>
              <a:gd name="T26" fmla="*/ 2147483647 w 121"/>
              <a:gd name="T27" fmla="*/ 2147483647 h 131"/>
              <a:gd name="T28" fmla="*/ 2147483647 w 121"/>
              <a:gd name="T29" fmla="*/ 2147483647 h 131"/>
              <a:gd name="T30" fmla="*/ 2147483647 w 121"/>
              <a:gd name="T31" fmla="*/ 2147483647 h 131"/>
              <a:gd name="T32" fmla="*/ 2147483647 w 121"/>
              <a:gd name="T33" fmla="*/ 2147483647 h 131"/>
              <a:gd name="T34" fmla="*/ 2147483647 w 121"/>
              <a:gd name="T35" fmla="*/ 2147483647 h 131"/>
              <a:gd name="T36" fmla="*/ 2147483647 w 121"/>
              <a:gd name="T37" fmla="*/ 2147483647 h 131"/>
              <a:gd name="T38" fmla="*/ 2147483647 w 121"/>
              <a:gd name="T39" fmla="*/ 2147483647 h 131"/>
              <a:gd name="T40" fmla="*/ 2147483647 w 121"/>
              <a:gd name="T41" fmla="*/ 2147483647 h 131"/>
              <a:gd name="T42" fmla="*/ 2147483647 w 121"/>
              <a:gd name="T43" fmla="*/ 2147483647 h 131"/>
              <a:gd name="T44" fmla="*/ 2147483647 w 121"/>
              <a:gd name="T45" fmla="*/ 2147483647 h 131"/>
              <a:gd name="T46" fmla="*/ 0 w 121"/>
              <a:gd name="T47" fmla="*/ 2147483647 h 131"/>
              <a:gd name="T48" fmla="*/ 0 w 121"/>
              <a:gd name="T49" fmla="*/ 2147483647 h 131"/>
              <a:gd name="T50" fmla="*/ 0 w 121"/>
              <a:gd name="T51" fmla="*/ 2147483647 h 131"/>
              <a:gd name="T52" fmla="*/ 2147483647 w 121"/>
              <a:gd name="T53" fmla="*/ 2147483647 h 131"/>
              <a:gd name="T54" fmla="*/ 2147483647 w 121"/>
              <a:gd name="T55" fmla="*/ 2147483647 h 131"/>
              <a:gd name="T56" fmla="*/ 2147483647 w 121"/>
              <a:gd name="T57" fmla="*/ 2147483647 h 131"/>
              <a:gd name="T58" fmla="*/ 2147483647 w 121"/>
              <a:gd name="T59" fmla="*/ 2147483647 h 131"/>
              <a:gd name="T60" fmla="*/ 2147483647 w 121"/>
              <a:gd name="T61" fmla="*/ 2147483647 h 131"/>
              <a:gd name="T62" fmla="*/ 2147483647 w 121"/>
              <a:gd name="T63" fmla="*/ 2147483647 h 131"/>
              <a:gd name="T64" fmla="*/ 2147483647 w 121"/>
              <a:gd name="T65" fmla="*/ 0 h 1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1" h="131">
                <a:moveTo>
                  <a:pt x="59" y="0"/>
                </a:moveTo>
                <a:lnTo>
                  <a:pt x="72" y="3"/>
                </a:lnTo>
                <a:lnTo>
                  <a:pt x="85" y="7"/>
                </a:lnTo>
                <a:lnTo>
                  <a:pt x="95" y="14"/>
                </a:lnTo>
                <a:lnTo>
                  <a:pt x="101" y="21"/>
                </a:lnTo>
                <a:lnTo>
                  <a:pt x="111" y="32"/>
                </a:lnTo>
                <a:lnTo>
                  <a:pt x="115" y="42"/>
                </a:lnTo>
                <a:lnTo>
                  <a:pt x="118" y="53"/>
                </a:lnTo>
                <a:lnTo>
                  <a:pt x="121" y="67"/>
                </a:lnTo>
                <a:lnTo>
                  <a:pt x="118" y="81"/>
                </a:lnTo>
                <a:lnTo>
                  <a:pt x="115" y="92"/>
                </a:lnTo>
                <a:lnTo>
                  <a:pt x="111" y="103"/>
                </a:lnTo>
                <a:lnTo>
                  <a:pt x="101" y="113"/>
                </a:lnTo>
                <a:lnTo>
                  <a:pt x="95" y="120"/>
                </a:lnTo>
                <a:lnTo>
                  <a:pt x="85" y="127"/>
                </a:lnTo>
                <a:lnTo>
                  <a:pt x="72" y="131"/>
                </a:lnTo>
                <a:lnTo>
                  <a:pt x="59" y="131"/>
                </a:lnTo>
                <a:lnTo>
                  <a:pt x="49" y="131"/>
                </a:lnTo>
                <a:lnTo>
                  <a:pt x="36" y="127"/>
                </a:lnTo>
                <a:lnTo>
                  <a:pt x="26" y="120"/>
                </a:lnTo>
                <a:lnTo>
                  <a:pt x="16" y="113"/>
                </a:lnTo>
                <a:lnTo>
                  <a:pt x="10" y="103"/>
                </a:lnTo>
                <a:lnTo>
                  <a:pt x="3" y="92"/>
                </a:lnTo>
                <a:lnTo>
                  <a:pt x="0" y="81"/>
                </a:lnTo>
                <a:lnTo>
                  <a:pt x="0" y="67"/>
                </a:lnTo>
                <a:lnTo>
                  <a:pt x="0" y="53"/>
                </a:lnTo>
                <a:lnTo>
                  <a:pt x="3" y="42"/>
                </a:lnTo>
                <a:lnTo>
                  <a:pt x="10" y="32"/>
                </a:lnTo>
                <a:lnTo>
                  <a:pt x="16" y="21"/>
                </a:lnTo>
                <a:lnTo>
                  <a:pt x="26" y="14"/>
                </a:lnTo>
                <a:lnTo>
                  <a:pt x="36" y="7"/>
                </a:lnTo>
                <a:lnTo>
                  <a:pt x="49" y="3"/>
                </a:lnTo>
                <a:lnTo>
                  <a:pt x="59" y="0"/>
                </a:lnTo>
              </a:path>
            </a:pathLst>
          </a:custGeom>
          <a:noFill/>
          <a:ln w="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48507" name="Freeform 28"/>
          <p:cNvSpPr>
            <a:spLocks/>
          </p:cNvSpPr>
          <p:nvPr/>
        </p:nvSpPr>
        <p:spPr bwMode="auto">
          <a:xfrm>
            <a:off x="1317625" y="2441575"/>
            <a:ext cx="123825" cy="104775"/>
          </a:xfrm>
          <a:custGeom>
            <a:avLst/>
            <a:gdLst>
              <a:gd name="T0" fmla="*/ 2147483647 w 121"/>
              <a:gd name="T1" fmla="*/ 0 h 131"/>
              <a:gd name="T2" fmla="*/ 2147483647 w 121"/>
              <a:gd name="T3" fmla="*/ 2147483647 h 131"/>
              <a:gd name="T4" fmla="*/ 2147483647 w 121"/>
              <a:gd name="T5" fmla="*/ 2147483647 h 131"/>
              <a:gd name="T6" fmla="*/ 2147483647 w 121"/>
              <a:gd name="T7" fmla="*/ 2147483647 h 131"/>
              <a:gd name="T8" fmla="*/ 2147483647 w 121"/>
              <a:gd name="T9" fmla="*/ 2147483647 h 131"/>
              <a:gd name="T10" fmla="*/ 2147483647 w 121"/>
              <a:gd name="T11" fmla="*/ 2147483647 h 131"/>
              <a:gd name="T12" fmla="*/ 2147483647 w 121"/>
              <a:gd name="T13" fmla="*/ 2147483647 h 131"/>
              <a:gd name="T14" fmla="*/ 2147483647 w 121"/>
              <a:gd name="T15" fmla="*/ 2147483647 h 131"/>
              <a:gd name="T16" fmla="*/ 2147483647 w 121"/>
              <a:gd name="T17" fmla="*/ 2147483647 h 131"/>
              <a:gd name="T18" fmla="*/ 2147483647 w 121"/>
              <a:gd name="T19" fmla="*/ 2147483647 h 131"/>
              <a:gd name="T20" fmla="*/ 2147483647 w 121"/>
              <a:gd name="T21" fmla="*/ 2147483647 h 131"/>
              <a:gd name="T22" fmla="*/ 2147483647 w 121"/>
              <a:gd name="T23" fmla="*/ 2147483647 h 131"/>
              <a:gd name="T24" fmla="*/ 2147483647 w 121"/>
              <a:gd name="T25" fmla="*/ 2147483647 h 131"/>
              <a:gd name="T26" fmla="*/ 2147483647 w 121"/>
              <a:gd name="T27" fmla="*/ 2147483647 h 131"/>
              <a:gd name="T28" fmla="*/ 2147483647 w 121"/>
              <a:gd name="T29" fmla="*/ 2147483647 h 131"/>
              <a:gd name="T30" fmla="*/ 2147483647 w 121"/>
              <a:gd name="T31" fmla="*/ 2147483647 h 131"/>
              <a:gd name="T32" fmla="*/ 2147483647 w 121"/>
              <a:gd name="T33" fmla="*/ 2147483647 h 131"/>
              <a:gd name="T34" fmla="*/ 2147483647 w 121"/>
              <a:gd name="T35" fmla="*/ 2147483647 h 131"/>
              <a:gd name="T36" fmla="*/ 2147483647 w 121"/>
              <a:gd name="T37" fmla="*/ 2147483647 h 131"/>
              <a:gd name="T38" fmla="*/ 2147483647 w 121"/>
              <a:gd name="T39" fmla="*/ 2147483647 h 131"/>
              <a:gd name="T40" fmla="*/ 2147483647 w 121"/>
              <a:gd name="T41" fmla="*/ 2147483647 h 131"/>
              <a:gd name="T42" fmla="*/ 2147483647 w 121"/>
              <a:gd name="T43" fmla="*/ 2147483647 h 131"/>
              <a:gd name="T44" fmla="*/ 2147483647 w 121"/>
              <a:gd name="T45" fmla="*/ 2147483647 h 131"/>
              <a:gd name="T46" fmla="*/ 0 w 121"/>
              <a:gd name="T47" fmla="*/ 2147483647 h 131"/>
              <a:gd name="T48" fmla="*/ 0 w 121"/>
              <a:gd name="T49" fmla="*/ 2147483647 h 131"/>
              <a:gd name="T50" fmla="*/ 0 w 121"/>
              <a:gd name="T51" fmla="*/ 2147483647 h 131"/>
              <a:gd name="T52" fmla="*/ 2147483647 w 121"/>
              <a:gd name="T53" fmla="*/ 2147483647 h 131"/>
              <a:gd name="T54" fmla="*/ 2147483647 w 121"/>
              <a:gd name="T55" fmla="*/ 2147483647 h 131"/>
              <a:gd name="T56" fmla="*/ 2147483647 w 121"/>
              <a:gd name="T57" fmla="*/ 2147483647 h 131"/>
              <a:gd name="T58" fmla="*/ 2147483647 w 121"/>
              <a:gd name="T59" fmla="*/ 2147483647 h 131"/>
              <a:gd name="T60" fmla="*/ 2147483647 w 121"/>
              <a:gd name="T61" fmla="*/ 2147483647 h 131"/>
              <a:gd name="T62" fmla="*/ 2147483647 w 121"/>
              <a:gd name="T63" fmla="*/ 2147483647 h 131"/>
              <a:gd name="T64" fmla="*/ 2147483647 w 121"/>
              <a:gd name="T65" fmla="*/ 0 h 1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1" h="131">
                <a:moveTo>
                  <a:pt x="59" y="0"/>
                </a:moveTo>
                <a:lnTo>
                  <a:pt x="72" y="3"/>
                </a:lnTo>
                <a:lnTo>
                  <a:pt x="85" y="7"/>
                </a:lnTo>
                <a:lnTo>
                  <a:pt x="95" y="14"/>
                </a:lnTo>
                <a:lnTo>
                  <a:pt x="101" y="21"/>
                </a:lnTo>
                <a:lnTo>
                  <a:pt x="111" y="32"/>
                </a:lnTo>
                <a:lnTo>
                  <a:pt x="115" y="42"/>
                </a:lnTo>
                <a:lnTo>
                  <a:pt x="118" y="53"/>
                </a:lnTo>
                <a:lnTo>
                  <a:pt x="121" y="67"/>
                </a:lnTo>
                <a:lnTo>
                  <a:pt x="118" y="81"/>
                </a:lnTo>
                <a:lnTo>
                  <a:pt x="115" y="92"/>
                </a:lnTo>
                <a:lnTo>
                  <a:pt x="111" y="103"/>
                </a:lnTo>
                <a:lnTo>
                  <a:pt x="101" y="113"/>
                </a:lnTo>
                <a:lnTo>
                  <a:pt x="95" y="120"/>
                </a:lnTo>
                <a:lnTo>
                  <a:pt x="85" y="127"/>
                </a:lnTo>
                <a:lnTo>
                  <a:pt x="72" y="131"/>
                </a:lnTo>
                <a:lnTo>
                  <a:pt x="59" y="131"/>
                </a:lnTo>
                <a:lnTo>
                  <a:pt x="49" y="131"/>
                </a:lnTo>
                <a:lnTo>
                  <a:pt x="36" y="127"/>
                </a:lnTo>
                <a:lnTo>
                  <a:pt x="26" y="120"/>
                </a:lnTo>
                <a:lnTo>
                  <a:pt x="16" y="113"/>
                </a:lnTo>
                <a:lnTo>
                  <a:pt x="10" y="103"/>
                </a:lnTo>
                <a:lnTo>
                  <a:pt x="3" y="92"/>
                </a:lnTo>
                <a:lnTo>
                  <a:pt x="0" y="81"/>
                </a:lnTo>
                <a:lnTo>
                  <a:pt x="0" y="67"/>
                </a:lnTo>
                <a:lnTo>
                  <a:pt x="0" y="53"/>
                </a:lnTo>
                <a:lnTo>
                  <a:pt x="3" y="42"/>
                </a:lnTo>
                <a:lnTo>
                  <a:pt x="10" y="32"/>
                </a:lnTo>
                <a:lnTo>
                  <a:pt x="16" y="21"/>
                </a:lnTo>
                <a:lnTo>
                  <a:pt x="26" y="14"/>
                </a:lnTo>
                <a:lnTo>
                  <a:pt x="36" y="7"/>
                </a:lnTo>
                <a:lnTo>
                  <a:pt x="49" y="3"/>
                </a:lnTo>
                <a:lnTo>
                  <a:pt x="59"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8508" name="Freeform 29"/>
          <p:cNvSpPr>
            <a:spLocks/>
          </p:cNvSpPr>
          <p:nvPr/>
        </p:nvSpPr>
        <p:spPr bwMode="auto">
          <a:xfrm>
            <a:off x="1317625" y="2441575"/>
            <a:ext cx="123825" cy="104775"/>
          </a:xfrm>
          <a:custGeom>
            <a:avLst/>
            <a:gdLst>
              <a:gd name="T0" fmla="*/ 2147483647 w 121"/>
              <a:gd name="T1" fmla="*/ 0 h 131"/>
              <a:gd name="T2" fmla="*/ 2147483647 w 121"/>
              <a:gd name="T3" fmla="*/ 2147483647 h 131"/>
              <a:gd name="T4" fmla="*/ 2147483647 w 121"/>
              <a:gd name="T5" fmla="*/ 2147483647 h 131"/>
              <a:gd name="T6" fmla="*/ 2147483647 w 121"/>
              <a:gd name="T7" fmla="*/ 2147483647 h 131"/>
              <a:gd name="T8" fmla="*/ 2147483647 w 121"/>
              <a:gd name="T9" fmla="*/ 2147483647 h 131"/>
              <a:gd name="T10" fmla="*/ 2147483647 w 121"/>
              <a:gd name="T11" fmla="*/ 2147483647 h 131"/>
              <a:gd name="T12" fmla="*/ 2147483647 w 121"/>
              <a:gd name="T13" fmla="*/ 2147483647 h 131"/>
              <a:gd name="T14" fmla="*/ 2147483647 w 121"/>
              <a:gd name="T15" fmla="*/ 2147483647 h 131"/>
              <a:gd name="T16" fmla="*/ 2147483647 w 121"/>
              <a:gd name="T17" fmla="*/ 2147483647 h 131"/>
              <a:gd name="T18" fmla="*/ 2147483647 w 121"/>
              <a:gd name="T19" fmla="*/ 2147483647 h 131"/>
              <a:gd name="T20" fmla="*/ 2147483647 w 121"/>
              <a:gd name="T21" fmla="*/ 2147483647 h 131"/>
              <a:gd name="T22" fmla="*/ 2147483647 w 121"/>
              <a:gd name="T23" fmla="*/ 2147483647 h 131"/>
              <a:gd name="T24" fmla="*/ 2147483647 w 121"/>
              <a:gd name="T25" fmla="*/ 2147483647 h 131"/>
              <a:gd name="T26" fmla="*/ 2147483647 w 121"/>
              <a:gd name="T27" fmla="*/ 2147483647 h 131"/>
              <a:gd name="T28" fmla="*/ 2147483647 w 121"/>
              <a:gd name="T29" fmla="*/ 2147483647 h 131"/>
              <a:gd name="T30" fmla="*/ 2147483647 w 121"/>
              <a:gd name="T31" fmla="*/ 2147483647 h 131"/>
              <a:gd name="T32" fmla="*/ 2147483647 w 121"/>
              <a:gd name="T33" fmla="*/ 2147483647 h 131"/>
              <a:gd name="T34" fmla="*/ 2147483647 w 121"/>
              <a:gd name="T35" fmla="*/ 2147483647 h 131"/>
              <a:gd name="T36" fmla="*/ 2147483647 w 121"/>
              <a:gd name="T37" fmla="*/ 2147483647 h 131"/>
              <a:gd name="T38" fmla="*/ 2147483647 w 121"/>
              <a:gd name="T39" fmla="*/ 2147483647 h 131"/>
              <a:gd name="T40" fmla="*/ 2147483647 w 121"/>
              <a:gd name="T41" fmla="*/ 2147483647 h 131"/>
              <a:gd name="T42" fmla="*/ 2147483647 w 121"/>
              <a:gd name="T43" fmla="*/ 2147483647 h 131"/>
              <a:gd name="T44" fmla="*/ 2147483647 w 121"/>
              <a:gd name="T45" fmla="*/ 2147483647 h 131"/>
              <a:gd name="T46" fmla="*/ 0 w 121"/>
              <a:gd name="T47" fmla="*/ 2147483647 h 131"/>
              <a:gd name="T48" fmla="*/ 0 w 121"/>
              <a:gd name="T49" fmla="*/ 2147483647 h 131"/>
              <a:gd name="T50" fmla="*/ 0 w 121"/>
              <a:gd name="T51" fmla="*/ 2147483647 h 131"/>
              <a:gd name="T52" fmla="*/ 2147483647 w 121"/>
              <a:gd name="T53" fmla="*/ 2147483647 h 131"/>
              <a:gd name="T54" fmla="*/ 2147483647 w 121"/>
              <a:gd name="T55" fmla="*/ 2147483647 h 131"/>
              <a:gd name="T56" fmla="*/ 2147483647 w 121"/>
              <a:gd name="T57" fmla="*/ 2147483647 h 131"/>
              <a:gd name="T58" fmla="*/ 2147483647 w 121"/>
              <a:gd name="T59" fmla="*/ 2147483647 h 131"/>
              <a:gd name="T60" fmla="*/ 2147483647 w 121"/>
              <a:gd name="T61" fmla="*/ 2147483647 h 131"/>
              <a:gd name="T62" fmla="*/ 2147483647 w 121"/>
              <a:gd name="T63" fmla="*/ 2147483647 h 131"/>
              <a:gd name="T64" fmla="*/ 2147483647 w 121"/>
              <a:gd name="T65" fmla="*/ 0 h 1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1" h="131">
                <a:moveTo>
                  <a:pt x="59" y="0"/>
                </a:moveTo>
                <a:lnTo>
                  <a:pt x="72" y="3"/>
                </a:lnTo>
                <a:lnTo>
                  <a:pt x="85" y="7"/>
                </a:lnTo>
                <a:lnTo>
                  <a:pt x="95" y="14"/>
                </a:lnTo>
                <a:lnTo>
                  <a:pt x="101" y="21"/>
                </a:lnTo>
                <a:lnTo>
                  <a:pt x="111" y="32"/>
                </a:lnTo>
                <a:lnTo>
                  <a:pt x="115" y="42"/>
                </a:lnTo>
                <a:lnTo>
                  <a:pt x="118" y="53"/>
                </a:lnTo>
                <a:lnTo>
                  <a:pt x="121" y="67"/>
                </a:lnTo>
                <a:lnTo>
                  <a:pt x="118" y="81"/>
                </a:lnTo>
                <a:lnTo>
                  <a:pt x="115" y="92"/>
                </a:lnTo>
                <a:lnTo>
                  <a:pt x="111" y="103"/>
                </a:lnTo>
                <a:lnTo>
                  <a:pt x="101" y="113"/>
                </a:lnTo>
                <a:lnTo>
                  <a:pt x="95" y="120"/>
                </a:lnTo>
                <a:lnTo>
                  <a:pt x="85" y="127"/>
                </a:lnTo>
                <a:lnTo>
                  <a:pt x="72" y="131"/>
                </a:lnTo>
                <a:lnTo>
                  <a:pt x="59" y="131"/>
                </a:lnTo>
                <a:lnTo>
                  <a:pt x="49" y="131"/>
                </a:lnTo>
                <a:lnTo>
                  <a:pt x="36" y="127"/>
                </a:lnTo>
                <a:lnTo>
                  <a:pt x="26" y="120"/>
                </a:lnTo>
                <a:lnTo>
                  <a:pt x="16" y="113"/>
                </a:lnTo>
                <a:lnTo>
                  <a:pt x="10" y="103"/>
                </a:lnTo>
                <a:lnTo>
                  <a:pt x="3" y="92"/>
                </a:lnTo>
                <a:lnTo>
                  <a:pt x="0" y="81"/>
                </a:lnTo>
                <a:lnTo>
                  <a:pt x="0" y="67"/>
                </a:lnTo>
                <a:lnTo>
                  <a:pt x="0" y="53"/>
                </a:lnTo>
                <a:lnTo>
                  <a:pt x="3" y="42"/>
                </a:lnTo>
                <a:lnTo>
                  <a:pt x="10" y="32"/>
                </a:lnTo>
                <a:lnTo>
                  <a:pt x="16" y="21"/>
                </a:lnTo>
                <a:lnTo>
                  <a:pt x="26" y="14"/>
                </a:lnTo>
                <a:lnTo>
                  <a:pt x="36" y="7"/>
                </a:lnTo>
                <a:lnTo>
                  <a:pt x="49" y="3"/>
                </a:lnTo>
                <a:lnTo>
                  <a:pt x="59" y="0"/>
                </a:lnTo>
              </a:path>
            </a:pathLst>
          </a:custGeom>
          <a:noFill/>
          <a:ln w="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48509" name="Rectangle 30"/>
          <p:cNvSpPr>
            <a:spLocks noChangeArrowheads="1"/>
          </p:cNvSpPr>
          <p:nvPr/>
        </p:nvSpPr>
        <p:spPr bwMode="auto">
          <a:xfrm>
            <a:off x="639763" y="1808163"/>
            <a:ext cx="738187" cy="10636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48510" name="Rectangle 31"/>
          <p:cNvSpPr>
            <a:spLocks noChangeArrowheads="1"/>
          </p:cNvSpPr>
          <p:nvPr/>
        </p:nvSpPr>
        <p:spPr bwMode="auto">
          <a:xfrm>
            <a:off x="639763" y="1808163"/>
            <a:ext cx="738187" cy="106362"/>
          </a:xfrm>
          <a:prstGeom prst="rect">
            <a:avLst/>
          </a:prstGeom>
          <a:noFill/>
          <a:ln w="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48511" name="Rectangle 32"/>
          <p:cNvSpPr>
            <a:spLocks noChangeArrowheads="1"/>
          </p:cNvSpPr>
          <p:nvPr/>
        </p:nvSpPr>
        <p:spPr bwMode="auto">
          <a:xfrm>
            <a:off x="639763" y="2019300"/>
            <a:ext cx="738187" cy="10636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48512" name="Rectangle 33"/>
          <p:cNvSpPr>
            <a:spLocks noChangeArrowheads="1"/>
          </p:cNvSpPr>
          <p:nvPr/>
        </p:nvSpPr>
        <p:spPr bwMode="auto">
          <a:xfrm>
            <a:off x="639763" y="2019300"/>
            <a:ext cx="738187" cy="106363"/>
          </a:xfrm>
          <a:prstGeom prst="rect">
            <a:avLst/>
          </a:prstGeom>
          <a:noFill/>
          <a:ln w="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48513" name="Rectangle 34"/>
          <p:cNvSpPr>
            <a:spLocks noChangeArrowheads="1"/>
          </p:cNvSpPr>
          <p:nvPr/>
        </p:nvSpPr>
        <p:spPr bwMode="auto">
          <a:xfrm>
            <a:off x="639763" y="2230438"/>
            <a:ext cx="738187" cy="10477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48514" name="Rectangle 35"/>
          <p:cNvSpPr>
            <a:spLocks noChangeArrowheads="1"/>
          </p:cNvSpPr>
          <p:nvPr/>
        </p:nvSpPr>
        <p:spPr bwMode="auto">
          <a:xfrm>
            <a:off x="639763" y="2230438"/>
            <a:ext cx="738187" cy="104775"/>
          </a:xfrm>
          <a:prstGeom prst="rect">
            <a:avLst/>
          </a:prstGeom>
          <a:noFill/>
          <a:ln w="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48515" name="Rectangle 36"/>
          <p:cNvSpPr>
            <a:spLocks noChangeArrowheads="1"/>
          </p:cNvSpPr>
          <p:nvPr/>
        </p:nvSpPr>
        <p:spPr bwMode="auto">
          <a:xfrm>
            <a:off x="639763" y="2441575"/>
            <a:ext cx="738187" cy="10477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48516" name="Rectangle 37"/>
          <p:cNvSpPr>
            <a:spLocks noChangeArrowheads="1"/>
          </p:cNvSpPr>
          <p:nvPr/>
        </p:nvSpPr>
        <p:spPr bwMode="auto">
          <a:xfrm>
            <a:off x="639763" y="2441575"/>
            <a:ext cx="738187" cy="104775"/>
          </a:xfrm>
          <a:prstGeom prst="rect">
            <a:avLst/>
          </a:prstGeom>
          <a:noFill/>
          <a:ln w="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48517" name="Rectangle 38"/>
          <p:cNvSpPr>
            <a:spLocks noChangeArrowheads="1"/>
          </p:cNvSpPr>
          <p:nvPr/>
        </p:nvSpPr>
        <p:spPr bwMode="auto">
          <a:xfrm>
            <a:off x="1624013" y="2865438"/>
            <a:ext cx="1111250" cy="422275"/>
          </a:xfrm>
          <a:prstGeom prst="rect">
            <a:avLst/>
          </a:prstGeom>
          <a:solidFill>
            <a:srgbClr val="9999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48518" name="Rectangle 39"/>
          <p:cNvSpPr>
            <a:spLocks noChangeArrowheads="1"/>
          </p:cNvSpPr>
          <p:nvPr/>
        </p:nvSpPr>
        <p:spPr bwMode="auto">
          <a:xfrm>
            <a:off x="1624013" y="2865438"/>
            <a:ext cx="1111250" cy="422275"/>
          </a:xfrm>
          <a:prstGeom prst="rect">
            <a:avLst/>
          </a:prstGeom>
          <a:noFill/>
          <a:ln w="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48519" name="Freeform 40"/>
          <p:cNvSpPr>
            <a:spLocks/>
          </p:cNvSpPr>
          <p:nvPr/>
        </p:nvSpPr>
        <p:spPr bwMode="auto">
          <a:xfrm>
            <a:off x="1751013" y="2811463"/>
            <a:ext cx="123825" cy="104775"/>
          </a:xfrm>
          <a:custGeom>
            <a:avLst/>
            <a:gdLst>
              <a:gd name="T0" fmla="*/ 0 w 121"/>
              <a:gd name="T1" fmla="*/ 2147483647 h 131"/>
              <a:gd name="T2" fmla="*/ 0 w 121"/>
              <a:gd name="T3" fmla="*/ 2147483647 h 131"/>
              <a:gd name="T4" fmla="*/ 2147483647 w 121"/>
              <a:gd name="T5" fmla="*/ 2147483647 h 131"/>
              <a:gd name="T6" fmla="*/ 2147483647 w 121"/>
              <a:gd name="T7" fmla="*/ 2147483647 h 131"/>
              <a:gd name="T8" fmla="*/ 2147483647 w 121"/>
              <a:gd name="T9" fmla="*/ 2147483647 h 131"/>
              <a:gd name="T10" fmla="*/ 2147483647 w 121"/>
              <a:gd name="T11" fmla="*/ 2147483647 h 131"/>
              <a:gd name="T12" fmla="*/ 2147483647 w 121"/>
              <a:gd name="T13" fmla="*/ 2147483647 h 131"/>
              <a:gd name="T14" fmla="*/ 2147483647 w 121"/>
              <a:gd name="T15" fmla="*/ 2147483647 h 131"/>
              <a:gd name="T16" fmla="*/ 2147483647 w 121"/>
              <a:gd name="T17" fmla="*/ 0 h 131"/>
              <a:gd name="T18" fmla="*/ 2147483647 w 121"/>
              <a:gd name="T19" fmla="*/ 2147483647 h 131"/>
              <a:gd name="T20" fmla="*/ 2147483647 w 121"/>
              <a:gd name="T21" fmla="*/ 2147483647 h 131"/>
              <a:gd name="T22" fmla="*/ 2147483647 w 121"/>
              <a:gd name="T23" fmla="*/ 2147483647 h 131"/>
              <a:gd name="T24" fmla="*/ 2147483647 w 121"/>
              <a:gd name="T25" fmla="*/ 2147483647 h 131"/>
              <a:gd name="T26" fmla="*/ 2147483647 w 121"/>
              <a:gd name="T27" fmla="*/ 2147483647 h 131"/>
              <a:gd name="T28" fmla="*/ 2147483647 w 121"/>
              <a:gd name="T29" fmla="*/ 2147483647 h 131"/>
              <a:gd name="T30" fmla="*/ 2147483647 w 121"/>
              <a:gd name="T31" fmla="*/ 2147483647 h 131"/>
              <a:gd name="T32" fmla="*/ 2147483647 w 121"/>
              <a:gd name="T33" fmla="*/ 2147483647 h 131"/>
              <a:gd name="T34" fmla="*/ 2147483647 w 121"/>
              <a:gd name="T35" fmla="*/ 2147483647 h 131"/>
              <a:gd name="T36" fmla="*/ 2147483647 w 121"/>
              <a:gd name="T37" fmla="*/ 2147483647 h 131"/>
              <a:gd name="T38" fmla="*/ 2147483647 w 121"/>
              <a:gd name="T39" fmla="*/ 2147483647 h 131"/>
              <a:gd name="T40" fmla="*/ 2147483647 w 121"/>
              <a:gd name="T41" fmla="*/ 2147483647 h 131"/>
              <a:gd name="T42" fmla="*/ 2147483647 w 121"/>
              <a:gd name="T43" fmla="*/ 2147483647 h 131"/>
              <a:gd name="T44" fmla="*/ 2147483647 w 121"/>
              <a:gd name="T45" fmla="*/ 2147483647 h 131"/>
              <a:gd name="T46" fmla="*/ 2147483647 w 121"/>
              <a:gd name="T47" fmla="*/ 2147483647 h 131"/>
              <a:gd name="T48" fmla="*/ 2147483647 w 121"/>
              <a:gd name="T49" fmla="*/ 2147483647 h 131"/>
              <a:gd name="T50" fmla="*/ 2147483647 w 121"/>
              <a:gd name="T51" fmla="*/ 2147483647 h 131"/>
              <a:gd name="T52" fmla="*/ 2147483647 w 121"/>
              <a:gd name="T53" fmla="*/ 2147483647 h 131"/>
              <a:gd name="T54" fmla="*/ 2147483647 w 121"/>
              <a:gd name="T55" fmla="*/ 2147483647 h 131"/>
              <a:gd name="T56" fmla="*/ 2147483647 w 121"/>
              <a:gd name="T57" fmla="*/ 2147483647 h 131"/>
              <a:gd name="T58" fmla="*/ 2147483647 w 121"/>
              <a:gd name="T59" fmla="*/ 2147483647 h 131"/>
              <a:gd name="T60" fmla="*/ 2147483647 w 121"/>
              <a:gd name="T61" fmla="*/ 2147483647 h 131"/>
              <a:gd name="T62" fmla="*/ 0 w 121"/>
              <a:gd name="T63" fmla="*/ 2147483647 h 131"/>
              <a:gd name="T64" fmla="*/ 0 w 121"/>
              <a:gd name="T65" fmla="*/ 2147483647 h 1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1" h="131">
                <a:moveTo>
                  <a:pt x="0" y="67"/>
                </a:moveTo>
                <a:lnTo>
                  <a:pt x="0" y="53"/>
                </a:lnTo>
                <a:lnTo>
                  <a:pt x="3" y="39"/>
                </a:lnTo>
                <a:lnTo>
                  <a:pt x="10" y="29"/>
                </a:lnTo>
                <a:lnTo>
                  <a:pt x="16" y="21"/>
                </a:lnTo>
                <a:lnTo>
                  <a:pt x="26" y="11"/>
                </a:lnTo>
                <a:lnTo>
                  <a:pt x="36" y="7"/>
                </a:lnTo>
                <a:lnTo>
                  <a:pt x="46" y="4"/>
                </a:lnTo>
                <a:lnTo>
                  <a:pt x="59" y="0"/>
                </a:lnTo>
                <a:lnTo>
                  <a:pt x="72" y="4"/>
                </a:lnTo>
                <a:lnTo>
                  <a:pt x="82" y="7"/>
                </a:lnTo>
                <a:lnTo>
                  <a:pt x="92" y="11"/>
                </a:lnTo>
                <a:lnTo>
                  <a:pt x="101" y="21"/>
                </a:lnTo>
                <a:lnTo>
                  <a:pt x="108" y="29"/>
                </a:lnTo>
                <a:lnTo>
                  <a:pt x="114" y="39"/>
                </a:lnTo>
                <a:lnTo>
                  <a:pt x="118" y="53"/>
                </a:lnTo>
                <a:lnTo>
                  <a:pt x="121" y="67"/>
                </a:lnTo>
                <a:lnTo>
                  <a:pt x="118" y="78"/>
                </a:lnTo>
                <a:lnTo>
                  <a:pt x="114" y="92"/>
                </a:lnTo>
                <a:lnTo>
                  <a:pt x="108" y="103"/>
                </a:lnTo>
                <a:lnTo>
                  <a:pt x="101" y="113"/>
                </a:lnTo>
                <a:lnTo>
                  <a:pt x="92" y="121"/>
                </a:lnTo>
                <a:lnTo>
                  <a:pt x="82" y="128"/>
                </a:lnTo>
                <a:lnTo>
                  <a:pt x="72" y="131"/>
                </a:lnTo>
                <a:lnTo>
                  <a:pt x="59" y="131"/>
                </a:lnTo>
                <a:lnTo>
                  <a:pt x="46" y="131"/>
                </a:lnTo>
                <a:lnTo>
                  <a:pt x="36" y="128"/>
                </a:lnTo>
                <a:lnTo>
                  <a:pt x="26" y="121"/>
                </a:lnTo>
                <a:lnTo>
                  <a:pt x="16" y="113"/>
                </a:lnTo>
                <a:lnTo>
                  <a:pt x="10" y="103"/>
                </a:lnTo>
                <a:lnTo>
                  <a:pt x="3" y="92"/>
                </a:lnTo>
                <a:lnTo>
                  <a:pt x="0" y="78"/>
                </a:lnTo>
                <a:lnTo>
                  <a:pt x="0" y="6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8520" name="Freeform 41"/>
          <p:cNvSpPr>
            <a:spLocks/>
          </p:cNvSpPr>
          <p:nvPr/>
        </p:nvSpPr>
        <p:spPr bwMode="auto">
          <a:xfrm>
            <a:off x="1751013" y="2811463"/>
            <a:ext cx="123825" cy="104775"/>
          </a:xfrm>
          <a:custGeom>
            <a:avLst/>
            <a:gdLst>
              <a:gd name="T0" fmla="*/ 0 w 121"/>
              <a:gd name="T1" fmla="*/ 2147483647 h 131"/>
              <a:gd name="T2" fmla="*/ 0 w 121"/>
              <a:gd name="T3" fmla="*/ 2147483647 h 131"/>
              <a:gd name="T4" fmla="*/ 2147483647 w 121"/>
              <a:gd name="T5" fmla="*/ 2147483647 h 131"/>
              <a:gd name="T6" fmla="*/ 2147483647 w 121"/>
              <a:gd name="T7" fmla="*/ 2147483647 h 131"/>
              <a:gd name="T8" fmla="*/ 2147483647 w 121"/>
              <a:gd name="T9" fmla="*/ 2147483647 h 131"/>
              <a:gd name="T10" fmla="*/ 2147483647 w 121"/>
              <a:gd name="T11" fmla="*/ 2147483647 h 131"/>
              <a:gd name="T12" fmla="*/ 2147483647 w 121"/>
              <a:gd name="T13" fmla="*/ 2147483647 h 131"/>
              <a:gd name="T14" fmla="*/ 2147483647 w 121"/>
              <a:gd name="T15" fmla="*/ 2147483647 h 131"/>
              <a:gd name="T16" fmla="*/ 2147483647 w 121"/>
              <a:gd name="T17" fmla="*/ 0 h 131"/>
              <a:gd name="T18" fmla="*/ 2147483647 w 121"/>
              <a:gd name="T19" fmla="*/ 2147483647 h 131"/>
              <a:gd name="T20" fmla="*/ 2147483647 w 121"/>
              <a:gd name="T21" fmla="*/ 2147483647 h 131"/>
              <a:gd name="T22" fmla="*/ 2147483647 w 121"/>
              <a:gd name="T23" fmla="*/ 2147483647 h 131"/>
              <a:gd name="T24" fmla="*/ 2147483647 w 121"/>
              <a:gd name="T25" fmla="*/ 2147483647 h 131"/>
              <a:gd name="T26" fmla="*/ 2147483647 w 121"/>
              <a:gd name="T27" fmla="*/ 2147483647 h 131"/>
              <a:gd name="T28" fmla="*/ 2147483647 w 121"/>
              <a:gd name="T29" fmla="*/ 2147483647 h 131"/>
              <a:gd name="T30" fmla="*/ 2147483647 w 121"/>
              <a:gd name="T31" fmla="*/ 2147483647 h 131"/>
              <a:gd name="T32" fmla="*/ 2147483647 w 121"/>
              <a:gd name="T33" fmla="*/ 2147483647 h 131"/>
              <a:gd name="T34" fmla="*/ 2147483647 w 121"/>
              <a:gd name="T35" fmla="*/ 2147483647 h 131"/>
              <a:gd name="T36" fmla="*/ 2147483647 w 121"/>
              <a:gd name="T37" fmla="*/ 2147483647 h 131"/>
              <a:gd name="T38" fmla="*/ 2147483647 w 121"/>
              <a:gd name="T39" fmla="*/ 2147483647 h 131"/>
              <a:gd name="T40" fmla="*/ 2147483647 w 121"/>
              <a:gd name="T41" fmla="*/ 2147483647 h 131"/>
              <a:gd name="T42" fmla="*/ 2147483647 w 121"/>
              <a:gd name="T43" fmla="*/ 2147483647 h 131"/>
              <a:gd name="T44" fmla="*/ 2147483647 w 121"/>
              <a:gd name="T45" fmla="*/ 2147483647 h 131"/>
              <a:gd name="T46" fmla="*/ 2147483647 w 121"/>
              <a:gd name="T47" fmla="*/ 2147483647 h 131"/>
              <a:gd name="T48" fmla="*/ 2147483647 w 121"/>
              <a:gd name="T49" fmla="*/ 2147483647 h 131"/>
              <a:gd name="T50" fmla="*/ 2147483647 w 121"/>
              <a:gd name="T51" fmla="*/ 2147483647 h 131"/>
              <a:gd name="T52" fmla="*/ 2147483647 w 121"/>
              <a:gd name="T53" fmla="*/ 2147483647 h 131"/>
              <a:gd name="T54" fmla="*/ 2147483647 w 121"/>
              <a:gd name="T55" fmla="*/ 2147483647 h 131"/>
              <a:gd name="T56" fmla="*/ 2147483647 w 121"/>
              <a:gd name="T57" fmla="*/ 2147483647 h 131"/>
              <a:gd name="T58" fmla="*/ 2147483647 w 121"/>
              <a:gd name="T59" fmla="*/ 2147483647 h 131"/>
              <a:gd name="T60" fmla="*/ 2147483647 w 121"/>
              <a:gd name="T61" fmla="*/ 2147483647 h 131"/>
              <a:gd name="T62" fmla="*/ 0 w 121"/>
              <a:gd name="T63" fmla="*/ 2147483647 h 131"/>
              <a:gd name="T64" fmla="*/ 0 w 121"/>
              <a:gd name="T65" fmla="*/ 2147483647 h 1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1" h="131">
                <a:moveTo>
                  <a:pt x="0" y="67"/>
                </a:moveTo>
                <a:lnTo>
                  <a:pt x="0" y="53"/>
                </a:lnTo>
                <a:lnTo>
                  <a:pt x="3" y="39"/>
                </a:lnTo>
                <a:lnTo>
                  <a:pt x="10" y="29"/>
                </a:lnTo>
                <a:lnTo>
                  <a:pt x="16" y="21"/>
                </a:lnTo>
                <a:lnTo>
                  <a:pt x="26" y="11"/>
                </a:lnTo>
                <a:lnTo>
                  <a:pt x="36" y="7"/>
                </a:lnTo>
                <a:lnTo>
                  <a:pt x="46" y="4"/>
                </a:lnTo>
                <a:lnTo>
                  <a:pt x="59" y="0"/>
                </a:lnTo>
                <a:lnTo>
                  <a:pt x="72" y="4"/>
                </a:lnTo>
                <a:lnTo>
                  <a:pt x="82" y="7"/>
                </a:lnTo>
                <a:lnTo>
                  <a:pt x="92" y="11"/>
                </a:lnTo>
                <a:lnTo>
                  <a:pt x="101" y="21"/>
                </a:lnTo>
                <a:lnTo>
                  <a:pt x="108" y="29"/>
                </a:lnTo>
                <a:lnTo>
                  <a:pt x="114" y="39"/>
                </a:lnTo>
                <a:lnTo>
                  <a:pt x="118" y="53"/>
                </a:lnTo>
                <a:lnTo>
                  <a:pt x="121" y="67"/>
                </a:lnTo>
                <a:lnTo>
                  <a:pt x="118" y="78"/>
                </a:lnTo>
                <a:lnTo>
                  <a:pt x="114" y="92"/>
                </a:lnTo>
                <a:lnTo>
                  <a:pt x="108" y="103"/>
                </a:lnTo>
                <a:lnTo>
                  <a:pt x="101" y="113"/>
                </a:lnTo>
                <a:lnTo>
                  <a:pt x="92" y="121"/>
                </a:lnTo>
                <a:lnTo>
                  <a:pt x="82" y="128"/>
                </a:lnTo>
                <a:lnTo>
                  <a:pt x="72" y="131"/>
                </a:lnTo>
                <a:lnTo>
                  <a:pt x="59" y="131"/>
                </a:lnTo>
                <a:lnTo>
                  <a:pt x="46" y="131"/>
                </a:lnTo>
                <a:lnTo>
                  <a:pt x="36" y="128"/>
                </a:lnTo>
                <a:lnTo>
                  <a:pt x="26" y="121"/>
                </a:lnTo>
                <a:lnTo>
                  <a:pt x="16" y="113"/>
                </a:lnTo>
                <a:lnTo>
                  <a:pt x="10" y="103"/>
                </a:lnTo>
                <a:lnTo>
                  <a:pt x="3" y="92"/>
                </a:lnTo>
                <a:lnTo>
                  <a:pt x="0" y="78"/>
                </a:lnTo>
                <a:lnTo>
                  <a:pt x="0" y="67"/>
                </a:lnTo>
              </a:path>
            </a:pathLst>
          </a:custGeom>
          <a:noFill/>
          <a:ln w="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48521" name="Freeform 42"/>
          <p:cNvSpPr>
            <a:spLocks/>
          </p:cNvSpPr>
          <p:nvPr/>
        </p:nvSpPr>
        <p:spPr bwMode="auto">
          <a:xfrm>
            <a:off x="1997075" y="2811463"/>
            <a:ext cx="123825" cy="104775"/>
          </a:xfrm>
          <a:custGeom>
            <a:avLst/>
            <a:gdLst>
              <a:gd name="T0" fmla="*/ 0 w 121"/>
              <a:gd name="T1" fmla="*/ 2147483647 h 131"/>
              <a:gd name="T2" fmla="*/ 0 w 121"/>
              <a:gd name="T3" fmla="*/ 2147483647 h 131"/>
              <a:gd name="T4" fmla="*/ 2147483647 w 121"/>
              <a:gd name="T5" fmla="*/ 2147483647 h 131"/>
              <a:gd name="T6" fmla="*/ 2147483647 w 121"/>
              <a:gd name="T7" fmla="*/ 2147483647 h 131"/>
              <a:gd name="T8" fmla="*/ 2147483647 w 121"/>
              <a:gd name="T9" fmla="*/ 2147483647 h 131"/>
              <a:gd name="T10" fmla="*/ 2147483647 w 121"/>
              <a:gd name="T11" fmla="*/ 2147483647 h 131"/>
              <a:gd name="T12" fmla="*/ 2147483647 w 121"/>
              <a:gd name="T13" fmla="*/ 2147483647 h 131"/>
              <a:gd name="T14" fmla="*/ 2147483647 w 121"/>
              <a:gd name="T15" fmla="*/ 2147483647 h 131"/>
              <a:gd name="T16" fmla="*/ 2147483647 w 121"/>
              <a:gd name="T17" fmla="*/ 0 h 131"/>
              <a:gd name="T18" fmla="*/ 2147483647 w 121"/>
              <a:gd name="T19" fmla="*/ 2147483647 h 131"/>
              <a:gd name="T20" fmla="*/ 2147483647 w 121"/>
              <a:gd name="T21" fmla="*/ 2147483647 h 131"/>
              <a:gd name="T22" fmla="*/ 2147483647 w 121"/>
              <a:gd name="T23" fmla="*/ 2147483647 h 131"/>
              <a:gd name="T24" fmla="*/ 2147483647 w 121"/>
              <a:gd name="T25" fmla="*/ 2147483647 h 131"/>
              <a:gd name="T26" fmla="*/ 2147483647 w 121"/>
              <a:gd name="T27" fmla="*/ 2147483647 h 131"/>
              <a:gd name="T28" fmla="*/ 2147483647 w 121"/>
              <a:gd name="T29" fmla="*/ 2147483647 h 131"/>
              <a:gd name="T30" fmla="*/ 2147483647 w 121"/>
              <a:gd name="T31" fmla="*/ 2147483647 h 131"/>
              <a:gd name="T32" fmla="*/ 2147483647 w 121"/>
              <a:gd name="T33" fmla="*/ 2147483647 h 131"/>
              <a:gd name="T34" fmla="*/ 2147483647 w 121"/>
              <a:gd name="T35" fmla="*/ 2147483647 h 131"/>
              <a:gd name="T36" fmla="*/ 2147483647 w 121"/>
              <a:gd name="T37" fmla="*/ 2147483647 h 131"/>
              <a:gd name="T38" fmla="*/ 2147483647 w 121"/>
              <a:gd name="T39" fmla="*/ 2147483647 h 131"/>
              <a:gd name="T40" fmla="*/ 2147483647 w 121"/>
              <a:gd name="T41" fmla="*/ 2147483647 h 131"/>
              <a:gd name="T42" fmla="*/ 2147483647 w 121"/>
              <a:gd name="T43" fmla="*/ 2147483647 h 131"/>
              <a:gd name="T44" fmla="*/ 2147483647 w 121"/>
              <a:gd name="T45" fmla="*/ 2147483647 h 131"/>
              <a:gd name="T46" fmla="*/ 2147483647 w 121"/>
              <a:gd name="T47" fmla="*/ 2147483647 h 131"/>
              <a:gd name="T48" fmla="*/ 2147483647 w 121"/>
              <a:gd name="T49" fmla="*/ 2147483647 h 131"/>
              <a:gd name="T50" fmla="*/ 2147483647 w 121"/>
              <a:gd name="T51" fmla="*/ 2147483647 h 131"/>
              <a:gd name="T52" fmla="*/ 2147483647 w 121"/>
              <a:gd name="T53" fmla="*/ 2147483647 h 131"/>
              <a:gd name="T54" fmla="*/ 2147483647 w 121"/>
              <a:gd name="T55" fmla="*/ 2147483647 h 131"/>
              <a:gd name="T56" fmla="*/ 2147483647 w 121"/>
              <a:gd name="T57" fmla="*/ 2147483647 h 131"/>
              <a:gd name="T58" fmla="*/ 2147483647 w 121"/>
              <a:gd name="T59" fmla="*/ 2147483647 h 131"/>
              <a:gd name="T60" fmla="*/ 2147483647 w 121"/>
              <a:gd name="T61" fmla="*/ 2147483647 h 131"/>
              <a:gd name="T62" fmla="*/ 0 w 121"/>
              <a:gd name="T63" fmla="*/ 2147483647 h 131"/>
              <a:gd name="T64" fmla="*/ 0 w 121"/>
              <a:gd name="T65" fmla="*/ 2147483647 h 1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1" h="131">
                <a:moveTo>
                  <a:pt x="0" y="67"/>
                </a:moveTo>
                <a:lnTo>
                  <a:pt x="0" y="53"/>
                </a:lnTo>
                <a:lnTo>
                  <a:pt x="3" y="39"/>
                </a:lnTo>
                <a:lnTo>
                  <a:pt x="10" y="29"/>
                </a:lnTo>
                <a:lnTo>
                  <a:pt x="16" y="21"/>
                </a:lnTo>
                <a:lnTo>
                  <a:pt x="26" y="11"/>
                </a:lnTo>
                <a:lnTo>
                  <a:pt x="36" y="7"/>
                </a:lnTo>
                <a:lnTo>
                  <a:pt x="46" y="4"/>
                </a:lnTo>
                <a:lnTo>
                  <a:pt x="59" y="0"/>
                </a:lnTo>
                <a:lnTo>
                  <a:pt x="72" y="4"/>
                </a:lnTo>
                <a:lnTo>
                  <a:pt x="82" y="7"/>
                </a:lnTo>
                <a:lnTo>
                  <a:pt x="92" y="11"/>
                </a:lnTo>
                <a:lnTo>
                  <a:pt x="101" y="21"/>
                </a:lnTo>
                <a:lnTo>
                  <a:pt x="108" y="29"/>
                </a:lnTo>
                <a:lnTo>
                  <a:pt x="114" y="39"/>
                </a:lnTo>
                <a:lnTo>
                  <a:pt x="118" y="53"/>
                </a:lnTo>
                <a:lnTo>
                  <a:pt x="121" y="67"/>
                </a:lnTo>
                <a:lnTo>
                  <a:pt x="118" y="78"/>
                </a:lnTo>
                <a:lnTo>
                  <a:pt x="114" y="92"/>
                </a:lnTo>
                <a:lnTo>
                  <a:pt x="108" y="103"/>
                </a:lnTo>
                <a:lnTo>
                  <a:pt x="101" y="113"/>
                </a:lnTo>
                <a:lnTo>
                  <a:pt x="92" y="121"/>
                </a:lnTo>
                <a:lnTo>
                  <a:pt x="82" y="128"/>
                </a:lnTo>
                <a:lnTo>
                  <a:pt x="72" y="131"/>
                </a:lnTo>
                <a:lnTo>
                  <a:pt x="59" y="131"/>
                </a:lnTo>
                <a:lnTo>
                  <a:pt x="46" y="131"/>
                </a:lnTo>
                <a:lnTo>
                  <a:pt x="36" y="128"/>
                </a:lnTo>
                <a:lnTo>
                  <a:pt x="26" y="121"/>
                </a:lnTo>
                <a:lnTo>
                  <a:pt x="16" y="113"/>
                </a:lnTo>
                <a:lnTo>
                  <a:pt x="10" y="103"/>
                </a:lnTo>
                <a:lnTo>
                  <a:pt x="3" y="92"/>
                </a:lnTo>
                <a:lnTo>
                  <a:pt x="0" y="78"/>
                </a:lnTo>
                <a:lnTo>
                  <a:pt x="0" y="6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8522" name="Freeform 43"/>
          <p:cNvSpPr>
            <a:spLocks/>
          </p:cNvSpPr>
          <p:nvPr/>
        </p:nvSpPr>
        <p:spPr bwMode="auto">
          <a:xfrm>
            <a:off x="1997075" y="2811463"/>
            <a:ext cx="123825" cy="104775"/>
          </a:xfrm>
          <a:custGeom>
            <a:avLst/>
            <a:gdLst>
              <a:gd name="T0" fmla="*/ 0 w 121"/>
              <a:gd name="T1" fmla="*/ 2147483647 h 131"/>
              <a:gd name="T2" fmla="*/ 0 w 121"/>
              <a:gd name="T3" fmla="*/ 2147483647 h 131"/>
              <a:gd name="T4" fmla="*/ 2147483647 w 121"/>
              <a:gd name="T5" fmla="*/ 2147483647 h 131"/>
              <a:gd name="T6" fmla="*/ 2147483647 w 121"/>
              <a:gd name="T7" fmla="*/ 2147483647 h 131"/>
              <a:gd name="T8" fmla="*/ 2147483647 w 121"/>
              <a:gd name="T9" fmla="*/ 2147483647 h 131"/>
              <a:gd name="T10" fmla="*/ 2147483647 w 121"/>
              <a:gd name="T11" fmla="*/ 2147483647 h 131"/>
              <a:gd name="T12" fmla="*/ 2147483647 w 121"/>
              <a:gd name="T13" fmla="*/ 2147483647 h 131"/>
              <a:gd name="T14" fmla="*/ 2147483647 w 121"/>
              <a:gd name="T15" fmla="*/ 2147483647 h 131"/>
              <a:gd name="T16" fmla="*/ 2147483647 w 121"/>
              <a:gd name="T17" fmla="*/ 0 h 131"/>
              <a:gd name="T18" fmla="*/ 2147483647 w 121"/>
              <a:gd name="T19" fmla="*/ 2147483647 h 131"/>
              <a:gd name="T20" fmla="*/ 2147483647 w 121"/>
              <a:gd name="T21" fmla="*/ 2147483647 h 131"/>
              <a:gd name="T22" fmla="*/ 2147483647 w 121"/>
              <a:gd name="T23" fmla="*/ 2147483647 h 131"/>
              <a:gd name="T24" fmla="*/ 2147483647 w 121"/>
              <a:gd name="T25" fmla="*/ 2147483647 h 131"/>
              <a:gd name="T26" fmla="*/ 2147483647 w 121"/>
              <a:gd name="T27" fmla="*/ 2147483647 h 131"/>
              <a:gd name="T28" fmla="*/ 2147483647 w 121"/>
              <a:gd name="T29" fmla="*/ 2147483647 h 131"/>
              <a:gd name="T30" fmla="*/ 2147483647 w 121"/>
              <a:gd name="T31" fmla="*/ 2147483647 h 131"/>
              <a:gd name="T32" fmla="*/ 2147483647 w 121"/>
              <a:gd name="T33" fmla="*/ 2147483647 h 131"/>
              <a:gd name="T34" fmla="*/ 2147483647 w 121"/>
              <a:gd name="T35" fmla="*/ 2147483647 h 131"/>
              <a:gd name="T36" fmla="*/ 2147483647 w 121"/>
              <a:gd name="T37" fmla="*/ 2147483647 h 131"/>
              <a:gd name="T38" fmla="*/ 2147483647 w 121"/>
              <a:gd name="T39" fmla="*/ 2147483647 h 131"/>
              <a:gd name="T40" fmla="*/ 2147483647 w 121"/>
              <a:gd name="T41" fmla="*/ 2147483647 h 131"/>
              <a:gd name="T42" fmla="*/ 2147483647 w 121"/>
              <a:gd name="T43" fmla="*/ 2147483647 h 131"/>
              <a:gd name="T44" fmla="*/ 2147483647 w 121"/>
              <a:gd name="T45" fmla="*/ 2147483647 h 131"/>
              <a:gd name="T46" fmla="*/ 2147483647 w 121"/>
              <a:gd name="T47" fmla="*/ 2147483647 h 131"/>
              <a:gd name="T48" fmla="*/ 2147483647 w 121"/>
              <a:gd name="T49" fmla="*/ 2147483647 h 131"/>
              <a:gd name="T50" fmla="*/ 2147483647 w 121"/>
              <a:gd name="T51" fmla="*/ 2147483647 h 131"/>
              <a:gd name="T52" fmla="*/ 2147483647 w 121"/>
              <a:gd name="T53" fmla="*/ 2147483647 h 131"/>
              <a:gd name="T54" fmla="*/ 2147483647 w 121"/>
              <a:gd name="T55" fmla="*/ 2147483647 h 131"/>
              <a:gd name="T56" fmla="*/ 2147483647 w 121"/>
              <a:gd name="T57" fmla="*/ 2147483647 h 131"/>
              <a:gd name="T58" fmla="*/ 2147483647 w 121"/>
              <a:gd name="T59" fmla="*/ 2147483647 h 131"/>
              <a:gd name="T60" fmla="*/ 2147483647 w 121"/>
              <a:gd name="T61" fmla="*/ 2147483647 h 131"/>
              <a:gd name="T62" fmla="*/ 0 w 121"/>
              <a:gd name="T63" fmla="*/ 2147483647 h 131"/>
              <a:gd name="T64" fmla="*/ 0 w 121"/>
              <a:gd name="T65" fmla="*/ 2147483647 h 1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1" h="131">
                <a:moveTo>
                  <a:pt x="0" y="67"/>
                </a:moveTo>
                <a:lnTo>
                  <a:pt x="0" y="53"/>
                </a:lnTo>
                <a:lnTo>
                  <a:pt x="3" y="39"/>
                </a:lnTo>
                <a:lnTo>
                  <a:pt x="10" y="29"/>
                </a:lnTo>
                <a:lnTo>
                  <a:pt x="16" y="21"/>
                </a:lnTo>
                <a:lnTo>
                  <a:pt x="26" y="11"/>
                </a:lnTo>
                <a:lnTo>
                  <a:pt x="36" y="7"/>
                </a:lnTo>
                <a:lnTo>
                  <a:pt x="46" y="4"/>
                </a:lnTo>
                <a:lnTo>
                  <a:pt x="59" y="0"/>
                </a:lnTo>
                <a:lnTo>
                  <a:pt x="72" y="4"/>
                </a:lnTo>
                <a:lnTo>
                  <a:pt x="82" y="7"/>
                </a:lnTo>
                <a:lnTo>
                  <a:pt x="92" y="11"/>
                </a:lnTo>
                <a:lnTo>
                  <a:pt x="101" y="21"/>
                </a:lnTo>
                <a:lnTo>
                  <a:pt x="108" y="29"/>
                </a:lnTo>
                <a:lnTo>
                  <a:pt x="114" y="39"/>
                </a:lnTo>
                <a:lnTo>
                  <a:pt x="118" y="53"/>
                </a:lnTo>
                <a:lnTo>
                  <a:pt x="121" y="67"/>
                </a:lnTo>
                <a:lnTo>
                  <a:pt x="118" y="78"/>
                </a:lnTo>
                <a:lnTo>
                  <a:pt x="114" y="92"/>
                </a:lnTo>
                <a:lnTo>
                  <a:pt x="108" y="103"/>
                </a:lnTo>
                <a:lnTo>
                  <a:pt x="101" y="113"/>
                </a:lnTo>
                <a:lnTo>
                  <a:pt x="92" y="121"/>
                </a:lnTo>
                <a:lnTo>
                  <a:pt x="82" y="128"/>
                </a:lnTo>
                <a:lnTo>
                  <a:pt x="72" y="131"/>
                </a:lnTo>
                <a:lnTo>
                  <a:pt x="59" y="131"/>
                </a:lnTo>
                <a:lnTo>
                  <a:pt x="46" y="131"/>
                </a:lnTo>
                <a:lnTo>
                  <a:pt x="36" y="128"/>
                </a:lnTo>
                <a:lnTo>
                  <a:pt x="26" y="121"/>
                </a:lnTo>
                <a:lnTo>
                  <a:pt x="16" y="113"/>
                </a:lnTo>
                <a:lnTo>
                  <a:pt x="10" y="103"/>
                </a:lnTo>
                <a:lnTo>
                  <a:pt x="3" y="92"/>
                </a:lnTo>
                <a:lnTo>
                  <a:pt x="0" y="78"/>
                </a:lnTo>
                <a:lnTo>
                  <a:pt x="0" y="67"/>
                </a:lnTo>
              </a:path>
            </a:pathLst>
          </a:custGeom>
          <a:noFill/>
          <a:ln w="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48523" name="Freeform 44"/>
          <p:cNvSpPr>
            <a:spLocks/>
          </p:cNvSpPr>
          <p:nvPr/>
        </p:nvSpPr>
        <p:spPr bwMode="auto">
          <a:xfrm>
            <a:off x="2243138" y="2811463"/>
            <a:ext cx="123825" cy="104775"/>
          </a:xfrm>
          <a:custGeom>
            <a:avLst/>
            <a:gdLst>
              <a:gd name="T0" fmla="*/ 0 w 121"/>
              <a:gd name="T1" fmla="*/ 2147483647 h 131"/>
              <a:gd name="T2" fmla="*/ 0 w 121"/>
              <a:gd name="T3" fmla="*/ 2147483647 h 131"/>
              <a:gd name="T4" fmla="*/ 2147483647 w 121"/>
              <a:gd name="T5" fmla="*/ 2147483647 h 131"/>
              <a:gd name="T6" fmla="*/ 2147483647 w 121"/>
              <a:gd name="T7" fmla="*/ 2147483647 h 131"/>
              <a:gd name="T8" fmla="*/ 2147483647 w 121"/>
              <a:gd name="T9" fmla="*/ 2147483647 h 131"/>
              <a:gd name="T10" fmla="*/ 2147483647 w 121"/>
              <a:gd name="T11" fmla="*/ 2147483647 h 131"/>
              <a:gd name="T12" fmla="*/ 2147483647 w 121"/>
              <a:gd name="T13" fmla="*/ 2147483647 h 131"/>
              <a:gd name="T14" fmla="*/ 2147483647 w 121"/>
              <a:gd name="T15" fmla="*/ 2147483647 h 131"/>
              <a:gd name="T16" fmla="*/ 2147483647 w 121"/>
              <a:gd name="T17" fmla="*/ 0 h 131"/>
              <a:gd name="T18" fmla="*/ 2147483647 w 121"/>
              <a:gd name="T19" fmla="*/ 2147483647 h 131"/>
              <a:gd name="T20" fmla="*/ 2147483647 w 121"/>
              <a:gd name="T21" fmla="*/ 2147483647 h 131"/>
              <a:gd name="T22" fmla="*/ 2147483647 w 121"/>
              <a:gd name="T23" fmla="*/ 2147483647 h 131"/>
              <a:gd name="T24" fmla="*/ 2147483647 w 121"/>
              <a:gd name="T25" fmla="*/ 2147483647 h 131"/>
              <a:gd name="T26" fmla="*/ 2147483647 w 121"/>
              <a:gd name="T27" fmla="*/ 2147483647 h 131"/>
              <a:gd name="T28" fmla="*/ 2147483647 w 121"/>
              <a:gd name="T29" fmla="*/ 2147483647 h 131"/>
              <a:gd name="T30" fmla="*/ 2147483647 w 121"/>
              <a:gd name="T31" fmla="*/ 2147483647 h 131"/>
              <a:gd name="T32" fmla="*/ 2147483647 w 121"/>
              <a:gd name="T33" fmla="*/ 2147483647 h 131"/>
              <a:gd name="T34" fmla="*/ 2147483647 w 121"/>
              <a:gd name="T35" fmla="*/ 2147483647 h 131"/>
              <a:gd name="T36" fmla="*/ 2147483647 w 121"/>
              <a:gd name="T37" fmla="*/ 2147483647 h 131"/>
              <a:gd name="T38" fmla="*/ 2147483647 w 121"/>
              <a:gd name="T39" fmla="*/ 2147483647 h 131"/>
              <a:gd name="T40" fmla="*/ 2147483647 w 121"/>
              <a:gd name="T41" fmla="*/ 2147483647 h 131"/>
              <a:gd name="T42" fmla="*/ 2147483647 w 121"/>
              <a:gd name="T43" fmla="*/ 2147483647 h 131"/>
              <a:gd name="T44" fmla="*/ 2147483647 w 121"/>
              <a:gd name="T45" fmla="*/ 2147483647 h 131"/>
              <a:gd name="T46" fmla="*/ 2147483647 w 121"/>
              <a:gd name="T47" fmla="*/ 2147483647 h 131"/>
              <a:gd name="T48" fmla="*/ 2147483647 w 121"/>
              <a:gd name="T49" fmla="*/ 2147483647 h 131"/>
              <a:gd name="T50" fmla="*/ 2147483647 w 121"/>
              <a:gd name="T51" fmla="*/ 2147483647 h 131"/>
              <a:gd name="T52" fmla="*/ 2147483647 w 121"/>
              <a:gd name="T53" fmla="*/ 2147483647 h 131"/>
              <a:gd name="T54" fmla="*/ 2147483647 w 121"/>
              <a:gd name="T55" fmla="*/ 2147483647 h 131"/>
              <a:gd name="T56" fmla="*/ 2147483647 w 121"/>
              <a:gd name="T57" fmla="*/ 2147483647 h 131"/>
              <a:gd name="T58" fmla="*/ 2147483647 w 121"/>
              <a:gd name="T59" fmla="*/ 2147483647 h 131"/>
              <a:gd name="T60" fmla="*/ 2147483647 w 121"/>
              <a:gd name="T61" fmla="*/ 2147483647 h 131"/>
              <a:gd name="T62" fmla="*/ 0 w 121"/>
              <a:gd name="T63" fmla="*/ 2147483647 h 131"/>
              <a:gd name="T64" fmla="*/ 0 w 121"/>
              <a:gd name="T65" fmla="*/ 2147483647 h 1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1" h="131">
                <a:moveTo>
                  <a:pt x="0" y="67"/>
                </a:moveTo>
                <a:lnTo>
                  <a:pt x="0" y="53"/>
                </a:lnTo>
                <a:lnTo>
                  <a:pt x="3" y="39"/>
                </a:lnTo>
                <a:lnTo>
                  <a:pt x="10" y="29"/>
                </a:lnTo>
                <a:lnTo>
                  <a:pt x="16" y="21"/>
                </a:lnTo>
                <a:lnTo>
                  <a:pt x="26" y="11"/>
                </a:lnTo>
                <a:lnTo>
                  <a:pt x="36" y="7"/>
                </a:lnTo>
                <a:lnTo>
                  <a:pt x="49" y="4"/>
                </a:lnTo>
                <a:lnTo>
                  <a:pt x="59" y="0"/>
                </a:lnTo>
                <a:lnTo>
                  <a:pt x="72" y="4"/>
                </a:lnTo>
                <a:lnTo>
                  <a:pt x="82" y="7"/>
                </a:lnTo>
                <a:lnTo>
                  <a:pt x="95" y="11"/>
                </a:lnTo>
                <a:lnTo>
                  <a:pt x="101" y="21"/>
                </a:lnTo>
                <a:lnTo>
                  <a:pt x="111" y="29"/>
                </a:lnTo>
                <a:lnTo>
                  <a:pt x="114" y="39"/>
                </a:lnTo>
                <a:lnTo>
                  <a:pt x="118" y="53"/>
                </a:lnTo>
                <a:lnTo>
                  <a:pt x="121" y="67"/>
                </a:lnTo>
                <a:lnTo>
                  <a:pt x="118" y="78"/>
                </a:lnTo>
                <a:lnTo>
                  <a:pt x="114" y="92"/>
                </a:lnTo>
                <a:lnTo>
                  <a:pt x="111" y="103"/>
                </a:lnTo>
                <a:lnTo>
                  <a:pt x="101" y="113"/>
                </a:lnTo>
                <a:lnTo>
                  <a:pt x="95" y="121"/>
                </a:lnTo>
                <a:lnTo>
                  <a:pt x="82" y="128"/>
                </a:lnTo>
                <a:lnTo>
                  <a:pt x="72" y="131"/>
                </a:lnTo>
                <a:lnTo>
                  <a:pt x="59" y="131"/>
                </a:lnTo>
                <a:lnTo>
                  <a:pt x="49" y="131"/>
                </a:lnTo>
                <a:lnTo>
                  <a:pt x="36" y="128"/>
                </a:lnTo>
                <a:lnTo>
                  <a:pt x="26" y="121"/>
                </a:lnTo>
                <a:lnTo>
                  <a:pt x="16" y="113"/>
                </a:lnTo>
                <a:lnTo>
                  <a:pt x="10" y="103"/>
                </a:lnTo>
                <a:lnTo>
                  <a:pt x="3" y="92"/>
                </a:lnTo>
                <a:lnTo>
                  <a:pt x="0" y="78"/>
                </a:lnTo>
                <a:lnTo>
                  <a:pt x="0" y="6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8524" name="Freeform 45"/>
          <p:cNvSpPr>
            <a:spLocks/>
          </p:cNvSpPr>
          <p:nvPr/>
        </p:nvSpPr>
        <p:spPr bwMode="auto">
          <a:xfrm>
            <a:off x="2243138" y="2811463"/>
            <a:ext cx="123825" cy="104775"/>
          </a:xfrm>
          <a:custGeom>
            <a:avLst/>
            <a:gdLst>
              <a:gd name="T0" fmla="*/ 0 w 121"/>
              <a:gd name="T1" fmla="*/ 2147483647 h 131"/>
              <a:gd name="T2" fmla="*/ 0 w 121"/>
              <a:gd name="T3" fmla="*/ 2147483647 h 131"/>
              <a:gd name="T4" fmla="*/ 2147483647 w 121"/>
              <a:gd name="T5" fmla="*/ 2147483647 h 131"/>
              <a:gd name="T6" fmla="*/ 2147483647 w 121"/>
              <a:gd name="T7" fmla="*/ 2147483647 h 131"/>
              <a:gd name="T8" fmla="*/ 2147483647 w 121"/>
              <a:gd name="T9" fmla="*/ 2147483647 h 131"/>
              <a:gd name="T10" fmla="*/ 2147483647 w 121"/>
              <a:gd name="T11" fmla="*/ 2147483647 h 131"/>
              <a:gd name="T12" fmla="*/ 2147483647 w 121"/>
              <a:gd name="T13" fmla="*/ 2147483647 h 131"/>
              <a:gd name="T14" fmla="*/ 2147483647 w 121"/>
              <a:gd name="T15" fmla="*/ 2147483647 h 131"/>
              <a:gd name="T16" fmla="*/ 2147483647 w 121"/>
              <a:gd name="T17" fmla="*/ 0 h 131"/>
              <a:gd name="T18" fmla="*/ 2147483647 w 121"/>
              <a:gd name="T19" fmla="*/ 2147483647 h 131"/>
              <a:gd name="T20" fmla="*/ 2147483647 w 121"/>
              <a:gd name="T21" fmla="*/ 2147483647 h 131"/>
              <a:gd name="T22" fmla="*/ 2147483647 w 121"/>
              <a:gd name="T23" fmla="*/ 2147483647 h 131"/>
              <a:gd name="T24" fmla="*/ 2147483647 w 121"/>
              <a:gd name="T25" fmla="*/ 2147483647 h 131"/>
              <a:gd name="T26" fmla="*/ 2147483647 w 121"/>
              <a:gd name="T27" fmla="*/ 2147483647 h 131"/>
              <a:gd name="T28" fmla="*/ 2147483647 w 121"/>
              <a:gd name="T29" fmla="*/ 2147483647 h 131"/>
              <a:gd name="T30" fmla="*/ 2147483647 w 121"/>
              <a:gd name="T31" fmla="*/ 2147483647 h 131"/>
              <a:gd name="T32" fmla="*/ 2147483647 w 121"/>
              <a:gd name="T33" fmla="*/ 2147483647 h 131"/>
              <a:gd name="T34" fmla="*/ 2147483647 w 121"/>
              <a:gd name="T35" fmla="*/ 2147483647 h 131"/>
              <a:gd name="T36" fmla="*/ 2147483647 w 121"/>
              <a:gd name="T37" fmla="*/ 2147483647 h 131"/>
              <a:gd name="T38" fmla="*/ 2147483647 w 121"/>
              <a:gd name="T39" fmla="*/ 2147483647 h 131"/>
              <a:gd name="T40" fmla="*/ 2147483647 w 121"/>
              <a:gd name="T41" fmla="*/ 2147483647 h 131"/>
              <a:gd name="T42" fmla="*/ 2147483647 w 121"/>
              <a:gd name="T43" fmla="*/ 2147483647 h 131"/>
              <a:gd name="T44" fmla="*/ 2147483647 w 121"/>
              <a:gd name="T45" fmla="*/ 2147483647 h 131"/>
              <a:gd name="T46" fmla="*/ 2147483647 w 121"/>
              <a:gd name="T47" fmla="*/ 2147483647 h 131"/>
              <a:gd name="T48" fmla="*/ 2147483647 w 121"/>
              <a:gd name="T49" fmla="*/ 2147483647 h 131"/>
              <a:gd name="T50" fmla="*/ 2147483647 w 121"/>
              <a:gd name="T51" fmla="*/ 2147483647 h 131"/>
              <a:gd name="T52" fmla="*/ 2147483647 w 121"/>
              <a:gd name="T53" fmla="*/ 2147483647 h 131"/>
              <a:gd name="T54" fmla="*/ 2147483647 w 121"/>
              <a:gd name="T55" fmla="*/ 2147483647 h 131"/>
              <a:gd name="T56" fmla="*/ 2147483647 w 121"/>
              <a:gd name="T57" fmla="*/ 2147483647 h 131"/>
              <a:gd name="T58" fmla="*/ 2147483647 w 121"/>
              <a:gd name="T59" fmla="*/ 2147483647 h 131"/>
              <a:gd name="T60" fmla="*/ 2147483647 w 121"/>
              <a:gd name="T61" fmla="*/ 2147483647 h 131"/>
              <a:gd name="T62" fmla="*/ 0 w 121"/>
              <a:gd name="T63" fmla="*/ 2147483647 h 131"/>
              <a:gd name="T64" fmla="*/ 0 w 121"/>
              <a:gd name="T65" fmla="*/ 2147483647 h 1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1" h="131">
                <a:moveTo>
                  <a:pt x="0" y="67"/>
                </a:moveTo>
                <a:lnTo>
                  <a:pt x="0" y="53"/>
                </a:lnTo>
                <a:lnTo>
                  <a:pt x="3" y="39"/>
                </a:lnTo>
                <a:lnTo>
                  <a:pt x="10" y="29"/>
                </a:lnTo>
                <a:lnTo>
                  <a:pt x="16" y="21"/>
                </a:lnTo>
                <a:lnTo>
                  <a:pt x="26" y="11"/>
                </a:lnTo>
                <a:lnTo>
                  <a:pt x="36" y="7"/>
                </a:lnTo>
                <a:lnTo>
                  <a:pt x="49" y="4"/>
                </a:lnTo>
                <a:lnTo>
                  <a:pt x="59" y="0"/>
                </a:lnTo>
                <a:lnTo>
                  <a:pt x="72" y="4"/>
                </a:lnTo>
                <a:lnTo>
                  <a:pt x="82" y="7"/>
                </a:lnTo>
                <a:lnTo>
                  <a:pt x="95" y="11"/>
                </a:lnTo>
                <a:lnTo>
                  <a:pt x="101" y="21"/>
                </a:lnTo>
                <a:lnTo>
                  <a:pt x="111" y="29"/>
                </a:lnTo>
                <a:lnTo>
                  <a:pt x="114" y="39"/>
                </a:lnTo>
                <a:lnTo>
                  <a:pt x="118" y="53"/>
                </a:lnTo>
                <a:lnTo>
                  <a:pt x="121" y="67"/>
                </a:lnTo>
                <a:lnTo>
                  <a:pt x="118" y="78"/>
                </a:lnTo>
                <a:lnTo>
                  <a:pt x="114" y="92"/>
                </a:lnTo>
                <a:lnTo>
                  <a:pt x="111" y="103"/>
                </a:lnTo>
                <a:lnTo>
                  <a:pt x="101" y="113"/>
                </a:lnTo>
                <a:lnTo>
                  <a:pt x="95" y="121"/>
                </a:lnTo>
                <a:lnTo>
                  <a:pt x="82" y="128"/>
                </a:lnTo>
                <a:lnTo>
                  <a:pt x="72" y="131"/>
                </a:lnTo>
                <a:lnTo>
                  <a:pt x="59" y="131"/>
                </a:lnTo>
                <a:lnTo>
                  <a:pt x="49" y="131"/>
                </a:lnTo>
                <a:lnTo>
                  <a:pt x="36" y="128"/>
                </a:lnTo>
                <a:lnTo>
                  <a:pt x="26" y="121"/>
                </a:lnTo>
                <a:lnTo>
                  <a:pt x="16" y="113"/>
                </a:lnTo>
                <a:lnTo>
                  <a:pt x="10" y="103"/>
                </a:lnTo>
                <a:lnTo>
                  <a:pt x="3" y="92"/>
                </a:lnTo>
                <a:lnTo>
                  <a:pt x="0" y="78"/>
                </a:lnTo>
                <a:lnTo>
                  <a:pt x="0" y="67"/>
                </a:lnTo>
              </a:path>
            </a:pathLst>
          </a:custGeom>
          <a:noFill/>
          <a:ln w="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48525" name="Freeform 46"/>
          <p:cNvSpPr>
            <a:spLocks/>
          </p:cNvSpPr>
          <p:nvPr/>
        </p:nvSpPr>
        <p:spPr bwMode="auto">
          <a:xfrm>
            <a:off x="2489200" y="2811463"/>
            <a:ext cx="123825" cy="104775"/>
          </a:xfrm>
          <a:custGeom>
            <a:avLst/>
            <a:gdLst>
              <a:gd name="T0" fmla="*/ 0 w 121"/>
              <a:gd name="T1" fmla="*/ 2147483647 h 131"/>
              <a:gd name="T2" fmla="*/ 0 w 121"/>
              <a:gd name="T3" fmla="*/ 2147483647 h 131"/>
              <a:gd name="T4" fmla="*/ 2147483647 w 121"/>
              <a:gd name="T5" fmla="*/ 2147483647 h 131"/>
              <a:gd name="T6" fmla="*/ 2147483647 w 121"/>
              <a:gd name="T7" fmla="*/ 2147483647 h 131"/>
              <a:gd name="T8" fmla="*/ 2147483647 w 121"/>
              <a:gd name="T9" fmla="*/ 2147483647 h 131"/>
              <a:gd name="T10" fmla="*/ 2147483647 w 121"/>
              <a:gd name="T11" fmla="*/ 2147483647 h 131"/>
              <a:gd name="T12" fmla="*/ 2147483647 w 121"/>
              <a:gd name="T13" fmla="*/ 2147483647 h 131"/>
              <a:gd name="T14" fmla="*/ 2147483647 w 121"/>
              <a:gd name="T15" fmla="*/ 2147483647 h 131"/>
              <a:gd name="T16" fmla="*/ 2147483647 w 121"/>
              <a:gd name="T17" fmla="*/ 0 h 131"/>
              <a:gd name="T18" fmla="*/ 2147483647 w 121"/>
              <a:gd name="T19" fmla="*/ 2147483647 h 131"/>
              <a:gd name="T20" fmla="*/ 2147483647 w 121"/>
              <a:gd name="T21" fmla="*/ 2147483647 h 131"/>
              <a:gd name="T22" fmla="*/ 2147483647 w 121"/>
              <a:gd name="T23" fmla="*/ 2147483647 h 131"/>
              <a:gd name="T24" fmla="*/ 2147483647 w 121"/>
              <a:gd name="T25" fmla="*/ 2147483647 h 131"/>
              <a:gd name="T26" fmla="*/ 2147483647 w 121"/>
              <a:gd name="T27" fmla="*/ 2147483647 h 131"/>
              <a:gd name="T28" fmla="*/ 2147483647 w 121"/>
              <a:gd name="T29" fmla="*/ 2147483647 h 131"/>
              <a:gd name="T30" fmla="*/ 2147483647 w 121"/>
              <a:gd name="T31" fmla="*/ 2147483647 h 131"/>
              <a:gd name="T32" fmla="*/ 2147483647 w 121"/>
              <a:gd name="T33" fmla="*/ 2147483647 h 131"/>
              <a:gd name="T34" fmla="*/ 2147483647 w 121"/>
              <a:gd name="T35" fmla="*/ 2147483647 h 131"/>
              <a:gd name="T36" fmla="*/ 2147483647 w 121"/>
              <a:gd name="T37" fmla="*/ 2147483647 h 131"/>
              <a:gd name="T38" fmla="*/ 2147483647 w 121"/>
              <a:gd name="T39" fmla="*/ 2147483647 h 131"/>
              <a:gd name="T40" fmla="*/ 2147483647 w 121"/>
              <a:gd name="T41" fmla="*/ 2147483647 h 131"/>
              <a:gd name="T42" fmla="*/ 2147483647 w 121"/>
              <a:gd name="T43" fmla="*/ 2147483647 h 131"/>
              <a:gd name="T44" fmla="*/ 2147483647 w 121"/>
              <a:gd name="T45" fmla="*/ 2147483647 h 131"/>
              <a:gd name="T46" fmla="*/ 2147483647 w 121"/>
              <a:gd name="T47" fmla="*/ 2147483647 h 131"/>
              <a:gd name="T48" fmla="*/ 2147483647 w 121"/>
              <a:gd name="T49" fmla="*/ 2147483647 h 131"/>
              <a:gd name="T50" fmla="*/ 2147483647 w 121"/>
              <a:gd name="T51" fmla="*/ 2147483647 h 131"/>
              <a:gd name="T52" fmla="*/ 2147483647 w 121"/>
              <a:gd name="T53" fmla="*/ 2147483647 h 131"/>
              <a:gd name="T54" fmla="*/ 2147483647 w 121"/>
              <a:gd name="T55" fmla="*/ 2147483647 h 131"/>
              <a:gd name="T56" fmla="*/ 2147483647 w 121"/>
              <a:gd name="T57" fmla="*/ 2147483647 h 131"/>
              <a:gd name="T58" fmla="*/ 2147483647 w 121"/>
              <a:gd name="T59" fmla="*/ 2147483647 h 131"/>
              <a:gd name="T60" fmla="*/ 2147483647 w 121"/>
              <a:gd name="T61" fmla="*/ 2147483647 h 131"/>
              <a:gd name="T62" fmla="*/ 0 w 121"/>
              <a:gd name="T63" fmla="*/ 2147483647 h 131"/>
              <a:gd name="T64" fmla="*/ 0 w 121"/>
              <a:gd name="T65" fmla="*/ 2147483647 h 1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1" h="131">
                <a:moveTo>
                  <a:pt x="0" y="67"/>
                </a:moveTo>
                <a:lnTo>
                  <a:pt x="0" y="53"/>
                </a:lnTo>
                <a:lnTo>
                  <a:pt x="3" y="39"/>
                </a:lnTo>
                <a:lnTo>
                  <a:pt x="10" y="29"/>
                </a:lnTo>
                <a:lnTo>
                  <a:pt x="16" y="21"/>
                </a:lnTo>
                <a:lnTo>
                  <a:pt x="26" y="11"/>
                </a:lnTo>
                <a:lnTo>
                  <a:pt x="36" y="7"/>
                </a:lnTo>
                <a:lnTo>
                  <a:pt x="49" y="4"/>
                </a:lnTo>
                <a:lnTo>
                  <a:pt x="59" y="0"/>
                </a:lnTo>
                <a:lnTo>
                  <a:pt x="72" y="4"/>
                </a:lnTo>
                <a:lnTo>
                  <a:pt x="85" y="7"/>
                </a:lnTo>
                <a:lnTo>
                  <a:pt x="95" y="11"/>
                </a:lnTo>
                <a:lnTo>
                  <a:pt x="101" y="21"/>
                </a:lnTo>
                <a:lnTo>
                  <a:pt x="111" y="29"/>
                </a:lnTo>
                <a:lnTo>
                  <a:pt x="114" y="39"/>
                </a:lnTo>
                <a:lnTo>
                  <a:pt x="121" y="53"/>
                </a:lnTo>
                <a:lnTo>
                  <a:pt x="121" y="67"/>
                </a:lnTo>
                <a:lnTo>
                  <a:pt x="121" y="78"/>
                </a:lnTo>
                <a:lnTo>
                  <a:pt x="114" y="92"/>
                </a:lnTo>
                <a:lnTo>
                  <a:pt x="111" y="103"/>
                </a:lnTo>
                <a:lnTo>
                  <a:pt x="101" y="113"/>
                </a:lnTo>
                <a:lnTo>
                  <a:pt x="95" y="121"/>
                </a:lnTo>
                <a:lnTo>
                  <a:pt x="85" y="128"/>
                </a:lnTo>
                <a:lnTo>
                  <a:pt x="72" y="131"/>
                </a:lnTo>
                <a:lnTo>
                  <a:pt x="59" y="131"/>
                </a:lnTo>
                <a:lnTo>
                  <a:pt x="49" y="131"/>
                </a:lnTo>
                <a:lnTo>
                  <a:pt x="36" y="128"/>
                </a:lnTo>
                <a:lnTo>
                  <a:pt x="26" y="121"/>
                </a:lnTo>
                <a:lnTo>
                  <a:pt x="16" y="113"/>
                </a:lnTo>
                <a:lnTo>
                  <a:pt x="10" y="103"/>
                </a:lnTo>
                <a:lnTo>
                  <a:pt x="3" y="92"/>
                </a:lnTo>
                <a:lnTo>
                  <a:pt x="0" y="78"/>
                </a:lnTo>
                <a:lnTo>
                  <a:pt x="0" y="6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8526" name="Freeform 47"/>
          <p:cNvSpPr>
            <a:spLocks/>
          </p:cNvSpPr>
          <p:nvPr/>
        </p:nvSpPr>
        <p:spPr bwMode="auto">
          <a:xfrm>
            <a:off x="2489200" y="2811463"/>
            <a:ext cx="123825" cy="104775"/>
          </a:xfrm>
          <a:custGeom>
            <a:avLst/>
            <a:gdLst>
              <a:gd name="T0" fmla="*/ 0 w 121"/>
              <a:gd name="T1" fmla="*/ 2147483647 h 131"/>
              <a:gd name="T2" fmla="*/ 0 w 121"/>
              <a:gd name="T3" fmla="*/ 2147483647 h 131"/>
              <a:gd name="T4" fmla="*/ 2147483647 w 121"/>
              <a:gd name="T5" fmla="*/ 2147483647 h 131"/>
              <a:gd name="T6" fmla="*/ 2147483647 w 121"/>
              <a:gd name="T7" fmla="*/ 2147483647 h 131"/>
              <a:gd name="T8" fmla="*/ 2147483647 w 121"/>
              <a:gd name="T9" fmla="*/ 2147483647 h 131"/>
              <a:gd name="T10" fmla="*/ 2147483647 w 121"/>
              <a:gd name="T11" fmla="*/ 2147483647 h 131"/>
              <a:gd name="T12" fmla="*/ 2147483647 w 121"/>
              <a:gd name="T13" fmla="*/ 2147483647 h 131"/>
              <a:gd name="T14" fmla="*/ 2147483647 w 121"/>
              <a:gd name="T15" fmla="*/ 2147483647 h 131"/>
              <a:gd name="T16" fmla="*/ 2147483647 w 121"/>
              <a:gd name="T17" fmla="*/ 0 h 131"/>
              <a:gd name="T18" fmla="*/ 2147483647 w 121"/>
              <a:gd name="T19" fmla="*/ 2147483647 h 131"/>
              <a:gd name="T20" fmla="*/ 2147483647 w 121"/>
              <a:gd name="T21" fmla="*/ 2147483647 h 131"/>
              <a:gd name="T22" fmla="*/ 2147483647 w 121"/>
              <a:gd name="T23" fmla="*/ 2147483647 h 131"/>
              <a:gd name="T24" fmla="*/ 2147483647 w 121"/>
              <a:gd name="T25" fmla="*/ 2147483647 h 131"/>
              <a:gd name="T26" fmla="*/ 2147483647 w 121"/>
              <a:gd name="T27" fmla="*/ 2147483647 h 131"/>
              <a:gd name="T28" fmla="*/ 2147483647 w 121"/>
              <a:gd name="T29" fmla="*/ 2147483647 h 131"/>
              <a:gd name="T30" fmla="*/ 2147483647 w 121"/>
              <a:gd name="T31" fmla="*/ 2147483647 h 131"/>
              <a:gd name="T32" fmla="*/ 2147483647 w 121"/>
              <a:gd name="T33" fmla="*/ 2147483647 h 131"/>
              <a:gd name="T34" fmla="*/ 2147483647 w 121"/>
              <a:gd name="T35" fmla="*/ 2147483647 h 131"/>
              <a:gd name="T36" fmla="*/ 2147483647 w 121"/>
              <a:gd name="T37" fmla="*/ 2147483647 h 131"/>
              <a:gd name="T38" fmla="*/ 2147483647 w 121"/>
              <a:gd name="T39" fmla="*/ 2147483647 h 131"/>
              <a:gd name="T40" fmla="*/ 2147483647 w 121"/>
              <a:gd name="T41" fmla="*/ 2147483647 h 131"/>
              <a:gd name="T42" fmla="*/ 2147483647 w 121"/>
              <a:gd name="T43" fmla="*/ 2147483647 h 131"/>
              <a:gd name="T44" fmla="*/ 2147483647 w 121"/>
              <a:gd name="T45" fmla="*/ 2147483647 h 131"/>
              <a:gd name="T46" fmla="*/ 2147483647 w 121"/>
              <a:gd name="T47" fmla="*/ 2147483647 h 131"/>
              <a:gd name="T48" fmla="*/ 2147483647 w 121"/>
              <a:gd name="T49" fmla="*/ 2147483647 h 131"/>
              <a:gd name="T50" fmla="*/ 2147483647 w 121"/>
              <a:gd name="T51" fmla="*/ 2147483647 h 131"/>
              <a:gd name="T52" fmla="*/ 2147483647 w 121"/>
              <a:gd name="T53" fmla="*/ 2147483647 h 131"/>
              <a:gd name="T54" fmla="*/ 2147483647 w 121"/>
              <a:gd name="T55" fmla="*/ 2147483647 h 131"/>
              <a:gd name="T56" fmla="*/ 2147483647 w 121"/>
              <a:gd name="T57" fmla="*/ 2147483647 h 131"/>
              <a:gd name="T58" fmla="*/ 2147483647 w 121"/>
              <a:gd name="T59" fmla="*/ 2147483647 h 131"/>
              <a:gd name="T60" fmla="*/ 2147483647 w 121"/>
              <a:gd name="T61" fmla="*/ 2147483647 h 131"/>
              <a:gd name="T62" fmla="*/ 0 w 121"/>
              <a:gd name="T63" fmla="*/ 2147483647 h 131"/>
              <a:gd name="T64" fmla="*/ 0 w 121"/>
              <a:gd name="T65" fmla="*/ 2147483647 h 1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1" h="131">
                <a:moveTo>
                  <a:pt x="0" y="67"/>
                </a:moveTo>
                <a:lnTo>
                  <a:pt x="0" y="53"/>
                </a:lnTo>
                <a:lnTo>
                  <a:pt x="3" y="39"/>
                </a:lnTo>
                <a:lnTo>
                  <a:pt x="10" y="29"/>
                </a:lnTo>
                <a:lnTo>
                  <a:pt x="16" y="21"/>
                </a:lnTo>
                <a:lnTo>
                  <a:pt x="26" y="11"/>
                </a:lnTo>
                <a:lnTo>
                  <a:pt x="36" y="7"/>
                </a:lnTo>
                <a:lnTo>
                  <a:pt x="49" y="4"/>
                </a:lnTo>
                <a:lnTo>
                  <a:pt x="59" y="0"/>
                </a:lnTo>
                <a:lnTo>
                  <a:pt x="72" y="4"/>
                </a:lnTo>
                <a:lnTo>
                  <a:pt x="85" y="7"/>
                </a:lnTo>
                <a:lnTo>
                  <a:pt x="95" y="11"/>
                </a:lnTo>
                <a:lnTo>
                  <a:pt x="101" y="21"/>
                </a:lnTo>
                <a:lnTo>
                  <a:pt x="111" y="29"/>
                </a:lnTo>
                <a:lnTo>
                  <a:pt x="114" y="39"/>
                </a:lnTo>
                <a:lnTo>
                  <a:pt x="121" y="53"/>
                </a:lnTo>
                <a:lnTo>
                  <a:pt x="121" y="67"/>
                </a:lnTo>
                <a:lnTo>
                  <a:pt x="121" y="78"/>
                </a:lnTo>
                <a:lnTo>
                  <a:pt x="114" y="92"/>
                </a:lnTo>
                <a:lnTo>
                  <a:pt x="111" y="103"/>
                </a:lnTo>
                <a:lnTo>
                  <a:pt x="101" y="113"/>
                </a:lnTo>
                <a:lnTo>
                  <a:pt x="95" y="121"/>
                </a:lnTo>
                <a:lnTo>
                  <a:pt x="85" y="128"/>
                </a:lnTo>
                <a:lnTo>
                  <a:pt x="72" y="131"/>
                </a:lnTo>
                <a:lnTo>
                  <a:pt x="59" y="131"/>
                </a:lnTo>
                <a:lnTo>
                  <a:pt x="49" y="131"/>
                </a:lnTo>
                <a:lnTo>
                  <a:pt x="36" y="128"/>
                </a:lnTo>
                <a:lnTo>
                  <a:pt x="26" y="121"/>
                </a:lnTo>
                <a:lnTo>
                  <a:pt x="16" y="113"/>
                </a:lnTo>
                <a:lnTo>
                  <a:pt x="10" y="103"/>
                </a:lnTo>
                <a:lnTo>
                  <a:pt x="3" y="92"/>
                </a:lnTo>
                <a:lnTo>
                  <a:pt x="0" y="78"/>
                </a:lnTo>
                <a:lnTo>
                  <a:pt x="0" y="67"/>
                </a:lnTo>
              </a:path>
            </a:pathLst>
          </a:custGeom>
          <a:noFill/>
          <a:ln w="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48527" name="Rectangle 48"/>
          <p:cNvSpPr>
            <a:spLocks noChangeArrowheads="1"/>
          </p:cNvSpPr>
          <p:nvPr/>
        </p:nvSpPr>
        <p:spPr bwMode="auto">
          <a:xfrm>
            <a:off x="1751013" y="2865438"/>
            <a:ext cx="123825" cy="63341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48528" name="Rectangle 49"/>
          <p:cNvSpPr>
            <a:spLocks noChangeArrowheads="1"/>
          </p:cNvSpPr>
          <p:nvPr/>
        </p:nvSpPr>
        <p:spPr bwMode="auto">
          <a:xfrm>
            <a:off x="1751013" y="2865438"/>
            <a:ext cx="123825" cy="633412"/>
          </a:xfrm>
          <a:prstGeom prst="rect">
            <a:avLst/>
          </a:prstGeom>
          <a:noFill/>
          <a:ln w="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48529" name="Rectangle 50"/>
          <p:cNvSpPr>
            <a:spLocks noChangeArrowheads="1"/>
          </p:cNvSpPr>
          <p:nvPr/>
        </p:nvSpPr>
        <p:spPr bwMode="auto">
          <a:xfrm>
            <a:off x="1997075" y="2865438"/>
            <a:ext cx="123825" cy="63341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48530" name="Rectangle 51"/>
          <p:cNvSpPr>
            <a:spLocks noChangeArrowheads="1"/>
          </p:cNvSpPr>
          <p:nvPr/>
        </p:nvSpPr>
        <p:spPr bwMode="auto">
          <a:xfrm>
            <a:off x="1997075" y="2865438"/>
            <a:ext cx="123825" cy="633412"/>
          </a:xfrm>
          <a:prstGeom prst="rect">
            <a:avLst/>
          </a:prstGeom>
          <a:noFill/>
          <a:ln w="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48531" name="Rectangle 52"/>
          <p:cNvSpPr>
            <a:spLocks noChangeArrowheads="1"/>
          </p:cNvSpPr>
          <p:nvPr/>
        </p:nvSpPr>
        <p:spPr bwMode="auto">
          <a:xfrm>
            <a:off x="2243138" y="2865438"/>
            <a:ext cx="123825" cy="63341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48532" name="Rectangle 53"/>
          <p:cNvSpPr>
            <a:spLocks noChangeArrowheads="1"/>
          </p:cNvSpPr>
          <p:nvPr/>
        </p:nvSpPr>
        <p:spPr bwMode="auto">
          <a:xfrm>
            <a:off x="2243138" y="2865438"/>
            <a:ext cx="123825" cy="633412"/>
          </a:xfrm>
          <a:prstGeom prst="rect">
            <a:avLst/>
          </a:prstGeom>
          <a:noFill/>
          <a:ln w="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48533" name="Rectangle 54"/>
          <p:cNvSpPr>
            <a:spLocks noChangeArrowheads="1"/>
          </p:cNvSpPr>
          <p:nvPr/>
        </p:nvSpPr>
        <p:spPr bwMode="auto">
          <a:xfrm>
            <a:off x="2489200" y="2865438"/>
            <a:ext cx="123825" cy="63341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48534" name="Rectangle 55"/>
          <p:cNvSpPr>
            <a:spLocks noChangeArrowheads="1"/>
          </p:cNvSpPr>
          <p:nvPr/>
        </p:nvSpPr>
        <p:spPr bwMode="auto">
          <a:xfrm>
            <a:off x="2489200" y="2865438"/>
            <a:ext cx="123825" cy="633412"/>
          </a:xfrm>
          <a:prstGeom prst="rect">
            <a:avLst/>
          </a:prstGeom>
          <a:noFill/>
          <a:ln w="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48535" name="Freeform 56"/>
          <p:cNvSpPr>
            <a:spLocks/>
          </p:cNvSpPr>
          <p:nvPr/>
        </p:nvSpPr>
        <p:spPr bwMode="auto">
          <a:xfrm>
            <a:off x="1797050" y="2070100"/>
            <a:ext cx="47625" cy="1373188"/>
          </a:xfrm>
          <a:custGeom>
            <a:avLst/>
            <a:gdLst>
              <a:gd name="T0" fmla="*/ 2147483647 w 26"/>
              <a:gd name="T1" fmla="*/ 2147483647 h 1965"/>
              <a:gd name="T2" fmla="*/ 2147483647 w 26"/>
              <a:gd name="T3" fmla="*/ 2147483647 h 1965"/>
              <a:gd name="T4" fmla="*/ 2147483647 w 26"/>
              <a:gd name="T5" fmla="*/ 0 h 1965"/>
              <a:gd name="T6" fmla="*/ 0 w 26"/>
              <a:gd name="T7" fmla="*/ 0 h 1965"/>
              <a:gd name="T8" fmla="*/ 0 w 26"/>
              <a:gd name="T9" fmla="*/ 2147483647 h 1965"/>
              <a:gd name="T10" fmla="*/ 2147483647 w 26"/>
              <a:gd name="T11" fmla="*/ 2147483647 h 19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965">
                <a:moveTo>
                  <a:pt x="13" y="1965"/>
                </a:moveTo>
                <a:lnTo>
                  <a:pt x="26" y="1965"/>
                </a:lnTo>
                <a:lnTo>
                  <a:pt x="26" y="0"/>
                </a:lnTo>
                <a:lnTo>
                  <a:pt x="0" y="0"/>
                </a:lnTo>
                <a:lnTo>
                  <a:pt x="0" y="1965"/>
                </a:lnTo>
                <a:lnTo>
                  <a:pt x="13" y="1965"/>
                </a:lnTo>
                <a:close/>
              </a:path>
            </a:pathLst>
          </a:custGeom>
          <a:solidFill>
            <a:srgbClr val="0000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8536" name="Freeform 57"/>
          <p:cNvSpPr>
            <a:spLocks/>
          </p:cNvSpPr>
          <p:nvPr/>
        </p:nvSpPr>
        <p:spPr bwMode="auto">
          <a:xfrm>
            <a:off x="701675" y="2273300"/>
            <a:ext cx="1368425" cy="38100"/>
          </a:xfrm>
          <a:custGeom>
            <a:avLst/>
            <a:gdLst>
              <a:gd name="T0" fmla="*/ 2147483647 w 1344"/>
              <a:gd name="T1" fmla="*/ 2147483647 h 28"/>
              <a:gd name="T2" fmla="*/ 2147483647 w 1344"/>
              <a:gd name="T3" fmla="*/ 0 h 28"/>
              <a:gd name="T4" fmla="*/ 0 w 1344"/>
              <a:gd name="T5" fmla="*/ 0 h 28"/>
              <a:gd name="T6" fmla="*/ 0 w 1344"/>
              <a:gd name="T7" fmla="*/ 2147483647 h 28"/>
              <a:gd name="T8" fmla="*/ 2147483647 w 1344"/>
              <a:gd name="T9" fmla="*/ 2147483647 h 28"/>
              <a:gd name="T10" fmla="*/ 2147483647 w 1344"/>
              <a:gd name="T11" fmla="*/ 2147483647 h 28"/>
              <a:gd name="T12" fmla="*/ 2147483647 w 1344"/>
              <a:gd name="T13" fmla="*/ 2147483647 h 28"/>
              <a:gd name="T14" fmla="*/ 2147483647 w 1344"/>
              <a:gd name="T15" fmla="*/ 0 h 28"/>
              <a:gd name="T16" fmla="*/ 2147483647 w 1344"/>
              <a:gd name="T17" fmla="*/ 0 h 28"/>
              <a:gd name="T18" fmla="*/ 2147483647 w 1344"/>
              <a:gd name="T19" fmla="*/ 2147483647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44" h="28">
                <a:moveTo>
                  <a:pt x="1344" y="14"/>
                </a:moveTo>
                <a:lnTo>
                  <a:pt x="1331" y="0"/>
                </a:lnTo>
                <a:lnTo>
                  <a:pt x="0" y="0"/>
                </a:lnTo>
                <a:lnTo>
                  <a:pt x="0" y="28"/>
                </a:lnTo>
                <a:lnTo>
                  <a:pt x="1331" y="28"/>
                </a:lnTo>
                <a:lnTo>
                  <a:pt x="1318" y="14"/>
                </a:lnTo>
                <a:lnTo>
                  <a:pt x="1344" y="14"/>
                </a:lnTo>
                <a:lnTo>
                  <a:pt x="1344" y="0"/>
                </a:lnTo>
                <a:lnTo>
                  <a:pt x="1331" y="0"/>
                </a:lnTo>
                <a:lnTo>
                  <a:pt x="1344" y="14"/>
                </a:lnTo>
                <a:close/>
              </a:path>
            </a:pathLst>
          </a:custGeom>
          <a:solidFill>
            <a:srgbClr val="00CC6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8537" name="Freeform 58"/>
          <p:cNvSpPr>
            <a:spLocks/>
          </p:cNvSpPr>
          <p:nvPr/>
        </p:nvSpPr>
        <p:spPr bwMode="auto">
          <a:xfrm>
            <a:off x="2043113" y="2284413"/>
            <a:ext cx="47625" cy="1158875"/>
          </a:xfrm>
          <a:custGeom>
            <a:avLst/>
            <a:gdLst>
              <a:gd name="T0" fmla="*/ 2147483647 w 26"/>
              <a:gd name="T1" fmla="*/ 2147483647 h 1441"/>
              <a:gd name="T2" fmla="*/ 2147483647 w 26"/>
              <a:gd name="T3" fmla="*/ 2147483647 h 1441"/>
              <a:gd name="T4" fmla="*/ 2147483647 w 26"/>
              <a:gd name="T5" fmla="*/ 0 h 1441"/>
              <a:gd name="T6" fmla="*/ 0 w 26"/>
              <a:gd name="T7" fmla="*/ 0 h 1441"/>
              <a:gd name="T8" fmla="*/ 0 w 26"/>
              <a:gd name="T9" fmla="*/ 2147483647 h 1441"/>
              <a:gd name="T10" fmla="*/ 2147483647 w 26"/>
              <a:gd name="T11" fmla="*/ 2147483647 h 14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441">
                <a:moveTo>
                  <a:pt x="13" y="1441"/>
                </a:moveTo>
                <a:lnTo>
                  <a:pt x="26" y="1441"/>
                </a:lnTo>
                <a:lnTo>
                  <a:pt x="26" y="0"/>
                </a:lnTo>
                <a:lnTo>
                  <a:pt x="0" y="0"/>
                </a:lnTo>
                <a:lnTo>
                  <a:pt x="0" y="1441"/>
                </a:lnTo>
                <a:lnTo>
                  <a:pt x="13" y="1441"/>
                </a:lnTo>
                <a:close/>
              </a:path>
            </a:pathLst>
          </a:custGeom>
          <a:solidFill>
            <a:srgbClr val="00CC66"/>
          </a:solidFill>
          <a:ln w="9525">
            <a:solidFill>
              <a:srgbClr val="00CC66"/>
            </a:solidFill>
            <a:round/>
            <a:headEnd/>
            <a:tailEnd/>
          </a:ln>
        </p:spPr>
        <p:txBody>
          <a:bodyPr/>
          <a:lstStyle/>
          <a:p>
            <a:endParaRPr lang="en-US"/>
          </a:p>
        </p:txBody>
      </p:sp>
      <p:sp>
        <p:nvSpPr>
          <p:cNvPr id="148538" name="Freeform 59"/>
          <p:cNvSpPr>
            <a:spLocks/>
          </p:cNvSpPr>
          <p:nvPr/>
        </p:nvSpPr>
        <p:spPr bwMode="auto">
          <a:xfrm>
            <a:off x="701675" y="2482850"/>
            <a:ext cx="1614488" cy="38100"/>
          </a:xfrm>
          <a:custGeom>
            <a:avLst/>
            <a:gdLst>
              <a:gd name="T0" fmla="*/ 2147483647 w 1586"/>
              <a:gd name="T1" fmla="*/ 2147483647 h 28"/>
              <a:gd name="T2" fmla="*/ 2147483647 w 1586"/>
              <a:gd name="T3" fmla="*/ 0 h 28"/>
              <a:gd name="T4" fmla="*/ 0 w 1586"/>
              <a:gd name="T5" fmla="*/ 0 h 28"/>
              <a:gd name="T6" fmla="*/ 0 w 1586"/>
              <a:gd name="T7" fmla="*/ 2147483647 h 28"/>
              <a:gd name="T8" fmla="*/ 2147483647 w 1586"/>
              <a:gd name="T9" fmla="*/ 2147483647 h 28"/>
              <a:gd name="T10" fmla="*/ 2147483647 w 1586"/>
              <a:gd name="T11" fmla="*/ 2147483647 h 28"/>
              <a:gd name="T12" fmla="*/ 2147483647 w 1586"/>
              <a:gd name="T13" fmla="*/ 2147483647 h 28"/>
              <a:gd name="T14" fmla="*/ 2147483647 w 1586"/>
              <a:gd name="T15" fmla="*/ 0 h 28"/>
              <a:gd name="T16" fmla="*/ 2147483647 w 1586"/>
              <a:gd name="T17" fmla="*/ 0 h 28"/>
              <a:gd name="T18" fmla="*/ 2147483647 w 1586"/>
              <a:gd name="T19" fmla="*/ 2147483647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6" h="28">
                <a:moveTo>
                  <a:pt x="1586" y="14"/>
                </a:moveTo>
                <a:lnTo>
                  <a:pt x="1573" y="0"/>
                </a:lnTo>
                <a:lnTo>
                  <a:pt x="0" y="0"/>
                </a:lnTo>
                <a:lnTo>
                  <a:pt x="0" y="28"/>
                </a:lnTo>
                <a:lnTo>
                  <a:pt x="1573" y="28"/>
                </a:lnTo>
                <a:lnTo>
                  <a:pt x="1560" y="14"/>
                </a:lnTo>
                <a:lnTo>
                  <a:pt x="1586" y="14"/>
                </a:lnTo>
                <a:lnTo>
                  <a:pt x="1586" y="0"/>
                </a:lnTo>
                <a:lnTo>
                  <a:pt x="1573" y="0"/>
                </a:lnTo>
                <a:lnTo>
                  <a:pt x="1586" y="14"/>
                </a:lnTo>
                <a:close/>
              </a:path>
            </a:pathLst>
          </a:custGeom>
          <a:solidFill>
            <a:srgbClr val="FFFF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8539" name="Freeform 60"/>
          <p:cNvSpPr>
            <a:spLocks/>
          </p:cNvSpPr>
          <p:nvPr/>
        </p:nvSpPr>
        <p:spPr bwMode="auto">
          <a:xfrm>
            <a:off x="2290763" y="2495550"/>
            <a:ext cx="49212" cy="947738"/>
          </a:xfrm>
          <a:custGeom>
            <a:avLst/>
            <a:gdLst>
              <a:gd name="T0" fmla="*/ 2147483647 w 26"/>
              <a:gd name="T1" fmla="*/ 2147483647 h 1179"/>
              <a:gd name="T2" fmla="*/ 2147483647 w 26"/>
              <a:gd name="T3" fmla="*/ 2147483647 h 1179"/>
              <a:gd name="T4" fmla="*/ 2147483647 w 26"/>
              <a:gd name="T5" fmla="*/ 0 h 1179"/>
              <a:gd name="T6" fmla="*/ 0 w 26"/>
              <a:gd name="T7" fmla="*/ 0 h 1179"/>
              <a:gd name="T8" fmla="*/ 0 w 26"/>
              <a:gd name="T9" fmla="*/ 2147483647 h 1179"/>
              <a:gd name="T10" fmla="*/ 2147483647 w 26"/>
              <a:gd name="T11" fmla="*/ 2147483647 h 11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179">
                <a:moveTo>
                  <a:pt x="13" y="1179"/>
                </a:moveTo>
                <a:lnTo>
                  <a:pt x="26" y="1179"/>
                </a:lnTo>
                <a:lnTo>
                  <a:pt x="26" y="0"/>
                </a:lnTo>
                <a:lnTo>
                  <a:pt x="0" y="0"/>
                </a:lnTo>
                <a:lnTo>
                  <a:pt x="0" y="1179"/>
                </a:lnTo>
                <a:lnTo>
                  <a:pt x="13" y="1179"/>
                </a:lnTo>
                <a:close/>
              </a:path>
            </a:pathLst>
          </a:custGeom>
          <a:solidFill>
            <a:srgbClr val="FFFF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8540" name="Freeform 61"/>
          <p:cNvSpPr>
            <a:spLocks/>
          </p:cNvSpPr>
          <p:nvPr/>
        </p:nvSpPr>
        <p:spPr bwMode="auto">
          <a:xfrm>
            <a:off x="701675" y="2062163"/>
            <a:ext cx="1125538" cy="38100"/>
          </a:xfrm>
          <a:custGeom>
            <a:avLst/>
            <a:gdLst>
              <a:gd name="T0" fmla="*/ 2147483647 w 1831"/>
              <a:gd name="T1" fmla="*/ 2147483647 h 28"/>
              <a:gd name="T2" fmla="*/ 2147483647 w 1831"/>
              <a:gd name="T3" fmla="*/ 0 h 28"/>
              <a:gd name="T4" fmla="*/ 0 w 1831"/>
              <a:gd name="T5" fmla="*/ 0 h 28"/>
              <a:gd name="T6" fmla="*/ 0 w 1831"/>
              <a:gd name="T7" fmla="*/ 2147483647 h 28"/>
              <a:gd name="T8" fmla="*/ 2147483647 w 1831"/>
              <a:gd name="T9" fmla="*/ 2147483647 h 28"/>
              <a:gd name="T10" fmla="*/ 2147483647 w 1831"/>
              <a:gd name="T11" fmla="*/ 2147483647 h 28"/>
              <a:gd name="T12" fmla="*/ 2147483647 w 1831"/>
              <a:gd name="T13" fmla="*/ 2147483647 h 28"/>
              <a:gd name="T14" fmla="*/ 2147483647 w 1831"/>
              <a:gd name="T15" fmla="*/ 0 h 28"/>
              <a:gd name="T16" fmla="*/ 2147483647 w 1831"/>
              <a:gd name="T17" fmla="*/ 0 h 28"/>
              <a:gd name="T18" fmla="*/ 2147483647 w 1831"/>
              <a:gd name="T19" fmla="*/ 2147483647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31" h="28">
                <a:moveTo>
                  <a:pt x="1831" y="14"/>
                </a:moveTo>
                <a:lnTo>
                  <a:pt x="1815" y="0"/>
                </a:lnTo>
                <a:lnTo>
                  <a:pt x="0" y="0"/>
                </a:lnTo>
                <a:lnTo>
                  <a:pt x="0" y="28"/>
                </a:lnTo>
                <a:lnTo>
                  <a:pt x="1815" y="28"/>
                </a:lnTo>
                <a:lnTo>
                  <a:pt x="1802" y="14"/>
                </a:lnTo>
                <a:lnTo>
                  <a:pt x="1831" y="14"/>
                </a:lnTo>
                <a:lnTo>
                  <a:pt x="1831" y="0"/>
                </a:lnTo>
                <a:lnTo>
                  <a:pt x="1815" y="0"/>
                </a:lnTo>
                <a:lnTo>
                  <a:pt x="1831" y="14"/>
                </a:lnTo>
                <a:close/>
              </a:path>
            </a:pathLst>
          </a:custGeom>
          <a:solidFill>
            <a:srgbClr val="0000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8541" name="Rectangle 62"/>
          <p:cNvSpPr>
            <a:spLocks noChangeArrowheads="1"/>
          </p:cNvSpPr>
          <p:nvPr/>
        </p:nvSpPr>
        <p:spPr bwMode="auto">
          <a:xfrm>
            <a:off x="576263" y="1757363"/>
            <a:ext cx="125412" cy="84296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48542" name="Rectangle 63"/>
          <p:cNvSpPr>
            <a:spLocks noChangeArrowheads="1"/>
          </p:cNvSpPr>
          <p:nvPr/>
        </p:nvSpPr>
        <p:spPr bwMode="auto">
          <a:xfrm>
            <a:off x="1687513" y="3443288"/>
            <a:ext cx="985837" cy="10953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48543" name="Line 64"/>
          <p:cNvSpPr>
            <a:spLocks noChangeShapeType="1"/>
          </p:cNvSpPr>
          <p:nvPr/>
        </p:nvSpPr>
        <p:spPr bwMode="auto">
          <a:xfrm>
            <a:off x="1825625" y="1820863"/>
            <a:ext cx="122238" cy="104775"/>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8544" name="Freeform 65"/>
          <p:cNvSpPr>
            <a:spLocks/>
          </p:cNvSpPr>
          <p:nvPr/>
        </p:nvSpPr>
        <p:spPr bwMode="auto">
          <a:xfrm>
            <a:off x="701675" y="1847850"/>
            <a:ext cx="1860550" cy="38100"/>
          </a:xfrm>
          <a:custGeom>
            <a:avLst/>
            <a:gdLst>
              <a:gd name="T0" fmla="*/ 2147483647 w 1102"/>
              <a:gd name="T1" fmla="*/ 2147483647 h 32"/>
              <a:gd name="T2" fmla="*/ 2147483647 w 1102"/>
              <a:gd name="T3" fmla="*/ 0 h 32"/>
              <a:gd name="T4" fmla="*/ 0 w 1102"/>
              <a:gd name="T5" fmla="*/ 0 h 32"/>
              <a:gd name="T6" fmla="*/ 0 w 1102"/>
              <a:gd name="T7" fmla="*/ 2147483647 h 32"/>
              <a:gd name="T8" fmla="*/ 2147483647 w 1102"/>
              <a:gd name="T9" fmla="*/ 2147483647 h 32"/>
              <a:gd name="T10" fmla="*/ 2147483647 w 1102"/>
              <a:gd name="T11" fmla="*/ 2147483647 h 32"/>
              <a:gd name="T12" fmla="*/ 2147483647 w 1102"/>
              <a:gd name="T13" fmla="*/ 2147483647 h 32"/>
              <a:gd name="T14" fmla="*/ 2147483647 w 1102"/>
              <a:gd name="T15" fmla="*/ 0 h 32"/>
              <a:gd name="T16" fmla="*/ 2147483647 w 1102"/>
              <a:gd name="T17" fmla="*/ 0 h 32"/>
              <a:gd name="T18" fmla="*/ 2147483647 w 1102"/>
              <a:gd name="T19" fmla="*/ 2147483647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02" h="32">
                <a:moveTo>
                  <a:pt x="1102" y="18"/>
                </a:moveTo>
                <a:lnTo>
                  <a:pt x="1089" y="0"/>
                </a:lnTo>
                <a:lnTo>
                  <a:pt x="0" y="0"/>
                </a:lnTo>
                <a:lnTo>
                  <a:pt x="0" y="32"/>
                </a:lnTo>
                <a:lnTo>
                  <a:pt x="1089" y="32"/>
                </a:lnTo>
                <a:lnTo>
                  <a:pt x="1076" y="18"/>
                </a:lnTo>
                <a:lnTo>
                  <a:pt x="1102" y="18"/>
                </a:lnTo>
                <a:lnTo>
                  <a:pt x="1102" y="0"/>
                </a:lnTo>
                <a:lnTo>
                  <a:pt x="1089" y="0"/>
                </a:lnTo>
                <a:lnTo>
                  <a:pt x="1102" y="18"/>
                </a:lnTo>
                <a:close/>
              </a:path>
            </a:pathLst>
          </a:custGeom>
          <a:solidFill>
            <a:srgbClr val="FF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8545" name="Line 66"/>
          <p:cNvSpPr>
            <a:spLocks noChangeShapeType="1"/>
          </p:cNvSpPr>
          <p:nvPr/>
        </p:nvSpPr>
        <p:spPr bwMode="auto">
          <a:xfrm>
            <a:off x="2443163" y="1984375"/>
            <a:ext cx="155575" cy="117475"/>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8546" name="Freeform 67"/>
          <p:cNvSpPr>
            <a:spLocks/>
          </p:cNvSpPr>
          <p:nvPr/>
        </p:nvSpPr>
        <p:spPr bwMode="auto">
          <a:xfrm>
            <a:off x="2517775" y="1852613"/>
            <a:ext cx="49213" cy="1590675"/>
          </a:xfrm>
          <a:custGeom>
            <a:avLst/>
            <a:gdLst>
              <a:gd name="T0" fmla="*/ 2147483647 w 29"/>
              <a:gd name="T1" fmla="*/ 2147483647 h 1703"/>
              <a:gd name="T2" fmla="*/ 2147483647 w 29"/>
              <a:gd name="T3" fmla="*/ 2147483647 h 1703"/>
              <a:gd name="T4" fmla="*/ 2147483647 w 29"/>
              <a:gd name="T5" fmla="*/ 0 h 1703"/>
              <a:gd name="T6" fmla="*/ 0 w 29"/>
              <a:gd name="T7" fmla="*/ 0 h 1703"/>
              <a:gd name="T8" fmla="*/ 0 w 29"/>
              <a:gd name="T9" fmla="*/ 2147483647 h 1703"/>
              <a:gd name="T10" fmla="*/ 2147483647 w 29"/>
              <a:gd name="T11" fmla="*/ 2147483647 h 170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 h="1703">
                <a:moveTo>
                  <a:pt x="13" y="1703"/>
                </a:moveTo>
                <a:lnTo>
                  <a:pt x="29" y="1703"/>
                </a:lnTo>
                <a:lnTo>
                  <a:pt x="29" y="0"/>
                </a:lnTo>
                <a:lnTo>
                  <a:pt x="0" y="0"/>
                </a:lnTo>
                <a:lnTo>
                  <a:pt x="0" y="1703"/>
                </a:lnTo>
                <a:lnTo>
                  <a:pt x="13" y="1703"/>
                </a:lnTo>
                <a:close/>
              </a:path>
            </a:pathLst>
          </a:custGeom>
          <a:solidFill>
            <a:srgbClr val="FF0000"/>
          </a:solidFill>
          <a:ln w="9525">
            <a:solidFill>
              <a:srgbClr val="FF0000"/>
            </a:solidFill>
            <a:round/>
            <a:headEnd/>
            <a:tailEnd/>
          </a:ln>
        </p:spPr>
        <p:txBody>
          <a:bodyPr/>
          <a:lstStyle/>
          <a:p>
            <a:endParaRPr lang="en-US"/>
          </a:p>
        </p:txBody>
      </p:sp>
      <p:sp>
        <p:nvSpPr>
          <p:cNvPr id="148547" name="Freeform 68"/>
          <p:cNvSpPr>
            <a:spLocks/>
          </p:cNvSpPr>
          <p:nvPr/>
        </p:nvSpPr>
        <p:spPr bwMode="auto">
          <a:xfrm>
            <a:off x="2232025" y="2432050"/>
            <a:ext cx="144463" cy="122238"/>
          </a:xfrm>
          <a:custGeom>
            <a:avLst/>
            <a:gdLst>
              <a:gd name="T0" fmla="*/ 2147483647 w 141"/>
              <a:gd name="T1" fmla="*/ 2147483647 h 152"/>
              <a:gd name="T2" fmla="*/ 2147483647 w 141"/>
              <a:gd name="T3" fmla="*/ 2147483647 h 152"/>
              <a:gd name="T4" fmla="*/ 2147483647 w 141"/>
              <a:gd name="T5" fmla="*/ 0 h 152"/>
              <a:gd name="T6" fmla="*/ 0 w 141"/>
              <a:gd name="T7" fmla="*/ 2147483647 h 152"/>
              <a:gd name="T8" fmla="*/ 2147483647 w 141"/>
              <a:gd name="T9" fmla="*/ 2147483647 h 152"/>
              <a:gd name="T10" fmla="*/ 2147483647 w 141"/>
              <a:gd name="T11" fmla="*/ 2147483647 h 1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1" h="152">
                <a:moveTo>
                  <a:pt x="131" y="142"/>
                </a:moveTo>
                <a:lnTo>
                  <a:pt x="141" y="135"/>
                </a:lnTo>
                <a:lnTo>
                  <a:pt x="20" y="0"/>
                </a:lnTo>
                <a:lnTo>
                  <a:pt x="0" y="21"/>
                </a:lnTo>
                <a:lnTo>
                  <a:pt x="121" y="152"/>
                </a:lnTo>
                <a:lnTo>
                  <a:pt x="131" y="14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8548" name="Freeform 69"/>
          <p:cNvSpPr>
            <a:spLocks/>
          </p:cNvSpPr>
          <p:nvPr/>
        </p:nvSpPr>
        <p:spPr bwMode="auto">
          <a:xfrm>
            <a:off x="1995488" y="2214563"/>
            <a:ext cx="142875" cy="122237"/>
          </a:xfrm>
          <a:custGeom>
            <a:avLst/>
            <a:gdLst>
              <a:gd name="T0" fmla="*/ 2147483647 w 141"/>
              <a:gd name="T1" fmla="*/ 2147483647 h 152"/>
              <a:gd name="T2" fmla="*/ 2147483647 w 141"/>
              <a:gd name="T3" fmla="*/ 2147483647 h 152"/>
              <a:gd name="T4" fmla="*/ 2147483647 w 141"/>
              <a:gd name="T5" fmla="*/ 0 h 152"/>
              <a:gd name="T6" fmla="*/ 0 w 141"/>
              <a:gd name="T7" fmla="*/ 2147483647 h 152"/>
              <a:gd name="T8" fmla="*/ 2147483647 w 141"/>
              <a:gd name="T9" fmla="*/ 2147483647 h 152"/>
              <a:gd name="T10" fmla="*/ 2147483647 w 141"/>
              <a:gd name="T11" fmla="*/ 2147483647 h 1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1" h="152">
                <a:moveTo>
                  <a:pt x="131" y="142"/>
                </a:moveTo>
                <a:lnTo>
                  <a:pt x="141" y="131"/>
                </a:lnTo>
                <a:lnTo>
                  <a:pt x="20" y="0"/>
                </a:lnTo>
                <a:lnTo>
                  <a:pt x="0" y="21"/>
                </a:lnTo>
                <a:lnTo>
                  <a:pt x="121" y="152"/>
                </a:lnTo>
                <a:lnTo>
                  <a:pt x="131" y="14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8549" name="Freeform 70"/>
          <p:cNvSpPr>
            <a:spLocks/>
          </p:cNvSpPr>
          <p:nvPr/>
        </p:nvSpPr>
        <p:spPr bwMode="auto">
          <a:xfrm>
            <a:off x="2495550" y="1797050"/>
            <a:ext cx="142875" cy="122238"/>
          </a:xfrm>
          <a:custGeom>
            <a:avLst/>
            <a:gdLst>
              <a:gd name="T0" fmla="*/ 2147483647 w 141"/>
              <a:gd name="T1" fmla="*/ 2147483647 h 152"/>
              <a:gd name="T2" fmla="*/ 2147483647 w 141"/>
              <a:gd name="T3" fmla="*/ 2147483647 h 152"/>
              <a:gd name="T4" fmla="*/ 2147483647 w 141"/>
              <a:gd name="T5" fmla="*/ 0 h 152"/>
              <a:gd name="T6" fmla="*/ 0 w 141"/>
              <a:gd name="T7" fmla="*/ 2147483647 h 152"/>
              <a:gd name="T8" fmla="*/ 2147483647 w 141"/>
              <a:gd name="T9" fmla="*/ 2147483647 h 152"/>
              <a:gd name="T10" fmla="*/ 2147483647 w 141"/>
              <a:gd name="T11" fmla="*/ 2147483647 h 1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1" h="152">
                <a:moveTo>
                  <a:pt x="131" y="142"/>
                </a:moveTo>
                <a:lnTo>
                  <a:pt x="141" y="131"/>
                </a:lnTo>
                <a:lnTo>
                  <a:pt x="20" y="0"/>
                </a:lnTo>
                <a:lnTo>
                  <a:pt x="0" y="21"/>
                </a:lnTo>
                <a:lnTo>
                  <a:pt x="121" y="152"/>
                </a:lnTo>
                <a:lnTo>
                  <a:pt x="131" y="14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pic>
        <p:nvPicPr>
          <p:cNvPr id="148550" name="Picture 71" descr="arrayA"/>
          <p:cNvPicPr>
            <a:picLocks noChangeAspect="1" noChangeArrowheads="1"/>
          </p:cNvPicPr>
          <p:nvPr/>
        </p:nvPicPr>
        <p:blipFill>
          <a:blip r:embed="rId3" cstate="email">
            <a:extLst>
              <a:ext uri="{28A0092B-C50C-407E-A947-70E740481C1C}">
                <a14:useLocalDpi xmlns:a14="http://schemas.microsoft.com/office/drawing/2010/main" val="0"/>
              </a:ext>
            </a:extLst>
          </a:blip>
          <a:srcRect l="2632" r="2632" b="4648"/>
          <a:stretch>
            <a:fillRect/>
          </a:stretch>
        </p:blipFill>
        <p:spPr bwMode="auto">
          <a:xfrm>
            <a:off x="3697288" y="1689100"/>
            <a:ext cx="2347912" cy="163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8551" name="Picture 72" descr="2D_scanner_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675438" y="1449388"/>
            <a:ext cx="1858962" cy="208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47913" name="Rectangle 73"/>
          <p:cNvSpPr>
            <a:spLocks noGrp="1" noChangeArrowheads="1"/>
          </p:cNvSpPr>
          <p:nvPr>
            <p:ph type="title"/>
          </p:nvPr>
        </p:nvSpPr>
        <p:spPr>
          <a:xfrm>
            <a:off x="250825" y="0"/>
            <a:ext cx="8642350" cy="908050"/>
          </a:xfrm>
        </p:spPr>
        <p:txBody>
          <a:bodyPr/>
          <a:lstStyle/>
          <a:p>
            <a:pPr eaLnBrk="1" hangingPunct="1">
              <a:defRPr/>
            </a:pPr>
            <a:r>
              <a:rPr lang="en-US" dirty="0">
                <a:cs typeface="+mj-cs"/>
              </a:rPr>
              <a:t>2 - D MEMS Switches</a:t>
            </a:r>
            <a:endParaRPr lang="en-GB" dirty="0">
              <a:cs typeface="+mj-cs"/>
            </a:endParaRPr>
          </a:p>
        </p:txBody>
      </p:sp>
      <p:sp>
        <p:nvSpPr>
          <p:cNvPr id="148553" name="Rectangle 74"/>
          <p:cNvSpPr>
            <a:spLocks noGrp="1" noChangeArrowheads="1"/>
          </p:cNvSpPr>
          <p:nvPr>
            <p:ph type="body" idx="1"/>
          </p:nvPr>
        </p:nvSpPr>
        <p:spPr>
          <a:xfrm>
            <a:off x="395288" y="3933825"/>
            <a:ext cx="8353425" cy="2162175"/>
          </a:xfrm>
        </p:spPr>
        <p:txBody>
          <a:bodyPr/>
          <a:lstStyle/>
          <a:p>
            <a:pPr eaLnBrk="1" hangingPunct="1"/>
            <a:r>
              <a:rPr lang="en-US" dirty="0" err="1">
                <a:latin typeface="Arial" charset="0"/>
                <a:cs typeface="Arial" charset="0"/>
              </a:rPr>
              <a:t>NxN</a:t>
            </a:r>
            <a:r>
              <a:rPr lang="en-US" dirty="0">
                <a:latin typeface="Arial" charset="0"/>
                <a:cs typeface="Arial" charset="0"/>
              </a:rPr>
              <a:t> switch: N</a:t>
            </a:r>
            <a:r>
              <a:rPr lang="en-US" baseline="30000" dirty="0">
                <a:latin typeface="Arial" charset="0"/>
                <a:cs typeface="Arial" charset="0"/>
              </a:rPr>
              <a:t>2</a:t>
            </a:r>
            <a:r>
              <a:rPr lang="en-US" dirty="0">
                <a:latin typeface="Arial" charset="0"/>
                <a:cs typeface="Arial" charset="0"/>
              </a:rPr>
              <a:t> mirrors</a:t>
            </a:r>
          </a:p>
          <a:p>
            <a:pPr eaLnBrk="1" hangingPunct="1"/>
            <a:r>
              <a:rPr lang="en-US" dirty="0">
                <a:latin typeface="Arial" charset="0"/>
                <a:cs typeface="Arial" charset="0"/>
              </a:rPr>
              <a:t>Simple control electronics</a:t>
            </a:r>
          </a:p>
          <a:p>
            <a:pPr eaLnBrk="1" hangingPunct="1"/>
            <a:r>
              <a:rPr lang="en-US" dirty="0">
                <a:latin typeface="Arial" charset="0"/>
                <a:cs typeface="Arial" charset="0"/>
              </a:rPr>
              <a:t>Planar free-space approach</a:t>
            </a:r>
          </a:p>
          <a:p>
            <a:pPr eaLnBrk="1" hangingPunct="1"/>
            <a:r>
              <a:rPr lang="en-US" dirty="0">
                <a:latin typeface="Arial" charset="0"/>
                <a:cs typeface="Arial" charset="0"/>
              </a:rPr>
              <a:t>High loss for large switch matrices </a:t>
            </a:r>
          </a:p>
          <a:p>
            <a:pPr eaLnBrk="1" hangingPunct="1"/>
            <a:endParaRPr lang="en-GB" dirty="0">
              <a:latin typeface="Arial" charset="0"/>
              <a:cs typeface="Arial" charset="0"/>
            </a:endParaRPr>
          </a:p>
        </p:txBody>
      </p:sp>
      <p:sp>
        <p:nvSpPr>
          <p:cNvPr id="2" name="Footer Placeholder 1"/>
          <p:cNvSpPr>
            <a:spLocks noGrp="1"/>
          </p:cNvSpPr>
          <p:nvPr>
            <p:ph type="ftr" sz="quarter" idx="10"/>
          </p:nvPr>
        </p:nvSpPr>
        <p:spPr/>
        <p:txBody>
          <a:bodyPr/>
          <a:lstStyle/>
          <a:p>
            <a:pPr>
              <a:defRPr/>
            </a:pPr>
            <a:r>
              <a:rPr lang="en-US"/>
              <a:t>Optical Networks                                                 Electrical and Electronic Engineering</a:t>
            </a:r>
            <a:endParaRPr lang="en-GB"/>
          </a:p>
        </p:txBody>
      </p:sp>
      <p:sp>
        <p:nvSpPr>
          <p:cNvPr id="3" name="Slide Number Placeholder 2"/>
          <p:cNvSpPr>
            <a:spLocks noGrp="1"/>
          </p:cNvSpPr>
          <p:nvPr>
            <p:ph type="sldNum" sz="quarter" idx="11"/>
          </p:nvPr>
        </p:nvSpPr>
        <p:spPr/>
        <p:txBody>
          <a:bodyPr/>
          <a:lstStyle/>
          <a:p>
            <a:pPr>
              <a:defRPr/>
            </a:pPr>
            <a:fld id="{E27625A9-5E77-CB45-8867-3DD80D097EC7}" type="slidenum">
              <a:rPr lang="en-GB" smtClean="0"/>
              <a:pPr>
                <a:defRPr/>
              </a:pPr>
              <a:t>29</a:t>
            </a:fld>
            <a:endParaRPr lang="en-GB"/>
          </a:p>
        </p:txBody>
      </p:sp>
    </p:spTree>
    <p:extLst>
      <p:ext uri="{BB962C8B-B14F-4D97-AF65-F5344CB8AC3E}">
        <p14:creationId xmlns:p14="http://schemas.microsoft.com/office/powerpoint/2010/main" val="3175797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EC28F-9232-4217-AA4A-2502024DA6AC}"/>
              </a:ext>
            </a:extLst>
          </p:cNvPr>
          <p:cNvSpPr>
            <a:spLocks noGrp="1"/>
          </p:cNvSpPr>
          <p:nvPr>
            <p:ph type="title"/>
          </p:nvPr>
        </p:nvSpPr>
        <p:spPr/>
        <p:txBody>
          <a:bodyPr/>
          <a:lstStyle/>
          <a:p>
            <a:r>
              <a:rPr lang="en-GB" dirty="0"/>
              <a:t>OADM enable ring topology</a:t>
            </a:r>
          </a:p>
        </p:txBody>
      </p:sp>
      <p:pic>
        <p:nvPicPr>
          <p:cNvPr id="6" name="Content Placeholder 5">
            <a:extLst>
              <a:ext uri="{FF2B5EF4-FFF2-40B4-BE49-F238E27FC236}">
                <a16:creationId xmlns:a16="http://schemas.microsoft.com/office/drawing/2014/main" id="{DD1BF850-DAD4-4668-B28E-2E2EB7E0DCBE}"/>
              </a:ext>
            </a:extLst>
          </p:cNvPr>
          <p:cNvPicPr>
            <a:picLocks noGrp="1" noChangeAspect="1"/>
          </p:cNvPicPr>
          <p:nvPr>
            <p:ph idx="1"/>
          </p:nvPr>
        </p:nvPicPr>
        <p:blipFill>
          <a:blip r:embed="rId2"/>
          <a:stretch>
            <a:fillRect/>
          </a:stretch>
        </p:blipFill>
        <p:spPr>
          <a:xfrm>
            <a:off x="246976" y="1124744"/>
            <a:ext cx="8539288" cy="3960440"/>
          </a:xfrm>
          <a:prstGeom prst="rect">
            <a:avLst/>
          </a:prstGeom>
        </p:spPr>
      </p:pic>
      <p:sp>
        <p:nvSpPr>
          <p:cNvPr id="4" name="Footer Placeholder 3">
            <a:extLst>
              <a:ext uri="{FF2B5EF4-FFF2-40B4-BE49-F238E27FC236}">
                <a16:creationId xmlns:a16="http://schemas.microsoft.com/office/drawing/2014/main" id="{21598BE6-8914-46C1-A148-D2C4036E72DF}"/>
              </a:ext>
            </a:extLst>
          </p:cNvPr>
          <p:cNvSpPr>
            <a:spLocks noGrp="1"/>
          </p:cNvSpPr>
          <p:nvPr>
            <p:ph type="ftr" sz="quarter" idx="10"/>
          </p:nvPr>
        </p:nvSpPr>
        <p:spPr/>
        <p:txBody>
          <a:bodyPr/>
          <a:lstStyle/>
          <a:p>
            <a:pPr>
              <a:defRPr/>
            </a:pPr>
            <a:r>
              <a:rPr lang="en-US"/>
              <a:t>Optical Networks                                                 Electrical and Electronic Engineering</a:t>
            </a:r>
            <a:endParaRPr lang="en-GB"/>
          </a:p>
        </p:txBody>
      </p:sp>
      <p:sp>
        <p:nvSpPr>
          <p:cNvPr id="5" name="Slide Number Placeholder 4">
            <a:extLst>
              <a:ext uri="{FF2B5EF4-FFF2-40B4-BE49-F238E27FC236}">
                <a16:creationId xmlns:a16="http://schemas.microsoft.com/office/drawing/2014/main" id="{94D309A4-3EC8-49CB-9A6A-3085C971762A}"/>
              </a:ext>
            </a:extLst>
          </p:cNvPr>
          <p:cNvSpPr>
            <a:spLocks noGrp="1"/>
          </p:cNvSpPr>
          <p:nvPr>
            <p:ph type="sldNum" sz="quarter" idx="11"/>
          </p:nvPr>
        </p:nvSpPr>
        <p:spPr/>
        <p:txBody>
          <a:bodyPr/>
          <a:lstStyle/>
          <a:p>
            <a:pPr>
              <a:defRPr/>
            </a:pPr>
            <a:fld id="{E27625A9-5E77-CB45-8867-3DD80D097EC7}" type="slidenum">
              <a:rPr lang="en-GB" smtClean="0"/>
              <a:pPr>
                <a:defRPr/>
              </a:pPr>
              <a:t>3</a:t>
            </a:fld>
            <a:endParaRPr lang="en-GB"/>
          </a:p>
        </p:txBody>
      </p:sp>
    </p:spTree>
    <p:extLst>
      <p:ext uri="{BB962C8B-B14F-4D97-AF65-F5344CB8AC3E}">
        <p14:creationId xmlns:p14="http://schemas.microsoft.com/office/powerpoint/2010/main" val="24106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4594" name="Rectangle 2"/>
          <p:cNvSpPr>
            <a:spLocks noGrp="1" noChangeArrowheads="1"/>
          </p:cNvSpPr>
          <p:nvPr>
            <p:ph type="title"/>
          </p:nvPr>
        </p:nvSpPr>
        <p:spPr>
          <a:noFill/>
          <a:ln/>
          <a:extLst>
            <a:ext uri="{91240B29-F687-4f45-9708-019B960494DF}">
              <a14:hiddenLine xmlns="" xmlns:a14="http://schemas.microsoft.com/office/drawing/2010/main" w="9525" cap="flat" cmpd="sng">
                <a:solidFill>
                  <a:schemeClr val="tx1"/>
                </a:solidFill>
                <a:prstDash val="solid"/>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a:lstStyle/>
          <a:p>
            <a:r>
              <a:rPr lang="en-US" dirty="0"/>
              <a:t>3 - D MEMS Switches</a:t>
            </a:r>
            <a:endParaRPr lang="en-US" sz="2400" dirty="0">
              <a:solidFill>
                <a:schemeClr val="tx1"/>
              </a:solidFill>
              <a:cs typeface="Arial" charset="0"/>
            </a:endParaRPr>
          </a:p>
        </p:txBody>
      </p:sp>
      <p:sp>
        <p:nvSpPr>
          <p:cNvPr id="2414595" name="Rectangle 3"/>
          <p:cNvSpPr>
            <a:spLocks noChangeArrowheads="1"/>
          </p:cNvSpPr>
          <p:nvPr/>
        </p:nvSpPr>
        <p:spPr bwMode="auto">
          <a:xfrm>
            <a:off x="1" y="3933056"/>
            <a:ext cx="4139952" cy="2664296"/>
          </a:xfrm>
          <a:prstGeom prst="rect">
            <a:avLst/>
          </a:prstGeom>
          <a:noFill/>
          <a:ln>
            <a:noFill/>
          </a:ln>
          <a:extLst>
            <a:ext uri="{909E8E84-426E-40dd-AFC4-6F175D3DCCD1}">
              <a14:hiddenFill xmlns="" xmlns:a14="http://schemas.microsoft.com/office/drawing/2010/main">
                <a:solidFill>
                  <a:srgbClr val="242B78"/>
                </a:solidFill>
              </a14:hiddenFill>
            </a:ext>
            <a:ext uri="{91240B29-F687-4f45-9708-019B960494DF}">
              <a14:hiddenLine xmlns="" xmlns:a14="http://schemas.microsoft.com/office/drawing/2010/main" w="9525">
                <a:solidFill>
                  <a:srgbClr val="2B2B2B"/>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lnSpc>
                <a:spcPct val="80000"/>
              </a:lnSpc>
              <a:spcBef>
                <a:spcPct val="20000"/>
              </a:spcBef>
              <a:buFont typeface="Arial" charset="0"/>
              <a:buChar char="•"/>
            </a:pPr>
            <a:r>
              <a:rPr lang="de-DE" dirty="0">
                <a:cs typeface="Arial" charset="0"/>
              </a:rPr>
              <a:t>3D </a:t>
            </a:r>
            <a:r>
              <a:rPr lang="en-GB" dirty="0">
                <a:cs typeface="Arial" charset="0"/>
              </a:rPr>
              <a:t>Micro-electro-mechanical systems (MEMS)</a:t>
            </a:r>
          </a:p>
          <a:p>
            <a:pPr marL="800100" lvl="1" indent="-342900">
              <a:lnSpc>
                <a:spcPct val="80000"/>
              </a:lnSpc>
              <a:spcBef>
                <a:spcPct val="20000"/>
              </a:spcBef>
              <a:buFont typeface="Arial" charset="0"/>
              <a:buChar char="•"/>
            </a:pPr>
            <a:r>
              <a:rPr lang="en-GB" dirty="0">
                <a:cs typeface="Arial" charset="0"/>
              </a:rPr>
              <a:t>Scales with 2N</a:t>
            </a:r>
          </a:p>
          <a:p>
            <a:pPr marL="800100" lvl="1" indent="-342900">
              <a:lnSpc>
                <a:spcPct val="80000"/>
              </a:lnSpc>
              <a:spcBef>
                <a:spcPct val="20000"/>
              </a:spcBef>
              <a:buFont typeface="Arial" charset="0"/>
              <a:buChar char="•"/>
            </a:pPr>
            <a:r>
              <a:rPr lang="en-GB" dirty="0">
                <a:cs typeface="Arial" charset="0"/>
              </a:rPr>
              <a:t>256 x 256 requires 512 mirrors only </a:t>
            </a:r>
          </a:p>
          <a:p>
            <a:pPr marL="800100" lvl="1" indent="-342900">
              <a:lnSpc>
                <a:spcPct val="80000"/>
              </a:lnSpc>
              <a:spcBef>
                <a:spcPct val="20000"/>
              </a:spcBef>
              <a:buFont typeface="Arial" charset="0"/>
              <a:buChar char="•"/>
            </a:pPr>
            <a:r>
              <a:rPr lang="en-GB" dirty="0">
                <a:cs typeface="Arial" charset="0"/>
              </a:rPr>
              <a:t>But: complex concept, availability</a:t>
            </a:r>
          </a:p>
          <a:p>
            <a:pPr marL="800100" lvl="1" indent="-342900">
              <a:lnSpc>
                <a:spcPct val="80000"/>
              </a:lnSpc>
              <a:spcBef>
                <a:spcPct val="20000"/>
              </a:spcBef>
              <a:buFont typeface="Arial" charset="0"/>
              <a:buChar char="•"/>
            </a:pPr>
            <a:endParaRPr lang="en-GB" dirty="0">
              <a:cs typeface="Arial" charset="0"/>
            </a:endParaRPr>
          </a:p>
          <a:p>
            <a:pPr marL="800100" lvl="1" indent="-342900">
              <a:lnSpc>
                <a:spcPct val="80000"/>
              </a:lnSpc>
              <a:spcBef>
                <a:spcPct val="20000"/>
              </a:spcBef>
              <a:buFont typeface="Arial" charset="0"/>
              <a:buChar char="•"/>
            </a:pPr>
            <a:r>
              <a:rPr lang="en-GB" dirty="0">
                <a:cs typeface="Arial" charset="0"/>
              </a:rPr>
              <a:t>But: very good research !</a:t>
            </a:r>
          </a:p>
        </p:txBody>
      </p:sp>
      <p:pic>
        <p:nvPicPr>
          <p:cNvPr id="2414596" name="Picture 4" descr="020302 3d mems xerox PAR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1052736"/>
            <a:ext cx="5032131" cy="3784600"/>
          </a:xfrm>
          <a:prstGeom prst="rect">
            <a:avLst/>
          </a:prstGeom>
          <a:noFill/>
          <a:extLst>
            <a:ext uri="{909E8E84-426E-40dd-AFC4-6F175D3DCCD1}">
              <a14:hiddenFill xmlns="" xmlns:a14="http://schemas.microsoft.com/office/drawing/2010/main">
                <a:solidFill>
                  <a:srgbClr val="FFFFFF"/>
                </a:solidFill>
              </a14:hiddenFill>
            </a:ext>
          </a:extLst>
        </p:spPr>
      </p:pic>
      <p:sp>
        <p:nvSpPr>
          <p:cNvPr id="2414597" name="Text Box 5"/>
          <p:cNvSpPr txBox="1">
            <a:spLocks noChangeArrowheads="1"/>
          </p:cNvSpPr>
          <p:nvPr/>
        </p:nvSpPr>
        <p:spPr bwMode="auto">
          <a:xfrm>
            <a:off x="3628123" y="2119537"/>
            <a:ext cx="1618652" cy="276999"/>
          </a:xfrm>
          <a:prstGeom prst="rect">
            <a:avLst/>
          </a:prstGeom>
          <a:noFill/>
          <a:ln>
            <a:noFill/>
          </a:ln>
          <a:effectLst/>
          <a:extLst>
            <a:ext uri="{909E8E84-426E-40dd-AFC4-6F175D3DCCD1}">
              <a14:hiddenFill xmlns="" xmlns:a14="http://schemas.microsoft.com/office/drawing/2010/main">
                <a:solidFill>
                  <a:srgbClr val="2B2B2B"/>
                </a:solidFill>
              </a14:hiddenFill>
            </a:ext>
            <a:ext uri="{91240B29-F687-4f45-9708-019B960494DF}">
              <a14:hiddenLine xmlns="" xmlns:a14="http://schemas.microsoft.com/office/drawing/2010/main" w="9525">
                <a:solidFill>
                  <a:srgbClr val="2B2B2B"/>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sz="1200">
                <a:solidFill>
                  <a:srgbClr val="2B2B2B"/>
                </a:solidFill>
              </a:rPr>
              <a:t>Source: Xerox PARC</a:t>
            </a:r>
          </a:p>
        </p:txBody>
      </p:sp>
      <p:sp>
        <p:nvSpPr>
          <p:cNvPr id="2414598" name="AutoShape 6"/>
          <p:cNvSpPr>
            <a:spLocks noChangeArrowheads="1"/>
          </p:cNvSpPr>
          <p:nvPr/>
        </p:nvSpPr>
        <p:spPr bwMode="auto">
          <a:xfrm>
            <a:off x="7496739" y="4176936"/>
            <a:ext cx="1125415" cy="914400"/>
          </a:xfrm>
          <a:prstGeom prst="parallelogram">
            <a:avLst>
              <a:gd name="adj" fmla="val 33333"/>
            </a:avLst>
          </a:prstGeom>
          <a:noFill/>
          <a:ln w="2857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14599" name="AutoShape 7"/>
          <p:cNvSpPr>
            <a:spLocks noChangeArrowheads="1"/>
          </p:cNvSpPr>
          <p:nvPr/>
        </p:nvSpPr>
        <p:spPr bwMode="auto">
          <a:xfrm>
            <a:off x="7590524" y="4405536"/>
            <a:ext cx="961292" cy="457200"/>
          </a:xfrm>
          <a:prstGeom prst="parallelogram">
            <a:avLst>
              <a:gd name="adj" fmla="val 56944"/>
            </a:avLst>
          </a:prstGeom>
          <a:solidFill>
            <a:srgbClr val="B2B2B2"/>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14600" name="Line 8"/>
          <p:cNvSpPr>
            <a:spLocks noChangeShapeType="1"/>
          </p:cNvSpPr>
          <p:nvPr/>
        </p:nvSpPr>
        <p:spPr bwMode="auto">
          <a:xfrm>
            <a:off x="8411139" y="4634136"/>
            <a:ext cx="70338" cy="0"/>
          </a:xfrm>
          <a:prstGeom prst="line">
            <a:avLst/>
          </a:prstGeom>
          <a:noFill/>
          <a:ln w="381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14601" name="Line 9"/>
          <p:cNvSpPr>
            <a:spLocks noChangeShapeType="1"/>
          </p:cNvSpPr>
          <p:nvPr/>
        </p:nvSpPr>
        <p:spPr bwMode="auto">
          <a:xfrm>
            <a:off x="7637416" y="4634136"/>
            <a:ext cx="70338" cy="0"/>
          </a:xfrm>
          <a:prstGeom prst="line">
            <a:avLst/>
          </a:prstGeom>
          <a:noFill/>
          <a:ln w="381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14602" name="Line 10"/>
          <p:cNvSpPr>
            <a:spLocks noChangeShapeType="1"/>
          </p:cNvSpPr>
          <p:nvPr/>
        </p:nvSpPr>
        <p:spPr bwMode="auto">
          <a:xfrm flipV="1">
            <a:off x="8200123" y="4100736"/>
            <a:ext cx="0" cy="76200"/>
          </a:xfrm>
          <a:prstGeom prst="line">
            <a:avLst/>
          </a:prstGeom>
          <a:noFill/>
          <a:ln w="381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14603" name="Line 11"/>
          <p:cNvSpPr>
            <a:spLocks noChangeShapeType="1"/>
          </p:cNvSpPr>
          <p:nvPr/>
        </p:nvSpPr>
        <p:spPr bwMode="auto">
          <a:xfrm flipV="1">
            <a:off x="7989108" y="5091336"/>
            <a:ext cx="0" cy="76200"/>
          </a:xfrm>
          <a:prstGeom prst="line">
            <a:avLst/>
          </a:prstGeom>
          <a:noFill/>
          <a:ln w="381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2414604" name="Group 12"/>
          <p:cNvGrpSpPr>
            <a:grpSpLocks/>
          </p:cNvGrpSpPr>
          <p:nvPr/>
        </p:nvGrpSpPr>
        <p:grpSpPr bwMode="auto">
          <a:xfrm>
            <a:off x="7989108" y="3567336"/>
            <a:ext cx="353158" cy="381000"/>
            <a:chOff x="5088" y="3120"/>
            <a:chExt cx="288" cy="288"/>
          </a:xfrm>
        </p:grpSpPr>
        <p:sp>
          <p:nvSpPr>
            <p:cNvPr id="2414605" name="Arc 13"/>
            <p:cNvSpPr>
              <a:spLocks/>
            </p:cNvSpPr>
            <p:nvPr/>
          </p:nvSpPr>
          <p:spPr bwMode="auto">
            <a:xfrm>
              <a:off x="5232" y="3120"/>
              <a:ext cx="144" cy="14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38100">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14606" name="Arc 14"/>
            <p:cNvSpPr>
              <a:spLocks/>
            </p:cNvSpPr>
            <p:nvPr/>
          </p:nvSpPr>
          <p:spPr bwMode="auto">
            <a:xfrm rot="-5400000">
              <a:off x="5088" y="3120"/>
              <a:ext cx="144" cy="14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38100">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14607" name="Arc 15"/>
            <p:cNvSpPr>
              <a:spLocks/>
            </p:cNvSpPr>
            <p:nvPr/>
          </p:nvSpPr>
          <p:spPr bwMode="auto">
            <a:xfrm rot="-5400000" flipH="1" flipV="1">
              <a:off x="5232" y="3264"/>
              <a:ext cx="144" cy="14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38100">
              <a:solidFill>
                <a:srgbClr val="000000"/>
              </a:solidFill>
              <a:round/>
              <a:headEn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2414608" name="Group 16"/>
          <p:cNvGrpSpPr>
            <a:grpSpLocks/>
          </p:cNvGrpSpPr>
          <p:nvPr/>
        </p:nvGrpSpPr>
        <p:grpSpPr bwMode="auto">
          <a:xfrm>
            <a:off x="7356080" y="4405536"/>
            <a:ext cx="140678" cy="457200"/>
            <a:chOff x="5088" y="3120"/>
            <a:chExt cx="288" cy="288"/>
          </a:xfrm>
        </p:grpSpPr>
        <p:sp>
          <p:nvSpPr>
            <p:cNvPr id="2414609" name="Arc 17"/>
            <p:cNvSpPr>
              <a:spLocks/>
            </p:cNvSpPr>
            <p:nvPr/>
          </p:nvSpPr>
          <p:spPr bwMode="auto">
            <a:xfrm>
              <a:off x="5232" y="3120"/>
              <a:ext cx="144" cy="14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38100">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14610" name="Arc 18"/>
            <p:cNvSpPr>
              <a:spLocks/>
            </p:cNvSpPr>
            <p:nvPr/>
          </p:nvSpPr>
          <p:spPr bwMode="auto">
            <a:xfrm rot="-5400000">
              <a:off x="5088" y="3120"/>
              <a:ext cx="144" cy="14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38100">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14611" name="Arc 19"/>
            <p:cNvSpPr>
              <a:spLocks/>
            </p:cNvSpPr>
            <p:nvPr/>
          </p:nvSpPr>
          <p:spPr bwMode="auto">
            <a:xfrm rot="-5400000" flipH="1" flipV="1">
              <a:off x="5232" y="3264"/>
              <a:ext cx="144" cy="14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38100">
              <a:solidFill>
                <a:srgbClr val="000000"/>
              </a:solidFill>
              <a:round/>
              <a:headEn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2414612" name="Oval 20"/>
          <p:cNvSpPr>
            <a:spLocks noChangeArrowheads="1"/>
          </p:cNvSpPr>
          <p:nvPr/>
        </p:nvSpPr>
        <p:spPr bwMode="auto">
          <a:xfrm>
            <a:off x="7297447" y="3453036"/>
            <a:ext cx="1547446" cy="2590800"/>
          </a:xfrm>
          <a:prstGeom prst="ellipse">
            <a:avLst/>
          </a:pr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14613" name="Line 21"/>
          <p:cNvSpPr>
            <a:spLocks noChangeShapeType="1"/>
          </p:cNvSpPr>
          <p:nvPr/>
        </p:nvSpPr>
        <p:spPr bwMode="auto">
          <a:xfrm flipH="1" flipV="1">
            <a:off x="6863693" y="3491136"/>
            <a:ext cx="773723" cy="152400"/>
          </a:xfrm>
          <a:prstGeom prst="line">
            <a:avLst/>
          </a:prstGeom>
          <a:noFill/>
          <a:ln w="381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14614" name="Line 22"/>
          <p:cNvSpPr>
            <a:spLocks noChangeShapeType="1"/>
          </p:cNvSpPr>
          <p:nvPr/>
        </p:nvSpPr>
        <p:spPr bwMode="auto">
          <a:xfrm>
            <a:off x="7496739" y="5319936"/>
            <a:ext cx="845527" cy="0"/>
          </a:xfrm>
          <a:prstGeom prst="line">
            <a:avLst/>
          </a:prstGeom>
          <a:noFill/>
          <a:ln w="28575">
            <a:solidFill>
              <a:srgbClr val="000000"/>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14615" name="Text Box 23"/>
          <p:cNvSpPr txBox="1">
            <a:spLocks noChangeArrowheads="1"/>
          </p:cNvSpPr>
          <p:nvPr/>
        </p:nvSpPr>
        <p:spPr bwMode="auto">
          <a:xfrm>
            <a:off x="7441939" y="5439276"/>
            <a:ext cx="1287770" cy="369332"/>
          </a:xfrm>
          <a:prstGeom prst="rect">
            <a:avLst/>
          </a:prstGeom>
          <a:noFill/>
          <a:ln>
            <a:noFill/>
          </a:ln>
          <a:effectLst/>
          <a:extLst>
            <a:ext uri="{909E8E84-426E-40dd-AFC4-6F175D3DCCD1}">
              <a14:hiddenFill xmlns="" xmlns:a14="http://schemas.microsoft.com/office/drawing/2010/main">
                <a:solidFill>
                  <a:srgbClr val="242B78"/>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GB" sz="1800">
                <a:solidFill>
                  <a:srgbClr val="2B2B2B"/>
                </a:solidFill>
              </a:rPr>
              <a:t>0.3 - 1 mm</a:t>
            </a:r>
            <a:endParaRPr lang="en-GB" sz="2400">
              <a:solidFill>
                <a:srgbClr val="2B2B2B"/>
              </a:solidFill>
              <a:latin typeface="Times New Roman" charset="0"/>
            </a:endParaRPr>
          </a:p>
        </p:txBody>
      </p:sp>
      <p:sp>
        <p:nvSpPr>
          <p:cNvPr id="2414616" name="Text Box 24"/>
          <p:cNvSpPr txBox="1">
            <a:spLocks noChangeArrowheads="1"/>
          </p:cNvSpPr>
          <p:nvPr/>
        </p:nvSpPr>
        <p:spPr bwMode="auto">
          <a:xfrm>
            <a:off x="3050762" y="2913287"/>
            <a:ext cx="1280746" cy="1006475"/>
          </a:xfrm>
          <a:prstGeom prst="rect">
            <a:avLst/>
          </a:prstGeom>
          <a:noFill/>
          <a:ln>
            <a:noFill/>
          </a:ln>
          <a:effectLst/>
          <a:extLst>
            <a:ext uri="{909E8E84-426E-40dd-AFC4-6F175D3DCCD1}">
              <a14:hiddenFill xmlns="" xmlns:a14="http://schemas.microsoft.com/office/drawing/2010/main">
                <a:solidFill>
                  <a:srgbClr val="2B2B2B"/>
                </a:solidFill>
              </a14:hiddenFill>
            </a:ext>
            <a:ext uri="{91240B29-F687-4f45-9708-019B960494DF}">
              <a14:hiddenLine xmlns="" xmlns:a14="http://schemas.microsoft.com/office/drawing/2010/main" w="9525">
                <a:solidFill>
                  <a:srgbClr val="2B2B2B"/>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GB" sz="2000">
                <a:solidFill>
                  <a:srgbClr val="2B2B2B"/>
                </a:solidFill>
              </a:rPr>
              <a:t>256 - 1,000 ports</a:t>
            </a:r>
            <a:endParaRPr lang="en-GB" sz="2400">
              <a:solidFill>
                <a:srgbClr val="2B2B2B"/>
              </a:solidFill>
            </a:endParaRPr>
          </a:p>
        </p:txBody>
      </p:sp>
      <p:sp>
        <p:nvSpPr>
          <p:cNvPr id="2" name="Footer Placeholder 1"/>
          <p:cNvSpPr>
            <a:spLocks noGrp="1"/>
          </p:cNvSpPr>
          <p:nvPr>
            <p:ph type="ftr" sz="quarter" idx="10"/>
          </p:nvPr>
        </p:nvSpPr>
        <p:spPr/>
        <p:txBody>
          <a:bodyPr/>
          <a:lstStyle/>
          <a:p>
            <a:pPr>
              <a:defRPr/>
            </a:pPr>
            <a:r>
              <a:rPr lang="en-US"/>
              <a:t>Optical Networks                                                 Electrical and Electronic Engineering</a:t>
            </a:r>
            <a:endParaRPr lang="en-GB"/>
          </a:p>
        </p:txBody>
      </p:sp>
      <p:sp>
        <p:nvSpPr>
          <p:cNvPr id="3" name="Slide Number Placeholder 2"/>
          <p:cNvSpPr>
            <a:spLocks noGrp="1"/>
          </p:cNvSpPr>
          <p:nvPr>
            <p:ph type="sldNum" sz="quarter" idx="11"/>
          </p:nvPr>
        </p:nvSpPr>
        <p:spPr/>
        <p:txBody>
          <a:bodyPr/>
          <a:lstStyle/>
          <a:p>
            <a:pPr>
              <a:defRPr/>
            </a:pPr>
            <a:fld id="{E27625A9-5E77-CB45-8867-3DD80D097EC7}" type="slidenum">
              <a:rPr lang="en-GB" smtClean="0"/>
              <a:pPr>
                <a:defRPr/>
              </a:pPr>
              <a:t>30</a:t>
            </a:fld>
            <a:endParaRPr lang="en-GB"/>
          </a:p>
        </p:txBody>
      </p:sp>
    </p:spTree>
    <p:extLst>
      <p:ext uri="{BB962C8B-B14F-4D97-AF65-F5344CB8AC3E}">
        <p14:creationId xmlns:p14="http://schemas.microsoft.com/office/powerpoint/2010/main" val="1576675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42" name="Rectangle 2"/>
          <p:cNvSpPr>
            <a:spLocks noGrp="1" noChangeArrowheads="1"/>
          </p:cNvSpPr>
          <p:nvPr>
            <p:ph type="title"/>
          </p:nvPr>
        </p:nvSpPr>
        <p:spPr>
          <a:noFill/>
          <a:ln/>
          <a:extLst>
            <a:ext uri="{91240B29-F687-4f45-9708-019B960494DF}">
              <a14:hiddenLine xmlns="" xmlns:a14="http://schemas.microsoft.com/office/drawing/2010/main" w="9525" cap="flat" cmpd="sng">
                <a:solidFill>
                  <a:schemeClr val="tx1"/>
                </a:solidFill>
                <a:prstDash val="solid"/>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a:lstStyle/>
          <a:p>
            <a:r>
              <a:rPr lang="de-DE" dirty="0" err="1">
                <a:cs typeface="Arial" charset="0"/>
              </a:rPr>
              <a:t>Example</a:t>
            </a:r>
            <a:r>
              <a:rPr lang="de-DE" dirty="0">
                <a:cs typeface="Arial" charset="0"/>
              </a:rPr>
              <a:t> Lucent 3D MEMS Switch</a:t>
            </a:r>
            <a:endParaRPr lang="en-US" dirty="0">
              <a:cs typeface="Arial" charset="0"/>
            </a:endParaRPr>
          </a:p>
        </p:txBody>
      </p:sp>
      <p:sp>
        <p:nvSpPr>
          <p:cNvPr id="2416643" name="Rectangle 3"/>
          <p:cNvSpPr>
            <a:spLocks noGrp="1" noChangeArrowheads="1"/>
          </p:cNvSpPr>
          <p:nvPr>
            <p:ph type="body" idx="1"/>
          </p:nvPr>
        </p:nvSpPr>
        <p:spPr>
          <a:xfrm>
            <a:off x="4157297" y="1730375"/>
            <a:ext cx="4986703" cy="5029200"/>
          </a:xfrm>
          <a:noFill/>
          <a:ln/>
          <a:extLst>
            <a:ext uri="{909E8E84-426E-40dd-AFC4-6F175D3DCCD1}">
              <a14:hiddenFill xmlns="" xmlns:a14="http://schemas.microsoft.com/office/drawing/2010/main">
                <a:solidFill>
                  <a:srgbClr val="242B78"/>
                </a:solidFill>
              </a14:hiddenFill>
            </a:ext>
            <a:ext uri="{91240B29-F687-4f45-9708-019B960494DF}">
              <a14:hiddenLine xmlns="" xmlns:a14="http://schemas.microsoft.com/office/drawing/2010/main" w="9525">
                <a:solidFill>
                  <a:srgbClr val="2B2B2B"/>
                </a:solidFill>
                <a:miter lim="800000"/>
                <a:headEnd/>
                <a:tailEnd/>
              </a14:hiddenLine>
            </a:ext>
          </a:extLst>
        </p:spPr>
        <p:txBody>
          <a:bodyPr lIns="0" tIns="0" rIns="0" bIns="0"/>
          <a:lstStyle/>
          <a:p>
            <a:pPr marL="195263" indent="-195263" defTabSz="795338">
              <a:buFont typeface="Monotype Sorts" charset="0"/>
              <a:buNone/>
            </a:pPr>
            <a:r>
              <a:rPr lang="en-GB" sz="1800" dirty="0">
                <a:solidFill>
                  <a:srgbClr val="2B2B2B"/>
                </a:solidFill>
              </a:rPr>
              <a:t>Mirror adjustment/control</a:t>
            </a:r>
            <a:br>
              <a:rPr lang="en-GB" sz="1800" dirty="0">
                <a:solidFill>
                  <a:srgbClr val="2B2B2B"/>
                </a:solidFill>
              </a:rPr>
            </a:br>
            <a:r>
              <a:rPr lang="en-GB" sz="1800" dirty="0">
                <a:solidFill>
                  <a:srgbClr val="2B2B2B"/>
                </a:solidFill>
              </a:rPr>
              <a:t>(several analogue drive voltages):</a:t>
            </a:r>
          </a:p>
          <a:p>
            <a:pPr marL="195263" indent="-195263" defTabSz="795338">
              <a:buFont typeface="Monotype Sorts" charset="0"/>
              <a:buNone/>
            </a:pPr>
            <a:r>
              <a:rPr lang="en-GB" sz="1800" dirty="0">
                <a:solidFill>
                  <a:srgbClr val="2B2B2B"/>
                </a:solidFill>
              </a:rPr>
              <a:t>1) Coarse adjustment with no feedback</a:t>
            </a:r>
            <a:br>
              <a:rPr lang="en-GB" sz="1800" dirty="0">
                <a:solidFill>
                  <a:srgbClr val="2B2B2B"/>
                </a:solidFill>
              </a:rPr>
            </a:br>
            <a:r>
              <a:rPr lang="en-GB" sz="1800" dirty="0">
                <a:solidFill>
                  <a:srgbClr val="2B2B2B"/>
                </a:solidFill>
              </a:rPr>
              <a:t>    (attenuation &lt; 10 dB)</a:t>
            </a:r>
          </a:p>
          <a:p>
            <a:pPr marL="195263" indent="-195263" defTabSz="795338">
              <a:buFont typeface="Monotype Sorts" charset="0"/>
              <a:buNone/>
            </a:pPr>
            <a:r>
              <a:rPr lang="en-GB" sz="1800" dirty="0">
                <a:solidFill>
                  <a:srgbClr val="2B2B2B"/>
                </a:solidFill>
              </a:rPr>
              <a:t>2) Fine adjustment with closed feedback loop</a:t>
            </a:r>
            <a:br>
              <a:rPr lang="en-GB" sz="1800" dirty="0">
                <a:solidFill>
                  <a:srgbClr val="2B2B2B"/>
                </a:solidFill>
              </a:rPr>
            </a:br>
            <a:r>
              <a:rPr lang="en-GB" sz="1800" dirty="0">
                <a:solidFill>
                  <a:srgbClr val="2B2B2B"/>
                </a:solidFill>
              </a:rPr>
              <a:t>    (attenuation &lt; 3 dB).</a:t>
            </a:r>
          </a:p>
          <a:p>
            <a:pPr marL="195263" indent="-195263" defTabSz="795338">
              <a:buFont typeface="Monotype Sorts" charset="0"/>
              <a:buNone/>
            </a:pPr>
            <a:endParaRPr lang="en-GB" sz="1800" dirty="0">
              <a:solidFill>
                <a:srgbClr val="2B2B2B"/>
              </a:solidFill>
            </a:endParaRPr>
          </a:p>
          <a:p>
            <a:pPr marL="195263" indent="-195263" defTabSz="795338">
              <a:buFont typeface="Monotype Sorts" charset="0"/>
              <a:buNone/>
            </a:pPr>
            <a:r>
              <a:rPr lang="en-GB" sz="1800" b="1" dirty="0">
                <a:solidFill>
                  <a:srgbClr val="2B2B2B"/>
                </a:solidFill>
              </a:rPr>
              <a:t>Required precision:</a:t>
            </a:r>
          </a:p>
          <a:p>
            <a:pPr marL="195263" indent="-195263" defTabSz="795338">
              <a:buFont typeface="Monotype Sorts" charset="0"/>
              <a:buNone/>
            </a:pPr>
            <a:r>
              <a:rPr lang="en-GB" sz="1800" dirty="0">
                <a:solidFill>
                  <a:srgbClr val="2B2B2B"/>
                </a:solidFill>
              </a:rPr>
              <a:t>Hit a cent coin with a laser from 2 km distance!</a:t>
            </a:r>
          </a:p>
        </p:txBody>
      </p:sp>
      <p:pic>
        <p:nvPicPr>
          <p:cNvPr id="24166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389" y="1997076"/>
            <a:ext cx="3026019" cy="2944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2416645" name="Text Box 5"/>
          <p:cNvSpPr txBox="1">
            <a:spLocks noChangeArrowheads="1"/>
          </p:cNvSpPr>
          <p:nvPr/>
        </p:nvSpPr>
        <p:spPr bwMode="auto">
          <a:xfrm>
            <a:off x="781051" y="4956175"/>
            <a:ext cx="2954215" cy="336550"/>
          </a:xfrm>
          <a:prstGeom prst="rect">
            <a:avLst/>
          </a:prstGeom>
          <a:noFill/>
          <a:ln>
            <a:noFill/>
          </a:ln>
          <a:effectLst/>
          <a:extLst>
            <a:ext uri="{909E8E84-426E-40dd-AFC4-6F175D3DCCD1}">
              <a14:hiddenFill xmlns="" xmlns:a14="http://schemas.microsoft.com/office/drawing/2010/main">
                <a:solidFill>
                  <a:srgbClr val="242B78"/>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GB" sz="1600" b="1">
                <a:solidFill>
                  <a:srgbClr val="2B2B2B"/>
                </a:solidFill>
              </a:rPr>
              <a:t>Source : Lucent</a:t>
            </a:r>
            <a:endParaRPr lang="en-GB" sz="1600">
              <a:solidFill>
                <a:srgbClr val="2B2B2B"/>
              </a:solidFill>
            </a:endParaRPr>
          </a:p>
        </p:txBody>
      </p:sp>
      <p:sp>
        <p:nvSpPr>
          <p:cNvPr id="2" name="Footer Placeholder 1"/>
          <p:cNvSpPr>
            <a:spLocks noGrp="1"/>
          </p:cNvSpPr>
          <p:nvPr>
            <p:ph type="ftr" sz="quarter" idx="10"/>
          </p:nvPr>
        </p:nvSpPr>
        <p:spPr/>
        <p:txBody>
          <a:bodyPr/>
          <a:lstStyle/>
          <a:p>
            <a:pPr>
              <a:defRPr/>
            </a:pPr>
            <a:r>
              <a:rPr lang="en-US"/>
              <a:t>Optical Networks                                                 Electrical and Electronic Engineering</a:t>
            </a:r>
            <a:endParaRPr lang="en-GB"/>
          </a:p>
        </p:txBody>
      </p:sp>
      <p:sp>
        <p:nvSpPr>
          <p:cNvPr id="3" name="Slide Number Placeholder 2"/>
          <p:cNvSpPr>
            <a:spLocks noGrp="1"/>
          </p:cNvSpPr>
          <p:nvPr>
            <p:ph type="sldNum" sz="quarter" idx="11"/>
          </p:nvPr>
        </p:nvSpPr>
        <p:spPr/>
        <p:txBody>
          <a:bodyPr/>
          <a:lstStyle/>
          <a:p>
            <a:pPr>
              <a:defRPr/>
            </a:pPr>
            <a:fld id="{E27625A9-5E77-CB45-8867-3DD80D097EC7}" type="slidenum">
              <a:rPr lang="en-GB" smtClean="0"/>
              <a:pPr>
                <a:defRPr/>
              </a:pPr>
              <a:t>31</a:t>
            </a:fld>
            <a:endParaRPr lang="en-GB"/>
          </a:p>
        </p:txBody>
      </p:sp>
    </p:spTree>
    <p:extLst>
      <p:ext uri="{BB962C8B-B14F-4D97-AF65-F5344CB8AC3E}">
        <p14:creationId xmlns:p14="http://schemas.microsoft.com/office/powerpoint/2010/main" val="2430069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ChangeArrowheads="1"/>
          </p:cNvSpPr>
          <p:nvPr/>
        </p:nvSpPr>
        <p:spPr bwMode="auto">
          <a:xfrm>
            <a:off x="754063" y="209550"/>
            <a:ext cx="7772400" cy="7413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defTabSz="463550">
              <a:defRPr/>
            </a:pPr>
            <a:endParaRPr lang="en-GB" sz="3200" b="1">
              <a:solidFill>
                <a:srgbClr val="336699"/>
              </a:solidFill>
              <a:cs typeface="+mn-cs"/>
            </a:endParaRPr>
          </a:p>
        </p:txBody>
      </p:sp>
      <p:sp>
        <p:nvSpPr>
          <p:cNvPr id="551939" name="Rectangle 3"/>
          <p:cNvSpPr>
            <a:spLocks noChangeArrowheads="1"/>
          </p:cNvSpPr>
          <p:nvPr/>
        </p:nvSpPr>
        <p:spPr bwMode="auto">
          <a:xfrm>
            <a:off x="1271588" y="1262063"/>
            <a:ext cx="7156450" cy="4813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90525" indent="-390525" defTabSz="792163">
              <a:lnSpc>
                <a:spcPct val="170000"/>
              </a:lnSpc>
              <a:spcBef>
                <a:spcPct val="20000"/>
              </a:spcBef>
              <a:buClr>
                <a:schemeClr val="tx1"/>
              </a:buClr>
              <a:buFont typeface="Wingdings" charset="0"/>
              <a:buChar char="§"/>
              <a:defRPr/>
            </a:pPr>
            <a:endParaRPr lang="en-GB" b="1">
              <a:cs typeface="+mn-cs"/>
            </a:endParaRPr>
          </a:p>
        </p:txBody>
      </p:sp>
      <p:sp>
        <p:nvSpPr>
          <p:cNvPr id="152579" name="Rectangle 4"/>
          <p:cNvSpPr>
            <a:spLocks noGrp="1" noChangeArrowheads="1"/>
          </p:cNvSpPr>
          <p:nvPr>
            <p:ph type="body" idx="1"/>
          </p:nvPr>
        </p:nvSpPr>
        <p:spPr>
          <a:xfrm>
            <a:off x="250825" y="908050"/>
            <a:ext cx="8642350" cy="5218113"/>
          </a:xfrm>
        </p:spPr>
        <p:txBody>
          <a:bodyPr/>
          <a:lstStyle/>
          <a:p>
            <a:pPr eaLnBrk="1" hangingPunct="1"/>
            <a:r>
              <a:rPr lang="en-US" sz="2000" dirty="0">
                <a:latin typeface="Arial" charset="0"/>
                <a:cs typeface="Arial" charset="0"/>
              </a:rPr>
              <a:t>MEMS mirrors: gold coated silicon, electrostatically actuated</a:t>
            </a:r>
          </a:p>
          <a:p>
            <a:pPr eaLnBrk="1" hangingPunct="1"/>
            <a:r>
              <a:rPr lang="en-US" sz="2000" dirty="0" err="1">
                <a:latin typeface="Arial" charset="0"/>
                <a:cs typeface="Arial" charset="0"/>
              </a:rPr>
              <a:t>mSec</a:t>
            </a:r>
            <a:r>
              <a:rPr lang="en-US" sz="2000" dirty="0">
                <a:latin typeface="Arial" charset="0"/>
                <a:cs typeface="Arial" charset="0"/>
              </a:rPr>
              <a:t> switching  speed </a:t>
            </a:r>
          </a:p>
          <a:p>
            <a:pPr eaLnBrk="1" hangingPunct="1"/>
            <a:r>
              <a:rPr lang="en-US" sz="2000" dirty="0">
                <a:latin typeface="Arial" charset="0"/>
                <a:cs typeface="Arial" charset="0"/>
              </a:rPr>
              <a:t>Wide wavelength range (1290 - 1620 nm)</a:t>
            </a:r>
          </a:p>
          <a:p>
            <a:pPr eaLnBrk="1" hangingPunct="1"/>
            <a:r>
              <a:rPr lang="en-US" sz="2000" dirty="0">
                <a:latin typeface="Arial" charset="0"/>
                <a:cs typeface="Arial" charset="0"/>
              </a:rPr>
              <a:t>Low insertion loss</a:t>
            </a:r>
          </a:p>
          <a:p>
            <a:pPr eaLnBrk="1" hangingPunct="1"/>
            <a:r>
              <a:rPr lang="en-US" sz="2000" dirty="0">
                <a:latin typeface="Arial" charset="0"/>
                <a:cs typeface="Arial" charset="0"/>
              </a:rPr>
              <a:t>Low crosstalk</a:t>
            </a:r>
          </a:p>
          <a:p>
            <a:pPr eaLnBrk="1" hangingPunct="1"/>
            <a:r>
              <a:rPr lang="en-US" sz="2000" dirty="0">
                <a:latin typeface="Arial" charset="0"/>
                <a:cs typeface="Arial" charset="0"/>
              </a:rPr>
              <a:t>Scalable to large switch sizes</a:t>
            </a:r>
          </a:p>
          <a:p>
            <a:pPr eaLnBrk="1" hangingPunct="1"/>
            <a:r>
              <a:rPr lang="en-US" sz="2000" dirty="0">
                <a:latin typeface="Arial" charset="0"/>
                <a:cs typeface="Arial" charset="0"/>
              </a:rPr>
              <a:t>Suitable for other applications (e.g. variable optical attenuators, spectral equalization)</a:t>
            </a:r>
          </a:p>
          <a:p>
            <a:pPr eaLnBrk="1" hangingPunct="1"/>
            <a:r>
              <a:rPr lang="en-US" sz="2000" dirty="0">
                <a:latin typeface="Arial" charset="0"/>
                <a:cs typeface="Arial" charset="0"/>
              </a:rPr>
              <a:t>Scalability</a:t>
            </a:r>
          </a:p>
          <a:p>
            <a:pPr lvl="1">
              <a:defRPr/>
            </a:pPr>
            <a:r>
              <a:rPr lang="en-GB" dirty="0">
                <a:latin typeface="Arial" charset="0"/>
              </a:rPr>
              <a:t>2D subsystems scale to 32x32</a:t>
            </a:r>
          </a:p>
          <a:p>
            <a:pPr lvl="1">
              <a:defRPr/>
            </a:pPr>
            <a:r>
              <a:rPr lang="en-GB" dirty="0">
                <a:latin typeface="Arial" charset="0"/>
              </a:rPr>
              <a:t>Multiple 2D scale to 512x512</a:t>
            </a:r>
          </a:p>
          <a:p>
            <a:pPr lvl="1">
              <a:defRPr/>
            </a:pPr>
            <a:r>
              <a:rPr lang="en-GB" dirty="0">
                <a:latin typeface="Arial" charset="0"/>
              </a:rPr>
              <a:t>3D scale to &gt;1000x1000</a:t>
            </a:r>
          </a:p>
          <a:p>
            <a:pPr lvl="1" eaLnBrk="1" hangingPunct="1"/>
            <a:endParaRPr lang="en-US" sz="1600" dirty="0">
              <a:latin typeface="Arial" charset="0"/>
              <a:cs typeface="Arial" charset="0"/>
            </a:endParaRPr>
          </a:p>
          <a:p>
            <a:pPr lvl="1" eaLnBrk="1" hangingPunct="1"/>
            <a:endParaRPr lang="en-US" sz="1600" dirty="0">
              <a:latin typeface="Arial" charset="0"/>
              <a:cs typeface="Arial" charset="0"/>
            </a:endParaRPr>
          </a:p>
        </p:txBody>
      </p:sp>
      <p:sp>
        <p:nvSpPr>
          <p:cNvPr id="551941" name="Rectangle 5"/>
          <p:cNvSpPr>
            <a:spLocks noGrp="1" noChangeArrowheads="1"/>
          </p:cNvSpPr>
          <p:nvPr>
            <p:ph type="title"/>
          </p:nvPr>
        </p:nvSpPr>
        <p:spPr>
          <a:xfrm>
            <a:off x="250825" y="0"/>
            <a:ext cx="8642350" cy="908050"/>
          </a:xfrm>
        </p:spPr>
        <p:txBody>
          <a:bodyPr/>
          <a:lstStyle/>
          <a:p>
            <a:pPr eaLnBrk="1" hangingPunct="1">
              <a:defRPr/>
            </a:pPr>
            <a:r>
              <a:rPr lang="en-US" dirty="0">
                <a:cs typeface="+mj-cs"/>
              </a:rPr>
              <a:t>MEMS Technology : Features </a:t>
            </a:r>
            <a:endParaRPr lang="en-GB" dirty="0">
              <a:cs typeface="+mj-cs"/>
            </a:endParaRPr>
          </a:p>
        </p:txBody>
      </p:sp>
      <p:sp>
        <p:nvSpPr>
          <p:cNvPr id="2" name="Footer Placeholder 1"/>
          <p:cNvSpPr>
            <a:spLocks noGrp="1"/>
          </p:cNvSpPr>
          <p:nvPr>
            <p:ph type="ftr" sz="quarter" idx="10"/>
          </p:nvPr>
        </p:nvSpPr>
        <p:spPr/>
        <p:txBody>
          <a:bodyPr/>
          <a:lstStyle/>
          <a:p>
            <a:pPr>
              <a:defRPr/>
            </a:pPr>
            <a:r>
              <a:rPr lang="en-US"/>
              <a:t>Optical Networks                                                 Electrical and Electronic Engineering</a:t>
            </a:r>
            <a:endParaRPr lang="en-GB"/>
          </a:p>
        </p:txBody>
      </p:sp>
      <p:sp>
        <p:nvSpPr>
          <p:cNvPr id="3" name="Slide Number Placeholder 2"/>
          <p:cNvSpPr>
            <a:spLocks noGrp="1"/>
          </p:cNvSpPr>
          <p:nvPr>
            <p:ph type="sldNum" sz="quarter" idx="11"/>
          </p:nvPr>
        </p:nvSpPr>
        <p:spPr/>
        <p:txBody>
          <a:bodyPr/>
          <a:lstStyle/>
          <a:p>
            <a:pPr>
              <a:defRPr/>
            </a:pPr>
            <a:fld id="{E27625A9-5E77-CB45-8867-3DD80D097EC7}" type="slidenum">
              <a:rPr lang="en-GB" smtClean="0"/>
              <a:pPr>
                <a:defRPr/>
              </a:pPr>
              <a:t>32</a:t>
            </a:fld>
            <a:endParaRPr lang="en-GB"/>
          </a:p>
        </p:txBody>
      </p:sp>
    </p:spTree>
    <p:extLst>
      <p:ext uri="{BB962C8B-B14F-4D97-AF65-F5344CB8AC3E}">
        <p14:creationId xmlns:p14="http://schemas.microsoft.com/office/powerpoint/2010/main" val="26149361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7" name="Rectangle 3"/>
          <p:cNvSpPr>
            <a:spLocks noGrp="1" noChangeArrowheads="1"/>
          </p:cNvSpPr>
          <p:nvPr>
            <p:ph type="title"/>
          </p:nvPr>
        </p:nvSpPr>
        <p:spPr/>
        <p:txBody>
          <a:bodyPr/>
          <a:lstStyle/>
          <a:p>
            <a:pPr eaLnBrk="1" hangingPunct="1">
              <a:defRPr/>
            </a:pPr>
            <a:r>
              <a:rPr lang="en-GB" dirty="0">
                <a:cs typeface="+mj-cs"/>
              </a:rPr>
              <a:t>Silicon integrated 2D MEMS switch</a:t>
            </a:r>
          </a:p>
        </p:txBody>
      </p:sp>
      <p:sp>
        <p:nvSpPr>
          <p:cNvPr id="2" name="Footer Placeholder 1"/>
          <p:cNvSpPr>
            <a:spLocks noGrp="1"/>
          </p:cNvSpPr>
          <p:nvPr>
            <p:ph type="ftr" sz="quarter" idx="11"/>
          </p:nvPr>
        </p:nvSpPr>
        <p:spPr/>
        <p:txBody>
          <a:bodyPr/>
          <a:lstStyle/>
          <a:p>
            <a:pPr>
              <a:defRPr/>
            </a:pPr>
            <a:r>
              <a:rPr lang="en-US"/>
              <a:t>Optical Networks                                                 Electrical and Electronic Engineering</a:t>
            </a:r>
          </a:p>
        </p:txBody>
      </p:sp>
      <p:sp>
        <p:nvSpPr>
          <p:cNvPr id="3" name="Slide Number Placeholder 2"/>
          <p:cNvSpPr>
            <a:spLocks noGrp="1"/>
          </p:cNvSpPr>
          <p:nvPr>
            <p:ph type="sldNum" sz="quarter" idx="12"/>
          </p:nvPr>
        </p:nvSpPr>
        <p:spPr/>
        <p:txBody>
          <a:bodyPr/>
          <a:lstStyle/>
          <a:p>
            <a:pPr>
              <a:defRPr/>
            </a:pPr>
            <a:fld id="{5EDDAF6F-ADFD-5D48-994E-4F1E94263D72}" type="slidenum">
              <a:rPr lang="en-GB" smtClean="0"/>
              <a:pPr>
                <a:defRPr/>
              </a:pPr>
              <a:t>33</a:t>
            </a:fld>
            <a:endParaRPr lang="en-GB"/>
          </a:p>
        </p:txBody>
      </p:sp>
      <p:pic>
        <p:nvPicPr>
          <p:cNvPr id="6" name="Picture 5">
            <a:extLst>
              <a:ext uri="{FF2B5EF4-FFF2-40B4-BE49-F238E27FC236}">
                <a16:creationId xmlns:a16="http://schemas.microsoft.com/office/drawing/2014/main" id="{4E7C7D50-8D85-4C78-815E-5A1B7604D8AE}"/>
              </a:ext>
            </a:extLst>
          </p:cNvPr>
          <p:cNvPicPr>
            <a:picLocks noChangeAspect="1"/>
          </p:cNvPicPr>
          <p:nvPr/>
        </p:nvPicPr>
        <p:blipFill>
          <a:blip r:embed="rId3"/>
          <a:stretch>
            <a:fillRect/>
          </a:stretch>
        </p:blipFill>
        <p:spPr>
          <a:xfrm>
            <a:off x="1259632" y="954826"/>
            <a:ext cx="5797268" cy="5317550"/>
          </a:xfrm>
          <a:prstGeom prst="rect">
            <a:avLst/>
          </a:prstGeom>
        </p:spPr>
      </p:pic>
      <p:sp>
        <p:nvSpPr>
          <p:cNvPr id="7" name="TextBox 6">
            <a:extLst>
              <a:ext uri="{FF2B5EF4-FFF2-40B4-BE49-F238E27FC236}">
                <a16:creationId xmlns:a16="http://schemas.microsoft.com/office/drawing/2014/main" id="{DA76490A-EC2E-44E5-8AFB-7C6530B22DFF}"/>
              </a:ext>
            </a:extLst>
          </p:cNvPr>
          <p:cNvSpPr txBox="1"/>
          <p:nvPr/>
        </p:nvSpPr>
        <p:spPr>
          <a:xfrm>
            <a:off x="6772525" y="1268760"/>
            <a:ext cx="2223686" cy="646331"/>
          </a:xfrm>
          <a:prstGeom prst="rect">
            <a:avLst/>
          </a:prstGeom>
          <a:noFill/>
        </p:spPr>
        <p:txBody>
          <a:bodyPr wrap="none" rtlCol="0">
            <a:spAutoFit/>
          </a:bodyPr>
          <a:lstStyle/>
          <a:p>
            <a:r>
              <a:rPr lang="en-GB" dirty="0"/>
              <a:t>Size: up to 128x128</a:t>
            </a:r>
          </a:p>
          <a:p>
            <a:r>
              <a:rPr lang="en-GB"/>
              <a:t>Speed: &lt;1</a:t>
            </a:r>
            <a:r>
              <a:rPr lang="el-GR" dirty="0"/>
              <a:t>μ</a:t>
            </a:r>
            <a:r>
              <a:rPr lang="en-US" dirty="0"/>
              <a:t>s</a:t>
            </a:r>
            <a:endParaRPr lang="en-GB" dirty="0"/>
          </a:p>
        </p:txBody>
      </p:sp>
    </p:spTree>
    <p:extLst>
      <p:ext uri="{BB962C8B-B14F-4D97-AF65-F5344CB8AC3E}">
        <p14:creationId xmlns:p14="http://schemas.microsoft.com/office/powerpoint/2010/main" val="391611263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8146" name="Rectangle 2"/>
          <p:cNvSpPr>
            <a:spLocks noGrp="1" noChangeArrowheads="1"/>
          </p:cNvSpPr>
          <p:nvPr>
            <p:ph type="title"/>
          </p:nvPr>
        </p:nvSpPr>
        <p:spPr>
          <a:xfrm>
            <a:off x="467544" y="10964"/>
            <a:ext cx="8229600" cy="746274"/>
          </a:xfrm>
          <a:noFill/>
          <a:ln>
            <a:noFill/>
          </a:ln>
          <a:extLst>
            <a:ext uri="{91240B29-F687-4f45-9708-019B960494DF}">
              <a14:hiddenLine xmlns="" xmlns:a14="http://schemas.microsoft.com/office/drawing/2010/main" w="9525" cap="flat" cmpd="sng">
                <a:solidFill>
                  <a:schemeClr val="tx1"/>
                </a:solidFill>
                <a:prstDash val="solid"/>
                <a:miter lim="800000"/>
                <a:headEnd/>
                <a:tailEnd/>
              </a14:hiddenLine>
            </a:ext>
          </a:extLst>
        </p:spPr>
        <p:txBody>
          <a:bodyPr vert="horz" wrap="square" lIns="91440" tIns="45720" rIns="91440" bIns="45720" numCol="1" anchor="b" anchorCtr="0" compatLnSpc="1">
            <a:prstTxWarp prst="textNoShape">
              <a:avLst/>
            </a:prstTxWarp>
            <a:normAutofit fontScale="90000"/>
          </a:bodyPr>
          <a:lstStyle/>
          <a:p>
            <a:r>
              <a:rPr lang="de-DE" dirty="0">
                <a:cs typeface="Arial" charset="0"/>
              </a:rPr>
              <a:t>Optical MEM Switches </a:t>
            </a:r>
            <a:r>
              <a:rPr lang="de-DE" dirty="0" err="1">
                <a:cs typeface="Arial" charset="0"/>
              </a:rPr>
              <a:t>Comparison</a:t>
            </a:r>
            <a:r>
              <a:rPr lang="de-DE" dirty="0">
                <a:cs typeface="Arial" charset="0"/>
              </a:rPr>
              <a:t> </a:t>
            </a:r>
            <a:r>
              <a:rPr lang="de-DE" dirty="0" err="1">
                <a:cs typeface="Arial" charset="0"/>
              </a:rPr>
              <a:t>of</a:t>
            </a:r>
            <a:r>
              <a:rPr lang="de-DE" dirty="0">
                <a:cs typeface="Arial" charset="0"/>
              </a:rPr>
              <a:t> Different </a:t>
            </a:r>
            <a:r>
              <a:rPr lang="de-DE" dirty="0" err="1">
                <a:cs typeface="Arial" charset="0"/>
              </a:rPr>
              <a:t>Architectures</a:t>
            </a:r>
            <a:endParaRPr lang="en-US" dirty="0">
              <a:cs typeface="Arial" charset="0"/>
            </a:endParaRPr>
          </a:p>
        </p:txBody>
      </p:sp>
      <p:pic>
        <p:nvPicPr>
          <p:cNvPr id="2438147" name="Picture 3" descr="2ndNewView"/>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68216" y="4279108"/>
            <a:ext cx="1746738" cy="1735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38148" name="Rectangle 4"/>
          <p:cNvSpPr>
            <a:spLocks noChangeArrowheads="1"/>
          </p:cNvSpPr>
          <p:nvPr/>
        </p:nvSpPr>
        <p:spPr bwMode="auto">
          <a:xfrm>
            <a:off x="668216" y="5075644"/>
            <a:ext cx="72703" cy="276999"/>
          </a:xfrm>
          <a:prstGeom prst="rect">
            <a:avLst/>
          </a:prstGeom>
          <a:noFill/>
          <a:ln w="9525">
            <a:solidFill>
              <a:srgbClr val="2B2B2B"/>
            </a:solidFill>
            <a:miter lim="800000"/>
            <a:headEnd/>
            <a:tailEnd/>
          </a:ln>
          <a:effectLst/>
          <a:extLst>
            <a:ext uri="{909E8E84-426E-40dd-AFC4-6F175D3DCCD1}">
              <a14:hiddenFill xmlns="" xmlns:a14="http://schemas.microsoft.com/office/drawing/2010/main">
                <a:solidFill>
                  <a:srgbClr val="4D4C26"/>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36000" tIns="0" rIns="36000" bIns="0" anchor="ctr">
            <a:spAutoFit/>
          </a:bodyPr>
          <a:lstStyle/>
          <a:p>
            <a:endParaRPr lang="en-US"/>
          </a:p>
        </p:txBody>
      </p:sp>
      <p:sp>
        <p:nvSpPr>
          <p:cNvPr id="2438149" name="Rectangle 5"/>
          <p:cNvSpPr>
            <a:spLocks noChangeArrowheads="1"/>
          </p:cNvSpPr>
          <p:nvPr/>
        </p:nvSpPr>
        <p:spPr bwMode="auto">
          <a:xfrm>
            <a:off x="653562" y="2374108"/>
            <a:ext cx="1633904" cy="1824037"/>
          </a:xfrm>
          <a:prstGeom prst="rect">
            <a:avLst/>
          </a:prstGeom>
          <a:noFill/>
          <a:ln w="6350">
            <a:solidFill>
              <a:srgbClr val="2B2B2B"/>
            </a:solidFill>
            <a:prstDash val="dash"/>
            <a:miter lim="800000"/>
            <a:headEnd/>
            <a:tailEnd/>
          </a:ln>
          <a:effectLst/>
          <a:extLst>
            <a:ext uri="{909E8E84-426E-40dd-AFC4-6F175D3DCCD1}">
              <a14:hiddenFill xmlns="" xmlns:a14="http://schemas.microsoft.com/office/drawing/2010/main">
                <a:solidFill>
                  <a:srgbClr val="242B78"/>
                </a:solidFill>
              </a14:hiddenFill>
            </a:ext>
            <a:ext uri="{AF507438-7753-43e0-B8FC-AC1667EBCBE1}">
              <a14:hiddenEffects xmlns="" xmlns:a14="http://schemas.microsoft.com/office/drawing/2010/main">
                <a:effectLst>
                  <a:outerShdw blurRad="63500" dist="17961" dir="2700000" algn="ctr" rotWithShape="0">
                    <a:srgbClr val="2B2B2B">
                      <a:gamma/>
                      <a:shade val="60000"/>
                      <a:invGamma/>
                      <a:alpha val="74998"/>
                    </a:srgbClr>
                  </a:outerShdw>
                </a:effectLst>
              </a14:hiddenEffects>
            </a:ext>
          </a:extLst>
        </p:spPr>
        <p:txBody>
          <a:bodyPr wrap="none" anchor="ctr"/>
          <a:lstStyle/>
          <a:p>
            <a:pPr algn="ctr" defTabSz="762000"/>
            <a:endParaRPr lang="de-DE" sz="1600">
              <a:latin typeface="Times New Roman" charset="0"/>
            </a:endParaRPr>
          </a:p>
        </p:txBody>
      </p:sp>
      <p:sp>
        <p:nvSpPr>
          <p:cNvPr id="2438150" name="Rectangle 6"/>
          <p:cNvSpPr>
            <a:spLocks noChangeArrowheads="1"/>
          </p:cNvSpPr>
          <p:nvPr/>
        </p:nvSpPr>
        <p:spPr bwMode="auto">
          <a:xfrm>
            <a:off x="747347" y="2439194"/>
            <a:ext cx="332643" cy="319088"/>
          </a:xfrm>
          <a:prstGeom prst="rect">
            <a:avLst/>
          </a:prstGeom>
          <a:solidFill>
            <a:srgbClr val="FFFF99"/>
          </a:solidFill>
          <a:ln w="6350">
            <a:solidFill>
              <a:srgbClr val="2B2B2B"/>
            </a:solidFill>
            <a:miter lim="800000"/>
            <a:headEnd/>
            <a:tailEnd/>
          </a:ln>
          <a:effectLst/>
          <a:extLst>
            <a:ext uri="{AF507438-7753-43e0-B8FC-AC1667EBCBE1}">
              <a14:hiddenEffects xmlns="" xmlns:a14="http://schemas.microsoft.com/office/drawing/2010/main">
                <a:effectLst>
                  <a:outerShdw blurRad="63500" dist="17961" dir="2700000" algn="ctr" rotWithShape="0">
                    <a:srgbClr val="2B2B2B">
                      <a:gamma/>
                      <a:shade val="60000"/>
                      <a:invGamma/>
                      <a:alpha val="74998"/>
                    </a:srgbClr>
                  </a:outerShdw>
                </a:effectLst>
              </a14:hiddenEffects>
            </a:ext>
          </a:extLst>
        </p:spPr>
        <p:txBody>
          <a:bodyPr wrap="none" anchor="ctr"/>
          <a:lstStyle/>
          <a:p>
            <a:pPr algn="ctr" defTabSz="762000"/>
            <a:r>
              <a:rPr lang="de-DE" b="1">
                <a:solidFill>
                  <a:srgbClr val="2B2B2B"/>
                </a:solidFill>
                <a:latin typeface="Arial Narrow" charset="0"/>
              </a:rPr>
              <a:t>1</a:t>
            </a:r>
          </a:p>
        </p:txBody>
      </p:sp>
      <p:sp>
        <p:nvSpPr>
          <p:cNvPr id="2438151" name="Line 7"/>
          <p:cNvSpPr>
            <a:spLocks noChangeShapeType="1"/>
          </p:cNvSpPr>
          <p:nvPr/>
        </p:nvSpPr>
        <p:spPr bwMode="auto">
          <a:xfrm>
            <a:off x="1079989" y="2486819"/>
            <a:ext cx="244719" cy="0"/>
          </a:xfrm>
          <a:prstGeom prst="line">
            <a:avLst/>
          </a:prstGeom>
          <a:noFill/>
          <a:ln w="6350">
            <a:solidFill>
              <a:srgbClr val="2B2B2B"/>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rgbClr val="2B2B2B">
                      <a:gamma/>
                      <a:shade val="60000"/>
                      <a:invGamma/>
                      <a:alpha val="74998"/>
                    </a:srgbClr>
                  </a:outerShdw>
                </a:effectLst>
              </a14:hiddenEffects>
            </a:ext>
          </a:extLst>
        </p:spPr>
        <p:txBody>
          <a:bodyPr wrap="none" anchor="ctr"/>
          <a:lstStyle/>
          <a:p>
            <a:endParaRPr lang="en-US"/>
          </a:p>
        </p:txBody>
      </p:sp>
      <p:sp>
        <p:nvSpPr>
          <p:cNvPr id="2438152" name="Line 8"/>
          <p:cNvSpPr>
            <a:spLocks noChangeShapeType="1"/>
          </p:cNvSpPr>
          <p:nvPr/>
        </p:nvSpPr>
        <p:spPr bwMode="auto">
          <a:xfrm>
            <a:off x="1648558" y="2486819"/>
            <a:ext cx="232996" cy="0"/>
          </a:xfrm>
          <a:prstGeom prst="line">
            <a:avLst/>
          </a:prstGeom>
          <a:noFill/>
          <a:ln w="6350">
            <a:solidFill>
              <a:srgbClr val="2B2B2B"/>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rgbClr val="2B2B2B">
                      <a:gamma/>
                      <a:shade val="60000"/>
                      <a:invGamma/>
                      <a:alpha val="74998"/>
                    </a:srgbClr>
                  </a:outerShdw>
                </a:effectLst>
              </a14:hiddenEffects>
            </a:ext>
          </a:extLst>
        </p:spPr>
        <p:txBody>
          <a:bodyPr wrap="none" anchor="ctr"/>
          <a:lstStyle/>
          <a:p>
            <a:endParaRPr lang="en-US"/>
          </a:p>
        </p:txBody>
      </p:sp>
      <p:sp>
        <p:nvSpPr>
          <p:cNvPr id="2438153" name="Line 9"/>
          <p:cNvSpPr>
            <a:spLocks noChangeShapeType="1"/>
          </p:cNvSpPr>
          <p:nvPr/>
        </p:nvSpPr>
        <p:spPr bwMode="auto">
          <a:xfrm>
            <a:off x="1090246" y="2548732"/>
            <a:ext cx="234462" cy="450850"/>
          </a:xfrm>
          <a:prstGeom prst="line">
            <a:avLst/>
          </a:prstGeom>
          <a:noFill/>
          <a:ln w="6350">
            <a:solidFill>
              <a:srgbClr val="2B2B2B"/>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rgbClr val="2B2B2B">
                      <a:gamma/>
                      <a:shade val="60000"/>
                      <a:invGamma/>
                      <a:alpha val="74998"/>
                    </a:srgbClr>
                  </a:outerShdw>
                </a:effectLst>
              </a14:hiddenEffects>
            </a:ext>
          </a:extLst>
        </p:spPr>
        <p:txBody>
          <a:bodyPr wrap="none" anchor="ctr"/>
          <a:lstStyle/>
          <a:p>
            <a:endParaRPr lang="en-US"/>
          </a:p>
        </p:txBody>
      </p:sp>
      <p:sp>
        <p:nvSpPr>
          <p:cNvPr id="2438154" name="Line 10"/>
          <p:cNvSpPr>
            <a:spLocks noChangeShapeType="1"/>
          </p:cNvSpPr>
          <p:nvPr/>
        </p:nvSpPr>
        <p:spPr bwMode="auto">
          <a:xfrm flipV="1">
            <a:off x="1655885" y="2548732"/>
            <a:ext cx="225669" cy="450850"/>
          </a:xfrm>
          <a:prstGeom prst="line">
            <a:avLst/>
          </a:prstGeom>
          <a:noFill/>
          <a:ln w="6350">
            <a:solidFill>
              <a:srgbClr val="2B2B2B"/>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rgbClr val="2B2B2B">
                      <a:gamma/>
                      <a:shade val="60000"/>
                      <a:invGamma/>
                      <a:alpha val="74998"/>
                    </a:srgbClr>
                  </a:outerShdw>
                </a:effectLst>
              </a14:hiddenEffects>
            </a:ext>
          </a:extLst>
        </p:spPr>
        <p:txBody>
          <a:bodyPr wrap="none" anchor="ctr"/>
          <a:lstStyle/>
          <a:p>
            <a:endParaRPr lang="en-US"/>
          </a:p>
        </p:txBody>
      </p:sp>
      <p:sp>
        <p:nvSpPr>
          <p:cNvPr id="2438155" name="Line 11"/>
          <p:cNvSpPr>
            <a:spLocks noChangeShapeType="1"/>
          </p:cNvSpPr>
          <p:nvPr/>
        </p:nvSpPr>
        <p:spPr bwMode="auto">
          <a:xfrm>
            <a:off x="1071197" y="2702719"/>
            <a:ext cx="253511" cy="977900"/>
          </a:xfrm>
          <a:prstGeom prst="line">
            <a:avLst/>
          </a:prstGeom>
          <a:noFill/>
          <a:ln w="6350">
            <a:solidFill>
              <a:srgbClr val="2B2B2B"/>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rgbClr val="2B2B2B">
                      <a:gamma/>
                      <a:shade val="60000"/>
                      <a:invGamma/>
                      <a:alpha val="74998"/>
                    </a:srgbClr>
                  </a:outerShdw>
                </a:effectLst>
              </a14:hiddenEffects>
            </a:ext>
          </a:extLst>
        </p:spPr>
        <p:txBody>
          <a:bodyPr wrap="none" anchor="ctr"/>
          <a:lstStyle/>
          <a:p>
            <a:endParaRPr lang="en-US"/>
          </a:p>
        </p:txBody>
      </p:sp>
      <p:sp>
        <p:nvSpPr>
          <p:cNvPr id="2438156" name="Line 12"/>
          <p:cNvSpPr>
            <a:spLocks noChangeShapeType="1"/>
          </p:cNvSpPr>
          <p:nvPr/>
        </p:nvSpPr>
        <p:spPr bwMode="auto">
          <a:xfrm flipV="1">
            <a:off x="1648558" y="2702719"/>
            <a:ext cx="232996" cy="977900"/>
          </a:xfrm>
          <a:prstGeom prst="line">
            <a:avLst/>
          </a:prstGeom>
          <a:noFill/>
          <a:ln w="6350">
            <a:solidFill>
              <a:srgbClr val="2B2B2B"/>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rgbClr val="2B2B2B">
                      <a:gamma/>
                      <a:shade val="60000"/>
                      <a:invGamma/>
                      <a:alpha val="74998"/>
                    </a:srgbClr>
                  </a:outerShdw>
                </a:effectLst>
              </a14:hiddenEffects>
            </a:ext>
          </a:extLst>
        </p:spPr>
        <p:txBody>
          <a:bodyPr wrap="none" anchor="ctr"/>
          <a:lstStyle/>
          <a:p>
            <a:endParaRPr lang="en-US"/>
          </a:p>
        </p:txBody>
      </p:sp>
      <p:sp>
        <p:nvSpPr>
          <p:cNvPr id="2438157" name="Line 13"/>
          <p:cNvSpPr>
            <a:spLocks noChangeShapeType="1"/>
          </p:cNvSpPr>
          <p:nvPr/>
        </p:nvSpPr>
        <p:spPr bwMode="auto">
          <a:xfrm flipV="1">
            <a:off x="1062405" y="2548732"/>
            <a:ext cx="262303" cy="450850"/>
          </a:xfrm>
          <a:prstGeom prst="line">
            <a:avLst/>
          </a:prstGeom>
          <a:noFill/>
          <a:ln w="6350">
            <a:solidFill>
              <a:srgbClr val="2B2B2B"/>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rgbClr val="2B2B2B">
                      <a:gamma/>
                      <a:shade val="60000"/>
                      <a:invGamma/>
                      <a:alpha val="74998"/>
                    </a:srgbClr>
                  </a:outerShdw>
                </a:effectLst>
              </a14:hiddenEffects>
            </a:ext>
          </a:extLst>
        </p:spPr>
        <p:txBody>
          <a:bodyPr wrap="none" anchor="ctr"/>
          <a:lstStyle/>
          <a:p>
            <a:endParaRPr lang="en-US"/>
          </a:p>
        </p:txBody>
      </p:sp>
      <p:sp>
        <p:nvSpPr>
          <p:cNvPr id="2438158" name="Line 14"/>
          <p:cNvSpPr>
            <a:spLocks noChangeShapeType="1"/>
          </p:cNvSpPr>
          <p:nvPr/>
        </p:nvSpPr>
        <p:spPr bwMode="auto">
          <a:xfrm>
            <a:off x="1636835" y="2548732"/>
            <a:ext cx="244719" cy="450850"/>
          </a:xfrm>
          <a:prstGeom prst="line">
            <a:avLst/>
          </a:prstGeom>
          <a:noFill/>
          <a:ln w="6350">
            <a:solidFill>
              <a:srgbClr val="2B2B2B"/>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rgbClr val="2B2B2B">
                      <a:gamma/>
                      <a:shade val="60000"/>
                      <a:invGamma/>
                      <a:alpha val="74998"/>
                    </a:srgbClr>
                  </a:outerShdw>
                </a:effectLst>
              </a14:hiddenEffects>
            </a:ext>
          </a:extLst>
        </p:spPr>
        <p:txBody>
          <a:bodyPr wrap="none" anchor="ctr"/>
          <a:lstStyle/>
          <a:p>
            <a:endParaRPr lang="en-US"/>
          </a:p>
        </p:txBody>
      </p:sp>
      <p:sp>
        <p:nvSpPr>
          <p:cNvPr id="2438159" name="Line 15"/>
          <p:cNvSpPr>
            <a:spLocks noChangeShapeType="1"/>
          </p:cNvSpPr>
          <p:nvPr/>
        </p:nvSpPr>
        <p:spPr bwMode="auto">
          <a:xfrm>
            <a:off x="1071197" y="3102769"/>
            <a:ext cx="253511" cy="0"/>
          </a:xfrm>
          <a:prstGeom prst="line">
            <a:avLst/>
          </a:prstGeom>
          <a:noFill/>
          <a:ln w="6350">
            <a:solidFill>
              <a:srgbClr val="2B2B2B"/>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rgbClr val="2B2B2B">
                      <a:gamma/>
                      <a:shade val="60000"/>
                      <a:invGamma/>
                      <a:alpha val="74998"/>
                    </a:srgbClr>
                  </a:outerShdw>
                </a:effectLst>
              </a14:hiddenEffects>
            </a:ext>
          </a:extLst>
        </p:spPr>
        <p:txBody>
          <a:bodyPr wrap="none" anchor="ctr"/>
          <a:lstStyle/>
          <a:p>
            <a:endParaRPr lang="en-US"/>
          </a:p>
        </p:txBody>
      </p:sp>
      <p:sp>
        <p:nvSpPr>
          <p:cNvPr id="2438160" name="Line 16"/>
          <p:cNvSpPr>
            <a:spLocks noChangeShapeType="1"/>
          </p:cNvSpPr>
          <p:nvPr/>
        </p:nvSpPr>
        <p:spPr bwMode="auto">
          <a:xfrm>
            <a:off x="1648558" y="3093244"/>
            <a:ext cx="232996" cy="0"/>
          </a:xfrm>
          <a:prstGeom prst="line">
            <a:avLst/>
          </a:prstGeom>
          <a:noFill/>
          <a:ln w="6350">
            <a:solidFill>
              <a:srgbClr val="2B2B2B"/>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rgbClr val="2B2B2B">
                      <a:gamma/>
                      <a:shade val="60000"/>
                      <a:invGamma/>
                      <a:alpha val="74998"/>
                    </a:srgbClr>
                  </a:outerShdw>
                </a:effectLst>
              </a14:hiddenEffects>
            </a:ext>
          </a:extLst>
        </p:spPr>
        <p:txBody>
          <a:bodyPr wrap="none" anchor="ctr"/>
          <a:lstStyle/>
          <a:p>
            <a:endParaRPr lang="en-US"/>
          </a:p>
        </p:txBody>
      </p:sp>
      <p:sp>
        <p:nvSpPr>
          <p:cNvPr id="2438161" name="Line 17"/>
          <p:cNvSpPr>
            <a:spLocks noChangeShapeType="1"/>
          </p:cNvSpPr>
          <p:nvPr/>
        </p:nvSpPr>
        <p:spPr bwMode="auto">
          <a:xfrm>
            <a:off x="1090246" y="3215482"/>
            <a:ext cx="234462" cy="519112"/>
          </a:xfrm>
          <a:prstGeom prst="line">
            <a:avLst/>
          </a:prstGeom>
          <a:noFill/>
          <a:ln w="6350">
            <a:solidFill>
              <a:srgbClr val="2B2B2B"/>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rgbClr val="2B2B2B">
                      <a:gamma/>
                      <a:shade val="60000"/>
                      <a:invGamma/>
                      <a:alpha val="74998"/>
                    </a:srgbClr>
                  </a:outerShdw>
                </a:effectLst>
              </a14:hiddenEffects>
            </a:ext>
          </a:extLst>
        </p:spPr>
        <p:txBody>
          <a:bodyPr wrap="none" anchor="ctr"/>
          <a:lstStyle/>
          <a:p>
            <a:endParaRPr lang="en-US"/>
          </a:p>
        </p:txBody>
      </p:sp>
      <p:sp>
        <p:nvSpPr>
          <p:cNvPr id="2438162" name="Line 18"/>
          <p:cNvSpPr>
            <a:spLocks noChangeShapeType="1"/>
          </p:cNvSpPr>
          <p:nvPr/>
        </p:nvSpPr>
        <p:spPr bwMode="auto">
          <a:xfrm flipV="1">
            <a:off x="1673470" y="3215482"/>
            <a:ext cx="208085" cy="519112"/>
          </a:xfrm>
          <a:prstGeom prst="line">
            <a:avLst/>
          </a:prstGeom>
          <a:noFill/>
          <a:ln w="6350">
            <a:solidFill>
              <a:srgbClr val="2B2B2B"/>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rgbClr val="2B2B2B">
                      <a:gamma/>
                      <a:shade val="60000"/>
                      <a:invGamma/>
                      <a:alpha val="74998"/>
                    </a:srgbClr>
                  </a:outerShdw>
                </a:effectLst>
              </a14:hiddenEffects>
            </a:ext>
          </a:extLst>
        </p:spPr>
        <p:txBody>
          <a:bodyPr wrap="none" anchor="ctr"/>
          <a:lstStyle/>
          <a:p>
            <a:endParaRPr lang="en-US"/>
          </a:p>
        </p:txBody>
      </p:sp>
      <p:sp>
        <p:nvSpPr>
          <p:cNvPr id="2438163" name="Line 19"/>
          <p:cNvSpPr>
            <a:spLocks noChangeShapeType="1"/>
          </p:cNvSpPr>
          <p:nvPr/>
        </p:nvSpPr>
        <p:spPr bwMode="auto">
          <a:xfrm flipV="1">
            <a:off x="1079989" y="2702720"/>
            <a:ext cx="244719" cy="976313"/>
          </a:xfrm>
          <a:prstGeom prst="line">
            <a:avLst/>
          </a:prstGeom>
          <a:noFill/>
          <a:ln w="6350">
            <a:solidFill>
              <a:srgbClr val="2B2B2B"/>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rgbClr val="2B2B2B">
                      <a:gamma/>
                      <a:shade val="60000"/>
                      <a:invGamma/>
                      <a:alpha val="74998"/>
                    </a:srgbClr>
                  </a:outerShdw>
                </a:effectLst>
              </a14:hiddenEffects>
            </a:ext>
          </a:extLst>
        </p:spPr>
        <p:txBody>
          <a:bodyPr wrap="none" anchor="ctr"/>
          <a:lstStyle/>
          <a:p>
            <a:endParaRPr lang="en-US"/>
          </a:p>
        </p:txBody>
      </p:sp>
      <p:sp>
        <p:nvSpPr>
          <p:cNvPr id="2438164" name="Line 20"/>
          <p:cNvSpPr>
            <a:spLocks noChangeShapeType="1"/>
          </p:cNvSpPr>
          <p:nvPr/>
        </p:nvSpPr>
        <p:spPr bwMode="auto">
          <a:xfrm>
            <a:off x="1648558" y="2702720"/>
            <a:ext cx="232996" cy="976313"/>
          </a:xfrm>
          <a:prstGeom prst="line">
            <a:avLst/>
          </a:prstGeom>
          <a:noFill/>
          <a:ln w="6350">
            <a:solidFill>
              <a:srgbClr val="2B2B2B"/>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rgbClr val="2B2B2B">
                      <a:gamma/>
                      <a:shade val="60000"/>
                      <a:invGamma/>
                      <a:alpha val="74998"/>
                    </a:srgbClr>
                  </a:outerShdw>
                </a:effectLst>
              </a14:hiddenEffects>
            </a:ext>
          </a:extLst>
        </p:spPr>
        <p:txBody>
          <a:bodyPr wrap="none" anchor="ctr"/>
          <a:lstStyle/>
          <a:p>
            <a:endParaRPr lang="en-US"/>
          </a:p>
        </p:txBody>
      </p:sp>
      <p:sp>
        <p:nvSpPr>
          <p:cNvPr id="2438165" name="Line 21"/>
          <p:cNvSpPr>
            <a:spLocks noChangeShapeType="1"/>
          </p:cNvSpPr>
          <p:nvPr/>
        </p:nvSpPr>
        <p:spPr bwMode="auto">
          <a:xfrm flipV="1">
            <a:off x="1053612" y="3215482"/>
            <a:ext cx="271096" cy="576262"/>
          </a:xfrm>
          <a:prstGeom prst="line">
            <a:avLst/>
          </a:prstGeom>
          <a:noFill/>
          <a:ln w="6350">
            <a:solidFill>
              <a:srgbClr val="2B2B2B"/>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rgbClr val="2B2B2B">
                      <a:gamma/>
                      <a:shade val="60000"/>
                      <a:invGamma/>
                      <a:alpha val="74998"/>
                    </a:srgbClr>
                  </a:outerShdw>
                </a:effectLst>
              </a14:hiddenEffects>
            </a:ext>
          </a:extLst>
        </p:spPr>
        <p:txBody>
          <a:bodyPr wrap="none" anchor="ctr"/>
          <a:lstStyle/>
          <a:p>
            <a:endParaRPr lang="en-US"/>
          </a:p>
        </p:txBody>
      </p:sp>
      <p:sp>
        <p:nvSpPr>
          <p:cNvPr id="2438166" name="Line 22"/>
          <p:cNvSpPr>
            <a:spLocks noChangeShapeType="1"/>
          </p:cNvSpPr>
          <p:nvPr/>
        </p:nvSpPr>
        <p:spPr bwMode="auto">
          <a:xfrm>
            <a:off x="1664677" y="3215482"/>
            <a:ext cx="216877" cy="519112"/>
          </a:xfrm>
          <a:prstGeom prst="line">
            <a:avLst/>
          </a:prstGeom>
          <a:noFill/>
          <a:ln w="6350">
            <a:solidFill>
              <a:srgbClr val="2B2B2B"/>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rgbClr val="2B2B2B">
                      <a:gamma/>
                      <a:shade val="60000"/>
                      <a:invGamma/>
                      <a:alpha val="74998"/>
                    </a:srgbClr>
                  </a:outerShdw>
                </a:effectLst>
              </a14:hiddenEffects>
            </a:ext>
          </a:extLst>
        </p:spPr>
        <p:txBody>
          <a:bodyPr wrap="none" anchor="ctr"/>
          <a:lstStyle/>
          <a:p>
            <a:endParaRPr lang="en-US"/>
          </a:p>
        </p:txBody>
      </p:sp>
      <p:sp>
        <p:nvSpPr>
          <p:cNvPr id="2438167" name="Line 23"/>
          <p:cNvSpPr>
            <a:spLocks noChangeShapeType="1"/>
          </p:cNvSpPr>
          <p:nvPr/>
        </p:nvSpPr>
        <p:spPr bwMode="auto">
          <a:xfrm>
            <a:off x="1071197" y="3894932"/>
            <a:ext cx="253511" cy="0"/>
          </a:xfrm>
          <a:prstGeom prst="line">
            <a:avLst/>
          </a:prstGeom>
          <a:noFill/>
          <a:ln w="6350">
            <a:solidFill>
              <a:srgbClr val="2B2B2B"/>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rgbClr val="2B2B2B">
                      <a:gamma/>
                      <a:shade val="60000"/>
                      <a:invGamma/>
                      <a:alpha val="74998"/>
                    </a:srgbClr>
                  </a:outerShdw>
                </a:effectLst>
              </a14:hiddenEffects>
            </a:ext>
          </a:extLst>
        </p:spPr>
        <p:txBody>
          <a:bodyPr wrap="none" anchor="ctr"/>
          <a:lstStyle/>
          <a:p>
            <a:endParaRPr lang="en-US"/>
          </a:p>
        </p:txBody>
      </p:sp>
      <p:sp>
        <p:nvSpPr>
          <p:cNvPr id="2438168" name="Line 24"/>
          <p:cNvSpPr>
            <a:spLocks noChangeShapeType="1"/>
          </p:cNvSpPr>
          <p:nvPr/>
        </p:nvSpPr>
        <p:spPr bwMode="auto">
          <a:xfrm>
            <a:off x="1655885" y="3894932"/>
            <a:ext cx="225669" cy="0"/>
          </a:xfrm>
          <a:prstGeom prst="line">
            <a:avLst/>
          </a:prstGeom>
          <a:noFill/>
          <a:ln w="6350">
            <a:solidFill>
              <a:srgbClr val="2B2B2B"/>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rgbClr val="2B2B2B">
                      <a:gamma/>
                      <a:shade val="60000"/>
                      <a:invGamma/>
                      <a:alpha val="74998"/>
                    </a:srgbClr>
                  </a:outerShdw>
                </a:effectLst>
              </a14:hiddenEffects>
            </a:ext>
          </a:extLst>
        </p:spPr>
        <p:txBody>
          <a:bodyPr wrap="none" anchor="ctr"/>
          <a:lstStyle/>
          <a:p>
            <a:endParaRPr lang="en-US"/>
          </a:p>
        </p:txBody>
      </p:sp>
      <p:sp>
        <p:nvSpPr>
          <p:cNvPr id="2438169" name="Text Box 25"/>
          <p:cNvSpPr txBox="1">
            <a:spLocks noChangeArrowheads="1"/>
          </p:cNvSpPr>
          <p:nvPr/>
        </p:nvSpPr>
        <p:spPr bwMode="auto">
          <a:xfrm>
            <a:off x="762896" y="3210203"/>
            <a:ext cx="342574"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
                <a:solidFill>
                  <a:srgbClr val="2B2B2B"/>
                </a:solidFill>
                <a:miter lim="800000"/>
                <a:headEnd/>
                <a:tailEnd/>
              </a14:hiddenLine>
            </a:ext>
            <a:ext uri="{AF507438-7753-43e0-B8FC-AC1667EBCBE1}">
              <a14:hiddenEffects xmlns="" xmlns:a14="http://schemas.microsoft.com/office/drawing/2010/main">
                <a:effectLst>
                  <a:outerShdw blurRad="63500" dist="17961" dir="2700000" algn="ctr" rotWithShape="0">
                    <a:srgbClr val="FFFFFF">
                      <a:gamma/>
                      <a:shade val="60000"/>
                      <a:invGamma/>
                      <a:alpha val="74998"/>
                    </a:srgbClr>
                  </a:outerShdw>
                </a:effectLst>
              </a14:hiddenEffects>
            </a:ext>
          </a:extLst>
        </p:spPr>
        <p:txBody>
          <a:bodyPr wrap="none" anchor="ctr">
            <a:spAutoFit/>
          </a:bodyPr>
          <a:lstStyle>
            <a:lvl1pPr defTabSz="762000">
              <a:defRPr>
                <a:solidFill>
                  <a:schemeClr val="tx1"/>
                </a:solidFill>
                <a:latin typeface="Arial" charset="0"/>
                <a:ea typeface="ＭＳ Ｐゴシック" charset="0"/>
              </a:defRPr>
            </a:lvl1pPr>
            <a:lvl2pPr marL="571500" defTabSz="762000">
              <a:defRPr>
                <a:solidFill>
                  <a:schemeClr val="tx1"/>
                </a:solidFill>
                <a:latin typeface="Arial" charset="0"/>
                <a:ea typeface="ＭＳ Ｐゴシック" charset="0"/>
              </a:defRPr>
            </a:lvl2pPr>
            <a:lvl3pPr marL="1143000" defTabSz="762000">
              <a:defRPr>
                <a:solidFill>
                  <a:schemeClr val="tx1"/>
                </a:solidFill>
                <a:latin typeface="Arial" charset="0"/>
                <a:ea typeface="ＭＳ Ｐゴシック" charset="0"/>
              </a:defRPr>
            </a:lvl3pPr>
            <a:lvl4pPr marL="1714500" defTabSz="762000">
              <a:defRPr>
                <a:solidFill>
                  <a:schemeClr val="tx1"/>
                </a:solidFill>
                <a:latin typeface="Arial" charset="0"/>
                <a:ea typeface="ＭＳ Ｐゴシック" charset="0"/>
              </a:defRPr>
            </a:lvl4pPr>
            <a:lvl5pPr marL="2286000" defTabSz="762000">
              <a:defRPr>
                <a:solidFill>
                  <a:schemeClr val="tx1"/>
                </a:solidFill>
                <a:latin typeface="Arial" charset="0"/>
                <a:ea typeface="ＭＳ Ｐゴシック" charset="0"/>
              </a:defRPr>
            </a:lvl5pPr>
            <a:lvl6pPr marL="2743200" defTabSz="762000" fontAlgn="base">
              <a:spcBef>
                <a:spcPct val="0"/>
              </a:spcBef>
              <a:spcAft>
                <a:spcPct val="0"/>
              </a:spcAft>
              <a:defRPr>
                <a:solidFill>
                  <a:schemeClr val="tx1"/>
                </a:solidFill>
                <a:latin typeface="Arial" charset="0"/>
                <a:ea typeface="ＭＳ Ｐゴシック" charset="0"/>
              </a:defRPr>
            </a:lvl6pPr>
            <a:lvl7pPr marL="3200400" defTabSz="762000" fontAlgn="base">
              <a:spcBef>
                <a:spcPct val="0"/>
              </a:spcBef>
              <a:spcAft>
                <a:spcPct val="0"/>
              </a:spcAft>
              <a:defRPr>
                <a:solidFill>
                  <a:schemeClr val="tx1"/>
                </a:solidFill>
                <a:latin typeface="Arial" charset="0"/>
                <a:ea typeface="ＭＳ Ｐゴシック" charset="0"/>
              </a:defRPr>
            </a:lvl7pPr>
            <a:lvl8pPr marL="3657600" defTabSz="762000" fontAlgn="base">
              <a:spcBef>
                <a:spcPct val="0"/>
              </a:spcBef>
              <a:spcAft>
                <a:spcPct val="0"/>
              </a:spcAft>
              <a:defRPr>
                <a:solidFill>
                  <a:schemeClr val="tx1"/>
                </a:solidFill>
                <a:latin typeface="Arial" charset="0"/>
                <a:ea typeface="ＭＳ Ｐゴシック" charset="0"/>
              </a:defRPr>
            </a:lvl8pPr>
            <a:lvl9pPr marL="4114800" defTabSz="762000" fontAlgn="base">
              <a:spcBef>
                <a:spcPct val="0"/>
              </a:spcBef>
              <a:spcAft>
                <a:spcPct val="0"/>
              </a:spcAft>
              <a:defRPr>
                <a:solidFill>
                  <a:schemeClr val="tx1"/>
                </a:solidFill>
                <a:latin typeface="Arial" charset="0"/>
                <a:ea typeface="ＭＳ Ｐゴシック" charset="0"/>
              </a:defRPr>
            </a:lvl9pPr>
          </a:lstStyle>
          <a:p>
            <a:pPr algn="ctr"/>
            <a:r>
              <a:rPr lang="de-DE" b="1">
                <a:solidFill>
                  <a:srgbClr val="2B2B2B"/>
                </a:solidFill>
                <a:latin typeface="Arial Narrow" charset="0"/>
              </a:rPr>
              <a:t>...</a:t>
            </a:r>
          </a:p>
        </p:txBody>
      </p:sp>
      <p:sp>
        <p:nvSpPr>
          <p:cNvPr id="2438170" name="Text Box 26"/>
          <p:cNvSpPr txBox="1">
            <a:spLocks noChangeArrowheads="1"/>
          </p:cNvSpPr>
          <p:nvPr/>
        </p:nvSpPr>
        <p:spPr bwMode="auto">
          <a:xfrm>
            <a:off x="1335130" y="3207028"/>
            <a:ext cx="342574"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
                <a:solidFill>
                  <a:srgbClr val="2B2B2B"/>
                </a:solidFill>
                <a:miter lim="800000"/>
                <a:headEnd/>
                <a:tailEnd/>
              </a14:hiddenLine>
            </a:ext>
            <a:ext uri="{AF507438-7753-43e0-B8FC-AC1667EBCBE1}">
              <a14:hiddenEffects xmlns="" xmlns:a14="http://schemas.microsoft.com/office/drawing/2010/main">
                <a:effectLst>
                  <a:outerShdw blurRad="63500" dist="17961" dir="2700000" algn="ctr" rotWithShape="0">
                    <a:srgbClr val="FFFFFF">
                      <a:gamma/>
                      <a:shade val="60000"/>
                      <a:invGamma/>
                      <a:alpha val="74998"/>
                    </a:srgbClr>
                  </a:outerShdw>
                </a:effectLst>
              </a14:hiddenEffects>
            </a:ext>
          </a:extLst>
        </p:spPr>
        <p:txBody>
          <a:bodyPr wrap="none" anchor="ctr">
            <a:spAutoFit/>
          </a:bodyPr>
          <a:lstStyle>
            <a:lvl1pPr defTabSz="762000">
              <a:defRPr>
                <a:solidFill>
                  <a:schemeClr val="tx1"/>
                </a:solidFill>
                <a:latin typeface="Arial" charset="0"/>
                <a:ea typeface="ＭＳ Ｐゴシック" charset="0"/>
              </a:defRPr>
            </a:lvl1pPr>
            <a:lvl2pPr marL="571500" defTabSz="762000">
              <a:defRPr>
                <a:solidFill>
                  <a:schemeClr val="tx1"/>
                </a:solidFill>
                <a:latin typeface="Arial" charset="0"/>
                <a:ea typeface="ＭＳ Ｐゴシック" charset="0"/>
              </a:defRPr>
            </a:lvl2pPr>
            <a:lvl3pPr marL="1143000" defTabSz="762000">
              <a:defRPr>
                <a:solidFill>
                  <a:schemeClr val="tx1"/>
                </a:solidFill>
                <a:latin typeface="Arial" charset="0"/>
                <a:ea typeface="ＭＳ Ｐゴシック" charset="0"/>
              </a:defRPr>
            </a:lvl3pPr>
            <a:lvl4pPr marL="1714500" defTabSz="762000">
              <a:defRPr>
                <a:solidFill>
                  <a:schemeClr val="tx1"/>
                </a:solidFill>
                <a:latin typeface="Arial" charset="0"/>
                <a:ea typeface="ＭＳ Ｐゴシック" charset="0"/>
              </a:defRPr>
            </a:lvl4pPr>
            <a:lvl5pPr marL="2286000" defTabSz="762000">
              <a:defRPr>
                <a:solidFill>
                  <a:schemeClr val="tx1"/>
                </a:solidFill>
                <a:latin typeface="Arial" charset="0"/>
                <a:ea typeface="ＭＳ Ｐゴシック" charset="0"/>
              </a:defRPr>
            </a:lvl5pPr>
            <a:lvl6pPr marL="2743200" defTabSz="762000" fontAlgn="base">
              <a:spcBef>
                <a:spcPct val="0"/>
              </a:spcBef>
              <a:spcAft>
                <a:spcPct val="0"/>
              </a:spcAft>
              <a:defRPr>
                <a:solidFill>
                  <a:schemeClr val="tx1"/>
                </a:solidFill>
                <a:latin typeface="Arial" charset="0"/>
                <a:ea typeface="ＭＳ Ｐゴシック" charset="0"/>
              </a:defRPr>
            </a:lvl6pPr>
            <a:lvl7pPr marL="3200400" defTabSz="762000" fontAlgn="base">
              <a:spcBef>
                <a:spcPct val="0"/>
              </a:spcBef>
              <a:spcAft>
                <a:spcPct val="0"/>
              </a:spcAft>
              <a:defRPr>
                <a:solidFill>
                  <a:schemeClr val="tx1"/>
                </a:solidFill>
                <a:latin typeface="Arial" charset="0"/>
                <a:ea typeface="ＭＳ Ｐゴシック" charset="0"/>
              </a:defRPr>
            </a:lvl7pPr>
            <a:lvl8pPr marL="3657600" defTabSz="762000" fontAlgn="base">
              <a:spcBef>
                <a:spcPct val="0"/>
              </a:spcBef>
              <a:spcAft>
                <a:spcPct val="0"/>
              </a:spcAft>
              <a:defRPr>
                <a:solidFill>
                  <a:schemeClr val="tx1"/>
                </a:solidFill>
                <a:latin typeface="Arial" charset="0"/>
                <a:ea typeface="ＭＳ Ｐゴシック" charset="0"/>
              </a:defRPr>
            </a:lvl8pPr>
            <a:lvl9pPr marL="4114800" defTabSz="762000" fontAlgn="base">
              <a:spcBef>
                <a:spcPct val="0"/>
              </a:spcBef>
              <a:spcAft>
                <a:spcPct val="0"/>
              </a:spcAft>
              <a:defRPr>
                <a:solidFill>
                  <a:schemeClr val="tx1"/>
                </a:solidFill>
                <a:latin typeface="Arial" charset="0"/>
                <a:ea typeface="ＭＳ Ｐゴシック" charset="0"/>
              </a:defRPr>
            </a:lvl9pPr>
          </a:lstStyle>
          <a:p>
            <a:pPr algn="ctr"/>
            <a:r>
              <a:rPr lang="de-DE" b="1">
                <a:solidFill>
                  <a:srgbClr val="2B2B2B"/>
                </a:solidFill>
                <a:latin typeface="Arial Narrow" charset="0"/>
              </a:rPr>
              <a:t>...</a:t>
            </a:r>
          </a:p>
        </p:txBody>
      </p:sp>
      <p:sp>
        <p:nvSpPr>
          <p:cNvPr id="2438171" name="Text Box 27"/>
          <p:cNvSpPr txBox="1">
            <a:spLocks noChangeArrowheads="1"/>
          </p:cNvSpPr>
          <p:nvPr/>
        </p:nvSpPr>
        <p:spPr bwMode="auto">
          <a:xfrm>
            <a:off x="1902233" y="3210203"/>
            <a:ext cx="342574"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
                <a:solidFill>
                  <a:srgbClr val="2B2B2B"/>
                </a:solidFill>
                <a:miter lim="800000"/>
                <a:headEnd/>
                <a:tailEnd/>
              </a14:hiddenLine>
            </a:ext>
            <a:ext uri="{AF507438-7753-43e0-B8FC-AC1667EBCBE1}">
              <a14:hiddenEffects xmlns="" xmlns:a14="http://schemas.microsoft.com/office/drawing/2010/main">
                <a:effectLst>
                  <a:outerShdw blurRad="63500" dist="17961" dir="2700000" algn="ctr" rotWithShape="0">
                    <a:srgbClr val="FFFFFF">
                      <a:gamma/>
                      <a:shade val="60000"/>
                      <a:invGamma/>
                      <a:alpha val="74998"/>
                    </a:srgbClr>
                  </a:outerShdw>
                </a:effectLst>
              </a14:hiddenEffects>
            </a:ext>
          </a:extLst>
        </p:spPr>
        <p:txBody>
          <a:bodyPr wrap="none" anchor="ctr">
            <a:spAutoFit/>
          </a:bodyPr>
          <a:lstStyle>
            <a:lvl1pPr defTabSz="762000">
              <a:defRPr>
                <a:solidFill>
                  <a:schemeClr val="tx1"/>
                </a:solidFill>
                <a:latin typeface="Arial" charset="0"/>
                <a:ea typeface="ＭＳ Ｐゴシック" charset="0"/>
              </a:defRPr>
            </a:lvl1pPr>
            <a:lvl2pPr marL="571500" defTabSz="762000">
              <a:defRPr>
                <a:solidFill>
                  <a:schemeClr val="tx1"/>
                </a:solidFill>
                <a:latin typeface="Arial" charset="0"/>
                <a:ea typeface="ＭＳ Ｐゴシック" charset="0"/>
              </a:defRPr>
            </a:lvl2pPr>
            <a:lvl3pPr marL="1143000" defTabSz="762000">
              <a:defRPr>
                <a:solidFill>
                  <a:schemeClr val="tx1"/>
                </a:solidFill>
                <a:latin typeface="Arial" charset="0"/>
                <a:ea typeface="ＭＳ Ｐゴシック" charset="0"/>
              </a:defRPr>
            </a:lvl3pPr>
            <a:lvl4pPr marL="1714500" defTabSz="762000">
              <a:defRPr>
                <a:solidFill>
                  <a:schemeClr val="tx1"/>
                </a:solidFill>
                <a:latin typeface="Arial" charset="0"/>
                <a:ea typeface="ＭＳ Ｐゴシック" charset="0"/>
              </a:defRPr>
            </a:lvl4pPr>
            <a:lvl5pPr marL="2286000" defTabSz="762000">
              <a:defRPr>
                <a:solidFill>
                  <a:schemeClr val="tx1"/>
                </a:solidFill>
                <a:latin typeface="Arial" charset="0"/>
                <a:ea typeface="ＭＳ Ｐゴシック" charset="0"/>
              </a:defRPr>
            </a:lvl5pPr>
            <a:lvl6pPr marL="2743200" defTabSz="762000" fontAlgn="base">
              <a:spcBef>
                <a:spcPct val="0"/>
              </a:spcBef>
              <a:spcAft>
                <a:spcPct val="0"/>
              </a:spcAft>
              <a:defRPr>
                <a:solidFill>
                  <a:schemeClr val="tx1"/>
                </a:solidFill>
                <a:latin typeface="Arial" charset="0"/>
                <a:ea typeface="ＭＳ Ｐゴシック" charset="0"/>
              </a:defRPr>
            </a:lvl6pPr>
            <a:lvl7pPr marL="3200400" defTabSz="762000" fontAlgn="base">
              <a:spcBef>
                <a:spcPct val="0"/>
              </a:spcBef>
              <a:spcAft>
                <a:spcPct val="0"/>
              </a:spcAft>
              <a:defRPr>
                <a:solidFill>
                  <a:schemeClr val="tx1"/>
                </a:solidFill>
                <a:latin typeface="Arial" charset="0"/>
                <a:ea typeface="ＭＳ Ｐゴシック" charset="0"/>
              </a:defRPr>
            </a:lvl7pPr>
            <a:lvl8pPr marL="3657600" defTabSz="762000" fontAlgn="base">
              <a:spcBef>
                <a:spcPct val="0"/>
              </a:spcBef>
              <a:spcAft>
                <a:spcPct val="0"/>
              </a:spcAft>
              <a:defRPr>
                <a:solidFill>
                  <a:schemeClr val="tx1"/>
                </a:solidFill>
                <a:latin typeface="Arial" charset="0"/>
                <a:ea typeface="ＭＳ Ｐゴシック" charset="0"/>
              </a:defRPr>
            </a:lvl8pPr>
            <a:lvl9pPr marL="4114800" defTabSz="762000" fontAlgn="base">
              <a:spcBef>
                <a:spcPct val="0"/>
              </a:spcBef>
              <a:spcAft>
                <a:spcPct val="0"/>
              </a:spcAft>
              <a:defRPr>
                <a:solidFill>
                  <a:schemeClr val="tx1"/>
                </a:solidFill>
                <a:latin typeface="Arial" charset="0"/>
                <a:ea typeface="ＭＳ Ｐゴシック" charset="0"/>
              </a:defRPr>
            </a:lvl9pPr>
          </a:lstStyle>
          <a:p>
            <a:pPr algn="ctr"/>
            <a:r>
              <a:rPr lang="de-DE" b="1">
                <a:solidFill>
                  <a:srgbClr val="2B2B2B"/>
                </a:solidFill>
                <a:latin typeface="Arial Narrow" charset="0"/>
              </a:rPr>
              <a:t>...</a:t>
            </a:r>
          </a:p>
        </p:txBody>
      </p:sp>
      <p:sp>
        <p:nvSpPr>
          <p:cNvPr id="2438172" name="Text Box 28"/>
          <p:cNvSpPr txBox="1">
            <a:spLocks noChangeArrowheads="1"/>
          </p:cNvSpPr>
          <p:nvPr/>
        </p:nvSpPr>
        <p:spPr bwMode="auto">
          <a:xfrm>
            <a:off x="644769" y="3894932"/>
            <a:ext cx="73415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
                <a:solidFill>
                  <a:srgbClr val="2B2B2B"/>
                </a:solidFill>
                <a:miter lim="800000"/>
                <a:headEnd/>
                <a:tailEnd/>
              </a14:hiddenLine>
            </a:ext>
            <a:ext uri="{AF507438-7753-43e0-B8FC-AC1667EBCBE1}">
              <a14:hiddenEffects xmlns="" xmlns:a14="http://schemas.microsoft.com/office/drawing/2010/main">
                <a:effectLst>
                  <a:outerShdw blurRad="63500" dist="17961" dir="2700000" algn="ctr" rotWithShape="0">
                    <a:srgbClr val="FFFFFF">
                      <a:gamma/>
                      <a:shade val="60000"/>
                      <a:invGamma/>
                      <a:alpha val="74998"/>
                    </a:srgbClr>
                  </a:outerShdw>
                </a:effectLst>
              </a14:hiddenEffects>
            </a:ext>
          </a:extLst>
        </p:spPr>
        <p:txBody>
          <a:bodyPr wrap="none" anchor="ctr"/>
          <a:lstStyle>
            <a:lvl1pPr defTabSz="762000">
              <a:defRPr>
                <a:solidFill>
                  <a:schemeClr val="tx1"/>
                </a:solidFill>
                <a:latin typeface="Arial" charset="0"/>
                <a:ea typeface="ＭＳ Ｐゴシック" charset="0"/>
              </a:defRPr>
            </a:lvl1pPr>
            <a:lvl2pPr marL="571500" defTabSz="762000">
              <a:defRPr>
                <a:solidFill>
                  <a:schemeClr val="tx1"/>
                </a:solidFill>
                <a:latin typeface="Arial" charset="0"/>
                <a:ea typeface="ＭＳ Ｐゴシック" charset="0"/>
              </a:defRPr>
            </a:lvl2pPr>
            <a:lvl3pPr marL="1143000" defTabSz="762000">
              <a:defRPr>
                <a:solidFill>
                  <a:schemeClr val="tx1"/>
                </a:solidFill>
                <a:latin typeface="Arial" charset="0"/>
                <a:ea typeface="ＭＳ Ｐゴシック" charset="0"/>
              </a:defRPr>
            </a:lvl3pPr>
            <a:lvl4pPr marL="1714500" defTabSz="762000">
              <a:defRPr>
                <a:solidFill>
                  <a:schemeClr val="tx1"/>
                </a:solidFill>
                <a:latin typeface="Arial" charset="0"/>
                <a:ea typeface="ＭＳ Ｐゴシック" charset="0"/>
              </a:defRPr>
            </a:lvl4pPr>
            <a:lvl5pPr marL="2286000" defTabSz="762000">
              <a:defRPr>
                <a:solidFill>
                  <a:schemeClr val="tx1"/>
                </a:solidFill>
                <a:latin typeface="Arial" charset="0"/>
                <a:ea typeface="ＭＳ Ｐゴシック" charset="0"/>
              </a:defRPr>
            </a:lvl5pPr>
            <a:lvl6pPr marL="2743200" defTabSz="762000" fontAlgn="base">
              <a:spcBef>
                <a:spcPct val="0"/>
              </a:spcBef>
              <a:spcAft>
                <a:spcPct val="0"/>
              </a:spcAft>
              <a:defRPr>
                <a:solidFill>
                  <a:schemeClr val="tx1"/>
                </a:solidFill>
                <a:latin typeface="Arial" charset="0"/>
                <a:ea typeface="ＭＳ Ｐゴシック" charset="0"/>
              </a:defRPr>
            </a:lvl6pPr>
            <a:lvl7pPr marL="3200400" defTabSz="762000" fontAlgn="base">
              <a:spcBef>
                <a:spcPct val="0"/>
              </a:spcBef>
              <a:spcAft>
                <a:spcPct val="0"/>
              </a:spcAft>
              <a:defRPr>
                <a:solidFill>
                  <a:schemeClr val="tx1"/>
                </a:solidFill>
                <a:latin typeface="Arial" charset="0"/>
                <a:ea typeface="ＭＳ Ｐゴシック" charset="0"/>
              </a:defRPr>
            </a:lvl7pPr>
            <a:lvl8pPr marL="3657600" defTabSz="762000" fontAlgn="base">
              <a:spcBef>
                <a:spcPct val="0"/>
              </a:spcBef>
              <a:spcAft>
                <a:spcPct val="0"/>
              </a:spcAft>
              <a:defRPr>
                <a:solidFill>
                  <a:schemeClr val="tx1"/>
                </a:solidFill>
                <a:latin typeface="Arial" charset="0"/>
                <a:ea typeface="ＭＳ Ｐゴシック" charset="0"/>
              </a:defRPr>
            </a:lvl8pPr>
            <a:lvl9pPr marL="4114800" defTabSz="762000" fontAlgn="base">
              <a:spcBef>
                <a:spcPct val="0"/>
              </a:spcBef>
              <a:spcAft>
                <a:spcPct val="0"/>
              </a:spcAft>
              <a:defRPr>
                <a:solidFill>
                  <a:schemeClr val="tx1"/>
                </a:solidFill>
                <a:latin typeface="Arial" charset="0"/>
                <a:ea typeface="ＭＳ Ｐゴシック" charset="0"/>
              </a:defRPr>
            </a:lvl9pPr>
          </a:lstStyle>
          <a:p>
            <a:r>
              <a:rPr lang="de-DE" sz="1200" b="1">
                <a:solidFill>
                  <a:srgbClr val="2B2B2B"/>
                </a:solidFill>
                <a:latin typeface="Arial Narrow" charset="0"/>
              </a:rPr>
              <a:t>n x 2n        2n x2n       2n x n   </a:t>
            </a:r>
          </a:p>
        </p:txBody>
      </p:sp>
      <p:sp>
        <p:nvSpPr>
          <p:cNvPr id="2438173" name="Line 29"/>
          <p:cNvSpPr>
            <a:spLocks noChangeShapeType="1"/>
          </p:cNvSpPr>
          <p:nvPr/>
        </p:nvSpPr>
        <p:spPr bwMode="auto">
          <a:xfrm>
            <a:off x="638908" y="2323307"/>
            <a:ext cx="6997212" cy="0"/>
          </a:xfrm>
          <a:prstGeom prst="line">
            <a:avLst/>
          </a:prstGeom>
          <a:noFill/>
          <a:ln w="6350">
            <a:solidFill>
              <a:srgbClr val="2B2B2B"/>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rgbClr val="2B2B2B">
                      <a:gamma/>
                      <a:shade val="60000"/>
                      <a:invGamma/>
                      <a:alpha val="74998"/>
                    </a:srgbClr>
                  </a:outerShdw>
                </a:effectLst>
              </a14:hiddenEffects>
            </a:ext>
          </a:extLst>
        </p:spPr>
        <p:txBody>
          <a:bodyPr wrap="none" anchor="ctr"/>
          <a:lstStyle/>
          <a:p>
            <a:endParaRPr lang="en-US"/>
          </a:p>
        </p:txBody>
      </p:sp>
      <p:sp>
        <p:nvSpPr>
          <p:cNvPr id="2438174" name="Line 30"/>
          <p:cNvSpPr>
            <a:spLocks noChangeShapeType="1"/>
          </p:cNvSpPr>
          <p:nvPr/>
        </p:nvSpPr>
        <p:spPr bwMode="auto">
          <a:xfrm>
            <a:off x="638908" y="4234657"/>
            <a:ext cx="6997212" cy="0"/>
          </a:xfrm>
          <a:prstGeom prst="line">
            <a:avLst/>
          </a:prstGeom>
          <a:noFill/>
          <a:ln w="6350">
            <a:solidFill>
              <a:srgbClr val="2B2B2B"/>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rgbClr val="2B2B2B">
                      <a:gamma/>
                      <a:shade val="60000"/>
                      <a:invGamma/>
                      <a:alpha val="74998"/>
                    </a:srgbClr>
                  </a:outerShdw>
                </a:effectLst>
              </a14:hiddenEffects>
            </a:ext>
          </a:extLst>
        </p:spPr>
        <p:txBody>
          <a:bodyPr wrap="none" anchor="ctr"/>
          <a:lstStyle/>
          <a:p>
            <a:endParaRPr lang="en-US"/>
          </a:p>
        </p:txBody>
      </p:sp>
      <p:sp>
        <p:nvSpPr>
          <p:cNvPr id="2438175" name="Rectangle 31"/>
          <p:cNvSpPr>
            <a:spLocks noGrp="1" noChangeArrowheads="1"/>
          </p:cNvSpPr>
          <p:nvPr>
            <p:ph type="body" idx="1"/>
          </p:nvPr>
        </p:nvSpPr>
        <p:spPr>
          <a:xfrm>
            <a:off x="3635896" y="836712"/>
            <a:ext cx="5432181" cy="5400600"/>
          </a:xfrm>
          <a:noFill/>
          <a:ln/>
          <a:extLst>
            <a:ext uri="{909E8E84-426E-40dd-AFC4-6F175D3DCCD1}">
              <a14:hiddenFill xmlns="" xmlns:a14="http://schemas.microsoft.com/office/drawing/2010/main">
                <a:solidFill>
                  <a:srgbClr val="242B78"/>
                </a:solidFill>
              </a14:hiddenFill>
            </a:ext>
            <a:ext uri="{91240B29-F687-4f45-9708-019B960494DF}">
              <a14:hiddenLine xmlns="" xmlns:a14="http://schemas.microsoft.com/office/drawing/2010/main" w="6350">
                <a:solidFill>
                  <a:srgbClr val="2B2B2B"/>
                </a:solidFill>
                <a:miter lim="800000"/>
                <a:headEnd/>
                <a:tailEnd/>
              </a14:hiddenLine>
            </a:ext>
            <a:ext uri="{AF507438-7753-43e0-B8FC-AC1667EBCBE1}">
              <a14:hiddenEffects xmlns="" xmlns:a14="http://schemas.microsoft.com/office/drawing/2010/main">
                <a:effectLst>
                  <a:outerShdw blurRad="63500" dist="17961" dir="2700000" algn="ctr" rotWithShape="0">
                    <a:srgbClr val="242B78">
                      <a:gamma/>
                      <a:shade val="60000"/>
                      <a:invGamma/>
                      <a:alpha val="74998"/>
                    </a:srgbClr>
                  </a:outerShdw>
                </a:effectLst>
              </a14:hiddenEffects>
            </a:ext>
          </a:extLst>
        </p:spPr>
        <p:txBody>
          <a:bodyPr wrap="none" lIns="0" tIns="0" rIns="0" bIns="0"/>
          <a:lstStyle/>
          <a:p>
            <a:pPr marL="195263" indent="-195263" defTabSz="795338">
              <a:lnSpc>
                <a:spcPct val="110000"/>
              </a:lnSpc>
              <a:buFontTx/>
              <a:buNone/>
            </a:pPr>
            <a:r>
              <a:rPr lang="de-DE" sz="1800" dirty="0">
                <a:solidFill>
                  <a:srgbClr val="2B2B2B"/>
                </a:solidFill>
              </a:rPr>
              <a:t>2D-MEMS		     </a:t>
            </a:r>
            <a:r>
              <a:rPr lang="de-DE" sz="1800" dirty="0" err="1">
                <a:solidFill>
                  <a:srgbClr val="2B2B2B"/>
                </a:solidFill>
              </a:rPr>
              <a:t>small</a:t>
            </a:r>
            <a:r>
              <a:rPr lang="de-DE" sz="1800" dirty="0">
                <a:solidFill>
                  <a:srgbClr val="2B2B2B"/>
                </a:solidFill>
              </a:rPr>
              <a:t> </a:t>
            </a:r>
            <a:r>
              <a:rPr lang="de-DE" sz="1800" dirty="0" err="1">
                <a:solidFill>
                  <a:srgbClr val="2B2B2B"/>
                </a:solidFill>
              </a:rPr>
              <a:t>sizes</a:t>
            </a:r>
            <a:r>
              <a:rPr lang="de-DE" sz="1800" dirty="0">
                <a:solidFill>
                  <a:srgbClr val="2B2B2B"/>
                </a:solidFill>
              </a:rPr>
              <a:t>:</a:t>
            </a:r>
          </a:p>
          <a:p>
            <a:pPr marL="195263" indent="-195263" defTabSz="795338">
              <a:lnSpc>
                <a:spcPct val="110000"/>
              </a:lnSpc>
              <a:buFontTx/>
              <a:buNone/>
            </a:pPr>
            <a:r>
              <a:rPr lang="de-DE" sz="1800" dirty="0" err="1">
                <a:solidFill>
                  <a:srgbClr val="2B2B2B"/>
                </a:solidFill>
              </a:rPr>
              <a:t>single</a:t>
            </a:r>
            <a:r>
              <a:rPr lang="de-DE" sz="1800" dirty="0">
                <a:solidFill>
                  <a:srgbClr val="2B2B2B"/>
                </a:solidFill>
              </a:rPr>
              <a:t> </a:t>
            </a:r>
            <a:r>
              <a:rPr lang="de-DE" sz="1800" dirty="0" err="1">
                <a:solidFill>
                  <a:srgbClr val="2B2B2B"/>
                </a:solidFill>
              </a:rPr>
              <a:t>matrix</a:t>
            </a:r>
            <a:r>
              <a:rPr lang="de-DE" sz="1800" dirty="0">
                <a:solidFill>
                  <a:srgbClr val="2B2B2B"/>
                </a:solidFill>
              </a:rPr>
              <a:t>		     8x8, 16x16, 32x32 	</a:t>
            </a:r>
          </a:p>
          <a:p>
            <a:pPr marL="195263" indent="-195263" defTabSz="795338">
              <a:lnSpc>
                <a:spcPct val="110000"/>
              </a:lnSpc>
              <a:buFontTx/>
              <a:buNone/>
            </a:pPr>
            <a:r>
              <a:rPr lang="de-DE" sz="1800" dirty="0">
                <a:solidFill>
                  <a:srgbClr val="2B2B2B"/>
                </a:solidFill>
              </a:rPr>
              <a:t>N</a:t>
            </a:r>
            <a:r>
              <a:rPr lang="de-DE" sz="1800" baseline="30000" dirty="0">
                <a:solidFill>
                  <a:srgbClr val="2B2B2B"/>
                </a:solidFill>
              </a:rPr>
              <a:t>2</a:t>
            </a:r>
            <a:r>
              <a:rPr lang="de-DE" sz="1800" dirty="0">
                <a:solidFill>
                  <a:srgbClr val="2B2B2B"/>
                </a:solidFill>
              </a:rPr>
              <a:t> </a:t>
            </a:r>
            <a:r>
              <a:rPr lang="de-DE" sz="1800" dirty="0" err="1">
                <a:solidFill>
                  <a:srgbClr val="2B2B2B"/>
                </a:solidFill>
              </a:rPr>
              <a:t>elements</a:t>
            </a:r>
            <a:r>
              <a:rPr lang="de-DE" sz="1800" dirty="0">
                <a:solidFill>
                  <a:srgbClr val="2B2B2B"/>
                </a:solidFill>
              </a:rPr>
              <a:t>		     - </a:t>
            </a:r>
            <a:r>
              <a:rPr lang="de-DE" sz="1800" dirty="0" err="1">
                <a:solidFill>
                  <a:srgbClr val="2B2B2B"/>
                </a:solidFill>
              </a:rPr>
              <a:t>insertion</a:t>
            </a:r>
            <a:r>
              <a:rPr lang="de-DE" sz="1800" dirty="0">
                <a:solidFill>
                  <a:srgbClr val="2B2B2B"/>
                </a:solidFill>
              </a:rPr>
              <a:t> </a:t>
            </a:r>
            <a:r>
              <a:rPr lang="de-DE" sz="1800" dirty="0" err="1">
                <a:solidFill>
                  <a:srgbClr val="2B2B2B"/>
                </a:solidFill>
              </a:rPr>
              <a:t>loss</a:t>
            </a:r>
            <a:r>
              <a:rPr lang="de-DE" sz="1800" dirty="0">
                <a:solidFill>
                  <a:srgbClr val="2B2B2B"/>
                </a:solidFill>
              </a:rPr>
              <a:t> &amp; </a:t>
            </a:r>
            <a:r>
              <a:rPr lang="de-DE" sz="1800" dirty="0" err="1">
                <a:solidFill>
                  <a:srgbClr val="2B2B2B"/>
                </a:solidFill>
              </a:rPr>
              <a:t>variations</a:t>
            </a:r>
            <a:r>
              <a:rPr lang="de-DE" sz="1800" dirty="0">
                <a:solidFill>
                  <a:srgbClr val="2B2B2B"/>
                </a:solidFill>
              </a:rPr>
              <a:t>						</a:t>
            </a:r>
          </a:p>
          <a:p>
            <a:pPr marL="195263" indent="-195263" defTabSz="795338">
              <a:lnSpc>
                <a:spcPct val="110000"/>
              </a:lnSpc>
              <a:buFontTx/>
              <a:buNone/>
            </a:pPr>
            <a:endParaRPr lang="de-DE" sz="900" dirty="0">
              <a:solidFill>
                <a:srgbClr val="2B2B2B"/>
              </a:solidFill>
            </a:endParaRPr>
          </a:p>
          <a:p>
            <a:pPr marL="195263" indent="-195263" defTabSz="795338">
              <a:lnSpc>
                <a:spcPct val="110000"/>
              </a:lnSpc>
              <a:buFontTx/>
              <a:buNone/>
            </a:pPr>
            <a:r>
              <a:rPr lang="de-DE" sz="1800" dirty="0">
                <a:solidFill>
                  <a:srgbClr val="2B2B2B"/>
                </a:solidFill>
              </a:rPr>
              <a:t>2D-MEMS		     medium </a:t>
            </a:r>
            <a:r>
              <a:rPr lang="de-DE" sz="1800" dirty="0" err="1">
                <a:solidFill>
                  <a:srgbClr val="2B2B2B"/>
                </a:solidFill>
              </a:rPr>
              <a:t>sizes</a:t>
            </a:r>
            <a:r>
              <a:rPr lang="de-DE" sz="1800" dirty="0">
                <a:solidFill>
                  <a:srgbClr val="2B2B2B"/>
                </a:solidFill>
              </a:rPr>
              <a:t>:</a:t>
            </a:r>
          </a:p>
          <a:p>
            <a:pPr marL="195263" indent="-195263" defTabSz="795338">
              <a:lnSpc>
                <a:spcPct val="110000"/>
              </a:lnSpc>
              <a:buFontTx/>
              <a:buNone/>
            </a:pPr>
            <a:r>
              <a:rPr lang="de-DE" sz="1800" dirty="0">
                <a:solidFill>
                  <a:srgbClr val="2B2B2B"/>
                </a:solidFill>
              </a:rPr>
              <a:t>3 </a:t>
            </a:r>
            <a:r>
              <a:rPr lang="de-DE" sz="1800" dirty="0" err="1">
                <a:solidFill>
                  <a:srgbClr val="2B2B2B"/>
                </a:solidFill>
              </a:rPr>
              <a:t>stage</a:t>
            </a:r>
            <a:r>
              <a:rPr lang="de-DE" sz="1800" dirty="0">
                <a:solidFill>
                  <a:srgbClr val="2B2B2B"/>
                </a:solidFill>
              </a:rPr>
              <a:t> </a:t>
            </a:r>
            <a:r>
              <a:rPr lang="de-DE" sz="1800" dirty="0" err="1">
                <a:solidFill>
                  <a:srgbClr val="2B2B2B"/>
                </a:solidFill>
              </a:rPr>
              <a:t>Clos</a:t>
            </a:r>
            <a:r>
              <a:rPr lang="de-DE" sz="1800" dirty="0">
                <a:solidFill>
                  <a:srgbClr val="2B2B2B"/>
                </a:solidFill>
              </a:rPr>
              <a:t>		     64x64, 128x128, 256x256</a:t>
            </a:r>
          </a:p>
          <a:p>
            <a:pPr marL="195263" indent="-195263" defTabSz="795338">
              <a:lnSpc>
                <a:spcPct val="110000"/>
              </a:lnSpc>
              <a:buFontTx/>
              <a:buNone/>
            </a:pPr>
            <a:r>
              <a:rPr lang="de-DE" sz="1800" dirty="0">
                <a:solidFill>
                  <a:srgbClr val="2B2B2B"/>
                </a:solidFill>
              </a:rPr>
              <a:t>4</a:t>
            </a:r>
            <a:r>
              <a:rPr lang="de-DE" sz="1800" dirty="0">
                <a:solidFill>
                  <a:srgbClr val="2B2B2B"/>
                </a:solidFill>
                <a:sym typeface="Symbol" charset="0"/>
              </a:rPr>
              <a:t>2</a:t>
            </a:r>
            <a:r>
              <a:rPr lang="de-DE" sz="1800" dirty="0">
                <a:solidFill>
                  <a:srgbClr val="2B2B2B"/>
                </a:solidFill>
              </a:rPr>
              <a:t>N</a:t>
            </a:r>
            <a:r>
              <a:rPr lang="de-DE" sz="1800" baseline="30000" dirty="0">
                <a:solidFill>
                  <a:srgbClr val="2B2B2B"/>
                </a:solidFill>
              </a:rPr>
              <a:t>1.5</a:t>
            </a:r>
            <a:r>
              <a:rPr lang="de-DE" sz="1800" dirty="0">
                <a:solidFill>
                  <a:srgbClr val="2B2B2B"/>
                </a:solidFill>
              </a:rPr>
              <a:t>..6</a:t>
            </a:r>
            <a:r>
              <a:rPr lang="de-DE" sz="1800" dirty="0">
                <a:solidFill>
                  <a:srgbClr val="2B2B2B"/>
                </a:solidFill>
                <a:sym typeface="Symbol" charset="0"/>
              </a:rPr>
              <a:t>2</a:t>
            </a:r>
            <a:r>
              <a:rPr lang="de-DE" sz="1800" dirty="0">
                <a:solidFill>
                  <a:srgbClr val="2B2B2B"/>
                </a:solidFill>
              </a:rPr>
              <a:t>N</a:t>
            </a:r>
            <a:r>
              <a:rPr lang="de-DE" sz="1800" baseline="30000" dirty="0">
                <a:solidFill>
                  <a:srgbClr val="2B2B2B"/>
                </a:solidFill>
              </a:rPr>
              <a:t>1.5</a:t>
            </a:r>
            <a:r>
              <a:rPr lang="de-DE" sz="1800" dirty="0">
                <a:solidFill>
                  <a:srgbClr val="2B2B2B"/>
                </a:solidFill>
              </a:rPr>
              <a:t> </a:t>
            </a:r>
            <a:r>
              <a:rPr lang="de-DE" sz="1800" dirty="0" err="1">
                <a:solidFill>
                  <a:srgbClr val="2B2B2B"/>
                </a:solidFill>
              </a:rPr>
              <a:t>elem</a:t>
            </a:r>
            <a:r>
              <a:rPr lang="de-DE" sz="1800" dirty="0">
                <a:solidFill>
                  <a:srgbClr val="2B2B2B"/>
                </a:solidFill>
              </a:rPr>
              <a:t>.	     + </a:t>
            </a:r>
            <a:r>
              <a:rPr lang="de-DE" sz="1800" dirty="0" err="1">
                <a:solidFill>
                  <a:srgbClr val="2B2B2B"/>
                </a:solidFill>
              </a:rPr>
              <a:t>modularity</a:t>
            </a:r>
            <a:endParaRPr lang="de-DE" sz="1800" dirty="0">
              <a:solidFill>
                <a:srgbClr val="2B2B2B"/>
              </a:solidFill>
            </a:endParaRPr>
          </a:p>
          <a:p>
            <a:pPr marL="195263" indent="-195263" defTabSz="795338">
              <a:lnSpc>
                <a:spcPct val="110000"/>
              </a:lnSpc>
              <a:buFontTx/>
              <a:buNone/>
            </a:pPr>
            <a:r>
              <a:rPr lang="de-DE" sz="1800" dirty="0">
                <a:solidFill>
                  <a:srgbClr val="2B2B2B"/>
                </a:solidFill>
              </a:rPr>
              <a:t>				      - </a:t>
            </a:r>
            <a:r>
              <a:rPr lang="de-DE" sz="1800" dirty="0" err="1">
                <a:solidFill>
                  <a:srgbClr val="2B2B2B"/>
                </a:solidFill>
              </a:rPr>
              <a:t>cabling</a:t>
            </a:r>
            <a:r>
              <a:rPr lang="de-DE" sz="1800" dirty="0">
                <a:solidFill>
                  <a:srgbClr val="2B2B2B"/>
                </a:solidFill>
              </a:rPr>
              <a:t> 	</a:t>
            </a:r>
          </a:p>
          <a:p>
            <a:pPr marL="195263" indent="-195263" defTabSz="795338">
              <a:lnSpc>
                <a:spcPct val="110000"/>
              </a:lnSpc>
              <a:buFontTx/>
              <a:buNone/>
            </a:pPr>
            <a:r>
              <a:rPr lang="de-DE" sz="1800" dirty="0">
                <a:solidFill>
                  <a:srgbClr val="2B2B2B"/>
                </a:solidFill>
              </a:rPr>
              <a:t>				      - </a:t>
            </a:r>
            <a:r>
              <a:rPr lang="de-DE" sz="1800" dirty="0" err="1">
                <a:solidFill>
                  <a:srgbClr val="2B2B2B"/>
                </a:solidFill>
              </a:rPr>
              <a:t>insertion</a:t>
            </a:r>
            <a:r>
              <a:rPr lang="de-DE" sz="1800" dirty="0">
                <a:solidFill>
                  <a:srgbClr val="2B2B2B"/>
                </a:solidFill>
              </a:rPr>
              <a:t> </a:t>
            </a:r>
            <a:r>
              <a:rPr lang="de-DE" sz="1800" dirty="0" err="1">
                <a:solidFill>
                  <a:srgbClr val="2B2B2B"/>
                </a:solidFill>
              </a:rPr>
              <a:t>loss</a:t>
            </a:r>
            <a:r>
              <a:rPr lang="de-DE" sz="1800" dirty="0">
                <a:solidFill>
                  <a:srgbClr val="2B2B2B"/>
                </a:solidFill>
              </a:rPr>
              <a:t> &amp; </a:t>
            </a:r>
            <a:r>
              <a:rPr lang="de-DE" sz="1800" dirty="0" err="1">
                <a:solidFill>
                  <a:srgbClr val="2B2B2B"/>
                </a:solidFill>
              </a:rPr>
              <a:t>variations</a:t>
            </a:r>
            <a:endParaRPr lang="de-DE" sz="1800" dirty="0">
              <a:solidFill>
                <a:srgbClr val="2B2B2B"/>
              </a:solidFill>
            </a:endParaRPr>
          </a:p>
          <a:p>
            <a:pPr marL="195263" indent="-195263" defTabSz="795338">
              <a:lnSpc>
                <a:spcPct val="110000"/>
              </a:lnSpc>
              <a:buFontTx/>
              <a:buNone/>
            </a:pPr>
            <a:endParaRPr lang="de-DE" sz="1800" dirty="0">
              <a:solidFill>
                <a:srgbClr val="2B2B2B"/>
              </a:solidFill>
            </a:endParaRPr>
          </a:p>
          <a:p>
            <a:pPr marL="195263" indent="-195263" defTabSz="795338">
              <a:lnSpc>
                <a:spcPct val="110000"/>
              </a:lnSpc>
              <a:buFontTx/>
              <a:buNone/>
            </a:pPr>
            <a:r>
              <a:rPr lang="de-DE" sz="1800" dirty="0">
                <a:solidFill>
                  <a:srgbClr val="2B2B2B"/>
                </a:solidFill>
              </a:rPr>
              <a:t>3D-MEMS		     medium...large </a:t>
            </a:r>
            <a:r>
              <a:rPr lang="de-DE" sz="1800" dirty="0" err="1">
                <a:solidFill>
                  <a:srgbClr val="2B2B2B"/>
                </a:solidFill>
              </a:rPr>
              <a:t>sizes</a:t>
            </a:r>
            <a:r>
              <a:rPr lang="de-DE" sz="1800" dirty="0">
                <a:solidFill>
                  <a:srgbClr val="2B2B2B"/>
                </a:solidFill>
              </a:rPr>
              <a:t>:</a:t>
            </a:r>
          </a:p>
          <a:p>
            <a:pPr marL="195263" indent="-195263" defTabSz="795338">
              <a:lnSpc>
                <a:spcPct val="110000"/>
              </a:lnSpc>
              <a:buFontTx/>
              <a:buNone/>
            </a:pPr>
            <a:r>
              <a:rPr lang="de-DE" sz="1800" dirty="0" err="1">
                <a:solidFill>
                  <a:srgbClr val="2B2B2B"/>
                </a:solidFill>
              </a:rPr>
              <a:t>single</a:t>
            </a:r>
            <a:r>
              <a:rPr lang="de-DE" sz="1800" dirty="0">
                <a:solidFill>
                  <a:srgbClr val="2B2B2B"/>
                </a:solidFill>
              </a:rPr>
              <a:t> </a:t>
            </a:r>
            <a:r>
              <a:rPr lang="de-DE" sz="1800" dirty="0" err="1">
                <a:solidFill>
                  <a:srgbClr val="2B2B2B"/>
                </a:solidFill>
              </a:rPr>
              <a:t>matrix</a:t>
            </a:r>
            <a:r>
              <a:rPr lang="de-DE" sz="1800" dirty="0">
                <a:solidFill>
                  <a:srgbClr val="2B2B2B"/>
                </a:solidFill>
              </a:rPr>
              <a:t>		     32x32 ... 1024x1024</a:t>
            </a:r>
          </a:p>
          <a:p>
            <a:pPr marL="195263" indent="-195263" defTabSz="795338">
              <a:lnSpc>
                <a:spcPct val="110000"/>
              </a:lnSpc>
              <a:buFontTx/>
              <a:buNone/>
            </a:pPr>
            <a:r>
              <a:rPr lang="de-DE" sz="1800" dirty="0">
                <a:solidFill>
                  <a:srgbClr val="2B2B2B"/>
                </a:solidFill>
              </a:rPr>
              <a:t>2N </a:t>
            </a:r>
            <a:r>
              <a:rPr lang="de-DE" sz="1800" dirty="0" err="1">
                <a:solidFill>
                  <a:srgbClr val="2B2B2B"/>
                </a:solidFill>
              </a:rPr>
              <a:t>elements</a:t>
            </a:r>
            <a:r>
              <a:rPr lang="de-DE" sz="1800" dirty="0">
                <a:solidFill>
                  <a:srgbClr val="2B2B2B"/>
                </a:solidFill>
              </a:rPr>
              <a:t>		     + </a:t>
            </a:r>
            <a:r>
              <a:rPr lang="de-DE" sz="1800" dirty="0" err="1">
                <a:solidFill>
                  <a:srgbClr val="2B2B2B"/>
                </a:solidFill>
              </a:rPr>
              <a:t>insertion</a:t>
            </a:r>
            <a:r>
              <a:rPr lang="de-DE" sz="1800" dirty="0">
                <a:solidFill>
                  <a:srgbClr val="2B2B2B"/>
                </a:solidFill>
              </a:rPr>
              <a:t> </a:t>
            </a:r>
            <a:r>
              <a:rPr lang="de-DE" sz="1800" dirty="0" err="1">
                <a:solidFill>
                  <a:srgbClr val="2B2B2B"/>
                </a:solidFill>
              </a:rPr>
              <a:t>loss</a:t>
            </a:r>
            <a:r>
              <a:rPr lang="de-DE" sz="1800" dirty="0">
                <a:solidFill>
                  <a:srgbClr val="2B2B2B"/>
                </a:solidFill>
              </a:rPr>
              <a:t>	</a:t>
            </a:r>
          </a:p>
          <a:p>
            <a:pPr marL="195263" indent="-195263" defTabSz="795338">
              <a:lnSpc>
                <a:spcPct val="110000"/>
              </a:lnSpc>
              <a:buFontTx/>
              <a:buNone/>
            </a:pPr>
            <a:r>
              <a:rPr lang="de-DE" sz="1800" dirty="0">
                <a:solidFill>
                  <a:srgbClr val="2B2B2B"/>
                </a:solidFill>
              </a:rPr>
              <a:t>				     - </a:t>
            </a:r>
            <a:r>
              <a:rPr lang="de-DE" sz="1800" dirty="0" err="1">
                <a:solidFill>
                  <a:srgbClr val="2B2B2B"/>
                </a:solidFill>
              </a:rPr>
              <a:t>modularity</a:t>
            </a:r>
            <a:endParaRPr lang="de-DE" sz="1800" dirty="0">
              <a:solidFill>
                <a:srgbClr val="2B2B2B"/>
              </a:solidFill>
            </a:endParaRPr>
          </a:p>
          <a:p>
            <a:pPr marL="195263" indent="-195263" defTabSz="795338">
              <a:lnSpc>
                <a:spcPct val="110000"/>
              </a:lnSpc>
              <a:buFontTx/>
              <a:buNone/>
            </a:pPr>
            <a:r>
              <a:rPr lang="de-DE" sz="1800" dirty="0">
                <a:solidFill>
                  <a:srgbClr val="2B2B2B"/>
                </a:solidFill>
              </a:rPr>
              <a:t>				     - 2 dimensional analog </a:t>
            </a:r>
            <a:r>
              <a:rPr lang="de-DE" sz="1800" dirty="0" err="1">
                <a:solidFill>
                  <a:srgbClr val="2B2B2B"/>
                </a:solidFill>
              </a:rPr>
              <a:t>control</a:t>
            </a:r>
            <a:r>
              <a:rPr lang="de-DE" sz="1800" dirty="0">
                <a:solidFill>
                  <a:srgbClr val="2B2B2B"/>
                </a:solidFill>
              </a:rPr>
              <a:t>	</a:t>
            </a:r>
            <a:endParaRPr lang="en-US" sz="1800" dirty="0">
              <a:solidFill>
                <a:srgbClr val="2B2B2B"/>
              </a:solidFill>
            </a:endParaRPr>
          </a:p>
        </p:txBody>
      </p:sp>
      <p:pic>
        <p:nvPicPr>
          <p:cNvPr id="2438176" name="Picture 32" descr="arrayA"/>
          <p:cNvPicPr>
            <a:picLocks noChangeAspect="1" noChangeArrowheads="1"/>
          </p:cNvPicPr>
          <p:nvPr/>
        </p:nvPicPr>
        <p:blipFill>
          <a:blip r:embed="rId4" cstate="email">
            <a:extLst>
              <a:ext uri="{28A0092B-C50C-407E-A947-70E740481C1C}">
                <a14:useLocalDpi xmlns:a14="http://schemas.microsoft.com/office/drawing/2010/main" val="0"/>
              </a:ext>
            </a:extLst>
          </a:blip>
          <a:srcRect l="2632" r="2632" b="4648"/>
          <a:stretch>
            <a:fillRect/>
          </a:stretch>
        </p:blipFill>
        <p:spPr bwMode="auto">
          <a:xfrm>
            <a:off x="638908" y="1124744"/>
            <a:ext cx="1638300" cy="1154113"/>
          </a:xfrm>
          <a:prstGeom prst="rect">
            <a:avLst/>
          </a:prstGeom>
          <a:noFill/>
          <a:extLst>
            <a:ext uri="{909E8E84-426E-40dd-AFC4-6F175D3DCCD1}">
              <a14:hiddenFill xmlns="" xmlns:a14="http://schemas.microsoft.com/office/drawing/2010/main">
                <a:solidFill>
                  <a:srgbClr val="FFFFFF"/>
                </a:solidFill>
              </a14:hiddenFill>
            </a:ext>
          </a:extLst>
        </p:spPr>
      </p:pic>
      <p:sp>
        <p:nvSpPr>
          <p:cNvPr id="2438177" name="Rectangle 33"/>
          <p:cNvSpPr>
            <a:spLocks noChangeArrowheads="1"/>
          </p:cNvSpPr>
          <p:nvPr/>
        </p:nvSpPr>
        <p:spPr bwMode="auto">
          <a:xfrm>
            <a:off x="1326173" y="2439194"/>
            <a:ext cx="332642" cy="319088"/>
          </a:xfrm>
          <a:prstGeom prst="rect">
            <a:avLst/>
          </a:prstGeom>
          <a:solidFill>
            <a:srgbClr val="FFFF99"/>
          </a:solidFill>
          <a:ln w="6350">
            <a:solidFill>
              <a:srgbClr val="2B2B2B"/>
            </a:solidFill>
            <a:miter lim="800000"/>
            <a:headEnd/>
            <a:tailEnd/>
          </a:ln>
          <a:effectLst/>
          <a:extLst>
            <a:ext uri="{AF507438-7753-43e0-B8FC-AC1667EBCBE1}">
              <a14:hiddenEffects xmlns="" xmlns:a14="http://schemas.microsoft.com/office/drawing/2010/main">
                <a:effectLst>
                  <a:outerShdw blurRad="63500" dist="17961" dir="2700000" algn="ctr" rotWithShape="0">
                    <a:srgbClr val="2B2B2B">
                      <a:gamma/>
                      <a:shade val="60000"/>
                      <a:invGamma/>
                      <a:alpha val="74998"/>
                    </a:srgbClr>
                  </a:outerShdw>
                </a:effectLst>
              </a14:hiddenEffects>
            </a:ext>
          </a:extLst>
        </p:spPr>
        <p:txBody>
          <a:bodyPr wrap="none" anchor="ctr"/>
          <a:lstStyle/>
          <a:p>
            <a:pPr algn="ctr" defTabSz="762000"/>
            <a:r>
              <a:rPr lang="de-DE" b="1">
                <a:solidFill>
                  <a:srgbClr val="2B2B2B"/>
                </a:solidFill>
                <a:latin typeface="Arial Narrow" charset="0"/>
              </a:rPr>
              <a:t>1</a:t>
            </a:r>
          </a:p>
        </p:txBody>
      </p:sp>
      <p:sp>
        <p:nvSpPr>
          <p:cNvPr id="2438178" name="Rectangle 34"/>
          <p:cNvSpPr>
            <a:spLocks noChangeArrowheads="1"/>
          </p:cNvSpPr>
          <p:nvPr/>
        </p:nvSpPr>
        <p:spPr bwMode="auto">
          <a:xfrm>
            <a:off x="1883020" y="2439194"/>
            <a:ext cx="332642" cy="319088"/>
          </a:xfrm>
          <a:prstGeom prst="rect">
            <a:avLst/>
          </a:prstGeom>
          <a:solidFill>
            <a:srgbClr val="FFFF99"/>
          </a:solidFill>
          <a:ln w="6350">
            <a:solidFill>
              <a:srgbClr val="2B2B2B"/>
            </a:solidFill>
            <a:miter lim="800000"/>
            <a:headEnd/>
            <a:tailEnd/>
          </a:ln>
          <a:effectLst/>
          <a:extLst>
            <a:ext uri="{AF507438-7753-43e0-B8FC-AC1667EBCBE1}">
              <a14:hiddenEffects xmlns="" xmlns:a14="http://schemas.microsoft.com/office/drawing/2010/main">
                <a:effectLst>
                  <a:outerShdw blurRad="63500" dist="17961" dir="2700000" algn="ctr" rotWithShape="0">
                    <a:srgbClr val="2B2B2B">
                      <a:gamma/>
                      <a:shade val="60000"/>
                      <a:invGamma/>
                      <a:alpha val="74998"/>
                    </a:srgbClr>
                  </a:outerShdw>
                </a:effectLst>
              </a14:hiddenEffects>
            </a:ext>
          </a:extLst>
        </p:spPr>
        <p:txBody>
          <a:bodyPr wrap="none" anchor="ctr"/>
          <a:lstStyle/>
          <a:p>
            <a:pPr algn="ctr" defTabSz="762000"/>
            <a:r>
              <a:rPr lang="de-DE" b="1">
                <a:solidFill>
                  <a:srgbClr val="2B2B2B"/>
                </a:solidFill>
                <a:latin typeface="Arial Narrow" charset="0"/>
              </a:rPr>
              <a:t>1</a:t>
            </a:r>
          </a:p>
        </p:txBody>
      </p:sp>
      <p:sp>
        <p:nvSpPr>
          <p:cNvPr id="2438179" name="Rectangle 35"/>
          <p:cNvSpPr>
            <a:spLocks noChangeArrowheads="1"/>
          </p:cNvSpPr>
          <p:nvPr/>
        </p:nvSpPr>
        <p:spPr bwMode="auto">
          <a:xfrm>
            <a:off x="1881554" y="2955132"/>
            <a:ext cx="332643" cy="317500"/>
          </a:xfrm>
          <a:prstGeom prst="rect">
            <a:avLst/>
          </a:prstGeom>
          <a:solidFill>
            <a:srgbClr val="FFFF99"/>
          </a:solidFill>
          <a:ln w="6350">
            <a:solidFill>
              <a:srgbClr val="2B2B2B"/>
            </a:solidFill>
            <a:miter lim="800000"/>
            <a:headEnd/>
            <a:tailEnd/>
          </a:ln>
          <a:effectLst/>
          <a:extLst>
            <a:ext uri="{AF507438-7753-43e0-B8FC-AC1667EBCBE1}">
              <a14:hiddenEffects xmlns="" xmlns:a14="http://schemas.microsoft.com/office/drawing/2010/main">
                <a:effectLst>
                  <a:outerShdw blurRad="63500" dist="17961" dir="2700000" algn="ctr" rotWithShape="0">
                    <a:srgbClr val="2B2B2B">
                      <a:gamma/>
                      <a:shade val="60000"/>
                      <a:invGamma/>
                      <a:alpha val="74998"/>
                    </a:srgbClr>
                  </a:outerShdw>
                </a:effectLst>
              </a14:hiddenEffects>
            </a:ext>
          </a:extLst>
        </p:spPr>
        <p:txBody>
          <a:bodyPr wrap="none" anchor="ctr"/>
          <a:lstStyle/>
          <a:p>
            <a:pPr algn="ctr" defTabSz="762000"/>
            <a:r>
              <a:rPr lang="de-DE" b="1">
                <a:solidFill>
                  <a:srgbClr val="2B2B2B"/>
                </a:solidFill>
                <a:latin typeface="Arial Narrow" charset="0"/>
              </a:rPr>
              <a:t>2</a:t>
            </a:r>
          </a:p>
        </p:txBody>
      </p:sp>
      <p:sp>
        <p:nvSpPr>
          <p:cNvPr id="2438180" name="Rectangle 36"/>
          <p:cNvSpPr>
            <a:spLocks noChangeArrowheads="1"/>
          </p:cNvSpPr>
          <p:nvPr/>
        </p:nvSpPr>
        <p:spPr bwMode="auto">
          <a:xfrm>
            <a:off x="1324708" y="2955132"/>
            <a:ext cx="331177" cy="317500"/>
          </a:xfrm>
          <a:prstGeom prst="rect">
            <a:avLst/>
          </a:prstGeom>
          <a:solidFill>
            <a:srgbClr val="FFFF99"/>
          </a:solidFill>
          <a:ln w="6350">
            <a:solidFill>
              <a:srgbClr val="2B2B2B"/>
            </a:solidFill>
            <a:miter lim="800000"/>
            <a:headEnd/>
            <a:tailEnd/>
          </a:ln>
          <a:effectLst/>
          <a:extLst>
            <a:ext uri="{AF507438-7753-43e0-B8FC-AC1667EBCBE1}">
              <a14:hiddenEffects xmlns="" xmlns:a14="http://schemas.microsoft.com/office/drawing/2010/main">
                <a:effectLst>
                  <a:outerShdw blurRad="63500" dist="17961" dir="2700000" algn="ctr" rotWithShape="0">
                    <a:srgbClr val="2B2B2B">
                      <a:gamma/>
                      <a:shade val="60000"/>
                      <a:invGamma/>
                      <a:alpha val="74998"/>
                    </a:srgbClr>
                  </a:outerShdw>
                </a:effectLst>
              </a14:hiddenEffects>
            </a:ext>
          </a:extLst>
        </p:spPr>
        <p:txBody>
          <a:bodyPr wrap="none" anchor="ctr"/>
          <a:lstStyle/>
          <a:p>
            <a:pPr algn="ctr" defTabSz="762000"/>
            <a:r>
              <a:rPr lang="de-DE" b="1">
                <a:solidFill>
                  <a:srgbClr val="2B2B2B"/>
                </a:solidFill>
                <a:latin typeface="Arial Narrow" charset="0"/>
              </a:rPr>
              <a:t>2</a:t>
            </a:r>
          </a:p>
        </p:txBody>
      </p:sp>
      <p:sp>
        <p:nvSpPr>
          <p:cNvPr id="2438181" name="Rectangle 37"/>
          <p:cNvSpPr>
            <a:spLocks noChangeArrowheads="1"/>
          </p:cNvSpPr>
          <p:nvPr/>
        </p:nvSpPr>
        <p:spPr bwMode="auto">
          <a:xfrm>
            <a:off x="747347" y="2955132"/>
            <a:ext cx="332643" cy="317500"/>
          </a:xfrm>
          <a:prstGeom prst="rect">
            <a:avLst/>
          </a:prstGeom>
          <a:solidFill>
            <a:srgbClr val="FFFF99"/>
          </a:solidFill>
          <a:ln w="6350">
            <a:solidFill>
              <a:srgbClr val="2B2B2B"/>
            </a:solidFill>
            <a:miter lim="800000"/>
            <a:headEnd/>
            <a:tailEnd/>
          </a:ln>
          <a:effectLst/>
          <a:extLst>
            <a:ext uri="{AF507438-7753-43e0-B8FC-AC1667EBCBE1}">
              <a14:hiddenEffects xmlns="" xmlns:a14="http://schemas.microsoft.com/office/drawing/2010/main">
                <a:effectLst>
                  <a:outerShdw blurRad="63500" dist="17961" dir="2700000" algn="ctr" rotWithShape="0">
                    <a:srgbClr val="2B2B2B">
                      <a:gamma/>
                      <a:shade val="60000"/>
                      <a:invGamma/>
                      <a:alpha val="74998"/>
                    </a:srgbClr>
                  </a:outerShdw>
                </a:effectLst>
              </a14:hiddenEffects>
            </a:ext>
          </a:extLst>
        </p:spPr>
        <p:txBody>
          <a:bodyPr wrap="none" anchor="ctr"/>
          <a:lstStyle/>
          <a:p>
            <a:pPr algn="ctr" defTabSz="762000"/>
            <a:r>
              <a:rPr lang="de-DE" b="1">
                <a:solidFill>
                  <a:srgbClr val="2B2B2B"/>
                </a:solidFill>
                <a:latin typeface="Arial Narrow" charset="0"/>
              </a:rPr>
              <a:t>2</a:t>
            </a:r>
          </a:p>
        </p:txBody>
      </p:sp>
      <p:sp>
        <p:nvSpPr>
          <p:cNvPr id="2438182" name="Rectangle 38"/>
          <p:cNvSpPr>
            <a:spLocks noChangeArrowheads="1"/>
          </p:cNvSpPr>
          <p:nvPr/>
        </p:nvSpPr>
        <p:spPr bwMode="auto">
          <a:xfrm>
            <a:off x="747347" y="3628232"/>
            <a:ext cx="332643" cy="317500"/>
          </a:xfrm>
          <a:prstGeom prst="rect">
            <a:avLst/>
          </a:prstGeom>
          <a:solidFill>
            <a:srgbClr val="FFFF99"/>
          </a:solidFill>
          <a:ln w="6350">
            <a:solidFill>
              <a:srgbClr val="2B2B2B"/>
            </a:solidFill>
            <a:miter lim="800000"/>
            <a:headEnd/>
            <a:tailEnd/>
          </a:ln>
          <a:effectLst/>
          <a:extLst>
            <a:ext uri="{AF507438-7753-43e0-B8FC-AC1667EBCBE1}">
              <a14:hiddenEffects xmlns="" xmlns:a14="http://schemas.microsoft.com/office/drawing/2010/main">
                <a:effectLst>
                  <a:outerShdw blurRad="63500" dist="17961" dir="2700000" algn="ctr" rotWithShape="0">
                    <a:srgbClr val="2B2B2B">
                      <a:gamma/>
                      <a:shade val="60000"/>
                      <a:invGamma/>
                      <a:alpha val="74998"/>
                    </a:srgbClr>
                  </a:outerShdw>
                </a:effectLst>
              </a14:hiddenEffects>
            </a:ext>
          </a:extLst>
        </p:spPr>
        <p:txBody>
          <a:bodyPr wrap="none" anchor="ctr"/>
          <a:lstStyle/>
          <a:p>
            <a:pPr algn="ctr" defTabSz="762000"/>
            <a:r>
              <a:rPr lang="de-DE" b="1">
                <a:solidFill>
                  <a:srgbClr val="2B2B2B"/>
                </a:solidFill>
                <a:latin typeface="Arial Narrow" charset="0"/>
              </a:rPr>
              <a:t>k</a:t>
            </a:r>
          </a:p>
        </p:txBody>
      </p:sp>
      <p:sp>
        <p:nvSpPr>
          <p:cNvPr id="2438183" name="Rectangle 39"/>
          <p:cNvSpPr>
            <a:spLocks noChangeArrowheads="1"/>
          </p:cNvSpPr>
          <p:nvPr/>
        </p:nvSpPr>
        <p:spPr bwMode="auto">
          <a:xfrm>
            <a:off x="1324708" y="3628232"/>
            <a:ext cx="331177" cy="317500"/>
          </a:xfrm>
          <a:prstGeom prst="rect">
            <a:avLst/>
          </a:prstGeom>
          <a:solidFill>
            <a:srgbClr val="FFFF99"/>
          </a:solidFill>
          <a:ln w="6350">
            <a:solidFill>
              <a:srgbClr val="2B2B2B"/>
            </a:solidFill>
            <a:miter lim="800000"/>
            <a:headEnd/>
            <a:tailEnd/>
          </a:ln>
          <a:effectLst/>
          <a:extLst>
            <a:ext uri="{AF507438-7753-43e0-B8FC-AC1667EBCBE1}">
              <a14:hiddenEffects xmlns="" xmlns:a14="http://schemas.microsoft.com/office/drawing/2010/main">
                <a:effectLst>
                  <a:outerShdw blurRad="63500" dist="17961" dir="2700000" algn="ctr" rotWithShape="0">
                    <a:srgbClr val="2B2B2B">
                      <a:gamma/>
                      <a:shade val="60000"/>
                      <a:invGamma/>
                      <a:alpha val="74998"/>
                    </a:srgbClr>
                  </a:outerShdw>
                </a:effectLst>
              </a14:hiddenEffects>
            </a:ext>
          </a:extLst>
        </p:spPr>
        <p:txBody>
          <a:bodyPr wrap="none" anchor="ctr"/>
          <a:lstStyle/>
          <a:p>
            <a:pPr algn="ctr" defTabSz="762000"/>
            <a:r>
              <a:rPr lang="de-DE" b="1">
                <a:solidFill>
                  <a:srgbClr val="2B2B2B"/>
                </a:solidFill>
                <a:latin typeface="Arial Narrow" charset="0"/>
              </a:rPr>
              <a:t>k</a:t>
            </a:r>
          </a:p>
        </p:txBody>
      </p:sp>
      <p:sp>
        <p:nvSpPr>
          <p:cNvPr id="2438184" name="Rectangle 40"/>
          <p:cNvSpPr>
            <a:spLocks noChangeArrowheads="1"/>
          </p:cNvSpPr>
          <p:nvPr/>
        </p:nvSpPr>
        <p:spPr bwMode="auto">
          <a:xfrm>
            <a:off x="1881554" y="3628232"/>
            <a:ext cx="332643" cy="317500"/>
          </a:xfrm>
          <a:prstGeom prst="rect">
            <a:avLst/>
          </a:prstGeom>
          <a:solidFill>
            <a:srgbClr val="FFFF99"/>
          </a:solidFill>
          <a:ln w="6350">
            <a:solidFill>
              <a:srgbClr val="2B2B2B"/>
            </a:solidFill>
            <a:miter lim="800000"/>
            <a:headEnd/>
            <a:tailEnd/>
          </a:ln>
          <a:effectLst/>
          <a:extLst>
            <a:ext uri="{AF507438-7753-43e0-B8FC-AC1667EBCBE1}">
              <a14:hiddenEffects xmlns="" xmlns:a14="http://schemas.microsoft.com/office/drawing/2010/main">
                <a:effectLst>
                  <a:outerShdw blurRad="63500" dist="17961" dir="2700000" algn="ctr" rotWithShape="0">
                    <a:srgbClr val="2B2B2B">
                      <a:gamma/>
                      <a:shade val="60000"/>
                      <a:invGamma/>
                      <a:alpha val="74998"/>
                    </a:srgbClr>
                  </a:outerShdw>
                </a:effectLst>
              </a14:hiddenEffects>
            </a:ext>
          </a:extLst>
        </p:spPr>
        <p:txBody>
          <a:bodyPr wrap="none" anchor="ctr"/>
          <a:lstStyle/>
          <a:p>
            <a:pPr algn="ctr" defTabSz="762000"/>
            <a:r>
              <a:rPr lang="de-DE" b="1">
                <a:solidFill>
                  <a:srgbClr val="2B2B2B"/>
                </a:solidFill>
                <a:latin typeface="Arial Narrow" charset="0"/>
              </a:rPr>
              <a:t>k</a:t>
            </a:r>
          </a:p>
        </p:txBody>
      </p:sp>
      <p:sp>
        <p:nvSpPr>
          <p:cNvPr id="2" name="Footer Placeholder 1"/>
          <p:cNvSpPr>
            <a:spLocks noGrp="1"/>
          </p:cNvSpPr>
          <p:nvPr>
            <p:ph type="ftr" sz="quarter" idx="10"/>
          </p:nvPr>
        </p:nvSpPr>
        <p:spPr/>
        <p:txBody>
          <a:bodyPr/>
          <a:lstStyle/>
          <a:p>
            <a:pPr>
              <a:defRPr/>
            </a:pPr>
            <a:r>
              <a:rPr lang="en-US"/>
              <a:t>Optical Networks                                                 Electrical and Electronic Engineering</a:t>
            </a:r>
            <a:endParaRPr lang="en-GB"/>
          </a:p>
        </p:txBody>
      </p:sp>
      <p:sp>
        <p:nvSpPr>
          <p:cNvPr id="3" name="Slide Number Placeholder 2"/>
          <p:cNvSpPr>
            <a:spLocks noGrp="1"/>
          </p:cNvSpPr>
          <p:nvPr>
            <p:ph type="sldNum" sz="quarter" idx="11"/>
          </p:nvPr>
        </p:nvSpPr>
        <p:spPr/>
        <p:txBody>
          <a:bodyPr/>
          <a:lstStyle/>
          <a:p>
            <a:pPr>
              <a:defRPr/>
            </a:pPr>
            <a:fld id="{E27625A9-5E77-CB45-8867-3DD80D097EC7}" type="slidenum">
              <a:rPr lang="en-GB" smtClean="0"/>
              <a:pPr>
                <a:defRPr/>
              </a:pPr>
              <a:t>34</a:t>
            </a:fld>
            <a:endParaRPr lang="en-GB"/>
          </a:p>
        </p:txBody>
      </p:sp>
    </p:spTree>
    <p:extLst>
      <p:ext uri="{BB962C8B-B14F-4D97-AF65-F5344CB8AC3E}">
        <p14:creationId xmlns:p14="http://schemas.microsoft.com/office/powerpoint/2010/main" val="38298503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4583-3C62-4957-AEC3-0393D7912E98}"/>
              </a:ext>
            </a:extLst>
          </p:cNvPr>
          <p:cNvSpPr>
            <a:spLocks noGrp="1"/>
          </p:cNvSpPr>
          <p:nvPr>
            <p:ph type="title"/>
          </p:nvPr>
        </p:nvSpPr>
        <p:spPr/>
        <p:txBody>
          <a:bodyPr/>
          <a:lstStyle/>
          <a:p>
            <a:r>
              <a:rPr lang="en-GB" dirty="0"/>
              <a:t>Clos Network</a:t>
            </a:r>
          </a:p>
        </p:txBody>
      </p:sp>
      <p:sp>
        <p:nvSpPr>
          <p:cNvPr id="4" name="Footer Placeholder 3">
            <a:extLst>
              <a:ext uri="{FF2B5EF4-FFF2-40B4-BE49-F238E27FC236}">
                <a16:creationId xmlns:a16="http://schemas.microsoft.com/office/drawing/2014/main" id="{E663529F-334D-4324-89F9-387933CEF208}"/>
              </a:ext>
            </a:extLst>
          </p:cNvPr>
          <p:cNvSpPr>
            <a:spLocks noGrp="1"/>
          </p:cNvSpPr>
          <p:nvPr>
            <p:ph type="ftr" sz="quarter" idx="10"/>
          </p:nvPr>
        </p:nvSpPr>
        <p:spPr/>
        <p:txBody>
          <a:bodyPr/>
          <a:lstStyle/>
          <a:p>
            <a:pPr>
              <a:defRPr/>
            </a:pPr>
            <a:r>
              <a:rPr lang="en-US"/>
              <a:t>Optical Networks                                                 Electrical and Electronic Engineering</a:t>
            </a:r>
            <a:endParaRPr lang="en-GB"/>
          </a:p>
        </p:txBody>
      </p:sp>
      <p:sp>
        <p:nvSpPr>
          <p:cNvPr id="5" name="Slide Number Placeholder 4">
            <a:extLst>
              <a:ext uri="{FF2B5EF4-FFF2-40B4-BE49-F238E27FC236}">
                <a16:creationId xmlns:a16="http://schemas.microsoft.com/office/drawing/2014/main" id="{4094D390-4861-41EC-B062-1DC27B6DAD97}"/>
              </a:ext>
            </a:extLst>
          </p:cNvPr>
          <p:cNvSpPr>
            <a:spLocks noGrp="1"/>
          </p:cNvSpPr>
          <p:nvPr>
            <p:ph type="sldNum" sz="quarter" idx="11"/>
          </p:nvPr>
        </p:nvSpPr>
        <p:spPr/>
        <p:txBody>
          <a:bodyPr/>
          <a:lstStyle/>
          <a:p>
            <a:pPr>
              <a:defRPr/>
            </a:pPr>
            <a:fld id="{E27625A9-5E77-CB45-8867-3DD80D097EC7}" type="slidenum">
              <a:rPr lang="en-GB" smtClean="0"/>
              <a:pPr>
                <a:defRPr/>
              </a:pPr>
              <a:t>35</a:t>
            </a:fld>
            <a:endParaRPr lang="en-GB"/>
          </a:p>
        </p:txBody>
      </p:sp>
      <p:pic>
        <p:nvPicPr>
          <p:cNvPr id="4098" name="Picture 2" descr="Image result for clos network">
            <a:extLst>
              <a:ext uri="{FF2B5EF4-FFF2-40B4-BE49-F238E27FC236}">
                <a16:creationId xmlns:a16="http://schemas.microsoft.com/office/drawing/2014/main" id="{86A2E8AB-84DD-48B9-910D-D9B168C27C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434" y="1755868"/>
            <a:ext cx="4303566" cy="281957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1C21CD8-50A1-42BA-80A2-9B15244EDAEC}"/>
              </a:ext>
            </a:extLst>
          </p:cNvPr>
          <p:cNvSpPr txBox="1"/>
          <p:nvPr/>
        </p:nvSpPr>
        <p:spPr>
          <a:xfrm>
            <a:off x="611560" y="1196752"/>
            <a:ext cx="4750018" cy="369332"/>
          </a:xfrm>
          <a:prstGeom prst="rect">
            <a:avLst/>
          </a:prstGeom>
          <a:noFill/>
        </p:spPr>
        <p:txBody>
          <a:bodyPr wrap="none" rtlCol="0">
            <a:spAutoFit/>
          </a:bodyPr>
          <a:lstStyle/>
          <a:p>
            <a:r>
              <a:rPr lang="en-GB" dirty="0"/>
              <a:t>Make a bigger switch out of smaller switches</a:t>
            </a:r>
          </a:p>
        </p:txBody>
      </p:sp>
      <p:sp>
        <p:nvSpPr>
          <p:cNvPr id="10" name="Rectangle 9">
            <a:extLst>
              <a:ext uri="{FF2B5EF4-FFF2-40B4-BE49-F238E27FC236}">
                <a16:creationId xmlns:a16="http://schemas.microsoft.com/office/drawing/2014/main" id="{39DDD8CD-DAB6-4F05-9370-7F2DB03F3A80}"/>
              </a:ext>
            </a:extLst>
          </p:cNvPr>
          <p:cNvSpPr/>
          <p:nvPr/>
        </p:nvSpPr>
        <p:spPr>
          <a:xfrm>
            <a:off x="6516216" y="1356705"/>
            <a:ext cx="1151277" cy="369332"/>
          </a:xfrm>
          <a:prstGeom prst="rect">
            <a:avLst/>
          </a:prstGeom>
        </p:spPr>
        <p:txBody>
          <a:bodyPr wrap="none">
            <a:spAutoFit/>
          </a:bodyPr>
          <a:lstStyle/>
          <a:p>
            <a:r>
              <a:rPr lang="en-GB" i="1" dirty="0">
                <a:solidFill>
                  <a:srgbClr val="222222"/>
                </a:solidFill>
                <a:latin typeface="Arial" panose="020B0604020202020204" pitchFamily="34" charset="0"/>
              </a:rPr>
              <a:t>m</a:t>
            </a:r>
            <a:r>
              <a:rPr lang="en-GB" dirty="0">
                <a:solidFill>
                  <a:srgbClr val="222222"/>
                </a:solidFill>
                <a:latin typeface="Arial" panose="020B0604020202020204" pitchFamily="34" charset="0"/>
              </a:rPr>
              <a:t> ≥ 2</a:t>
            </a:r>
            <a:r>
              <a:rPr lang="en-GB" i="1" dirty="0">
                <a:solidFill>
                  <a:srgbClr val="222222"/>
                </a:solidFill>
                <a:latin typeface="Arial" panose="020B0604020202020204" pitchFamily="34" charset="0"/>
              </a:rPr>
              <a:t>n</a:t>
            </a:r>
            <a:r>
              <a:rPr lang="en-GB" dirty="0">
                <a:solidFill>
                  <a:srgbClr val="222222"/>
                </a:solidFill>
                <a:latin typeface="Arial" panose="020B0604020202020204" pitchFamily="34" charset="0"/>
              </a:rPr>
              <a:t>−1</a:t>
            </a:r>
            <a:endParaRPr lang="en-GB" dirty="0"/>
          </a:p>
        </p:txBody>
      </p:sp>
      <p:sp>
        <p:nvSpPr>
          <p:cNvPr id="11" name="Rectangle 10">
            <a:extLst>
              <a:ext uri="{FF2B5EF4-FFF2-40B4-BE49-F238E27FC236}">
                <a16:creationId xmlns:a16="http://schemas.microsoft.com/office/drawing/2014/main" id="{F2CDC0E6-6CB9-46A0-9119-9120BB625BED}"/>
              </a:ext>
            </a:extLst>
          </p:cNvPr>
          <p:cNvSpPr/>
          <p:nvPr/>
        </p:nvSpPr>
        <p:spPr>
          <a:xfrm>
            <a:off x="4716016" y="1726037"/>
            <a:ext cx="4572000" cy="1200329"/>
          </a:xfrm>
          <a:prstGeom prst="rect">
            <a:avLst/>
          </a:prstGeom>
        </p:spPr>
        <p:txBody>
          <a:bodyPr>
            <a:spAutoFit/>
          </a:bodyPr>
          <a:lstStyle/>
          <a:p>
            <a:r>
              <a:rPr lang="en-GB" b="1" i="1" dirty="0">
                <a:solidFill>
                  <a:srgbClr val="222222"/>
                </a:solidFill>
                <a:latin typeface="Arial" panose="020B0604020202020204" pitchFamily="34" charset="0"/>
              </a:rPr>
              <a:t>strict-sense nonblocking</a:t>
            </a:r>
            <a:r>
              <a:rPr lang="en-GB" dirty="0">
                <a:solidFill>
                  <a:srgbClr val="222222"/>
                </a:solidFill>
                <a:latin typeface="Arial" panose="020B0604020202020204" pitchFamily="34" charset="0"/>
              </a:rPr>
              <a:t>, meaning that an unused input on an ingress switch can always be connected to an unused output on an egress switch</a:t>
            </a:r>
            <a:endParaRPr lang="en-GB" dirty="0"/>
          </a:p>
        </p:txBody>
      </p:sp>
      <p:sp>
        <p:nvSpPr>
          <p:cNvPr id="12" name="Rectangle 11">
            <a:extLst>
              <a:ext uri="{FF2B5EF4-FFF2-40B4-BE49-F238E27FC236}">
                <a16:creationId xmlns:a16="http://schemas.microsoft.com/office/drawing/2014/main" id="{548EB414-36AD-46F5-A141-9EB1CC984677}"/>
              </a:ext>
            </a:extLst>
          </p:cNvPr>
          <p:cNvSpPr/>
          <p:nvPr/>
        </p:nvSpPr>
        <p:spPr>
          <a:xfrm>
            <a:off x="4572000" y="4072480"/>
            <a:ext cx="4572000" cy="2031325"/>
          </a:xfrm>
          <a:prstGeom prst="rect">
            <a:avLst/>
          </a:prstGeom>
        </p:spPr>
        <p:txBody>
          <a:bodyPr>
            <a:spAutoFit/>
          </a:bodyPr>
          <a:lstStyle/>
          <a:p>
            <a:r>
              <a:rPr lang="en-GB" b="1" i="1" dirty="0" err="1">
                <a:solidFill>
                  <a:srgbClr val="222222"/>
                </a:solidFill>
                <a:latin typeface="Arial" panose="020B0604020202020204" pitchFamily="34" charset="0"/>
              </a:rPr>
              <a:t>rearrangeably</a:t>
            </a:r>
            <a:r>
              <a:rPr lang="en-GB" b="1" i="1" dirty="0">
                <a:solidFill>
                  <a:srgbClr val="222222"/>
                </a:solidFill>
                <a:latin typeface="Arial" panose="020B0604020202020204" pitchFamily="34" charset="0"/>
              </a:rPr>
              <a:t> nonblocking</a:t>
            </a:r>
            <a:r>
              <a:rPr lang="en-GB" b="1" dirty="0">
                <a:solidFill>
                  <a:srgbClr val="222222"/>
                </a:solidFill>
                <a:latin typeface="Arial" panose="020B0604020202020204" pitchFamily="34" charset="0"/>
              </a:rPr>
              <a:t>, </a:t>
            </a:r>
            <a:r>
              <a:rPr lang="en-GB" dirty="0">
                <a:solidFill>
                  <a:srgbClr val="222222"/>
                </a:solidFill>
                <a:latin typeface="Arial" panose="020B0604020202020204" pitchFamily="34" charset="0"/>
              </a:rPr>
              <a:t>meaning that an unused input on an ingress switch can always be connected to an unused output on an egress switch, but for this to take place, existing calls may have to be rearranged by assigning them to different centre stage switches in the Clos network</a:t>
            </a:r>
            <a:endParaRPr lang="en-GB" dirty="0"/>
          </a:p>
        </p:txBody>
      </p:sp>
      <p:sp>
        <p:nvSpPr>
          <p:cNvPr id="13" name="Rectangle 12">
            <a:extLst>
              <a:ext uri="{FF2B5EF4-FFF2-40B4-BE49-F238E27FC236}">
                <a16:creationId xmlns:a16="http://schemas.microsoft.com/office/drawing/2014/main" id="{AA74C5DF-03DA-4253-ADE6-244A8A0CE2B3}"/>
              </a:ext>
            </a:extLst>
          </p:cNvPr>
          <p:cNvSpPr/>
          <p:nvPr/>
        </p:nvSpPr>
        <p:spPr>
          <a:xfrm>
            <a:off x="6679721" y="3662766"/>
            <a:ext cx="824265" cy="369332"/>
          </a:xfrm>
          <a:prstGeom prst="rect">
            <a:avLst/>
          </a:prstGeom>
        </p:spPr>
        <p:txBody>
          <a:bodyPr wrap="none">
            <a:spAutoFit/>
          </a:bodyPr>
          <a:lstStyle/>
          <a:p>
            <a:r>
              <a:rPr lang="en-GB" dirty="0">
                <a:solidFill>
                  <a:srgbClr val="222222"/>
                </a:solidFill>
                <a:latin typeface="Arial" panose="020B0604020202020204" pitchFamily="34" charset="0"/>
              </a:rPr>
              <a:t> </a:t>
            </a:r>
            <a:r>
              <a:rPr lang="en-GB" i="1" dirty="0">
                <a:solidFill>
                  <a:srgbClr val="222222"/>
                </a:solidFill>
                <a:latin typeface="Arial" panose="020B0604020202020204" pitchFamily="34" charset="0"/>
              </a:rPr>
              <a:t>m</a:t>
            </a:r>
            <a:r>
              <a:rPr lang="en-GB" dirty="0">
                <a:solidFill>
                  <a:srgbClr val="222222"/>
                </a:solidFill>
                <a:latin typeface="Arial" panose="020B0604020202020204" pitchFamily="34" charset="0"/>
              </a:rPr>
              <a:t> ≥ </a:t>
            </a:r>
            <a:r>
              <a:rPr lang="en-GB" i="1" dirty="0">
                <a:solidFill>
                  <a:srgbClr val="222222"/>
                </a:solidFill>
                <a:latin typeface="Arial" panose="020B0604020202020204" pitchFamily="34" charset="0"/>
              </a:rPr>
              <a:t>n</a:t>
            </a:r>
            <a:endParaRPr lang="en-GB" dirty="0"/>
          </a:p>
        </p:txBody>
      </p:sp>
    </p:spTree>
    <p:extLst>
      <p:ext uri="{BB962C8B-B14F-4D97-AF65-F5344CB8AC3E}">
        <p14:creationId xmlns:p14="http://schemas.microsoft.com/office/powerpoint/2010/main" val="9916266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D750C-620A-4D9A-9267-CED7F050C46D}"/>
              </a:ext>
            </a:extLst>
          </p:cNvPr>
          <p:cNvSpPr>
            <a:spLocks noGrp="1"/>
          </p:cNvSpPr>
          <p:nvPr>
            <p:ph type="title"/>
          </p:nvPr>
        </p:nvSpPr>
        <p:spPr/>
        <p:txBody>
          <a:bodyPr/>
          <a:lstStyle/>
          <a:p>
            <a:r>
              <a:rPr lang="en-GB" dirty="0"/>
              <a:t>The Benes switch</a:t>
            </a:r>
          </a:p>
        </p:txBody>
      </p:sp>
      <p:sp>
        <p:nvSpPr>
          <p:cNvPr id="4" name="Footer Placeholder 3">
            <a:extLst>
              <a:ext uri="{FF2B5EF4-FFF2-40B4-BE49-F238E27FC236}">
                <a16:creationId xmlns:a16="http://schemas.microsoft.com/office/drawing/2014/main" id="{D807DCB1-3485-4C53-BD25-071A9B82A8CA}"/>
              </a:ext>
            </a:extLst>
          </p:cNvPr>
          <p:cNvSpPr>
            <a:spLocks noGrp="1"/>
          </p:cNvSpPr>
          <p:nvPr>
            <p:ph type="ftr" sz="quarter" idx="10"/>
          </p:nvPr>
        </p:nvSpPr>
        <p:spPr/>
        <p:txBody>
          <a:bodyPr/>
          <a:lstStyle/>
          <a:p>
            <a:pPr>
              <a:defRPr/>
            </a:pPr>
            <a:r>
              <a:rPr lang="en-US"/>
              <a:t>Optical Networks                                                 Electrical and Electronic Engineering</a:t>
            </a:r>
            <a:endParaRPr lang="en-GB"/>
          </a:p>
        </p:txBody>
      </p:sp>
      <p:sp>
        <p:nvSpPr>
          <p:cNvPr id="5" name="Slide Number Placeholder 4">
            <a:extLst>
              <a:ext uri="{FF2B5EF4-FFF2-40B4-BE49-F238E27FC236}">
                <a16:creationId xmlns:a16="http://schemas.microsoft.com/office/drawing/2014/main" id="{AD96E2A8-8091-4ACC-829C-6BC9137F40D6}"/>
              </a:ext>
            </a:extLst>
          </p:cNvPr>
          <p:cNvSpPr>
            <a:spLocks noGrp="1"/>
          </p:cNvSpPr>
          <p:nvPr>
            <p:ph type="sldNum" sz="quarter" idx="11"/>
          </p:nvPr>
        </p:nvSpPr>
        <p:spPr/>
        <p:txBody>
          <a:bodyPr/>
          <a:lstStyle/>
          <a:p>
            <a:pPr>
              <a:defRPr/>
            </a:pPr>
            <a:fld id="{E27625A9-5E77-CB45-8867-3DD80D097EC7}" type="slidenum">
              <a:rPr lang="en-GB" smtClean="0"/>
              <a:pPr>
                <a:defRPr/>
              </a:pPr>
              <a:t>36</a:t>
            </a:fld>
            <a:endParaRPr lang="en-GB"/>
          </a:p>
        </p:txBody>
      </p:sp>
      <p:sp>
        <p:nvSpPr>
          <p:cNvPr id="6" name="Rectangle 5">
            <a:extLst>
              <a:ext uri="{FF2B5EF4-FFF2-40B4-BE49-F238E27FC236}">
                <a16:creationId xmlns:a16="http://schemas.microsoft.com/office/drawing/2014/main" id="{02D7392D-E98B-4A8F-B8A5-620DAFEFF90A}"/>
              </a:ext>
            </a:extLst>
          </p:cNvPr>
          <p:cNvSpPr/>
          <p:nvPr/>
        </p:nvSpPr>
        <p:spPr>
          <a:xfrm>
            <a:off x="539552" y="1052736"/>
            <a:ext cx="1184940" cy="369332"/>
          </a:xfrm>
          <a:prstGeom prst="rect">
            <a:avLst/>
          </a:prstGeom>
        </p:spPr>
        <p:txBody>
          <a:bodyPr wrap="none">
            <a:spAutoFit/>
          </a:bodyPr>
          <a:lstStyle/>
          <a:p>
            <a:r>
              <a:rPr lang="en-GB" b="1" i="1" dirty="0">
                <a:solidFill>
                  <a:srgbClr val="000000"/>
                </a:solidFill>
                <a:latin typeface="Arial" panose="020B0604020202020204" pitchFamily="34" charset="0"/>
              </a:rPr>
              <a:t>m</a:t>
            </a:r>
            <a:r>
              <a:rPr lang="en-GB" b="1" dirty="0">
                <a:solidFill>
                  <a:srgbClr val="000000"/>
                </a:solidFill>
                <a:latin typeface="Arial" panose="020B0604020202020204" pitchFamily="34" charset="0"/>
              </a:rPr>
              <a:t> = </a:t>
            </a:r>
            <a:r>
              <a:rPr lang="en-GB" b="1" i="1" dirty="0">
                <a:solidFill>
                  <a:srgbClr val="000000"/>
                </a:solidFill>
                <a:latin typeface="Arial" panose="020B0604020202020204" pitchFamily="34" charset="0"/>
              </a:rPr>
              <a:t>n</a:t>
            </a:r>
            <a:r>
              <a:rPr lang="en-GB" b="1" dirty="0">
                <a:solidFill>
                  <a:srgbClr val="000000"/>
                </a:solidFill>
                <a:latin typeface="Arial" panose="020B0604020202020204" pitchFamily="34" charset="0"/>
              </a:rPr>
              <a:t> = 2</a:t>
            </a:r>
            <a:endParaRPr lang="en-GB" b="1" i="0" dirty="0">
              <a:solidFill>
                <a:srgbClr val="000000"/>
              </a:solidFill>
              <a:effectLst/>
              <a:latin typeface="Arial" panose="020B0604020202020204" pitchFamily="34" charset="0"/>
            </a:endParaRPr>
          </a:p>
        </p:txBody>
      </p:sp>
      <p:pic>
        <p:nvPicPr>
          <p:cNvPr id="5122" name="Picture 2" descr="Benesnetwork.png">
            <a:extLst>
              <a:ext uri="{FF2B5EF4-FFF2-40B4-BE49-F238E27FC236}">
                <a16:creationId xmlns:a16="http://schemas.microsoft.com/office/drawing/2014/main" id="{767E341B-F7E1-4451-96E6-DB44A775D2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987" y="1546020"/>
            <a:ext cx="6296025" cy="1905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A3E18A8-F333-4088-98F9-BCDBD9167E7C}"/>
              </a:ext>
            </a:extLst>
          </p:cNvPr>
          <p:cNvSpPr/>
          <p:nvPr/>
        </p:nvSpPr>
        <p:spPr>
          <a:xfrm>
            <a:off x="1835696" y="3842693"/>
            <a:ext cx="5742706" cy="369332"/>
          </a:xfrm>
          <a:prstGeom prst="rect">
            <a:avLst/>
          </a:prstGeom>
        </p:spPr>
        <p:txBody>
          <a:bodyPr wrap="square">
            <a:spAutoFit/>
          </a:bodyPr>
          <a:lstStyle/>
          <a:p>
            <a:r>
              <a:rPr lang="en-GB" dirty="0">
                <a:solidFill>
                  <a:srgbClr val="222222"/>
                </a:solidFill>
                <a:latin typeface="Arial" panose="020B0604020202020204" pitchFamily="34" charset="0"/>
              </a:rPr>
              <a:t>use a total of </a:t>
            </a:r>
            <a:r>
              <a:rPr lang="en-GB" i="1" dirty="0">
                <a:solidFill>
                  <a:srgbClr val="222222"/>
                </a:solidFill>
                <a:latin typeface="Arial" panose="020B0604020202020204" pitchFamily="34" charset="0"/>
              </a:rPr>
              <a:t>N</a:t>
            </a:r>
            <a:r>
              <a:rPr lang="en-GB" dirty="0">
                <a:solidFill>
                  <a:srgbClr val="222222"/>
                </a:solidFill>
                <a:latin typeface="Arial" panose="020B0604020202020204" pitchFamily="34" charset="0"/>
              </a:rPr>
              <a:t> log</a:t>
            </a:r>
            <a:r>
              <a:rPr lang="en-GB" baseline="-25000" dirty="0">
                <a:solidFill>
                  <a:srgbClr val="222222"/>
                </a:solidFill>
                <a:latin typeface="Arial" panose="020B0604020202020204" pitchFamily="34" charset="0"/>
              </a:rPr>
              <a:t>2</a:t>
            </a:r>
            <a:r>
              <a:rPr lang="en-GB" i="1" dirty="0">
                <a:solidFill>
                  <a:srgbClr val="222222"/>
                </a:solidFill>
                <a:latin typeface="Arial" panose="020B0604020202020204" pitchFamily="34" charset="0"/>
              </a:rPr>
              <a:t>N</a:t>
            </a:r>
            <a:r>
              <a:rPr lang="en-GB" dirty="0">
                <a:solidFill>
                  <a:srgbClr val="222222"/>
                </a:solidFill>
                <a:latin typeface="Arial" panose="020B0604020202020204" pitchFamily="34" charset="0"/>
              </a:rPr>
              <a:t> − </a:t>
            </a:r>
            <a:r>
              <a:rPr lang="en-GB" i="1" dirty="0">
                <a:solidFill>
                  <a:srgbClr val="222222"/>
                </a:solidFill>
                <a:latin typeface="Arial" panose="020B0604020202020204" pitchFamily="34" charset="0"/>
              </a:rPr>
              <a:t>N</a:t>
            </a:r>
            <a:r>
              <a:rPr lang="en-GB" dirty="0">
                <a:solidFill>
                  <a:srgbClr val="222222"/>
                </a:solidFill>
                <a:latin typeface="Arial" panose="020B0604020202020204" pitchFamily="34" charset="0"/>
              </a:rPr>
              <a:t>/2 2×2 crossbar switches</a:t>
            </a:r>
            <a:endParaRPr lang="en-GB" dirty="0"/>
          </a:p>
        </p:txBody>
      </p:sp>
      <p:sp>
        <p:nvSpPr>
          <p:cNvPr id="8" name="Rectangle 7">
            <a:extLst>
              <a:ext uri="{FF2B5EF4-FFF2-40B4-BE49-F238E27FC236}">
                <a16:creationId xmlns:a16="http://schemas.microsoft.com/office/drawing/2014/main" id="{3B240052-ABAC-49C4-84A6-547C8980A801}"/>
              </a:ext>
            </a:extLst>
          </p:cNvPr>
          <p:cNvSpPr/>
          <p:nvPr/>
        </p:nvSpPr>
        <p:spPr>
          <a:xfrm>
            <a:off x="3545115" y="4260291"/>
            <a:ext cx="2053767" cy="369332"/>
          </a:xfrm>
          <a:prstGeom prst="rect">
            <a:avLst/>
          </a:prstGeom>
        </p:spPr>
        <p:txBody>
          <a:bodyPr wrap="none">
            <a:spAutoFit/>
          </a:bodyPr>
          <a:lstStyle/>
          <a:p>
            <a:r>
              <a:rPr lang="en-GB" dirty="0">
                <a:solidFill>
                  <a:srgbClr val="222222"/>
                </a:solidFill>
                <a:latin typeface="Arial" panose="020B0604020202020204" pitchFamily="34" charset="0"/>
              </a:rPr>
              <a:t>2 log</a:t>
            </a:r>
            <a:r>
              <a:rPr lang="en-GB" baseline="-25000" dirty="0">
                <a:solidFill>
                  <a:srgbClr val="222222"/>
                </a:solidFill>
                <a:latin typeface="Arial" panose="020B0604020202020204" pitchFamily="34" charset="0"/>
              </a:rPr>
              <a:t>2</a:t>
            </a:r>
            <a:r>
              <a:rPr lang="en-GB" i="1" dirty="0">
                <a:solidFill>
                  <a:srgbClr val="222222"/>
                </a:solidFill>
                <a:latin typeface="Arial" panose="020B0604020202020204" pitchFamily="34" charset="0"/>
              </a:rPr>
              <a:t>N</a:t>
            </a:r>
            <a:r>
              <a:rPr lang="en-GB" dirty="0">
                <a:solidFill>
                  <a:srgbClr val="222222"/>
                </a:solidFill>
                <a:latin typeface="Arial" panose="020B0604020202020204" pitchFamily="34" charset="0"/>
              </a:rPr>
              <a:t> − 1 stages</a:t>
            </a:r>
            <a:endParaRPr lang="en-GB" dirty="0"/>
          </a:p>
        </p:txBody>
      </p:sp>
      <p:sp>
        <p:nvSpPr>
          <p:cNvPr id="9" name="Rectangle 8">
            <a:extLst>
              <a:ext uri="{FF2B5EF4-FFF2-40B4-BE49-F238E27FC236}">
                <a16:creationId xmlns:a16="http://schemas.microsoft.com/office/drawing/2014/main" id="{ADA4841D-542C-4E7C-A6BC-59598B1A89B4}"/>
              </a:ext>
            </a:extLst>
          </p:cNvPr>
          <p:cNvSpPr/>
          <p:nvPr/>
        </p:nvSpPr>
        <p:spPr>
          <a:xfrm>
            <a:off x="2434632" y="4677889"/>
            <a:ext cx="4673074" cy="369332"/>
          </a:xfrm>
          <a:prstGeom prst="rect">
            <a:avLst/>
          </a:prstGeom>
        </p:spPr>
        <p:txBody>
          <a:bodyPr wrap="none">
            <a:spAutoFit/>
          </a:bodyPr>
          <a:lstStyle/>
          <a:p>
            <a:r>
              <a:rPr lang="en-GB" dirty="0">
                <a:solidFill>
                  <a:srgbClr val="222222"/>
                </a:solidFill>
                <a:latin typeface="Arial" panose="020B0604020202020204" pitchFamily="34" charset="0"/>
              </a:rPr>
              <a:t>each containing </a:t>
            </a:r>
            <a:r>
              <a:rPr lang="en-GB" i="1" dirty="0">
                <a:solidFill>
                  <a:srgbClr val="222222"/>
                </a:solidFill>
                <a:latin typeface="Arial" panose="020B0604020202020204" pitchFamily="34" charset="0"/>
              </a:rPr>
              <a:t>N</a:t>
            </a:r>
            <a:r>
              <a:rPr lang="en-GB" dirty="0">
                <a:solidFill>
                  <a:srgbClr val="222222"/>
                </a:solidFill>
                <a:latin typeface="Arial" panose="020B0604020202020204" pitchFamily="34" charset="0"/>
              </a:rPr>
              <a:t>/2 2×2 crossbar switches</a:t>
            </a:r>
            <a:endParaRPr lang="en-GB" dirty="0"/>
          </a:p>
        </p:txBody>
      </p:sp>
    </p:spTree>
    <p:extLst>
      <p:ext uri="{BB962C8B-B14F-4D97-AF65-F5344CB8AC3E}">
        <p14:creationId xmlns:p14="http://schemas.microsoft.com/office/powerpoint/2010/main" val="2124180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C68F3-08F6-40CF-8687-615128B23588}"/>
              </a:ext>
            </a:extLst>
          </p:cNvPr>
          <p:cNvSpPr>
            <a:spLocks noGrp="1"/>
          </p:cNvSpPr>
          <p:nvPr>
            <p:ph type="title"/>
          </p:nvPr>
        </p:nvSpPr>
        <p:spPr/>
        <p:txBody>
          <a:bodyPr/>
          <a:lstStyle/>
          <a:p>
            <a:r>
              <a:rPr lang="en-GB" dirty="0"/>
              <a:t>Other switching technologies</a:t>
            </a:r>
          </a:p>
        </p:txBody>
      </p:sp>
      <p:sp>
        <p:nvSpPr>
          <p:cNvPr id="4" name="Footer Placeholder 3">
            <a:extLst>
              <a:ext uri="{FF2B5EF4-FFF2-40B4-BE49-F238E27FC236}">
                <a16:creationId xmlns:a16="http://schemas.microsoft.com/office/drawing/2014/main" id="{D5DC82F2-D735-403B-A4AA-7F4B3F05DCF9}"/>
              </a:ext>
            </a:extLst>
          </p:cNvPr>
          <p:cNvSpPr>
            <a:spLocks noGrp="1"/>
          </p:cNvSpPr>
          <p:nvPr>
            <p:ph type="ftr" sz="quarter" idx="10"/>
          </p:nvPr>
        </p:nvSpPr>
        <p:spPr/>
        <p:txBody>
          <a:bodyPr/>
          <a:lstStyle/>
          <a:p>
            <a:pPr>
              <a:defRPr/>
            </a:pPr>
            <a:r>
              <a:rPr lang="en-US"/>
              <a:t>Optical Networks                                                 Electrical and Electronic Engineering</a:t>
            </a:r>
            <a:endParaRPr lang="en-GB"/>
          </a:p>
        </p:txBody>
      </p:sp>
      <p:sp>
        <p:nvSpPr>
          <p:cNvPr id="5" name="Slide Number Placeholder 4">
            <a:extLst>
              <a:ext uri="{FF2B5EF4-FFF2-40B4-BE49-F238E27FC236}">
                <a16:creationId xmlns:a16="http://schemas.microsoft.com/office/drawing/2014/main" id="{DF9F1A60-5FA6-42BE-B655-6793EA2E7E3E}"/>
              </a:ext>
            </a:extLst>
          </p:cNvPr>
          <p:cNvSpPr>
            <a:spLocks noGrp="1"/>
          </p:cNvSpPr>
          <p:nvPr>
            <p:ph type="sldNum" sz="quarter" idx="11"/>
          </p:nvPr>
        </p:nvSpPr>
        <p:spPr/>
        <p:txBody>
          <a:bodyPr/>
          <a:lstStyle/>
          <a:p>
            <a:pPr>
              <a:defRPr/>
            </a:pPr>
            <a:fld id="{E27625A9-5E77-CB45-8867-3DD80D097EC7}" type="slidenum">
              <a:rPr lang="en-GB" smtClean="0"/>
              <a:pPr>
                <a:defRPr/>
              </a:pPr>
              <a:t>37</a:t>
            </a:fld>
            <a:endParaRPr lang="en-GB"/>
          </a:p>
        </p:txBody>
      </p:sp>
      <p:pic>
        <p:nvPicPr>
          <p:cNvPr id="7" name="Picture 6">
            <a:extLst>
              <a:ext uri="{FF2B5EF4-FFF2-40B4-BE49-F238E27FC236}">
                <a16:creationId xmlns:a16="http://schemas.microsoft.com/office/drawing/2014/main" id="{02A51233-F321-458F-8381-09D8F7271436}"/>
              </a:ext>
            </a:extLst>
          </p:cNvPr>
          <p:cNvPicPr>
            <a:picLocks noChangeAspect="1"/>
          </p:cNvPicPr>
          <p:nvPr/>
        </p:nvPicPr>
        <p:blipFill>
          <a:blip r:embed="rId2"/>
          <a:stretch>
            <a:fillRect/>
          </a:stretch>
        </p:blipFill>
        <p:spPr>
          <a:xfrm>
            <a:off x="2209800" y="1372125"/>
            <a:ext cx="3857625" cy="2057400"/>
          </a:xfrm>
          <a:prstGeom prst="rect">
            <a:avLst/>
          </a:prstGeom>
        </p:spPr>
      </p:pic>
      <p:pic>
        <p:nvPicPr>
          <p:cNvPr id="8" name="Picture 7">
            <a:extLst>
              <a:ext uri="{FF2B5EF4-FFF2-40B4-BE49-F238E27FC236}">
                <a16:creationId xmlns:a16="http://schemas.microsoft.com/office/drawing/2014/main" id="{67C2639F-8E77-4483-96F6-542F9CB254BA}"/>
              </a:ext>
            </a:extLst>
          </p:cNvPr>
          <p:cNvPicPr>
            <a:picLocks noChangeAspect="1"/>
          </p:cNvPicPr>
          <p:nvPr/>
        </p:nvPicPr>
        <p:blipFill>
          <a:blip r:embed="rId3"/>
          <a:stretch>
            <a:fillRect/>
          </a:stretch>
        </p:blipFill>
        <p:spPr>
          <a:xfrm>
            <a:off x="2209800" y="3549132"/>
            <a:ext cx="4724400" cy="2517316"/>
          </a:xfrm>
          <a:prstGeom prst="rect">
            <a:avLst/>
          </a:prstGeom>
        </p:spPr>
      </p:pic>
      <p:sp>
        <p:nvSpPr>
          <p:cNvPr id="9" name="TextBox 8">
            <a:extLst>
              <a:ext uri="{FF2B5EF4-FFF2-40B4-BE49-F238E27FC236}">
                <a16:creationId xmlns:a16="http://schemas.microsoft.com/office/drawing/2014/main" id="{83C29A54-9038-403C-9FD7-56A028869A42}"/>
              </a:ext>
            </a:extLst>
          </p:cNvPr>
          <p:cNvSpPr txBox="1"/>
          <p:nvPr/>
        </p:nvSpPr>
        <p:spPr>
          <a:xfrm>
            <a:off x="5955766" y="2286525"/>
            <a:ext cx="1167307" cy="369332"/>
          </a:xfrm>
          <a:prstGeom prst="rect">
            <a:avLst/>
          </a:prstGeom>
          <a:noFill/>
          <a:ln>
            <a:noFill/>
          </a:ln>
        </p:spPr>
        <p:txBody>
          <a:bodyPr wrap="none" rtlCol="0">
            <a:spAutoFit/>
          </a:bodyPr>
          <a:lstStyle/>
          <a:p>
            <a:pPr>
              <a:lnSpc>
                <a:spcPct val="90000"/>
              </a:lnSpc>
            </a:pPr>
            <a:r>
              <a:rPr lang="en-GB" sz="2000" b="0" dirty="0">
                <a:latin typeface="Calibri" panose="020F0502020204030204" pitchFamily="34" charset="0"/>
              </a:rPr>
              <a:t>3.2/2.5ns</a:t>
            </a:r>
          </a:p>
        </p:txBody>
      </p:sp>
      <p:sp>
        <p:nvSpPr>
          <p:cNvPr id="10" name="TextBox 9">
            <a:extLst>
              <a:ext uri="{FF2B5EF4-FFF2-40B4-BE49-F238E27FC236}">
                <a16:creationId xmlns:a16="http://schemas.microsoft.com/office/drawing/2014/main" id="{9F3739EE-7A0C-446C-B7E6-D5637C2FFC72}"/>
              </a:ext>
            </a:extLst>
          </p:cNvPr>
          <p:cNvSpPr txBox="1"/>
          <p:nvPr/>
        </p:nvSpPr>
        <p:spPr>
          <a:xfrm>
            <a:off x="6746341" y="4570261"/>
            <a:ext cx="1031051" cy="369332"/>
          </a:xfrm>
          <a:prstGeom prst="rect">
            <a:avLst/>
          </a:prstGeom>
          <a:noFill/>
          <a:ln>
            <a:noFill/>
          </a:ln>
        </p:spPr>
        <p:txBody>
          <a:bodyPr wrap="none" rtlCol="0">
            <a:spAutoFit/>
          </a:bodyPr>
          <a:lstStyle/>
          <a:p>
            <a:pPr>
              <a:lnSpc>
                <a:spcPct val="90000"/>
              </a:lnSpc>
            </a:pPr>
            <a:r>
              <a:rPr lang="en-GB" sz="2000" b="0" dirty="0">
                <a:latin typeface="Calibri" panose="020F0502020204030204" pitchFamily="34" charset="0"/>
              </a:rPr>
              <a:t>1/1.2 ns</a:t>
            </a:r>
          </a:p>
        </p:txBody>
      </p:sp>
      <p:sp>
        <p:nvSpPr>
          <p:cNvPr id="11" name="Rectangle 10">
            <a:extLst>
              <a:ext uri="{FF2B5EF4-FFF2-40B4-BE49-F238E27FC236}">
                <a16:creationId xmlns:a16="http://schemas.microsoft.com/office/drawing/2014/main" id="{56FC7701-BA01-4300-9192-8AA67C215A63}"/>
              </a:ext>
            </a:extLst>
          </p:cNvPr>
          <p:cNvSpPr/>
          <p:nvPr/>
        </p:nvSpPr>
        <p:spPr>
          <a:xfrm>
            <a:off x="381000" y="974052"/>
            <a:ext cx="2464136" cy="369332"/>
          </a:xfrm>
          <a:prstGeom prst="rect">
            <a:avLst/>
          </a:prstGeom>
        </p:spPr>
        <p:txBody>
          <a:bodyPr wrap="none">
            <a:spAutoFit/>
          </a:bodyPr>
          <a:lstStyle/>
          <a:p>
            <a:r>
              <a:rPr lang="en-GB" dirty="0"/>
              <a:t>Switching in Silicon!!!</a:t>
            </a:r>
          </a:p>
        </p:txBody>
      </p:sp>
      <p:sp>
        <p:nvSpPr>
          <p:cNvPr id="12" name="TextBox 11">
            <a:extLst>
              <a:ext uri="{FF2B5EF4-FFF2-40B4-BE49-F238E27FC236}">
                <a16:creationId xmlns:a16="http://schemas.microsoft.com/office/drawing/2014/main" id="{EC8468AC-59CE-47B7-801A-E2046A9B3833}"/>
              </a:ext>
            </a:extLst>
          </p:cNvPr>
          <p:cNvSpPr txBox="1"/>
          <p:nvPr/>
        </p:nvSpPr>
        <p:spPr>
          <a:xfrm>
            <a:off x="1750677" y="2499860"/>
            <a:ext cx="704039" cy="369332"/>
          </a:xfrm>
          <a:prstGeom prst="rect">
            <a:avLst/>
          </a:prstGeom>
          <a:noFill/>
          <a:ln>
            <a:noFill/>
          </a:ln>
        </p:spPr>
        <p:txBody>
          <a:bodyPr wrap="none" rtlCol="0">
            <a:spAutoFit/>
          </a:bodyPr>
          <a:lstStyle/>
          <a:p>
            <a:pPr>
              <a:lnSpc>
                <a:spcPct val="90000"/>
              </a:lnSpc>
            </a:pPr>
            <a:r>
              <a:rPr lang="en-GB" sz="2000" b="0" dirty="0">
                <a:latin typeface="Calibri" panose="020F0502020204030204" pitchFamily="34" charset="0"/>
              </a:rPr>
              <a:t>2016</a:t>
            </a:r>
          </a:p>
        </p:txBody>
      </p:sp>
      <p:sp>
        <p:nvSpPr>
          <p:cNvPr id="13" name="TextBox 12">
            <a:extLst>
              <a:ext uri="{FF2B5EF4-FFF2-40B4-BE49-F238E27FC236}">
                <a16:creationId xmlns:a16="http://schemas.microsoft.com/office/drawing/2014/main" id="{7C759FCD-C8D3-4268-AC8F-C0E4D5038308}"/>
              </a:ext>
            </a:extLst>
          </p:cNvPr>
          <p:cNvSpPr txBox="1"/>
          <p:nvPr/>
        </p:nvSpPr>
        <p:spPr>
          <a:xfrm>
            <a:off x="1666932" y="4844758"/>
            <a:ext cx="704039" cy="369332"/>
          </a:xfrm>
          <a:prstGeom prst="rect">
            <a:avLst/>
          </a:prstGeom>
          <a:noFill/>
          <a:ln>
            <a:noFill/>
          </a:ln>
        </p:spPr>
        <p:txBody>
          <a:bodyPr wrap="none" rtlCol="0">
            <a:spAutoFit/>
          </a:bodyPr>
          <a:lstStyle/>
          <a:p>
            <a:pPr>
              <a:lnSpc>
                <a:spcPct val="90000"/>
              </a:lnSpc>
            </a:pPr>
            <a:r>
              <a:rPr lang="en-GB" sz="2000" b="0" dirty="0">
                <a:latin typeface="Calibri" panose="020F0502020204030204" pitchFamily="34" charset="0"/>
              </a:rPr>
              <a:t>2017</a:t>
            </a:r>
          </a:p>
        </p:txBody>
      </p:sp>
    </p:spTree>
    <p:extLst>
      <p:ext uri="{BB962C8B-B14F-4D97-AF65-F5344CB8AC3E}">
        <p14:creationId xmlns:p14="http://schemas.microsoft.com/office/powerpoint/2010/main" val="4990296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a:xfrm>
            <a:off x="250825" y="0"/>
            <a:ext cx="8642350" cy="908050"/>
          </a:xfrm>
        </p:spPr>
        <p:txBody>
          <a:bodyPr/>
          <a:lstStyle/>
          <a:p>
            <a:pPr eaLnBrk="1" hangingPunct="1">
              <a:defRPr/>
            </a:pPr>
            <a:r>
              <a:rPr lang="en-US" dirty="0">
                <a:cs typeface="+mj-cs"/>
              </a:rPr>
              <a:t>Dynamic Cross Connect (Dynamic Wavelength Router)</a:t>
            </a:r>
            <a:endParaRPr lang="en-GB" dirty="0">
              <a:cs typeface="+mj-cs"/>
            </a:endParaRPr>
          </a:p>
        </p:txBody>
      </p:sp>
      <p:sp>
        <p:nvSpPr>
          <p:cNvPr id="158722" name="Rectangle 3"/>
          <p:cNvSpPr>
            <a:spLocks noGrp="1" noChangeArrowheads="1"/>
          </p:cNvSpPr>
          <p:nvPr>
            <p:ph type="body" idx="1"/>
          </p:nvPr>
        </p:nvSpPr>
        <p:spPr>
          <a:xfrm>
            <a:off x="250825" y="908050"/>
            <a:ext cx="8642350" cy="5218113"/>
          </a:xfrm>
        </p:spPr>
        <p:txBody>
          <a:bodyPr/>
          <a:lstStyle/>
          <a:p>
            <a:pPr eaLnBrk="1" hangingPunct="1"/>
            <a:r>
              <a:rPr lang="en-US" sz="2000" dirty="0">
                <a:latin typeface="Arial" charset="0"/>
                <a:cs typeface="Arial" charset="0"/>
              </a:rPr>
              <a:t>is achieved through the use of space switches.  </a:t>
            </a:r>
          </a:p>
          <a:p>
            <a:pPr lvl="1" eaLnBrk="1" hangingPunct="1">
              <a:lnSpc>
                <a:spcPct val="150000"/>
              </a:lnSpc>
            </a:pPr>
            <a:r>
              <a:rPr lang="en-US" sz="1800" dirty="0">
                <a:latin typeface="Arial" charset="0"/>
                <a:cs typeface="Arial" charset="0"/>
              </a:rPr>
              <a:t>The n x n  space switch allows a signal entering at any wavelength at an input port to be switched to any output port, with the signal remaining at the same wavelength</a:t>
            </a:r>
          </a:p>
          <a:p>
            <a:pPr lvl="1" eaLnBrk="1" hangingPunct="1">
              <a:lnSpc>
                <a:spcPct val="150000"/>
              </a:lnSpc>
            </a:pPr>
            <a:r>
              <a:rPr lang="en-US" sz="1800" dirty="0">
                <a:latin typeface="Arial" charset="0"/>
                <a:cs typeface="Arial" charset="0"/>
              </a:rPr>
              <a:t>m input wavelength channels are on each input </a:t>
            </a:r>
            <a:r>
              <a:rPr lang="en-US" sz="1800" dirty="0" err="1">
                <a:latin typeface="Arial" charset="0"/>
                <a:cs typeface="Arial" charset="0"/>
              </a:rPr>
              <a:t>fibre</a:t>
            </a:r>
            <a:r>
              <a:rPr lang="en-US" sz="1800" dirty="0">
                <a:latin typeface="Arial" charset="0"/>
                <a:cs typeface="Arial" charset="0"/>
              </a:rPr>
              <a:t> are spatially separated into m layers by wavelength demultiplexers.  </a:t>
            </a:r>
          </a:p>
          <a:p>
            <a:pPr lvl="1" eaLnBrk="1" hangingPunct="1">
              <a:lnSpc>
                <a:spcPct val="150000"/>
              </a:lnSpc>
            </a:pPr>
            <a:r>
              <a:rPr lang="en-US" sz="1800" dirty="0">
                <a:latin typeface="Arial" charset="0"/>
                <a:cs typeface="Arial" charset="0"/>
              </a:rPr>
              <a:t>Each wavelength layer is connected to one space switch (e.g. </a:t>
            </a:r>
            <a:r>
              <a:rPr lang="en-US" sz="1800" dirty="0">
                <a:latin typeface="Symbol" charset="0"/>
                <a:cs typeface="Arial" charset="0"/>
              </a:rPr>
              <a:t>l</a:t>
            </a:r>
            <a:r>
              <a:rPr lang="en-US" sz="1800" baseline="-25000" dirty="0">
                <a:latin typeface="Arial" charset="0"/>
                <a:cs typeface="Arial" charset="0"/>
              </a:rPr>
              <a:t>1</a:t>
            </a:r>
            <a:r>
              <a:rPr lang="en-US" sz="1800" dirty="0">
                <a:latin typeface="Arial" charset="0"/>
                <a:cs typeface="Arial" charset="0"/>
              </a:rPr>
              <a:t> layer is the upper switch) which switches m signals of the same wavelength, one from each input </a:t>
            </a:r>
            <a:r>
              <a:rPr lang="en-US" sz="1800" dirty="0" err="1">
                <a:latin typeface="Arial" charset="0"/>
                <a:cs typeface="Arial" charset="0"/>
              </a:rPr>
              <a:t>fibre</a:t>
            </a:r>
            <a:endParaRPr lang="en-US" sz="1800" dirty="0">
              <a:latin typeface="Arial" charset="0"/>
              <a:cs typeface="Arial" charset="0"/>
            </a:endParaRPr>
          </a:p>
          <a:p>
            <a:pPr lvl="1" eaLnBrk="1" hangingPunct="1">
              <a:lnSpc>
                <a:spcPct val="150000"/>
              </a:lnSpc>
            </a:pPr>
            <a:r>
              <a:rPr lang="en-US" sz="1800" dirty="0">
                <a:latin typeface="Arial" charset="0"/>
                <a:cs typeface="Arial" charset="0"/>
              </a:rPr>
              <a:t>Then the switched wavelength channels are recombined by wavelength multiplexers to the output </a:t>
            </a:r>
            <a:r>
              <a:rPr lang="en-US" sz="1800" dirty="0" err="1">
                <a:latin typeface="Arial" charset="0"/>
                <a:cs typeface="Arial" charset="0"/>
              </a:rPr>
              <a:t>fibres</a:t>
            </a:r>
            <a:r>
              <a:rPr lang="en-US" sz="1800" dirty="0">
                <a:latin typeface="Arial" charset="0"/>
                <a:cs typeface="Arial" charset="0"/>
              </a:rPr>
              <a:t>.</a:t>
            </a:r>
          </a:p>
          <a:p>
            <a:pPr eaLnBrk="1" hangingPunct="1"/>
            <a:endParaRPr lang="en-GB" sz="2000" dirty="0">
              <a:latin typeface="Arial" charset="0"/>
              <a:cs typeface="Arial" charset="0"/>
            </a:endParaRPr>
          </a:p>
        </p:txBody>
      </p:sp>
      <p:sp>
        <p:nvSpPr>
          <p:cNvPr id="2" name="Footer Placeholder 1"/>
          <p:cNvSpPr>
            <a:spLocks noGrp="1"/>
          </p:cNvSpPr>
          <p:nvPr>
            <p:ph type="ftr" sz="quarter" idx="10"/>
          </p:nvPr>
        </p:nvSpPr>
        <p:spPr/>
        <p:txBody>
          <a:bodyPr/>
          <a:lstStyle/>
          <a:p>
            <a:pPr>
              <a:defRPr/>
            </a:pPr>
            <a:r>
              <a:rPr lang="en-US"/>
              <a:t>Optical Networks                                                 Electrical and Electronic Engineering</a:t>
            </a:r>
            <a:endParaRPr lang="en-GB"/>
          </a:p>
        </p:txBody>
      </p:sp>
      <p:sp>
        <p:nvSpPr>
          <p:cNvPr id="3" name="Slide Number Placeholder 2"/>
          <p:cNvSpPr>
            <a:spLocks noGrp="1"/>
          </p:cNvSpPr>
          <p:nvPr>
            <p:ph type="sldNum" sz="quarter" idx="11"/>
          </p:nvPr>
        </p:nvSpPr>
        <p:spPr/>
        <p:txBody>
          <a:bodyPr/>
          <a:lstStyle/>
          <a:p>
            <a:pPr>
              <a:defRPr/>
            </a:pPr>
            <a:fld id="{E27625A9-5E77-CB45-8867-3DD80D097EC7}" type="slidenum">
              <a:rPr lang="en-GB" smtClean="0"/>
              <a:pPr>
                <a:defRPr/>
              </a:pPr>
              <a:t>38</a:t>
            </a:fld>
            <a:endParaRPr lang="en-GB"/>
          </a:p>
        </p:txBody>
      </p:sp>
    </p:spTree>
    <p:extLst>
      <p:ext uri="{BB962C8B-B14F-4D97-AF65-F5344CB8AC3E}">
        <p14:creationId xmlns:p14="http://schemas.microsoft.com/office/powerpoint/2010/main" val="3632673076"/>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charset="0"/>
              </a:rPr>
              <a:t>Wavelength Interchange Cross-Connect (WIXC)</a:t>
            </a:r>
            <a:endParaRPr lang="en-US" dirty="0"/>
          </a:p>
        </p:txBody>
      </p:sp>
      <p:sp>
        <p:nvSpPr>
          <p:cNvPr id="4" name="Footer Placeholder 3"/>
          <p:cNvSpPr>
            <a:spLocks noGrp="1"/>
          </p:cNvSpPr>
          <p:nvPr>
            <p:ph type="ftr" sz="quarter" idx="10"/>
          </p:nvPr>
        </p:nvSpPr>
        <p:spPr/>
        <p:txBody>
          <a:bodyPr/>
          <a:lstStyle/>
          <a:p>
            <a:pPr>
              <a:defRPr/>
            </a:pPr>
            <a:r>
              <a:rPr lang="en-US"/>
              <a:t>Optical Networks                                                 Electrical and Electronic Engineering</a:t>
            </a:r>
            <a:endParaRPr lang="en-GB"/>
          </a:p>
        </p:txBody>
      </p:sp>
      <p:sp>
        <p:nvSpPr>
          <p:cNvPr id="6" name="Text Box 3"/>
          <p:cNvSpPr txBox="1">
            <a:spLocks noChangeArrowheads="1"/>
          </p:cNvSpPr>
          <p:nvPr/>
        </p:nvSpPr>
        <p:spPr bwMode="auto">
          <a:xfrm>
            <a:off x="1818258" y="5238651"/>
            <a:ext cx="943137" cy="30777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de-DE" sz="1400"/>
              <a:t>Add/Drop</a:t>
            </a:r>
          </a:p>
        </p:txBody>
      </p:sp>
      <p:sp>
        <p:nvSpPr>
          <p:cNvPr id="7" name="Text Box 4"/>
          <p:cNvSpPr txBox="1">
            <a:spLocks noChangeArrowheads="1"/>
          </p:cNvSpPr>
          <p:nvPr/>
        </p:nvSpPr>
        <p:spPr bwMode="auto">
          <a:xfrm rot="5400000">
            <a:off x="4759102" y="5301585"/>
            <a:ext cx="347662" cy="2154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ctr"/>
            <a:r>
              <a:rPr lang="de-DE" sz="1400"/>
              <a:t>RX</a:t>
            </a:r>
          </a:p>
        </p:txBody>
      </p:sp>
      <p:sp>
        <p:nvSpPr>
          <p:cNvPr id="8" name="Text Box 5"/>
          <p:cNvSpPr txBox="1">
            <a:spLocks noChangeArrowheads="1"/>
          </p:cNvSpPr>
          <p:nvPr/>
        </p:nvSpPr>
        <p:spPr bwMode="auto">
          <a:xfrm rot="5400000">
            <a:off x="4308252" y="5301585"/>
            <a:ext cx="347662" cy="2154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ctr"/>
            <a:r>
              <a:rPr lang="de-DE" sz="1400"/>
              <a:t>RX</a:t>
            </a:r>
          </a:p>
        </p:txBody>
      </p:sp>
      <p:sp>
        <p:nvSpPr>
          <p:cNvPr id="9" name="Line 6"/>
          <p:cNvSpPr>
            <a:spLocks noChangeShapeType="1"/>
          </p:cNvSpPr>
          <p:nvPr/>
        </p:nvSpPr>
        <p:spPr bwMode="auto">
          <a:xfrm>
            <a:off x="3294633" y="5583138"/>
            <a:ext cx="0" cy="1730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10" name="Text Box 7"/>
          <p:cNvSpPr txBox="1">
            <a:spLocks noChangeArrowheads="1"/>
          </p:cNvSpPr>
          <p:nvPr/>
        </p:nvSpPr>
        <p:spPr bwMode="auto">
          <a:xfrm rot="5400000">
            <a:off x="3139058" y="5301585"/>
            <a:ext cx="347662" cy="2154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ctr"/>
            <a:r>
              <a:rPr lang="de-DE" sz="1400"/>
              <a:t>TX</a:t>
            </a:r>
          </a:p>
        </p:txBody>
      </p:sp>
      <p:sp>
        <p:nvSpPr>
          <p:cNvPr id="11" name="AutoShape 8"/>
          <p:cNvSpPr>
            <a:spLocks noChangeArrowheads="1"/>
          </p:cNvSpPr>
          <p:nvPr/>
        </p:nvSpPr>
        <p:spPr bwMode="auto">
          <a:xfrm rot="5400000">
            <a:off x="1600770" y="1825526"/>
            <a:ext cx="1041400" cy="2667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12" name="AutoShape 9"/>
          <p:cNvSpPr>
            <a:spLocks noChangeArrowheads="1"/>
          </p:cNvSpPr>
          <p:nvPr/>
        </p:nvSpPr>
        <p:spPr bwMode="auto">
          <a:xfrm rot="16200000" flipH="1">
            <a:off x="5796533" y="1825526"/>
            <a:ext cx="1041400" cy="2667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13" name="AutoShape 10"/>
          <p:cNvSpPr>
            <a:spLocks noChangeArrowheads="1"/>
          </p:cNvSpPr>
          <p:nvPr/>
        </p:nvSpPr>
        <p:spPr bwMode="auto">
          <a:xfrm rot="5400000">
            <a:off x="1600770" y="3365401"/>
            <a:ext cx="1041400" cy="2667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14" name="AutoShape 11"/>
          <p:cNvSpPr>
            <a:spLocks noChangeArrowheads="1"/>
          </p:cNvSpPr>
          <p:nvPr/>
        </p:nvSpPr>
        <p:spPr bwMode="auto">
          <a:xfrm rot="16200000" flipH="1">
            <a:off x="5796533" y="3368576"/>
            <a:ext cx="1041400" cy="2667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15" name="Text Box 12"/>
          <p:cNvSpPr txBox="1">
            <a:spLocks noChangeArrowheads="1"/>
          </p:cNvSpPr>
          <p:nvPr/>
        </p:nvSpPr>
        <p:spPr bwMode="auto">
          <a:xfrm flipH="1">
            <a:off x="7188770" y="1781076"/>
            <a:ext cx="266700" cy="30777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a:t>1</a:t>
            </a:r>
          </a:p>
        </p:txBody>
      </p:sp>
      <p:sp>
        <p:nvSpPr>
          <p:cNvPr id="16" name="Text Box 13"/>
          <p:cNvSpPr txBox="1">
            <a:spLocks noChangeArrowheads="1"/>
          </p:cNvSpPr>
          <p:nvPr/>
        </p:nvSpPr>
        <p:spPr bwMode="auto">
          <a:xfrm flipH="1">
            <a:off x="7133208" y="3357463"/>
            <a:ext cx="377825" cy="30777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a:t>M</a:t>
            </a:r>
          </a:p>
        </p:txBody>
      </p:sp>
      <p:sp>
        <p:nvSpPr>
          <p:cNvPr id="17" name="Line 14"/>
          <p:cNvSpPr>
            <a:spLocks noChangeShapeType="1"/>
          </p:cNvSpPr>
          <p:nvPr/>
        </p:nvSpPr>
        <p:spPr bwMode="auto">
          <a:xfrm flipH="1">
            <a:off x="6866508" y="2231926"/>
            <a:ext cx="0" cy="889000"/>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grpSp>
        <p:nvGrpSpPr>
          <p:cNvPr id="18" name="Group 15"/>
          <p:cNvGrpSpPr>
            <a:grpSpLocks/>
          </p:cNvGrpSpPr>
          <p:nvPr/>
        </p:nvGrpSpPr>
        <p:grpSpPr bwMode="auto">
          <a:xfrm>
            <a:off x="6450583" y="1936651"/>
            <a:ext cx="622300" cy="0"/>
            <a:chOff x="4272" y="960"/>
            <a:chExt cx="336" cy="0"/>
          </a:xfrm>
        </p:grpSpPr>
        <p:sp>
          <p:nvSpPr>
            <p:cNvPr id="19" name="Line 16"/>
            <p:cNvSpPr>
              <a:spLocks noChangeShapeType="1"/>
            </p:cNvSpPr>
            <p:nvPr/>
          </p:nvSpPr>
          <p:spPr bwMode="auto">
            <a:xfrm flipV="1">
              <a:off x="4272" y="960"/>
              <a:ext cx="240" cy="0"/>
            </a:xfrm>
            <a:prstGeom prst="line">
              <a:avLst/>
            </a:prstGeom>
            <a:noFill/>
            <a:ln w="19050">
              <a:solidFill>
                <a:schemeClr val="tx1"/>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20" name="Line 17"/>
            <p:cNvSpPr>
              <a:spLocks noChangeShapeType="1"/>
            </p:cNvSpPr>
            <p:nvPr/>
          </p:nvSpPr>
          <p:spPr bwMode="auto">
            <a:xfrm flipV="1">
              <a:off x="4464" y="960"/>
              <a:ext cx="144"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grpSp>
      <p:sp>
        <p:nvSpPr>
          <p:cNvPr id="21" name="Text Box 18"/>
          <p:cNvSpPr txBox="1">
            <a:spLocks noChangeArrowheads="1"/>
          </p:cNvSpPr>
          <p:nvPr/>
        </p:nvSpPr>
        <p:spPr bwMode="auto">
          <a:xfrm>
            <a:off x="1034033" y="1781076"/>
            <a:ext cx="266700" cy="30777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a:t>1</a:t>
            </a:r>
          </a:p>
        </p:txBody>
      </p:sp>
      <p:sp>
        <p:nvSpPr>
          <p:cNvPr id="22" name="Text Box 19"/>
          <p:cNvSpPr txBox="1">
            <a:spLocks noChangeArrowheads="1"/>
          </p:cNvSpPr>
          <p:nvPr/>
        </p:nvSpPr>
        <p:spPr bwMode="auto">
          <a:xfrm>
            <a:off x="1008633" y="3325713"/>
            <a:ext cx="377825" cy="30777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a:t>M</a:t>
            </a:r>
          </a:p>
        </p:txBody>
      </p:sp>
      <p:sp>
        <p:nvSpPr>
          <p:cNvPr id="23" name="Line 20"/>
          <p:cNvSpPr>
            <a:spLocks noChangeShapeType="1"/>
          </p:cNvSpPr>
          <p:nvPr/>
        </p:nvSpPr>
        <p:spPr bwMode="auto">
          <a:xfrm>
            <a:off x="1624583" y="2231926"/>
            <a:ext cx="0" cy="889000"/>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grpSp>
        <p:nvGrpSpPr>
          <p:cNvPr id="24" name="Group 21"/>
          <p:cNvGrpSpPr>
            <a:grpSpLocks/>
          </p:cNvGrpSpPr>
          <p:nvPr/>
        </p:nvGrpSpPr>
        <p:grpSpPr bwMode="auto">
          <a:xfrm>
            <a:off x="1364233" y="3498751"/>
            <a:ext cx="623887" cy="0"/>
            <a:chOff x="1200" y="1824"/>
            <a:chExt cx="336" cy="0"/>
          </a:xfrm>
        </p:grpSpPr>
        <p:sp>
          <p:nvSpPr>
            <p:cNvPr id="25" name="Line 22"/>
            <p:cNvSpPr>
              <a:spLocks noChangeShapeType="1"/>
            </p:cNvSpPr>
            <p:nvPr/>
          </p:nvSpPr>
          <p:spPr bwMode="auto">
            <a:xfrm flipV="1">
              <a:off x="1200" y="1824"/>
              <a:ext cx="192" cy="0"/>
            </a:xfrm>
            <a:prstGeom prst="line">
              <a:avLst/>
            </a:prstGeom>
            <a:noFill/>
            <a:ln w="19050">
              <a:solidFill>
                <a:schemeClr val="tx1"/>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26" name="Line 23"/>
            <p:cNvSpPr>
              <a:spLocks noChangeShapeType="1"/>
            </p:cNvSpPr>
            <p:nvPr/>
          </p:nvSpPr>
          <p:spPr bwMode="auto">
            <a:xfrm flipV="1">
              <a:off x="1344" y="1824"/>
              <a:ext cx="19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grpSp>
      <p:grpSp>
        <p:nvGrpSpPr>
          <p:cNvPr id="27" name="Group 24"/>
          <p:cNvGrpSpPr>
            <a:grpSpLocks/>
          </p:cNvGrpSpPr>
          <p:nvPr/>
        </p:nvGrpSpPr>
        <p:grpSpPr bwMode="auto">
          <a:xfrm>
            <a:off x="1364233" y="1936651"/>
            <a:ext cx="623887" cy="0"/>
            <a:chOff x="1200" y="1824"/>
            <a:chExt cx="336" cy="0"/>
          </a:xfrm>
        </p:grpSpPr>
        <p:sp>
          <p:nvSpPr>
            <p:cNvPr id="28" name="Line 25"/>
            <p:cNvSpPr>
              <a:spLocks noChangeShapeType="1"/>
            </p:cNvSpPr>
            <p:nvPr/>
          </p:nvSpPr>
          <p:spPr bwMode="auto">
            <a:xfrm flipV="1">
              <a:off x="1200" y="1824"/>
              <a:ext cx="192" cy="0"/>
            </a:xfrm>
            <a:prstGeom prst="line">
              <a:avLst/>
            </a:prstGeom>
            <a:noFill/>
            <a:ln w="19050">
              <a:solidFill>
                <a:schemeClr val="tx1"/>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29" name="Line 26"/>
            <p:cNvSpPr>
              <a:spLocks noChangeShapeType="1"/>
            </p:cNvSpPr>
            <p:nvPr/>
          </p:nvSpPr>
          <p:spPr bwMode="auto">
            <a:xfrm flipV="1">
              <a:off x="1344" y="1824"/>
              <a:ext cx="19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grpSp>
      <p:grpSp>
        <p:nvGrpSpPr>
          <p:cNvPr id="30" name="Group 27"/>
          <p:cNvGrpSpPr>
            <a:grpSpLocks/>
          </p:cNvGrpSpPr>
          <p:nvPr/>
        </p:nvGrpSpPr>
        <p:grpSpPr bwMode="auto">
          <a:xfrm>
            <a:off x="6450583" y="3501926"/>
            <a:ext cx="622300" cy="0"/>
            <a:chOff x="4272" y="960"/>
            <a:chExt cx="336" cy="0"/>
          </a:xfrm>
        </p:grpSpPr>
        <p:sp>
          <p:nvSpPr>
            <p:cNvPr id="31" name="Line 28"/>
            <p:cNvSpPr>
              <a:spLocks noChangeShapeType="1"/>
            </p:cNvSpPr>
            <p:nvPr/>
          </p:nvSpPr>
          <p:spPr bwMode="auto">
            <a:xfrm flipV="1">
              <a:off x="4272" y="960"/>
              <a:ext cx="240" cy="0"/>
            </a:xfrm>
            <a:prstGeom prst="line">
              <a:avLst/>
            </a:prstGeom>
            <a:noFill/>
            <a:ln w="19050">
              <a:solidFill>
                <a:schemeClr val="tx1"/>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32" name="Line 29"/>
            <p:cNvSpPr>
              <a:spLocks noChangeShapeType="1"/>
            </p:cNvSpPr>
            <p:nvPr/>
          </p:nvSpPr>
          <p:spPr bwMode="auto">
            <a:xfrm flipV="1">
              <a:off x="4464" y="960"/>
              <a:ext cx="144"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grpSp>
      <p:sp>
        <p:nvSpPr>
          <p:cNvPr id="33" name="Line 30"/>
          <p:cNvSpPr>
            <a:spLocks noChangeShapeType="1"/>
          </p:cNvSpPr>
          <p:nvPr/>
        </p:nvSpPr>
        <p:spPr bwMode="auto">
          <a:xfrm>
            <a:off x="3774058" y="5583138"/>
            <a:ext cx="0" cy="1730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34" name="Text Box 31"/>
          <p:cNvSpPr txBox="1">
            <a:spLocks noChangeArrowheads="1"/>
          </p:cNvSpPr>
          <p:nvPr/>
        </p:nvSpPr>
        <p:spPr bwMode="auto">
          <a:xfrm rot="5400000">
            <a:off x="3616102" y="5301585"/>
            <a:ext cx="347662" cy="2154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ctr"/>
            <a:r>
              <a:rPr lang="de-DE" sz="1400"/>
              <a:t>TX</a:t>
            </a:r>
          </a:p>
        </p:txBody>
      </p:sp>
      <p:sp>
        <p:nvSpPr>
          <p:cNvPr id="35" name="Line 32"/>
          <p:cNvSpPr>
            <a:spLocks noChangeShapeType="1"/>
          </p:cNvSpPr>
          <p:nvPr/>
        </p:nvSpPr>
        <p:spPr bwMode="auto">
          <a:xfrm flipH="1">
            <a:off x="1097533" y="3932138"/>
            <a:ext cx="855662" cy="406400"/>
          </a:xfrm>
          <a:prstGeom prst="line">
            <a:avLst/>
          </a:prstGeom>
          <a:noFill/>
          <a:ln w="19050">
            <a:solidFill>
              <a:schemeClr val="tx1"/>
            </a:solidFill>
            <a:round/>
            <a:headEnd type="stealth"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36" name="Text Box 33"/>
          <p:cNvSpPr txBox="1">
            <a:spLocks noChangeArrowheads="1"/>
          </p:cNvSpPr>
          <p:nvPr/>
        </p:nvSpPr>
        <p:spPr bwMode="auto">
          <a:xfrm>
            <a:off x="-29592" y="4489351"/>
            <a:ext cx="1757362" cy="1600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a:t>M Demultiplexers have to be the size of the maximum number of wavelengths in WDM system from day 1 (ie </a:t>
            </a:r>
            <a:r>
              <a:rPr lang="en-US" sz="1400">
                <a:latin typeface="Symbol" charset="0"/>
              </a:rPr>
              <a:t>l</a:t>
            </a:r>
            <a:r>
              <a:rPr lang="en-US" sz="1400"/>
              <a:t>N)</a:t>
            </a:r>
          </a:p>
        </p:txBody>
      </p:sp>
      <p:sp>
        <p:nvSpPr>
          <p:cNvPr id="37" name="Text Box 34"/>
          <p:cNvSpPr txBox="1">
            <a:spLocks noChangeArrowheads="1"/>
          </p:cNvSpPr>
          <p:nvPr/>
        </p:nvSpPr>
        <p:spPr bwMode="auto">
          <a:xfrm>
            <a:off x="1232470" y="3178076"/>
            <a:ext cx="900113" cy="3048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400">
                <a:latin typeface="Symbol" charset="0"/>
              </a:rPr>
              <a:t>l</a:t>
            </a:r>
            <a:r>
              <a:rPr lang="en-US" sz="1400"/>
              <a:t>1</a:t>
            </a:r>
            <a:r>
              <a:rPr lang="en-US" sz="1400">
                <a:latin typeface="Times New Roman" charset="0"/>
              </a:rPr>
              <a:t>- </a:t>
            </a:r>
            <a:r>
              <a:rPr lang="en-US" sz="1400">
                <a:latin typeface="Symbol" charset="0"/>
              </a:rPr>
              <a:t>l</a:t>
            </a:r>
            <a:r>
              <a:rPr lang="en-US" sz="1400"/>
              <a:t>N</a:t>
            </a:r>
          </a:p>
        </p:txBody>
      </p:sp>
      <p:sp>
        <p:nvSpPr>
          <p:cNvPr id="38" name="Text Box 35"/>
          <p:cNvSpPr txBox="1">
            <a:spLocks noChangeArrowheads="1"/>
          </p:cNvSpPr>
          <p:nvPr/>
        </p:nvSpPr>
        <p:spPr bwMode="auto">
          <a:xfrm>
            <a:off x="6836345" y="4427438"/>
            <a:ext cx="1709738" cy="1600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a:t>M Multiplexers have to be the size of the maximum number of wavelengths in WDM system from day 1 (ie </a:t>
            </a:r>
            <a:r>
              <a:rPr lang="en-US" sz="1400">
                <a:latin typeface="Symbol" charset="0"/>
              </a:rPr>
              <a:t>l</a:t>
            </a:r>
            <a:r>
              <a:rPr lang="en-US" sz="1400"/>
              <a:t>N)</a:t>
            </a:r>
          </a:p>
        </p:txBody>
      </p:sp>
      <p:sp>
        <p:nvSpPr>
          <p:cNvPr id="39" name="Line 36"/>
          <p:cNvSpPr>
            <a:spLocks noChangeShapeType="1"/>
          </p:cNvSpPr>
          <p:nvPr/>
        </p:nvSpPr>
        <p:spPr bwMode="auto">
          <a:xfrm>
            <a:off x="6431533" y="3887688"/>
            <a:ext cx="855662" cy="406400"/>
          </a:xfrm>
          <a:prstGeom prst="line">
            <a:avLst/>
          </a:prstGeom>
          <a:noFill/>
          <a:ln w="19050">
            <a:solidFill>
              <a:schemeClr val="tx1"/>
            </a:solidFill>
            <a:round/>
            <a:headEnd type="stealth"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40" name="Text Box 37"/>
          <p:cNvSpPr txBox="1">
            <a:spLocks noChangeArrowheads="1"/>
          </p:cNvSpPr>
          <p:nvPr/>
        </p:nvSpPr>
        <p:spPr bwMode="auto">
          <a:xfrm>
            <a:off x="1188020" y="1638201"/>
            <a:ext cx="900113" cy="3048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400">
                <a:latin typeface="Symbol" charset="0"/>
              </a:rPr>
              <a:t>l</a:t>
            </a:r>
            <a:r>
              <a:rPr lang="en-US" sz="1400"/>
              <a:t>1</a:t>
            </a:r>
            <a:r>
              <a:rPr lang="en-US" sz="1400">
                <a:latin typeface="Times New Roman" charset="0"/>
              </a:rPr>
              <a:t>- </a:t>
            </a:r>
            <a:r>
              <a:rPr lang="en-US" sz="1400">
                <a:latin typeface="Symbol" charset="0"/>
              </a:rPr>
              <a:t>l</a:t>
            </a:r>
            <a:r>
              <a:rPr lang="en-US" sz="1400"/>
              <a:t>N</a:t>
            </a:r>
          </a:p>
        </p:txBody>
      </p:sp>
      <p:sp>
        <p:nvSpPr>
          <p:cNvPr id="41" name="Text Box 38"/>
          <p:cNvSpPr txBox="1">
            <a:spLocks noChangeArrowheads="1"/>
          </p:cNvSpPr>
          <p:nvPr/>
        </p:nvSpPr>
        <p:spPr bwMode="auto">
          <a:xfrm>
            <a:off x="6296595" y="1603276"/>
            <a:ext cx="900113" cy="3048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400">
                <a:latin typeface="Symbol" charset="0"/>
              </a:rPr>
              <a:t>l</a:t>
            </a:r>
            <a:r>
              <a:rPr lang="en-US" sz="1400"/>
              <a:t>1</a:t>
            </a:r>
            <a:r>
              <a:rPr lang="en-US" sz="1400">
                <a:latin typeface="Times New Roman" charset="0"/>
              </a:rPr>
              <a:t>- </a:t>
            </a:r>
            <a:r>
              <a:rPr lang="en-US" sz="1400">
                <a:latin typeface="Symbol" charset="0"/>
              </a:rPr>
              <a:t>l</a:t>
            </a:r>
            <a:r>
              <a:rPr lang="en-US" sz="1400"/>
              <a:t>N</a:t>
            </a:r>
          </a:p>
        </p:txBody>
      </p:sp>
      <p:sp>
        <p:nvSpPr>
          <p:cNvPr id="42" name="Text Box 39"/>
          <p:cNvSpPr txBox="1">
            <a:spLocks noChangeArrowheads="1"/>
          </p:cNvSpPr>
          <p:nvPr/>
        </p:nvSpPr>
        <p:spPr bwMode="auto">
          <a:xfrm>
            <a:off x="6296595" y="3176488"/>
            <a:ext cx="900113" cy="3048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400">
                <a:latin typeface="Symbol" charset="0"/>
              </a:rPr>
              <a:t>l</a:t>
            </a:r>
            <a:r>
              <a:rPr lang="en-US" sz="1400"/>
              <a:t>1</a:t>
            </a:r>
            <a:r>
              <a:rPr lang="en-US" sz="1400">
                <a:latin typeface="Times New Roman" charset="0"/>
              </a:rPr>
              <a:t>- </a:t>
            </a:r>
            <a:r>
              <a:rPr lang="en-US" sz="1400">
                <a:latin typeface="Symbol" charset="0"/>
              </a:rPr>
              <a:t>l</a:t>
            </a:r>
            <a:r>
              <a:rPr lang="en-US" sz="1400"/>
              <a:t>N</a:t>
            </a:r>
          </a:p>
        </p:txBody>
      </p:sp>
      <p:sp>
        <p:nvSpPr>
          <p:cNvPr id="43" name="Text Box 40"/>
          <p:cNvSpPr txBox="1">
            <a:spLocks noChangeArrowheads="1"/>
          </p:cNvSpPr>
          <p:nvPr/>
        </p:nvSpPr>
        <p:spPr bwMode="auto">
          <a:xfrm>
            <a:off x="4717876" y="853842"/>
            <a:ext cx="4457700" cy="6309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dirty="0"/>
              <a:t>Large switch: (</a:t>
            </a:r>
            <a:r>
              <a:rPr lang="en-US" sz="1400" dirty="0" err="1"/>
              <a:t>MxN</a:t>
            </a:r>
            <a:r>
              <a:rPr lang="en-US" sz="1400" dirty="0"/>
              <a:t> +Add) x (</a:t>
            </a:r>
            <a:r>
              <a:rPr lang="en-US" sz="1400" dirty="0" err="1"/>
              <a:t>MxN+Drop</a:t>
            </a:r>
            <a:r>
              <a:rPr lang="en-US" sz="1400" dirty="0"/>
              <a:t>)</a:t>
            </a:r>
          </a:p>
          <a:p>
            <a:pPr>
              <a:spcBef>
                <a:spcPct val="50000"/>
              </a:spcBef>
            </a:pPr>
            <a:r>
              <a:rPr lang="en-US" sz="1400" dirty="0"/>
              <a:t>Needs to be installed from day 1 - expensive</a:t>
            </a:r>
            <a:endParaRPr lang="en-US" sz="1400" dirty="0">
              <a:sym typeface="Monotype Sorts" charset="0"/>
            </a:endParaRPr>
          </a:p>
        </p:txBody>
      </p:sp>
      <p:sp>
        <p:nvSpPr>
          <p:cNvPr id="44" name="Line 41"/>
          <p:cNvSpPr>
            <a:spLocks noChangeShapeType="1"/>
          </p:cNvSpPr>
          <p:nvPr/>
        </p:nvSpPr>
        <p:spPr bwMode="auto">
          <a:xfrm flipH="1">
            <a:off x="3995936" y="1124744"/>
            <a:ext cx="864096" cy="144016"/>
          </a:xfrm>
          <a:prstGeom prst="line">
            <a:avLst/>
          </a:prstGeom>
          <a:noFill/>
          <a:ln w="1905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45" name="Text Box 42"/>
          <p:cNvSpPr txBox="1">
            <a:spLocks noChangeArrowheads="1"/>
          </p:cNvSpPr>
          <p:nvPr/>
        </p:nvSpPr>
        <p:spPr bwMode="auto">
          <a:xfrm>
            <a:off x="2132583" y="5756176"/>
            <a:ext cx="4006850"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400"/>
              <a:t>Wavelength conversion/regeneration or path to electrical layer (SDH DXC/IP routers…..)</a:t>
            </a:r>
          </a:p>
        </p:txBody>
      </p:sp>
      <p:sp>
        <p:nvSpPr>
          <p:cNvPr id="46" name="Line 43"/>
          <p:cNvSpPr>
            <a:spLocks noChangeShapeType="1"/>
          </p:cNvSpPr>
          <p:nvPr/>
        </p:nvSpPr>
        <p:spPr bwMode="auto">
          <a:xfrm flipV="1">
            <a:off x="3761358" y="4382988"/>
            <a:ext cx="0" cy="855663"/>
          </a:xfrm>
          <a:prstGeom prst="line">
            <a:avLst/>
          </a:prstGeom>
          <a:noFill/>
          <a:ln w="1905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47" name="Line 44"/>
          <p:cNvSpPr>
            <a:spLocks noChangeShapeType="1"/>
          </p:cNvSpPr>
          <p:nvPr/>
        </p:nvSpPr>
        <p:spPr bwMode="auto">
          <a:xfrm flipV="1">
            <a:off x="3304158" y="4382988"/>
            <a:ext cx="0" cy="855663"/>
          </a:xfrm>
          <a:prstGeom prst="line">
            <a:avLst/>
          </a:prstGeom>
          <a:noFill/>
          <a:ln w="1905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48" name="Line 45"/>
          <p:cNvSpPr>
            <a:spLocks noChangeShapeType="1"/>
          </p:cNvSpPr>
          <p:nvPr/>
        </p:nvSpPr>
        <p:spPr bwMode="auto">
          <a:xfrm>
            <a:off x="4469383" y="5583138"/>
            <a:ext cx="0" cy="1730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49" name="Line 46"/>
          <p:cNvSpPr>
            <a:spLocks noChangeShapeType="1"/>
          </p:cNvSpPr>
          <p:nvPr/>
        </p:nvSpPr>
        <p:spPr bwMode="auto">
          <a:xfrm>
            <a:off x="4942458" y="5583138"/>
            <a:ext cx="0" cy="1730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50" name="Line 47"/>
          <p:cNvSpPr>
            <a:spLocks noChangeShapeType="1"/>
          </p:cNvSpPr>
          <p:nvPr/>
        </p:nvSpPr>
        <p:spPr bwMode="auto">
          <a:xfrm flipV="1">
            <a:off x="4942458" y="4382988"/>
            <a:ext cx="0" cy="855663"/>
          </a:xfrm>
          <a:prstGeom prst="line">
            <a:avLst/>
          </a:prstGeom>
          <a:noFill/>
          <a:ln w="19050">
            <a:solidFill>
              <a:schemeClr val="tx1"/>
            </a:solidFill>
            <a:round/>
            <a:headEnd type="stealth"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51" name="Line 48"/>
          <p:cNvSpPr>
            <a:spLocks noChangeShapeType="1"/>
          </p:cNvSpPr>
          <p:nvPr/>
        </p:nvSpPr>
        <p:spPr bwMode="auto">
          <a:xfrm flipV="1">
            <a:off x="4491608" y="4382988"/>
            <a:ext cx="0" cy="855663"/>
          </a:xfrm>
          <a:prstGeom prst="line">
            <a:avLst/>
          </a:prstGeom>
          <a:noFill/>
          <a:ln w="19050">
            <a:solidFill>
              <a:schemeClr val="tx1"/>
            </a:solidFill>
            <a:round/>
            <a:headEnd type="stealth"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grpSp>
        <p:nvGrpSpPr>
          <p:cNvPr id="52" name="Group 49"/>
          <p:cNvGrpSpPr>
            <a:grpSpLocks/>
          </p:cNvGrpSpPr>
          <p:nvPr/>
        </p:nvGrpSpPr>
        <p:grpSpPr bwMode="auto">
          <a:xfrm>
            <a:off x="-12119997" y="1412778"/>
            <a:ext cx="15017757" cy="895350"/>
            <a:chOff x="-7361" y="1253"/>
            <a:chExt cx="9460" cy="564"/>
          </a:xfrm>
        </p:grpSpPr>
        <p:sp>
          <p:nvSpPr>
            <p:cNvPr id="53" name="Text Box 50"/>
            <p:cNvSpPr txBox="1">
              <a:spLocks noChangeArrowheads="1"/>
            </p:cNvSpPr>
            <p:nvPr/>
          </p:nvSpPr>
          <p:spPr bwMode="auto">
            <a:xfrm>
              <a:off x="1703" y="1621"/>
              <a:ext cx="290" cy="19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400">
                  <a:latin typeface="Symbol" charset="0"/>
                </a:rPr>
                <a:t>l</a:t>
              </a:r>
              <a:r>
                <a:rPr lang="en-US" sz="1400">
                  <a:latin typeface="Times New Roman" charset="0"/>
                </a:rPr>
                <a:t>N</a:t>
              </a:r>
            </a:p>
          </p:txBody>
        </p:sp>
        <p:grpSp>
          <p:nvGrpSpPr>
            <p:cNvPr id="54" name="Group 51"/>
            <p:cNvGrpSpPr>
              <a:grpSpLocks/>
            </p:cNvGrpSpPr>
            <p:nvPr/>
          </p:nvGrpSpPr>
          <p:grpSpPr bwMode="auto">
            <a:xfrm>
              <a:off x="-7361" y="1420"/>
              <a:ext cx="142" cy="397"/>
              <a:chOff x="2270" y="1422"/>
              <a:chExt cx="142" cy="677"/>
            </a:xfrm>
          </p:grpSpPr>
          <p:sp>
            <p:nvSpPr>
              <p:cNvPr id="57" name="Line 52"/>
              <p:cNvSpPr>
                <a:spLocks noChangeShapeType="1"/>
              </p:cNvSpPr>
              <p:nvPr/>
            </p:nvSpPr>
            <p:spPr bwMode="auto">
              <a:xfrm rot="-5400000">
                <a:off x="2100" y="1761"/>
                <a:ext cx="339" cy="0"/>
              </a:xfrm>
              <a:prstGeom prst="line">
                <a:avLst/>
              </a:prstGeom>
              <a:noFill/>
              <a:ln w="9525">
                <a:solidFill>
                  <a:schemeClr val="tx1"/>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58" name="Line 53"/>
              <p:cNvSpPr>
                <a:spLocks noChangeShapeType="1"/>
              </p:cNvSpPr>
              <p:nvPr/>
            </p:nvSpPr>
            <p:spPr bwMode="auto">
              <a:xfrm flipV="1">
                <a:off x="2270" y="2099"/>
                <a:ext cx="142" cy="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59" name="Line 54"/>
              <p:cNvSpPr>
                <a:spLocks noChangeShapeType="1"/>
              </p:cNvSpPr>
              <p:nvPr/>
            </p:nvSpPr>
            <p:spPr bwMode="auto">
              <a:xfrm flipV="1">
                <a:off x="2270" y="1422"/>
                <a:ext cx="142" cy="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grpSp>
        <p:sp>
          <p:nvSpPr>
            <p:cNvPr id="55" name="Text Box 55"/>
            <p:cNvSpPr txBox="1">
              <a:spLocks noChangeArrowheads="1"/>
            </p:cNvSpPr>
            <p:nvPr/>
          </p:nvSpPr>
          <p:spPr bwMode="auto">
            <a:xfrm>
              <a:off x="1703" y="1253"/>
              <a:ext cx="290" cy="19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400">
                  <a:latin typeface="Symbol" charset="0"/>
                </a:rPr>
                <a:t>l</a:t>
              </a:r>
              <a:r>
                <a:rPr lang="en-US" sz="1400">
                  <a:latin typeface="Times New Roman" charset="0"/>
                </a:rPr>
                <a:t>1</a:t>
              </a:r>
            </a:p>
          </p:txBody>
        </p:sp>
        <p:sp>
          <p:nvSpPr>
            <p:cNvPr id="56" name="Line 56"/>
            <p:cNvSpPr>
              <a:spLocks noChangeShapeType="1"/>
            </p:cNvSpPr>
            <p:nvPr/>
          </p:nvSpPr>
          <p:spPr bwMode="auto">
            <a:xfrm rot="-5400000">
              <a:off x="1929" y="1621"/>
              <a:ext cx="339" cy="0"/>
            </a:xfrm>
            <a:prstGeom prst="line">
              <a:avLst/>
            </a:prstGeom>
            <a:noFill/>
            <a:ln w="9525">
              <a:solidFill>
                <a:schemeClr val="tx1"/>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grpSp>
      <p:grpSp>
        <p:nvGrpSpPr>
          <p:cNvPr id="60" name="Group 57"/>
          <p:cNvGrpSpPr>
            <a:grpSpLocks/>
          </p:cNvGrpSpPr>
          <p:nvPr/>
        </p:nvGrpSpPr>
        <p:grpSpPr bwMode="auto">
          <a:xfrm>
            <a:off x="-12119997" y="2943128"/>
            <a:ext cx="15017757" cy="895350"/>
            <a:chOff x="-7361" y="1253"/>
            <a:chExt cx="9460" cy="564"/>
          </a:xfrm>
        </p:grpSpPr>
        <p:sp>
          <p:nvSpPr>
            <p:cNvPr id="61" name="Text Box 58"/>
            <p:cNvSpPr txBox="1">
              <a:spLocks noChangeArrowheads="1"/>
            </p:cNvSpPr>
            <p:nvPr/>
          </p:nvSpPr>
          <p:spPr bwMode="auto">
            <a:xfrm>
              <a:off x="1703" y="1621"/>
              <a:ext cx="290" cy="19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400">
                  <a:latin typeface="Symbol" charset="0"/>
                </a:rPr>
                <a:t>l</a:t>
              </a:r>
              <a:r>
                <a:rPr lang="en-US" sz="1400">
                  <a:latin typeface="Times New Roman" charset="0"/>
                </a:rPr>
                <a:t>N</a:t>
              </a:r>
            </a:p>
          </p:txBody>
        </p:sp>
        <p:grpSp>
          <p:nvGrpSpPr>
            <p:cNvPr id="62" name="Group 59"/>
            <p:cNvGrpSpPr>
              <a:grpSpLocks/>
            </p:cNvGrpSpPr>
            <p:nvPr/>
          </p:nvGrpSpPr>
          <p:grpSpPr bwMode="auto">
            <a:xfrm>
              <a:off x="-7361" y="1420"/>
              <a:ext cx="142" cy="397"/>
              <a:chOff x="2270" y="1422"/>
              <a:chExt cx="142" cy="677"/>
            </a:xfrm>
          </p:grpSpPr>
          <p:sp>
            <p:nvSpPr>
              <p:cNvPr id="65" name="Line 60"/>
              <p:cNvSpPr>
                <a:spLocks noChangeShapeType="1"/>
              </p:cNvSpPr>
              <p:nvPr/>
            </p:nvSpPr>
            <p:spPr bwMode="auto">
              <a:xfrm rot="-5400000">
                <a:off x="2100" y="1761"/>
                <a:ext cx="339" cy="0"/>
              </a:xfrm>
              <a:prstGeom prst="line">
                <a:avLst/>
              </a:prstGeom>
              <a:noFill/>
              <a:ln w="9525">
                <a:solidFill>
                  <a:schemeClr val="tx1"/>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66" name="Line 61"/>
              <p:cNvSpPr>
                <a:spLocks noChangeShapeType="1"/>
              </p:cNvSpPr>
              <p:nvPr/>
            </p:nvSpPr>
            <p:spPr bwMode="auto">
              <a:xfrm flipV="1">
                <a:off x="2270" y="2099"/>
                <a:ext cx="142" cy="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67" name="Line 62"/>
              <p:cNvSpPr>
                <a:spLocks noChangeShapeType="1"/>
              </p:cNvSpPr>
              <p:nvPr/>
            </p:nvSpPr>
            <p:spPr bwMode="auto">
              <a:xfrm flipV="1">
                <a:off x="2270" y="1422"/>
                <a:ext cx="142" cy="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grpSp>
        <p:sp>
          <p:nvSpPr>
            <p:cNvPr id="63" name="Text Box 63"/>
            <p:cNvSpPr txBox="1">
              <a:spLocks noChangeArrowheads="1"/>
            </p:cNvSpPr>
            <p:nvPr/>
          </p:nvSpPr>
          <p:spPr bwMode="auto">
            <a:xfrm>
              <a:off x="1703" y="1253"/>
              <a:ext cx="290" cy="19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400">
                  <a:latin typeface="Symbol" charset="0"/>
                </a:rPr>
                <a:t>l</a:t>
              </a:r>
              <a:r>
                <a:rPr lang="en-US" sz="1400">
                  <a:latin typeface="Times New Roman" charset="0"/>
                </a:rPr>
                <a:t>1</a:t>
              </a:r>
            </a:p>
          </p:txBody>
        </p:sp>
        <p:sp>
          <p:nvSpPr>
            <p:cNvPr id="64" name="Line 64"/>
            <p:cNvSpPr>
              <a:spLocks noChangeShapeType="1"/>
            </p:cNvSpPr>
            <p:nvPr/>
          </p:nvSpPr>
          <p:spPr bwMode="auto">
            <a:xfrm rot="-5400000">
              <a:off x="1929" y="1621"/>
              <a:ext cx="339" cy="0"/>
            </a:xfrm>
            <a:prstGeom prst="line">
              <a:avLst/>
            </a:prstGeom>
            <a:noFill/>
            <a:ln w="9525">
              <a:solidFill>
                <a:schemeClr val="tx1"/>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grpSp>
      <p:grpSp>
        <p:nvGrpSpPr>
          <p:cNvPr id="68" name="Group 65"/>
          <p:cNvGrpSpPr>
            <a:grpSpLocks/>
          </p:cNvGrpSpPr>
          <p:nvPr/>
        </p:nvGrpSpPr>
        <p:grpSpPr bwMode="auto">
          <a:xfrm>
            <a:off x="-9330762" y="1366738"/>
            <a:ext cx="15017757" cy="895350"/>
            <a:chOff x="-7361" y="1253"/>
            <a:chExt cx="9460" cy="564"/>
          </a:xfrm>
        </p:grpSpPr>
        <p:sp>
          <p:nvSpPr>
            <p:cNvPr id="69" name="Text Box 66"/>
            <p:cNvSpPr txBox="1">
              <a:spLocks noChangeArrowheads="1"/>
            </p:cNvSpPr>
            <p:nvPr/>
          </p:nvSpPr>
          <p:spPr bwMode="auto">
            <a:xfrm>
              <a:off x="1703" y="1621"/>
              <a:ext cx="290" cy="19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400">
                  <a:latin typeface="Symbol" charset="0"/>
                </a:rPr>
                <a:t>l</a:t>
              </a:r>
              <a:r>
                <a:rPr lang="en-US" sz="1400">
                  <a:latin typeface="Times New Roman" charset="0"/>
                </a:rPr>
                <a:t>N</a:t>
              </a:r>
            </a:p>
          </p:txBody>
        </p:sp>
        <p:grpSp>
          <p:nvGrpSpPr>
            <p:cNvPr id="70" name="Group 67"/>
            <p:cNvGrpSpPr>
              <a:grpSpLocks/>
            </p:cNvGrpSpPr>
            <p:nvPr/>
          </p:nvGrpSpPr>
          <p:grpSpPr bwMode="auto">
            <a:xfrm>
              <a:off x="-7361" y="1420"/>
              <a:ext cx="142" cy="397"/>
              <a:chOff x="2270" y="1422"/>
              <a:chExt cx="142" cy="677"/>
            </a:xfrm>
          </p:grpSpPr>
          <p:sp>
            <p:nvSpPr>
              <p:cNvPr id="73" name="Line 68"/>
              <p:cNvSpPr>
                <a:spLocks noChangeShapeType="1"/>
              </p:cNvSpPr>
              <p:nvPr/>
            </p:nvSpPr>
            <p:spPr bwMode="auto">
              <a:xfrm rot="-5400000">
                <a:off x="2100" y="1761"/>
                <a:ext cx="339" cy="0"/>
              </a:xfrm>
              <a:prstGeom prst="line">
                <a:avLst/>
              </a:prstGeom>
              <a:noFill/>
              <a:ln w="9525">
                <a:solidFill>
                  <a:schemeClr val="tx1"/>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74" name="Line 69"/>
              <p:cNvSpPr>
                <a:spLocks noChangeShapeType="1"/>
              </p:cNvSpPr>
              <p:nvPr/>
            </p:nvSpPr>
            <p:spPr bwMode="auto">
              <a:xfrm flipV="1">
                <a:off x="2270" y="2099"/>
                <a:ext cx="142" cy="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75" name="Line 70"/>
              <p:cNvSpPr>
                <a:spLocks noChangeShapeType="1"/>
              </p:cNvSpPr>
              <p:nvPr/>
            </p:nvSpPr>
            <p:spPr bwMode="auto">
              <a:xfrm flipV="1">
                <a:off x="2270" y="1422"/>
                <a:ext cx="142" cy="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grpSp>
        <p:sp>
          <p:nvSpPr>
            <p:cNvPr id="71" name="Text Box 71"/>
            <p:cNvSpPr txBox="1">
              <a:spLocks noChangeArrowheads="1"/>
            </p:cNvSpPr>
            <p:nvPr/>
          </p:nvSpPr>
          <p:spPr bwMode="auto">
            <a:xfrm>
              <a:off x="1703" y="1253"/>
              <a:ext cx="290" cy="19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400">
                  <a:latin typeface="Symbol" charset="0"/>
                </a:rPr>
                <a:t>l</a:t>
              </a:r>
              <a:r>
                <a:rPr lang="en-US" sz="1400">
                  <a:latin typeface="Times New Roman" charset="0"/>
                </a:rPr>
                <a:t>1</a:t>
              </a:r>
            </a:p>
          </p:txBody>
        </p:sp>
        <p:sp>
          <p:nvSpPr>
            <p:cNvPr id="72" name="Line 72"/>
            <p:cNvSpPr>
              <a:spLocks noChangeShapeType="1"/>
            </p:cNvSpPr>
            <p:nvPr/>
          </p:nvSpPr>
          <p:spPr bwMode="auto">
            <a:xfrm rot="-5400000">
              <a:off x="1929" y="1621"/>
              <a:ext cx="339" cy="0"/>
            </a:xfrm>
            <a:prstGeom prst="line">
              <a:avLst/>
            </a:prstGeom>
            <a:noFill/>
            <a:ln w="9525">
              <a:solidFill>
                <a:schemeClr val="tx1"/>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grpSp>
      <p:grpSp>
        <p:nvGrpSpPr>
          <p:cNvPr id="76" name="Group 73"/>
          <p:cNvGrpSpPr>
            <a:grpSpLocks/>
          </p:cNvGrpSpPr>
          <p:nvPr/>
        </p:nvGrpSpPr>
        <p:grpSpPr bwMode="auto">
          <a:xfrm>
            <a:off x="-9330762" y="2941538"/>
            <a:ext cx="15017757" cy="895350"/>
            <a:chOff x="-7361" y="1253"/>
            <a:chExt cx="9460" cy="564"/>
          </a:xfrm>
        </p:grpSpPr>
        <p:sp>
          <p:nvSpPr>
            <p:cNvPr id="77" name="Text Box 74"/>
            <p:cNvSpPr txBox="1">
              <a:spLocks noChangeArrowheads="1"/>
            </p:cNvSpPr>
            <p:nvPr/>
          </p:nvSpPr>
          <p:spPr bwMode="auto">
            <a:xfrm>
              <a:off x="1703" y="1621"/>
              <a:ext cx="290" cy="19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400">
                  <a:latin typeface="Symbol" charset="0"/>
                </a:rPr>
                <a:t>l</a:t>
              </a:r>
              <a:r>
                <a:rPr lang="en-US" sz="1400">
                  <a:latin typeface="Times New Roman" charset="0"/>
                </a:rPr>
                <a:t>N</a:t>
              </a:r>
            </a:p>
          </p:txBody>
        </p:sp>
        <p:grpSp>
          <p:nvGrpSpPr>
            <p:cNvPr id="78" name="Group 75"/>
            <p:cNvGrpSpPr>
              <a:grpSpLocks/>
            </p:cNvGrpSpPr>
            <p:nvPr/>
          </p:nvGrpSpPr>
          <p:grpSpPr bwMode="auto">
            <a:xfrm>
              <a:off x="-7361" y="1420"/>
              <a:ext cx="142" cy="397"/>
              <a:chOff x="2270" y="1422"/>
              <a:chExt cx="142" cy="677"/>
            </a:xfrm>
          </p:grpSpPr>
          <p:sp>
            <p:nvSpPr>
              <p:cNvPr id="81" name="Line 76"/>
              <p:cNvSpPr>
                <a:spLocks noChangeShapeType="1"/>
              </p:cNvSpPr>
              <p:nvPr/>
            </p:nvSpPr>
            <p:spPr bwMode="auto">
              <a:xfrm rot="-5400000">
                <a:off x="2100" y="1761"/>
                <a:ext cx="339" cy="0"/>
              </a:xfrm>
              <a:prstGeom prst="line">
                <a:avLst/>
              </a:prstGeom>
              <a:noFill/>
              <a:ln w="9525">
                <a:solidFill>
                  <a:schemeClr val="tx1"/>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82" name="Line 77"/>
              <p:cNvSpPr>
                <a:spLocks noChangeShapeType="1"/>
              </p:cNvSpPr>
              <p:nvPr/>
            </p:nvSpPr>
            <p:spPr bwMode="auto">
              <a:xfrm flipV="1">
                <a:off x="2270" y="2099"/>
                <a:ext cx="142" cy="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83" name="Line 78"/>
              <p:cNvSpPr>
                <a:spLocks noChangeShapeType="1"/>
              </p:cNvSpPr>
              <p:nvPr/>
            </p:nvSpPr>
            <p:spPr bwMode="auto">
              <a:xfrm flipV="1">
                <a:off x="2270" y="1422"/>
                <a:ext cx="142" cy="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grpSp>
        <p:sp>
          <p:nvSpPr>
            <p:cNvPr id="79" name="Text Box 79"/>
            <p:cNvSpPr txBox="1">
              <a:spLocks noChangeArrowheads="1"/>
            </p:cNvSpPr>
            <p:nvPr/>
          </p:nvSpPr>
          <p:spPr bwMode="auto">
            <a:xfrm>
              <a:off x="1703" y="1253"/>
              <a:ext cx="290" cy="19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400">
                  <a:latin typeface="Symbol" charset="0"/>
                </a:rPr>
                <a:t>l</a:t>
              </a:r>
              <a:r>
                <a:rPr lang="en-US" sz="1400">
                  <a:latin typeface="Times New Roman" charset="0"/>
                </a:rPr>
                <a:t>1</a:t>
              </a:r>
            </a:p>
          </p:txBody>
        </p:sp>
        <p:sp>
          <p:nvSpPr>
            <p:cNvPr id="80" name="Line 80"/>
            <p:cNvSpPr>
              <a:spLocks noChangeShapeType="1"/>
            </p:cNvSpPr>
            <p:nvPr/>
          </p:nvSpPr>
          <p:spPr bwMode="auto">
            <a:xfrm rot="-5400000">
              <a:off x="1929" y="1621"/>
              <a:ext cx="339" cy="0"/>
            </a:xfrm>
            <a:prstGeom prst="line">
              <a:avLst/>
            </a:prstGeom>
            <a:noFill/>
            <a:ln w="9525">
              <a:solidFill>
                <a:schemeClr val="tx1"/>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grpSp>
      <p:sp>
        <p:nvSpPr>
          <p:cNvPr id="84" name="Text Box 81"/>
          <p:cNvSpPr txBox="1">
            <a:spLocks noChangeArrowheads="1"/>
          </p:cNvSpPr>
          <p:nvPr/>
        </p:nvSpPr>
        <p:spPr bwMode="auto">
          <a:xfrm>
            <a:off x="2853308" y="4473476"/>
            <a:ext cx="31432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a:t>1</a:t>
            </a:r>
          </a:p>
        </p:txBody>
      </p:sp>
      <p:sp>
        <p:nvSpPr>
          <p:cNvPr id="85" name="Text Box 82"/>
          <p:cNvSpPr txBox="1">
            <a:spLocks noChangeArrowheads="1"/>
          </p:cNvSpPr>
          <p:nvPr/>
        </p:nvSpPr>
        <p:spPr bwMode="auto">
          <a:xfrm>
            <a:off x="3755008" y="4517926"/>
            <a:ext cx="5397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a:t>Add</a:t>
            </a:r>
          </a:p>
        </p:txBody>
      </p:sp>
      <p:sp>
        <p:nvSpPr>
          <p:cNvPr id="86" name="Text Box 83"/>
          <p:cNvSpPr txBox="1">
            <a:spLocks noChangeArrowheads="1"/>
          </p:cNvSpPr>
          <p:nvPr/>
        </p:nvSpPr>
        <p:spPr bwMode="auto">
          <a:xfrm>
            <a:off x="4204270" y="4795738"/>
            <a:ext cx="31432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a:t>1</a:t>
            </a:r>
          </a:p>
        </p:txBody>
      </p:sp>
      <p:sp>
        <p:nvSpPr>
          <p:cNvPr id="87" name="Text Box 84"/>
          <p:cNvSpPr txBox="1">
            <a:spLocks noChangeArrowheads="1"/>
          </p:cNvSpPr>
          <p:nvPr/>
        </p:nvSpPr>
        <p:spPr bwMode="auto">
          <a:xfrm>
            <a:off x="4969445" y="4797326"/>
            <a:ext cx="674688"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a:t>Drop</a:t>
            </a:r>
          </a:p>
        </p:txBody>
      </p:sp>
      <p:sp>
        <p:nvSpPr>
          <p:cNvPr id="88" name="Line 85"/>
          <p:cNvSpPr>
            <a:spLocks noChangeShapeType="1"/>
          </p:cNvSpPr>
          <p:nvPr/>
        </p:nvSpPr>
        <p:spPr bwMode="auto">
          <a:xfrm>
            <a:off x="3394645" y="4608413"/>
            <a:ext cx="269875" cy="0"/>
          </a:xfrm>
          <a:prstGeom prst="line">
            <a:avLst/>
          </a:prstGeom>
          <a:noFill/>
          <a:ln w="19050">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89" name="Rectangle 86"/>
          <p:cNvSpPr>
            <a:spLocks noChangeArrowheads="1"/>
          </p:cNvSpPr>
          <p:nvPr/>
        </p:nvSpPr>
        <p:spPr bwMode="auto">
          <a:xfrm>
            <a:off x="3213670" y="1412776"/>
            <a:ext cx="1835150" cy="2954337"/>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de-DE" sz="1400">
              <a:latin typeface="Times New Roman" charset="0"/>
            </a:endParaRPr>
          </a:p>
        </p:txBody>
      </p:sp>
      <p:grpSp>
        <p:nvGrpSpPr>
          <p:cNvPr id="90" name="Group 87"/>
          <p:cNvGrpSpPr>
            <a:grpSpLocks/>
          </p:cNvGrpSpPr>
          <p:nvPr/>
        </p:nvGrpSpPr>
        <p:grpSpPr bwMode="auto">
          <a:xfrm>
            <a:off x="3659758" y="2219226"/>
            <a:ext cx="1038225" cy="1219200"/>
            <a:chOff x="816" y="2400"/>
            <a:chExt cx="212" cy="218"/>
          </a:xfrm>
        </p:grpSpPr>
        <p:grpSp>
          <p:nvGrpSpPr>
            <p:cNvPr id="91" name="Group 88"/>
            <p:cNvGrpSpPr>
              <a:grpSpLocks/>
            </p:cNvGrpSpPr>
            <p:nvPr/>
          </p:nvGrpSpPr>
          <p:grpSpPr bwMode="auto">
            <a:xfrm>
              <a:off x="816" y="2400"/>
              <a:ext cx="164" cy="218"/>
              <a:chOff x="816" y="2400"/>
              <a:chExt cx="164" cy="218"/>
            </a:xfrm>
          </p:grpSpPr>
          <p:sp>
            <p:nvSpPr>
              <p:cNvPr id="95" name="Line 89"/>
              <p:cNvSpPr>
                <a:spLocks noChangeShapeType="1"/>
              </p:cNvSpPr>
              <p:nvPr/>
            </p:nvSpPr>
            <p:spPr bwMode="auto">
              <a:xfrm>
                <a:off x="864" y="2400"/>
                <a:ext cx="116" cy="218"/>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96" name="Line 90"/>
              <p:cNvSpPr>
                <a:spLocks noChangeShapeType="1"/>
              </p:cNvSpPr>
              <p:nvPr/>
            </p:nvSpPr>
            <p:spPr bwMode="auto">
              <a:xfrm>
                <a:off x="816" y="2400"/>
                <a:ext cx="48" cy="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grpSp>
        <p:grpSp>
          <p:nvGrpSpPr>
            <p:cNvPr id="92" name="Group 91"/>
            <p:cNvGrpSpPr>
              <a:grpSpLocks/>
            </p:cNvGrpSpPr>
            <p:nvPr/>
          </p:nvGrpSpPr>
          <p:grpSpPr bwMode="auto">
            <a:xfrm flipH="1">
              <a:off x="864" y="2400"/>
              <a:ext cx="164" cy="218"/>
              <a:chOff x="816" y="2400"/>
              <a:chExt cx="164" cy="218"/>
            </a:xfrm>
          </p:grpSpPr>
          <p:sp>
            <p:nvSpPr>
              <p:cNvPr id="93" name="Line 92"/>
              <p:cNvSpPr>
                <a:spLocks noChangeShapeType="1"/>
              </p:cNvSpPr>
              <p:nvPr/>
            </p:nvSpPr>
            <p:spPr bwMode="auto">
              <a:xfrm>
                <a:off x="864" y="2400"/>
                <a:ext cx="116" cy="218"/>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94" name="Line 93"/>
              <p:cNvSpPr>
                <a:spLocks noChangeShapeType="1"/>
              </p:cNvSpPr>
              <p:nvPr/>
            </p:nvSpPr>
            <p:spPr bwMode="auto">
              <a:xfrm>
                <a:off x="816" y="2400"/>
                <a:ext cx="48" cy="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grpSp>
      </p:grpSp>
      <p:sp>
        <p:nvSpPr>
          <p:cNvPr id="97" name="Line 94"/>
          <p:cNvSpPr>
            <a:spLocks noChangeShapeType="1"/>
          </p:cNvSpPr>
          <p:nvPr/>
        </p:nvSpPr>
        <p:spPr bwMode="auto">
          <a:xfrm>
            <a:off x="4564633" y="4967188"/>
            <a:ext cx="269875" cy="0"/>
          </a:xfrm>
          <a:prstGeom prst="line">
            <a:avLst/>
          </a:prstGeom>
          <a:noFill/>
          <a:ln w="19050">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3" name="Slide Number Placeholder 2"/>
          <p:cNvSpPr>
            <a:spLocks noGrp="1"/>
          </p:cNvSpPr>
          <p:nvPr>
            <p:ph type="sldNum" sz="quarter" idx="11"/>
          </p:nvPr>
        </p:nvSpPr>
        <p:spPr/>
        <p:txBody>
          <a:bodyPr/>
          <a:lstStyle/>
          <a:p>
            <a:pPr>
              <a:defRPr/>
            </a:pPr>
            <a:fld id="{E27625A9-5E77-CB45-8867-3DD80D097EC7}" type="slidenum">
              <a:rPr lang="en-GB" smtClean="0"/>
              <a:pPr>
                <a:defRPr/>
              </a:pPr>
              <a:t>39</a:t>
            </a:fld>
            <a:endParaRPr lang="en-GB"/>
          </a:p>
        </p:txBody>
      </p:sp>
    </p:spTree>
    <p:extLst>
      <p:ext uri="{BB962C8B-B14F-4D97-AF65-F5344CB8AC3E}">
        <p14:creationId xmlns:p14="http://schemas.microsoft.com/office/powerpoint/2010/main" val="1750367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59A2F-7FA7-43E2-9E4B-AA834506850D}"/>
              </a:ext>
            </a:extLst>
          </p:cNvPr>
          <p:cNvSpPr>
            <a:spLocks noGrp="1"/>
          </p:cNvSpPr>
          <p:nvPr>
            <p:ph type="title"/>
          </p:nvPr>
        </p:nvSpPr>
        <p:spPr/>
        <p:txBody>
          <a:bodyPr/>
          <a:lstStyle/>
          <a:p>
            <a:r>
              <a:rPr lang="en-GB" dirty="0"/>
              <a:t>Key parameters for OADM</a:t>
            </a:r>
          </a:p>
        </p:txBody>
      </p:sp>
      <p:sp>
        <p:nvSpPr>
          <p:cNvPr id="3" name="Content Placeholder 2">
            <a:extLst>
              <a:ext uri="{FF2B5EF4-FFF2-40B4-BE49-F238E27FC236}">
                <a16:creationId xmlns:a16="http://schemas.microsoft.com/office/drawing/2014/main" id="{D0B60719-F8F9-4516-8531-12CFE01ADB22}"/>
              </a:ext>
            </a:extLst>
          </p:cNvPr>
          <p:cNvSpPr>
            <a:spLocks noGrp="1"/>
          </p:cNvSpPr>
          <p:nvPr>
            <p:ph idx="1"/>
          </p:nvPr>
        </p:nvSpPr>
        <p:spPr>
          <a:xfrm>
            <a:off x="251520" y="908721"/>
            <a:ext cx="8892480" cy="5217444"/>
          </a:xfrm>
        </p:spPr>
        <p:txBody>
          <a:bodyPr/>
          <a:lstStyle/>
          <a:p>
            <a:pPr>
              <a:lnSpc>
                <a:spcPct val="150000"/>
              </a:lnSpc>
            </a:pPr>
            <a:r>
              <a:rPr lang="en-GB" dirty="0"/>
              <a:t>total number of wavelengths</a:t>
            </a:r>
          </a:p>
          <a:p>
            <a:pPr>
              <a:lnSpc>
                <a:spcPct val="150000"/>
              </a:lnSpc>
            </a:pPr>
            <a:r>
              <a:rPr lang="en-GB" dirty="0"/>
              <a:t>maximum number of wavelengths that can be dropped/added</a:t>
            </a:r>
          </a:p>
          <a:p>
            <a:pPr>
              <a:lnSpc>
                <a:spcPct val="150000"/>
              </a:lnSpc>
            </a:pPr>
            <a:r>
              <a:rPr lang="en-GB" dirty="0"/>
              <a:t>constraints on whether speciﬁc wavelengths can be dropped/added</a:t>
            </a:r>
          </a:p>
          <a:p>
            <a:pPr>
              <a:lnSpc>
                <a:spcPct val="150000"/>
              </a:lnSpc>
            </a:pPr>
            <a:r>
              <a:rPr lang="en-GB" dirty="0"/>
              <a:t>How easy is it to add and drop additional channels? </a:t>
            </a:r>
          </a:p>
          <a:p>
            <a:pPr>
              <a:lnSpc>
                <a:spcPct val="150000"/>
              </a:lnSpc>
            </a:pPr>
            <a:r>
              <a:rPr lang="en-GB" dirty="0"/>
              <a:t>Is the architecture modular, in the sense that the cost is proportional to the number of channels dropped? </a:t>
            </a:r>
          </a:p>
          <a:p>
            <a:pPr>
              <a:lnSpc>
                <a:spcPct val="150000"/>
              </a:lnSpc>
            </a:pPr>
            <a:r>
              <a:rPr lang="en-GB" dirty="0"/>
              <a:t>What is the complexity of the physical layer </a:t>
            </a:r>
          </a:p>
          <a:p>
            <a:pPr>
              <a:lnSpc>
                <a:spcPct val="150000"/>
              </a:lnSpc>
            </a:pPr>
            <a:r>
              <a:rPr lang="en-GB" dirty="0"/>
              <a:t>Is the OADM reconﬁgurable?</a:t>
            </a:r>
          </a:p>
        </p:txBody>
      </p:sp>
      <p:sp>
        <p:nvSpPr>
          <p:cNvPr id="4" name="Footer Placeholder 3">
            <a:extLst>
              <a:ext uri="{FF2B5EF4-FFF2-40B4-BE49-F238E27FC236}">
                <a16:creationId xmlns:a16="http://schemas.microsoft.com/office/drawing/2014/main" id="{9F4C481B-438D-4452-91E0-B49DAAD3CB95}"/>
              </a:ext>
            </a:extLst>
          </p:cNvPr>
          <p:cNvSpPr>
            <a:spLocks noGrp="1"/>
          </p:cNvSpPr>
          <p:nvPr>
            <p:ph type="ftr" sz="quarter" idx="10"/>
          </p:nvPr>
        </p:nvSpPr>
        <p:spPr/>
        <p:txBody>
          <a:bodyPr/>
          <a:lstStyle/>
          <a:p>
            <a:pPr>
              <a:defRPr/>
            </a:pPr>
            <a:r>
              <a:rPr lang="en-US"/>
              <a:t>Optical Networks                                                 Electrical and Electronic Engineering</a:t>
            </a:r>
            <a:endParaRPr lang="en-GB"/>
          </a:p>
        </p:txBody>
      </p:sp>
      <p:sp>
        <p:nvSpPr>
          <p:cNvPr id="5" name="Slide Number Placeholder 4">
            <a:extLst>
              <a:ext uri="{FF2B5EF4-FFF2-40B4-BE49-F238E27FC236}">
                <a16:creationId xmlns:a16="http://schemas.microsoft.com/office/drawing/2014/main" id="{03107E77-1CD8-40BF-932B-836E7A8C6458}"/>
              </a:ext>
            </a:extLst>
          </p:cNvPr>
          <p:cNvSpPr>
            <a:spLocks noGrp="1"/>
          </p:cNvSpPr>
          <p:nvPr>
            <p:ph type="sldNum" sz="quarter" idx="11"/>
          </p:nvPr>
        </p:nvSpPr>
        <p:spPr/>
        <p:txBody>
          <a:bodyPr/>
          <a:lstStyle/>
          <a:p>
            <a:pPr>
              <a:defRPr/>
            </a:pPr>
            <a:fld id="{E27625A9-5E77-CB45-8867-3DD80D097EC7}" type="slidenum">
              <a:rPr lang="en-GB" smtClean="0"/>
              <a:pPr>
                <a:defRPr/>
              </a:pPr>
              <a:t>4</a:t>
            </a:fld>
            <a:endParaRPr lang="en-GB"/>
          </a:p>
        </p:txBody>
      </p:sp>
    </p:spTree>
    <p:extLst>
      <p:ext uri="{BB962C8B-B14F-4D97-AF65-F5344CB8AC3E}">
        <p14:creationId xmlns:p14="http://schemas.microsoft.com/office/powerpoint/2010/main" val="7007800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charset="0"/>
              </a:rPr>
              <a:t>Wavelength Selective Cross-Connect (WSXC)</a:t>
            </a:r>
            <a:endParaRPr lang="en-US" dirty="0"/>
          </a:p>
        </p:txBody>
      </p:sp>
      <p:sp>
        <p:nvSpPr>
          <p:cNvPr id="4" name="Footer Placeholder 3"/>
          <p:cNvSpPr>
            <a:spLocks noGrp="1"/>
          </p:cNvSpPr>
          <p:nvPr>
            <p:ph type="ftr" sz="quarter" idx="10"/>
          </p:nvPr>
        </p:nvSpPr>
        <p:spPr/>
        <p:txBody>
          <a:bodyPr/>
          <a:lstStyle/>
          <a:p>
            <a:pPr>
              <a:defRPr/>
            </a:pPr>
            <a:r>
              <a:rPr lang="en-US"/>
              <a:t>Optical Networks                                                 Electrical and Electronic Engineering</a:t>
            </a:r>
            <a:endParaRPr lang="en-GB"/>
          </a:p>
        </p:txBody>
      </p:sp>
      <p:sp>
        <p:nvSpPr>
          <p:cNvPr id="328" name="Line 3"/>
          <p:cNvSpPr>
            <a:spLocks noChangeShapeType="1"/>
          </p:cNvSpPr>
          <p:nvPr/>
        </p:nvSpPr>
        <p:spPr bwMode="auto">
          <a:xfrm>
            <a:off x="4932040" y="6021288"/>
            <a:ext cx="0" cy="1730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329" name="Line 4"/>
          <p:cNvSpPr>
            <a:spLocks noChangeShapeType="1"/>
          </p:cNvSpPr>
          <p:nvPr/>
        </p:nvSpPr>
        <p:spPr bwMode="auto">
          <a:xfrm>
            <a:off x="5643240" y="6021288"/>
            <a:ext cx="0" cy="1730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330" name="Text Box 5"/>
          <p:cNvSpPr txBox="1">
            <a:spLocks noChangeArrowheads="1"/>
          </p:cNvSpPr>
          <p:nvPr/>
        </p:nvSpPr>
        <p:spPr bwMode="auto">
          <a:xfrm>
            <a:off x="1917377" y="5676801"/>
            <a:ext cx="943137" cy="30777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de-DE" sz="1400"/>
              <a:t>Add/Drop</a:t>
            </a:r>
          </a:p>
        </p:txBody>
      </p:sp>
      <p:sp>
        <p:nvSpPr>
          <p:cNvPr id="331" name="Text Box 6"/>
          <p:cNvSpPr txBox="1">
            <a:spLocks noChangeArrowheads="1"/>
          </p:cNvSpPr>
          <p:nvPr/>
        </p:nvSpPr>
        <p:spPr bwMode="auto">
          <a:xfrm rot="5400000">
            <a:off x="5486872" y="5739734"/>
            <a:ext cx="347662" cy="2154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ctr"/>
            <a:r>
              <a:rPr lang="de-DE" sz="1400"/>
              <a:t>RX</a:t>
            </a:r>
          </a:p>
        </p:txBody>
      </p:sp>
      <p:sp>
        <p:nvSpPr>
          <p:cNvPr id="332" name="Line 7"/>
          <p:cNvSpPr>
            <a:spLocks noChangeShapeType="1"/>
          </p:cNvSpPr>
          <p:nvPr/>
        </p:nvSpPr>
        <p:spPr bwMode="auto">
          <a:xfrm flipV="1">
            <a:off x="4932040" y="5240238"/>
            <a:ext cx="0" cy="433388"/>
          </a:xfrm>
          <a:prstGeom prst="line">
            <a:avLst/>
          </a:prstGeom>
          <a:noFill/>
          <a:ln w="9525">
            <a:solidFill>
              <a:srgbClr val="3399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333" name="Text Box 8"/>
          <p:cNvSpPr txBox="1">
            <a:spLocks noChangeArrowheads="1"/>
          </p:cNvSpPr>
          <p:nvPr/>
        </p:nvSpPr>
        <p:spPr bwMode="auto">
          <a:xfrm rot="5400000">
            <a:off x="4775672" y="5739734"/>
            <a:ext cx="347662" cy="2154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ctr"/>
            <a:r>
              <a:rPr lang="de-DE" sz="1400"/>
              <a:t>RX</a:t>
            </a:r>
          </a:p>
        </p:txBody>
      </p:sp>
      <p:sp>
        <p:nvSpPr>
          <p:cNvPr id="334" name="Line 9"/>
          <p:cNvSpPr>
            <a:spLocks noChangeShapeType="1"/>
          </p:cNvSpPr>
          <p:nvPr/>
        </p:nvSpPr>
        <p:spPr bwMode="auto">
          <a:xfrm>
            <a:off x="3152452" y="6021288"/>
            <a:ext cx="0" cy="1730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335" name="Text Box 10"/>
          <p:cNvSpPr txBox="1">
            <a:spLocks noChangeArrowheads="1"/>
          </p:cNvSpPr>
          <p:nvPr/>
        </p:nvSpPr>
        <p:spPr bwMode="auto">
          <a:xfrm rot="5400000">
            <a:off x="2996878" y="5739734"/>
            <a:ext cx="347662" cy="2154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ctr"/>
            <a:r>
              <a:rPr lang="de-DE" sz="1400"/>
              <a:t>TX</a:t>
            </a:r>
          </a:p>
        </p:txBody>
      </p:sp>
      <p:sp>
        <p:nvSpPr>
          <p:cNvPr id="336" name="Line 11"/>
          <p:cNvSpPr>
            <a:spLocks noChangeShapeType="1"/>
          </p:cNvSpPr>
          <p:nvPr/>
        </p:nvSpPr>
        <p:spPr bwMode="auto">
          <a:xfrm flipV="1">
            <a:off x="3152452" y="5325963"/>
            <a:ext cx="0" cy="260350"/>
          </a:xfrm>
          <a:prstGeom prst="line">
            <a:avLst/>
          </a:prstGeom>
          <a:noFill/>
          <a:ln w="9525">
            <a:solidFill>
              <a:srgbClr val="FF0000"/>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337" name="Line 12"/>
          <p:cNvSpPr>
            <a:spLocks noChangeShapeType="1"/>
          </p:cNvSpPr>
          <p:nvPr/>
        </p:nvSpPr>
        <p:spPr bwMode="auto">
          <a:xfrm>
            <a:off x="3152452" y="5240238"/>
            <a:ext cx="0" cy="433388"/>
          </a:xfrm>
          <a:prstGeom prst="line">
            <a:avLst/>
          </a:prstGeom>
          <a:noFill/>
          <a:ln w="95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338" name="AutoShape 13"/>
          <p:cNvSpPr>
            <a:spLocks noChangeArrowheads="1"/>
          </p:cNvSpPr>
          <p:nvPr/>
        </p:nvSpPr>
        <p:spPr bwMode="auto">
          <a:xfrm rot="5400000">
            <a:off x="1520502" y="2263676"/>
            <a:ext cx="1041400" cy="2667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339" name="Text Box 14"/>
          <p:cNvSpPr txBox="1">
            <a:spLocks noChangeArrowheads="1"/>
          </p:cNvSpPr>
          <p:nvPr/>
        </p:nvSpPr>
        <p:spPr bwMode="auto">
          <a:xfrm>
            <a:off x="2165027" y="1771551"/>
            <a:ext cx="401638" cy="30777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400">
                <a:latin typeface="Symbol" charset="0"/>
              </a:rPr>
              <a:t>l</a:t>
            </a:r>
            <a:r>
              <a:rPr lang="en-US" sz="1400">
                <a:latin typeface="Times New Roman" charset="0"/>
              </a:rPr>
              <a:t>1</a:t>
            </a:r>
          </a:p>
        </p:txBody>
      </p:sp>
      <p:sp>
        <p:nvSpPr>
          <p:cNvPr id="340" name="Line 15"/>
          <p:cNvSpPr>
            <a:spLocks noChangeShapeType="1"/>
          </p:cNvSpPr>
          <p:nvPr/>
        </p:nvSpPr>
        <p:spPr bwMode="auto">
          <a:xfrm>
            <a:off x="2174552" y="3503513"/>
            <a:ext cx="355600" cy="0"/>
          </a:xfrm>
          <a:prstGeom prst="line">
            <a:avLst/>
          </a:prstGeom>
          <a:noFill/>
          <a:ln w="95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341" name="Text Box 16"/>
          <p:cNvSpPr txBox="1">
            <a:spLocks noChangeArrowheads="1"/>
          </p:cNvSpPr>
          <p:nvPr/>
        </p:nvSpPr>
        <p:spPr bwMode="auto">
          <a:xfrm>
            <a:off x="2174552" y="3243163"/>
            <a:ext cx="379413" cy="30777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400">
                <a:latin typeface="Symbol" charset="0"/>
              </a:rPr>
              <a:t>l</a:t>
            </a:r>
            <a:r>
              <a:rPr lang="en-US" sz="1400">
                <a:latin typeface="Times New Roman" charset="0"/>
              </a:rPr>
              <a:t>1</a:t>
            </a:r>
          </a:p>
        </p:txBody>
      </p:sp>
      <p:sp>
        <p:nvSpPr>
          <p:cNvPr id="342" name="Text Box 17"/>
          <p:cNvSpPr txBox="1">
            <a:spLocks noChangeArrowheads="1"/>
          </p:cNvSpPr>
          <p:nvPr/>
        </p:nvSpPr>
        <p:spPr bwMode="auto">
          <a:xfrm>
            <a:off x="2085652" y="4011513"/>
            <a:ext cx="533400" cy="30777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400">
                <a:latin typeface="Symbol" charset="0"/>
              </a:rPr>
              <a:t>l</a:t>
            </a:r>
            <a:r>
              <a:rPr lang="en-US" sz="1400">
                <a:latin typeface="Times New Roman" charset="0"/>
              </a:rPr>
              <a:t>N</a:t>
            </a:r>
          </a:p>
        </p:txBody>
      </p:sp>
      <p:sp>
        <p:nvSpPr>
          <p:cNvPr id="343" name="Text Box 18"/>
          <p:cNvSpPr txBox="1">
            <a:spLocks noChangeArrowheads="1"/>
          </p:cNvSpPr>
          <p:nvPr/>
        </p:nvSpPr>
        <p:spPr bwMode="auto">
          <a:xfrm>
            <a:off x="2138040" y="2525613"/>
            <a:ext cx="458787" cy="30777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400">
                <a:latin typeface="Symbol" charset="0"/>
              </a:rPr>
              <a:t>l</a:t>
            </a:r>
            <a:r>
              <a:rPr lang="en-US" sz="1400">
                <a:latin typeface="Times New Roman" charset="0"/>
              </a:rPr>
              <a:t>N</a:t>
            </a:r>
          </a:p>
        </p:txBody>
      </p:sp>
      <p:sp>
        <p:nvSpPr>
          <p:cNvPr id="344" name="Line 19"/>
          <p:cNvSpPr>
            <a:spLocks noChangeShapeType="1"/>
          </p:cNvSpPr>
          <p:nvPr/>
        </p:nvSpPr>
        <p:spPr bwMode="auto">
          <a:xfrm flipH="1">
            <a:off x="2352352" y="2114451"/>
            <a:ext cx="0" cy="434975"/>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345" name="Text Box 20"/>
          <p:cNvSpPr txBox="1">
            <a:spLocks noChangeArrowheads="1"/>
          </p:cNvSpPr>
          <p:nvPr/>
        </p:nvSpPr>
        <p:spPr bwMode="auto">
          <a:xfrm>
            <a:off x="4077965" y="3524151"/>
            <a:ext cx="520700" cy="30777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400">
                <a:latin typeface="Symbol" charset="0"/>
              </a:rPr>
              <a:t>l</a:t>
            </a:r>
            <a:r>
              <a:rPr lang="en-US" sz="1400">
                <a:latin typeface="Times New Roman" charset="0"/>
              </a:rPr>
              <a:t>N</a:t>
            </a:r>
          </a:p>
        </p:txBody>
      </p:sp>
      <p:sp>
        <p:nvSpPr>
          <p:cNvPr id="346" name="Line 22"/>
          <p:cNvSpPr>
            <a:spLocks noChangeShapeType="1"/>
          </p:cNvSpPr>
          <p:nvPr/>
        </p:nvSpPr>
        <p:spPr bwMode="auto">
          <a:xfrm flipV="1">
            <a:off x="2530152" y="2374801"/>
            <a:ext cx="533400" cy="1128712"/>
          </a:xfrm>
          <a:prstGeom prst="line">
            <a:avLst/>
          </a:prstGeom>
          <a:noFill/>
          <a:ln w="95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347" name="Line 23"/>
          <p:cNvSpPr>
            <a:spLocks noChangeShapeType="1"/>
          </p:cNvSpPr>
          <p:nvPr/>
        </p:nvSpPr>
        <p:spPr bwMode="auto">
          <a:xfrm>
            <a:off x="2530152" y="2809776"/>
            <a:ext cx="533400" cy="1127125"/>
          </a:xfrm>
          <a:prstGeom prst="line">
            <a:avLst/>
          </a:prstGeom>
          <a:noFill/>
          <a:ln w="9525">
            <a:solidFill>
              <a:srgbClr val="3399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348" name="Text Box 24"/>
          <p:cNvSpPr txBox="1">
            <a:spLocks noChangeArrowheads="1"/>
          </p:cNvSpPr>
          <p:nvPr/>
        </p:nvSpPr>
        <p:spPr bwMode="auto">
          <a:xfrm flipH="1">
            <a:off x="6370315" y="1771551"/>
            <a:ext cx="403225" cy="30777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400">
                <a:latin typeface="Symbol" charset="0"/>
              </a:rPr>
              <a:t>l</a:t>
            </a:r>
            <a:r>
              <a:rPr lang="en-US" sz="1400">
                <a:latin typeface="Times New Roman" charset="0"/>
              </a:rPr>
              <a:t>1</a:t>
            </a:r>
          </a:p>
        </p:txBody>
      </p:sp>
      <p:sp>
        <p:nvSpPr>
          <p:cNvPr id="349" name="Line 25"/>
          <p:cNvSpPr>
            <a:spLocks noChangeShapeType="1"/>
          </p:cNvSpPr>
          <p:nvPr/>
        </p:nvSpPr>
        <p:spPr bwMode="auto">
          <a:xfrm flipH="1">
            <a:off x="6444927" y="3503513"/>
            <a:ext cx="266700" cy="0"/>
          </a:xfrm>
          <a:prstGeom prst="line">
            <a:avLst/>
          </a:prstGeom>
          <a:noFill/>
          <a:ln w="95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350" name="Text Box 26"/>
          <p:cNvSpPr txBox="1">
            <a:spLocks noChangeArrowheads="1"/>
          </p:cNvSpPr>
          <p:nvPr/>
        </p:nvSpPr>
        <p:spPr bwMode="auto">
          <a:xfrm flipH="1">
            <a:off x="6383015" y="3211413"/>
            <a:ext cx="381000" cy="30777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400">
                <a:latin typeface="Symbol" charset="0"/>
              </a:rPr>
              <a:t>l</a:t>
            </a:r>
            <a:r>
              <a:rPr lang="en-US" sz="1400">
                <a:latin typeface="Times New Roman" charset="0"/>
              </a:rPr>
              <a:t>1</a:t>
            </a:r>
          </a:p>
        </p:txBody>
      </p:sp>
      <p:sp>
        <p:nvSpPr>
          <p:cNvPr id="351" name="Text Box 27"/>
          <p:cNvSpPr txBox="1">
            <a:spLocks noChangeArrowheads="1"/>
          </p:cNvSpPr>
          <p:nvPr/>
        </p:nvSpPr>
        <p:spPr bwMode="auto">
          <a:xfrm flipH="1">
            <a:off x="6333802" y="3987701"/>
            <a:ext cx="476250" cy="30777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400">
                <a:latin typeface="Symbol" charset="0"/>
              </a:rPr>
              <a:t>l</a:t>
            </a:r>
            <a:r>
              <a:rPr lang="en-US" sz="1400">
                <a:latin typeface="Times New Roman" charset="0"/>
              </a:rPr>
              <a:t>N</a:t>
            </a:r>
          </a:p>
        </p:txBody>
      </p:sp>
      <p:sp>
        <p:nvSpPr>
          <p:cNvPr id="352" name="Text Box 28"/>
          <p:cNvSpPr txBox="1">
            <a:spLocks noChangeArrowheads="1"/>
          </p:cNvSpPr>
          <p:nvPr/>
        </p:nvSpPr>
        <p:spPr bwMode="auto">
          <a:xfrm flipH="1">
            <a:off x="6348090" y="2525613"/>
            <a:ext cx="457200" cy="30777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400">
                <a:latin typeface="Symbol" charset="0"/>
              </a:rPr>
              <a:t>l</a:t>
            </a:r>
            <a:r>
              <a:rPr lang="en-US" sz="1400">
                <a:latin typeface="Times New Roman" charset="0"/>
              </a:rPr>
              <a:t>N</a:t>
            </a:r>
          </a:p>
        </p:txBody>
      </p:sp>
      <p:sp>
        <p:nvSpPr>
          <p:cNvPr id="353" name="Line 29"/>
          <p:cNvSpPr>
            <a:spLocks noChangeShapeType="1"/>
          </p:cNvSpPr>
          <p:nvPr/>
        </p:nvSpPr>
        <p:spPr bwMode="auto">
          <a:xfrm flipH="1" flipV="1">
            <a:off x="6444927" y="2809776"/>
            <a:ext cx="266700" cy="0"/>
          </a:xfrm>
          <a:prstGeom prst="line">
            <a:avLst/>
          </a:prstGeom>
          <a:noFill/>
          <a:ln w="9525">
            <a:solidFill>
              <a:srgbClr val="3399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354" name="Line 30"/>
          <p:cNvSpPr>
            <a:spLocks noChangeShapeType="1"/>
          </p:cNvSpPr>
          <p:nvPr/>
        </p:nvSpPr>
        <p:spPr bwMode="auto">
          <a:xfrm flipH="1" flipV="1">
            <a:off x="5732140" y="2374801"/>
            <a:ext cx="712787" cy="1128712"/>
          </a:xfrm>
          <a:prstGeom prst="line">
            <a:avLst/>
          </a:prstGeom>
          <a:noFill/>
          <a:ln w="95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355" name="Line 31"/>
          <p:cNvSpPr>
            <a:spLocks noChangeShapeType="1"/>
          </p:cNvSpPr>
          <p:nvPr/>
        </p:nvSpPr>
        <p:spPr bwMode="auto">
          <a:xfrm flipH="1">
            <a:off x="5732140" y="2809776"/>
            <a:ext cx="712787" cy="1127125"/>
          </a:xfrm>
          <a:prstGeom prst="line">
            <a:avLst/>
          </a:prstGeom>
          <a:noFill/>
          <a:ln w="9525">
            <a:solidFill>
              <a:srgbClr val="3399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356" name="AutoShape 32"/>
          <p:cNvSpPr>
            <a:spLocks noChangeArrowheads="1"/>
          </p:cNvSpPr>
          <p:nvPr/>
        </p:nvSpPr>
        <p:spPr bwMode="auto">
          <a:xfrm rot="16200000" flipH="1">
            <a:off x="6324277" y="2263676"/>
            <a:ext cx="1041400" cy="2667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grpSp>
        <p:nvGrpSpPr>
          <p:cNvPr id="357" name="Group 33"/>
          <p:cNvGrpSpPr>
            <a:grpSpLocks/>
          </p:cNvGrpSpPr>
          <p:nvPr/>
        </p:nvGrpSpPr>
        <p:grpSpPr bwMode="auto">
          <a:xfrm>
            <a:off x="3954140" y="3851176"/>
            <a:ext cx="800100" cy="954087"/>
            <a:chOff x="720" y="2256"/>
            <a:chExt cx="432" cy="528"/>
          </a:xfrm>
        </p:grpSpPr>
        <p:sp>
          <p:nvSpPr>
            <p:cNvPr id="358" name="Rectangle 34"/>
            <p:cNvSpPr>
              <a:spLocks noChangeArrowheads="1"/>
            </p:cNvSpPr>
            <p:nvPr/>
          </p:nvSpPr>
          <p:spPr bwMode="auto">
            <a:xfrm>
              <a:off x="768" y="2256"/>
              <a:ext cx="336" cy="528"/>
            </a:xfrm>
            <a:prstGeom prst="rect">
              <a:avLst/>
            </a:prstGeom>
            <a:solidFill>
              <a:srgbClr val="3399FF">
                <a:alpha val="70000"/>
              </a:srgbClr>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de-DE" sz="1400">
                <a:latin typeface="Times New Roman" charset="0"/>
              </a:endParaRPr>
            </a:p>
          </p:txBody>
        </p:sp>
        <p:sp>
          <p:nvSpPr>
            <p:cNvPr id="359" name="Line 35"/>
            <p:cNvSpPr>
              <a:spLocks noChangeShapeType="1"/>
            </p:cNvSpPr>
            <p:nvPr/>
          </p:nvSpPr>
          <p:spPr bwMode="auto">
            <a:xfrm flipV="1">
              <a:off x="720" y="2736"/>
              <a:ext cx="46" cy="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360" name="Line 36"/>
            <p:cNvSpPr>
              <a:spLocks noChangeShapeType="1"/>
            </p:cNvSpPr>
            <p:nvPr/>
          </p:nvSpPr>
          <p:spPr bwMode="auto">
            <a:xfrm rot="-5400000">
              <a:off x="672" y="2400"/>
              <a:ext cx="96" cy="0"/>
            </a:xfrm>
            <a:prstGeom prst="line">
              <a:avLst/>
            </a:prstGeom>
            <a:noFill/>
            <a:ln w="9525">
              <a:solidFill>
                <a:schemeClr val="tx1"/>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361" name="Line 37"/>
            <p:cNvSpPr>
              <a:spLocks noChangeShapeType="1"/>
            </p:cNvSpPr>
            <p:nvPr/>
          </p:nvSpPr>
          <p:spPr bwMode="auto">
            <a:xfrm flipV="1">
              <a:off x="720" y="2496"/>
              <a:ext cx="46" cy="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362" name="Line 38"/>
            <p:cNvSpPr>
              <a:spLocks noChangeShapeType="1"/>
            </p:cNvSpPr>
            <p:nvPr/>
          </p:nvSpPr>
          <p:spPr bwMode="auto">
            <a:xfrm flipV="1">
              <a:off x="720" y="2544"/>
              <a:ext cx="46" cy="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363" name="Line 39"/>
            <p:cNvSpPr>
              <a:spLocks noChangeShapeType="1"/>
            </p:cNvSpPr>
            <p:nvPr/>
          </p:nvSpPr>
          <p:spPr bwMode="auto">
            <a:xfrm flipV="1">
              <a:off x="720" y="2304"/>
              <a:ext cx="46" cy="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364" name="Line 40"/>
            <p:cNvSpPr>
              <a:spLocks noChangeShapeType="1"/>
            </p:cNvSpPr>
            <p:nvPr/>
          </p:nvSpPr>
          <p:spPr bwMode="auto">
            <a:xfrm rot="-5400000">
              <a:off x="672" y="2640"/>
              <a:ext cx="96" cy="0"/>
            </a:xfrm>
            <a:prstGeom prst="line">
              <a:avLst/>
            </a:prstGeom>
            <a:noFill/>
            <a:ln w="9525">
              <a:solidFill>
                <a:schemeClr val="tx1"/>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365" name="Line 41"/>
            <p:cNvSpPr>
              <a:spLocks noChangeShapeType="1"/>
            </p:cNvSpPr>
            <p:nvPr/>
          </p:nvSpPr>
          <p:spPr bwMode="auto">
            <a:xfrm flipV="1">
              <a:off x="1104" y="2736"/>
              <a:ext cx="46" cy="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366" name="Line 42"/>
            <p:cNvSpPr>
              <a:spLocks noChangeShapeType="1"/>
            </p:cNvSpPr>
            <p:nvPr/>
          </p:nvSpPr>
          <p:spPr bwMode="auto">
            <a:xfrm rot="-5400000">
              <a:off x="1104" y="2400"/>
              <a:ext cx="96" cy="0"/>
            </a:xfrm>
            <a:prstGeom prst="line">
              <a:avLst/>
            </a:prstGeom>
            <a:noFill/>
            <a:ln w="9525">
              <a:solidFill>
                <a:schemeClr val="tx1"/>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367" name="Line 43"/>
            <p:cNvSpPr>
              <a:spLocks noChangeShapeType="1"/>
            </p:cNvSpPr>
            <p:nvPr/>
          </p:nvSpPr>
          <p:spPr bwMode="auto">
            <a:xfrm flipV="1">
              <a:off x="1104" y="2496"/>
              <a:ext cx="46" cy="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368" name="Line 44"/>
            <p:cNvSpPr>
              <a:spLocks noChangeShapeType="1"/>
            </p:cNvSpPr>
            <p:nvPr/>
          </p:nvSpPr>
          <p:spPr bwMode="auto">
            <a:xfrm flipV="1">
              <a:off x="1104" y="2544"/>
              <a:ext cx="46" cy="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369" name="Line 45"/>
            <p:cNvSpPr>
              <a:spLocks noChangeShapeType="1"/>
            </p:cNvSpPr>
            <p:nvPr/>
          </p:nvSpPr>
          <p:spPr bwMode="auto">
            <a:xfrm flipV="1">
              <a:off x="1104" y="2304"/>
              <a:ext cx="46" cy="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370" name="Line 46"/>
            <p:cNvSpPr>
              <a:spLocks noChangeShapeType="1"/>
            </p:cNvSpPr>
            <p:nvPr/>
          </p:nvSpPr>
          <p:spPr bwMode="auto">
            <a:xfrm rot="-5400000">
              <a:off x="1104" y="2640"/>
              <a:ext cx="96" cy="0"/>
            </a:xfrm>
            <a:prstGeom prst="line">
              <a:avLst/>
            </a:prstGeom>
            <a:noFill/>
            <a:ln w="9525">
              <a:solidFill>
                <a:schemeClr val="tx1"/>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grpSp>
          <p:nvGrpSpPr>
            <p:cNvPr id="371" name="Group 47"/>
            <p:cNvGrpSpPr>
              <a:grpSpLocks/>
            </p:cNvGrpSpPr>
            <p:nvPr/>
          </p:nvGrpSpPr>
          <p:grpSpPr bwMode="auto">
            <a:xfrm>
              <a:off x="830" y="2400"/>
              <a:ext cx="212" cy="218"/>
              <a:chOff x="816" y="2400"/>
              <a:chExt cx="212" cy="218"/>
            </a:xfrm>
          </p:grpSpPr>
          <p:grpSp>
            <p:nvGrpSpPr>
              <p:cNvPr id="372" name="Group 48"/>
              <p:cNvGrpSpPr>
                <a:grpSpLocks/>
              </p:cNvGrpSpPr>
              <p:nvPr/>
            </p:nvGrpSpPr>
            <p:grpSpPr bwMode="auto">
              <a:xfrm>
                <a:off x="816" y="2400"/>
                <a:ext cx="164" cy="218"/>
                <a:chOff x="816" y="2400"/>
                <a:chExt cx="164" cy="218"/>
              </a:xfrm>
            </p:grpSpPr>
            <p:sp>
              <p:nvSpPr>
                <p:cNvPr id="376" name="Line 49"/>
                <p:cNvSpPr>
                  <a:spLocks noChangeShapeType="1"/>
                </p:cNvSpPr>
                <p:nvPr/>
              </p:nvSpPr>
              <p:spPr bwMode="auto">
                <a:xfrm>
                  <a:off x="864" y="2400"/>
                  <a:ext cx="116" cy="218"/>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377" name="Line 50"/>
                <p:cNvSpPr>
                  <a:spLocks noChangeShapeType="1"/>
                </p:cNvSpPr>
                <p:nvPr/>
              </p:nvSpPr>
              <p:spPr bwMode="auto">
                <a:xfrm>
                  <a:off x="816" y="2400"/>
                  <a:ext cx="48" cy="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grpSp>
          <p:grpSp>
            <p:nvGrpSpPr>
              <p:cNvPr id="373" name="Group 51"/>
              <p:cNvGrpSpPr>
                <a:grpSpLocks/>
              </p:cNvGrpSpPr>
              <p:nvPr/>
            </p:nvGrpSpPr>
            <p:grpSpPr bwMode="auto">
              <a:xfrm flipH="1">
                <a:off x="864" y="2400"/>
                <a:ext cx="164" cy="218"/>
                <a:chOff x="816" y="2400"/>
                <a:chExt cx="164" cy="218"/>
              </a:xfrm>
            </p:grpSpPr>
            <p:sp>
              <p:nvSpPr>
                <p:cNvPr id="374" name="Line 52"/>
                <p:cNvSpPr>
                  <a:spLocks noChangeShapeType="1"/>
                </p:cNvSpPr>
                <p:nvPr/>
              </p:nvSpPr>
              <p:spPr bwMode="auto">
                <a:xfrm>
                  <a:off x="864" y="2400"/>
                  <a:ext cx="116" cy="218"/>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375" name="Line 53"/>
                <p:cNvSpPr>
                  <a:spLocks noChangeShapeType="1"/>
                </p:cNvSpPr>
                <p:nvPr/>
              </p:nvSpPr>
              <p:spPr bwMode="auto">
                <a:xfrm>
                  <a:off x="816" y="2400"/>
                  <a:ext cx="48" cy="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grpSp>
        </p:grpSp>
      </p:grpSp>
      <p:sp>
        <p:nvSpPr>
          <p:cNvPr id="378" name="Line 54"/>
          <p:cNvSpPr>
            <a:spLocks noChangeShapeType="1"/>
          </p:cNvSpPr>
          <p:nvPr/>
        </p:nvSpPr>
        <p:spPr bwMode="auto">
          <a:xfrm flipH="1">
            <a:off x="3865240" y="4719538"/>
            <a:ext cx="88900" cy="0"/>
          </a:xfrm>
          <a:prstGeom prst="line">
            <a:avLst/>
          </a:prstGeom>
          <a:noFill/>
          <a:ln w="9525">
            <a:solidFill>
              <a:srgbClr val="3399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379" name="Line 55"/>
          <p:cNvSpPr>
            <a:spLocks noChangeShapeType="1"/>
          </p:cNvSpPr>
          <p:nvPr/>
        </p:nvSpPr>
        <p:spPr bwMode="auto">
          <a:xfrm>
            <a:off x="3865240" y="4719538"/>
            <a:ext cx="0" cy="2603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380" name="Line 56"/>
          <p:cNvSpPr>
            <a:spLocks noChangeShapeType="1"/>
          </p:cNvSpPr>
          <p:nvPr/>
        </p:nvSpPr>
        <p:spPr bwMode="auto">
          <a:xfrm flipH="1">
            <a:off x="3685852" y="4371876"/>
            <a:ext cx="268288" cy="0"/>
          </a:xfrm>
          <a:prstGeom prst="line">
            <a:avLst/>
          </a:prstGeom>
          <a:noFill/>
          <a:ln w="9525">
            <a:solidFill>
              <a:srgbClr val="3399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381" name="Line 57"/>
          <p:cNvSpPr>
            <a:spLocks noChangeShapeType="1"/>
          </p:cNvSpPr>
          <p:nvPr/>
        </p:nvSpPr>
        <p:spPr bwMode="auto">
          <a:xfrm>
            <a:off x="3685852" y="4371876"/>
            <a:ext cx="0" cy="868362"/>
          </a:xfrm>
          <a:prstGeom prst="line">
            <a:avLst/>
          </a:prstGeom>
          <a:noFill/>
          <a:ln w="9525">
            <a:solidFill>
              <a:srgbClr val="3399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grpSp>
        <p:nvGrpSpPr>
          <p:cNvPr id="382" name="Group 58"/>
          <p:cNvGrpSpPr>
            <a:grpSpLocks/>
          </p:cNvGrpSpPr>
          <p:nvPr/>
        </p:nvGrpSpPr>
        <p:grpSpPr bwMode="auto">
          <a:xfrm>
            <a:off x="3954140" y="1941413"/>
            <a:ext cx="800100" cy="954088"/>
            <a:chOff x="720" y="2256"/>
            <a:chExt cx="432" cy="528"/>
          </a:xfrm>
        </p:grpSpPr>
        <p:sp>
          <p:nvSpPr>
            <p:cNvPr id="383" name="Rectangle 59"/>
            <p:cNvSpPr>
              <a:spLocks noChangeArrowheads="1"/>
            </p:cNvSpPr>
            <p:nvPr/>
          </p:nvSpPr>
          <p:spPr bwMode="auto">
            <a:xfrm>
              <a:off x="768" y="2256"/>
              <a:ext cx="336" cy="528"/>
            </a:xfrm>
            <a:prstGeom prst="rect">
              <a:avLst/>
            </a:prstGeom>
            <a:solidFill>
              <a:srgbClr val="FF0000">
                <a:alpha val="60001"/>
              </a:srgbClr>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de-DE" sz="1400">
                <a:latin typeface="Times New Roman" charset="0"/>
              </a:endParaRPr>
            </a:p>
          </p:txBody>
        </p:sp>
        <p:sp>
          <p:nvSpPr>
            <p:cNvPr id="384" name="Line 60"/>
            <p:cNvSpPr>
              <a:spLocks noChangeShapeType="1"/>
            </p:cNvSpPr>
            <p:nvPr/>
          </p:nvSpPr>
          <p:spPr bwMode="auto">
            <a:xfrm flipV="1">
              <a:off x="720" y="2736"/>
              <a:ext cx="46" cy="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385" name="Line 61"/>
            <p:cNvSpPr>
              <a:spLocks noChangeShapeType="1"/>
            </p:cNvSpPr>
            <p:nvPr/>
          </p:nvSpPr>
          <p:spPr bwMode="auto">
            <a:xfrm rot="-5400000">
              <a:off x="672" y="2400"/>
              <a:ext cx="96" cy="0"/>
            </a:xfrm>
            <a:prstGeom prst="line">
              <a:avLst/>
            </a:prstGeom>
            <a:noFill/>
            <a:ln w="9525">
              <a:solidFill>
                <a:schemeClr val="tx1"/>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386" name="Line 62"/>
            <p:cNvSpPr>
              <a:spLocks noChangeShapeType="1"/>
            </p:cNvSpPr>
            <p:nvPr/>
          </p:nvSpPr>
          <p:spPr bwMode="auto">
            <a:xfrm flipV="1">
              <a:off x="720" y="2496"/>
              <a:ext cx="46" cy="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387" name="Line 63"/>
            <p:cNvSpPr>
              <a:spLocks noChangeShapeType="1"/>
            </p:cNvSpPr>
            <p:nvPr/>
          </p:nvSpPr>
          <p:spPr bwMode="auto">
            <a:xfrm flipV="1">
              <a:off x="720" y="2544"/>
              <a:ext cx="46" cy="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388" name="Line 64"/>
            <p:cNvSpPr>
              <a:spLocks noChangeShapeType="1"/>
            </p:cNvSpPr>
            <p:nvPr/>
          </p:nvSpPr>
          <p:spPr bwMode="auto">
            <a:xfrm flipV="1">
              <a:off x="720" y="2304"/>
              <a:ext cx="46" cy="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389" name="Line 65"/>
            <p:cNvSpPr>
              <a:spLocks noChangeShapeType="1"/>
            </p:cNvSpPr>
            <p:nvPr/>
          </p:nvSpPr>
          <p:spPr bwMode="auto">
            <a:xfrm rot="-5400000">
              <a:off x="672" y="2640"/>
              <a:ext cx="96" cy="0"/>
            </a:xfrm>
            <a:prstGeom prst="line">
              <a:avLst/>
            </a:prstGeom>
            <a:noFill/>
            <a:ln w="9525">
              <a:solidFill>
                <a:schemeClr val="tx1"/>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390" name="Line 66"/>
            <p:cNvSpPr>
              <a:spLocks noChangeShapeType="1"/>
            </p:cNvSpPr>
            <p:nvPr/>
          </p:nvSpPr>
          <p:spPr bwMode="auto">
            <a:xfrm flipV="1">
              <a:off x="1104" y="2736"/>
              <a:ext cx="46" cy="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391" name="Line 67"/>
            <p:cNvSpPr>
              <a:spLocks noChangeShapeType="1"/>
            </p:cNvSpPr>
            <p:nvPr/>
          </p:nvSpPr>
          <p:spPr bwMode="auto">
            <a:xfrm rot="-5400000">
              <a:off x="1104" y="2400"/>
              <a:ext cx="96" cy="0"/>
            </a:xfrm>
            <a:prstGeom prst="line">
              <a:avLst/>
            </a:prstGeom>
            <a:noFill/>
            <a:ln w="9525">
              <a:solidFill>
                <a:schemeClr val="tx1"/>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392" name="Line 68"/>
            <p:cNvSpPr>
              <a:spLocks noChangeShapeType="1"/>
            </p:cNvSpPr>
            <p:nvPr/>
          </p:nvSpPr>
          <p:spPr bwMode="auto">
            <a:xfrm flipV="1">
              <a:off x="1104" y="2496"/>
              <a:ext cx="46" cy="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393" name="Line 69"/>
            <p:cNvSpPr>
              <a:spLocks noChangeShapeType="1"/>
            </p:cNvSpPr>
            <p:nvPr/>
          </p:nvSpPr>
          <p:spPr bwMode="auto">
            <a:xfrm flipV="1">
              <a:off x="1104" y="2544"/>
              <a:ext cx="46" cy="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394" name="Line 70"/>
            <p:cNvSpPr>
              <a:spLocks noChangeShapeType="1"/>
            </p:cNvSpPr>
            <p:nvPr/>
          </p:nvSpPr>
          <p:spPr bwMode="auto">
            <a:xfrm flipV="1">
              <a:off x="1104" y="2304"/>
              <a:ext cx="46" cy="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395" name="Line 71"/>
            <p:cNvSpPr>
              <a:spLocks noChangeShapeType="1"/>
            </p:cNvSpPr>
            <p:nvPr/>
          </p:nvSpPr>
          <p:spPr bwMode="auto">
            <a:xfrm rot="-5400000">
              <a:off x="1104" y="2640"/>
              <a:ext cx="96" cy="0"/>
            </a:xfrm>
            <a:prstGeom prst="line">
              <a:avLst/>
            </a:prstGeom>
            <a:noFill/>
            <a:ln w="9525">
              <a:solidFill>
                <a:schemeClr val="tx1"/>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grpSp>
          <p:nvGrpSpPr>
            <p:cNvPr id="396" name="Group 72"/>
            <p:cNvGrpSpPr>
              <a:grpSpLocks/>
            </p:cNvGrpSpPr>
            <p:nvPr/>
          </p:nvGrpSpPr>
          <p:grpSpPr bwMode="auto">
            <a:xfrm>
              <a:off x="830" y="2400"/>
              <a:ext cx="212" cy="218"/>
              <a:chOff x="816" y="2400"/>
              <a:chExt cx="212" cy="218"/>
            </a:xfrm>
          </p:grpSpPr>
          <p:grpSp>
            <p:nvGrpSpPr>
              <p:cNvPr id="397" name="Group 73"/>
              <p:cNvGrpSpPr>
                <a:grpSpLocks/>
              </p:cNvGrpSpPr>
              <p:nvPr/>
            </p:nvGrpSpPr>
            <p:grpSpPr bwMode="auto">
              <a:xfrm>
                <a:off x="816" y="2400"/>
                <a:ext cx="164" cy="218"/>
                <a:chOff x="816" y="2400"/>
                <a:chExt cx="164" cy="218"/>
              </a:xfrm>
            </p:grpSpPr>
            <p:sp>
              <p:nvSpPr>
                <p:cNvPr id="401" name="Line 74"/>
                <p:cNvSpPr>
                  <a:spLocks noChangeShapeType="1"/>
                </p:cNvSpPr>
                <p:nvPr/>
              </p:nvSpPr>
              <p:spPr bwMode="auto">
                <a:xfrm>
                  <a:off x="864" y="2400"/>
                  <a:ext cx="116" cy="218"/>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402" name="Line 75"/>
                <p:cNvSpPr>
                  <a:spLocks noChangeShapeType="1"/>
                </p:cNvSpPr>
                <p:nvPr/>
              </p:nvSpPr>
              <p:spPr bwMode="auto">
                <a:xfrm>
                  <a:off x="816" y="2400"/>
                  <a:ext cx="48" cy="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grpSp>
          <p:grpSp>
            <p:nvGrpSpPr>
              <p:cNvPr id="398" name="Group 76"/>
              <p:cNvGrpSpPr>
                <a:grpSpLocks/>
              </p:cNvGrpSpPr>
              <p:nvPr/>
            </p:nvGrpSpPr>
            <p:grpSpPr bwMode="auto">
              <a:xfrm flipH="1">
                <a:off x="864" y="2400"/>
                <a:ext cx="164" cy="218"/>
                <a:chOff x="816" y="2400"/>
                <a:chExt cx="164" cy="218"/>
              </a:xfrm>
            </p:grpSpPr>
            <p:sp>
              <p:nvSpPr>
                <p:cNvPr id="399" name="Line 77"/>
                <p:cNvSpPr>
                  <a:spLocks noChangeShapeType="1"/>
                </p:cNvSpPr>
                <p:nvPr/>
              </p:nvSpPr>
              <p:spPr bwMode="auto">
                <a:xfrm>
                  <a:off x="864" y="2400"/>
                  <a:ext cx="116" cy="218"/>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400" name="Line 78"/>
                <p:cNvSpPr>
                  <a:spLocks noChangeShapeType="1"/>
                </p:cNvSpPr>
                <p:nvPr/>
              </p:nvSpPr>
              <p:spPr bwMode="auto">
                <a:xfrm>
                  <a:off x="816" y="2400"/>
                  <a:ext cx="48" cy="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grpSp>
        </p:grpSp>
      </p:grpSp>
      <p:sp>
        <p:nvSpPr>
          <p:cNvPr id="403" name="Line 79"/>
          <p:cNvSpPr>
            <a:spLocks noChangeShapeType="1"/>
          </p:cNvSpPr>
          <p:nvPr/>
        </p:nvSpPr>
        <p:spPr bwMode="auto">
          <a:xfrm flipV="1">
            <a:off x="3330252" y="2809776"/>
            <a:ext cx="0" cy="2430462"/>
          </a:xfrm>
          <a:prstGeom prst="line">
            <a:avLst/>
          </a:prstGeom>
          <a:noFill/>
          <a:ln w="95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404" name="Line 80"/>
          <p:cNvSpPr>
            <a:spLocks noChangeShapeType="1"/>
          </p:cNvSpPr>
          <p:nvPr/>
        </p:nvSpPr>
        <p:spPr bwMode="auto">
          <a:xfrm>
            <a:off x="3330252" y="2809776"/>
            <a:ext cx="623888" cy="0"/>
          </a:xfrm>
          <a:prstGeom prst="line">
            <a:avLst/>
          </a:prstGeom>
          <a:noFill/>
          <a:ln w="95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405" name="Line 81"/>
          <p:cNvSpPr>
            <a:spLocks noChangeShapeType="1"/>
          </p:cNvSpPr>
          <p:nvPr/>
        </p:nvSpPr>
        <p:spPr bwMode="auto">
          <a:xfrm flipV="1">
            <a:off x="3152452" y="2462113"/>
            <a:ext cx="0" cy="2778125"/>
          </a:xfrm>
          <a:prstGeom prst="line">
            <a:avLst/>
          </a:prstGeom>
          <a:noFill/>
          <a:ln w="95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406" name="Line 82"/>
          <p:cNvSpPr>
            <a:spLocks noChangeShapeType="1"/>
          </p:cNvSpPr>
          <p:nvPr/>
        </p:nvSpPr>
        <p:spPr bwMode="auto">
          <a:xfrm>
            <a:off x="3152452" y="2462113"/>
            <a:ext cx="801688" cy="0"/>
          </a:xfrm>
          <a:prstGeom prst="line">
            <a:avLst/>
          </a:prstGeom>
          <a:noFill/>
          <a:ln w="95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407" name="AutoShape 83"/>
          <p:cNvSpPr>
            <a:spLocks noChangeArrowheads="1"/>
          </p:cNvSpPr>
          <p:nvPr/>
        </p:nvSpPr>
        <p:spPr bwMode="auto">
          <a:xfrm rot="5400000">
            <a:off x="1520502" y="3803551"/>
            <a:ext cx="1041400" cy="2667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408" name="Line 84"/>
          <p:cNvSpPr>
            <a:spLocks noChangeShapeType="1"/>
          </p:cNvSpPr>
          <p:nvPr/>
        </p:nvSpPr>
        <p:spPr bwMode="auto">
          <a:xfrm flipH="1">
            <a:off x="2352352" y="3590826"/>
            <a:ext cx="0" cy="433387"/>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409" name="Line 85"/>
          <p:cNvSpPr>
            <a:spLocks noChangeShapeType="1"/>
          </p:cNvSpPr>
          <p:nvPr/>
        </p:nvSpPr>
        <p:spPr bwMode="auto">
          <a:xfrm>
            <a:off x="2174552" y="2028726"/>
            <a:ext cx="1779588" cy="0"/>
          </a:xfrm>
          <a:prstGeom prst="line">
            <a:avLst/>
          </a:prstGeom>
          <a:noFill/>
          <a:ln w="95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410" name="Line 86"/>
          <p:cNvSpPr>
            <a:spLocks noChangeShapeType="1"/>
          </p:cNvSpPr>
          <p:nvPr/>
        </p:nvSpPr>
        <p:spPr bwMode="auto">
          <a:xfrm>
            <a:off x="2174552" y="2809776"/>
            <a:ext cx="355600" cy="0"/>
          </a:xfrm>
          <a:prstGeom prst="line">
            <a:avLst/>
          </a:prstGeom>
          <a:noFill/>
          <a:ln w="9525">
            <a:solidFill>
              <a:srgbClr val="3399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411" name="Line 87"/>
          <p:cNvSpPr>
            <a:spLocks noChangeShapeType="1"/>
          </p:cNvSpPr>
          <p:nvPr/>
        </p:nvSpPr>
        <p:spPr bwMode="auto">
          <a:xfrm flipH="1">
            <a:off x="3063552" y="3936901"/>
            <a:ext cx="890588" cy="0"/>
          </a:xfrm>
          <a:prstGeom prst="line">
            <a:avLst/>
          </a:prstGeom>
          <a:noFill/>
          <a:ln w="9525">
            <a:solidFill>
              <a:srgbClr val="3399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412" name="Line 88"/>
          <p:cNvSpPr>
            <a:spLocks noChangeShapeType="1"/>
          </p:cNvSpPr>
          <p:nvPr/>
        </p:nvSpPr>
        <p:spPr bwMode="auto">
          <a:xfrm flipH="1">
            <a:off x="3063552" y="2374801"/>
            <a:ext cx="890588" cy="0"/>
          </a:xfrm>
          <a:prstGeom prst="line">
            <a:avLst/>
          </a:prstGeom>
          <a:noFill/>
          <a:ln w="95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413" name="Line 89"/>
          <p:cNvSpPr>
            <a:spLocks noChangeShapeType="1"/>
          </p:cNvSpPr>
          <p:nvPr/>
        </p:nvSpPr>
        <p:spPr bwMode="auto">
          <a:xfrm>
            <a:off x="2174552" y="4284563"/>
            <a:ext cx="1779588" cy="0"/>
          </a:xfrm>
          <a:prstGeom prst="line">
            <a:avLst/>
          </a:prstGeom>
          <a:noFill/>
          <a:ln w="9525">
            <a:solidFill>
              <a:srgbClr val="3399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414" name="Line 90"/>
          <p:cNvSpPr>
            <a:spLocks noChangeShapeType="1"/>
          </p:cNvSpPr>
          <p:nvPr/>
        </p:nvSpPr>
        <p:spPr bwMode="auto">
          <a:xfrm>
            <a:off x="4754240" y="4719538"/>
            <a:ext cx="177800" cy="0"/>
          </a:xfrm>
          <a:prstGeom prst="line">
            <a:avLst/>
          </a:prstGeom>
          <a:noFill/>
          <a:ln w="9525">
            <a:solidFill>
              <a:srgbClr val="3399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415" name="Line 91"/>
          <p:cNvSpPr>
            <a:spLocks noChangeShapeType="1"/>
          </p:cNvSpPr>
          <p:nvPr/>
        </p:nvSpPr>
        <p:spPr bwMode="auto">
          <a:xfrm>
            <a:off x="4932040" y="4719538"/>
            <a:ext cx="0" cy="520700"/>
          </a:xfrm>
          <a:prstGeom prst="line">
            <a:avLst/>
          </a:prstGeom>
          <a:noFill/>
          <a:ln w="9525">
            <a:solidFill>
              <a:srgbClr val="3399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416" name="Line 92"/>
          <p:cNvSpPr>
            <a:spLocks noChangeShapeType="1"/>
          </p:cNvSpPr>
          <p:nvPr/>
        </p:nvSpPr>
        <p:spPr bwMode="auto">
          <a:xfrm>
            <a:off x="4754240" y="4371876"/>
            <a:ext cx="355600" cy="0"/>
          </a:xfrm>
          <a:prstGeom prst="line">
            <a:avLst/>
          </a:prstGeom>
          <a:noFill/>
          <a:ln w="9525">
            <a:solidFill>
              <a:srgbClr val="3399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417" name="Line 93"/>
          <p:cNvSpPr>
            <a:spLocks noChangeShapeType="1"/>
          </p:cNvSpPr>
          <p:nvPr/>
        </p:nvSpPr>
        <p:spPr bwMode="auto">
          <a:xfrm>
            <a:off x="5109840" y="4371876"/>
            <a:ext cx="0" cy="868362"/>
          </a:xfrm>
          <a:prstGeom prst="line">
            <a:avLst/>
          </a:prstGeom>
          <a:noFill/>
          <a:ln w="9525">
            <a:solidFill>
              <a:srgbClr val="3399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418" name="Line 94"/>
          <p:cNvSpPr>
            <a:spLocks noChangeShapeType="1"/>
          </p:cNvSpPr>
          <p:nvPr/>
        </p:nvSpPr>
        <p:spPr bwMode="auto">
          <a:xfrm flipV="1">
            <a:off x="5465440" y="2809776"/>
            <a:ext cx="0" cy="2430462"/>
          </a:xfrm>
          <a:prstGeom prst="line">
            <a:avLst/>
          </a:prstGeom>
          <a:noFill/>
          <a:ln w="95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419" name="Line 95"/>
          <p:cNvSpPr>
            <a:spLocks noChangeShapeType="1"/>
          </p:cNvSpPr>
          <p:nvPr/>
        </p:nvSpPr>
        <p:spPr bwMode="auto">
          <a:xfrm>
            <a:off x="4754240" y="2809776"/>
            <a:ext cx="711200" cy="0"/>
          </a:xfrm>
          <a:prstGeom prst="line">
            <a:avLst/>
          </a:prstGeom>
          <a:noFill/>
          <a:ln w="95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420" name="Line 96"/>
          <p:cNvSpPr>
            <a:spLocks noChangeShapeType="1"/>
          </p:cNvSpPr>
          <p:nvPr/>
        </p:nvSpPr>
        <p:spPr bwMode="auto">
          <a:xfrm>
            <a:off x="4754240" y="2462113"/>
            <a:ext cx="889000" cy="0"/>
          </a:xfrm>
          <a:prstGeom prst="line">
            <a:avLst/>
          </a:prstGeom>
          <a:noFill/>
          <a:ln w="95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421" name="Line 97"/>
          <p:cNvSpPr>
            <a:spLocks noChangeShapeType="1"/>
          </p:cNvSpPr>
          <p:nvPr/>
        </p:nvSpPr>
        <p:spPr bwMode="auto">
          <a:xfrm flipV="1">
            <a:off x="5643240" y="2462113"/>
            <a:ext cx="0" cy="2778125"/>
          </a:xfrm>
          <a:prstGeom prst="line">
            <a:avLst/>
          </a:prstGeom>
          <a:noFill/>
          <a:ln w="95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422" name="Line 98"/>
          <p:cNvSpPr>
            <a:spLocks noChangeShapeType="1"/>
          </p:cNvSpPr>
          <p:nvPr/>
        </p:nvSpPr>
        <p:spPr bwMode="auto">
          <a:xfrm>
            <a:off x="4754240" y="2028726"/>
            <a:ext cx="1957387" cy="0"/>
          </a:xfrm>
          <a:prstGeom prst="line">
            <a:avLst/>
          </a:prstGeom>
          <a:noFill/>
          <a:ln w="95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423" name="Line 99"/>
          <p:cNvSpPr>
            <a:spLocks noChangeShapeType="1"/>
          </p:cNvSpPr>
          <p:nvPr/>
        </p:nvSpPr>
        <p:spPr bwMode="auto">
          <a:xfrm flipH="1">
            <a:off x="6554465" y="2114451"/>
            <a:ext cx="0" cy="434975"/>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424" name="Line 100"/>
          <p:cNvSpPr>
            <a:spLocks noChangeShapeType="1"/>
          </p:cNvSpPr>
          <p:nvPr/>
        </p:nvSpPr>
        <p:spPr bwMode="auto">
          <a:xfrm>
            <a:off x="4754240" y="2374801"/>
            <a:ext cx="977900" cy="0"/>
          </a:xfrm>
          <a:prstGeom prst="line">
            <a:avLst/>
          </a:prstGeom>
          <a:noFill/>
          <a:ln w="95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425" name="AutoShape 101"/>
          <p:cNvSpPr>
            <a:spLocks noChangeArrowheads="1"/>
          </p:cNvSpPr>
          <p:nvPr/>
        </p:nvSpPr>
        <p:spPr bwMode="auto">
          <a:xfrm rot="16200000" flipH="1">
            <a:off x="6324277" y="3717826"/>
            <a:ext cx="1041400" cy="2667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426" name="Line 102"/>
          <p:cNvSpPr>
            <a:spLocks noChangeShapeType="1"/>
          </p:cNvSpPr>
          <p:nvPr/>
        </p:nvSpPr>
        <p:spPr bwMode="auto">
          <a:xfrm flipH="1">
            <a:off x="6554465" y="3590826"/>
            <a:ext cx="0" cy="433387"/>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427" name="Line 103"/>
          <p:cNvSpPr>
            <a:spLocks noChangeShapeType="1"/>
          </p:cNvSpPr>
          <p:nvPr/>
        </p:nvSpPr>
        <p:spPr bwMode="auto">
          <a:xfrm>
            <a:off x="4754240" y="3936901"/>
            <a:ext cx="977900" cy="0"/>
          </a:xfrm>
          <a:prstGeom prst="line">
            <a:avLst/>
          </a:prstGeom>
          <a:noFill/>
          <a:ln w="9525">
            <a:solidFill>
              <a:srgbClr val="3399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428" name="Line 104"/>
          <p:cNvSpPr>
            <a:spLocks noChangeShapeType="1"/>
          </p:cNvSpPr>
          <p:nvPr/>
        </p:nvSpPr>
        <p:spPr bwMode="auto">
          <a:xfrm>
            <a:off x="4754240" y="4284563"/>
            <a:ext cx="1957387" cy="0"/>
          </a:xfrm>
          <a:prstGeom prst="line">
            <a:avLst/>
          </a:prstGeom>
          <a:noFill/>
          <a:ln w="9525">
            <a:solidFill>
              <a:srgbClr val="3399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429" name="Text Box 105"/>
          <p:cNvSpPr txBox="1">
            <a:spLocks noChangeArrowheads="1"/>
          </p:cNvSpPr>
          <p:nvPr/>
        </p:nvSpPr>
        <p:spPr bwMode="auto">
          <a:xfrm flipH="1">
            <a:off x="7716515" y="2219226"/>
            <a:ext cx="266700" cy="30777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a:t>1</a:t>
            </a:r>
          </a:p>
        </p:txBody>
      </p:sp>
      <p:sp>
        <p:nvSpPr>
          <p:cNvPr id="430" name="Text Box 106"/>
          <p:cNvSpPr txBox="1">
            <a:spLocks noChangeArrowheads="1"/>
          </p:cNvSpPr>
          <p:nvPr/>
        </p:nvSpPr>
        <p:spPr bwMode="auto">
          <a:xfrm flipH="1">
            <a:off x="7660952" y="3706713"/>
            <a:ext cx="379413" cy="30777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a:t>M</a:t>
            </a:r>
          </a:p>
        </p:txBody>
      </p:sp>
      <p:sp>
        <p:nvSpPr>
          <p:cNvPr id="431" name="Line 107"/>
          <p:cNvSpPr>
            <a:spLocks noChangeShapeType="1"/>
          </p:cNvSpPr>
          <p:nvPr/>
        </p:nvSpPr>
        <p:spPr bwMode="auto">
          <a:xfrm flipH="1">
            <a:off x="7394252" y="2670076"/>
            <a:ext cx="0" cy="889000"/>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grpSp>
        <p:nvGrpSpPr>
          <p:cNvPr id="432" name="Group 108"/>
          <p:cNvGrpSpPr>
            <a:grpSpLocks/>
          </p:cNvGrpSpPr>
          <p:nvPr/>
        </p:nvGrpSpPr>
        <p:grpSpPr bwMode="auto">
          <a:xfrm>
            <a:off x="6978327" y="2374801"/>
            <a:ext cx="622300" cy="0"/>
            <a:chOff x="4272" y="960"/>
            <a:chExt cx="336" cy="0"/>
          </a:xfrm>
        </p:grpSpPr>
        <p:sp>
          <p:nvSpPr>
            <p:cNvPr id="433" name="Line 109"/>
            <p:cNvSpPr>
              <a:spLocks noChangeShapeType="1"/>
            </p:cNvSpPr>
            <p:nvPr/>
          </p:nvSpPr>
          <p:spPr bwMode="auto">
            <a:xfrm flipV="1">
              <a:off x="4272" y="960"/>
              <a:ext cx="240" cy="0"/>
            </a:xfrm>
            <a:prstGeom prst="line">
              <a:avLst/>
            </a:prstGeom>
            <a:noFill/>
            <a:ln w="19050">
              <a:solidFill>
                <a:schemeClr val="tx1"/>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434" name="Line 110"/>
            <p:cNvSpPr>
              <a:spLocks noChangeShapeType="1"/>
            </p:cNvSpPr>
            <p:nvPr/>
          </p:nvSpPr>
          <p:spPr bwMode="auto">
            <a:xfrm flipV="1">
              <a:off x="4464" y="960"/>
              <a:ext cx="144"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grpSp>
      <p:sp>
        <p:nvSpPr>
          <p:cNvPr id="435" name="Text Box 111"/>
          <p:cNvSpPr txBox="1">
            <a:spLocks noChangeArrowheads="1"/>
          </p:cNvSpPr>
          <p:nvPr/>
        </p:nvSpPr>
        <p:spPr bwMode="auto">
          <a:xfrm>
            <a:off x="953765" y="2219226"/>
            <a:ext cx="266700" cy="30777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a:t>1</a:t>
            </a:r>
          </a:p>
        </p:txBody>
      </p:sp>
      <p:sp>
        <p:nvSpPr>
          <p:cNvPr id="436" name="Text Box 112"/>
          <p:cNvSpPr txBox="1">
            <a:spLocks noChangeArrowheads="1"/>
          </p:cNvSpPr>
          <p:nvPr/>
        </p:nvSpPr>
        <p:spPr bwMode="auto">
          <a:xfrm>
            <a:off x="928365" y="3763863"/>
            <a:ext cx="377825" cy="30777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a:t>M</a:t>
            </a:r>
          </a:p>
        </p:txBody>
      </p:sp>
      <p:sp>
        <p:nvSpPr>
          <p:cNvPr id="437" name="Line 113"/>
          <p:cNvSpPr>
            <a:spLocks noChangeShapeType="1"/>
          </p:cNvSpPr>
          <p:nvPr/>
        </p:nvSpPr>
        <p:spPr bwMode="auto">
          <a:xfrm>
            <a:off x="1544315" y="2670076"/>
            <a:ext cx="0" cy="889000"/>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grpSp>
        <p:nvGrpSpPr>
          <p:cNvPr id="438" name="Group 114"/>
          <p:cNvGrpSpPr>
            <a:grpSpLocks/>
          </p:cNvGrpSpPr>
          <p:nvPr/>
        </p:nvGrpSpPr>
        <p:grpSpPr bwMode="auto">
          <a:xfrm>
            <a:off x="1283965" y="3936901"/>
            <a:ext cx="623887" cy="0"/>
            <a:chOff x="1200" y="1824"/>
            <a:chExt cx="336" cy="0"/>
          </a:xfrm>
        </p:grpSpPr>
        <p:sp>
          <p:nvSpPr>
            <p:cNvPr id="439" name="Line 115"/>
            <p:cNvSpPr>
              <a:spLocks noChangeShapeType="1"/>
            </p:cNvSpPr>
            <p:nvPr/>
          </p:nvSpPr>
          <p:spPr bwMode="auto">
            <a:xfrm flipV="1">
              <a:off x="1200" y="1824"/>
              <a:ext cx="192" cy="0"/>
            </a:xfrm>
            <a:prstGeom prst="line">
              <a:avLst/>
            </a:prstGeom>
            <a:noFill/>
            <a:ln w="19050">
              <a:solidFill>
                <a:schemeClr val="tx1"/>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440" name="Line 116"/>
            <p:cNvSpPr>
              <a:spLocks noChangeShapeType="1"/>
            </p:cNvSpPr>
            <p:nvPr/>
          </p:nvSpPr>
          <p:spPr bwMode="auto">
            <a:xfrm flipV="1">
              <a:off x="1344" y="1824"/>
              <a:ext cx="19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grpSp>
      <p:sp>
        <p:nvSpPr>
          <p:cNvPr id="441" name="Line 117"/>
          <p:cNvSpPr>
            <a:spLocks noChangeShapeType="1"/>
          </p:cNvSpPr>
          <p:nvPr/>
        </p:nvSpPr>
        <p:spPr bwMode="auto">
          <a:xfrm flipV="1">
            <a:off x="3685852" y="4632226"/>
            <a:ext cx="0" cy="260350"/>
          </a:xfrm>
          <a:prstGeom prst="line">
            <a:avLst/>
          </a:prstGeom>
          <a:noFill/>
          <a:ln w="9525">
            <a:solidFill>
              <a:srgbClr val="3399FF"/>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442" name="Line 118"/>
          <p:cNvSpPr>
            <a:spLocks noChangeShapeType="1"/>
          </p:cNvSpPr>
          <p:nvPr/>
        </p:nvSpPr>
        <p:spPr bwMode="auto">
          <a:xfrm flipV="1">
            <a:off x="3152452" y="3503513"/>
            <a:ext cx="0" cy="260350"/>
          </a:xfrm>
          <a:prstGeom prst="line">
            <a:avLst/>
          </a:prstGeom>
          <a:noFill/>
          <a:ln w="9525">
            <a:solidFill>
              <a:srgbClr val="FF0000"/>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443" name="Line 119"/>
          <p:cNvSpPr>
            <a:spLocks noChangeShapeType="1"/>
          </p:cNvSpPr>
          <p:nvPr/>
        </p:nvSpPr>
        <p:spPr bwMode="auto">
          <a:xfrm>
            <a:off x="5465440" y="3416201"/>
            <a:ext cx="0" cy="260350"/>
          </a:xfrm>
          <a:prstGeom prst="line">
            <a:avLst/>
          </a:prstGeom>
          <a:noFill/>
          <a:ln w="9525">
            <a:solidFill>
              <a:srgbClr val="FF0000"/>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444" name="Line 120"/>
          <p:cNvSpPr>
            <a:spLocks noChangeShapeType="1"/>
          </p:cNvSpPr>
          <p:nvPr/>
        </p:nvSpPr>
        <p:spPr bwMode="auto">
          <a:xfrm>
            <a:off x="4932040" y="4719538"/>
            <a:ext cx="0" cy="260350"/>
          </a:xfrm>
          <a:prstGeom prst="line">
            <a:avLst/>
          </a:prstGeom>
          <a:noFill/>
          <a:ln w="9525">
            <a:solidFill>
              <a:srgbClr val="3399FF"/>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445" name="Line 121"/>
          <p:cNvSpPr>
            <a:spLocks noChangeShapeType="1"/>
          </p:cNvSpPr>
          <p:nvPr/>
        </p:nvSpPr>
        <p:spPr bwMode="auto">
          <a:xfrm>
            <a:off x="3330252" y="4284563"/>
            <a:ext cx="266700" cy="0"/>
          </a:xfrm>
          <a:prstGeom prst="line">
            <a:avLst/>
          </a:prstGeom>
          <a:noFill/>
          <a:ln w="9525">
            <a:solidFill>
              <a:srgbClr val="3399FF"/>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446" name="Line 122"/>
          <p:cNvSpPr>
            <a:spLocks noChangeShapeType="1"/>
          </p:cNvSpPr>
          <p:nvPr/>
        </p:nvSpPr>
        <p:spPr bwMode="auto">
          <a:xfrm>
            <a:off x="3330252" y="2374801"/>
            <a:ext cx="266700" cy="0"/>
          </a:xfrm>
          <a:prstGeom prst="line">
            <a:avLst/>
          </a:prstGeom>
          <a:noFill/>
          <a:ln w="9525">
            <a:solidFill>
              <a:srgbClr val="FF0000"/>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447" name="Line 123"/>
          <p:cNvSpPr>
            <a:spLocks noChangeShapeType="1"/>
          </p:cNvSpPr>
          <p:nvPr/>
        </p:nvSpPr>
        <p:spPr bwMode="auto">
          <a:xfrm>
            <a:off x="4932040" y="2028726"/>
            <a:ext cx="266700" cy="0"/>
          </a:xfrm>
          <a:prstGeom prst="line">
            <a:avLst/>
          </a:prstGeom>
          <a:noFill/>
          <a:ln w="9525">
            <a:solidFill>
              <a:srgbClr val="FF0000"/>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448" name="Line 124"/>
          <p:cNvSpPr>
            <a:spLocks noChangeShapeType="1"/>
          </p:cNvSpPr>
          <p:nvPr/>
        </p:nvSpPr>
        <p:spPr bwMode="auto">
          <a:xfrm>
            <a:off x="4932040" y="3936901"/>
            <a:ext cx="266700" cy="0"/>
          </a:xfrm>
          <a:prstGeom prst="line">
            <a:avLst/>
          </a:prstGeom>
          <a:noFill/>
          <a:ln w="9525">
            <a:solidFill>
              <a:srgbClr val="3399FF"/>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449" name="Line 125"/>
          <p:cNvSpPr>
            <a:spLocks noChangeShapeType="1"/>
          </p:cNvSpPr>
          <p:nvPr/>
        </p:nvSpPr>
        <p:spPr bwMode="auto">
          <a:xfrm>
            <a:off x="3419152" y="5152926"/>
            <a:ext cx="177800" cy="0"/>
          </a:xfrm>
          <a:prstGeom prst="line">
            <a:avLst/>
          </a:prstGeom>
          <a:noFill/>
          <a:ln w="9525" cap="rnd">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450" name="Line 126"/>
          <p:cNvSpPr>
            <a:spLocks noChangeShapeType="1"/>
          </p:cNvSpPr>
          <p:nvPr/>
        </p:nvSpPr>
        <p:spPr bwMode="auto">
          <a:xfrm>
            <a:off x="3865240" y="4719538"/>
            <a:ext cx="0" cy="954088"/>
          </a:xfrm>
          <a:prstGeom prst="line">
            <a:avLst/>
          </a:prstGeom>
          <a:noFill/>
          <a:ln w="9525">
            <a:solidFill>
              <a:srgbClr val="3399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451" name="Line 127"/>
          <p:cNvSpPr>
            <a:spLocks noChangeShapeType="1"/>
          </p:cNvSpPr>
          <p:nvPr/>
        </p:nvSpPr>
        <p:spPr bwMode="auto">
          <a:xfrm>
            <a:off x="5198740" y="5152926"/>
            <a:ext cx="179387" cy="0"/>
          </a:xfrm>
          <a:prstGeom prst="line">
            <a:avLst/>
          </a:prstGeom>
          <a:noFill/>
          <a:ln w="9525" cap="rnd">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452" name="Text Box 128"/>
          <p:cNvSpPr txBox="1">
            <a:spLocks noChangeArrowheads="1"/>
          </p:cNvSpPr>
          <p:nvPr/>
        </p:nvSpPr>
        <p:spPr bwMode="auto">
          <a:xfrm flipH="1">
            <a:off x="3335015" y="2549426"/>
            <a:ext cx="800100" cy="23596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60000"/>
              </a:lnSpc>
              <a:spcBef>
                <a:spcPct val="50000"/>
              </a:spcBef>
            </a:pPr>
            <a:r>
              <a:rPr lang="en-US" sz="1400"/>
              <a:t>K</a:t>
            </a:r>
          </a:p>
        </p:txBody>
      </p:sp>
      <p:sp>
        <p:nvSpPr>
          <p:cNvPr id="453" name="Text Box 129"/>
          <p:cNvSpPr txBox="1">
            <a:spLocks noChangeArrowheads="1"/>
          </p:cNvSpPr>
          <p:nvPr/>
        </p:nvSpPr>
        <p:spPr bwMode="auto">
          <a:xfrm flipH="1">
            <a:off x="4576440" y="2549426"/>
            <a:ext cx="801687" cy="23596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60000"/>
              </a:lnSpc>
              <a:spcBef>
                <a:spcPct val="50000"/>
              </a:spcBef>
            </a:pPr>
            <a:r>
              <a:rPr lang="en-US" sz="1400"/>
              <a:t>K</a:t>
            </a:r>
          </a:p>
        </p:txBody>
      </p:sp>
      <p:sp>
        <p:nvSpPr>
          <p:cNvPr id="454" name="Text Box 130"/>
          <p:cNvSpPr txBox="1">
            <a:spLocks noChangeArrowheads="1"/>
          </p:cNvSpPr>
          <p:nvPr/>
        </p:nvSpPr>
        <p:spPr bwMode="auto">
          <a:xfrm flipH="1">
            <a:off x="4576440" y="2114451"/>
            <a:ext cx="801687" cy="23596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60000"/>
              </a:lnSpc>
              <a:spcBef>
                <a:spcPct val="50000"/>
              </a:spcBef>
            </a:pPr>
            <a:r>
              <a:rPr lang="en-US" sz="1400"/>
              <a:t>M</a:t>
            </a:r>
          </a:p>
        </p:txBody>
      </p:sp>
      <p:sp>
        <p:nvSpPr>
          <p:cNvPr id="455" name="Text Box 131"/>
          <p:cNvSpPr txBox="1">
            <a:spLocks noChangeArrowheads="1"/>
          </p:cNvSpPr>
          <p:nvPr/>
        </p:nvSpPr>
        <p:spPr bwMode="auto">
          <a:xfrm flipH="1">
            <a:off x="3335015" y="2114451"/>
            <a:ext cx="800100" cy="23596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60000"/>
              </a:lnSpc>
              <a:spcBef>
                <a:spcPct val="50000"/>
              </a:spcBef>
            </a:pPr>
            <a:r>
              <a:rPr lang="en-US" sz="1400"/>
              <a:t>M</a:t>
            </a:r>
          </a:p>
        </p:txBody>
      </p:sp>
      <p:grpSp>
        <p:nvGrpSpPr>
          <p:cNvPr id="456" name="Group 132"/>
          <p:cNvGrpSpPr>
            <a:grpSpLocks/>
          </p:cNvGrpSpPr>
          <p:nvPr/>
        </p:nvGrpSpPr>
        <p:grpSpPr bwMode="auto">
          <a:xfrm>
            <a:off x="1283965" y="2374801"/>
            <a:ext cx="623887" cy="0"/>
            <a:chOff x="1200" y="1824"/>
            <a:chExt cx="336" cy="0"/>
          </a:xfrm>
        </p:grpSpPr>
        <p:sp>
          <p:nvSpPr>
            <p:cNvPr id="457" name="Line 133"/>
            <p:cNvSpPr>
              <a:spLocks noChangeShapeType="1"/>
            </p:cNvSpPr>
            <p:nvPr/>
          </p:nvSpPr>
          <p:spPr bwMode="auto">
            <a:xfrm flipV="1">
              <a:off x="1200" y="1824"/>
              <a:ext cx="192" cy="0"/>
            </a:xfrm>
            <a:prstGeom prst="line">
              <a:avLst/>
            </a:prstGeom>
            <a:noFill/>
            <a:ln w="19050">
              <a:solidFill>
                <a:schemeClr val="tx1"/>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458" name="Line 134"/>
            <p:cNvSpPr>
              <a:spLocks noChangeShapeType="1"/>
            </p:cNvSpPr>
            <p:nvPr/>
          </p:nvSpPr>
          <p:spPr bwMode="auto">
            <a:xfrm flipV="1">
              <a:off x="1344" y="1824"/>
              <a:ext cx="19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grpSp>
      <p:sp>
        <p:nvSpPr>
          <p:cNvPr id="459" name="Line 135"/>
          <p:cNvSpPr>
            <a:spLocks noChangeShapeType="1"/>
          </p:cNvSpPr>
          <p:nvPr/>
        </p:nvSpPr>
        <p:spPr bwMode="auto">
          <a:xfrm flipV="1">
            <a:off x="3330252" y="3503513"/>
            <a:ext cx="0" cy="260350"/>
          </a:xfrm>
          <a:prstGeom prst="line">
            <a:avLst/>
          </a:prstGeom>
          <a:noFill/>
          <a:ln w="9525">
            <a:solidFill>
              <a:srgbClr val="FF0000"/>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460" name="Line 136"/>
          <p:cNvSpPr>
            <a:spLocks noChangeShapeType="1"/>
          </p:cNvSpPr>
          <p:nvPr/>
        </p:nvSpPr>
        <p:spPr bwMode="auto">
          <a:xfrm>
            <a:off x="3330252" y="2028726"/>
            <a:ext cx="266700" cy="0"/>
          </a:xfrm>
          <a:prstGeom prst="line">
            <a:avLst/>
          </a:prstGeom>
          <a:noFill/>
          <a:ln w="9525">
            <a:solidFill>
              <a:srgbClr val="FF0000"/>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461" name="Line 137"/>
          <p:cNvSpPr>
            <a:spLocks noChangeShapeType="1"/>
          </p:cNvSpPr>
          <p:nvPr/>
        </p:nvSpPr>
        <p:spPr bwMode="auto">
          <a:xfrm>
            <a:off x="3330252" y="3936901"/>
            <a:ext cx="266700" cy="0"/>
          </a:xfrm>
          <a:prstGeom prst="line">
            <a:avLst/>
          </a:prstGeom>
          <a:noFill/>
          <a:ln w="9525">
            <a:solidFill>
              <a:srgbClr val="3399FF"/>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462" name="Line 138"/>
          <p:cNvSpPr>
            <a:spLocks noChangeShapeType="1"/>
          </p:cNvSpPr>
          <p:nvPr/>
        </p:nvSpPr>
        <p:spPr bwMode="auto">
          <a:xfrm flipV="1">
            <a:off x="3865240" y="4805263"/>
            <a:ext cx="0" cy="260350"/>
          </a:xfrm>
          <a:prstGeom prst="line">
            <a:avLst/>
          </a:prstGeom>
          <a:noFill/>
          <a:ln w="9525">
            <a:solidFill>
              <a:srgbClr val="3399FF"/>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463" name="Line 139"/>
          <p:cNvSpPr>
            <a:spLocks noChangeShapeType="1"/>
          </p:cNvSpPr>
          <p:nvPr/>
        </p:nvSpPr>
        <p:spPr bwMode="auto">
          <a:xfrm>
            <a:off x="4932040" y="2374801"/>
            <a:ext cx="266700" cy="0"/>
          </a:xfrm>
          <a:prstGeom prst="line">
            <a:avLst/>
          </a:prstGeom>
          <a:noFill/>
          <a:ln w="9525">
            <a:solidFill>
              <a:srgbClr val="FF0000"/>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464" name="Line 140"/>
          <p:cNvSpPr>
            <a:spLocks noChangeShapeType="1"/>
          </p:cNvSpPr>
          <p:nvPr/>
        </p:nvSpPr>
        <p:spPr bwMode="auto">
          <a:xfrm>
            <a:off x="5643240" y="3416201"/>
            <a:ext cx="0" cy="260350"/>
          </a:xfrm>
          <a:prstGeom prst="line">
            <a:avLst/>
          </a:prstGeom>
          <a:noFill/>
          <a:ln w="9525">
            <a:solidFill>
              <a:srgbClr val="FF0000"/>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grpSp>
        <p:nvGrpSpPr>
          <p:cNvPr id="465" name="Group 141"/>
          <p:cNvGrpSpPr>
            <a:grpSpLocks/>
          </p:cNvGrpSpPr>
          <p:nvPr/>
        </p:nvGrpSpPr>
        <p:grpSpPr bwMode="auto">
          <a:xfrm>
            <a:off x="6978327" y="3851176"/>
            <a:ext cx="622300" cy="0"/>
            <a:chOff x="4272" y="960"/>
            <a:chExt cx="336" cy="0"/>
          </a:xfrm>
        </p:grpSpPr>
        <p:sp>
          <p:nvSpPr>
            <p:cNvPr id="466" name="Line 142"/>
            <p:cNvSpPr>
              <a:spLocks noChangeShapeType="1"/>
            </p:cNvSpPr>
            <p:nvPr/>
          </p:nvSpPr>
          <p:spPr bwMode="auto">
            <a:xfrm flipV="1">
              <a:off x="4272" y="960"/>
              <a:ext cx="240" cy="0"/>
            </a:xfrm>
            <a:prstGeom prst="line">
              <a:avLst/>
            </a:prstGeom>
            <a:noFill/>
            <a:ln w="19050">
              <a:solidFill>
                <a:schemeClr val="tx1"/>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467" name="Line 143"/>
            <p:cNvSpPr>
              <a:spLocks noChangeShapeType="1"/>
            </p:cNvSpPr>
            <p:nvPr/>
          </p:nvSpPr>
          <p:spPr bwMode="auto">
            <a:xfrm flipV="1">
              <a:off x="4464" y="960"/>
              <a:ext cx="144"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grpSp>
      <p:sp>
        <p:nvSpPr>
          <p:cNvPr id="468" name="Line 144"/>
          <p:cNvSpPr>
            <a:spLocks noChangeShapeType="1"/>
          </p:cNvSpPr>
          <p:nvPr/>
        </p:nvSpPr>
        <p:spPr bwMode="auto">
          <a:xfrm>
            <a:off x="4932040" y="4284563"/>
            <a:ext cx="266700" cy="0"/>
          </a:xfrm>
          <a:prstGeom prst="line">
            <a:avLst/>
          </a:prstGeom>
          <a:noFill/>
          <a:ln w="9525">
            <a:solidFill>
              <a:srgbClr val="3399FF"/>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469" name="Line 145"/>
          <p:cNvSpPr>
            <a:spLocks noChangeShapeType="1"/>
          </p:cNvSpPr>
          <p:nvPr/>
        </p:nvSpPr>
        <p:spPr bwMode="auto">
          <a:xfrm>
            <a:off x="5109840" y="4457601"/>
            <a:ext cx="0" cy="261937"/>
          </a:xfrm>
          <a:prstGeom prst="line">
            <a:avLst/>
          </a:prstGeom>
          <a:noFill/>
          <a:ln w="9525">
            <a:solidFill>
              <a:srgbClr val="3399FF"/>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470" name="Line 146"/>
          <p:cNvSpPr>
            <a:spLocks noChangeShapeType="1"/>
          </p:cNvSpPr>
          <p:nvPr/>
        </p:nvSpPr>
        <p:spPr bwMode="auto">
          <a:xfrm>
            <a:off x="5643240" y="5240238"/>
            <a:ext cx="0" cy="260350"/>
          </a:xfrm>
          <a:prstGeom prst="line">
            <a:avLst/>
          </a:prstGeom>
          <a:noFill/>
          <a:ln w="9525">
            <a:solidFill>
              <a:srgbClr val="FF0000"/>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471" name="Line 147"/>
          <p:cNvSpPr>
            <a:spLocks noChangeShapeType="1"/>
          </p:cNvSpPr>
          <p:nvPr/>
        </p:nvSpPr>
        <p:spPr bwMode="auto">
          <a:xfrm flipV="1">
            <a:off x="5643240" y="5500588"/>
            <a:ext cx="0" cy="173038"/>
          </a:xfrm>
          <a:prstGeom prst="line">
            <a:avLst/>
          </a:prstGeom>
          <a:noFill/>
          <a:ln w="95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472" name="Line 148"/>
          <p:cNvSpPr>
            <a:spLocks noChangeShapeType="1"/>
          </p:cNvSpPr>
          <p:nvPr/>
        </p:nvSpPr>
        <p:spPr bwMode="auto">
          <a:xfrm>
            <a:off x="3865240" y="6021288"/>
            <a:ext cx="0" cy="1730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473" name="Text Box 149"/>
          <p:cNvSpPr txBox="1">
            <a:spLocks noChangeArrowheads="1"/>
          </p:cNvSpPr>
          <p:nvPr/>
        </p:nvSpPr>
        <p:spPr bwMode="auto">
          <a:xfrm rot="5400000">
            <a:off x="3707284" y="5739734"/>
            <a:ext cx="347662" cy="2154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ctr"/>
            <a:r>
              <a:rPr lang="de-DE" sz="1400"/>
              <a:t>TX</a:t>
            </a:r>
          </a:p>
        </p:txBody>
      </p:sp>
      <p:sp>
        <p:nvSpPr>
          <p:cNvPr id="474" name="Line 150"/>
          <p:cNvSpPr>
            <a:spLocks noChangeShapeType="1"/>
          </p:cNvSpPr>
          <p:nvPr/>
        </p:nvSpPr>
        <p:spPr bwMode="auto">
          <a:xfrm flipH="1">
            <a:off x="1017265" y="4370288"/>
            <a:ext cx="855662" cy="406400"/>
          </a:xfrm>
          <a:prstGeom prst="line">
            <a:avLst/>
          </a:prstGeom>
          <a:noFill/>
          <a:ln w="19050">
            <a:solidFill>
              <a:schemeClr val="tx1"/>
            </a:solidFill>
            <a:round/>
            <a:headEnd type="stealth"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475" name="Text Box 152"/>
          <p:cNvSpPr txBox="1">
            <a:spLocks noChangeArrowheads="1"/>
          </p:cNvSpPr>
          <p:nvPr/>
        </p:nvSpPr>
        <p:spPr bwMode="auto">
          <a:xfrm>
            <a:off x="1152202" y="3616226"/>
            <a:ext cx="900113" cy="30777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400">
                <a:latin typeface="Symbol" charset="0"/>
              </a:rPr>
              <a:t>l</a:t>
            </a:r>
            <a:r>
              <a:rPr lang="en-US" sz="1400"/>
              <a:t>1</a:t>
            </a:r>
            <a:r>
              <a:rPr lang="en-US" sz="1400">
                <a:latin typeface="Times New Roman" charset="0"/>
              </a:rPr>
              <a:t>- </a:t>
            </a:r>
            <a:r>
              <a:rPr lang="en-US" sz="1400">
                <a:latin typeface="Symbol" charset="0"/>
              </a:rPr>
              <a:t>l</a:t>
            </a:r>
            <a:r>
              <a:rPr lang="en-US" sz="1400"/>
              <a:t>N</a:t>
            </a:r>
          </a:p>
        </p:txBody>
      </p:sp>
      <p:sp>
        <p:nvSpPr>
          <p:cNvPr id="476" name="Line 154"/>
          <p:cNvSpPr>
            <a:spLocks noChangeShapeType="1"/>
          </p:cNvSpPr>
          <p:nvPr/>
        </p:nvSpPr>
        <p:spPr bwMode="auto">
          <a:xfrm>
            <a:off x="6959277" y="4325838"/>
            <a:ext cx="855663" cy="406400"/>
          </a:xfrm>
          <a:prstGeom prst="line">
            <a:avLst/>
          </a:prstGeom>
          <a:noFill/>
          <a:ln w="19050">
            <a:solidFill>
              <a:schemeClr val="tx1"/>
            </a:solidFill>
            <a:round/>
            <a:headEnd type="stealth"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477" name="Text Box 155"/>
          <p:cNvSpPr txBox="1">
            <a:spLocks noChangeArrowheads="1"/>
          </p:cNvSpPr>
          <p:nvPr/>
        </p:nvSpPr>
        <p:spPr bwMode="auto">
          <a:xfrm>
            <a:off x="1107752" y="2076351"/>
            <a:ext cx="900113" cy="30777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400">
                <a:latin typeface="Symbol" charset="0"/>
              </a:rPr>
              <a:t>l</a:t>
            </a:r>
            <a:r>
              <a:rPr lang="en-US" sz="1400"/>
              <a:t>1</a:t>
            </a:r>
            <a:r>
              <a:rPr lang="en-US" sz="1400">
                <a:latin typeface="Times New Roman" charset="0"/>
              </a:rPr>
              <a:t>- </a:t>
            </a:r>
            <a:r>
              <a:rPr lang="en-US" sz="1400">
                <a:latin typeface="Symbol" charset="0"/>
              </a:rPr>
              <a:t>l</a:t>
            </a:r>
            <a:r>
              <a:rPr lang="en-US" sz="1400"/>
              <a:t>N</a:t>
            </a:r>
          </a:p>
        </p:txBody>
      </p:sp>
      <p:sp>
        <p:nvSpPr>
          <p:cNvPr id="478" name="Text Box 156"/>
          <p:cNvSpPr txBox="1">
            <a:spLocks noChangeArrowheads="1"/>
          </p:cNvSpPr>
          <p:nvPr/>
        </p:nvSpPr>
        <p:spPr bwMode="auto">
          <a:xfrm>
            <a:off x="6824340" y="2041426"/>
            <a:ext cx="900112" cy="30777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400">
                <a:latin typeface="Symbol" charset="0"/>
              </a:rPr>
              <a:t>l</a:t>
            </a:r>
            <a:r>
              <a:rPr lang="en-US" sz="1400"/>
              <a:t>1</a:t>
            </a:r>
            <a:r>
              <a:rPr lang="en-US" sz="1400">
                <a:latin typeface="Times New Roman" charset="0"/>
              </a:rPr>
              <a:t>- </a:t>
            </a:r>
            <a:r>
              <a:rPr lang="en-US" sz="1400">
                <a:latin typeface="Symbol" charset="0"/>
              </a:rPr>
              <a:t>l</a:t>
            </a:r>
            <a:r>
              <a:rPr lang="en-US" sz="1400"/>
              <a:t>N</a:t>
            </a:r>
          </a:p>
        </p:txBody>
      </p:sp>
      <p:sp>
        <p:nvSpPr>
          <p:cNvPr id="479" name="Text Box 157"/>
          <p:cNvSpPr txBox="1">
            <a:spLocks noChangeArrowheads="1"/>
          </p:cNvSpPr>
          <p:nvPr/>
        </p:nvSpPr>
        <p:spPr bwMode="auto">
          <a:xfrm>
            <a:off x="6824340" y="3525738"/>
            <a:ext cx="900112" cy="30777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400">
                <a:latin typeface="Symbol" charset="0"/>
              </a:rPr>
              <a:t>l</a:t>
            </a:r>
            <a:r>
              <a:rPr lang="en-US" sz="1400"/>
              <a:t>1</a:t>
            </a:r>
            <a:r>
              <a:rPr lang="en-US" sz="1400">
                <a:latin typeface="Times New Roman" charset="0"/>
              </a:rPr>
              <a:t>- </a:t>
            </a:r>
            <a:r>
              <a:rPr lang="en-US" sz="1400">
                <a:latin typeface="Symbol" charset="0"/>
              </a:rPr>
              <a:t>l</a:t>
            </a:r>
            <a:r>
              <a:rPr lang="en-US" sz="1400"/>
              <a:t>N</a:t>
            </a:r>
          </a:p>
        </p:txBody>
      </p:sp>
      <p:sp>
        <p:nvSpPr>
          <p:cNvPr id="480" name="Line 160"/>
          <p:cNvSpPr>
            <a:spLocks noChangeShapeType="1"/>
          </p:cNvSpPr>
          <p:nvPr/>
        </p:nvSpPr>
        <p:spPr bwMode="auto">
          <a:xfrm>
            <a:off x="4304977" y="2976463"/>
            <a:ext cx="0" cy="539750"/>
          </a:xfrm>
          <a:prstGeom prst="line">
            <a:avLst/>
          </a:prstGeom>
          <a:noFill/>
          <a:ln w="19050">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481" name="Oval 162"/>
          <p:cNvSpPr>
            <a:spLocks noChangeArrowheads="1"/>
          </p:cNvSpPr>
          <p:nvPr/>
        </p:nvSpPr>
        <p:spPr bwMode="auto">
          <a:xfrm>
            <a:off x="2638102" y="1850926"/>
            <a:ext cx="90488" cy="3060700"/>
          </a:xfrm>
          <a:prstGeom prst="ellipse">
            <a:avLst/>
          </a:prstGeom>
          <a:noFill/>
          <a:ln w="127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482" name="Oval 164"/>
          <p:cNvSpPr>
            <a:spLocks noChangeArrowheads="1"/>
          </p:cNvSpPr>
          <p:nvPr/>
        </p:nvSpPr>
        <p:spPr bwMode="auto">
          <a:xfrm>
            <a:off x="6194102" y="1850926"/>
            <a:ext cx="92075" cy="3060700"/>
          </a:xfrm>
          <a:prstGeom prst="ellipse">
            <a:avLst/>
          </a:prstGeom>
          <a:noFill/>
          <a:ln w="127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p>
        </p:txBody>
      </p:sp>
      <p:sp>
        <p:nvSpPr>
          <p:cNvPr id="483" name="Text Box 165"/>
          <p:cNvSpPr txBox="1">
            <a:spLocks noChangeArrowheads="1"/>
          </p:cNvSpPr>
          <p:nvPr/>
        </p:nvSpPr>
        <p:spPr bwMode="auto">
          <a:xfrm>
            <a:off x="5517827" y="4911626"/>
            <a:ext cx="1395413"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400"/>
              <a:t>Fibre shuffle</a:t>
            </a:r>
          </a:p>
        </p:txBody>
      </p:sp>
      <p:sp>
        <p:nvSpPr>
          <p:cNvPr id="486" name="Text Box 158"/>
          <p:cNvSpPr txBox="1">
            <a:spLocks noChangeArrowheads="1"/>
          </p:cNvSpPr>
          <p:nvPr/>
        </p:nvSpPr>
        <p:spPr bwMode="auto">
          <a:xfrm>
            <a:off x="4579813" y="908720"/>
            <a:ext cx="4457700" cy="8463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“Lamda” switches: switch size = (M+K) x (M+K)</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Number of switches = number of used wavelengths </a:t>
            </a:r>
            <a:r>
              <a:rPr kumimoji="0" lang="en-US" sz="1400" b="0" i="0" u="none" strike="noStrike" kern="0" cap="none" spc="0" normalizeH="0" baseline="0" noProof="0">
                <a:ln>
                  <a:noFill/>
                </a:ln>
                <a:solidFill>
                  <a:sysClr val="windowText" lastClr="000000"/>
                </a:solidFill>
                <a:effectLst/>
                <a:uLnTx/>
                <a:uFillTx/>
                <a:sym typeface="Monotype Sorts" charset="0"/>
              </a:rPr>
              <a:t>= “pay as you grow” architecture (incremental cost)</a:t>
            </a:r>
          </a:p>
        </p:txBody>
      </p:sp>
      <p:sp>
        <p:nvSpPr>
          <p:cNvPr id="487" name="Line 159"/>
          <p:cNvSpPr>
            <a:spLocks noChangeShapeType="1"/>
          </p:cNvSpPr>
          <p:nvPr/>
        </p:nvSpPr>
        <p:spPr bwMode="auto">
          <a:xfrm flipH="1">
            <a:off x="4355976" y="1224633"/>
            <a:ext cx="223837" cy="493712"/>
          </a:xfrm>
          <a:prstGeom prst="line">
            <a:avLst/>
          </a:prstGeom>
          <a:noFill/>
          <a:ln w="19050">
            <a:solidFill>
              <a:srgbClr val="000000"/>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488" name="Text Box 153"/>
          <p:cNvSpPr txBox="1">
            <a:spLocks noChangeArrowheads="1"/>
          </p:cNvSpPr>
          <p:nvPr/>
        </p:nvSpPr>
        <p:spPr bwMode="auto">
          <a:xfrm>
            <a:off x="7164288" y="4725144"/>
            <a:ext cx="1709737" cy="1600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dirty="0"/>
              <a:t>M Multiplexers have to be the size of the maximum number of wavelengths in WDM system from day 1 (</a:t>
            </a:r>
            <a:r>
              <a:rPr lang="en-US" sz="1400" dirty="0" err="1"/>
              <a:t>ie</a:t>
            </a:r>
            <a:r>
              <a:rPr lang="en-US" sz="1400" dirty="0"/>
              <a:t> </a:t>
            </a:r>
            <a:r>
              <a:rPr lang="en-US" sz="1400" dirty="0" err="1">
                <a:latin typeface="Symbol" charset="0"/>
              </a:rPr>
              <a:t>l</a:t>
            </a:r>
            <a:r>
              <a:rPr lang="en-US" sz="1400" dirty="0" err="1"/>
              <a:t>N</a:t>
            </a:r>
            <a:r>
              <a:rPr lang="en-US" sz="1400" dirty="0"/>
              <a:t>)</a:t>
            </a:r>
          </a:p>
        </p:txBody>
      </p:sp>
      <p:sp>
        <p:nvSpPr>
          <p:cNvPr id="489" name="Text Box 163"/>
          <p:cNvSpPr txBox="1">
            <a:spLocks noChangeArrowheads="1"/>
          </p:cNvSpPr>
          <p:nvPr/>
        </p:nvSpPr>
        <p:spPr bwMode="auto">
          <a:xfrm>
            <a:off x="2478088" y="1403697"/>
            <a:ext cx="139541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400"/>
              <a:t>Fibre shuffle</a:t>
            </a:r>
          </a:p>
        </p:txBody>
      </p:sp>
      <p:sp>
        <p:nvSpPr>
          <p:cNvPr id="490" name="Text Box 166"/>
          <p:cNvSpPr txBox="1">
            <a:spLocks noChangeArrowheads="1"/>
          </p:cNvSpPr>
          <p:nvPr/>
        </p:nvSpPr>
        <p:spPr bwMode="auto">
          <a:xfrm>
            <a:off x="317500" y="1268760"/>
            <a:ext cx="1800225"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dirty="0"/>
              <a:t>Needs to be installed from day 1</a:t>
            </a:r>
          </a:p>
        </p:txBody>
      </p:sp>
      <p:sp>
        <p:nvSpPr>
          <p:cNvPr id="491" name="Line 167"/>
          <p:cNvSpPr>
            <a:spLocks noChangeShapeType="1"/>
          </p:cNvSpPr>
          <p:nvPr/>
        </p:nvSpPr>
        <p:spPr bwMode="auto">
          <a:xfrm>
            <a:off x="2027238" y="1538635"/>
            <a:ext cx="450850" cy="0"/>
          </a:xfrm>
          <a:prstGeom prst="line">
            <a:avLst/>
          </a:prstGeom>
          <a:noFill/>
          <a:ln w="127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p>
        </p:txBody>
      </p:sp>
      <p:sp>
        <p:nvSpPr>
          <p:cNvPr id="493" name="Text Box 151"/>
          <p:cNvSpPr txBox="1">
            <a:spLocks noChangeArrowheads="1"/>
          </p:cNvSpPr>
          <p:nvPr/>
        </p:nvSpPr>
        <p:spPr bwMode="auto">
          <a:xfrm>
            <a:off x="179512" y="4653136"/>
            <a:ext cx="1757362" cy="1600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dirty="0"/>
              <a:t>M </a:t>
            </a:r>
            <a:r>
              <a:rPr lang="en-US" sz="1400" dirty="0" err="1"/>
              <a:t>Demultiplexers</a:t>
            </a:r>
            <a:r>
              <a:rPr lang="en-US" sz="1400" dirty="0"/>
              <a:t> have to be the size of the maximum number of wavelengths in WDM system from day 1 (</a:t>
            </a:r>
            <a:r>
              <a:rPr lang="en-US" sz="1400" dirty="0" err="1"/>
              <a:t>ie</a:t>
            </a:r>
            <a:r>
              <a:rPr lang="en-US" sz="1400" dirty="0"/>
              <a:t> </a:t>
            </a:r>
            <a:r>
              <a:rPr lang="en-US" sz="1400" dirty="0" err="1">
                <a:latin typeface="Symbol" charset="0"/>
              </a:rPr>
              <a:t>l</a:t>
            </a:r>
            <a:r>
              <a:rPr lang="en-US" sz="1400" dirty="0" err="1"/>
              <a:t>N</a:t>
            </a:r>
            <a:r>
              <a:rPr lang="en-US" sz="1400" dirty="0"/>
              <a:t>)</a:t>
            </a:r>
          </a:p>
        </p:txBody>
      </p:sp>
      <p:sp>
        <p:nvSpPr>
          <p:cNvPr id="494" name="Text Box 161"/>
          <p:cNvSpPr txBox="1">
            <a:spLocks noChangeArrowheads="1"/>
          </p:cNvSpPr>
          <p:nvPr/>
        </p:nvSpPr>
        <p:spPr bwMode="auto">
          <a:xfrm>
            <a:off x="2483768" y="6002124"/>
            <a:ext cx="4005263"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400" dirty="0"/>
              <a:t>Wavelength conversion/regeneration or path to electrical layer (SDH DXC/IP routers…..)</a:t>
            </a:r>
          </a:p>
        </p:txBody>
      </p:sp>
      <p:sp>
        <p:nvSpPr>
          <p:cNvPr id="3" name="Slide Number Placeholder 2"/>
          <p:cNvSpPr>
            <a:spLocks noGrp="1"/>
          </p:cNvSpPr>
          <p:nvPr>
            <p:ph type="sldNum" sz="quarter" idx="11"/>
          </p:nvPr>
        </p:nvSpPr>
        <p:spPr/>
        <p:txBody>
          <a:bodyPr/>
          <a:lstStyle/>
          <a:p>
            <a:pPr>
              <a:defRPr/>
            </a:pPr>
            <a:fld id="{E27625A9-5E77-CB45-8867-3DD80D097EC7}" type="slidenum">
              <a:rPr lang="en-GB" smtClean="0"/>
              <a:pPr>
                <a:defRPr/>
              </a:pPr>
              <a:t>40</a:t>
            </a:fld>
            <a:endParaRPr lang="en-GB"/>
          </a:p>
        </p:txBody>
      </p:sp>
    </p:spTree>
    <p:extLst>
      <p:ext uri="{BB962C8B-B14F-4D97-AF65-F5344CB8AC3E}">
        <p14:creationId xmlns:p14="http://schemas.microsoft.com/office/powerpoint/2010/main" val="32240194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charset="0"/>
              </a:rPr>
              <a:t>WIXC versus WSXC</a:t>
            </a:r>
            <a:endParaRPr lang="en-US" dirty="0"/>
          </a:p>
        </p:txBody>
      </p:sp>
      <p:sp>
        <p:nvSpPr>
          <p:cNvPr id="3" name="Content Placeholder 2"/>
          <p:cNvSpPr>
            <a:spLocks noGrp="1"/>
          </p:cNvSpPr>
          <p:nvPr>
            <p:ph idx="1"/>
          </p:nvPr>
        </p:nvSpPr>
        <p:spPr/>
        <p:txBody>
          <a:bodyPr/>
          <a:lstStyle/>
          <a:p>
            <a:r>
              <a:rPr lang="en-US" sz="2000" dirty="0"/>
              <a:t>WIXC architecture provides any-to-any connectivity. However, this is superfluous since input </a:t>
            </a:r>
            <a:r>
              <a:rPr lang="en-US" sz="2000" dirty="0">
                <a:latin typeface="Symbol" charset="0"/>
              </a:rPr>
              <a:t>l</a:t>
            </a:r>
            <a:r>
              <a:rPr lang="en-US" sz="2000" dirty="0"/>
              <a:t>1 cannot be switched to </a:t>
            </a:r>
            <a:r>
              <a:rPr lang="en-US" sz="2000" dirty="0">
                <a:latin typeface="Symbol" charset="0"/>
              </a:rPr>
              <a:t>l</a:t>
            </a:r>
            <a:r>
              <a:rPr lang="en-US" sz="2000" dirty="0"/>
              <a:t>2 without first dropping to a wavelength converter</a:t>
            </a:r>
          </a:p>
          <a:p>
            <a:r>
              <a:rPr lang="en-US" sz="2000" dirty="0"/>
              <a:t>WSXC architecture is more suitable to WDM since only allows same wavelength to same wavelength switching – more efficient use of switch matrix</a:t>
            </a:r>
          </a:p>
          <a:p>
            <a:r>
              <a:rPr lang="en-US" sz="2000" dirty="0"/>
              <a:t>WIXC architecture requires very large switch from day one – expensive initial cost even if only a few wavelengths are used. This would certainly not be constructed using 2D MEMS – more likely to be 3D (or Clos arrangement of 2D MEMS, but high loss + expensive)</a:t>
            </a:r>
          </a:p>
          <a:p>
            <a:r>
              <a:rPr lang="en-US" sz="2000" dirty="0"/>
              <a:t>WSXC architecture is a modular design utilizing many small switches that are installed only when necessary – smaller initial cost: “Pay as you grow” architecture. Small switches imply 2D MEMS would be more appropriate than 3D MEMS. 2D switch technology more mature than 3D</a:t>
            </a:r>
          </a:p>
          <a:p>
            <a:endParaRPr lang="en-US" sz="2000" dirty="0"/>
          </a:p>
          <a:p>
            <a:pPr>
              <a:buFont typeface="Monotype Sorts" charset="0"/>
              <a:buNone/>
            </a:pPr>
            <a:endParaRPr lang="en-US" sz="2000" dirty="0"/>
          </a:p>
          <a:p>
            <a:endParaRPr lang="en-US" sz="2000" dirty="0"/>
          </a:p>
        </p:txBody>
      </p:sp>
      <p:sp>
        <p:nvSpPr>
          <p:cNvPr id="4" name="Footer Placeholder 3"/>
          <p:cNvSpPr>
            <a:spLocks noGrp="1"/>
          </p:cNvSpPr>
          <p:nvPr>
            <p:ph type="ftr" sz="quarter" idx="10"/>
          </p:nvPr>
        </p:nvSpPr>
        <p:spPr/>
        <p:txBody>
          <a:bodyPr/>
          <a:lstStyle/>
          <a:p>
            <a:pPr>
              <a:defRPr/>
            </a:pPr>
            <a:r>
              <a:rPr lang="en-US"/>
              <a:t>Optical Networks                                                 Electrical and Electronic Engineering</a:t>
            </a:r>
            <a:endParaRPr lang="en-GB"/>
          </a:p>
        </p:txBody>
      </p:sp>
      <p:sp>
        <p:nvSpPr>
          <p:cNvPr id="6" name="Slide Number Placeholder 5"/>
          <p:cNvSpPr>
            <a:spLocks noGrp="1"/>
          </p:cNvSpPr>
          <p:nvPr>
            <p:ph type="sldNum" sz="quarter" idx="11"/>
          </p:nvPr>
        </p:nvSpPr>
        <p:spPr/>
        <p:txBody>
          <a:bodyPr/>
          <a:lstStyle/>
          <a:p>
            <a:pPr>
              <a:defRPr/>
            </a:pPr>
            <a:fld id="{E27625A9-5E77-CB45-8867-3DD80D097EC7}" type="slidenum">
              <a:rPr lang="en-GB" smtClean="0"/>
              <a:pPr>
                <a:defRPr/>
              </a:pPr>
              <a:t>41</a:t>
            </a:fld>
            <a:endParaRPr lang="en-GB"/>
          </a:p>
        </p:txBody>
      </p:sp>
    </p:spTree>
    <p:extLst>
      <p:ext uri="{BB962C8B-B14F-4D97-AF65-F5344CB8AC3E}">
        <p14:creationId xmlns:p14="http://schemas.microsoft.com/office/powerpoint/2010/main" val="41126618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ChangeArrowheads="1"/>
          </p:cNvSpPr>
          <p:nvPr/>
        </p:nvSpPr>
        <p:spPr bwMode="auto">
          <a:xfrm>
            <a:off x="0" y="260648"/>
            <a:ext cx="7934325" cy="462307"/>
          </a:xfrm>
          <a:prstGeom prst="rect">
            <a:avLst/>
          </a:prstGeom>
          <a:noFill/>
          <a:ln>
            <a:noFill/>
          </a:ln>
        </p:spPr>
        <p:txBody>
          <a:bodyPr vert="horz" wrap="square" lIns="90488" tIns="44450" rIns="90488" bIns="44450" numCol="1" anchor="b" anchorCtr="0" compatLnSpc="1">
            <a:prstTxWarp prst="textNoShape">
              <a:avLst/>
            </a:prstTxWarp>
          </a:bodyPr>
          <a:lstStyle/>
          <a:p>
            <a:r>
              <a:rPr lang="en-US" sz="2400" dirty="0">
                <a:solidFill>
                  <a:srgbClr val="9A1D2B"/>
                </a:solidFill>
              </a:rPr>
              <a:t>Optical </a:t>
            </a:r>
            <a:r>
              <a:rPr lang="en-US" sz="2400" dirty="0" err="1">
                <a:solidFill>
                  <a:srgbClr val="9A1D2B"/>
                </a:solidFill>
              </a:rPr>
              <a:t>Crossconnect</a:t>
            </a:r>
            <a:r>
              <a:rPr lang="en-US" sz="2400" dirty="0">
                <a:solidFill>
                  <a:srgbClr val="9A1D2B"/>
                </a:solidFill>
              </a:rPr>
              <a:t> (I): Wavelength Modular</a:t>
            </a:r>
          </a:p>
        </p:txBody>
      </p:sp>
      <p:sp>
        <p:nvSpPr>
          <p:cNvPr id="191490" name="Rectangle 3"/>
          <p:cNvSpPr>
            <a:spLocks noChangeArrowheads="1"/>
          </p:cNvSpPr>
          <p:nvPr/>
        </p:nvSpPr>
        <p:spPr bwMode="auto">
          <a:xfrm>
            <a:off x="179512" y="1412776"/>
            <a:ext cx="3744416" cy="41044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marL="342900" indent="-342900">
              <a:lnSpc>
                <a:spcPct val="150000"/>
              </a:lnSpc>
              <a:spcBef>
                <a:spcPct val="20000"/>
              </a:spcBef>
              <a:buFont typeface="Arial" charset="0"/>
              <a:buChar char="•"/>
            </a:pPr>
            <a:r>
              <a:rPr lang="en-US" dirty="0">
                <a:cs typeface="Arial" charset="0"/>
              </a:rPr>
              <a:t>  Wavelength </a:t>
            </a:r>
            <a:r>
              <a:rPr lang="en-US" dirty="0" err="1">
                <a:cs typeface="Arial" charset="0"/>
              </a:rPr>
              <a:t>demultiplexing</a:t>
            </a:r>
            <a:r>
              <a:rPr lang="en-US" dirty="0">
                <a:cs typeface="Arial" charset="0"/>
              </a:rPr>
              <a:t> can be achieved with a static </a:t>
            </a:r>
            <a:r>
              <a:rPr lang="en-US" dirty="0" err="1">
                <a:cs typeface="Arial" charset="0"/>
              </a:rPr>
              <a:t>demultiplexer</a:t>
            </a:r>
            <a:r>
              <a:rPr lang="en-US" dirty="0">
                <a:cs typeface="Arial" charset="0"/>
              </a:rPr>
              <a:t> - simplifies input stage</a:t>
            </a:r>
          </a:p>
          <a:p>
            <a:pPr marL="342900" indent="-342900">
              <a:lnSpc>
                <a:spcPct val="150000"/>
              </a:lnSpc>
              <a:spcBef>
                <a:spcPct val="20000"/>
              </a:spcBef>
              <a:buFont typeface="Arial" charset="0"/>
              <a:buChar char="•"/>
            </a:pPr>
            <a:r>
              <a:rPr lang="en-US" dirty="0">
                <a:cs typeface="Arial" charset="0"/>
              </a:rPr>
              <a:t>  OXC is wavelength modular, but not link modular</a:t>
            </a:r>
          </a:p>
          <a:p>
            <a:pPr marL="342900" indent="-342900">
              <a:lnSpc>
                <a:spcPct val="150000"/>
              </a:lnSpc>
              <a:spcBef>
                <a:spcPct val="20000"/>
              </a:spcBef>
              <a:buFont typeface="Arial" charset="0"/>
              <a:buChar char="•"/>
            </a:pPr>
            <a:r>
              <a:rPr lang="en-US" dirty="0">
                <a:cs typeface="Arial" charset="0"/>
              </a:rPr>
              <a:t>  Strictly non-blocking</a:t>
            </a:r>
          </a:p>
          <a:p>
            <a:pPr marL="342900" indent="-342900">
              <a:lnSpc>
                <a:spcPct val="150000"/>
              </a:lnSpc>
              <a:spcBef>
                <a:spcPct val="20000"/>
              </a:spcBef>
              <a:buFont typeface="Arial" charset="0"/>
              <a:buChar char="•"/>
            </a:pPr>
            <a:r>
              <a:rPr lang="en-US" dirty="0">
                <a:cs typeface="Arial" charset="0"/>
              </a:rPr>
              <a:t>  Maximum add/drop flexibility provided sufficient </a:t>
            </a:r>
            <a:r>
              <a:rPr lang="en-US" dirty="0" err="1">
                <a:cs typeface="Arial" charset="0"/>
              </a:rPr>
              <a:t>Tx’s</a:t>
            </a:r>
            <a:r>
              <a:rPr lang="en-US" dirty="0">
                <a:cs typeface="Arial" charset="0"/>
              </a:rPr>
              <a:t> and Rx’s available</a:t>
            </a:r>
          </a:p>
        </p:txBody>
      </p:sp>
      <p:sp>
        <p:nvSpPr>
          <p:cNvPr id="191491" name="Line 4"/>
          <p:cNvSpPr>
            <a:spLocks noChangeShapeType="1"/>
          </p:cNvSpPr>
          <p:nvPr/>
        </p:nvSpPr>
        <p:spPr bwMode="auto">
          <a:xfrm flipV="1">
            <a:off x="3341688" y="5029200"/>
            <a:ext cx="5791200" cy="0"/>
          </a:xfrm>
          <a:prstGeom prst="line">
            <a:avLst/>
          </a:prstGeom>
          <a:noFill/>
          <a:ln w="12700">
            <a:solidFill>
              <a:schemeClr val="tx1"/>
            </a:solidFill>
            <a:prstDash val="lg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492" name="Rectangle 5"/>
          <p:cNvSpPr>
            <a:spLocks noChangeArrowheads="1"/>
          </p:cNvSpPr>
          <p:nvPr/>
        </p:nvSpPr>
        <p:spPr bwMode="auto">
          <a:xfrm>
            <a:off x="3424238" y="5011738"/>
            <a:ext cx="1517650" cy="249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5088" tIns="31750" rIns="65088" bIns="31750">
            <a:spAutoFit/>
          </a:bodyPr>
          <a:lstStyle/>
          <a:p>
            <a:pPr defTabSz="447675">
              <a:spcBef>
                <a:spcPct val="50000"/>
              </a:spcBef>
            </a:pPr>
            <a:r>
              <a:rPr lang="en-US" sz="1200"/>
              <a:t>Digital Path Layer</a:t>
            </a:r>
          </a:p>
        </p:txBody>
      </p:sp>
      <p:sp>
        <p:nvSpPr>
          <p:cNvPr id="191493" name="Rectangle 6"/>
          <p:cNvSpPr>
            <a:spLocks noChangeArrowheads="1"/>
          </p:cNvSpPr>
          <p:nvPr/>
        </p:nvSpPr>
        <p:spPr bwMode="auto">
          <a:xfrm>
            <a:off x="3424238" y="4783138"/>
            <a:ext cx="2005012" cy="249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5088" tIns="31750" rIns="65088" bIns="31750">
            <a:spAutoFit/>
          </a:bodyPr>
          <a:lstStyle/>
          <a:p>
            <a:pPr defTabSz="447675">
              <a:spcBef>
                <a:spcPct val="50000"/>
              </a:spcBef>
            </a:pPr>
            <a:r>
              <a:rPr lang="en-US" sz="1200"/>
              <a:t>Optical Path Layer</a:t>
            </a:r>
          </a:p>
        </p:txBody>
      </p:sp>
      <p:grpSp>
        <p:nvGrpSpPr>
          <p:cNvPr id="191494" name="Group 7"/>
          <p:cNvGrpSpPr>
            <a:grpSpLocks/>
          </p:cNvGrpSpPr>
          <p:nvPr/>
        </p:nvGrpSpPr>
        <p:grpSpPr bwMode="auto">
          <a:xfrm>
            <a:off x="4235446" y="1676401"/>
            <a:ext cx="4579932" cy="4183066"/>
            <a:chOff x="1619" y="384"/>
            <a:chExt cx="2886" cy="2635"/>
          </a:xfrm>
        </p:grpSpPr>
        <p:sp>
          <p:nvSpPr>
            <p:cNvPr id="191497" name="Rectangle 8"/>
            <p:cNvSpPr>
              <a:spLocks noChangeArrowheads="1"/>
            </p:cNvSpPr>
            <p:nvPr/>
          </p:nvSpPr>
          <p:spPr bwMode="auto">
            <a:xfrm>
              <a:off x="2805" y="671"/>
              <a:ext cx="94" cy="255"/>
            </a:xfrm>
            <a:prstGeom prst="rect">
              <a:avLst/>
            </a:prstGeom>
            <a:solidFill>
              <a:srgbClr val="CCECFF">
                <a:alpha val="50195"/>
              </a:srgbClr>
            </a:solidFill>
            <a:ln w="12700">
              <a:solidFill>
                <a:schemeClr val="tx1"/>
              </a:solidFill>
              <a:miter lim="800000"/>
              <a:headEnd/>
              <a:tailEnd/>
            </a:ln>
          </p:spPr>
          <p:txBody>
            <a:bodyPr wrap="none" anchor="ctr"/>
            <a:lstStyle/>
            <a:p>
              <a:endParaRPr lang="en-US"/>
            </a:p>
          </p:txBody>
        </p:sp>
        <p:sp>
          <p:nvSpPr>
            <p:cNvPr id="191498" name="Rectangle 9"/>
            <p:cNvSpPr>
              <a:spLocks noChangeArrowheads="1"/>
            </p:cNvSpPr>
            <p:nvPr/>
          </p:nvSpPr>
          <p:spPr bwMode="auto">
            <a:xfrm>
              <a:off x="2803" y="1122"/>
              <a:ext cx="95" cy="257"/>
            </a:xfrm>
            <a:prstGeom prst="rect">
              <a:avLst/>
            </a:prstGeom>
            <a:solidFill>
              <a:srgbClr val="CCECFF">
                <a:alpha val="50195"/>
              </a:srgbClr>
            </a:solidFill>
            <a:ln w="12700">
              <a:solidFill>
                <a:schemeClr val="tx1"/>
              </a:solidFill>
              <a:miter lim="800000"/>
              <a:headEnd/>
              <a:tailEnd/>
            </a:ln>
          </p:spPr>
          <p:txBody>
            <a:bodyPr wrap="none" anchor="ctr"/>
            <a:lstStyle/>
            <a:p>
              <a:endParaRPr lang="en-US"/>
            </a:p>
          </p:txBody>
        </p:sp>
        <p:sp>
          <p:nvSpPr>
            <p:cNvPr id="191499" name="Rectangle 10"/>
            <p:cNvSpPr>
              <a:spLocks noChangeArrowheads="1"/>
            </p:cNvSpPr>
            <p:nvPr/>
          </p:nvSpPr>
          <p:spPr bwMode="auto">
            <a:xfrm>
              <a:off x="2804" y="2145"/>
              <a:ext cx="94" cy="254"/>
            </a:xfrm>
            <a:prstGeom prst="rect">
              <a:avLst/>
            </a:prstGeom>
            <a:solidFill>
              <a:srgbClr val="CCECFF">
                <a:alpha val="50195"/>
              </a:srgbClr>
            </a:solidFill>
            <a:ln w="12700">
              <a:solidFill>
                <a:schemeClr val="tx1"/>
              </a:solidFill>
              <a:miter lim="800000"/>
              <a:headEnd/>
              <a:tailEnd/>
            </a:ln>
          </p:spPr>
          <p:txBody>
            <a:bodyPr wrap="none" anchor="ctr"/>
            <a:lstStyle/>
            <a:p>
              <a:endParaRPr lang="en-US"/>
            </a:p>
          </p:txBody>
        </p:sp>
        <p:sp>
          <p:nvSpPr>
            <p:cNvPr id="191500" name="Rectangle 11"/>
            <p:cNvSpPr>
              <a:spLocks noChangeArrowheads="1"/>
            </p:cNvSpPr>
            <p:nvPr/>
          </p:nvSpPr>
          <p:spPr bwMode="auto">
            <a:xfrm>
              <a:off x="2804" y="1613"/>
              <a:ext cx="94" cy="258"/>
            </a:xfrm>
            <a:prstGeom prst="rect">
              <a:avLst/>
            </a:prstGeom>
            <a:solidFill>
              <a:srgbClr val="CCECFF">
                <a:alpha val="50195"/>
              </a:srgbClr>
            </a:solidFill>
            <a:ln w="12700">
              <a:solidFill>
                <a:schemeClr val="tx1"/>
              </a:solidFill>
              <a:miter lim="800000"/>
              <a:headEnd/>
              <a:tailEnd/>
            </a:ln>
          </p:spPr>
          <p:txBody>
            <a:bodyPr wrap="none" anchor="ctr"/>
            <a:lstStyle/>
            <a:p>
              <a:endParaRPr lang="en-US"/>
            </a:p>
          </p:txBody>
        </p:sp>
        <p:sp>
          <p:nvSpPr>
            <p:cNvPr id="191501" name="Rectangle 12"/>
            <p:cNvSpPr>
              <a:spLocks noChangeArrowheads="1"/>
            </p:cNvSpPr>
            <p:nvPr/>
          </p:nvSpPr>
          <p:spPr bwMode="auto">
            <a:xfrm>
              <a:off x="3282" y="1334"/>
              <a:ext cx="117" cy="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endParaRPr lang="en-US" sz="1200"/>
            </a:p>
          </p:txBody>
        </p:sp>
        <p:sp>
          <p:nvSpPr>
            <p:cNvPr id="191502" name="Rectangle 13"/>
            <p:cNvSpPr>
              <a:spLocks noChangeArrowheads="1"/>
            </p:cNvSpPr>
            <p:nvPr/>
          </p:nvSpPr>
          <p:spPr bwMode="auto">
            <a:xfrm>
              <a:off x="1824" y="384"/>
              <a:ext cx="677" cy="3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5088" tIns="31750" rIns="65088" bIns="31750">
              <a:spAutoFit/>
            </a:bodyPr>
            <a:lstStyle/>
            <a:p>
              <a:pPr defTabSz="447675">
                <a:spcBef>
                  <a:spcPct val="50000"/>
                </a:spcBef>
              </a:pPr>
              <a:r>
                <a:rPr lang="en-US" sz="1200"/>
                <a:t>Wavelength Demultiplexers</a:t>
              </a:r>
            </a:p>
          </p:txBody>
        </p:sp>
        <p:sp>
          <p:nvSpPr>
            <p:cNvPr id="191503" name="Rectangle 14"/>
            <p:cNvSpPr>
              <a:spLocks noChangeArrowheads="1"/>
            </p:cNvSpPr>
            <p:nvPr/>
          </p:nvSpPr>
          <p:spPr bwMode="auto">
            <a:xfrm>
              <a:off x="3408" y="469"/>
              <a:ext cx="553" cy="1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5088" tIns="31750" rIns="65088" bIns="31750">
              <a:spAutoFit/>
            </a:bodyPr>
            <a:lstStyle/>
            <a:p>
              <a:pPr defTabSz="447675">
                <a:spcBef>
                  <a:spcPct val="50000"/>
                </a:spcBef>
              </a:pPr>
              <a:r>
                <a:rPr lang="en-US" sz="1200"/>
                <a:t>Combiners</a:t>
              </a:r>
            </a:p>
          </p:txBody>
        </p:sp>
        <p:sp>
          <p:nvSpPr>
            <p:cNvPr id="191504" name="Rectangle 15" descr="Outlined diamond"/>
            <p:cNvSpPr>
              <a:spLocks noChangeArrowheads="1"/>
            </p:cNvSpPr>
            <p:nvPr/>
          </p:nvSpPr>
          <p:spPr bwMode="auto">
            <a:xfrm>
              <a:off x="2449" y="2778"/>
              <a:ext cx="1176" cy="176"/>
            </a:xfrm>
            <a:prstGeom prst="rect">
              <a:avLst/>
            </a:prstGeom>
            <a:pattFill prst="openDmnd">
              <a:fgClr>
                <a:srgbClr val="F83200"/>
              </a:fgClr>
              <a:bgClr>
                <a:schemeClr val="bg1"/>
              </a:bgClr>
            </a:pattFill>
            <a:ln w="12700">
              <a:solidFill>
                <a:schemeClr val="tx1"/>
              </a:solidFill>
              <a:miter lim="800000"/>
              <a:headEnd/>
              <a:tailEnd/>
            </a:ln>
          </p:spPr>
          <p:txBody>
            <a:bodyPr wrap="none" anchor="ctr"/>
            <a:lstStyle/>
            <a:p>
              <a:endParaRPr lang="en-US"/>
            </a:p>
          </p:txBody>
        </p:sp>
        <p:sp>
          <p:nvSpPr>
            <p:cNvPr id="191505" name="Rectangle 16"/>
            <p:cNvSpPr>
              <a:spLocks noChangeArrowheads="1"/>
            </p:cNvSpPr>
            <p:nvPr/>
          </p:nvSpPr>
          <p:spPr bwMode="auto">
            <a:xfrm>
              <a:off x="2954" y="667"/>
              <a:ext cx="227" cy="260"/>
            </a:xfrm>
            <a:prstGeom prst="rect">
              <a:avLst/>
            </a:prstGeom>
            <a:solidFill>
              <a:srgbClr val="FFFF00">
                <a:alpha val="50195"/>
              </a:srgbClr>
            </a:solidFill>
            <a:ln w="12700">
              <a:solidFill>
                <a:srgbClr val="000000"/>
              </a:solidFill>
              <a:miter lim="800000"/>
              <a:headEnd/>
              <a:tailEnd/>
            </a:ln>
          </p:spPr>
          <p:txBody>
            <a:bodyPr wrap="none" anchor="ctr"/>
            <a:lstStyle/>
            <a:p>
              <a:endParaRPr lang="en-US"/>
            </a:p>
          </p:txBody>
        </p:sp>
        <p:sp>
          <p:nvSpPr>
            <p:cNvPr id="191506" name="Line 17"/>
            <p:cNvSpPr>
              <a:spLocks noChangeShapeType="1"/>
            </p:cNvSpPr>
            <p:nvPr/>
          </p:nvSpPr>
          <p:spPr bwMode="auto">
            <a:xfrm flipV="1">
              <a:off x="2747" y="892"/>
              <a:ext cx="0" cy="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07" name="Line 18"/>
            <p:cNvSpPr>
              <a:spLocks noChangeShapeType="1"/>
            </p:cNvSpPr>
            <p:nvPr/>
          </p:nvSpPr>
          <p:spPr bwMode="auto">
            <a:xfrm flipV="1">
              <a:off x="2747" y="936"/>
              <a:ext cx="0" cy="82"/>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91508" name="Line 19"/>
            <p:cNvSpPr>
              <a:spLocks noChangeShapeType="1"/>
            </p:cNvSpPr>
            <p:nvPr/>
          </p:nvSpPr>
          <p:spPr bwMode="auto">
            <a:xfrm>
              <a:off x="3231" y="970"/>
              <a:ext cx="0" cy="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09" name="Line 20"/>
            <p:cNvSpPr>
              <a:spLocks noChangeShapeType="1"/>
            </p:cNvSpPr>
            <p:nvPr/>
          </p:nvSpPr>
          <p:spPr bwMode="auto">
            <a:xfrm>
              <a:off x="3234" y="899"/>
              <a:ext cx="0" cy="97"/>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91510" name="Line 21"/>
            <p:cNvSpPr>
              <a:spLocks noChangeShapeType="1"/>
            </p:cNvSpPr>
            <p:nvPr/>
          </p:nvSpPr>
          <p:spPr bwMode="auto">
            <a:xfrm>
              <a:off x="3184" y="898"/>
              <a:ext cx="5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11" name="Line 22"/>
            <p:cNvSpPr>
              <a:spLocks noChangeShapeType="1"/>
            </p:cNvSpPr>
            <p:nvPr/>
          </p:nvSpPr>
          <p:spPr bwMode="auto">
            <a:xfrm>
              <a:off x="3181" y="837"/>
              <a:ext cx="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12" name="Line 23"/>
            <p:cNvSpPr>
              <a:spLocks noChangeShapeType="1"/>
            </p:cNvSpPr>
            <p:nvPr/>
          </p:nvSpPr>
          <p:spPr bwMode="auto">
            <a:xfrm>
              <a:off x="3185" y="772"/>
              <a:ext cx="4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13" name="Line 24"/>
            <p:cNvSpPr>
              <a:spLocks noChangeShapeType="1"/>
            </p:cNvSpPr>
            <p:nvPr/>
          </p:nvSpPr>
          <p:spPr bwMode="auto">
            <a:xfrm>
              <a:off x="3184" y="702"/>
              <a:ext cx="4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14" name="Rectangle 25"/>
            <p:cNvSpPr>
              <a:spLocks noChangeArrowheads="1"/>
            </p:cNvSpPr>
            <p:nvPr/>
          </p:nvSpPr>
          <p:spPr bwMode="auto">
            <a:xfrm>
              <a:off x="2954" y="1118"/>
              <a:ext cx="227" cy="261"/>
            </a:xfrm>
            <a:prstGeom prst="rect">
              <a:avLst/>
            </a:prstGeom>
            <a:solidFill>
              <a:srgbClr val="FFFF00">
                <a:alpha val="50195"/>
              </a:srgbClr>
            </a:solidFill>
            <a:ln w="12700">
              <a:solidFill>
                <a:srgbClr val="000000"/>
              </a:solidFill>
              <a:miter lim="800000"/>
              <a:headEnd/>
              <a:tailEnd/>
            </a:ln>
          </p:spPr>
          <p:txBody>
            <a:bodyPr wrap="none" anchor="ctr"/>
            <a:lstStyle/>
            <a:p>
              <a:endParaRPr lang="en-US"/>
            </a:p>
          </p:txBody>
        </p:sp>
        <p:sp>
          <p:nvSpPr>
            <p:cNvPr id="191515" name="Line 26"/>
            <p:cNvSpPr>
              <a:spLocks noChangeShapeType="1"/>
            </p:cNvSpPr>
            <p:nvPr/>
          </p:nvSpPr>
          <p:spPr bwMode="auto">
            <a:xfrm flipV="1">
              <a:off x="2747" y="1343"/>
              <a:ext cx="0" cy="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16" name="Line 27"/>
            <p:cNvSpPr>
              <a:spLocks noChangeShapeType="1"/>
            </p:cNvSpPr>
            <p:nvPr/>
          </p:nvSpPr>
          <p:spPr bwMode="auto">
            <a:xfrm flipV="1">
              <a:off x="2747" y="1397"/>
              <a:ext cx="0" cy="81"/>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91517" name="Line 28"/>
            <p:cNvSpPr>
              <a:spLocks noChangeShapeType="1"/>
            </p:cNvSpPr>
            <p:nvPr/>
          </p:nvSpPr>
          <p:spPr bwMode="auto">
            <a:xfrm>
              <a:off x="3231" y="1422"/>
              <a:ext cx="0" cy="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18" name="Line 29"/>
            <p:cNvSpPr>
              <a:spLocks noChangeShapeType="1"/>
            </p:cNvSpPr>
            <p:nvPr/>
          </p:nvSpPr>
          <p:spPr bwMode="auto">
            <a:xfrm>
              <a:off x="3234" y="1351"/>
              <a:ext cx="0" cy="97"/>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91519" name="Line 30"/>
            <p:cNvSpPr>
              <a:spLocks noChangeShapeType="1"/>
            </p:cNvSpPr>
            <p:nvPr/>
          </p:nvSpPr>
          <p:spPr bwMode="auto">
            <a:xfrm>
              <a:off x="3184" y="1349"/>
              <a:ext cx="5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20" name="Line 31"/>
            <p:cNvSpPr>
              <a:spLocks noChangeShapeType="1"/>
            </p:cNvSpPr>
            <p:nvPr/>
          </p:nvSpPr>
          <p:spPr bwMode="auto">
            <a:xfrm>
              <a:off x="3181" y="1288"/>
              <a:ext cx="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21" name="Line 32"/>
            <p:cNvSpPr>
              <a:spLocks noChangeShapeType="1"/>
            </p:cNvSpPr>
            <p:nvPr/>
          </p:nvSpPr>
          <p:spPr bwMode="auto">
            <a:xfrm>
              <a:off x="3185" y="1223"/>
              <a:ext cx="4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22" name="Line 33"/>
            <p:cNvSpPr>
              <a:spLocks noChangeShapeType="1"/>
            </p:cNvSpPr>
            <p:nvPr/>
          </p:nvSpPr>
          <p:spPr bwMode="auto">
            <a:xfrm>
              <a:off x="3184" y="1154"/>
              <a:ext cx="4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23" name="Rectangle 34"/>
            <p:cNvSpPr>
              <a:spLocks noChangeArrowheads="1"/>
            </p:cNvSpPr>
            <p:nvPr/>
          </p:nvSpPr>
          <p:spPr bwMode="auto">
            <a:xfrm>
              <a:off x="2956" y="1609"/>
              <a:ext cx="227" cy="261"/>
            </a:xfrm>
            <a:prstGeom prst="rect">
              <a:avLst/>
            </a:prstGeom>
            <a:solidFill>
              <a:srgbClr val="FFFF00">
                <a:alpha val="50195"/>
              </a:srgbClr>
            </a:solidFill>
            <a:ln w="12700">
              <a:solidFill>
                <a:srgbClr val="000000"/>
              </a:solidFill>
              <a:miter lim="800000"/>
              <a:headEnd/>
              <a:tailEnd/>
            </a:ln>
          </p:spPr>
          <p:txBody>
            <a:bodyPr wrap="none" anchor="ctr"/>
            <a:lstStyle/>
            <a:p>
              <a:endParaRPr lang="en-US"/>
            </a:p>
          </p:txBody>
        </p:sp>
        <p:sp>
          <p:nvSpPr>
            <p:cNvPr id="191524" name="Line 35"/>
            <p:cNvSpPr>
              <a:spLocks noChangeShapeType="1"/>
            </p:cNvSpPr>
            <p:nvPr/>
          </p:nvSpPr>
          <p:spPr bwMode="auto">
            <a:xfrm flipV="1">
              <a:off x="2752" y="1835"/>
              <a:ext cx="0" cy="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25" name="Line 36"/>
            <p:cNvSpPr>
              <a:spLocks noChangeShapeType="1"/>
            </p:cNvSpPr>
            <p:nvPr/>
          </p:nvSpPr>
          <p:spPr bwMode="auto">
            <a:xfrm flipV="1">
              <a:off x="2752" y="1888"/>
              <a:ext cx="0" cy="82"/>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91526" name="Line 37"/>
            <p:cNvSpPr>
              <a:spLocks noChangeShapeType="1"/>
            </p:cNvSpPr>
            <p:nvPr/>
          </p:nvSpPr>
          <p:spPr bwMode="auto">
            <a:xfrm>
              <a:off x="3234" y="1914"/>
              <a:ext cx="0" cy="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27" name="Line 38"/>
            <p:cNvSpPr>
              <a:spLocks noChangeShapeType="1"/>
            </p:cNvSpPr>
            <p:nvPr/>
          </p:nvSpPr>
          <p:spPr bwMode="auto">
            <a:xfrm>
              <a:off x="3236" y="1842"/>
              <a:ext cx="0" cy="97"/>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91528" name="Line 39"/>
            <p:cNvSpPr>
              <a:spLocks noChangeShapeType="1"/>
            </p:cNvSpPr>
            <p:nvPr/>
          </p:nvSpPr>
          <p:spPr bwMode="auto">
            <a:xfrm>
              <a:off x="3185" y="1840"/>
              <a:ext cx="5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29" name="Line 40"/>
            <p:cNvSpPr>
              <a:spLocks noChangeShapeType="1"/>
            </p:cNvSpPr>
            <p:nvPr/>
          </p:nvSpPr>
          <p:spPr bwMode="auto">
            <a:xfrm>
              <a:off x="3184" y="1780"/>
              <a:ext cx="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30" name="Line 41"/>
            <p:cNvSpPr>
              <a:spLocks noChangeShapeType="1"/>
            </p:cNvSpPr>
            <p:nvPr/>
          </p:nvSpPr>
          <p:spPr bwMode="auto">
            <a:xfrm>
              <a:off x="3187" y="1714"/>
              <a:ext cx="4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31" name="Line 42"/>
            <p:cNvSpPr>
              <a:spLocks noChangeShapeType="1"/>
            </p:cNvSpPr>
            <p:nvPr/>
          </p:nvSpPr>
          <p:spPr bwMode="auto">
            <a:xfrm>
              <a:off x="3185" y="1645"/>
              <a:ext cx="4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32" name="Rectangle 43"/>
            <p:cNvSpPr>
              <a:spLocks noChangeArrowheads="1"/>
            </p:cNvSpPr>
            <p:nvPr/>
          </p:nvSpPr>
          <p:spPr bwMode="auto">
            <a:xfrm>
              <a:off x="2956" y="2140"/>
              <a:ext cx="227" cy="261"/>
            </a:xfrm>
            <a:prstGeom prst="rect">
              <a:avLst/>
            </a:prstGeom>
            <a:solidFill>
              <a:srgbClr val="FFFF00">
                <a:alpha val="50195"/>
              </a:srgbClr>
            </a:solidFill>
            <a:ln w="12700">
              <a:solidFill>
                <a:srgbClr val="000000"/>
              </a:solidFill>
              <a:miter lim="800000"/>
              <a:headEnd/>
              <a:tailEnd/>
            </a:ln>
          </p:spPr>
          <p:txBody>
            <a:bodyPr wrap="none" anchor="ctr"/>
            <a:lstStyle/>
            <a:p>
              <a:endParaRPr lang="en-US"/>
            </a:p>
          </p:txBody>
        </p:sp>
        <p:sp>
          <p:nvSpPr>
            <p:cNvPr id="191533" name="Line 44"/>
            <p:cNvSpPr>
              <a:spLocks noChangeShapeType="1"/>
            </p:cNvSpPr>
            <p:nvPr/>
          </p:nvSpPr>
          <p:spPr bwMode="auto">
            <a:xfrm flipV="1">
              <a:off x="2752" y="2367"/>
              <a:ext cx="0" cy="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34" name="Line 45"/>
            <p:cNvSpPr>
              <a:spLocks noChangeShapeType="1"/>
            </p:cNvSpPr>
            <p:nvPr/>
          </p:nvSpPr>
          <p:spPr bwMode="auto">
            <a:xfrm flipV="1">
              <a:off x="2751" y="2419"/>
              <a:ext cx="1" cy="113"/>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91535" name="Line 46"/>
            <p:cNvSpPr>
              <a:spLocks noChangeShapeType="1"/>
            </p:cNvSpPr>
            <p:nvPr/>
          </p:nvSpPr>
          <p:spPr bwMode="auto">
            <a:xfrm>
              <a:off x="3234" y="2445"/>
              <a:ext cx="0" cy="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36" name="Line 47"/>
            <p:cNvSpPr>
              <a:spLocks noChangeShapeType="1"/>
            </p:cNvSpPr>
            <p:nvPr/>
          </p:nvSpPr>
          <p:spPr bwMode="auto">
            <a:xfrm>
              <a:off x="3236" y="2373"/>
              <a:ext cx="0" cy="97"/>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91537" name="Line 48"/>
            <p:cNvSpPr>
              <a:spLocks noChangeShapeType="1"/>
            </p:cNvSpPr>
            <p:nvPr/>
          </p:nvSpPr>
          <p:spPr bwMode="auto">
            <a:xfrm>
              <a:off x="3185" y="2372"/>
              <a:ext cx="5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38" name="Line 49"/>
            <p:cNvSpPr>
              <a:spLocks noChangeShapeType="1"/>
            </p:cNvSpPr>
            <p:nvPr/>
          </p:nvSpPr>
          <p:spPr bwMode="auto">
            <a:xfrm>
              <a:off x="3184" y="2311"/>
              <a:ext cx="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39" name="Line 50"/>
            <p:cNvSpPr>
              <a:spLocks noChangeShapeType="1"/>
            </p:cNvSpPr>
            <p:nvPr/>
          </p:nvSpPr>
          <p:spPr bwMode="auto">
            <a:xfrm>
              <a:off x="3187" y="2246"/>
              <a:ext cx="4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40" name="Line 51"/>
            <p:cNvSpPr>
              <a:spLocks noChangeShapeType="1"/>
            </p:cNvSpPr>
            <p:nvPr/>
          </p:nvSpPr>
          <p:spPr bwMode="auto">
            <a:xfrm>
              <a:off x="3185" y="2176"/>
              <a:ext cx="4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nvGrpSpPr>
            <p:cNvPr id="191541" name="Group 52"/>
            <p:cNvGrpSpPr>
              <a:grpSpLocks/>
            </p:cNvGrpSpPr>
            <p:nvPr/>
          </p:nvGrpSpPr>
          <p:grpSpPr bwMode="auto">
            <a:xfrm>
              <a:off x="3227" y="700"/>
              <a:ext cx="483" cy="1611"/>
              <a:chOff x="3227" y="700"/>
              <a:chExt cx="483" cy="1611"/>
            </a:xfrm>
          </p:grpSpPr>
          <p:sp>
            <p:nvSpPr>
              <p:cNvPr id="191662" name="Oval 53"/>
              <p:cNvSpPr>
                <a:spLocks noChangeArrowheads="1"/>
              </p:cNvSpPr>
              <p:nvPr/>
            </p:nvSpPr>
            <p:spPr bwMode="auto">
              <a:xfrm>
                <a:off x="3681" y="1032"/>
                <a:ext cx="29" cy="30"/>
              </a:xfrm>
              <a:prstGeom prst="ellipse">
                <a:avLst/>
              </a:prstGeom>
              <a:solidFill>
                <a:schemeClr val="tx1"/>
              </a:solidFill>
              <a:ln w="12700">
                <a:solidFill>
                  <a:schemeClr val="tx1"/>
                </a:solidFill>
                <a:round/>
                <a:headEnd/>
                <a:tailEnd/>
              </a:ln>
            </p:spPr>
            <p:txBody>
              <a:bodyPr wrap="none" anchor="ctr"/>
              <a:lstStyle/>
              <a:p>
                <a:endParaRPr lang="en-US"/>
              </a:p>
            </p:txBody>
          </p:sp>
          <p:sp>
            <p:nvSpPr>
              <p:cNvPr id="191663" name="Line 54"/>
              <p:cNvSpPr>
                <a:spLocks noChangeShapeType="1"/>
              </p:cNvSpPr>
              <p:nvPr/>
            </p:nvSpPr>
            <p:spPr bwMode="auto">
              <a:xfrm>
                <a:off x="3231" y="700"/>
                <a:ext cx="467" cy="34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664" name="Rectangle 55"/>
              <p:cNvSpPr>
                <a:spLocks noChangeArrowheads="1"/>
              </p:cNvSpPr>
              <p:nvPr/>
            </p:nvSpPr>
            <p:spPr bwMode="auto">
              <a:xfrm>
                <a:off x="3506" y="1917"/>
                <a:ext cx="83" cy="1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5088" tIns="31750" rIns="65088" bIns="31750">
                <a:spAutoFit/>
              </a:bodyPr>
              <a:lstStyle/>
              <a:p>
                <a:pPr defTabSz="447675"/>
                <a:endParaRPr lang="en-US" sz="1200"/>
              </a:p>
            </p:txBody>
          </p:sp>
          <p:sp>
            <p:nvSpPr>
              <p:cNvPr id="191665" name="Oval 56"/>
              <p:cNvSpPr>
                <a:spLocks noChangeArrowheads="1"/>
              </p:cNvSpPr>
              <p:nvPr/>
            </p:nvSpPr>
            <p:spPr bwMode="auto">
              <a:xfrm>
                <a:off x="3675" y="1991"/>
                <a:ext cx="29" cy="30"/>
              </a:xfrm>
              <a:prstGeom prst="ellipse">
                <a:avLst/>
              </a:prstGeom>
              <a:solidFill>
                <a:schemeClr val="tx1"/>
              </a:solidFill>
              <a:ln w="12700">
                <a:solidFill>
                  <a:schemeClr val="tx1"/>
                </a:solidFill>
                <a:round/>
                <a:headEnd/>
                <a:tailEnd/>
              </a:ln>
            </p:spPr>
            <p:txBody>
              <a:bodyPr wrap="none" anchor="ctr"/>
              <a:lstStyle/>
              <a:p>
                <a:endParaRPr lang="en-US"/>
              </a:p>
            </p:txBody>
          </p:sp>
          <p:sp>
            <p:nvSpPr>
              <p:cNvPr id="191666" name="Oval 57"/>
              <p:cNvSpPr>
                <a:spLocks noChangeArrowheads="1"/>
              </p:cNvSpPr>
              <p:nvPr/>
            </p:nvSpPr>
            <p:spPr bwMode="auto">
              <a:xfrm>
                <a:off x="3675" y="1471"/>
                <a:ext cx="29" cy="30"/>
              </a:xfrm>
              <a:prstGeom prst="ellipse">
                <a:avLst/>
              </a:prstGeom>
              <a:solidFill>
                <a:schemeClr val="tx1"/>
              </a:solidFill>
              <a:ln w="12700">
                <a:solidFill>
                  <a:schemeClr val="tx1"/>
                </a:solidFill>
                <a:round/>
                <a:headEnd/>
                <a:tailEnd/>
              </a:ln>
            </p:spPr>
            <p:txBody>
              <a:bodyPr wrap="none" anchor="ctr"/>
              <a:lstStyle/>
              <a:p>
                <a:endParaRPr lang="en-US"/>
              </a:p>
            </p:txBody>
          </p:sp>
          <p:sp>
            <p:nvSpPr>
              <p:cNvPr id="191667" name="Line 58"/>
              <p:cNvSpPr>
                <a:spLocks noChangeShapeType="1"/>
              </p:cNvSpPr>
              <p:nvPr/>
            </p:nvSpPr>
            <p:spPr bwMode="auto">
              <a:xfrm>
                <a:off x="3229" y="770"/>
                <a:ext cx="462" cy="71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668" name="Line 59"/>
              <p:cNvSpPr>
                <a:spLocks noChangeShapeType="1"/>
              </p:cNvSpPr>
              <p:nvPr/>
            </p:nvSpPr>
            <p:spPr bwMode="auto">
              <a:xfrm>
                <a:off x="3231" y="836"/>
                <a:ext cx="460" cy="117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669" name="Line 60"/>
              <p:cNvSpPr>
                <a:spLocks noChangeShapeType="1"/>
              </p:cNvSpPr>
              <p:nvPr/>
            </p:nvSpPr>
            <p:spPr bwMode="auto">
              <a:xfrm flipV="1">
                <a:off x="3231" y="1045"/>
                <a:ext cx="465" cy="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670" name="Line 61"/>
              <p:cNvSpPr>
                <a:spLocks noChangeShapeType="1"/>
              </p:cNvSpPr>
              <p:nvPr/>
            </p:nvSpPr>
            <p:spPr bwMode="auto">
              <a:xfrm flipV="1">
                <a:off x="3231" y="1486"/>
                <a:ext cx="458" cy="2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671" name="Line 62"/>
              <p:cNvSpPr>
                <a:spLocks noChangeShapeType="1"/>
              </p:cNvSpPr>
              <p:nvPr/>
            </p:nvSpPr>
            <p:spPr bwMode="auto">
              <a:xfrm>
                <a:off x="3231" y="1780"/>
                <a:ext cx="460" cy="2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672" name="Line 63"/>
              <p:cNvSpPr>
                <a:spLocks noChangeShapeType="1"/>
              </p:cNvSpPr>
              <p:nvPr/>
            </p:nvSpPr>
            <p:spPr bwMode="auto">
              <a:xfrm flipV="1">
                <a:off x="3231" y="2006"/>
                <a:ext cx="458" cy="30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673" name="Line 64"/>
              <p:cNvSpPr>
                <a:spLocks noChangeShapeType="1"/>
              </p:cNvSpPr>
              <p:nvPr/>
            </p:nvSpPr>
            <p:spPr bwMode="auto">
              <a:xfrm flipV="1">
                <a:off x="3234" y="1486"/>
                <a:ext cx="455" cy="76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674" name="Line 65"/>
              <p:cNvSpPr>
                <a:spLocks noChangeShapeType="1"/>
              </p:cNvSpPr>
              <p:nvPr/>
            </p:nvSpPr>
            <p:spPr bwMode="auto">
              <a:xfrm flipV="1">
                <a:off x="3234" y="1047"/>
                <a:ext cx="462" cy="112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675" name="Line 66"/>
              <p:cNvSpPr>
                <a:spLocks noChangeShapeType="1"/>
              </p:cNvSpPr>
              <p:nvPr/>
            </p:nvSpPr>
            <p:spPr bwMode="auto">
              <a:xfrm flipV="1">
                <a:off x="3229" y="1044"/>
                <a:ext cx="467" cy="10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676" name="Line 67"/>
              <p:cNvSpPr>
                <a:spLocks noChangeShapeType="1"/>
              </p:cNvSpPr>
              <p:nvPr/>
            </p:nvSpPr>
            <p:spPr bwMode="auto">
              <a:xfrm>
                <a:off x="3227" y="1223"/>
                <a:ext cx="464"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677" name="Line 68"/>
              <p:cNvSpPr>
                <a:spLocks noChangeShapeType="1"/>
              </p:cNvSpPr>
              <p:nvPr/>
            </p:nvSpPr>
            <p:spPr bwMode="auto">
              <a:xfrm>
                <a:off x="3229" y="1288"/>
                <a:ext cx="462" cy="72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191542" name="Line 69"/>
            <p:cNvSpPr>
              <a:spLocks noChangeShapeType="1"/>
            </p:cNvSpPr>
            <p:nvPr/>
          </p:nvSpPr>
          <p:spPr bwMode="auto">
            <a:xfrm>
              <a:off x="2063" y="1049"/>
              <a:ext cx="76" cy="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43" name="Line 70"/>
            <p:cNvSpPr>
              <a:spLocks noChangeShapeType="1"/>
            </p:cNvSpPr>
            <p:nvPr/>
          </p:nvSpPr>
          <p:spPr bwMode="auto">
            <a:xfrm>
              <a:off x="1727" y="1049"/>
              <a:ext cx="23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44" name="Line 71"/>
            <p:cNvSpPr>
              <a:spLocks noChangeShapeType="1"/>
            </p:cNvSpPr>
            <p:nvPr/>
          </p:nvSpPr>
          <p:spPr bwMode="auto">
            <a:xfrm>
              <a:off x="2076" y="1486"/>
              <a:ext cx="6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45" name="Line 72"/>
            <p:cNvSpPr>
              <a:spLocks noChangeShapeType="1"/>
            </p:cNvSpPr>
            <p:nvPr/>
          </p:nvSpPr>
          <p:spPr bwMode="auto">
            <a:xfrm>
              <a:off x="1740" y="1486"/>
              <a:ext cx="23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46" name="Line 73"/>
            <p:cNvSpPr>
              <a:spLocks noChangeShapeType="1"/>
            </p:cNvSpPr>
            <p:nvPr/>
          </p:nvSpPr>
          <p:spPr bwMode="auto">
            <a:xfrm>
              <a:off x="2084" y="2006"/>
              <a:ext cx="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47" name="Line 74"/>
            <p:cNvSpPr>
              <a:spLocks noChangeShapeType="1"/>
            </p:cNvSpPr>
            <p:nvPr/>
          </p:nvSpPr>
          <p:spPr bwMode="auto">
            <a:xfrm>
              <a:off x="1748" y="2006"/>
              <a:ext cx="23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48" name="Line 75"/>
            <p:cNvSpPr>
              <a:spLocks noChangeShapeType="1"/>
            </p:cNvSpPr>
            <p:nvPr/>
          </p:nvSpPr>
          <p:spPr bwMode="auto">
            <a:xfrm>
              <a:off x="4035" y="1048"/>
              <a:ext cx="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49" name="Line 76"/>
            <p:cNvSpPr>
              <a:spLocks noChangeShapeType="1"/>
            </p:cNvSpPr>
            <p:nvPr/>
          </p:nvSpPr>
          <p:spPr bwMode="auto">
            <a:xfrm>
              <a:off x="3702" y="1045"/>
              <a:ext cx="23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50" name="Line 77"/>
            <p:cNvSpPr>
              <a:spLocks noChangeShapeType="1"/>
            </p:cNvSpPr>
            <p:nvPr/>
          </p:nvSpPr>
          <p:spPr bwMode="auto">
            <a:xfrm>
              <a:off x="4035" y="2009"/>
              <a:ext cx="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51" name="Line 78"/>
            <p:cNvSpPr>
              <a:spLocks noChangeShapeType="1"/>
            </p:cNvSpPr>
            <p:nvPr/>
          </p:nvSpPr>
          <p:spPr bwMode="auto">
            <a:xfrm>
              <a:off x="3702" y="2006"/>
              <a:ext cx="23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52" name="Line 79"/>
            <p:cNvSpPr>
              <a:spLocks noChangeShapeType="1"/>
            </p:cNvSpPr>
            <p:nvPr/>
          </p:nvSpPr>
          <p:spPr bwMode="auto">
            <a:xfrm>
              <a:off x="4034" y="1486"/>
              <a:ext cx="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53" name="Line 80"/>
            <p:cNvSpPr>
              <a:spLocks noChangeShapeType="1"/>
            </p:cNvSpPr>
            <p:nvPr/>
          </p:nvSpPr>
          <p:spPr bwMode="auto">
            <a:xfrm>
              <a:off x="3698" y="1486"/>
              <a:ext cx="23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54" name="Line 81"/>
            <p:cNvSpPr>
              <a:spLocks noChangeShapeType="1"/>
            </p:cNvSpPr>
            <p:nvPr/>
          </p:nvSpPr>
          <p:spPr bwMode="auto">
            <a:xfrm>
              <a:off x="2886" y="702"/>
              <a:ext cx="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55" name="Line 82"/>
            <p:cNvSpPr>
              <a:spLocks noChangeShapeType="1"/>
            </p:cNvSpPr>
            <p:nvPr/>
          </p:nvSpPr>
          <p:spPr bwMode="auto">
            <a:xfrm>
              <a:off x="2889" y="770"/>
              <a:ext cx="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56" name="Line 83"/>
            <p:cNvSpPr>
              <a:spLocks noChangeShapeType="1"/>
            </p:cNvSpPr>
            <p:nvPr/>
          </p:nvSpPr>
          <p:spPr bwMode="auto">
            <a:xfrm>
              <a:off x="2889" y="833"/>
              <a:ext cx="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57" name="Rectangle 84"/>
            <p:cNvSpPr>
              <a:spLocks noChangeArrowheads="1"/>
            </p:cNvSpPr>
            <p:nvPr/>
          </p:nvSpPr>
          <p:spPr bwMode="auto">
            <a:xfrm>
              <a:off x="2817" y="688"/>
              <a:ext cx="68" cy="29"/>
            </a:xfrm>
            <a:prstGeom prst="rect">
              <a:avLst/>
            </a:prstGeom>
            <a:solidFill>
              <a:srgbClr val="CC2900">
                <a:alpha val="50195"/>
              </a:srgbClr>
            </a:solidFill>
            <a:ln w="12700">
              <a:solidFill>
                <a:schemeClr val="tx1"/>
              </a:solidFill>
              <a:miter lim="800000"/>
              <a:headEnd/>
              <a:tailEnd/>
            </a:ln>
          </p:spPr>
          <p:txBody>
            <a:bodyPr wrap="none" anchor="ctr"/>
            <a:lstStyle/>
            <a:p>
              <a:endParaRPr lang="en-US"/>
            </a:p>
          </p:txBody>
        </p:sp>
        <p:sp>
          <p:nvSpPr>
            <p:cNvPr id="191558" name="Rectangle 85"/>
            <p:cNvSpPr>
              <a:spLocks noChangeArrowheads="1"/>
            </p:cNvSpPr>
            <p:nvPr/>
          </p:nvSpPr>
          <p:spPr bwMode="auto">
            <a:xfrm>
              <a:off x="2817" y="753"/>
              <a:ext cx="68" cy="29"/>
            </a:xfrm>
            <a:prstGeom prst="rect">
              <a:avLst/>
            </a:prstGeom>
            <a:solidFill>
              <a:srgbClr val="CC2900">
                <a:alpha val="50195"/>
              </a:srgbClr>
            </a:solidFill>
            <a:ln w="12700">
              <a:solidFill>
                <a:schemeClr val="tx1"/>
              </a:solidFill>
              <a:miter lim="800000"/>
              <a:headEnd/>
              <a:tailEnd/>
            </a:ln>
          </p:spPr>
          <p:txBody>
            <a:bodyPr wrap="none" anchor="ctr"/>
            <a:lstStyle/>
            <a:p>
              <a:endParaRPr lang="en-US"/>
            </a:p>
          </p:txBody>
        </p:sp>
        <p:sp>
          <p:nvSpPr>
            <p:cNvPr id="191559" name="Rectangle 86"/>
            <p:cNvSpPr>
              <a:spLocks noChangeArrowheads="1"/>
            </p:cNvSpPr>
            <p:nvPr/>
          </p:nvSpPr>
          <p:spPr bwMode="auto">
            <a:xfrm>
              <a:off x="2819" y="818"/>
              <a:ext cx="68" cy="30"/>
            </a:xfrm>
            <a:prstGeom prst="rect">
              <a:avLst/>
            </a:prstGeom>
            <a:solidFill>
              <a:srgbClr val="CC2900">
                <a:alpha val="50195"/>
              </a:srgbClr>
            </a:solidFill>
            <a:ln w="12700">
              <a:solidFill>
                <a:schemeClr val="tx1"/>
              </a:solidFill>
              <a:miter lim="800000"/>
              <a:headEnd/>
              <a:tailEnd/>
            </a:ln>
          </p:spPr>
          <p:txBody>
            <a:bodyPr wrap="none" anchor="ctr"/>
            <a:lstStyle/>
            <a:p>
              <a:endParaRPr lang="en-US"/>
            </a:p>
          </p:txBody>
        </p:sp>
        <p:sp>
          <p:nvSpPr>
            <p:cNvPr id="191560" name="Line 87"/>
            <p:cNvSpPr>
              <a:spLocks noChangeShapeType="1"/>
            </p:cNvSpPr>
            <p:nvPr/>
          </p:nvSpPr>
          <p:spPr bwMode="auto">
            <a:xfrm>
              <a:off x="2743" y="702"/>
              <a:ext cx="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61" name="Line 88"/>
            <p:cNvSpPr>
              <a:spLocks noChangeShapeType="1"/>
            </p:cNvSpPr>
            <p:nvPr/>
          </p:nvSpPr>
          <p:spPr bwMode="auto">
            <a:xfrm>
              <a:off x="2745" y="770"/>
              <a:ext cx="6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62" name="Line 89"/>
            <p:cNvSpPr>
              <a:spLocks noChangeShapeType="1"/>
            </p:cNvSpPr>
            <p:nvPr/>
          </p:nvSpPr>
          <p:spPr bwMode="auto">
            <a:xfrm>
              <a:off x="2747" y="833"/>
              <a:ext cx="6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63" name="Line 90"/>
            <p:cNvSpPr>
              <a:spLocks noChangeShapeType="1"/>
            </p:cNvSpPr>
            <p:nvPr/>
          </p:nvSpPr>
          <p:spPr bwMode="auto">
            <a:xfrm>
              <a:off x="2885" y="1154"/>
              <a:ext cx="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64" name="Line 91"/>
            <p:cNvSpPr>
              <a:spLocks noChangeShapeType="1"/>
            </p:cNvSpPr>
            <p:nvPr/>
          </p:nvSpPr>
          <p:spPr bwMode="auto">
            <a:xfrm>
              <a:off x="2887" y="1221"/>
              <a:ext cx="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65" name="Line 92"/>
            <p:cNvSpPr>
              <a:spLocks noChangeShapeType="1"/>
            </p:cNvSpPr>
            <p:nvPr/>
          </p:nvSpPr>
          <p:spPr bwMode="auto">
            <a:xfrm>
              <a:off x="2887" y="1284"/>
              <a:ext cx="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66" name="Line 93"/>
            <p:cNvSpPr>
              <a:spLocks noChangeShapeType="1"/>
            </p:cNvSpPr>
            <p:nvPr/>
          </p:nvSpPr>
          <p:spPr bwMode="auto">
            <a:xfrm>
              <a:off x="2741" y="1154"/>
              <a:ext cx="6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67" name="Line 94"/>
            <p:cNvSpPr>
              <a:spLocks noChangeShapeType="1"/>
            </p:cNvSpPr>
            <p:nvPr/>
          </p:nvSpPr>
          <p:spPr bwMode="auto">
            <a:xfrm>
              <a:off x="2743" y="1221"/>
              <a:ext cx="6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68" name="Line 95"/>
            <p:cNvSpPr>
              <a:spLocks noChangeShapeType="1"/>
            </p:cNvSpPr>
            <p:nvPr/>
          </p:nvSpPr>
          <p:spPr bwMode="auto">
            <a:xfrm>
              <a:off x="2746" y="1284"/>
              <a:ext cx="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69" name="Line 96"/>
            <p:cNvSpPr>
              <a:spLocks noChangeShapeType="1"/>
            </p:cNvSpPr>
            <p:nvPr/>
          </p:nvSpPr>
          <p:spPr bwMode="auto">
            <a:xfrm>
              <a:off x="2885" y="1645"/>
              <a:ext cx="6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70" name="Line 97"/>
            <p:cNvSpPr>
              <a:spLocks noChangeShapeType="1"/>
            </p:cNvSpPr>
            <p:nvPr/>
          </p:nvSpPr>
          <p:spPr bwMode="auto">
            <a:xfrm>
              <a:off x="2888" y="1712"/>
              <a:ext cx="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71" name="Line 98"/>
            <p:cNvSpPr>
              <a:spLocks noChangeShapeType="1"/>
            </p:cNvSpPr>
            <p:nvPr/>
          </p:nvSpPr>
          <p:spPr bwMode="auto">
            <a:xfrm>
              <a:off x="2888" y="1775"/>
              <a:ext cx="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72" name="Rectangle 99"/>
            <p:cNvSpPr>
              <a:spLocks noChangeArrowheads="1"/>
            </p:cNvSpPr>
            <p:nvPr/>
          </p:nvSpPr>
          <p:spPr bwMode="auto">
            <a:xfrm>
              <a:off x="2817" y="1630"/>
              <a:ext cx="67" cy="30"/>
            </a:xfrm>
            <a:prstGeom prst="rect">
              <a:avLst/>
            </a:prstGeom>
            <a:solidFill>
              <a:srgbClr val="CC2900">
                <a:alpha val="50195"/>
              </a:srgbClr>
            </a:solidFill>
            <a:ln w="12700">
              <a:solidFill>
                <a:schemeClr val="tx1"/>
              </a:solidFill>
              <a:miter lim="800000"/>
              <a:headEnd/>
              <a:tailEnd/>
            </a:ln>
          </p:spPr>
          <p:txBody>
            <a:bodyPr wrap="none" anchor="ctr"/>
            <a:lstStyle/>
            <a:p>
              <a:endParaRPr lang="en-US"/>
            </a:p>
          </p:txBody>
        </p:sp>
        <p:sp>
          <p:nvSpPr>
            <p:cNvPr id="191573" name="Rectangle 100"/>
            <p:cNvSpPr>
              <a:spLocks noChangeArrowheads="1"/>
            </p:cNvSpPr>
            <p:nvPr/>
          </p:nvSpPr>
          <p:spPr bwMode="auto">
            <a:xfrm>
              <a:off x="2817" y="1695"/>
              <a:ext cx="67" cy="30"/>
            </a:xfrm>
            <a:prstGeom prst="rect">
              <a:avLst/>
            </a:prstGeom>
            <a:solidFill>
              <a:srgbClr val="CC2900">
                <a:alpha val="50195"/>
              </a:srgbClr>
            </a:solidFill>
            <a:ln w="12700">
              <a:solidFill>
                <a:schemeClr val="tx1"/>
              </a:solidFill>
              <a:miter lim="800000"/>
              <a:headEnd/>
              <a:tailEnd/>
            </a:ln>
          </p:spPr>
          <p:txBody>
            <a:bodyPr wrap="none" anchor="ctr"/>
            <a:lstStyle/>
            <a:p>
              <a:endParaRPr lang="en-US"/>
            </a:p>
          </p:txBody>
        </p:sp>
        <p:sp>
          <p:nvSpPr>
            <p:cNvPr id="191574" name="Rectangle 101"/>
            <p:cNvSpPr>
              <a:spLocks noChangeArrowheads="1"/>
            </p:cNvSpPr>
            <p:nvPr/>
          </p:nvSpPr>
          <p:spPr bwMode="auto">
            <a:xfrm>
              <a:off x="2819" y="1760"/>
              <a:ext cx="67" cy="30"/>
            </a:xfrm>
            <a:prstGeom prst="rect">
              <a:avLst/>
            </a:prstGeom>
            <a:solidFill>
              <a:srgbClr val="CC2900">
                <a:alpha val="50195"/>
              </a:srgbClr>
            </a:solidFill>
            <a:ln w="12700">
              <a:solidFill>
                <a:schemeClr val="tx1"/>
              </a:solidFill>
              <a:miter lim="800000"/>
              <a:headEnd/>
              <a:tailEnd/>
            </a:ln>
          </p:spPr>
          <p:txBody>
            <a:bodyPr wrap="none" anchor="ctr"/>
            <a:lstStyle/>
            <a:p>
              <a:endParaRPr lang="en-US"/>
            </a:p>
          </p:txBody>
        </p:sp>
        <p:sp>
          <p:nvSpPr>
            <p:cNvPr id="191575" name="Line 102"/>
            <p:cNvSpPr>
              <a:spLocks noChangeShapeType="1"/>
            </p:cNvSpPr>
            <p:nvPr/>
          </p:nvSpPr>
          <p:spPr bwMode="auto">
            <a:xfrm>
              <a:off x="2743" y="1645"/>
              <a:ext cx="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76" name="Line 103"/>
            <p:cNvSpPr>
              <a:spLocks noChangeShapeType="1"/>
            </p:cNvSpPr>
            <p:nvPr/>
          </p:nvSpPr>
          <p:spPr bwMode="auto">
            <a:xfrm>
              <a:off x="2745" y="1712"/>
              <a:ext cx="6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77" name="Line 104"/>
            <p:cNvSpPr>
              <a:spLocks noChangeShapeType="1"/>
            </p:cNvSpPr>
            <p:nvPr/>
          </p:nvSpPr>
          <p:spPr bwMode="auto">
            <a:xfrm>
              <a:off x="2747" y="1775"/>
              <a:ext cx="6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78" name="Line 105"/>
            <p:cNvSpPr>
              <a:spLocks noChangeShapeType="1"/>
            </p:cNvSpPr>
            <p:nvPr/>
          </p:nvSpPr>
          <p:spPr bwMode="auto">
            <a:xfrm>
              <a:off x="2885" y="2176"/>
              <a:ext cx="6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79" name="Line 106"/>
            <p:cNvSpPr>
              <a:spLocks noChangeShapeType="1"/>
            </p:cNvSpPr>
            <p:nvPr/>
          </p:nvSpPr>
          <p:spPr bwMode="auto">
            <a:xfrm>
              <a:off x="2888" y="2244"/>
              <a:ext cx="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80" name="Line 107"/>
            <p:cNvSpPr>
              <a:spLocks noChangeShapeType="1"/>
            </p:cNvSpPr>
            <p:nvPr/>
          </p:nvSpPr>
          <p:spPr bwMode="auto">
            <a:xfrm>
              <a:off x="2888" y="2307"/>
              <a:ext cx="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81" name="Rectangle 108"/>
            <p:cNvSpPr>
              <a:spLocks noChangeArrowheads="1"/>
            </p:cNvSpPr>
            <p:nvPr/>
          </p:nvSpPr>
          <p:spPr bwMode="auto">
            <a:xfrm>
              <a:off x="2817" y="2161"/>
              <a:ext cx="67" cy="30"/>
            </a:xfrm>
            <a:prstGeom prst="rect">
              <a:avLst/>
            </a:prstGeom>
            <a:solidFill>
              <a:srgbClr val="CC2900">
                <a:alpha val="50195"/>
              </a:srgbClr>
            </a:solidFill>
            <a:ln w="12700">
              <a:solidFill>
                <a:schemeClr val="tx1"/>
              </a:solidFill>
              <a:miter lim="800000"/>
              <a:headEnd/>
              <a:tailEnd/>
            </a:ln>
          </p:spPr>
          <p:txBody>
            <a:bodyPr wrap="none" anchor="ctr"/>
            <a:lstStyle/>
            <a:p>
              <a:endParaRPr lang="en-US"/>
            </a:p>
          </p:txBody>
        </p:sp>
        <p:sp>
          <p:nvSpPr>
            <p:cNvPr id="191582" name="Rectangle 109"/>
            <p:cNvSpPr>
              <a:spLocks noChangeArrowheads="1"/>
            </p:cNvSpPr>
            <p:nvPr/>
          </p:nvSpPr>
          <p:spPr bwMode="auto">
            <a:xfrm>
              <a:off x="2817" y="2227"/>
              <a:ext cx="67" cy="29"/>
            </a:xfrm>
            <a:prstGeom prst="rect">
              <a:avLst/>
            </a:prstGeom>
            <a:solidFill>
              <a:srgbClr val="CC2900">
                <a:alpha val="50195"/>
              </a:srgbClr>
            </a:solidFill>
            <a:ln w="12700">
              <a:solidFill>
                <a:schemeClr val="tx1"/>
              </a:solidFill>
              <a:miter lim="800000"/>
              <a:headEnd/>
              <a:tailEnd/>
            </a:ln>
          </p:spPr>
          <p:txBody>
            <a:bodyPr wrap="none" anchor="ctr"/>
            <a:lstStyle/>
            <a:p>
              <a:endParaRPr lang="en-US"/>
            </a:p>
          </p:txBody>
        </p:sp>
        <p:sp>
          <p:nvSpPr>
            <p:cNvPr id="191583" name="Rectangle 110"/>
            <p:cNvSpPr>
              <a:spLocks noChangeArrowheads="1"/>
            </p:cNvSpPr>
            <p:nvPr/>
          </p:nvSpPr>
          <p:spPr bwMode="auto">
            <a:xfrm>
              <a:off x="2819" y="2292"/>
              <a:ext cx="67" cy="29"/>
            </a:xfrm>
            <a:prstGeom prst="rect">
              <a:avLst/>
            </a:prstGeom>
            <a:solidFill>
              <a:srgbClr val="CC2900">
                <a:alpha val="50195"/>
              </a:srgbClr>
            </a:solidFill>
            <a:ln w="12700">
              <a:solidFill>
                <a:schemeClr val="tx1"/>
              </a:solidFill>
              <a:miter lim="800000"/>
              <a:headEnd/>
              <a:tailEnd/>
            </a:ln>
          </p:spPr>
          <p:txBody>
            <a:bodyPr wrap="none" anchor="ctr"/>
            <a:lstStyle/>
            <a:p>
              <a:endParaRPr lang="en-US"/>
            </a:p>
          </p:txBody>
        </p:sp>
        <p:sp>
          <p:nvSpPr>
            <p:cNvPr id="191584" name="Line 111"/>
            <p:cNvSpPr>
              <a:spLocks noChangeShapeType="1"/>
            </p:cNvSpPr>
            <p:nvPr/>
          </p:nvSpPr>
          <p:spPr bwMode="auto">
            <a:xfrm>
              <a:off x="2743" y="2176"/>
              <a:ext cx="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85" name="Line 112"/>
            <p:cNvSpPr>
              <a:spLocks noChangeShapeType="1"/>
            </p:cNvSpPr>
            <p:nvPr/>
          </p:nvSpPr>
          <p:spPr bwMode="auto">
            <a:xfrm>
              <a:off x="2745" y="2244"/>
              <a:ext cx="6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86" name="Line 113"/>
            <p:cNvSpPr>
              <a:spLocks noChangeShapeType="1"/>
            </p:cNvSpPr>
            <p:nvPr/>
          </p:nvSpPr>
          <p:spPr bwMode="auto">
            <a:xfrm>
              <a:off x="2747" y="2307"/>
              <a:ext cx="6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87" name="Rectangle 114"/>
            <p:cNvSpPr>
              <a:spLocks noChangeArrowheads="1"/>
            </p:cNvSpPr>
            <p:nvPr/>
          </p:nvSpPr>
          <p:spPr bwMode="auto">
            <a:xfrm>
              <a:off x="2618" y="2552"/>
              <a:ext cx="229" cy="132"/>
            </a:xfrm>
            <a:prstGeom prst="rect">
              <a:avLst/>
            </a:prstGeom>
            <a:solidFill>
              <a:srgbClr val="CCECFF"/>
            </a:solidFill>
            <a:ln w="12700">
              <a:solidFill>
                <a:schemeClr val="tx1"/>
              </a:solidFill>
              <a:miter lim="800000"/>
              <a:headEnd/>
              <a:tailEnd/>
            </a:ln>
          </p:spPr>
          <p:txBody>
            <a:bodyPr wrap="none" anchor="ctr"/>
            <a:lstStyle/>
            <a:p>
              <a:endParaRPr lang="en-US"/>
            </a:p>
          </p:txBody>
        </p:sp>
        <p:sp>
          <p:nvSpPr>
            <p:cNvPr id="191588" name="Rectangle 115"/>
            <p:cNvSpPr>
              <a:spLocks noChangeArrowheads="1"/>
            </p:cNvSpPr>
            <p:nvPr/>
          </p:nvSpPr>
          <p:spPr bwMode="auto">
            <a:xfrm>
              <a:off x="2635" y="2562"/>
              <a:ext cx="229" cy="132"/>
            </a:xfrm>
            <a:prstGeom prst="rect">
              <a:avLst/>
            </a:prstGeom>
            <a:solidFill>
              <a:srgbClr val="CCECFF"/>
            </a:solidFill>
            <a:ln w="12700">
              <a:solidFill>
                <a:schemeClr val="tx1"/>
              </a:solidFill>
              <a:miter lim="800000"/>
              <a:headEnd/>
              <a:tailEnd/>
            </a:ln>
          </p:spPr>
          <p:txBody>
            <a:bodyPr wrap="none" anchor="ctr"/>
            <a:lstStyle/>
            <a:p>
              <a:endParaRPr lang="en-US"/>
            </a:p>
          </p:txBody>
        </p:sp>
        <p:sp>
          <p:nvSpPr>
            <p:cNvPr id="191589" name="Rectangle 116"/>
            <p:cNvSpPr>
              <a:spLocks noChangeArrowheads="1"/>
            </p:cNvSpPr>
            <p:nvPr/>
          </p:nvSpPr>
          <p:spPr bwMode="auto">
            <a:xfrm>
              <a:off x="2657" y="2578"/>
              <a:ext cx="229" cy="132"/>
            </a:xfrm>
            <a:prstGeom prst="rect">
              <a:avLst/>
            </a:prstGeom>
            <a:solidFill>
              <a:srgbClr val="CCECFF"/>
            </a:solidFill>
            <a:ln w="12700">
              <a:solidFill>
                <a:schemeClr val="tx1"/>
              </a:solidFill>
              <a:miter lim="800000"/>
              <a:headEnd/>
              <a:tailEnd/>
            </a:ln>
          </p:spPr>
          <p:txBody>
            <a:bodyPr wrap="none" anchor="ctr"/>
            <a:lstStyle/>
            <a:p>
              <a:endParaRPr lang="en-US"/>
            </a:p>
          </p:txBody>
        </p:sp>
        <p:sp>
          <p:nvSpPr>
            <p:cNvPr id="191590" name="Rectangle 117"/>
            <p:cNvSpPr>
              <a:spLocks noChangeArrowheads="1"/>
            </p:cNvSpPr>
            <p:nvPr/>
          </p:nvSpPr>
          <p:spPr bwMode="auto">
            <a:xfrm>
              <a:off x="2674" y="2589"/>
              <a:ext cx="227" cy="132"/>
            </a:xfrm>
            <a:prstGeom prst="rect">
              <a:avLst/>
            </a:prstGeom>
            <a:solidFill>
              <a:srgbClr val="CCECFF"/>
            </a:solidFill>
            <a:ln w="12700">
              <a:solidFill>
                <a:schemeClr val="tx1"/>
              </a:solidFill>
              <a:miter lim="800000"/>
              <a:headEnd/>
              <a:tailEnd/>
            </a:ln>
          </p:spPr>
          <p:txBody>
            <a:bodyPr wrap="none" anchor="ctr"/>
            <a:lstStyle/>
            <a:p>
              <a:endParaRPr lang="en-US"/>
            </a:p>
          </p:txBody>
        </p:sp>
        <p:sp>
          <p:nvSpPr>
            <p:cNvPr id="191591" name="Rectangle 118"/>
            <p:cNvSpPr>
              <a:spLocks noChangeArrowheads="1"/>
            </p:cNvSpPr>
            <p:nvPr/>
          </p:nvSpPr>
          <p:spPr bwMode="auto">
            <a:xfrm>
              <a:off x="3094" y="2553"/>
              <a:ext cx="227" cy="132"/>
            </a:xfrm>
            <a:prstGeom prst="rect">
              <a:avLst/>
            </a:prstGeom>
            <a:solidFill>
              <a:srgbClr val="CCECFF"/>
            </a:solidFill>
            <a:ln w="12700">
              <a:solidFill>
                <a:schemeClr val="tx1"/>
              </a:solidFill>
              <a:miter lim="800000"/>
              <a:headEnd/>
              <a:tailEnd/>
            </a:ln>
          </p:spPr>
          <p:txBody>
            <a:bodyPr wrap="none" anchor="ctr"/>
            <a:lstStyle/>
            <a:p>
              <a:endParaRPr lang="en-US"/>
            </a:p>
          </p:txBody>
        </p:sp>
        <p:sp>
          <p:nvSpPr>
            <p:cNvPr id="191592" name="Rectangle 119"/>
            <p:cNvSpPr>
              <a:spLocks noChangeArrowheads="1"/>
            </p:cNvSpPr>
            <p:nvPr/>
          </p:nvSpPr>
          <p:spPr bwMode="auto">
            <a:xfrm>
              <a:off x="3111" y="2569"/>
              <a:ext cx="227" cy="132"/>
            </a:xfrm>
            <a:prstGeom prst="rect">
              <a:avLst/>
            </a:prstGeom>
            <a:solidFill>
              <a:srgbClr val="CCECFF"/>
            </a:solidFill>
            <a:ln w="12700">
              <a:solidFill>
                <a:schemeClr val="tx1"/>
              </a:solidFill>
              <a:miter lim="800000"/>
              <a:headEnd/>
              <a:tailEnd/>
            </a:ln>
          </p:spPr>
          <p:txBody>
            <a:bodyPr wrap="none" anchor="ctr"/>
            <a:lstStyle/>
            <a:p>
              <a:endParaRPr lang="en-US"/>
            </a:p>
          </p:txBody>
        </p:sp>
        <p:sp>
          <p:nvSpPr>
            <p:cNvPr id="191593" name="Rectangle 120"/>
            <p:cNvSpPr>
              <a:spLocks noChangeArrowheads="1"/>
            </p:cNvSpPr>
            <p:nvPr/>
          </p:nvSpPr>
          <p:spPr bwMode="auto">
            <a:xfrm>
              <a:off x="3127" y="2584"/>
              <a:ext cx="227" cy="127"/>
            </a:xfrm>
            <a:prstGeom prst="rect">
              <a:avLst/>
            </a:prstGeom>
            <a:solidFill>
              <a:srgbClr val="CCECFF"/>
            </a:solidFill>
            <a:ln w="12700">
              <a:solidFill>
                <a:schemeClr val="tx1"/>
              </a:solidFill>
              <a:miter lim="800000"/>
              <a:headEnd/>
              <a:tailEnd/>
            </a:ln>
          </p:spPr>
          <p:txBody>
            <a:bodyPr wrap="none" anchor="ctr"/>
            <a:lstStyle/>
            <a:p>
              <a:endParaRPr lang="en-US"/>
            </a:p>
          </p:txBody>
        </p:sp>
        <p:sp>
          <p:nvSpPr>
            <p:cNvPr id="191594" name="Rectangle 121"/>
            <p:cNvSpPr>
              <a:spLocks noChangeArrowheads="1"/>
            </p:cNvSpPr>
            <p:nvPr/>
          </p:nvSpPr>
          <p:spPr bwMode="auto">
            <a:xfrm>
              <a:off x="3149" y="2595"/>
              <a:ext cx="227" cy="132"/>
            </a:xfrm>
            <a:prstGeom prst="rect">
              <a:avLst/>
            </a:prstGeom>
            <a:solidFill>
              <a:srgbClr val="CCECFF"/>
            </a:solidFill>
            <a:ln w="12700">
              <a:solidFill>
                <a:schemeClr val="tx1"/>
              </a:solidFill>
              <a:miter lim="800000"/>
              <a:headEnd/>
              <a:tailEnd/>
            </a:ln>
          </p:spPr>
          <p:txBody>
            <a:bodyPr wrap="none" anchor="ctr"/>
            <a:lstStyle/>
            <a:p>
              <a:endParaRPr lang="en-US"/>
            </a:p>
          </p:txBody>
        </p:sp>
        <p:sp>
          <p:nvSpPr>
            <p:cNvPr id="191595" name="Rectangle 122"/>
            <p:cNvSpPr>
              <a:spLocks noChangeArrowheads="1"/>
            </p:cNvSpPr>
            <p:nvPr/>
          </p:nvSpPr>
          <p:spPr bwMode="auto">
            <a:xfrm>
              <a:off x="3177" y="2583"/>
              <a:ext cx="312" cy="1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5088" tIns="31750" rIns="65088" bIns="31750">
              <a:spAutoFit/>
            </a:bodyPr>
            <a:lstStyle/>
            <a:p>
              <a:pPr defTabSz="447675">
                <a:spcBef>
                  <a:spcPct val="50000"/>
                </a:spcBef>
              </a:pPr>
              <a:r>
                <a:rPr lang="en-US" sz="1200"/>
                <a:t>Rx</a:t>
              </a:r>
            </a:p>
          </p:txBody>
        </p:sp>
        <p:sp>
          <p:nvSpPr>
            <p:cNvPr id="191596" name="Rectangle 123"/>
            <p:cNvSpPr>
              <a:spLocks noChangeArrowheads="1"/>
            </p:cNvSpPr>
            <p:nvPr/>
          </p:nvSpPr>
          <p:spPr bwMode="auto">
            <a:xfrm>
              <a:off x="2689" y="2581"/>
              <a:ext cx="313" cy="1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5088" tIns="31750" rIns="65088" bIns="31750">
              <a:spAutoFit/>
            </a:bodyPr>
            <a:lstStyle/>
            <a:p>
              <a:pPr defTabSz="447675">
                <a:spcBef>
                  <a:spcPct val="50000"/>
                </a:spcBef>
              </a:pPr>
              <a:r>
                <a:rPr lang="en-US" sz="1200"/>
                <a:t>Tx</a:t>
              </a:r>
            </a:p>
          </p:txBody>
        </p:sp>
        <p:sp>
          <p:nvSpPr>
            <p:cNvPr id="191597" name="Line 124"/>
            <p:cNvSpPr>
              <a:spLocks noChangeShapeType="1"/>
            </p:cNvSpPr>
            <p:nvPr/>
          </p:nvSpPr>
          <p:spPr bwMode="auto">
            <a:xfrm>
              <a:off x="2787" y="2727"/>
              <a:ext cx="0" cy="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98" name="Line 125"/>
            <p:cNvSpPr>
              <a:spLocks noChangeShapeType="1"/>
            </p:cNvSpPr>
            <p:nvPr/>
          </p:nvSpPr>
          <p:spPr bwMode="auto">
            <a:xfrm>
              <a:off x="3272" y="2730"/>
              <a:ext cx="0" cy="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599" name="Rectangle 126"/>
            <p:cNvSpPr>
              <a:spLocks noChangeArrowheads="1"/>
            </p:cNvSpPr>
            <p:nvPr/>
          </p:nvSpPr>
          <p:spPr bwMode="auto">
            <a:xfrm>
              <a:off x="2556" y="2791"/>
              <a:ext cx="1108" cy="1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5088" tIns="31750" rIns="65088" bIns="31750">
              <a:spAutoFit/>
            </a:bodyPr>
            <a:lstStyle/>
            <a:p>
              <a:pPr defTabSz="447675">
                <a:spcBef>
                  <a:spcPct val="50000"/>
                </a:spcBef>
              </a:pPr>
              <a:r>
                <a:rPr lang="en-US" sz="1200"/>
                <a:t>Digital Cross Connect</a:t>
              </a:r>
            </a:p>
          </p:txBody>
        </p:sp>
        <p:sp>
          <p:nvSpPr>
            <p:cNvPr id="191600" name="Rectangle 127"/>
            <p:cNvSpPr>
              <a:spLocks noChangeArrowheads="1"/>
            </p:cNvSpPr>
            <p:nvPr/>
          </p:nvSpPr>
          <p:spPr bwMode="auto">
            <a:xfrm>
              <a:off x="1910" y="2119"/>
              <a:ext cx="325" cy="2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5088" tIns="31750" rIns="65088" bIns="31750">
              <a:spAutoFit/>
            </a:bodyPr>
            <a:lstStyle/>
            <a:p>
              <a:pPr defTabSz="447675">
                <a:spcBef>
                  <a:spcPct val="50000"/>
                </a:spcBef>
              </a:pPr>
              <a:r>
                <a:rPr lang="en-US" sz="1200"/>
                <a:t>EDFA</a:t>
              </a:r>
            </a:p>
          </p:txBody>
        </p:sp>
        <p:sp>
          <p:nvSpPr>
            <p:cNvPr id="191601" name="Line 128"/>
            <p:cNvSpPr>
              <a:spLocks noChangeShapeType="1"/>
            </p:cNvSpPr>
            <p:nvPr/>
          </p:nvSpPr>
          <p:spPr bwMode="auto">
            <a:xfrm>
              <a:off x="2784" y="2959"/>
              <a:ext cx="0" cy="5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602" name="Line 129"/>
            <p:cNvSpPr>
              <a:spLocks noChangeShapeType="1"/>
            </p:cNvSpPr>
            <p:nvPr/>
          </p:nvSpPr>
          <p:spPr bwMode="auto">
            <a:xfrm>
              <a:off x="3275" y="2962"/>
              <a:ext cx="0" cy="5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603" name="Line 130"/>
            <p:cNvSpPr>
              <a:spLocks noChangeShapeType="1"/>
            </p:cNvSpPr>
            <p:nvPr/>
          </p:nvSpPr>
          <p:spPr bwMode="auto">
            <a:xfrm>
              <a:off x="3688" y="646"/>
              <a:ext cx="0" cy="229"/>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91604" name="Rectangle 131"/>
            <p:cNvSpPr>
              <a:spLocks noChangeArrowheads="1"/>
            </p:cNvSpPr>
            <p:nvPr/>
          </p:nvSpPr>
          <p:spPr bwMode="auto">
            <a:xfrm>
              <a:off x="3006" y="2389"/>
              <a:ext cx="407" cy="1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5088" tIns="31750" rIns="65088" bIns="31750">
              <a:spAutoFit/>
            </a:bodyPr>
            <a:lstStyle/>
            <a:p>
              <a:pPr defTabSz="447675">
                <a:spcBef>
                  <a:spcPct val="50000"/>
                </a:spcBef>
              </a:pPr>
              <a:r>
                <a:rPr lang="en-US" sz="1200"/>
                <a:t>M</a:t>
              </a:r>
            </a:p>
          </p:txBody>
        </p:sp>
        <p:sp>
          <p:nvSpPr>
            <p:cNvPr id="191605" name="Rectangle 132"/>
            <p:cNvSpPr>
              <a:spLocks noChangeArrowheads="1"/>
            </p:cNvSpPr>
            <p:nvPr/>
          </p:nvSpPr>
          <p:spPr bwMode="auto">
            <a:xfrm>
              <a:off x="3024" y="943"/>
              <a:ext cx="407" cy="1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5088" tIns="31750" rIns="65088" bIns="31750">
              <a:spAutoFit/>
            </a:bodyPr>
            <a:lstStyle/>
            <a:p>
              <a:pPr defTabSz="447675">
                <a:spcBef>
                  <a:spcPct val="50000"/>
                </a:spcBef>
              </a:pPr>
              <a:r>
                <a:rPr lang="en-US" sz="1200"/>
                <a:t>1</a:t>
              </a:r>
            </a:p>
          </p:txBody>
        </p:sp>
        <p:grpSp>
          <p:nvGrpSpPr>
            <p:cNvPr id="191606" name="Group 133"/>
            <p:cNvGrpSpPr>
              <a:grpSpLocks/>
            </p:cNvGrpSpPr>
            <p:nvPr/>
          </p:nvGrpSpPr>
          <p:grpSpPr bwMode="auto">
            <a:xfrm>
              <a:off x="1619" y="992"/>
              <a:ext cx="411" cy="1106"/>
              <a:chOff x="1619" y="992"/>
              <a:chExt cx="411" cy="1106"/>
            </a:xfrm>
          </p:grpSpPr>
          <p:sp>
            <p:nvSpPr>
              <p:cNvPr id="191659" name="Rectangle 134"/>
              <p:cNvSpPr>
                <a:spLocks noChangeArrowheads="1"/>
              </p:cNvSpPr>
              <p:nvPr/>
            </p:nvSpPr>
            <p:spPr bwMode="auto">
              <a:xfrm>
                <a:off x="1622" y="992"/>
                <a:ext cx="408" cy="1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5088" tIns="31750" rIns="65088" bIns="31750">
                <a:spAutoFit/>
              </a:bodyPr>
              <a:lstStyle/>
              <a:p>
                <a:pPr defTabSz="447675">
                  <a:spcBef>
                    <a:spcPct val="50000"/>
                  </a:spcBef>
                </a:pPr>
                <a:r>
                  <a:rPr lang="en-US" sz="1200"/>
                  <a:t>1</a:t>
                </a:r>
              </a:p>
            </p:txBody>
          </p:sp>
          <p:sp>
            <p:nvSpPr>
              <p:cNvPr id="191660" name="Rectangle 135"/>
              <p:cNvSpPr>
                <a:spLocks noChangeArrowheads="1"/>
              </p:cNvSpPr>
              <p:nvPr/>
            </p:nvSpPr>
            <p:spPr bwMode="auto">
              <a:xfrm>
                <a:off x="1619" y="1941"/>
                <a:ext cx="407" cy="1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5088" tIns="31750" rIns="65088" bIns="31750">
                <a:spAutoFit/>
              </a:bodyPr>
              <a:lstStyle/>
              <a:p>
                <a:pPr defTabSz="447675">
                  <a:spcBef>
                    <a:spcPct val="50000"/>
                  </a:spcBef>
                </a:pPr>
                <a:r>
                  <a:rPr lang="en-US" sz="1200"/>
                  <a:t>N</a:t>
                </a:r>
                <a:r>
                  <a:rPr lang="en-US" sz="1200" baseline="-25000"/>
                  <a:t>f</a:t>
                </a:r>
              </a:p>
            </p:txBody>
          </p:sp>
          <p:sp>
            <p:nvSpPr>
              <p:cNvPr id="191661" name="Line 136"/>
              <p:cNvSpPr>
                <a:spLocks noChangeShapeType="1"/>
              </p:cNvSpPr>
              <p:nvPr/>
            </p:nvSpPr>
            <p:spPr bwMode="auto">
              <a:xfrm>
                <a:off x="1671" y="1107"/>
                <a:ext cx="0" cy="81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191607" name="Group 137"/>
            <p:cNvGrpSpPr>
              <a:grpSpLocks/>
            </p:cNvGrpSpPr>
            <p:nvPr/>
          </p:nvGrpSpPr>
          <p:grpSpPr bwMode="auto">
            <a:xfrm>
              <a:off x="4094" y="986"/>
              <a:ext cx="411" cy="1106"/>
              <a:chOff x="4094" y="986"/>
              <a:chExt cx="411" cy="1106"/>
            </a:xfrm>
          </p:grpSpPr>
          <p:sp>
            <p:nvSpPr>
              <p:cNvPr id="191656" name="Rectangle 138"/>
              <p:cNvSpPr>
                <a:spLocks noChangeArrowheads="1"/>
              </p:cNvSpPr>
              <p:nvPr/>
            </p:nvSpPr>
            <p:spPr bwMode="auto">
              <a:xfrm>
                <a:off x="4097" y="986"/>
                <a:ext cx="408" cy="1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5088" tIns="31750" rIns="65088" bIns="31750">
                <a:spAutoFit/>
              </a:bodyPr>
              <a:lstStyle/>
              <a:p>
                <a:pPr defTabSz="447675">
                  <a:spcBef>
                    <a:spcPct val="50000"/>
                  </a:spcBef>
                </a:pPr>
                <a:r>
                  <a:rPr lang="en-US" sz="1200"/>
                  <a:t>1</a:t>
                </a:r>
              </a:p>
            </p:txBody>
          </p:sp>
          <p:sp>
            <p:nvSpPr>
              <p:cNvPr id="191657" name="Rectangle 139"/>
              <p:cNvSpPr>
                <a:spLocks noChangeArrowheads="1"/>
              </p:cNvSpPr>
              <p:nvPr/>
            </p:nvSpPr>
            <p:spPr bwMode="auto">
              <a:xfrm>
                <a:off x="4094" y="1935"/>
                <a:ext cx="407" cy="1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5088" tIns="31750" rIns="65088" bIns="31750">
                <a:spAutoFit/>
              </a:bodyPr>
              <a:lstStyle/>
              <a:p>
                <a:pPr defTabSz="447675">
                  <a:spcBef>
                    <a:spcPct val="50000"/>
                  </a:spcBef>
                </a:pPr>
                <a:r>
                  <a:rPr lang="en-US" sz="1200"/>
                  <a:t>N</a:t>
                </a:r>
                <a:r>
                  <a:rPr lang="en-US" sz="1200" baseline="-25000"/>
                  <a:t>f</a:t>
                </a:r>
              </a:p>
            </p:txBody>
          </p:sp>
          <p:sp>
            <p:nvSpPr>
              <p:cNvPr id="191658" name="Line 140"/>
              <p:cNvSpPr>
                <a:spLocks noChangeShapeType="1"/>
              </p:cNvSpPr>
              <p:nvPr/>
            </p:nvSpPr>
            <p:spPr bwMode="auto">
              <a:xfrm>
                <a:off x="4146" y="1101"/>
                <a:ext cx="0" cy="81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191608" name="AutoShape 141"/>
            <p:cNvSpPr>
              <a:spLocks noChangeArrowheads="1"/>
            </p:cNvSpPr>
            <p:nvPr/>
          </p:nvSpPr>
          <p:spPr bwMode="auto">
            <a:xfrm rot="5400000">
              <a:off x="3905" y="995"/>
              <a:ext cx="160" cy="98"/>
            </a:xfrm>
            <a:prstGeom prst="triangle">
              <a:avLst>
                <a:gd name="adj" fmla="val 49995"/>
              </a:avLst>
            </a:prstGeom>
            <a:solidFill>
              <a:srgbClr val="CC2900">
                <a:alpha val="50195"/>
              </a:srgbClr>
            </a:solidFill>
            <a:ln w="12700">
              <a:solidFill>
                <a:schemeClr val="tx1"/>
              </a:solidFill>
              <a:miter lim="800000"/>
              <a:headEnd/>
              <a:tailEnd/>
            </a:ln>
          </p:spPr>
          <p:txBody>
            <a:bodyPr wrap="none" anchor="ctr"/>
            <a:lstStyle/>
            <a:p>
              <a:endParaRPr lang="en-US"/>
            </a:p>
          </p:txBody>
        </p:sp>
        <p:sp>
          <p:nvSpPr>
            <p:cNvPr id="191609" name="AutoShape 142"/>
            <p:cNvSpPr>
              <a:spLocks noChangeArrowheads="1"/>
            </p:cNvSpPr>
            <p:nvPr/>
          </p:nvSpPr>
          <p:spPr bwMode="auto">
            <a:xfrm rot="5400000">
              <a:off x="3902" y="1433"/>
              <a:ext cx="160" cy="98"/>
            </a:xfrm>
            <a:prstGeom prst="triangle">
              <a:avLst>
                <a:gd name="adj" fmla="val 49995"/>
              </a:avLst>
            </a:prstGeom>
            <a:solidFill>
              <a:srgbClr val="CC2900">
                <a:alpha val="50195"/>
              </a:srgbClr>
            </a:solidFill>
            <a:ln w="12700">
              <a:solidFill>
                <a:schemeClr val="tx1"/>
              </a:solidFill>
              <a:miter lim="800000"/>
              <a:headEnd/>
              <a:tailEnd/>
            </a:ln>
          </p:spPr>
          <p:txBody>
            <a:bodyPr wrap="none" anchor="ctr"/>
            <a:lstStyle/>
            <a:p>
              <a:endParaRPr lang="en-US"/>
            </a:p>
          </p:txBody>
        </p:sp>
        <p:sp>
          <p:nvSpPr>
            <p:cNvPr id="191610" name="AutoShape 143"/>
            <p:cNvSpPr>
              <a:spLocks noChangeArrowheads="1"/>
            </p:cNvSpPr>
            <p:nvPr/>
          </p:nvSpPr>
          <p:spPr bwMode="auto">
            <a:xfrm rot="5400000">
              <a:off x="3905" y="1958"/>
              <a:ext cx="160" cy="98"/>
            </a:xfrm>
            <a:prstGeom prst="triangle">
              <a:avLst>
                <a:gd name="adj" fmla="val 49995"/>
              </a:avLst>
            </a:prstGeom>
            <a:solidFill>
              <a:srgbClr val="CC2900">
                <a:alpha val="50195"/>
              </a:srgbClr>
            </a:solidFill>
            <a:ln w="12700">
              <a:solidFill>
                <a:schemeClr val="tx1"/>
              </a:solidFill>
              <a:miter lim="800000"/>
              <a:headEnd/>
              <a:tailEnd/>
            </a:ln>
          </p:spPr>
          <p:txBody>
            <a:bodyPr wrap="none" anchor="ctr"/>
            <a:lstStyle/>
            <a:p>
              <a:endParaRPr lang="en-US"/>
            </a:p>
          </p:txBody>
        </p:sp>
        <p:sp>
          <p:nvSpPr>
            <p:cNvPr id="191611" name="AutoShape 144"/>
            <p:cNvSpPr>
              <a:spLocks noChangeArrowheads="1"/>
            </p:cNvSpPr>
            <p:nvPr/>
          </p:nvSpPr>
          <p:spPr bwMode="auto">
            <a:xfrm rot="5400000">
              <a:off x="1937" y="998"/>
              <a:ext cx="160" cy="98"/>
            </a:xfrm>
            <a:prstGeom prst="triangle">
              <a:avLst>
                <a:gd name="adj" fmla="val 49995"/>
              </a:avLst>
            </a:prstGeom>
            <a:solidFill>
              <a:srgbClr val="CC2900">
                <a:alpha val="50195"/>
              </a:srgbClr>
            </a:solidFill>
            <a:ln w="12700">
              <a:solidFill>
                <a:schemeClr val="tx1"/>
              </a:solidFill>
              <a:miter lim="800000"/>
              <a:headEnd/>
              <a:tailEnd/>
            </a:ln>
          </p:spPr>
          <p:txBody>
            <a:bodyPr wrap="none" anchor="ctr"/>
            <a:lstStyle/>
            <a:p>
              <a:endParaRPr lang="en-US"/>
            </a:p>
          </p:txBody>
        </p:sp>
        <p:sp>
          <p:nvSpPr>
            <p:cNvPr id="191612" name="AutoShape 145"/>
            <p:cNvSpPr>
              <a:spLocks noChangeArrowheads="1"/>
            </p:cNvSpPr>
            <p:nvPr/>
          </p:nvSpPr>
          <p:spPr bwMode="auto">
            <a:xfrm rot="5400000">
              <a:off x="1946" y="1433"/>
              <a:ext cx="160" cy="98"/>
            </a:xfrm>
            <a:prstGeom prst="triangle">
              <a:avLst>
                <a:gd name="adj" fmla="val 49995"/>
              </a:avLst>
            </a:prstGeom>
            <a:solidFill>
              <a:srgbClr val="CC2900">
                <a:alpha val="50195"/>
              </a:srgbClr>
            </a:solidFill>
            <a:ln w="12700">
              <a:solidFill>
                <a:schemeClr val="tx1"/>
              </a:solidFill>
              <a:miter lim="800000"/>
              <a:headEnd/>
              <a:tailEnd/>
            </a:ln>
          </p:spPr>
          <p:txBody>
            <a:bodyPr wrap="none" anchor="ctr"/>
            <a:lstStyle/>
            <a:p>
              <a:endParaRPr lang="en-US"/>
            </a:p>
          </p:txBody>
        </p:sp>
        <p:sp>
          <p:nvSpPr>
            <p:cNvPr id="191613" name="AutoShape 146"/>
            <p:cNvSpPr>
              <a:spLocks noChangeArrowheads="1"/>
            </p:cNvSpPr>
            <p:nvPr/>
          </p:nvSpPr>
          <p:spPr bwMode="auto">
            <a:xfrm rot="5400000">
              <a:off x="1955" y="1955"/>
              <a:ext cx="160" cy="98"/>
            </a:xfrm>
            <a:prstGeom prst="triangle">
              <a:avLst>
                <a:gd name="adj" fmla="val 49995"/>
              </a:avLst>
            </a:prstGeom>
            <a:solidFill>
              <a:srgbClr val="CC2900">
                <a:alpha val="50195"/>
              </a:srgbClr>
            </a:solidFill>
            <a:ln w="12700">
              <a:solidFill>
                <a:schemeClr val="tx1"/>
              </a:solidFill>
              <a:miter lim="800000"/>
              <a:headEnd/>
              <a:tailEnd/>
            </a:ln>
          </p:spPr>
          <p:txBody>
            <a:bodyPr wrap="none" anchor="ctr"/>
            <a:lstStyle/>
            <a:p>
              <a:endParaRPr lang="en-US"/>
            </a:p>
          </p:txBody>
        </p:sp>
        <p:sp>
          <p:nvSpPr>
            <p:cNvPr id="191614" name="Rectangle 147"/>
            <p:cNvSpPr>
              <a:spLocks noChangeArrowheads="1"/>
            </p:cNvSpPr>
            <p:nvPr/>
          </p:nvSpPr>
          <p:spPr bwMode="auto">
            <a:xfrm>
              <a:off x="2928" y="720"/>
              <a:ext cx="336"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defTabSz="447675">
                <a:lnSpc>
                  <a:spcPct val="50000"/>
                </a:lnSpc>
                <a:spcBef>
                  <a:spcPct val="50000"/>
                </a:spcBef>
              </a:pPr>
              <a:endParaRPr lang="en-US" sz="1000"/>
            </a:p>
          </p:txBody>
        </p:sp>
        <p:sp>
          <p:nvSpPr>
            <p:cNvPr id="191615" name="Line 148"/>
            <p:cNvSpPr>
              <a:spLocks noChangeShapeType="1"/>
            </p:cNvSpPr>
            <p:nvPr/>
          </p:nvSpPr>
          <p:spPr bwMode="auto">
            <a:xfrm>
              <a:off x="2888" y="1835"/>
              <a:ext cx="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616" name="Rectangle 149"/>
            <p:cNvSpPr>
              <a:spLocks noChangeArrowheads="1"/>
            </p:cNvSpPr>
            <p:nvPr/>
          </p:nvSpPr>
          <p:spPr bwMode="auto">
            <a:xfrm>
              <a:off x="2819" y="1822"/>
              <a:ext cx="67" cy="28"/>
            </a:xfrm>
            <a:prstGeom prst="rect">
              <a:avLst/>
            </a:prstGeom>
            <a:solidFill>
              <a:srgbClr val="CC2900">
                <a:alpha val="50195"/>
              </a:srgbClr>
            </a:solidFill>
            <a:ln w="12700">
              <a:solidFill>
                <a:schemeClr val="tx1"/>
              </a:solidFill>
              <a:miter lim="800000"/>
              <a:headEnd/>
              <a:tailEnd/>
            </a:ln>
          </p:spPr>
          <p:txBody>
            <a:bodyPr wrap="none" anchor="ctr"/>
            <a:lstStyle/>
            <a:p>
              <a:endParaRPr lang="en-US"/>
            </a:p>
          </p:txBody>
        </p:sp>
        <p:sp>
          <p:nvSpPr>
            <p:cNvPr id="191617" name="Line 150"/>
            <p:cNvSpPr>
              <a:spLocks noChangeShapeType="1"/>
            </p:cNvSpPr>
            <p:nvPr/>
          </p:nvSpPr>
          <p:spPr bwMode="auto">
            <a:xfrm>
              <a:off x="2747" y="1835"/>
              <a:ext cx="6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618" name="Line 151"/>
            <p:cNvSpPr>
              <a:spLocks noChangeShapeType="1"/>
            </p:cNvSpPr>
            <p:nvPr/>
          </p:nvSpPr>
          <p:spPr bwMode="auto">
            <a:xfrm>
              <a:off x="2885" y="1343"/>
              <a:ext cx="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619" name="Line 152"/>
            <p:cNvSpPr>
              <a:spLocks noChangeShapeType="1"/>
            </p:cNvSpPr>
            <p:nvPr/>
          </p:nvSpPr>
          <p:spPr bwMode="auto">
            <a:xfrm>
              <a:off x="2744" y="1343"/>
              <a:ext cx="6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620" name="Line 153"/>
            <p:cNvSpPr>
              <a:spLocks noChangeShapeType="1"/>
            </p:cNvSpPr>
            <p:nvPr/>
          </p:nvSpPr>
          <p:spPr bwMode="auto">
            <a:xfrm>
              <a:off x="2888" y="893"/>
              <a:ext cx="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621" name="Rectangle 154"/>
            <p:cNvSpPr>
              <a:spLocks noChangeArrowheads="1"/>
            </p:cNvSpPr>
            <p:nvPr/>
          </p:nvSpPr>
          <p:spPr bwMode="auto">
            <a:xfrm>
              <a:off x="2819" y="878"/>
              <a:ext cx="67" cy="30"/>
            </a:xfrm>
            <a:prstGeom prst="rect">
              <a:avLst/>
            </a:prstGeom>
            <a:solidFill>
              <a:srgbClr val="CC2900">
                <a:alpha val="50195"/>
              </a:srgbClr>
            </a:solidFill>
            <a:ln w="12700">
              <a:solidFill>
                <a:schemeClr val="tx1"/>
              </a:solidFill>
              <a:miter lim="800000"/>
              <a:headEnd/>
              <a:tailEnd/>
            </a:ln>
          </p:spPr>
          <p:txBody>
            <a:bodyPr wrap="none" anchor="ctr"/>
            <a:lstStyle/>
            <a:p>
              <a:endParaRPr lang="en-US"/>
            </a:p>
          </p:txBody>
        </p:sp>
        <p:sp>
          <p:nvSpPr>
            <p:cNvPr id="191622" name="Line 155"/>
            <p:cNvSpPr>
              <a:spLocks noChangeShapeType="1"/>
            </p:cNvSpPr>
            <p:nvPr/>
          </p:nvSpPr>
          <p:spPr bwMode="auto">
            <a:xfrm>
              <a:off x="2747" y="893"/>
              <a:ext cx="6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623" name="Line 156"/>
            <p:cNvSpPr>
              <a:spLocks noChangeShapeType="1"/>
            </p:cNvSpPr>
            <p:nvPr/>
          </p:nvSpPr>
          <p:spPr bwMode="auto">
            <a:xfrm>
              <a:off x="2888" y="2366"/>
              <a:ext cx="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624" name="Rectangle 157"/>
            <p:cNvSpPr>
              <a:spLocks noChangeArrowheads="1"/>
            </p:cNvSpPr>
            <p:nvPr/>
          </p:nvSpPr>
          <p:spPr bwMode="auto">
            <a:xfrm>
              <a:off x="2819" y="2351"/>
              <a:ext cx="67" cy="30"/>
            </a:xfrm>
            <a:prstGeom prst="rect">
              <a:avLst/>
            </a:prstGeom>
            <a:solidFill>
              <a:srgbClr val="CC2900">
                <a:alpha val="50195"/>
              </a:srgbClr>
            </a:solidFill>
            <a:ln w="12700">
              <a:solidFill>
                <a:schemeClr val="tx1"/>
              </a:solidFill>
              <a:miter lim="800000"/>
              <a:headEnd/>
              <a:tailEnd/>
            </a:ln>
          </p:spPr>
          <p:txBody>
            <a:bodyPr wrap="none" anchor="ctr"/>
            <a:lstStyle/>
            <a:p>
              <a:endParaRPr lang="en-US"/>
            </a:p>
          </p:txBody>
        </p:sp>
        <p:sp>
          <p:nvSpPr>
            <p:cNvPr id="191625" name="Line 158"/>
            <p:cNvSpPr>
              <a:spLocks noChangeShapeType="1"/>
            </p:cNvSpPr>
            <p:nvPr/>
          </p:nvSpPr>
          <p:spPr bwMode="auto">
            <a:xfrm>
              <a:off x="2747" y="2366"/>
              <a:ext cx="6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626" name="AutoShape 159"/>
            <p:cNvSpPr>
              <a:spLocks noChangeArrowheads="1"/>
            </p:cNvSpPr>
            <p:nvPr/>
          </p:nvSpPr>
          <p:spPr bwMode="auto">
            <a:xfrm rot="-5400000" flipH="1" flipV="1">
              <a:off x="2044" y="1007"/>
              <a:ext cx="288" cy="8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78 h 21600"/>
                <a:gd name="T14" fmla="*/ 17100 w 21600"/>
                <a:gd name="T15" fmla="*/ 1712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lnTo>
                    <a:pt x="0" y="0"/>
                  </a:lnTo>
                  <a:close/>
                </a:path>
              </a:pathLst>
            </a:custGeom>
            <a:solidFill>
              <a:srgbClr val="99B4CD">
                <a:alpha val="50195"/>
              </a:srgbClr>
            </a:solidFill>
            <a:ln w="12700">
              <a:solidFill>
                <a:schemeClr val="tx1"/>
              </a:solidFill>
              <a:miter lim="800000"/>
              <a:headEnd/>
              <a:tailEnd/>
            </a:ln>
          </p:spPr>
          <p:txBody>
            <a:bodyPr wrap="none" anchor="ctr"/>
            <a:lstStyle/>
            <a:p>
              <a:endParaRPr lang="en-US"/>
            </a:p>
          </p:txBody>
        </p:sp>
        <p:sp>
          <p:nvSpPr>
            <p:cNvPr id="191627" name="Line 160"/>
            <p:cNvSpPr>
              <a:spLocks noChangeShapeType="1"/>
            </p:cNvSpPr>
            <p:nvPr/>
          </p:nvSpPr>
          <p:spPr bwMode="auto">
            <a:xfrm flipV="1">
              <a:off x="2232" y="702"/>
              <a:ext cx="507" cy="24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628" name="Line 161"/>
            <p:cNvSpPr>
              <a:spLocks noChangeShapeType="1"/>
            </p:cNvSpPr>
            <p:nvPr/>
          </p:nvSpPr>
          <p:spPr bwMode="auto">
            <a:xfrm>
              <a:off x="2226" y="1008"/>
              <a:ext cx="516" cy="14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629" name="Line 162"/>
            <p:cNvSpPr>
              <a:spLocks noChangeShapeType="1"/>
            </p:cNvSpPr>
            <p:nvPr/>
          </p:nvSpPr>
          <p:spPr bwMode="auto">
            <a:xfrm>
              <a:off x="2229" y="1071"/>
              <a:ext cx="513" cy="57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630" name="Line 163"/>
            <p:cNvSpPr>
              <a:spLocks noChangeShapeType="1"/>
            </p:cNvSpPr>
            <p:nvPr/>
          </p:nvSpPr>
          <p:spPr bwMode="auto">
            <a:xfrm>
              <a:off x="2229" y="1134"/>
              <a:ext cx="516" cy="104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631" name="AutoShape 164"/>
            <p:cNvSpPr>
              <a:spLocks noChangeArrowheads="1"/>
            </p:cNvSpPr>
            <p:nvPr/>
          </p:nvSpPr>
          <p:spPr bwMode="auto">
            <a:xfrm rot="-5400000" flipH="1" flipV="1">
              <a:off x="2050" y="1451"/>
              <a:ext cx="288" cy="8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78 h 21600"/>
                <a:gd name="T14" fmla="*/ 17100 w 21600"/>
                <a:gd name="T15" fmla="*/ 1712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lnTo>
                    <a:pt x="0" y="0"/>
                  </a:lnTo>
                  <a:close/>
                </a:path>
              </a:pathLst>
            </a:custGeom>
            <a:solidFill>
              <a:srgbClr val="99B4CD">
                <a:alpha val="50195"/>
              </a:srgbClr>
            </a:solidFill>
            <a:ln w="12700">
              <a:solidFill>
                <a:schemeClr val="tx1"/>
              </a:solidFill>
              <a:miter lim="800000"/>
              <a:headEnd/>
              <a:tailEnd/>
            </a:ln>
          </p:spPr>
          <p:txBody>
            <a:bodyPr wrap="none" anchor="ctr"/>
            <a:lstStyle/>
            <a:p>
              <a:endParaRPr lang="en-US"/>
            </a:p>
          </p:txBody>
        </p:sp>
        <p:sp>
          <p:nvSpPr>
            <p:cNvPr id="191632" name="Line 165"/>
            <p:cNvSpPr>
              <a:spLocks noChangeShapeType="1"/>
            </p:cNvSpPr>
            <p:nvPr/>
          </p:nvSpPr>
          <p:spPr bwMode="auto">
            <a:xfrm flipV="1">
              <a:off x="2232" y="771"/>
              <a:ext cx="516" cy="6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633" name="Line 166"/>
            <p:cNvSpPr>
              <a:spLocks noChangeShapeType="1"/>
            </p:cNvSpPr>
            <p:nvPr/>
          </p:nvSpPr>
          <p:spPr bwMode="auto">
            <a:xfrm flipV="1">
              <a:off x="2235" y="1221"/>
              <a:ext cx="510" cy="2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634" name="Line 167"/>
            <p:cNvSpPr>
              <a:spLocks noChangeShapeType="1"/>
            </p:cNvSpPr>
            <p:nvPr/>
          </p:nvSpPr>
          <p:spPr bwMode="auto">
            <a:xfrm>
              <a:off x="2238" y="1518"/>
              <a:ext cx="507" cy="19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635" name="Line 168"/>
            <p:cNvSpPr>
              <a:spLocks noChangeShapeType="1"/>
            </p:cNvSpPr>
            <p:nvPr/>
          </p:nvSpPr>
          <p:spPr bwMode="auto">
            <a:xfrm>
              <a:off x="2232" y="1587"/>
              <a:ext cx="513" cy="66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636" name="AutoShape 169"/>
            <p:cNvSpPr>
              <a:spLocks noChangeArrowheads="1"/>
            </p:cNvSpPr>
            <p:nvPr/>
          </p:nvSpPr>
          <p:spPr bwMode="auto">
            <a:xfrm rot="-5400000" flipH="1" flipV="1">
              <a:off x="2053" y="1967"/>
              <a:ext cx="288" cy="8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78 h 21600"/>
                <a:gd name="T14" fmla="*/ 17100 w 21600"/>
                <a:gd name="T15" fmla="*/ 1712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lnTo>
                    <a:pt x="0" y="0"/>
                  </a:lnTo>
                  <a:close/>
                </a:path>
              </a:pathLst>
            </a:custGeom>
            <a:solidFill>
              <a:srgbClr val="99B4CD">
                <a:alpha val="50195"/>
              </a:srgbClr>
            </a:solidFill>
            <a:ln w="12700">
              <a:solidFill>
                <a:schemeClr val="tx1"/>
              </a:solidFill>
              <a:miter lim="800000"/>
              <a:headEnd/>
              <a:tailEnd/>
            </a:ln>
          </p:spPr>
          <p:txBody>
            <a:bodyPr wrap="none" anchor="ctr"/>
            <a:lstStyle/>
            <a:p>
              <a:endParaRPr lang="en-US"/>
            </a:p>
          </p:txBody>
        </p:sp>
        <p:sp>
          <p:nvSpPr>
            <p:cNvPr id="191637" name="Line 170"/>
            <p:cNvSpPr>
              <a:spLocks noChangeShapeType="1"/>
            </p:cNvSpPr>
            <p:nvPr/>
          </p:nvSpPr>
          <p:spPr bwMode="auto">
            <a:xfrm flipV="1">
              <a:off x="2238" y="831"/>
              <a:ext cx="507" cy="107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638" name="Line 171"/>
            <p:cNvSpPr>
              <a:spLocks noChangeShapeType="1"/>
            </p:cNvSpPr>
            <p:nvPr/>
          </p:nvSpPr>
          <p:spPr bwMode="auto">
            <a:xfrm flipV="1">
              <a:off x="2238" y="1281"/>
              <a:ext cx="504" cy="69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639" name="Line 172"/>
            <p:cNvSpPr>
              <a:spLocks noChangeShapeType="1"/>
            </p:cNvSpPr>
            <p:nvPr/>
          </p:nvSpPr>
          <p:spPr bwMode="auto">
            <a:xfrm flipV="1">
              <a:off x="2238" y="1776"/>
              <a:ext cx="513" cy="26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640" name="Line 173"/>
            <p:cNvSpPr>
              <a:spLocks noChangeShapeType="1"/>
            </p:cNvSpPr>
            <p:nvPr/>
          </p:nvSpPr>
          <p:spPr bwMode="auto">
            <a:xfrm>
              <a:off x="2235" y="2103"/>
              <a:ext cx="513" cy="20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1641" name="Rectangle 174"/>
            <p:cNvSpPr>
              <a:spLocks noChangeArrowheads="1"/>
            </p:cNvSpPr>
            <p:nvPr/>
          </p:nvSpPr>
          <p:spPr bwMode="auto">
            <a:xfrm>
              <a:off x="2815" y="1139"/>
              <a:ext cx="68" cy="30"/>
            </a:xfrm>
            <a:prstGeom prst="rect">
              <a:avLst/>
            </a:prstGeom>
            <a:solidFill>
              <a:srgbClr val="CC2900">
                <a:alpha val="50195"/>
              </a:srgbClr>
            </a:solidFill>
            <a:ln w="12700">
              <a:solidFill>
                <a:schemeClr val="tx1"/>
              </a:solidFill>
              <a:miter lim="800000"/>
              <a:headEnd/>
              <a:tailEnd/>
            </a:ln>
          </p:spPr>
          <p:txBody>
            <a:bodyPr wrap="none" anchor="ctr"/>
            <a:lstStyle/>
            <a:p>
              <a:endParaRPr lang="en-US"/>
            </a:p>
          </p:txBody>
        </p:sp>
        <p:sp>
          <p:nvSpPr>
            <p:cNvPr id="191642" name="Rectangle 175"/>
            <p:cNvSpPr>
              <a:spLocks noChangeArrowheads="1"/>
            </p:cNvSpPr>
            <p:nvPr/>
          </p:nvSpPr>
          <p:spPr bwMode="auto">
            <a:xfrm>
              <a:off x="2818" y="1208"/>
              <a:ext cx="68" cy="30"/>
            </a:xfrm>
            <a:prstGeom prst="rect">
              <a:avLst/>
            </a:prstGeom>
            <a:solidFill>
              <a:srgbClr val="CC2900">
                <a:alpha val="50195"/>
              </a:srgbClr>
            </a:solidFill>
            <a:ln w="12700">
              <a:solidFill>
                <a:schemeClr val="tx1"/>
              </a:solidFill>
              <a:miter lim="800000"/>
              <a:headEnd/>
              <a:tailEnd/>
            </a:ln>
          </p:spPr>
          <p:txBody>
            <a:bodyPr wrap="none" anchor="ctr"/>
            <a:lstStyle/>
            <a:p>
              <a:endParaRPr lang="en-US"/>
            </a:p>
          </p:txBody>
        </p:sp>
        <p:sp>
          <p:nvSpPr>
            <p:cNvPr id="191643" name="Rectangle 176"/>
            <p:cNvSpPr>
              <a:spLocks noChangeArrowheads="1"/>
            </p:cNvSpPr>
            <p:nvPr/>
          </p:nvSpPr>
          <p:spPr bwMode="auto">
            <a:xfrm>
              <a:off x="2818" y="1271"/>
              <a:ext cx="68" cy="30"/>
            </a:xfrm>
            <a:prstGeom prst="rect">
              <a:avLst/>
            </a:prstGeom>
            <a:solidFill>
              <a:srgbClr val="CC2900">
                <a:alpha val="50195"/>
              </a:srgbClr>
            </a:solidFill>
            <a:ln w="12700">
              <a:solidFill>
                <a:schemeClr val="tx1"/>
              </a:solidFill>
              <a:miter lim="800000"/>
              <a:headEnd/>
              <a:tailEnd/>
            </a:ln>
          </p:spPr>
          <p:txBody>
            <a:bodyPr wrap="none" anchor="ctr"/>
            <a:lstStyle/>
            <a:p>
              <a:endParaRPr lang="en-US"/>
            </a:p>
          </p:txBody>
        </p:sp>
        <p:sp>
          <p:nvSpPr>
            <p:cNvPr id="191644" name="Rectangle 177"/>
            <p:cNvSpPr>
              <a:spLocks noChangeArrowheads="1"/>
            </p:cNvSpPr>
            <p:nvPr/>
          </p:nvSpPr>
          <p:spPr bwMode="auto">
            <a:xfrm>
              <a:off x="2815" y="1331"/>
              <a:ext cx="68" cy="30"/>
            </a:xfrm>
            <a:prstGeom prst="rect">
              <a:avLst/>
            </a:prstGeom>
            <a:solidFill>
              <a:srgbClr val="CC2900">
                <a:alpha val="50195"/>
              </a:srgbClr>
            </a:solidFill>
            <a:ln w="12700">
              <a:solidFill>
                <a:schemeClr val="tx1"/>
              </a:solidFill>
              <a:miter lim="800000"/>
              <a:headEnd/>
              <a:tailEnd/>
            </a:ln>
          </p:spPr>
          <p:txBody>
            <a:bodyPr wrap="none" anchor="ctr"/>
            <a:lstStyle/>
            <a:p>
              <a:endParaRPr lang="en-US"/>
            </a:p>
          </p:txBody>
        </p:sp>
        <p:sp>
          <p:nvSpPr>
            <p:cNvPr id="191645" name="Line 178"/>
            <p:cNvSpPr>
              <a:spLocks noChangeShapeType="1"/>
            </p:cNvSpPr>
            <p:nvPr/>
          </p:nvSpPr>
          <p:spPr bwMode="auto">
            <a:xfrm>
              <a:off x="2182" y="664"/>
              <a:ext cx="0" cy="229"/>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91646" name="Rectangle 179"/>
            <p:cNvSpPr>
              <a:spLocks noChangeArrowheads="1"/>
            </p:cNvSpPr>
            <p:nvPr/>
          </p:nvSpPr>
          <p:spPr bwMode="auto">
            <a:xfrm>
              <a:off x="2694" y="480"/>
              <a:ext cx="33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defTabSz="447675">
                <a:lnSpc>
                  <a:spcPct val="150000"/>
                </a:lnSpc>
                <a:spcBef>
                  <a:spcPct val="50000"/>
                </a:spcBef>
              </a:pPr>
              <a:r>
                <a:rPr lang="en-US" sz="1200"/>
                <a:t>WC</a:t>
              </a:r>
            </a:p>
          </p:txBody>
        </p:sp>
        <p:sp>
          <p:nvSpPr>
            <p:cNvPr id="191647" name="Rectangle 180"/>
            <p:cNvSpPr>
              <a:spLocks noChangeArrowheads="1"/>
            </p:cNvSpPr>
            <p:nvPr/>
          </p:nvSpPr>
          <p:spPr bwMode="auto">
            <a:xfrm>
              <a:off x="2928" y="1190"/>
              <a:ext cx="336"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defTabSz="447675">
                <a:lnSpc>
                  <a:spcPct val="50000"/>
                </a:lnSpc>
                <a:spcBef>
                  <a:spcPct val="50000"/>
                </a:spcBef>
              </a:pPr>
              <a:endParaRPr lang="en-US" sz="1000"/>
            </a:p>
          </p:txBody>
        </p:sp>
        <p:sp>
          <p:nvSpPr>
            <p:cNvPr id="191648" name="Rectangle 181"/>
            <p:cNvSpPr>
              <a:spLocks noChangeArrowheads="1"/>
            </p:cNvSpPr>
            <p:nvPr/>
          </p:nvSpPr>
          <p:spPr bwMode="auto">
            <a:xfrm>
              <a:off x="2928" y="1660"/>
              <a:ext cx="336"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defTabSz="447675">
                <a:lnSpc>
                  <a:spcPct val="50000"/>
                </a:lnSpc>
                <a:spcBef>
                  <a:spcPct val="50000"/>
                </a:spcBef>
              </a:pPr>
              <a:endParaRPr lang="en-US" sz="1000"/>
            </a:p>
          </p:txBody>
        </p:sp>
        <p:sp>
          <p:nvSpPr>
            <p:cNvPr id="191649" name="Rectangle 182"/>
            <p:cNvSpPr>
              <a:spLocks noChangeArrowheads="1"/>
            </p:cNvSpPr>
            <p:nvPr/>
          </p:nvSpPr>
          <p:spPr bwMode="auto">
            <a:xfrm>
              <a:off x="2928" y="2198"/>
              <a:ext cx="336"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defTabSz="447675">
                <a:lnSpc>
                  <a:spcPct val="50000"/>
                </a:lnSpc>
                <a:spcBef>
                  <a:spcPct val="50000"/>
                </a:spcBef>
              </a:pPr>
              <a:endParaRPr lang="en-US" sz="1000"/>
            </a:p>
          </p:txBody>
        </p:sp>
        <p:sp>
          <p:nvSpPr>
            <p:cNvPr id="191650" name="Text Box 183"/>
            <p:cNvSpPr txBox="1">
              <a:spLocks noChangeArrowheads="1"/>
            </p:cNvSpPr>
            <p:nvPr/>
          </p:nvSpPr>
          <p:spPr bwMode="auto">
            <a:xfrm>
              <a:off x="1680" y="864"/>
              <a:ext cx="283" cy="2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defTabSz="447675" eaLnBrk="0" hangingPunct="0">
                <a:defRPr sz="2400">
                  <a:solidFill>
                    <a:schemeClr val="tx1"/>
                  </a:solidFill>
                  <a:latin typeface="Arial" charset="0"/>
                  <a:ea typeface="ＭＳ Ｐゴシック" charset="0"/>
                  <a:cs typeface="ＭＳ Ｐゴシック" charset="0"/>
                </a:defRPr>
              </a:lvl1pPr>
              <a:lvl2pPr marL="742950" indent="-285750" defTabSz="447675" eaLnBrk="0" hangingPunct="0">
                <a:defRPr sz="2400">
                  <a:solidFill>
                    <a:schemeClr val="tx1"/>
                  </a:solidFill>
                  <a:latin typeface="Arial" charset="0"/>
                  <a:ea typeface="ＭＳ Ｐゴシック" charset="0"/>
                </a:defRPr>
              </a:lvl2pPr>
              <a:lvl3pPr marL="1143000" indent="-228600" defTabSz="447675" eaLnBrk="0" hangingPunct="0">
                <a:defRPr sz="2400">
                  <a:solidFill>
                    <a:schemeClr val="tx1"/>
                  </a:solidFill>
                  <a:latin typeface="Arial" charset="0"/>
                  <a:ea typeface="ＭＳ Ｐゴシック" charset="0"/>
                </a:defRPr>
              </a:lvl3pPr>
              <a:lvl4pPr marL="1600200" indent="-228600" defTabSz="447675" eaLnBrk="0" hangingPunct="0">
                <a:defRPr sz="2400">
                  <a:solidFill>
                    <a:schemeClr val="tx1"/>
                  </a:solidFill>
                  <a:latin typeface="Arial" charset="0"/>
                  <a:ea typeface="ＭＳ Ｐゴシック" charset="0"/>
                </a:defRPr>
              </a:lvl4pPr>
              <a:lvl5pPr marL="2057400" indent="-228600" defTabSz="447675" eaLnBrk="0" hangingPunct="0">
                <a:defRPr sz="2400">
                  <a:solidFill>
                    <a:schemeClr val="tx1"/>
                  </a:solidFill>
                  <a:latin typeface="Arial" charset="0"/>
                  <a:ea typeface="ＭＳ Ｐゴシック" charset="0"/>
                </a:defRPr>
              </a:lvl5pPr>
              <a:lvl6pPr marL="2514600" indent="-228600" defTabSz="4476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4476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4476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4476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150000"/>
                </a:lnSpc>
                <a:spcBef>
                  <a:spcPct val="20000"/>
                </a:spcBef>
                <a:buClr>
                  <a:srgbClr val="CC2900"/>
                </a:buClr>
                <a:buSzPct val="70000"/>
                <a:buFont typeface="Monotype Sorts" charset="0"/>
                <a:buNone/>
              </a:pPr>
              <a:r>
                <a:rPr lang="en-US" sz="1200"/>
                <a:t>1-M</a:t>
              </a:r>
            </a:p>
          </p:txBody>
        </p:sp>
        <p:sp>
          <p:nvSpPr>
            <p:cNvPr id="191651" name="Text Box 184"/>
            <p:cNvSpPr txBox="1">
              <a:spLocks noChangeArrowheads="1"/>
            </p:cNvSpPr>
            <p:nvPr/>
          </p:nvSpPr>
          <p:spPr bwMode="auto">
            <a:xfrm>
              <a:off x="1680" y="1296"/>
              <a:ext cx="283" cy="2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defTabSz="447675" eaLnBrk="0" hangingPunct="0">
                <a:defRPr sz="2400">
                  <a:solidFill>
                    <a:schemeClr val="tx1"/>
                  </a:solidFill>
                  <a:latin typeface="Arial" charset="0"/>
                  <a:ea typeface="ＭＳ Ｐゴシック" charset="0"/>
                  <a:cs typeface="ＭＳ Ｐゴシック" charset="0"/>
                </a:defRPr>
              </a:lvl1pPr>
              <a:lvl2pPr marL="742950" indent="-285750" defTabSz="447675" eaLnBrk="0" hangingPunct="0">
                <a:defRPr sz="2400">
                  <a:solidFill>
                    <a:schemeClr val="tx1"/>
                  </a:solidFill>
                  <a:latin typeface="Arial" charset="0"/>
                  <a:ea typeface="ＭＳ Ｐゴシック" charset="0"/>
                </a:defRPr>
              </a:lvl2pPr>
              <a:lvl3pPr marL="1143000" indent="-228600" defTabSz="447675" eaLnBrk="0" hangingPunct="0">
                <a:defRPr sz="2400">
                  <a:solidFill>
                    <a:schemeClr val="tx1"/>
                  </a:solidFill>
                  <a:latin typeface="Arial" charset="0"/>
                  <a:ea typeface="ＭＳ Ｐゴシック" charset="0"/>
                </a:defRPr>
              </a:lvl3pPr>
              <a:lvl4pPr marL="1600200" indent="-228600" defTabSz="447675" eaLnBrk="0" hangingPunct="0">
                <a:defRPr sz="2400">
                  <a:solidFill>
                    <a:schemeClr val="tx1"/>
                  </a:solidFill>
                  <a:latin typeface="Arial" charset="0"/>
                  <a:ea typeface="ＭＳ Ｐゴシック" charset="0"/>
                </a:defRPr>
              </a:lvl4pPr>
              <a:lvl5pPr marL="2057400" indent="-228600" defTabSz="447675" eaLnBrk="0" hangingPunct="0">
                <a:defRPr sz="2400">
                  <a:solidFill>
                    <a:schemeClr val="tx1"/>
                  </a:solidFill>
                  <a:latin typeface="Arial" charset="0"/>
                  <a:ea typeface="ＭＳ Ｐゴシック" charset="0"/>
                </a:defRPr>
              </a:lvl5pPr>
              <a:lvl6pPr marL="2514600" indent="-228600" defTabSz="4476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4476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4476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4476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150000"/>
                </a:lnSpc>
                <a:spcBef>
                  <a:spcPct val="20000"/>
                </a:spcBef>
                <a:buClr>
                  <a:srgbClr val="CC2900"/>
                </a:buClr>
                <a:buSzPct val="70000"/>
                <a:buFont typeface="Monotype Sorts" charset="0"/>
                <a:buNone/>
              </a:pPr>
              <a:r>
                <a:rPr lang="en-US" sz="1200"/>
                <a:t>1-M</a:t>
              </a:r>
            </a:p>
          </p:txBody>
        </p:sp>
        <p:sp>
          <p:nvSpPr>
            <p:cNvPr id="191652" name="Text Box 185"/>
            <p:cNvSpPr txBox="1">
              <a:spLocks noChangeArrowheads="1"/>
            </p:cNvSpPr>
            <p:nvPr/>
          </p:nvSpPr>
          <p:spPr bwMode="auto">
            <a:xfrm>
              <a:off x="1680" y="1785"/>
              <a:ext cx="283" cy="2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defTabSz="447675" eaLnBrk="0" hangingPunct="0">
                <a:defRPr sz="2400">
                  <a:solidFill>
                    <a:schemeClr val="tx1"/>
                  </a:solidFill>
                  <a:latin typeface="Arial" charset="0"/>
                  <a:ea typeface="ＭＳ Ｐゴシック" charset="0"/>
                  <a:cs typeface="ＭＳ Ｐゴシック" charset="0"/>
                </a:defRPr>
              </a:lvl1pPr>
              <a:lvl2pPr marL="742950" indent="-285750" defTabSz="447675" eaLnBrk="0" hangingPunct="0">
                <a:defRPr sz="2400">
                  <a:solidFill>
                    <a:schemeClr val="tx1"/>
                  </a:solidFill>
                  <a:latin typeface="Arial" charset="0"/>
                  <a:ea typeface="ＭＳ Ｐゴシック" charset="0"/>
                </a:defRPr>
              </a:lvl2pPr>
              <a:lvl3pPr marL="1143000" indent="-228600" defTabSz="447675" eaLnBrk="0" hangingPunct="0">
                <a:defRPr sz="2400">
                  <a:solidFill>
                    <a:schemeClr val="tx1"/>
                  </a:solidFill>
                  <a:latin typeface="Arial" charset="0"/>
                  <a:ea typeface="ＭＳ Ｐゴシック" charset="0"/>
                </a:defRPr>
              </a:lvl3pPr>
              <a:lvl4pPr marL="1600200" indent="-228600" defTabSz="447675" eaLnBrk="0" hangingPunct="0">
                <a:defRPr sz="2400">
                  <a:solidFill>
                    <a:schemeClr val="tx1"/>
                  </a:solidFill>
                  <a:latin typeface="Arial" charset="0"/>
                  <a:ea typeface="ＭＳ Ｐゴシック" charset="0"/>
                </a:defRPr>
              </a:lvl4pPr>
              <a:lvl5pPr marL="2057400" indent="-228600" defTabSz="447675" eaLnBrk="0" hangingPunct="0">
                <a:defRPr sz="2400">
                  <a:solidFill>
                    <a:schemeClr val="tx1"/>
                  </a:solidFill>
                  <a:latin typeface="Arial" charset="0"/>
                  <a:ea typeface="ＭＳ Ｐゴシック" charset="0"/>
                </a:defRPr>
              </a:lvl5pPr>
              <a:lvl6pPr marL="2514600" indent="-228600" defTabSz="4476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4476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4476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4476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150000"/>
                </a:lnSpc>
                <a:spcBef>
                  <a:spcPct val="20000"/>
                </a:spcBef>
                <a:buClr>
                  <a:srgbClr val="CC2900"/>
                </a:buClr>
                <a:buSzPct val="70000"/>
                <a:buFont typeface="Monotype Sorts" charset="0"/>
                <a:buNone/>
              </a:pPr>
              <a:r>
                <a:rPr lang="en-US" sz="1200"/>
                <a:t>1-M</a:t>
              </a:r>
            </a:p>
          </p:txBody>
        </p:sp>
        <p:sp>
          <p:nvSpPr>
            <p:cNvPr id="191653" name="Text Box 186"/>
            <p:cNvSpPr txBox="1">
              <a:spLocks noChangeArrowheads="1"/>
            </p:cNvSpPr>
            <p:nvPr/>
          </p:nvSpPr>
          <p:spPr bwMode="auto">
            <a:xfrm>
              <a:off x="3654" y="864"/>
              <a:ext cx="283" cy="2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defTabSz="447675" eaLnBrk="0" hangingPunct="0">
                <a:defRPr sz="2400">
                  <a:solidFill>
                    <a:schemeClr val="tx1"/>
                  </a:solidFill>
                  <a:latin typeface="Arial" charset="0"/>
                  <a:ea typeface="ＭＳ Ｐゴシック" charset="0"/>
                  <a:cs typeface="ＭＳ Ｐゴシック" charset="0"/>
                </a:defRPr>
              </a:lvl1pPr>
              <a:lvl2pPr marL="742950" indent="-285750" defTabSz="447675" eaLnBrk="0" hangingPunct="0">
                <a:defRPr sz="2400">
                  <a:solidFill>
                    <a:schemeClr val="tx1"/>
                  </a:solidFill>
                  <a:latin typeface="Arial" charset="0"/>
                  <a:ea typeface="ＭＳ Ｐゴシック" charset="0"/>
                </a:defRPr>
              </a:lvl2pPr>
              <a:lvl3pPr marL="1143000" indent="-228600" defTabSz="447675" eaLnBrk="0" hangingPunct="0">
                <a:defRPr sz="2400">
                  <a:solidFill>
                    <a:schemeClr val="tx1"/>
                  </a:solidFill>
                  <a:latin typeface="Arial" charset="0"/>
                  <a:ea typeface="ＭＳ Ｐゴシック" charset="0"/>
                </a:defRPr>
              </a:lvl3pPr>
              <a:lvl4pPr marL="1600200" indent="-228600" defTabSz="447675" eaLnBrk="0" hangingPunct="0">
                <a:defRPr sz="2400">
                  <a:solidFill>
                    <a:schemeClr val="tx1"/>
                  </a:solidFill>
                  <a:latin typeface="Arial" charset="0"/>
                  <a:ea typeface="ＭＳ Ｐゴシック" charset="0"/>
                </a:defRPr>
              </a:lvl4pPr>
              <a:lvl5pPr marL="2057400" indent="-228600" defTabSz="447675" eaLnBrk="0" hangingPunct="0">
                <a:defRPr sz="2400">
                  <a:solidFill>
                    <a:schemeClr val="tx1"/>
                  </a:solidFill>
                  <a:latin typeface="Arial" charset="0"/>
                  <a:ea typeface="ＭＳ Ｐゴシック" charset="0"/>
                </a:defRPr>
              </a:lvl5pPr>
              <a:lvl6pPr marL="2514600" indent="-228600" defTabSz="4476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4476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4476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4476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150000"/>
                </a:lnSpc>
                <a:spcBef>
                  <a:spcPct val="20000"/>
                </a:spcBef>
                <a:buClr>
                  <a:srgbClr val="CC2900"/>
                </a:buClr>
                <a:buSzPct val="70000"/>
                <a:buFont typeface="Monotype Sorts" charset="0"/>
                <a:buNone/>
              </a:pPr>
              <a:r>
                <a:rPr lang="en-US" sz="1200"/>
                <a:t>1-M</a:t>
              </a:r>
            </a:p>
          </p:txBody>
        </p:sp>
        <p:sp>
          <p:nvSpPr>
            <p:cNvPr id="191654" name="Text Box 187"/>
            <p:cNvSpPr txBox="1">
              <a:spLocks noChangeArrowheads="1"/>
            </p:cNvSpPr>
            <p:nvPr/>
          </p:nvSpPr>
          <p:spPr bwMode="auto">
            <a:xfrm>
              <a:off x="3654" y="1296"/>
              <a:ext cx="283" cy="2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defTabSz="447675" eaLnBrk="0" hangingPunct="0">
                <a:defRPr sz="2400">
                  <a:solidFill>
                    <a:schemeClr val="tx1"/>
                  </a:solidFill>
                  <a:latin typeface="Arial" charset="0"/>
                  <a:ea typeface="ＭＳ Ｐゴシック" charset="0"/>
                  <a:cs typeface="ＭＳ Ｐゴシック" charset="0"/>
                </a:defRPr>
              </a:lvl1pPr>
              <a:lvl2pPr marL="742950" indent="-285750" defTabSz="447675" eaLnBrk="0" hangingPunct="0">
                <a:defRPr sz="2400">
                  <a:solidFill>
                    <a:schemeClr val="tx1"/>
                  </a:solidFill>
                  <a:latin typeface="Arial" charset="0"/>
                  <a:ea typeface="ＭＳ Ｐゴシック" charset="0"/>
                </a:defRPr>
              </a:lvl2pPr>
              <a:lvl3pPr marL="1143000" indent="-228600" defTabSz="447675" eaLnBrk="0" hangingPunct="0">
                <a:defRPr sz="2400">
                  <a:solidFill>
                    <a:schemeClr val="tx1"/>
                  </a:solidFill>
                  <a:latin typeface="Arial" charset="0"/>
                  <a:ea typeface="ＭＳ Ｐゴシック" charset="0"/>
                </a:defRPr>
              </a:lvl3pPr>
              <a:lvl4pPr marL="1600200" indent="-228600" defTabSz="447675" eaLnBrk="0" hangingPunct="0">
                <a:defRPr sz="2400">
                  <a:solidFill>
                    <a:schemeClr val="tx1"/>
                  </a:solidFill>
                  <a:latin typeface="Arial" charset="0"/>
                  <a:ea typeface="ＭＳ Ｐゴシック" charset="0"/>
                </a:defRPr>
              </a:lvl4pPr>
              <a:lvl5pPr marL="2057400" indent="-228600" defTabSz="447675" eaLnBrk="0" hangingPunct="0">
                <a:defRPr sz="2400">
                  <a:solidFill>
                    <a:schemeClr val="tx1"/>
                  </a:solidFill>
                  <a:latin typeface="Arial" charset="0"/>
                  <a:ea typeface="ＭＳ Ｐゴシック" charset="0"/>
                </a:defRPr>
              </a:lvl5pPr>
              <a:lvl6pPr marL="2514600" indent="-228600" defTabSz="4476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4476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4476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4476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150000"/>
                </a:lnSpc>
                <a:spcBef>
                  <a:spcPct val="20000"/>
                </a:spcBef>
                <a:buClr>
                  <a:srgbClr val="CC2900"/>
                </a:buClr>
                <a:buSzPct val="70000"/>
                <a:buFont typeface="Monotype Sorts" charset="0"/>
                <a:buNone/>
              </a:pPr>
              <a:r>
                <a:rPr lang="en-US" sz="1200"/>
                <a:t>1-M</a:t>
              </a:r>
            </a:p>
          </p:txBody>
        </p:sp>
        <p:sp>
          <p:nvSpPr>
            <p:cNvPr id="191655" name="Text Box 188"/>
            <p:cNvSpPr txBox="1">
              <a:spLocks noChangeArrowheads="1"/>
            </p:cNvSpPr>
            <p:nvPr/>
          </p:nvSpPr>
          <p:spPr bwMode="auto">
            <a:xfrm>
              <a:off x="3654" y="1785"/>
              <a:ext cx="283" cy="2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defTabSz="447675" eaLnBrk="0" hangingPunct="0">
                <a:defRPr sz="2400">
                  <a:solidFill>
                    <a:schemeClr val="tx1"/>
                  </a:solidFill>
                  <a:latin typeface="Arial" charset="0"/>
                  <a:ea typeface="ＭＳ Ｐゴシック" charset="0"/>
                  <a:cs typeface="ＭＳ Ｐゴシック" charset="0"/>
                </a:defRPr>
              </a:lvl1pPr>
              <a:lvl2pPr marL="742950" indent="-285750" defTabSz="447675" eaLnBrk="0" hangingPunct="0">
                <a:defRPr sz="2400">
                  <a:solidFill>
                    <a:schemeClr val="tx1"/>
                  </a:solidFill>
                  <a:latin typeface="Arial" charset="0"/>
                  <a:ea typeface="ＭＳ Ｐゴシック" charset="0"/>
                </a:defRPr>
              </a:lvl2pPr>
              <a:lvl3pPr marL="1143000" indent="-228600" defTabSz="447675" eaLnBrk="0" hangingPunct="0">
                <a:defRPr sz="2400">
                  <a:solidFill>
                    <a:schemeClr val="tx1"/>
                  </a:solidFill>
                  <a:latin typeface="Arial" charset="0"/>
                  <a:ea typeface="ＭＳ Ｐゴシック" charset="0"/>
                </a:defRPr>
              </a:lvl3pPr>
              <a:lvl4pPr marL="1600200" indent="-228600" defTabSz="447675" eaLnBrk="0" hangingPunct="0">
                <a:defRPr sz="2400">
                  <a:solidFill>
                    <a:schemeClr val="tx1"/>
                  </a:solidFill>
                  <a:latin typeface="Arial" charset="0"/>
                  <a:ea typeface="ＭＳ Ｐゴシック" charset="0"/>
                </a:defRPr>
              </a:lvl4pPr>
              <a:lvl5pPr marL="2057400" indent="-228600" defTabSz="447675" eaLnBrk="0" hangingPunct="0">
                <a:defRPr sz="2400">
                  <a:solidFill>
                    <a:schemeClr val="tx1"/>
                  </a:solidFill>
                  <a:latin typeface="Arial" charset="0"/>
                  <a:ea typeface="ＭＳ Ｐゴシック" charset="0"/>
                </a:defRPr>
              </a:lvl5pPr>
              <a:lvl6pPr marL="2514600" indent="-228600" defTabSz="4476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4476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4476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4476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150000"/>
                </a:lnSpc>
                <a:spcBef>
                  <a:spcPct val="20000"/>
                </a:spcBef>
                <a:buClr>
                  <a:srgbClr val="CC2900"/>
                </a:buClr>
                <a:buSzPct val="70000"/>
                <a:buFont typeface="Monotype Sorts" charset="0"/>
                <a:buNone/>
              </a:pPr>
              <a:r>
                <a:rPr lang="en-US" sz="1200"/>
                <a:t>1-M</a:t>
              </a:r>
            </a:p>
          </p:txBody>
        </p:sp>
      </p:grpSp>
      <p:sp>
        <p:nvSpPr>
          <p:cNvPr id="2" name="Footer Placeholder 1"/>
          <p:cNvSpPr>
            <a:spLocks noGrp="1"/>
          </p:cNvSpPr>
          <p:nvPr>
            <p:ph type="ftr" sz="quarter" idx="11"/>
          </p:nvPr>
        </p:nvSpPr>
        <p:spPr/>
        <p:txBody>
          <a:bodyPr/>
          <a:lstStyle/>
          <a:p>
            <a:pPr>
              <a:defRPr/>
            </a:pPr>
            <a:r>
              <a:rPr lang="en-US"/>
              <a:t>Optical Networks                                                 Electrical and Electronic Engineering</a:t>
            </a:r>
          </a:p>
        </p:txBody>
      </p:sp>
      <p:sp>
        <p:nvSpPr>
          <p:cNvPr id="3" name="Slide Number Placeholder 2"/>
          <p:cNvSpPr>
            <a:spLocks noGrp="1"/>
          </p:cNvSpPr>
          <p:nvPr>
            <p:ph type="sldNum" sz="quarter" idx="12"/>
          </p:nvPr>
        </p:nvSpPr>
        <p:spPr/>
        <p:txBody>
          <a:bodyPr/>
          <a:lstStyle/>
          <a:p>
            <a:pPr>
              <a:defRPr/>
            </a:pPr>
            <a:fld id="{5EDDAF6F-ADFD-5D48-994E-4F1E94263D72}" type="slidenum">
              <a:rPr lang="en-GB" smtClean="0"/>
              <a:pPr>
                <a:defRPr/>
              </a:pPr>
              <a:t>42</a:t>
            </a:fld>
            <a:endParaRPr lang="en-GB"/>
          </a:p>
        </p:txBody>
      </p:sp>
    </p:spTree>
    <p:extLst>
      <p:ext uri="{BB962C8B-B14F-4D97-AF65-F5344CB8AC3E}">
        <p14:creationId xmlns:p14="http://schemas.microsoft.com/office/powerpoint/2010/main" val="2256567122"/>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ChangeArrowheads="1"/>
          </p:cNvSpPr>
          <p:nvPr/>
        </p:nvSpPr>
        <p:spPr bwMode="auto">
          <a:xfrm>
            <a:off x="179512" y="332656"/>
            <a:ext cx="8420100" cy="462307"/>
          </a:xfrm>
          <a:prstGeom prst="rect">
            <a:avLst/>
          </a:prstGeom>
          <a:noFill/>
          <a:ln>
            <a:noFill/>
          </a:ln>
        </p:spPr>
        <p:txBody>
          <a:bodyPr vert="horz" wrap="square" lIns="90488" tIns="44450" rIns="90488" bIns="44450" numCol="1" anchor="b" anchorCtr="0" compatLnSpc="1">
            <a:prstTxWarp prst="textNoShape">
              <a:avLst/>
            </a:prstTxWarp>
          </a:bodyPr>
          <a:lstStyle/>
          <a:p>
            <a:r>
              <a:rPr lang="en-US" sz="2400" dirty="0">
                <a:solidFill>
                  <a:srgbClr val="9A1D2B"/>
                </a:solidFill>
              </a:rPr>
              <a:t>Optical </a:t>
            </a:r>
            <a:r>
              <a:rPr lang="en-US" sz="2400" dirty="0" err="1">
                <a:solidFill>
                  <a:srgbClr val="9A1D2B"/>
                </a:solidFill>
              </a:rPr>
              <a:t>Crossconnect</a:t>
            </a:r>
            <a:r>
              <a:rPr lang="en-US" sz="2400" dirty="0">
                <a:solidFill>
                  <a:srgbClr val="9A1D2B"/>
                </a:solidFill>
              </a:rPr>
              <a:t> (II): Link Modular</a:t>
            </a:r>
          </a:p>
        </p:txBody>
      </p:sp>
      <p:sp>
        <p:nvSpPr>
          <p:cNvPr id="193538" name="Rectangle 3"/>
          <p:cNvSpPr>
            <a:spLocks noChangeArrowheads="1"/>
          </p:cNvSpPr>
          <p:nvPr/>
        </p:nvSpPr>
        <p:spPr bwMode="auto">
          <a:xfrm>
            <a:off x="409575" y="2176463"/>
            <a:ext cx="3382963" cy="3643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marL="342900" indent="-342900">
              <a:lnSpc>
                <a:spcPct val="150000"/>
              </a:lnSpc>
              <a:spcBef>
                <a:spcPct val="20000"/>
              </a:spcBef>
              <a:buFont typeface="Arial" charset="0"/>
              <a:buChar char="•"/>
            </a:pPr>
            <a:r>
              <a:rPr lang="en-US" dirty="0">
                <a:cs typeface="Arial" charset="0"/>
              </a:rPr>
              <a:t>  Wavelength </a:t>
            </a:r>
            <a:r>
              <a:rPr lang="en-US" dirty="0" err="1">
                <a:cs typeface="Arial" charset="0"/>
              </a:rPr>
              <a:t>demultiplexing</a:t>
            </a:r>
            <a:r>
              <a:rPr lang="en-US" dirty="0">
                <a:cs typeface="Arial" charset="0"/>
              </a:rPr>
              <a:t> achieved with a static </a:t>
            </a:r>
            <a:r>
              <a:rPr lang="en-US" dirty="0" err="1">
                <a:cs typeface="Arial" charset="0"/>
              </a:rPr>
              <a:t>demultiplexer</a:t>
            </a:r>
            <a:endParaRPr lang="en-US" dirty="0">
              <a:cs typeface="Arial" charset="0"/>
            </a:endParaRPr>
          </a:p>
          <a:p>
            <a:pPr marL="342900" indent="-342900">
              <a:lnSpc>
                <a:spcPct val="150000"/>
              </a:lnSpc>
              <a:spcBef>
                <a:spcPct val="20000"/>
              </a:spcBef>
              <a:buFont typeface="Arial" charset="0"/>
              <a:buChar char="•"/>
            </a:pPr>
            <a:r>
              <a:rPr lang="en-US" dirty="0">
                <a:cs typeface="Arial" charset="0"/>
              </a:rPr>
              <a:t>Strictly non-blocking</a:t>
            </a:r>
          </a:p>
          <a:p>
            <a:pPr marL="342900" indent="-342900">
              <a:lnSpc>
                <a:spcPct val="150000"/>
              </a:lnSpc>
              <a:spcBef>
                <a:spcPct val="20000"/>
              </a:spcBef>
              <a:buFont typeface="Arial" charset="0"/>
              <a:buChar char="•"/>
            </a:pPr>
            <a:r>
              <a:rPr lang="en-US" dirty="0">
                <a:cs typeface="Arial" charset="0"/>
              </a:rPr>
              <a:t>Link modular</a:t>
            </a:r>
          </a:p>
          <a:p>
            <a:pPr marL="342900" indent="-342900">
              <a:lnSpc>
                <a:spcPct val="150000"/>
              </a:lnSpc>
              <a:spcBef>
                <a:spcPct val="20000"/>
              </a:spcBef>
              <a:buFont typeface="Arial" charset="0"/>
              <a:buChar char="•"/>
            </a:pPr>
            <a:r>
              <a:rPr lang="en-US" dirty="0">
                <a:cs typeface="Arial" charset="0"/>
              </a:rPr>
              <a:t>  Maximum add/drop flexibility provided sufficient </a:t>
            </a:r>
            <a:r>
              <a:rPr lang="en-US" dirty="0" err="1">
                <a:cs typeface="Arial" charset="0"/>
              </a:rPr>
              <a:t>Tx’s</a:t>
            </a:r>
            <a:r>
              <a:rPr lang="en-US" dirty="0">
                <a:cs typeface="Arial" charset="0"/>
              </a:rPr>
              <a:t> and Rx’s are available</a:t>
            </a:r>
          </a:p>
        </p:txBody>
      </p:sp>
      <p:sp>
        <p:nvSpPr>
          <p:cNvPr id="193539" name="Rectangle 4"/>
          <p:cNvSpPr>
            <a:spLocks noChangeArrowheads="1"/>
          </p:cNvSpPr>
          <p:nvPr/>
        </p:nvSpPr>
        <p:spPr bwMode="auto">
          <a:xfrm>
            <a:off x="7053263" y="3227388"/>
            <a:ext cx="185737"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endParaRPr lang="en-US" sz="1200"/>
          </a:p>
        </p:txBody>
      </p:sp>
      <p:sp>
        <p:nvSpPr>
          <p:cNvPr id="193540" name="Rectangle 5"/>
          <p:cNvSpPr>
            <a:spLocks noChangeArrowheads="1"/>
          </p:cNvSpPr>
          <p:nvPr/>
        </p:nvSpPr>
        <p:spPr bwMode="auto">
          <a:xfrm>
            <a:off x="6291263" y="2890838"/>
            <a:ext cx="150812" cy="407987"/>
          </a:xfrm>
          <a:prstGeom prst="rect">
            <a:avLst/>
          </a:prstGeom>
          <a:solidFill>
            <a:srgbClr val="CCECFF">
              <a:alpha val="50195"/>
            </a:srgbClr>
          </a:solidFill>
          <a:ln w="12700">
            <a:solidFill>
              <a:schemeClr val="tx1"/>
            </a:solidFill>
            <a:miter lim="800000"/>
            <a:headEnd/>
            <a:tailEnd/>
          </a:ln>
        </p:spPr>
        <p:txBody>
          <a:bodyPr wrap="none" anchor="ctr"/>
          <a:lstStyle/>
          <a:p>
            <a:endParaRPr lang="en-US"/>
          </a:p>
        </p:txBody>
      </p:sp>
      <p:sp>
        <p:nvSpPr>
          <p:cNvPr id="193541" name="Rectangle 6"/>
          <p:cNvSpPr>
            <a:spLocks noChangeArrowheads="1"/>
          </p:cNvSpPr>
          <p:nvPr/>
        </p:nvSpPr>
        <p:spPr bwMode="auto">
          <a:xfrm>
            <a:off x="6292850" y="4514850"/>
            <a:ext cx="149225" cy="403225"/>
          </a:xfrm>
          <a:prstGeom prst="rect">
            <a:avLst/>
          </a:prstGeom>
          <a:solidFill>
            <a:srgbClr val="CCECFF">
              <a:alpha val="50195"/>
            </a:srgbClr>
          </a:solidFill>
          <a:ln w="12700">
            <a:solidFill>
              <a:schemeClr val="tx1"/>
            </a:solidFill>
            <a:miter lim="800000"/>
            <a:headEnd/>
            <a:tailEnd/>
          </a:ln>
        </p:spPr>
        <p:txBody>
          <a:bodyPr wrap="none" anchor="ctr"/>
          <a:lstStyle/>
          <a:p>
            <a:endParaRPr lang="en-US"/>
          </a:p>
        </p:txBody>
      </p:sp>
      <p:sp>
        <p:nvSpPr>
          <p:cNvPr id="193542" name="Rectangle 7"/>
          <p:cNvSpPr>
            <a:spLocks noChangeArrowheads="1"/>
          </p:cNvSpPr>
          <p:nvPr/>
        </p:nvSpPr>
        <p:spPr bwMode="auto">
          <a:xfrm>
            <a:off x="6292850" y="3670300"/>
            <a:ext cx="149225" cy="409575"/>
          </a:xfrm>
          <a:prstGeom prst="rect">
            <a:avLst/>
          </a:prstGeom>
          <a:solidFill>
            <a:srgbClr val="CCECFF">
              <a:alpha val="50195"/>
            </a:srgbClr>
          </a:solidFill>
          <a:ln w="12700">
            <a:solidFill>
              <a:schemeClr val="tx1"/>
            </a:solidFill>
            <a:miter lim="800000"/>
            <a:headEnd/>
            <a:tailEnd/>
          </a:ln>
        </p:spPr>
        <p:txBody>
          <a:bodyPr wrap="none" anchor="ctr"/>
          <a:lstStyle/>
          <a:p>
            <a:endParaRPr lang="en-US"/>
          </a:p>
        </p:txBody>
      </p:sp>
      <p:sp>
        <p:nvSpPr>
          <p:cNvPr id="193543" name="Rectangle 8"/>
          <p:cNvSpPr>
            <a:spLocks noChangeArrowheads="1"/>
          </p:cNvSpPr>
          <p:nvPr/>
        </p:nvSpPr>
        <p:spPr bwMode="auto">
          <a:xfrm>
            <a:off x="7053263" y="3227388"/>
            <a:ext cx="185737"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endParaRPr lang="en-US" sz="1200"/>
          </a:p>
        </p:txBody>
      </p:sp>
      <p:sp>
        <p:nvSpPr>
          <p:cNvPr id="193544" name="Rectangle 9"/>
          <p:cNvSpPr>
            <a:spLocks noChangeArrowheads="1"/>
          </p:cNvSpPr>
          <p:nvPr/>
        </p:nvSpPr>
        <p:spPr bwMode="auto">
          <a:xfrm>
            <a:off x="7307263" y="2036763"/>
            <a:ext cx="777875" cy="433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5088" tIns="31750" rIns="65088" bIns="31750">
            <a:spAutoFit/>
          </a:bodyPr>
          <a:lstStyle/>
          <a:p>
            <a:pPr defTabSz="447675">
              <a:spcBef>
                <a:spcPct val="50000"/>
              </a:spcBef>
            </a:pPr>
            <a:r>
              <a:rPr lang="en-US" sz="1200"/>
              <a:t>Combiners</a:t>
            </a:r>
          </a:p>
        </p:txBody>
      </p:sp>
      <p:sp>
        <p:nvSpPr>
          <p:cNvPr id="193545" name="Rectangle 10" descr="Outlined diamond"/>
          <p:cNvSpPr>
            <a:spLocks noChangeArrowheads="1"/>
          </p:cNvSpPr>
          <p:nvPr/>
        </p:nvSpPr>
        <p:spPr bwMode="auto">
          <a:xfrm>
            <a:off x="5629275" y="5524500"/>
            <a:ext cx="1866900" cy="279400"/>
          </a:xfrm>
          <a:prstGeom prst="rect">
            <a:avLst/>
          </a:prstGeom>
          <a:pattFill prst="openDmnd">
            <a:fgClr>
              <a:srgbClr val="F83200"/>
            </a:fgClr>
            <a:bgClr>
              <a:schemeClr val="bg1"/>
            </a:bgClr>
          </a:pattFill>
          <a:ln w="12700">
            <a:solidFill>
              <a:schemeClr val="tx1"/>
            </a:solidFill>
            <a:miter lim="800000"/>
            <a:headEnd/>
            <a:tailEnd/>
          </a:ln>
        </p:spPr>
        <p:txBody>
          <a:bodyPr wrap="none" anchor="ctr"/>
          <a:lstStyle/>
          <a:p>
            <a:endParaRPr lang="en-US"/>
          </a:p>
        </p:txBody>
      </p:sp>
      <p:sp>
        <p:nvSpPr>
          <p:cNvPr id="193546" name="Line 11"/>
          <p:cNvSpPr>
            <a:spLocks noChangeShapeType="1"/>
          </p:cNvSpPr>
          <p:nvPr/>
        </p:nvSpPr>
        <p:spPr bwMode="auto">
          <a:xfrm>
            <a:off x="6969125" y="2649538"/>
            <a:ext cx="0" cy="1000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547" name="Rectangle 12"/>
          <p:cNvSpPr>
            <a:spLocks noChangeArrowheads="1"/>
          </p:cNvSpPr>
          <p:nvPr/>
        </p:nvSpPr>
        <p:spPr bwMode="auto">
          <a:xfrm>
            <a:off x="6529388" y="2884488"/>
            <a:ext cx="360362" cy="414337"/>
          </a:xfrm>
          <a:prstGeom prst="rect">
            <a:avLst/>
          </a:prstGeom>
          <a:solidFill>
            <a:srgbClr val="FFFF00">
              <a:alpha val="50195"/>
            </a:srgbClr>
          </a:solidFill>
          <a:ln w="12700">
            <a:solidFill>
              <a:srgbClr val="000000"/>
            </a:solidFill>
            <a:miter lim="800000"/>
            <a:headEnd/>
            <a:tailEnd/>
          </a:ln>
        </p:spPr>
        <p:txBody>
          <a:bodyPr wrap="none" anchor="ctr"/>
          <a:lstStyle/>
          <a:p>
            <a:endParaRPr lang="en-US"/>
          </a:p>
        </p:txBody>
      </p:sp>
      <p:sp>
        <p:nvSpPr>
          <p:cNvPr id="193548" name="Line 13"/>
          <p:cNvSpPr>
            <a:spLocks noChangeShapeType="1"/>
          </p:cNvSpPr>
          <p:nvPr/>
        </p:nvSpPr>
        <p:spPr bwMode="auto">
          <a:xfrm flipV="1">
            <a:off x="5873750" y="4567238"/>
            <a:ext cx="0" cy="38893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549" name="Line 14"/>
          <p:cNvSpPr>
            <a:spLocks noChangeShapeType="1"/>
          </p:cNvSpPr>
          <p:nvPr/>
        </p:nvSpPr>
        <p:spPr bwMode="auto">
          <a:xfrm flipH="1" flipV="1">
            <a:off x="5873750" y="4941888"/>
            <a:ext cx="1588" cy="192087"/>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93550" name="Line 15"/>
          <p:cNvSpPr>
            <a:spLocks noChangeShapeType="1"/>
          </p:cNvSpPr>
          <p:nvPr/>
        </p:nvSpPr>
        <p:spPr bwMode="auto">
          <a:xfrm>
            <a:off x="6969125" y="3367088"/>
            <a:ext cx="0" cy="1000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551" name="Line 16"/>
          <p:cNvSpPr>
            <a:spLocks noChangeShapeType="1"/>
          </p:cNvSpPr>
          <p:nvPr/>
        </p:nvSpPr>
        <p:spPr bwMode="auto">
          <a:xfrm>
            <a:off x="6975475" y="3254375"/>
            <a:ext cx="0" cy="153988"/>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93552" name="Line 17"/>
          <p:cNvSpPr>
            <a:spLocks noChangeShapeType="1"/>
          </p:cNvSpPr>
          <p:nvPr/>
        </p:nvSpPr>
        <p:spPr bwMode="auto">
          <a:xfrm>
            <a:off x="6894513" y="3251200"/>
            <a:ext cx="8413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553" name="Line 18"/>
          <p:cNvSpPr>
            <a:spLocks noChangeShapeType="1"/>
          </p:cNvSpPr>
          <p:nvPr/>
        </p:nvSpPr>
        <p:spPr bwMode="auto">
          <a:xfrm>
            <a:off x="6889750" y="3154363"/>
            <a:ext cx="79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554" name="Line 19"/>
          <p:cNvSpPr>
            <a:spLocks noChangeShapeType="1"/>
          </p:cNvSpPr>
          <p:nvPr/>
        </p:nvSpPr>
        <p:spPr bwMode="auto">
          <a:xfrm>
            <a:off x="6896100" y="3051175"/>
            <a:ext cx="73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555" name="Line 20"/>
          <p:cNvSpPr>
            <a:spLocks noChangeShapeType="1"/>
          </p:cNvSpPr>
          <p:nvPr/>
        </p:nvSpPr>
        <p:spPr bwMode="auto">
          <a:xfrm>
            <a:off x="6894513" y="2941638"/>
            <a:ext cx="746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556" name="Rectangle 21"/>
          <p:cNvSpPr>
            <a:spLocks noChangeArrowheads="1"/>
          </p:cNvSpPr>
          <p:nvPr/>
        </p:nvSpPr>
        <p:spPr bwMode="auto">
          <a:xfrm>
            <a:off x="6532563" y="3663950"/>
            <a:ext cx="360362" cy="414338"/>
          </a:xfrm>
          <a:prstGeom prst="rect">
            <a:avLst/>
          </a:prstGeom>
          <a:solidFill>
            <a:srgbClr val="FFFF00">
              <a:alpha val="50195"/>
            </a:srgbClr>
          </a:solidFill>
          <a:ln w="12700">
            <a:solidFill>
              <a:srgbClr val="000000"/>
            </a:solidFill>
            <a:miter lim="800000"/>
            <a:headEnd/>
            <a:tailEnd/>
          </a:ln>
        </p:spPr>
        <p:txBody>
          <a:bodyPr wrap="none" anchor="ctr"/>
          <a:lstStyle/>
          <a:p>
            <a:endParaRPr lang="en-US"/>
          </a:p>
        </p:txBody>
      </p:sp>
      <p:sp>
        <p:nvSpPr>
          <p:cNvPr id="193557" name="Line 22"/>
          <p:cNvSpPr>
            <a:spLocks noChangeShapeType="1"/>
          </p:cNvSpPr>
          <p:nvPr/>
        </p:nvSpPr>
        <p:spPr bwMode="auto">
          <a:xfrm flipH="1" flipV="1">
            <a:off x="6092825" y="4772025"/>
            <a:ext cx="1588" cy="18891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558" name="Line 23"/>
          <p:cNvSpPr>
            <a:spLocks noChangeShapeType="1"/>
          </p:cNvSpPr>
          <p:nvPr/>
        </p:nvSpPr>
        <p:spPr bwMode="auto">
          <a:xfrm flipV="1">
            <a:off x="6092825" y="4945063"/>
            <a:ext cx="1588" cy="18415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93559" name="Line 24"/>
          <p:cNvSpPr>
            <a:spLocks noChangeShapeType="1"/>
          </p:cNvSpPr>
          <p:nvPr/>
        </p:nvSpPr>
        <p:spPr bwMode="auto">
          <a:xfrm>
            <a:off x="6975475" y="4148138"/>
            <a:ext cx="0" cy="1000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560" name="Line 25"/>
          <p:cNvSpPr>
            <a:spLocks noChangeShapeType="1"/>
          </p:cNvSpPr>
          <p:nvPr/>
        </p:nvSpPr>
        <p:spPr bwMode="auto">
          <a:xfrm>
            <a:off x="6978650" y="4033838"/>
            <a:ext cx="0" cy="153987"/>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93561" name="Line 26"/>
          <p:cNvSpPr>
            <a:spLocks noChangeShapeType="1"/>
          </p:cNvSpPr>
          <p:nvPr/>
        </p:nvSpPr>
        <p:spPr bwMode="auto">
          <a:xfrm>
            <a:off x="6896100" y="4030663"/>
            <a:ext cx="857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562" name="Line 27"/>
          <p:cNvSpPr>
            <a:spLocks noChangeShapeType="1"/>
          </p:cNvSpPr>
          <p:nvPr/>
        </p:nvSpPr>
        <p:spPr bwMode="auto">
          <a:xfrm>
            <a:off x="6894513" y="3935413"/>
            <a:ext cx="8096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563" name="Line 28"/>
          <p:cNvSpPr>
            <a:spLocks noChangeShapeType="1"/>
          </p:cNvSpPr>
          <p:nvPr/>
        </p:nvSpPr>
        <p:spPr bwMode="auto">
          <a:xfrm>
            <a:off x="6900863" y="3830638"/>
            <a:ext cx="746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564" name="Line 29"/>
          <p:cNvSpPr>
            <a:spLocks noChangeShapeType="1"/>
          </p:cNvSpPr>
          <p:nvPr/>
        </p:nvSpPr>
        <p:spPr bwMode="auto">
          <a:xfrm>
            <a:off x="6896100" y="3721100"/>
            <a:ext cx="79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565" name="Rectangle 30"/>
          <p:cNvSpPr>
            <a:spLocks noChangeArrowheads="1"/>
          </p:cNvSpPr>
          <p:nvPr/>
        </p:nvSpPr>
        <p:spPr bwMode="auto">
          <a:xfrm>
            <a:off x="6532563" y="4506913"/>
            <a:ext cx="360362" cy="414337"/>
          </a:xfrm>
          <a:prstGeom prst="rect">
            <a:avLst/>
          </a:prstGeom>
          <a:solidFill>
            <a:srgbClr val="FFFF00">
              <a:alpha val="50195"/>
            </a:srgbClr>
          </a:solidFill>
          <a:ln w="12700">
            <a:solidFill>
              <a:srgbClr val="000000"/>
            </a:solidFill>
            <a:miter lim="800000"/>
            <a:headEnd/>
            <a:tailEnd/>
          </a:ln>
        </p:spPr>
        <p:txBody>
          <a:bodyPr wrap="none" anchor="ctr"/>
          <a:lstStyle/>
          <a:p>
            <a:endParaRPr lang="en-US"/>
          </a:p>
        </p:txBody>
      </p:sp>
      <p:sp>
        <p:nvSpPr>
          <p:cNvPr id="193566" name="Line 31"/>
          <p:cNvSpPr>
            <a:spLocks noChangeShapeType="1"/>
          </p:cNvSpPr>
          <p:nvPr/>
        </p:nvSpPr>
        <p:spPr bwMode="auto">
          <a:xfrm flipV="1">
            <a:off x="6208713" y="4867275"/>
            <a:ext cx="0" cy="10001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567" name="Line 32"/>
          <p:cNvSpPr>
            <a:spLocks noChangeShapeType="1"/>
          </p:cNvSpPr>
          <p:nvPr/>
        </p:nvSpPr>
        <p:spPr bwMode="auto">
          <a:xfrm flipV="1">
            <a:off x="6207125" y="4945063"/>
            <a:ext cx="1588" cy="18415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93568" name="Line 33"/>
          <p:cNvSpPr>
            <a:spLocks noChangeShapeType="1"/>
          </p:cNvSpPr>
          <p:nvPr/>
        </p:nvSpPr>
        <p:spPr bwMode="auto">
          <a:xfrm>
            <a:off x="6975475" y="4991100"/>
            <a:ext cx="0" cy="13811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569" name="Line 34"/>
          <p:cNvSpPr>
            <a:spLocks noChangeShapeType="1"/>
          </p:cNvSpPr>
          <p:nvPr/>
        </p:nvSpPr>
        <p:spPr bwMode="auto">
          <a:xfrm>
            <a:off x="6978650" y="4876800"/>
            <a:ext cx="0" cy="153988"/>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93570" name="Line 35"/>
          <p:cNvSpPr>
            <a:spLocks noChangeShapeType="1"/>
          </p:cNvSpPr>
          <p:nvPr/>
        </p:nvSpPr>
        <p:spPr bwMode="auto">
          <a:xfrm>
            <a:off x="6896100" y="4875213"/>
            <a:ext cx="857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571" name="Line 36"/>
          <p:cNvSpPr>
            <a:spLocks noChangeShapeType="1"/>
          </p:cNvSpPr>
          <p:nvPr/>
        </p:nvSpPr>
        <p:spPr bwMode="auto">
          <a:xfrm>
            <a:off x="6894513" y="4778375"/>
            <a:ext cx="8096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572" name="Line 37"/>
          <p:cNvSpPr>
            <a:spLocks noChangeShapeType="1"/>
          </p:cNvSpPr>
          <p:nvPr/>
        </p:nvSpPr>
        <p:spPr bwMode="auto">
          <a:xfrm>
            <a:off x="6900863" y="4675188"/>
            <a:ext cx="746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573" name="Line 38"/>
          <p:cNvSpPr>
            <a:spLocks noChangeShapeType="1"/>
          </p:cNvSpPr>
          <p:nvPr/>
        </p:nvSpPr>
        <p:spPr bwMode="auto">
          <a:xfrm>
            <a:off x="6896100" y="4564063"/>
            <a:ext cx="79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nvGrpSpPr>
          <p:cNvPr id="193574" name="Group 39"/>
          <p:cNvGrpSpPr>
            <a:grpSpLocks/>
          </p:cNvGrpSpPr>
          <p:nvPr/>
        </p:nvGrpSpPr>
        <p:grpSpPr bwMode="auto">
          <a:xfrm>
            <a:off x="6962829" y="2220913"/>
            <a:ext cx="766771" cy="2557463"/>
            <a:chOff x="3227" y="700"/>
            <a:chExt cx="483" cy="1611"/>
          </a:xfrm>
        </p:grpSpPr>
        <p:sp>
          <p:nvSpPr>
            <p:cNvPr id="193691" name="Oval 40"/>
            <p:cNvSpPr>
              <a:spLocks noChangeArrowheads="1"/>
            </p:cNvSpPr>
            <p:nvPr/>
          </p:nvSpPr>
          <p:spPr bwMode="auto">
            <a:xfrm>
              <a:off x="3681" y="1032"/>
              <a:ext cx="29" cy="30"/>
            </a:xfrm>
            <a:prstGeom prst="ellipse">
              <a:avLst/>
            </a:prstGeom>
            <a:solidFill>
              <a:schemeClr val="tx1"/>
            </a:solidFill>
            <a:ln w="12700">
              <a:solidFill>
                <a:schemeClr val="tx1"/>
              </a:solidFill>
              <a:round/>
              <a:headEnd/>
              <a:tailEnd/>
            </a:ln>
          </p:spPr>
          <p:txBody>
            <a:bodyPr wrap="none" anchor="ctr"/>
            <a:lstStyle/>
            <a:p>
              <a:endParaRPr lang="en-US"/>
            </a:p>
          </p:txBody>
        </p:sp>
        <p:sp>
          <p:nvSpPr>
            <p:cNvPr id="193692" name="Line 41"/>
            <p:cNvSpPr>
              <a:spLocks noChangeShapeType="1"/>
            </p:cNvSpPr>
            <p:nvPr/>
          </p:nvSpPr>
          <p:spPr bwMode="auto">
            <a:xfrm>
              <a:off x="3231" y="700"/>
              <a:ext cx="467" cy="34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693" name="Rectangle 42"/>
            <p:cNvSpPr>
              <a:spLocks noChangeArrowheads="1"/>
            </p:cNvSpPr>
            <p:nvPr/>
          </p:nvSpPr>
          <p:spPr bwMode="auto">
            <a:xfrm>
              <a:off x="3506" y="1917"/>
              <a:ext cx="83" cy="1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5088" tIns="31750" rIns="65088" bIns="31750">
              <a:spAutoFit/>
            </a:bodyPr>
            <a:lstStyle/>
            <a:p>
              <a:pPr defTabSz="447675"/>
              <a:endParaRPr lang="en-US" sz="1200"/>
            </a:p>
          </p:txBody>
        </p:sp>
        <p:sp>
          <p:nvSpPr>
            <p:cNvPr id="193694" name="Oval 43"/>
            <p:cNvSpPr>
              <a:spLocks noChangeArrowheads="1"/>
            </p:cNvSpPr>
            <p:nvPr/>
          </p:nvSpPr>
          <p:spPr bwMode="auto">
            <a:xfrm>
              <a:off x="3675" y="1991"/>
              <a:ext cx="29" cy="30"/>
            </a:xfrm>
            <a:prstGeom prst="ellipse">
              <a:avLst/>
            </a:prstGeom>
            <a:solidFill>
              <a:schemeClr val="tx1"/>
            </a:solidFill>
            <a:ln w="12700">
              <a:solidFill>
                <a:schemeClr val="tx1"/>
              </a:solidFill>
              <a:round/>
              <a:headEnd/>
              <a:tailEnd/>
            </a:ln>
          </p:spPr>
          <p:txBody>
            <a:bodyPr wrap="none" anchor="ctr"/>
            <a:lstStyle/>
            <a:p>
              <a:endParaRPr lang="en-US"/>
            </a:p>
          </p:txBody>
        </p:sp>
        <p:sp>
          <p:nvSpPr>
            <p:cNvPr id="193695" name="Oval 44"/>
            <p:cNvSpPr>
              <a:spLocks noChangeArrowheads="1"/>
            </p:cNvSpPr>
            <p:nvPr/>
          </p:nvSpPr>
          <p:spPr bwMode="auto">
            <a:xfrm>
              <a:off x="3675" y="1471"/>
              <a:ext cx="29" cy="30"/>
            </a:xfrm>
            <a:prstGeom prst="ellipse">
              <a:avLst/>
            </a:prstGeom>
            <a:solidFill>
              <a:schemeClr val="tx1"/>
            </a:solidFill>
            <a:ln w="12700">
              <a:solidFill>
                <a:schemeClr val="tx1"/>
              </a:solidFill>
              <a:round/>
              <a:headEnd/>
              <a:tailEnd/>
            </a:ln>
          </p:spPr>
          <p:txBody>
            <a:bodyPr wrap="none" anchor="ctr"/>
            <a:lstStyle/>
            <a:p>
              <a:endParaRPr lang="en-US"/>
            </a:p>
          </p:txBody>
        </p:sp>
        <p:sp>
          <p:nvSpPr>
            <p:cNvPr id="193696" name="Line 45"/>
            <p:cNvSpPr>
              <a:spLocks noChangeShapeType="1"/>
            </p:cNvSpPr>
            <p:nvPr/>
          </p:nvSpPr>
          <p:spPr bwMode="auto">
            <a:xfrm>
              <a:off x="3229" y="770"/>
              <a:ext cx="462" cy="71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697" name="Line 46"/>
            <p:cNvSpPr>
              <a:spLocks noChangeShapeType="1"/>
            </p:cNvSpPr>
            <p:nvPr/>
          </p:nvSpPr>
          <p:spPr bwMode="auto">
            <a:xfrm>
              <a:off x="3231" y="836"/>
              <a:ext cx="460" cy="117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698" name="Line 47"/>
            <p:cNvSpPr>
              <a:spLocks noChangeShapeType="1"/>
            </p:cNvSpPr>
            <p:nvPr/>
          </p:nvSpPr>
          <p:spPr bwMode="auto">
            <a:xfrm flipV="1">
              <a:off x="3231" y="1045"/>
              <a:ext cx="465" cy="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699" name="Line 48"/>
            <p:cNvSpPr>
              <a:spLocks noChangeShapeType="1"/>
            </p:cNvSpPr>
            <p:nvPr/>
          </p:nvSpPr>
          <p:spPr bwMode="auto">
            <a:xfrm flipV="1">
              <a:off x="3231" y="1486"/>
              <a:ext cx="458" cy="2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700" name="Line 49"/>
            <p:cNvSpPr>
              <a:spLocks noChangeShapeType="1"/>
            </p:cNvSpPr>
            <p:nvPr/>
          </p:nvSpPr>
          <p:spPr bwMode="auto">
            <a:xfrm>
              <a:off x="3231" y="1780"/>
              <a:ext cx="460" cy="2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701" name="Line 50"/>
            <p:cNvSpPr>
              <a:spLocks noChangeShapeType="1"/>
            </p:cNvSpPr>
            <p:nvPr/>
          </p:nvSpPr>
          <p:spPr bwMode="auto">
            <a:xfrm flipV="1">
              <a:off x="3231" y="2006"/>
              <a:ext cx="458" cy="30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702" name="Line 51"/>
            <p:cNvSpPr>
              <a:spLocks noChangeShapeType="1"/>
            </p:cNvSpPr>
            <p:nvPr/>
          </p:nvSpPr>
          <p:spPr bwMode="auto">
            <a:xfrm flipV="1">
              <a:off x="3234" y="1486"/>
              <a:ext cx="455" cy="76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703" name="Line 52"/>
            <p:cNvSpPr>
              <a:spLocks noChangeShapeType="1"/>
            </p:cNvSpPr>
            <p:nvPr/>
          </p:nvSpPr>
          <p:spPr bwMode="auto">
            <a:xfrm flipV="1">
              <a:off x="3234" y="1047"/>
              <a:ext cx="462" cy="112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704" name="Line 53"/>
            <p:cNvSpPr>
              <a:spLocks noChangeShapeType="1"/>
            </p:cNvSpPr>
            <p:nvPr/>
          </p:nvSpPr>
          <p:spPr bwMode="auto">
            <a:xfrm flipV="1">
              <a:off x="3229" y="1044"/>
              <a:ext cx="467" cy="10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705" name="Line 54"/>
            <p:cNvSpPr>
              <a:spLocks noChangeShapeType="1"/>
            </p:cNvSpPr>
            <p:nvPr/>
          </p:nvSpPr>
          <p:spPr bwMode="auto">
            <a:xfrm>
              <a:off x="3227" y="1223"/>
              <a:ext cx="464"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706" name="Line 55"/>
            <p:cNvSpPr>
              <a:spLocks noChangeShapeType="1"/>
            </p:cNvSpPr>
            <p:nvPr/>
          </p:nvSpPr>
          <p:spPr bwMode="auto">
            <a:xfrm>
              <a:off x="3229" y="1288"/>
              <a:ext cx="462" cy="72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193575" name="Line 56"/>
          <p:cNvSpPr>
            <a:spLocks noChangeShapeType="1"/>
          </p:cNvSpPr>
          <p:nvPr/>
        </p:nvSpPr>
        <p:spPr bwMode="auto">
          <a:xfrm>
            <a:off x="8245475" y="2773363"/>
            <a:ext cx="107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576" name="Line 57"/>
          <p:cNvSpPr>
            <a:spLocks noChangeShapeType="1"/>
          </p:cNvSpPr>
          <p:nvPr/>
        </p:nvSpPr>
        <p:spPr bwMode="auto">
          <a:xfrm>
            <a:off x="7718425" y="2768600"/>
            <a:ext cx="3714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577" name="Line 58"/>
          <p:cNvSpPr>
            <a:spLocks noChangeShapeType="1"/>
          </p:cNvSpPr>
          <p:nvPr/>
        </p:nvSpPr>
        <p:spPr bwMode="auto">
          <a:xfrm>
            <a:off x="8245475" y="4298950"/>
            <a:ext cx="107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578" name="Line 59"/>
          <p:cNvSpPr>
            <a:spLocks noChangeShapeType="1"/>
          </p:cNvSpPr>
          <p:nvPr/>
        </p:nvSpPr>
        <p:spPr bwMode="auto">
          <a:xfrm>
            <a:off x="7718425" y="4294188"/>
            <a:ext cx="3714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579" name="Line 60"/>
          <p:cNvSpPr>
            <a:spLocks noChangeShapeType="1"/>
          </p:cNvSpPr>
          <p:nvPr/>
        </p:nvSpPr>
        <p:spPr bwMode="auto">
          <a:xfrm>
            <a:off x="8243888" y="3468688"/>
            <a:ext cx="107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580" name="Line 61"/>
          <p:cNvSpPr>
            <a:spLocks noChangeShapeType="1"/>
          </p:cNvSpPr>
          <p:nvPr/>
        </p:nvSpPr>
        <p:spPr bwMode="auto">
          <a:xfrm>
            <a:off x="7710488" y="3468688"/>
            <a:ext cx="3746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581" name="Line 62"/>
          <p:cNvSpPr>
            <a:spLocks noChangeShapeType="1"/>
          </p:cNvSpPr>
          <p:nvPr/>
        </p:nvSpPr>
        <p:spPr bwMode="auto">
          <a:xfrm>
            <a:off x="6419850" y="2941638"/>
            <a:ext cx="10636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582" name="Line 63"/>
          <p:cNvSpPr>
            <a:spLocks noChangeShapeType="1"/>
          </p:cNvSpPr>
          <p:nvPr/>
        </p:nvSpPr>
        <p:spPr bwMode="auto">
          <a:xfrm>
            <a:off x="6424613" y="3048000"/>
            <a:ext cx="1047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583" name="Line 64"/>
          <p:cNvSpPr>
            <a:spLocks noChangeShapeType="1"/>
          </p:cNvSpPr>
          <p:nvPr/>
        </p:nvSpPr>
        <p:spPr bwMode="auto">
          <a:xfrm>
            <a:off x="6424613" y="3148013"/>
            <a:ext cx="1047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584" name="Line 65"/>
          <p:cNvSpPr>
            <a:spLocks noChangeShapeType="1"/>
          </p:cNvSpPr>
          <p:nvPr/>
        </p:nvSpPr>
        <p:spPr bwMode="auto">
          <a:xfrm flipV="1">
            <a:off x="5364163" y="3048000"/>
            <a:ext cx="938212" cy="15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585" name="Line 66"/>
          <p:cNvSpPr>
            <a:spLocks noChangeShapeType="1"/>
          </p:cNvSpPr>
          <p:nvPr/>
        </p:nvSpPr>
        <p:spPr bwMode="auto">
          <a:xfrm flipV="1">
            <a:off x="5360988" y="3148013"/>
            <a:ext cx="944562" cy="15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586" name="Line 67"/>
          <p:cNvSpPr>
            <a:spLocks noChangeShapeType="1"/>
          </p:cNvSpPr>
          <p:nvPr/>
        </p:nvSpPr>
        <p:spPr bwMode="auto">
          <a:xfrm>
            <a:off x="6419850" y="3721100"/>
            <a:ext cx="1095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587" name="Line 68"/>
          <p:cNvSpPr>
            <a:spLocks noChangeShapeType="1"/>
          </p:cNvSpPr>
          <p:nvPr/>
        </p:nvSpPr>
        <p:spPr bwMode="auto">
          <a:xfrm>
            <a:off x="6426200" y="3827463"/>
            <a:ext cx="1047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588" name="Line 69"/>
          <p:cNvSpPr>
            <a:spLocks noChangeShapeType="1"/>
          </p:cNvSpPr>
          <p:nvPr/>
        </p:nvSpPr>
        <p:spPr bwMode="auto">
          <a:xfrm>
            <a:off x="6426200" y="3927475"/>
            <a:ext cx="1047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589" name="Line 70"/>
          <p:cNvSpPr>
            <a:spLocks noChangeShapeType="1"/>
          </p:cNvSpPr>
          <p:nvPr/>
        </p:nvSpPr>
        <p:spPr bwMode="auto">
          <a:xfrm>
            <a:off x="5368925" y="3827463"/>
            <a:ext cx="9366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590" name="Line 71"/>
          <p:cNvSpPr>
            <a:spLocks noChangeShapeType="1"/>
          </p:cNvSpPr>
          <p:nvPr/>
        </p:nvSpPr>
        <p:spPr bwMode="auto">
          <a:xfrm>
            <a:off x="5368925" y="3927475"/>
            <a:ext cx="9413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591" name="Line 72"/>
          <p:cNvSpPr>
            <a:spLocks noChangeShapeType="1"/>
          </p:cNvSpPr>
          <p:nvPr/>
        </p:nvSpPr>
        <p:spPr bwMode="auto">
          <a:xfrm>
            <a:off x="6419850" y="4564063"/>
            <a:ext cx="1095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592" name="Line 73"/>
          <p:cNvSpPr>
            <a:spLocks noChangeShapeType="1"/>
          </p:cNvSpPr>
          <p:nvPr/>
        </p:nvSpPr>
        <p:spPr bwMode="auto">
          <a:xfrm>
            <a:off x="6426200" y="4672013"/>
            <a:ext cx="1047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593" name="Line 74"/>
          <p:cNvSpPr>
            <a:spLocks noChangeShapeType="1"/>
          </p:cNvSpPr>
          <p:nvPr/>
        </p:nvSpPr>
        <p:spPr bwMode="auto">
          <a:xfrm>
            <a:off x="6426200" y="4772025"/>
            <a:ext cx="1047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594" name="Line 75"/>
          <p:cNvSpPr>
            <a:spLocks noChangeShapeType="1"/>
          </p:cNvSpPr>
          <p:nvPr/>
        </p:nvSpPr>
        <p:spPr bwMode="auto">
          <a:xfrm>
            <a:off x="5870575" y="4562475"/>
            <a:ext cx="430213" cy="15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595" name="Line 76"/>
          <p:cNvSpPr>
            <a:spLocks noChangeShapeType="1"/>
          </p:cNvSpPr>
          <p:nvPr/>
        </p:nvSpPr>
        <p:spPr bwMode="auto">
          <a:xfrm>
            <a:off x="5984875" y="4672013"/>
            <a:ext cx="3206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596" name="Line 77"/>
          <p:cNvSpPr>
            <a:spLocks noChangeShapeType="1"/>
          </p:cNvSpPr>
          <p:nvPr/>
        </p:nvSpPr>
        <p:spPr bwMode="auto">
          <a:xfrm flipV="1">
            <a:off x="6099175" y="4772025"/>
            <a:ext cx="211138" cy="31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597" name="Rectangle 78"/>
          <p:cNvSpPr>
            <a:spLocks noChangeArrowheads="1"/>
          </p:cNvSpPr>
          <p:nvPr/>
        </p:nvSpPr>
        <p:spPr bwMode="auto">
          <a:xfrm>
            <a:off x="5867400" y="5165725"/>
            <a:ext cx="365125" cy="209550"/>
          </a:xfrm>
          <a:prstGeom prst="rect">
            <a:avLst/>
          </a:prstGeom>
          <a:solidFill>
            <a:srgbClr val="CCECFF"/>
          </a:solidFill>
          <a:ln w="12700">
            <a:solidFill>
              <a:schemeClr val="tx1"/>
            </a:solidFill>
            <a:miter lim="800000"/>
            <a:headEnd/>
            <a:tailEnd/>
          </a:ln>
        </p:spPr>
        <p:txBody>
          <a:bodyPr wrap="none" anchor="ctr"/>
          <a:lstStyle/>
          <a:p>
            <a:endParaRPr lang="en-US"/>
          </a:p>
        </p:txBody>
      </p:sp>
      <p:sp>
        <p:nvSpPr>
          <p:cNvPr id="193598" name="Rectangle 79"/>
          <p:cNvSpPr>
            <a:spLocks noChangeArrowheads="1"/>
          </p:cNvSpPr>
          <p:nvPr/>
        </p:nvSpPr>
        <p:spPr bwMode="auto">
          <a:xfrm>
            <a:off x="5895975" y="5181600"/>
            <a:ext cx="361950" cy="209550"/>
          </a:xfrm>
          <a:prstGeom prst="rect">
            <a:avLst/>
          </a:prstGeom>
          <a:solidFill>
            <a:srgbClr val="CCECFF"/>
          </a:solidFill>
          <a:ln w="12700">
            <a:solidFill>
              <a:schemeClr val="tx1"/>
            </a:solidFill>
            <a:miter lim="800000"/>
            <a:headEnd/>
            <a:tailEnd/>
          </a:ln>
        </p:spPr>
        <p:txBody>
          <a:bodyPr wrap="none" anchor="ctr"/>
          <a:lstStyle/>
          <a:p>
            <a:endParaRPr lang="en-US"/>
          </a:p>
        </p:txBody>
      </p:sp>
      <p:sp>
        <p:nvSpPr>
          <p:cNvPr id="193599" name="Rectangle 80"/>
          <p:cNvSpPr>
            <a:spLocks noChangeArrowheads="1"/>
          </p:cNvSpPr>
          <p:nvPr/>
        </p:nvSpPr>
        <p:spPr bwMode="auto">
          <a:xfrm>
            <a:off x="5930900" y="5202238"/>
            <a:ext cx="363538" cy="214312"/>
          </a:xfrm>
          <a:prstGeom prst="rect">
            <a:avLst/>
          </a:prstGeom>
          <a:solidFill>
            <a:srgbClr val="CCECFF"/>
          </a:solidFill>
          <a:ln w="12700">
            <a:solidFill>
              <a:schemeClr val="tx1"/>
            </a:solidFill>
            <a:miter lim="800000"/>
            <a:headEnd/>
            <a:tailEnd/>
          </a:ln>
        </p:spPr>
        <p:txBody>
          <a:bodyPr wrap="none" anchor="ctr"/>
          <a:lstStyle/>
          <a:p>
            <a:endParaRPr lang="en-US"/>
          </a:p>
        </p:txBody>
      </p:sp>
      <p:sp>
        <p:nvSpPr>
          <p:cNvPr id="193600" name="Rectangle 81"/>
          <p:cNvSpPr>
            <a:spLocks noChangeArrowheads="1"/>
          </p:cNvSpPr>
          <p:nvPr/>
        </p:nvSpPr>
        <p:spPr bwMode="auto">
          <a:xfrm>
            <a:off x="5956300" y="5224463"/>
            <a:ext cx="360363" cy="209550"/>
          </a:xfrm>
          <a:prstGeom prst="rect">
            <a:avLst/>
          </a:prstGeom>
          <a:solidFill>
            <a:srgbClr val="CCECFF"/>
          </a:solidFill>
          <a:ln w="12700">
            <a:solidFill>
              <a:schemeClr val="tx1"/>
            </a:solidFill>
            <a:miter lim="800000"/>
            <a:headEnd/>
            <a:tailEnd/>
          </a:ln>
        </p:spPr>
        <p:txBody>
          <a:bodyPr wrap="none" anchor="ctr"/>
          <a:lstStyle/>
          <a:p>
            <a:endParaRPr lang="en-US"/>
          </a:p>
        </p:txBody>
      </p:sp>
      <p:sp>
        <p:nvSpPr>
          <p:cNvPr id="193601" name="Rectangle 82"/>
          <p:cNvSpPr>
            <a:spLocks noChangeArrowheads="1"/>
          </p:cNvSpPr>
          <p:nvPr/>
        </p:nvSpPr>
        <p:spPr bwMode="auto">
          <a:xfrm>
            <a:off x="6753225" y="5162550"/>
            <a:ext cx="360363" cy="209550"/>
          </a:xfrm>
          <a:prstGeom prst="rect">
            <a:avLst/>
          </a:prstGeom>
          <a:solidFill>
            <a:srgbClr val="CCECFF"/>
          </a:solidFill>
          <a:ln w="12700">
            <a:solidFill>
              <a:schemeClr val="tx1"/>
            </a:solidFill>
            <a:miter lim="800000"/>
            <a:headEnd/>
            <a:tailEnd/>
          </a:ln>
        </p:spPr>
        <p:txBody>
          <a:bodyPr wrap="none" anchor="ctr"/>
          <a:lstStyle/>
          <a:p>
            <a:endParaRPr lang="en-US"/>
          </a:p>
        </p:txBody>
      </p:sp>
      <p:sp>
        <p:nvSpPr>
          <p:cNvPr id="193602" name="Rectangle 83"/>
          <p:cNvSpPr>
            <a:spLocks noChangeArrowheads="1"/>
          </p:cNvSpPr>
          <p:nvPr/>
        </p:nvSpPr>
        <p:spPr bwMode="auto">
          <a:xfrm>
            <a:off x="6778625" y="5187950"/>
            <a:ext cx="360363" cy="209550"/>
          </a:xfrm>
          <a:prstGeom prst="rect">
            <a:avLst/>
          </a:prstGeom>
          <a:solidFill>
            <a:srgbClr val="CCECFF"/>
          </a:solidFill>
          <a:ln w="12700">
            <a:solidFill>
              <a:schemeClr val="tx1"/>
            </a:solidFill>
            <a:miter lim="800000"/>
            <a:headEnd/>
            <a:tailEnd/>
          </a:ln>
        </p:spPr>
        <p:txBody>
          <a:bodyPr wrap="none" anchor="ctr"/>
          <a:lstStyle/>
          <a:p>
            <a:endParaRPr lang="en-US"/>
          </a:p>
        </p:txBody>
      </p:sp>
      <p:sp>
        <p:nvSpPr>
          <p:cNvPr id="193603" name="Rectangle 84"/>
          <p:cNvSpPr>
            <a:spLocks noChangeArrowheads="1"/>
          </p:cNvSpPr>
          <p:nvPr/>
        </p:nvSpPr>
        <p:spPr bwMode="auto">
          <a:xfrm>
            <a:off x="6805613" y="5207000"/>
            <a:ext cx="360362" cy="206375"/>
          </a:xfrm>
          <a:prstGeom prst="rect">
            <a:avLst/>
          </a:prstGeom>
          <a:solidFill>
            <a:srgbClr val="CCECFF"/>
          </a:solidFill>
          <a:ln w="12700">
            <a:solidFill>
              <a:schemeClr val="tx1"/>
            </a:solidFill>
            <a:miter lim="800000"/>
            <a:headEnd/>
            <a:tailEnd/>
          </a:ln>
        </p:spPr>
        <p:txBody>
          <a:bodyPr wrap="none" anchor="ctr"/>
          <a:lstStyle/>
          <a:p>
            <a:endParaRPr lang="en-US"/>
          </a:p>
        </p:txBody>
      </p:sp>
      <p:sp>
        <p:nvSpPr>
          <p:cNvPr id="193604" name="Rectangle 85"/>
          <p:cNvSpPr>
            <a:spLocks noChangeArrowheads="1"/>
          </p:cNvSpPr>
          <p:nvPr/>
        </p:nvSpPr>
        <p:spPr bwMode="auto">
          <a:xfrm>
            <a:off x="6838950" y="5229225"/>
            <a:ext cx="360363" cy="209550"/>
          </a:xfrm>
          <a:prstGeom prst="rect">
            <a:avLst/>
          </a:prstGeom>
          <a:solidFill>
            <a:srgbClr val="CCECFF"/>
          </a:solidFill>
          <a:ln w="12700">
            <a:solidFill>
              <a:schemeClr val="tx1"/>
            </a:solidFill>
            <a:miter lim="800000"/>
            <a:headEnd/>
            <a:tailEnd/>
          </a:ln>
        </p:spPr>
        <p:txBody>
          <a:bodyPr wrap="none" anchor="ctr"/>
          <a:lstStyle/>
          <a:p>
            <a:endParaRPr lang="en-US"/>
          </a:p>
        </p:txBody>
      </p:sp>
      <p:sp>
        <p:nvSpPr>
          <p:cNvPr id="193605" name="Rectangle 86"/>
          <p:cNvSpPr>
            <a:spLocks noChangeArrowheads="1"/>
          </p:cNvSpPr>
          <p:nvPr/>
        </p:nvSpPr>
        <p:spPr bwMode="auto">
          <a:xfrm>
            <a:off x="6884988" y="5210175"/>
            <a:ext cx="495300" cy="249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5088" tIns="31750" rIns="65088" bIns="31750">
            <a:spAutoFit/>
          </a:bodyPr>
          <a:lstStyle/>
          <a:p>
            <a:pPr defTabSz="447675">
              <a:spcBef>
                <a:spcPct val="50000"/>
              </a:spcBef>
            </a:pPr>
            <a:r>
              <a:rPr lang="en-US" sz="1200"/>
              <a:t>Rx</a:t>
            </a:r>
          </a:p>
        </p:txBody>
      </p:sp>
      <p:sp>
        <p:nvSpPr>
          <p:cNvPr id="193606" name="Rectangle 87"/>
          <p:cNvSpPr>
            <a:spLocks noChangeArrowheads="1"/>
          </p:cNvSpPr>
          <p:nvPr/>
        </p:nvSpPr>
        <p:spPr bwMode="auto">
          <a:xfrm>
            <a:off x="5975350" y="5211763"/>
            <a:ext cx="496888" cy="249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5088" tIns="31750" rIns="65088" bIns="31750">
            <a:spAutoFit/>
          </a:bodyPr>
          <a:lstStyle/>
          <a:p>
            <a:pPr defTabSz="447675">
              <a:spcBef>
                <a:spcPct val="50000"/>
              </a:spcBef>
            </a:pPr>
            <a:r>
              <a:rPr lang="en-US" sz="1200"/>
              <a:t>Tx</a:t>
            </a:r>
          </a:p>
        </p:txBody>
      </p:sp>
      <p:sp>
        <p:nvSpPr>
          <p:cNvPr id="193607" name="Line 88"/>
          <p:cNvSpPr>
            <a:spLocks noChangeShapeType="1"/>
          </p:cNvSpPr>
          <p:nvPr/>
        </p:nvSpPr>
        <p:spPr bwMode="auto">
          <a:xfrm>
            <a:off x="6122988" y="5443538"/>
            <a:ext cx="0" cy="698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608" name="Line 89"/>
          <p:cNvSpPr>
            <a:spLocks noChangeShapeType="1"/>
          </p:cNvSpPr>
          <p:nvPr/>
        </p:nvSpPr>
        <p:spPr bwMode="auto">
          <a:xfrm>
            <a:off x="7035800" y="5443538"/>
            <a:ext cx="0" cy="698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609" name="Rectangle 90"/>
          <p:cNvSpPr>
            <a:spLocks noChangeArrowheads="1"/>
          </p:cNvSpPr>
          <p:nvPr/>
        </p:nvSpPr>
        <p:spPr bwMode="auto">
          <a:xfrm>
            <a:off x="5722938" y="5545138"/>
            <a:ext cx="1757362" cy="249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5088" tIns="31750" rIns="65088" bIns="31750">
            <a:spAutoFit/>
          </a:bodyPr>
          <a:lstStyle/>
          <a:p>
            <a:pPr defTabSz="447675">
              <a:spcBef>
                <a:spcPct val="50000"/>
              </a:spcBef>
            </a:pPr>
            <a:r>
              <a:rPr lang="en-US" sz="1200"/>
              <a:t>Digital Cross Connect</a:t>
            </a:r>
          </a:p>
        </p:txBody>
      </p:sp>
      <p:sp>
        <p:nvSpPr>
          <p:cNvPr id="193610" name="Line 91"/>
          <p:cNvSpPr>
            <a:spLocks noChangeShapeType="1"/>
          </p:cNvSpPr>
          <p:nvPr/>
        </p:nvSpPr>
        <p:spPr bwMode="auto">
          <a:xfrm>
            <a:off x="3878263" y="5081588"/>
            <a:ext cx="5124450" cy="0"/>
          </a:xfrm>
          <a:prstGeom prst="line">
            <a:avLst/>
          </a:prstGeom>
          <a:noFill/>
          <a:ln w="12700">
            <a:solidFill>
              <a:schemeClr val="tx1"/>
            </a:solidFill>
            <a:prstDash val="lg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611" name="Rectangle 92"/>
          <p:cNvSpPr>
            <a:spLocks noChangeArrowheads="1"/>
          </p:cNvSpPr>
          <p:nvPr/>
        </p:nvSpPr>
        <p:spPr bwMode="auto">
          <a:xfrm>
            <a:off x="3848100" y="5108575"/>
            <a:ext cx="1306513" cy="433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5088" tIns="31750" rIns="65088" bIns="31750">
            <a:spAutoFit/>
          </a:bodyPr>
          <a:lstStyle/>
          <a:p>
            <a:pPr defTabSz="447675">
              <a:spcBef>
                <a:spcPct val="50000"/>
              </a:spcBef>
            </a:pPr>
            <a:r>
              <a:rPr lang="en-US" sz="1200"/>
              <a:t>Digital Path Layer</a:t>
            </a:r>
          </a:p>
        </p:txBody>
      </p:sp>
      <p:sp>
        <p:nvSpPr>
          <p:cNvPr id="193612" name="Rectangle 93"/>
          <p:cNvSpPr>
            <a:spLocks noChangeArrowheads="1"/>
          </p:cNvSpPr>
          <p:nvPr/>
        </p:nvSpPr>
        <p:spPr bwMode="auto">
          <a:xfrm>
            <a:off x="3848100" y="4738688"/>
            <a:ext cx="1598613" cy="249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5088" tIns="31750" rIns="65088" bIns="31750">
            <a:spAutoFit/>
          </a:bodyPr>
          <a:lstStyle/>
          <a:p>
            <a:pPr defTabSz="447675">
              <a:spcBef>
                <a:spcPct val="50000"/>
              </a:spcBef>
            </a:pPr>
            <a:r>
              <a:rPr lang="en-US" sz="1200"/>
              <a:t> Optical Path Layer</a:t>
            </a:r>
          </a:p>
        </p:txBody>
      </p:sp>
      <p:sp>
        <p:nvSpPr>
          <p:cNvPr id="193613" name="Line 94"/>
          <p:cNvSpPr>
            <a:spLocks noChangeShapeType="1"/>
          </p:cNvSpPr>
          <p:nvPr/>
        </p:nvSpPr>
        <p:spPr bwMode="auto">
          <a:xfrm>
            <a:off x="6122988" y="5811838"/>
            <a:ext cx="0" cy="904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614" name="Line 95"/>
          <p:cNvSpPr>
            <a:spLocks noChangeShapeType="1"/>
          </p:cNvSpPr>
          <p:nvPr/>
        </p:nvSpPr>
        <p:spPr bwMode="auto">
          <a:xfrm>
            <a:off x="7029450" y="5811838"/>
            <a:ext cx="0" cy="904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615" name="Line 96"/>
          <p:cNvSpPr>
            <a:spLocks noChangeShapeType="1"/>
          </p:cNvSpPr>
          <p:nvPr/>
        </p:nvSpPr>
        <p:spPr bwMode="auto">
          <a:xfrm>
            <a:off x="7694613" y="2297113"/>
            <a:ext cx="0" cy="363537"/>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93616" name="Rectangle 97"/>
          <p:cNvSpPr>
            <a:spLocks noChangeArrowheads="1"/>
          </p:cNvSpPr>
          <p:nvPr/>
        </p:nvSpPr>
        <p:spPr bwMode="auto">
          <a:xfrm>
            <a:off x="6613525" y="4908550"/>
            <a:ext cx="644525" cy="249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5088" tIns="31750" rIns="65088" bIns="31750">
            <a:spAutoFit/>
          </a:bodyPr>
          <a:lstStyle/>
          <a:p>
            <a:pPr defTabSz="447675">
              <a:spcBef>
                <a:spcPct val="50000"/>
              </a:spcBef>
            </a:pPr>
            <a:endParaRPr lang="en-US" sz="1200"/>
          </a:p>
        </p:txBody>
      </p:sp>
      <p:sp>
        <p:nvSpPr>
          <p:cNvPr id="193617" name="Rectangle 98"/>
          <p:cNvSpPr>
            <a:spLocks noChangeArrowheads="1"/>
          </p:cNvSpPr>
          <p:nvPr/>
        </p:nvSpPr>
        <p:spPr bwMode="auto">
          <a:xfrm>
            <a:off x="6640513" y="2606675"/>
            <a:ext cx="646112" cy="249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5088" tIns="31750" rIns="65088" bIns="31750">
            <a:spAutoFit/>
          </a:bodyPr>
          <a:lstStyle/>
          <a:p>
            <a:pPr defTabSz="447675">
              <a:spcBef>
                <a:spcPct val="50000"/>
              </a:spcBef>
            </a:pPr>
            <a:endParaRPr lang="en-US" sz="1200"/>
          </a:p>
        </p:txBody>
      </p:sp>
      <p:sp>
        <p:nvSpPr>
          <p:cNvPr id="193618" name="Rectangle 99"/>
          <p:cNvSpPr>
            <a:spLocks noChangeArrowheads="1"/>
          </p:cNvSpPr>
          <p:nvPr/>
        </p:nvSpPr>
        <p:spPr bwMode="auto">
          <a:xfrm>
            <a:off x="4387850" y="3776663"/>
            <a:ext cx="646113" cy="249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5088" tIns="31750" rIns="65088" bIns="31750">
            <a:spAutoFit/>
          </a:bodyPr>
          <a:lstStyle/>
          <a:p>
            <a:pPr defTabSz="447675">
              <a:spcBef>
                <a:spcPct val="50000"/>
              </a:spcBef>
            </a:pPr>
            <a:r>
              <a:rPr lang="en-US" sz="1200"/>
              <a:t>N</a:t>
            </a:r>
            <a:r>
              <a:rPr lang="en-US" sz="1200" baseline="-25000"/>
              <a:t>f</a:t>
            </a:r>
          </a:p>
        </p:txBody>
      </p:sp>
      <p:sp>
        <p:nvSpPr>
          <p:cNvPr id="193619" name="Line 100"/>
          <p:cNvSpPr>
            <a:spLocks noChangeShapeType="1"/>
          </p:cNvSpPr>
          <p:nvPr/>
        </p:nvSpPr>
        <p:spPr bwMode="auto">
          <a:xfrm>
            <a:off x="4479925" y="2481263"/>
            <a:ext cx="0" cy="129540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nvGrpSpPr>
          <p:cNvPr id="193620" name="Group 101"/>
          <p:cNvGrpSpPr>
            <a:grpSpLocks/>
          </p:cNvGrpSpPr>
          <p:nvPr/>
        </p:nvGrpSpPr>
        <p:grpSpPr bwMode="auto">
          <a:xfrm>
            <a:off x="8339147" y="2674941"/>
            <a:ext cx="652463" cy="1755779"/>
            <a:chOff x="4094" y="986"/>
            <a:chExt cx="411" cy="1106"/>
          </a:xfrm>
        </p:grpSpPr>
        <p:sp>
          <p:nvSpPr>
            <p:cNvPr id="193688" name="Rectangle 102"/>
            <p:cNvSpPr>
              <a:spLocks noChangeArrowheads="1"/>
            </p:cNvSpPr>
            <p:nvPr/>
          </p:nvSpPr>
          <p:spPr bwMode="auto">
            <a:xfrm>
              <a:off x="4097" y="986"/>
              <a:ext cx="408" cy="1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5088" tIns="31750" rIns="65088" bIns="31750">
              <a:spAutoFit/>
            </a:bodyPr>
            <a:lstStyle/>
            <a:p>
              <a:pPr defTabSz="447675">
                <a:spcBef>
                  <a:spcPct val="50000"/>
                </a:spcBef>
              </a:pPr>
              <a:r>
                <a:rPr lang="en-US" sz="1200"/>
                <a:t>1</a:t>
              </a:r>
            </a:p>
          </p:txBody>
        </p:sp>
        <p:sp>
          <p:nvSpPr>
            <p:cNvPr id="193689" name="Rectangle 103"/>
            <p:cNvSpPr>
              <a:spLocks noChangeArrowheads="1"/>
            </p:cNvSpPr>
            <p:nvPr/>
          </p:nvSpPr>
          <p:spPr bwMode="auto">
            <a:xfrm>
              <a:off x="4094" y="1935"/>
              <a:ext cx="407" cy="1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5088" tIns="31750" rIns="65088" bIns="31750">
              <a:spAutoFit/>
            </a:bodyPr>
            <a:lstStyle/>
            <a:p>
              <a:pPr defTabSz="447675">
                <a:spcBef>
                  <a:spcPct val="50000"/>
                </a:spcBef>
              </a:pPr>
              <a:r>
                <a:rPr lang="en-US" sz="1200"/>
                <a:t>N</a:t>
              </a:r>
              <a:r>
                <a:rPr lang="en-US" sz="1200" baseline="-25000"/>
                <a:t>f</a:t>
              </a:r>
            </a:p>
          </p:txBody>
        </p:sp>
        <p:sp>
          <p:nvSpPr>
            <p:cNvPr id="193690" name="Line 104"/>
            <p:cNvSpPr>
              <a:spLocks noChangeShapeType="1"/>
            </p:cNvSpPr>
            <p:nvPr/>
          </p:nvSpPr>
          <p:spPr bwMode="auto">
            <a:xfrm>
              <a:off x="4146" y="1101"/>
              <a:ext cx="0" cy="81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193621" name="AutoShape 105"/>
          <p:cNvSpPr>
            <a:spLocks noChangeArrowheads="1"/>
          </p:cNvSpPr>
          <p:nvPr/>
        </p:nvSpPr>
        <p:spPr bwMode="auto">
          <a:xfrm rot="5400000">
            <a:off x="8039101" y="2689225"/>
            <a:ext cx="254000" cy="155575"/>
          </a:xfrm>
          <a:prstGeom prst="triangle">
            <a:avLst>
              <a:gd name="adj" fmla="val 49995"/>
            </a:avLst>
          </a:prstGeom>
          <a:solidFill>
            <a:srgbClr val="CC2900">
              <a:alpha val="50195"/>
            </a:srgbClr>
          </a:solidFill>
          <a:ln w="12700">
            <a:solidFill>
              <a:schemeClr val="tx1"/>
            </a:solidFill>
            <a:miter lim="800000"/>
            <a:headEnd/>
            <a:tailEnd/>
          </a:ln>
        </p:spPr>
        <p:txBody>
          <a:bodyPr wrap="none" anchor="ctr"/>
          <a:lstStyle/>
          <a:p>
            <a:endParaRPr lang="en-US"/>
          </a:p>
        </p:txBody>
      </p:sp>
      <p:sp>
        <p:nvSpPr>
          <p:cNvPr id="193622" name="AutoShape 106"/>
          <p:cNvSpPr>
            <a:spLocks noChangeArrowheads="1"/>
          </p:cNvSpPr>
          <p:nvPr/>
        </p:nvSpPr>
        <p:spPr bwMode="auto">
          <a:xfrm rot="5400000">
            <a:off x="8035132" y="3385344"/>
            <a:ext cx="254000" cy="153987"/>
          </a:xfrm>
          <a:prstGeom prst="triangle">
            <a:avLst>
              <a:gd name="adj" fmla="val 49995"/>
            </a:avLst>
          </a:prstGeom>
          <a:solidFill>
            <a:srgbClr val="CC2900">
              <a:alpha val="50195"/>
            </a:srgbClr>
          </a:solidFill>
          <a:ln w="12700">
            <a:solidFill>
              <a:schemeClr val="tx1"/>
            </a:solidFill>
            <a:miter lim="800000"/>
            <a:headEnd/>
            <a:tailEnd/>
          </a:ln>
        </p:spPr>
        <p:txBody>
          <a:bodyPr wrap="none" anchor="ctr"/>
          <a:lstStyle/>
          <a:p>
            <a:endParaRPr lang="en-US"/>
          </a:p>
        </p:txBody>
      </p:sp>
      <p:sp>
        <p:nvSpPr>
          <p:cNvPr id="193623" name="AutoShape 107"/>
          <p:cNvSpPr>
            <a:spLocks noChangeArrowheads="1"/>
          </p:cNvSpPr>
          <p:nvPr/>
        </p:nvSpPr>
        <p:spPr bwMode="auto">
          <a:xfrm rot="5400000">
            <a:off x="8039101" y="4217987"/>
            <a:ext cx="254000" cy="155575"/>
          </a:xfrm>
          <a:prstGeom prst="triangle">
            <a:avLst>
              <a:gd name="adj" fmla="val 49995"/>
            </a:avLst>
          </a:prstGeom>
          <a:solidFill>
            <a:srgbClr val="CC2900">
              <a:alpha val="50195"/>
            </a:srgbClr>
          </a:solidFill>
          <a:ln w="12700">
            <a:solidFill>
              <a:schemeClr val="tx1"/>
            </a:solidFill>
            <a:miter lim="800000"/>
            <a:headEnd/>
            <a:tailEnd/>
          </a:ln>
        </p:spPr>
        <p:txBody>
          <a:bodyPr wrap="none" anchor="ctr"/>
          <a:lstStyle/>
          <a:p>
            <a:endParaRPr lang="en-US"/>
          </a:p>
        </p:txBody>
      </p:sp>
      <p:sp>
        <p:nvSpPr>
          <p:cNvPr id="193624" name="Line 108"/>
          <p:cNvSpPr>
            <a:spLocks noChangeShapeType="1"/>
          </p:cNvSpPr>
          <p:nvPr/>
        </p:nvSpPr>
        <p:spPr bwMode="auto">
          <a:xfrm>
            <a:off x="6426200" y="4022725"/>
            <a:ext cx="1047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625" name="Line 109"/>
          <p:cNvSpPr>
            <a:spLocks noChangeShapeType="1"/>
          </p:cNvSpPr>
          <p:nvPr/>
        </p:nvSpPr>
        <p:spPr bwMode="auto">
          <a:xfrm>
            <a:off x="5364163" y="4022725"/>
            <a:ext cx="9461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626" name="Line 110"/>
          <p:cNvSpPr>
            <a:spLocks noChangeShapeType="1"/>
          </p:cNvSpPr>
          <p:nvPr/>
        </p:nvSpPr>
        <p:spPr bwMode="auto">
          <a:xfrm>
            <a:off x="6419850" y="3241675"/>
            <a:ext cx="10636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627" name="Line 111"/>
          <p:cNvSpPr>
            <a:spLocks noChangeShapeType="1"/>
          </p:cNvSpPr>
          <p:nvPr/>
        </p:nvSpPr>
        <p:spPr bwMode="auto">
          <a:xfrm flipV="1">
            <a:off x="5360988" y="3241675"/>
            <a:ext cx="942975" cy="31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628" name="Line 112"/>
          <p:cNvSpPr>
            <a:spLocks noChangeShapeType="1"/>
          </p:cNvSpPr>
          <p:nvPr/>
        </p:nvSpPr>
        <p:spPr bwMode="auto">
          <a:xfrm>
            <a:off x="6426200" y="4865688"/>
            <a:ext cx="1047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629" name="Line 113"/>
          <p:cNvSpPr>
            <a:spLocks noChangeShapeType="1"/>
          </p:cNvSpPr>
          <p:nvPr/>
        </p:nvSpPr>
        <p:spPr bwMode="auto">
          <a:xfrm>
            <a:off x="6200775" y="4865688"/>
            <a:ext cx="1095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630" name="Line 114"/>
          <p:cNvSpPr>
            <a:spLocks noChangeShapeType="1"/>
          </p:cNvSpPr>
          <p:nvPr/>
        </p:nvSpPr>
        <p:spPr bwMode="auto">
          <a:xfrm>
            <a:off x="5103813" y="3082925"/>
            <a:ext cx="10636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631" name="Line 115"/>
          <p:cNvSpPr>
            <a:spLocks noChangeShapeType="1"/>
          </p:cNvSpPr>
          <p:nvPr/>
        </p:nvSpPr>
        <p:spPr bwMode="auto">
          <a:xfrm>
            <a:off x="4568825" y="3082925"/>
            <a:ext cx="3746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632" name="AutoShape 116"/>
          <p:cNvSpPr>
            <a:spLocks noChangeArrowheads="1"/>
          </p:cNvSpPr>
          <p:nvPr/>
        </p:nvSpPr>
        <p:spPr bwMode="auto">
          <a:xfrm rot="5400000">
            <a:off x="4895851" y="2998787"/>
            <a:ext cx="254000" cy="155575"/>
          </a:xfrm>
          <a:prstGeom prst="triangle">
            <a:avLst>
              <a:gd name="adj" fmla="val 49995"/>
            </a:avLst>
          </a:prstGeom>
          <a:solidFill>
            <a:srgbClr val="CC2900">
              <a:alpha val="50195"/>
            </a:srgbClr>
          </a:solidFill>
          <a:ln w="12700">
            <a:solidFill>
              <a:schemeClr val="tx1"/>
            </a:solidFill>
            <a:miter lim="800000"/>
            <a:headEnd/>
            <a:tailEnd/>
          </a:ln>
        </p:spPr>
        <p:txBody>
          <a:bodyPr wrap="none" anchor="ctr"/>
          <a:lstStyle/>
          <a:p>
            <a:endParaRPr lang="en-US"/>
          </a:p>
        </p:txBody>
      </p:sp>
      <p:sp>
        <p:nvSpPr>
          <p:cNvPr id="193633" name="AutoShape 117"/>
          <p:cNvSpPr>
            <a:spLocks noChangeArrowheads="1"/>
          </p:cNvSpPr>
          <p:nvPr/>
        </p:nvSpPr>
        <p:spPr bwMode="auto">
          <a:xfrm rot="-5400000" flipH="1" flipV="1">
            <a:off x="5062538" y="3027362"/>
            <a:ext cx="457200" cy="1301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lnTo>
                  <a:pt x="0" y="0"/>
                </a:lnTo>
                <a:close/>
              </a:path>
            </a:pathLst>
          </a:custGeom>
          <a:solidFill>
            <a:srgbClr val="99B4CD">
              <a:alpha val="50195"/>
            </a:srgbClr>
          </a:solidFill>
          <a:ln w="12700">
            <a:solidFill>
              <a:schemeClr val="tx1"/>
            </a:solidFill>
            <a:miter lim="800000"/>
            <a:headEnd/>
            <a:tailEnd/>
          </a:ln>
        </p:spPr>
        <p:txBody>
          <a:bodyPr wrap="none" anchor="ctr"/>
          <a:lstStyle/>
          <a:p>
            <a:endParaRPr lang="en-US"/>
          </a:p>
        </p:txBody>
      </p:sp>
      <p:sp>
        <p:nvSpPr>
          <p:cNvPr id="193634" name="Line 118"/>
          <p:cNvSpPr>
            <a:spLocks noChangeShapeType="1"/>
          </p:cNvSpPr>
          <p:nvPr/>
        </p:nvSpPr>
        <p:spPr bwMode="auto">
          <a:xfrm>
            <a:off x="5119688" y="3870325"/>
            <a:ext cx="107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635" name="Line 119"/>
          <p:cNvSpPr>
            <a:spLocks noChangeShapeType="1"/>
          </p:cNvSpPr>
          <p:nvPr/>
        </p:nvSpPr>
        <p:spPr bwMode="auto">
          <a:xfrm>
            <a:off x="4586288" y="3870325"/>
            <a:ext cx="3746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636" name="Rectangle 120"/>
          <p:cNvSpPr>
            <a:spLocks noChangeArrowheads="1"/>
          </p:cNvSpPr>
          <p:nvPr/>
        </p:nvSpPr>
        <p:spPr bwMode="auto">
          <a:xfrm>
            <a:off x="4843463" y="4049713"/>
            <a:ext cx="517525" cy="433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5088" tIns="31750" rIns="65088" bIns="31750">
            <a:spAutoFit/>
          </a:bodyPr>
          <a:lstStyle/>
          <a:p>
            <a:pPr defTabSz="447675">
              <a:spcBef>
                <a:spcPct val="50000"/>
              </a:spcBef>
            </a:pPr>
            <a:r>
              <a:rPr lang="en-US" sz="1200"/>
              <a:t>EDFA</a:t>
            </a:r>
          </a:p>
        </p:txBody>
      </p:sp>
      <p:sp>
        <p:nvSpPr>
          <p:cNvPr id="193637" name="AutoShape 121"/>
          <p:cNvSpPr>
            <a:spLocks noChangeArrowheads="1"/>
          </p:cNvSpPr>
          <p:nvPr/>
        </p:nvSpPr>
        <p:spPr bwMode="auto">
          <a:xfrm rot="5400000">
            <a:off x="4914901" y="3789362"/>
            <a:ext cx="254000" cy="155575"/>
          </a:xfrm>
          <a:prstGeom prst="triangle">
            <a:avLst>
              <a:gd name="adj" fmla="val 49995"/>
            </a:avLst>
          </a:prstGeom>
          <a:solidFill>
            <a:srgbClr val="CC2900">
              <a:alpha val="50195"/>
            </a:srgbClr>
          </a:solidFill>
          <a:ln w="12700">
            <a:solidFill>
              <a:schemeClr val="tx1"/>
            </a:solidFill>
            <a:miter lim="800000"/>
            <a:headEnd/>
            <a:tailEnd/>
          </a:ln>
        </p:spPr>
        <p:txBody>
          <a:bodyPr wrap="none" anchor="ctr"/>
          <a:lstStyle/>
          <a:p>
            <a:endParaRPr lang="en-US"/>
          </a:p>
        </p:txBody>
      </p:sp>
      <p:sp>
        <p:nvSpPr>
          <p:cNvPr id="193638" name="AutoShape 122"/>
          <p:cNvSpPr>
            <a:spLocks noChangeArrowheads="1"/>
          </p:cNvSpPr>
          <p:nvPr/>
        </p:nvSpPr>
        <p:spPr bwMode="auto">
          <a:xfrm rot="-5400000" flipH="1" flipV="1">
            <a:off x="5070476" y="3808412"/>
            <a:ext cx="457200" cy="1301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lnTo>
                  <a:pt x="0" y="0"/>
                </a:lnTo>
                <a:close/>
              </a:path>
            </a:pathLst>
          </a:custGeom>
          <a:solidFill>
            <a:srgbClr val="99B4CD">
              <a:alpha val="50195"/>
            </a:srgbClr>
          </a:solidFill>
          <a:ln w="12700">
            <a:solidFill>
              <a:schemeClr val="tx1"/>
            </a:solidFill>
            <a:miter lim="800000"/>
            <a:headEnd/>
            <a:tailEnd/>
          </a:ln>
        </p:spPr>
        <p:txBody>
          <a:bodyPr wrap="none" anchor="ctr"/>
          <a:lstStyle/>
          <a:p>
            <a:endParaRPr lang="en-US"/>
          </a:p>
        </p:txBody>
      </p:sp>
      <p:sp>
        <p:nvSpPr>
          <p:cNvPr id="193639" name="Rectangle 123"/>
          <p:cNvSpPr>
            <a:spLocks noChangeArrowheads="1"/>
          </p:cNvSpPr>
          <p:nvPr/>
        </p:nvSpPr>
        <p:spPr bwMode="auto">
          <a:xfrm>
            <a:off x="6169025" y="1838325"/>
            <a:ext cx="5238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defTabSz="447675">
              <a:lnSpc>
                <a:spcPct val="150000"/>
              </a:lnSpc>
              <a:spcBef>
                <a:spcPct val="50000"/>
              </a:spcBef>
            </a:pPr>
            <a:r>
              <a:rPr lang="en-US" sz="1200"/>
              <a:t>WC</a:t>
            </a:r>
          </a:p>
        </p:txBody>
      </p:sp>
      <p:sp>
        <p:nvSpPr>
          <p:cNvPr id="193640" name="Line 124"/>
          <p:cNvSpPr>
            <a:spLocks noChangeShapeType="1"/>
          </p:cNvSpPr>
          <p:nvPr/>
        </p:nvSpPr>
        <p:spPr bwMode="auto">
          <a:xfrm>
            <a:off x="5364163" y="2938463"/>
            <a:ext cx="94456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641" name="Rectangle 125"/>
          <p:cNvSpPr>
            <a:spLocks noChangeArrowheads="1"/>
          </p:cNvSpPr>
          <p:nvPr/>
        </p:nvSpPr>
        <p:spPr bwMode="auto">
          <a:xfrm>
            <a:off x="6310313" y="2917825"/>
            <a:ext cx="106362" cy="47625"/>
          </a:xfrm>
          <a:prstGeom prst="rect">
            <a:avLst/>
          </a:prstGeom>
          <a:solidFill>
            <a:srgbClr val="CC2900">
              <a:alpha val="50195"/>
            </a:srgbClr>
          </a:solidFill>
          <a:ln w="12700">
            <a:solidFill>
              <a:schemeClr val="tx1"/>
            </a:solidFill>
            <a:miter lim="800000"/>
            <a:headEnd/>
            <a:tailEnd/>
          </a:ln>
        </p:spPr>
        <p:txBody>
          <a:bodyPr wrap="none" anchor="ctr"/>
          <a:lstStyle/>
          <a:p>
            <a:endParaRPr lang="en-US"/>
          </a:p>
        </p:txBody>
      </p:sp>
      <p:sp>
        <p:nvSpPr>
          <p:cNvPr id="193642" name="Rectangle 126"/>
          <p:cNvSpPr>
            <a:spLocks noChangeArrowheads="1"/>
          </p:cNvSpPr>
          <p:nvPr/>
        </p:nvSpPr>
        <p:spPr bwMode="auto">
          <a:xfrm>
            <a:off x="6315075" y="3027363"/>
            <a:ext cx="107950" cy="47625"/>
          </a:xfrm>
          <a:prstGeom prst="rect">
            <a:avLst/>
          </a:prstGeom>
          <a:solidFill>
            <a:srgbClr val="CC2900">
              <a:alpha val="50195"/>
            </a:srgbClr>
          </a:solidFill>
          <a:ln w="12700">
            <a:solidFill>
              <a:schemeClr val="tx1"/>
            </a:solidFill>
            <a:miter lim="800000"/>
            <a:headEnd/>
            <a:tailEnd/>
          </a:ln>
        </p:spPr>
        <p:txBody>
          <a:bodyPr wrap="none" anchor="ctr"/>
          <a:lstStyle/>
          <a:p>
            <a:endParaRPr lang="en-US"/>
          </a:p>
        </p:txBody>
      </p:sp>
      <p:sp>
        <p:nvSpPr>
          <p:cNvPr id="193643" name="Rectangle 127"/>
          <p:cNvSpPr>
            <a:spLocks noChangeArrowheads="1"/>
          </p:cNvSpPr>
          <p:nvPr/>
        </p:nvSpPr>
        <p:spPr bwMode="auto">
          <a:xfrm>
            <a:off x="6315075" y="3127375"/>
            <a:ext cx="107950" cy="47625"/>
          </a:xfrm>
          <a:prstGeom prst="rect">
            <a:avLst/>
          </a:prstGeom>
          <a:solidFill>
            <a:srgbClr val="CC2900">
              <a:alpha val="50195"/>
            </a:srgbClr>
          </a:solidFill>
          <a:ln w="12700">
            <a:solidFill>
              <a:schemeClr val="tx1"/>
            </a:solidFill>
            <a:miter lim="800000"/>
            <a:headEnd/>
            <a:tailEnd/>
          </a:ln>
        </p:spPr>
        <p:txBody>
          <a:bodyPr wrap="none" anchor="ctr"/>
          <a:lstStyle/>
          <a:p>
            <a:endParaRPr lang="en-US"/>
          </a:p>
        </p:txBody>
      </p:sp>
      <p:sp>
        <p:nvSpPr>
          <p:cNvPr id="193644" name="Rectangle 128"/>
          <p:cNvSpPr>
            <a:spLocks noChangeArrowheads="1"/>
          </p:cNvSpPr>
          <p:nvPr/>
        </p:nvSpPr>
        <p:spPr bwMode="auto">
          <a:xfrm>
            <a:off x="6313488" y="3697288"/>
            <a:ext cx="104775" cy="47625"/>
          </a:xfrm>
          <a:prstGeom prst="rect">
            <a:avLst/>
          </a:prstGeom>
          <a:solidFill>
            <a:srgbClr val="CC2900">
              <a:alpha val="50195"/>
            </a:srgbClr>
          </a:solidFill>
          <a:ln w="12700">
            <a:solidFill>
              <a:schemeClr val="tx1"/>
            </a:solidFill>
            <a:miter lim="800000"/>
            <a:headEnd/>
            <a:tailEnd/>
          </a:ln>
        </p:spPr>
        <p:txBody>
          <a:bodyPr wrap="none" anchor="ctr"/>
          <a:lstStyle/>
          <a:p>
            <a:endParaRPr lang="en-US"/>
          </a:p>
        </p:txBody>
      </p:sp>
      <p:sp>
        <p:nvSpPr>
          <p:cNvPr id="193645" name="Rectangle 129"/>
          <p:cNvSpPr>
            <a:spLocks noChangeArrowheads="1"/>
          </p:cNvSpPr>
          <p:nvPr/>
        </p:nvSpPr>
        <p:spPr bwMode="auto">
          <a:xfrm>
            <a:off x="6313488" y="3800475"/>
            <a:ext cx="104775" cy="47625"/>
          </a:xfrm>
          <a:prstGeom prst="rect">
            <a:avLst/>
          </a:prstGeom>
          <a:solidFill>
            <a:srgbClr val="CC2900">
              <a:alpha val="50195"/>
            </a:srgbClr>
          </a:solidFill>
          <a:ln w="12700">
            <a:solidFill>
              <a:schemeClr val="tx1"/>
            </a:solidFill>
            <a:miter lim="800000"/>
            <a:headEnd/>
            <a:tailEnd/>
          </a:ln>
        </p:spPr>
        <p:txBody>
          <a:bodyPr wrap="none" anchor="ctr"/>
          <a:lstStyle/>
          <a:p>
            <a:endParaRPr lang="en-US"/>
          </a:p>
        </p:txBody>
      </p:sp>
      <p:sp>
        <p:nvSpPr>
          <p:cNvPr id="193646" name="Rectangle 130"/>
          <p:cNvSpPr>
            <a:spLocks noChangeArrowheads="1"/>
          </p:cNvSpPr>
          <p:nvPr/>
        </p:nvSpPr>
        <p:spPr bwMode="auto">
          <a:xfrm>
            <a:off x="6315075" y="3903663"/>
            <a:ext cx="107950" cy="47625"/>
          </a:xfrm>
          <a:prstGeom prst="rect">
            <a:avLst/>
          </a:prstGeom>
          <a:solidFill>
            <a:srgbClr val="CC2900">
              <a:alpha val="50195"/>
            </a:srgbClr>
          </a:solidFill>
          <a:ln w="12700">
            <a:solidFill>
              <a:schemeClr val="tx1"/>
            </a:solidFill>
            <a:miter lim="800000"/>
            <a:headEnd/>
            <a:tailEnd/>
          </a:ln>
        </p:spPr>
        <p:txBody>
          <a:bodyPr wrap="none" anchor="ctr"/>
          <a:lstStyle/>
          <a:p>
            <a:endParaRPr lang="en-US"/>
          </a:p>
        </p:txBody>
      </p:sp>
      <p:sp>
        <p:nvSpPr>
          <p:cNvPr id="193647" name="Rectangle 131"/>
          <p:cNvSpPr>
            <a:spLocks noChangeArrowheads="1"/>
          </p:cNvSpPr>
          <p:nvPr/>
        </p:nvSpPr>
        <p:spPr bwMode="auto">
          <a:xfrm>
            <a:off x="6315075" y="4002088"/>
            <a:ext cx="107950" cy="44450"/>
          </a:xfrm>
          <a:prstGeom prst="rect">
            <a:avLst/>
          </a:prstGeom>
          <a:solidFill>
            <a:srgbClr val="CC2900">
              <a:alpha val="50195"/>
            </a:srgbClr>
          </a:solidFill>
          <a:ln w="12700">
            <a:solidFill>
              <a:schemeClr val="tx1"/>
            </a:solidFill>
            <a:miter lim="800000"/>
            <a:headEnd/>
            <a:tailEnd/>
          </a:ln>
        </p:spPr>
        <p:txBody>
          <a:bodyPr wrap="none" anchor="ctr"/>
          <a:lstStyle/>
          <a:p>
            <a:endParaRPr lang="en-US"/>
          </a:p>
        </p:txBody>
      </p:sp>
      <p:sp>
        <p:nvSpPr>
          <p:cNvPr id="193648" name="Rectangle 132"/>
          <p:cNvSpPr>
            <a:spLocks noChangeArrowheads="1"/>
          </p:cNvSpPr>
          <p:nvPr/>
        </p:nvSpPr>
        <p:spPr bwMode="auto">
          <a:xfrm>
            <a:off x="6294438" y="2174875"/>
            <a:ext cx="149225" cy="404813"/>
          </a:xfrm>
          <a:prstGeom prst="rect">
            <a:avLst/>
          </a:prstGeom>
          <a:solidFill>
            <a:srgbClr val="CCECFF">
              <a:alpha val="50195"/>
            </a:srgbClr>
          </a:solidFill>
          <a:ln w="12700">
            <a:solidFill>
              <a:schemeClr val="tx1"/>
            </a:solidFill>
            <a:miter lim="800000"/>
            <a:headEnd/>
            <a:tailEnd/>
          </a:ln>
        </p:spPr>
        <p:txBody>
          <a:bodyPr wrap="none" anchor="ctr"/>
          <a:lstStyle/>
          <a:p>
            <a:endParaRPr lang="en-US"/>
          </a:p>
        </p:txBody>
      </p:sp>
      <p:sp>
        <p:nvSpPr>
          <p:cNvPr id="193649" name="Rectangle 133"/>
          <p:cNvSpPr>
            <a:spLocks noChangeArrowheads="1"/>
          </p:cNvSpPr>
          <p:nvPr/>
        </p:nvSpPr>
        <p:spPr bwMode="auto">
          <a:xfrm>
            <a:off x="6529388" y="2168525"/>
            <a:ext cx="360362" cy="412750"/>
          </a:xfrm>
          <a:prstGeom prst="rect">
            <a:avLst/>
          </a:prstGeom>
          <a:solidFill>
            <a:srgbClr val="FFFF00">
              <a:alpha val="50195"/>
            </a:srgbClr>
          </a:solidFill>
          <a:ln w="12700">
            <a:solidFill>
              <a:srgbClr val="000000"/>
            </a:solidFill>
            <a:miter lim="800000"/>
            <a:headEnd/>
            <a:tailEnd/>
          </a:ln>
        </p:spPr>
        <p:txBody>
          <a:bodyPr wrap="none" anchor="ctr"/>
          <a:lstStyle/>
          <a:p>
            <a:endParaRPr lang="en-US"/>
          </a:p>
        </p:txBody>
      </p:sp>
      <p:sp>
        <p:nvSpPr>
          <p:cNvPr id="193650" name="Line 134"/>
          <p:cNvSpPr>
            <a:spLocks noChangeShapeType="1"/>
          </p:cNvSpPr>
          <p:nvPr/>
        </p:nvSpPr>
        <p:spPr bwMode="auto">
          <a:xfrm>
            <a:off x="6975475" y="2536825"/>
            <a:ext cx="0" cy="153988"/>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93651" name="Line 135"/>
          <p:cNvSpPr>
            <a:spLocks noChangeShapeType="1"/>
          </p:cNvSpPr>
          <p:nvPr/>
        </p:nvSpPr>
        <p:spPr bwMode="auto">
          <a:xfrm>
            <a:off x="6896100" y="2535238"/>
            <a:ext cx="825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652" name="Line 136"/>
          <p:cNvSpPr>
            <a:spLocks noChangeShapeType="1"/>
          </p:cNvSpPr>
          <p:nvPr/>
        </p:nvSpPr>
        <p:spPr bwMode="auto">
          <a:xfrm>
            <a:off x="6889750" y="2438400"/>
            <a:ext cx="79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653" name="Line 137"/>
          <p:cNvSpPr>
            <a:spLocks noChangeShapeType="1"/>
          </p:cNvSpPr>
          <p:nvPr/>
        </p:nvSpPr>
        <p:spPr bwMode="auto">
          <a:xfrm>
            <a:off x="6897688" y="2335213"/>
            <a:ext cx="7143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654" name="Line 138"/>
          <p:cNvSpPr>
            <a:spLocks noChangeShapeType="1"/>
          </p:cNvSpPr>
          <p:nvPr/>
        </p:nvSpPr>
        <p:spPr bwMode="auto">
          <a:xfrm>
            <a:off x="6896100" y="2224088"/>
            <a:ext cx="73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655" name="Line 139"/>
          <p:cNvSpPr>
            <a:spLocks noChangeShapeType="1"/>
          </p:cNvSpPr>
          <p:nvPr/>
        </p:nvSpPr>
        <p:spPr bwMode="auto">
          <a:xfrm>
            <a:off x="6423025" y="2224088"/>
            <a:ext cx="1047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656" name="Line 140"/>
          <p:cNvSpPr>
            <a:spLocks noChangeShapeType="1"/>
          </p:cNvSpPr>
          <p:nvPr/>
        </p:nvSpPr>
        <p:spPr bwMode="auto">
          <a:xfrm>
            <a:off x="6427788" y="2332038"/>
            <a:ext cx="1047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657" name="Line 141"/>
          <p:cNvSpPr>
            <a:spLocks noChangeShapeType="1"/>
          </p:cNvSpPr>
          <p:nvPr/>
        </p:nvSpPr>
        <p:spPr bwMode="auto">
          <a:xfrm>
            <a:off x="6427788" y="2432050"/>
            <a:ext cx="1047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658" name="Line 142"/>
          <p:cNvSpPr>
            <a:spLocks noChangeShapeType="1"/>
          </p:cNvSpPr>
          <p:nvPr/>
        </p:nvSpPr>
        <p:spPr bwMode="auto">
          <a:xfrm flipV="1">
            <a:off x="5392738" y="2224088"/>
            <a:ext cx="908050" cy="15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659" name="Line 143"/>
          <p:cNvSpPr>
            <a:spLocks noChangeShapeType="1"/>
          </p:cNvSpPr>
          <p:nvPr/>
        </p:nvSpPr>
        <p:spPr bwMode="auto">
          <a:xfrm flipV="1">
            <a:off x="5392738" y="2332038"/>
            <a:ext cx="912812" cy="31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660" name="Line 144"/>
          <p:cNvSpPr>
            <a:spLocks noChangeShapeType="1"/>
          </p:cNvSpPr>
          <p:nvPr/>
        </p:nvSpPr>
        <p:spPr bwMode="auto">
          <a:xfrm>
            <a:off x="5392738" y="2432050"/>
            <a:ext cx="9175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661" name="Rectangle 145"/>
          <p:cNvSpPr>
            <a:spLocks noChangeArrowheads="1"/>
          </p:cNvSpPr>
          <p:nvPr/>
        </p:nvSpPr>
        <p:spPr bwMode="auto">
          <a:xfrm>
            <a:off x="4400550" y="2298700"/>
            <a:ext cx="647700" cy="249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5088" tIns="31750" rIns="65088" bIns="31750">
            <a:spAutoFit/>
          </a:bodyPr>
          <a:lstStyle/>
          <a:p>
            <a:pPr defTabSz="447675">
              <a:spcBef>
                <a:spcPct val="50000"/>
              </a:spcBef>
            </a:pPr>
            <a:r>
              <a:rPr lang="en-US" sz="1200"/>
              <a:t>1</a:t>
            </a:r>
          </a:p>
        </p:txBody>
      </p:sp>
      <p:sp>
        <p:nvSpPr>
          <p:cNvPr id="193662" name="Line 146"/>
          <p:cNvSpPr>
            <a:spLocks noChangeShapeType="1"/>
          </p:cNvSpPr>
          <p:nvPr/>
        </p:nvSpPr>
        <p:spPr bwMode="auto">
          <a:xfrm>
            <a:off x="6426200" y="2527300"/>
            <a:ext cx="1047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663" name="Line 147"/>
          <p:cNvSpPr>
            <a:spLocks noChangeShapeType="1"/>
          </p:cNvSpPr>
          <p:nvPr/>
        </p:nvSpPr>
        <p:spPr bwMode="auto">
          <a:xfrm>
            <a:off x="5399088" y="2527300"/>
            <a:ext cx="9112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664" name="Line 148"/>
          <p:cNvSpPr>
            <a:spLocks noChangeShapeType="1"/>
          </p:cNvSpPr>
          <p:nvPr/>
        </p:nvSpPr>
        <p:spPr bwMode="auto">
          <a:xfrm>
            <a:off x="5124450" y="2384425"/>
            <a:ext cx="120650" cy="15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665" name="Line 149"/>
          <p:cNvSpPr>
            <a:spLocks noChangeShapeType="1"/>
          </p:cNvSpPr>
          <p:nvPr/>
        </p:nvSpPr>
        <p:spPr bwMode="auto">
          <a:xfrm>
            <a:off x="4591050" y="2384425"/>
            <a:ext cx="37306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666" name="AutoShape 150"/>
          <p:cNvSpPr>
            <a:spLocks noChangeArrowheads="1"/>
          </p:cNvSpPr>
          <p:nvPr/>
        </p:nvSpPr>
        <p:spPr bwMode="auto">
          <a:xfrm rot="5400000">
            <a:off x="4924426" y="2303462"/>
            <a:ext cx="254000" cy="155575"/>
          </a:xfrm>
          <a:prstGeom prst="triangle">
            <a:avLst>
              <a:gd name="adj" fmla="val 49995"/>
            </a:avLst>
          </a:prstGeom>
          <a:solidFill>
            <a:srgbClr val="CC2900">
              <a:alpha val="50195"/>
            </a:srgbClr>
          </a:solidFill>
          <a:ln w="12700">
            <a:solidFill>
              <a:schemeClr val="tx1"/>
            </a:solidFill>
            <a:miter lim="800000"/>
            <a:headEnd/>
            <a:tailEnd/>
          </a:ln>
        </p:spPr>
        <p:txBody>
          <a:bodyPr wrap="none" anchor="ctr"/>
          <a:lstStyle/>
          <a:p>
            <a:endParaRPr lang="en-US"/>
          </a:p>
        </p:txBody>
      </p:sp>
      <p:sp>
        <p:nvSpPr>
          <p:cNvPr id="193667" name="AutoShape 151"/>
          <p:cNvSpPr>
            <a:spLocks noChangeArrowheads="1"/>
          </p:cNvSpPr>
          <p:nvPr/>
        </p:nvSpPr>
        <p:spPr bwMode="auto">
          <a:xfrm rot="-5400000" flipH="1" flipV="1">
            <a:off x="5094288" y="2317750"/>
            <a:ext cx="457200" cy="1301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lnTo>
                  <a:pt x="0" y="0"/>
                </a:lnTo>
                <a:close/>
              </a:path>
            </a:pathLst>
          </a:custGeom>
          <a:solidFill>
            <a:srgbClr val="99B4CD">
              <a:alpha val="50195"/>
            </a:srgbClr>
          </a:solidFill>
          <a:ln w="12700">
            <a:solidFill>
              <a:schemeClr val="tx1"/>
            </a:solidFill>
            <a:miter lim="800000"/>
            <a:headEnd/>
            <a:tailEnd/>
          </a:ln>
        </p:spPr>
        <p:txBody>
          <a:bodyPr wrap="none" anchor="ctr"/>
          <a:lstStyle/>
          <a:p>
            <a:endParaRPr lang="en-US"/>
          </a:p>
        </p:txBody>
      </p:sp>
      <p:sp>
        <p:nvSpPr>
          <p:cNvPr id="193668" name="Rectangle 152"/>
          <p:cNvSpPr>
            <a:spLocks noChangeArrowheads="1"/>
          </p:cNvSpPr>
          <p:nvPr/>
        </p:nvSpPr>
        <p:spPr bwMode="auto">
          <a:xfrm>
            <a:off x="6313488" y="2201863"/>
            <a:ext cx="107950" cy="46037"/>
          </a:xfrm>
          <a:prstGeom prst="rect">
            <a:avLst/>
          </a:prstGeom>
          <a:solidFill>
            <a:srgbClr val="CC2900">
              <a:alpha val="50195"/>
            </a:srgbClr>
          </a:solidFill>
          <a:ln w="12700">
            <a:solidFill>
              <a:schemeClr val="tx1"/>
            </a:solidFill>
            <a:miter lim="800000"/>
            <a:headEnd/>
            <a:tailEnd/>
          </a:ln>
        </p:spPr>
        <p:txBody>
          <a:bodyPr wrap="none" anchor="ctr"/>
          <a:lstStyle/>
          <a:p>
            <a:endParaRPr lang="en-US"/>
          </a:p>
        </p:txBody>
      </p:sp>
      <p:sp>
        <p:nvSpPr>
          <p:cNvPr id="193669" name="Rectangle 153"/>
          <p:cNvSpPr>
            <a:spLocks noChangeArrowheads="1"/>
          </p:cNvSpPr>
          <p:nvPr/>
        </p:nvSpPr>
        <p:spPr bwMode="auto">
          <a:xfrm>
            <a:off x="6313488" y="2305050"/>
            <a:ext cx="107950" cy="46038"/>
          </a:xfrm>
          <a:prstGeom prst="rect">
            <a:avLst/>
          </a:prstGeom>
          <a:solidFill>
            <a:srgbClr val="CC2900">
              <a:alpha val="50195"/>
            </a:srgbClr>
          </a:solidFill>
          <a:ln w="12700">
            <a:solidFill>
              <a:schemeClr val="tx1"/>
            </a:solidFill>
            <a:miter lim="800000"/>
            <a:headEnd/>
            <a:tailEnd/>
          </a:ln>
        </p:spPr>
        <p:txBody>
          <a:bodyPr wrap="none" anchor="ctr"/>
          <a:lstStyle/>
          <a:p>
            <a:endParaRPr lang="en-US"/>
          </a:p>
        </p:txBody>
      </p:sp>
      <p:sp>
        <p:nvSpPr>
          <p:cNvPr id="193670" name="Rectangle 154"/>
          <p:cNvSpPr>
            <a:spLocks noChangeArrowheads="1"/>
          </p:cNvSpPr>
          <p:nvPr/>
        </p:nvSpPr>
        <p:spPr bwMode="auto">
          <a:xfrm>
            <a:off x="6315075" y="2408238"/>
            <a:ext cx="109538" cy="47625"/>
          </a:xfrm>
          <a:prstGeom prst="rect">
            <a:avLst/>
          </a:prstGeom>
          <a:solidFill>
            <a:srgbClr val="CC2900">
              <a:alpha val="50195"/>
            </a:srgbClr>
          </a:solidFill>
          <a:ln w="12700">
            <a:solidFill>
              <a:schemeClr val="tx1"/>
            </a:solidFill>
            <a:miter lim="800000"/>
            <a:headEnd/>
            <a:tailEnd/>
          </a:ln>
        </p:spPr>
        <p:txBody>
          <a:bodyPr wrap="none" anchor="ctr"/>
          <a:lstStyle/>
          <a:p>
            <a:endParaRPr lang="en-US"/>
          </a:p>
        </p:txBody>
      </p:sp>
      <p:sp>
        <p:nvSpPr>
          <p:cNvPr id="193671" name="Rectangle 155"/>
          <p:cNvSpPr>
            <a:spLocks noChangeArrowheads="1"/>
          </p:cNvSpPr>
          <p:nvPr/>
        </p:nvSpPr>
        <p:spPr bwMode="auto">
          <a:xfrm>
            <a:off x="6315075" y="2503488"/>
            <a:ext cx="107950" cy="47625"/>
          </a:xfrm>
          <a:prstGeom prst="rect">
            <a:avLst/>
          </a:prstGeom>
          <a:solidFill>
            <a:srgbClr val="CC2900">
              <a:alpha val="50195"/>
            </a:srgbClr>
          </a:solidFill>
          <a:ln w="12700">
            <a:solidFill>
              <a:schemeClr val="tx1"/>
            </a:solidFill>
            <a:miter lim="800000"/>
            <a:headEnd/>
            <a:tailEnd/>
          </a:ln>
        </p:spPr>
        <p:txBody>
          <a:bodyPr wrap="none" anchor="ctr"/>
          <a:lstStyle/>
          <a:p>
            <a:endParaRPr lang="en-US"/>
          </a:p>
        </p:txBody>
      </p:sp>
      <p:sp>
        <p:nvSpPr>
          <p:cNvPr id="193672" name="Rectangle 156"/>
          <p:cNvSpPr>
            <a:spLocks noChangeArrowheads="1"/>
          </p:cNvSpPr>
          <p:nvPr/>
        </p:nvSpPr>
        <p:spPr bwMode="auto">
          <a:xfrm>
            <a:off x="6310313" y="3222625"/>
            <a:ext cx="106362" cy="47625"/>
          </a:xfrm>
          <a:prstGeom prst="rect">
            <a:avLst/>
          </a:prstGeom>
          <a:solidFill>
            <a:srgbClr val="CC2900">
              <a:alpha val="50195"/>
            </a:srgbClr>
          </a:solidFill>
          <a:ln w="12700">
            <a:solidFill>
              <a:schemeClr val="tx1"/>
            </a:solidFill>
            <a:miter lim="800000"/>
            <a:headEnd/>
            <a:tailEnd/>
          </a:ln>
        </p:spPr>
        <p:txBody>
          <a:bodyPr wrap="none" anchor="ctr"/>
          <a:lstStyle/>
          <a:p>
            <a:endParaRPr lang="en-US"/>
          </a:p>
        </p:txBody>
      </p:sp>
      <p:sp>
        <p:nvSpPr>
          <p:cNvPr id="193673" name="Rectangle 157"/>
          <p:cNvSpPr>
            <a:spLocks noChangeArrowheads="1"/>
          </p:cNvSpPr>
          <p:nvPr/>
        </p:nvSpPr>
        <p:spPr bwMode="auto">
          <a:xfrm>
            <a:off x="6313488" y="4540250"/>
            <a:ext cx="104775" cy="47625"/>
          </a:xfrm>
          <a:prstGeom prst="rect">
            <a:avLst/>
          </a:prstGeom>
          <a:solidFill>
            <a:srgbClr val="CC2900">
              <a:alpha val="50195"/>
            </a:srgbClr>
          </a:solidFill>
          <a:ln w="12700">
            <a:solidFill>
              <a:schemeClr val="tx1"/>
            </a:solidFill>
            <a:miter lim="800000"/>
            <a:headEnd/>
            <a:tailEnd/>
          </a:ln>
        </p:spPr>
        <p:txBody>
          <a:bodyPr wrap="none" anchor="ctr"/>
          <a:lstStyle/>
          <a:p>
            <a:endParaRPr lang="en-US"/>
          </a:p>
        </p:txBody>
      </p:sp>
      <p:sp>
        <p:nvSpPr>
          <p:cNvPr id="193674" name="Rectangle 158"/>
          <p:cNvSpPr>
            <a:spLocks noChangeArrowheads="1"/>
          </p:cNvSpPr>
          <p:nvPr/>
        </p:nvSpPr>
        <p:spPr bwMode="auto">
          <a:xfrm>
            <a:off x="6313488" y="4645025"/>
            <a:ext cx="104775" cy="46038"/>
          </a:xfrm>
          <a:prstGeom prst="rect">
            <a:avLst/>
          </a:prstGeom>
          <a:solidFill>
            <a:srgbClr val="CC2900">
              <a:alpha val="50195"/>
            </a:srgbClr>
          </a:solidFill>
          <a:ln w="12700">
            <a:solidFill>
              <a:schemeClr val="tx1"/>
            </a:solidFill>
            <a:miter lim="800000"/>
            <a:headEnd/>
            <a:tailEnd/>
          </a:ln>
        </p:spPr>
        <p:txBody>
          <a:bodyPr wrap="none" anchor="ctr"/>
          <a:lstStyle/>
          <a:p>
            <a:endParaRPr lang="en-US"/>
          </a:p>
        </p:txBody>
      </p:sp>
      <p:sp>
        <p:nvSpPr>
          <p:cNvPr id="193675" name="Rectangle 159"/>
          <p:cNvSpPr>
            <a:spLocks noChangeArrowheads="1"/>
          </p:cNvSpPr>
          <p:nvPr/>
        </p:nvSpPr>
        <p:spPr bwMode="auto">
          <a:xfrm>
            <a:off x="6315075" y="4748213"/>
            <a:ext cx="107950" cy="46037"/>
          </a:xfrm>
          <a:prstGeom prst="rect">
            <a:avLst/>
          </a:prstGeom>
          <a:solidFill>
            <a:srgbClr val="CC2900">
              <a:alpha val="50195"/>
            </a:srgbClr>
          </a:solidFill>
          <a:ln w="12700">
            <a:solidFill>
              <a:schemeClr val="tx1"/>
            </a:solidFill>
            <a:miter lim="800000"/>
            <a:headEnd/>
            <a:tailEnd/>
          </a:ln>
        </p:spPr>
        <p:txBody>
          <a:bodyPr wrap="none" anchor="ctr"/>
          <a:lstStyle/>
          <a:p>
            <a:endParaRPr lang="en-US"/>
          </a:p>
        </p:txBody>
      </p:sp>
      <p:sp>
        <p:nvSpPr>
          <p:cNvPr id="193676" name="Rectangle 160"/>
          <p:cNvSpPr>
            <a:spLocks noChangeArrowheads="1"/>
          </p:cNvSpPr>
          <p:nvPr/>
        </p:nvSpPr>
        <p:spPr bwMode="auto">
          <a:xfrm>
            <a:off x="6315075" y="4841875"/>
            <a:ext cx="107950" cy="47625"/>
          </a:xfrm>
          <a:prstGeom prst="rect">
            <a:avLst/>
          </a:prstGeom>
          <a:solidFill>
            <a:srgbClr val="CC2900">
              <a:alpha val="50195"/>
            </a:srgbClr>
          </a:solidFill>
          <a:ln w="12700">
            <a:solidFill>
              <a:schemeClr val="tx1"/>
            </a:solidFill>
            <a:miter lim="800000"/>
            <a:headEnd/>
            <a:tailEnd/>
          </a:ln>
        </p:spPr>
        <p:txBody>
          <a:bodyPr wrap="none" anchor="ctr"/>
          <a:lstStyle/>
          <a:p>
            <a:endParaRPr lang="en-US"/>
          </a:p>
        </p:txBody>
      </p:sp>
      <p:sp>
        <p:nvSpPr>
          <p:cNvPr id="193677" name="Line 161"/>
          <p:cNvSpPr>
            <a:spLocks noChangeShapeType="1"/>
          </p:cNvSpPr>
          <p:nvPr/>
        </p:nvSpPr>
        <p:spPr bwMode="auto">
          <a:xfrm>
            <a:off x="5360988" y="3719513"/>
            <a:ext cx="94773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678" name="Line 162"/>
          <p:cNvSpPr>
            <a:spLocks noChangeShapeType="1"/>
          </p:cNvSpPr>
          <p:nvPr/>
        </p:nvSpPr>
        <p:spPr bwMode="auto">
          <a:xfrm flipH="1" flipV="1">
            <a:off x="5984875" y="4672013"/>
            <a:ext cx="1588" cy="2889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93679" name="Line 163"/>
          <p:cNvSpPr>
            <a:spLocks noChangeShapeType="1"/>
          </p:cNvSpPr>
          <p:nvPr/>
        </p:nvSpPr>
        <p:spPr bwMode="auto">
          <a:xfrm flipV="1">
            <a:off x="5984875" y="4945063"/>
            <a:ext cx="1588" cy="18415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93680" name="Text Box 164"/>
          <p:cNvSpPr txBox="1">
            <a:spLocks noChangeArrowheads="1"/>
          </p:cNvSpPr>
          <p:nvPr/>
        </p:nvSpPr>
        <p:spPr bwMode="auto">
          <a:xfrm>
            <a:off x="4538663" y="2162175"/>
            <a:ext cx="449262"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lvl1pPr defTabSz="762000" eaLnBrk="0" hangingPunct="0">
              <a:defRPr sz="2400">
                <a:solidFill>
                  <a:schemeClr val="tx1"/>
                </a:solidFill>
                <a:latin typeface="Arial" charset="0"/>
                <a:ea typeface="ＭＳ Ｐゴシック" charset="0"/>
                <a:cs typeface="ＭＳ Ｐゴシック" charset="0"/>
              </a:defRPr>
            </a:lvl1pPr>
            <a:lvl2pPr marL="742950" indent="-285750" defTabSz="762000" eaLnBrk="0" hangingPunct="0">
              <a:defRPr sz="2400">
                <a:solidFill>
                  <a:schemeClr val="tx1"/>
                </a:solidFill>
                <a:latin typeface="Arial" charset="0"/>
                <a:ea typeface="ＭＳ Ｐゴシック" charset="0"/>
              </a:defRPr>
            </a:lvl2pPr>
            <a:lvl3pPr marL="1143000" indent="-228600" defTabSz="762000" eaLnBrk="0" hangingPunct="0">
              <a:defRPr sz="2400">
                <a:solidFill>
                  <a:schemeClr val="tx1"/>
                </a:solidFill>
                <a:latin typeface="Arial" charset="0"/>
                <a:ea typeface="ＭＳ Ｐゴシック" charset="0"/>
              </a:defRPr>
            </a:lvl3pPr>
            <a:lvl4pPr marL="1600200" indent="-228600" defTabSz="762000" eaLnBrk="0" hangingPunct="0">
              <a:defRPr sz="2400">
                <a:solidFill>
                  <a:schemeClr val="tx1"/>
                </a:solidFill>
                <a:latin typeface="Arial" charset="0"/>
                <a:ea typeface="ＭＳ Ｐゴシック" charset="0"/>
              </a:defRPr>
            </a:lvl4pPr>
            <a:lvl5pPr marL="2057400" indent="-228600" defTabSz="762000" eaLnBrk="0" hangingPunct="0">
              <a:defRPr sz="2400">
                <a:solidFill>
                  <a:schemeClr val="tx1"/>
                </a:solidFill>
                <a:latin typeface="Arial" charset="0"/>
                <a:ea typeface="ＭＳ Ｐゴシック" charset="0"/>
              </a:defRPr>
            </a:lvl5pPr>
            <a:lvl6pPr marL="2514600" indent="-228600" defTabSz="7620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620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620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620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1-M</a:t>
            </a:r>
          </a:p>
        </p:txBody>
      </p:sp>
      <p:sp>
        <p:nvSpPr>
          <p:cNvPr id="193681" name="Text Box 165"/>
          <p:cNvSpPr txBox="1">
            <a:spLocks noChangeArrowheads="1"/>
          </p:cNvSpPr>
          <p:nvPr/>
        </p:nvSpPr>
        <p:spPr bwMode="auto">
          <a:xfrm>
            <a:off x="4546600" y="2838450"/>
            <a:ext cx="45085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lvl1pPr defTabSz="762000" eaLnBrk="0" hangingPunct="0">
              <a:defRPr sz="2400">
                <a:solidFill>
                  <a:schemeClr val="tx1"/>
                </a:solidFill>
                <a:latin typeface="Arial" charset="0"/>
                <a:ea typeface="ＭＳ Ｐゴシック" charset="0"/>
                <a:cs typeface="ＭＳ Ｐゴシック" charset="0"/>
              </a:defRPr>
            </a:lvl1pPr>
            <a:lvl2pPr marL="742950" indent="-285750" defTabSz="762000" eaLnBrk="0" hangingPunct="0">
              <a:defRPr sz="2400">
                <a:solidFill>
                  <a:schemeClr val="tx1"/>
                </a:solidFill>
                <a:latin typeface="Arial" charset="0"/>
                <a:ea typeface="ＭＳ Ｐゴシック" charset="0"/>
              </a:defRPr>
            </a:lvl2pPr>
            <a:lvl3pPr marL="1143000" indent="-228600" defTabSz="762000" eaLnBrk="0" hangingPunct="0">
              <a:defRPr sz="2400">
                <a:solidFill>
                  <a:schemeClr val="tx1"/>
                </a:solidFill>
                <a:latin typeface="Arial" charset="0"/>
                <a:ea typeface="ＭＳ Ｐゴシック" charset="0"/>
              </a:defRPr>
            </a:lvl3pPr>
            <a:lvl4pPr marL="1600200" indent="-228600" defTabSz="762000" eaLnBrk="0" hangingPunct="0">
              <a:defRPr sz="2400">
                <a:solidFill>
                  <a:schemeClr val="tx1"/>
                </a:solidFill>
                <a:latin typeface="Arial" charset="0"/>
                <a:ea typeface="ＭＳ Ｐゴシック" charset="0"/>
              </a:defRPr>
            </a:lvl4pPr>
            <a:lvl5pPr marL="2057400" indent="-228600" defTabSz="762000" eaLnBrk="0" hangingPunct="0">
              <a:defRPr sz="2400">
                <a:solidFill>
                  <a:schemeClr val="tx1"/>
                </a:solidFill>
                <a:latin typeface="Arial" charset="0"/>
                <a:ea typeface="ＭＳ Ｐゴシック" charset="0"/>
              </a:defRPr>
            </a:lvl5pPr>
            <a:lvl6pPr marL="2514600" indent="-228600" defTabSz="7620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620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620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620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1-M</a:t>
            </a:r>
          </a:p>
        </p:txBody>
      </p:sp>
      <p:sp>
        <p:nvSpPr>
          <p:cNvPr id="193682" name="Text Box 166"/>
          <p:cNvSpPr txBox="1">
            <a:spLocks noChangeArrowheads="1"/>
          </p:cNvSpPr>
          <p:nvPr/>
        </p:nvSpPr>
        <p:spPr bwMode="auto">
          <a:xfrm>
            <a:off x="4556125" y="3629025"/>
            <a:ext cx="4492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lvl1pPr defTabSz="762000" eaLnBrk="0" hangingPunct="0">
              <a:defRPr sz="2400">
                <a:solidFill>
                  <a:schemeClr val="tx1"/>
                </a:solidFill>
                <a:latin typeface="Arial" charset="0"/>
                <a:ea typeface="ＭＳ Ｐゴシック" charset="0"/>
                <a:cs typeface="ＭＳ Ｐゴシック" charset="0"/>
              </a:defRPr>
            </a:lvl1pPr>
            <a:lvl2pPr marL="742950" indent="-285750" defTabSz="762000" eaLnBrk="0" hangingPunct="0">
              <a:defRPr sz="2400">
                <a:solidFill>
                  <a:schemeClr val="tx1"/>
                </a:solidFill>
                <a:latin typeface="Arial" charset="0"/>
                <a:ea typeface="ＭＳ Ｐゴシック" charset="0"/>
              </a:defRPr>
            </a:lvl2pPr>
            <a:lvl3pPr marL="1143000" indent="-228600" defTabSz="762000" eaLnBrk="0" hangingPunct="0">
              <a:defRPr sz="2400">
                <a:solidFill>
                  <a:schemeClr val="tx1"/>
                </a:solidFill>
                <a:latin typeface="Arial" charset="0"/>
                <a:ea typeface="ＭＳ Ｐゴシック" charset="0"/>
              </a:defRPr>
            </a:lvl3pPr>
            <a:lvl4pPr marL="1600200" indent="-228600" defTabSz="762000" eaLnBrk="0" hangingPunct="0">
              <a:defRPr sz="2400">
                <a:solidFill>
                  <a:schemeClr val="tx1"/>
                </a:solidFill>
                <a:latin typeface="Arial" charset="0"/>
                <a:ea typeface="ＭＳ Ｐゴシック" charset="0"/>
              </a:defRPr>
            </a:lvl4pPr>
            <a:lvl5pPr marL="2057400" indent="-228600" defTabSz="762000" eaLnBrk="0" hangingPunct="0">
              <a:defRPr sz="2400">
                <a:solidFill>
                  <a:schemeClr val="tx1"/>
                </a:solidFill>
                <a:latin typeface="Arial" charset="0"/>
                <a:ea typeface="ＭＳ Ｐゴシック" charset="0"/>
              </a:defRPr>
            </a:lvl5pPr>
            <a:lvl6pPr marL="2514600" indent="-228600" defTabSz="7620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620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620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620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1-M</a:t>
            </a:r>
          </a:p>
        </p:txBody>
      </p:sp>
      <p:sp>
        <p:nvSpPr>
          <p:cNvPr id="193683" name="Text Box 167"/>
          <p:cNvSpPr txBox="1">
            <a:spLocks noChangeArrowheads="1"/>
          </p:cNvSpPr>
          <p:nvPr/>
        </p:nvSpPr>
        <p:spPr bwMode="auto">
          <a:xfrm>
            <a:off x="7686675" y="2562225"/>
            <a:ext cx="45085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lvl1pPr defTabSz="762000" eaLnBrk="0" hangingPunct="0">
              <a:defRPr sz="2400">
                <a:solidFill>
                  <a:schemeClr val="tx1"/>
                </a:solidFill>
                <a:latin typeface="Arial" charset="0"/>
                <a:ea typeface="ＭＳ Ｐゴシック" charset="0"/>
                <a:cs typeface="ＭＳ Ｐゴシック" charset="0"/>
              </a:defRPr>
            </a:lvl1pPr>
            <a:lvl2pPr marL="742950" indent="-285750" defTabSz="762000" eaLnBrk="0" hangingPunct="0">
              <a:defRPr sz="2400">
                <a:solidFill>
                  <a:schemeClr val="tx1"/>
                </a:solidFill>
                <a:latin typeface="Arial" charset="0"/>
                <a:ea typeface="ＭＳ Ｐゴシック" charset="0"/>
              </a:defRPr>
            </a:lvl2pPr>
            <a:lvl3pPr marL="1143000" indent="-228600" defTabSz="762000" eaLnBrk="0" hangingPunct="0">
              <a:defRPr sz="2400">
                <a:solidFill>
                  <a:schemeClr val="tx1"/>
                </a:solidFill>
                <a:latin typeface="Arial" charset="0"/>
                <a:ea typeface="ＭＳ Ｐゴシック" charset="0"/>
              </a:defRPr>
            </a:lvl3pPr>
            <a:lvl4pPr marL="1600200" indent="-228600" defTabSz="762000" eaLnBrk="0" hangingPunct="0">
              <a:defRPr sz="2400">
                <a:solidFill>
                  <a:schemeClr val="tx1"/>
                </a:solidFill>
                <a:latin typeface="Arial" charset="0"/>
                <a:ea typeface="ＭＳ Ｐゴシック" charset="0"/>
              </a:defRPr>
            </a:lvl4pPr>
            <a:lvl5pPr marL="2057400" indent="-228600" defTabSz="762000" eaLnBrk="0" hangingPunct="0">
              <a:defRPr sz="2400">
                <a:solidFill>
                  <a:schemeClr val="tx1"/>
                </a:solidFill>
                <a:latin typeface="Arial" charset="0"/>
                <a:ea typeface="ＭＳ Ｐゴシック" charset="0"/>
              </a:defRPr>
            </a:lvl5pPr>
            <a:lvl6pPr marL="2514600" indent="-228600" defTabSz="7620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620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620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620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1-M</a:t>
            </a:r>
          </a:p>
        </p:txBody>
      </p:sp>
      <p:sp>
        <p:nvSpPr>
          <p:cNvPr id="193684" name="Text Box 168"/>
          <p:cNvSpPr txBox="1">
            <a:spLocks noChangeArrowheads="1"/>
          </p:cNvSpPr>
          <p:nvPr/>
        </p:nvSpPr>
        <p:spPr bwMode="auto">
          <a:xfrm>
            <a:off x="7694613" y="3238500"/>
            <a:ext cx="449262"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lvl1pPr defTabSz="762000" eaLnBrk="0" hangingPunct="0">
              <a:defRPr sz="2400">
                <a:solidFill>
                  <a:schemeClr val="tx1"/>
                </a:solidFill>
                <a:latin typeface="Arial" charset="0"/>
                <a:ea typeface="ＭＳ Ｐゴシック" charset="0"/>
                <a:cs typeface="ＭＳ Ｐゴシック" charset="0"/>
              </a:defRPr>
            </a:lvl1pPr>
            <a:lvl2pPr marL="742950" indent="-285750" defTabSz="762000" eaLnBrk="0" hangingPunct="0">
              <a:defRPr sz="2400">
                <a:solidFill>
                  <a:schemeClr val="tx1"/>
                </a:solidFill>
                <a:latin typeface="Arial" charset="0"/>
                <a:ea typeface="ＭＳ Ｐゴシック" charset="0"/>
              </a:defRPr>
            </a:lvl2pPr>
            <a:lvl3pPr marL="1143000" indent="-228600" defTabSz="762000" eaLnBrk="0" hangingPunct="0">
              <a:defRPr sz="2400">
                <a:solidFill>
                  <a:schemeClr val="tx1"/>
                </a:solidFill>
                <a:latin typeface="Arial" charset="0"/>
                <a:ea typeface="ＭＳ Ｐゴシック" charset="0"/>
              </a:defRPr>
            </a:lvl3pPr>
            <a:lvl4pPr marL="1600200" indent="-228600" defTabSz="762000" eaLnBrk="0" hangingPunct="0">
              <a:defRPr sz="2400">
                <a:solidFill>
                  <a:schemeClr val="tx1"/>
                </a:solidFill>
                <a:latin typeface="Arial" charset="0"/>
                <a:ea typeface="ＭＳ Ｐゴシック" charset="0"/>
              </a:defRPr>
            </a:lvl4pPr>
            <a:lvl5pPr marL="2057400" indent="-228600" defTabSz="762000" eaLnBrk="0" hangingPunct="0">
              <a:defRPr sz="2400">
                <a:solidFill>
                  <a:schemeClr val="tx1"/>
                </a:solidFill>
                <a:latin typeface="Arial" charset="0"/>
                <a:ea typeface="ＭＳ Ｐゴシック" charset="0"/>
              </a:defRPr>
            </a:lvl5pPr>
            <a:lvl6pPr marL="2514600" indent="-228600" defTabSz="7620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620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620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620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1-M</a:t>
            </a:r>
          </a:p>
        </p:txBody>
      </p:sp>
      <p:sp>
        <p:nvSpPr>
          <p:cNvPr id="193685" name="Text Box 169"/>
          <p:cNvSpPr txBox="1">
            <a:spLocks noChangeArrowheads="1"/>
          </p:cNvSpPr>
          <p:nvPr/>
        </p:nvSpPr>
        <p:spPr bwMode="auto">
          <a:xfrm>
            <a:off x="7704138" y="4029075"/>
            <a:ext cx="449262"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lvl1pPr defTabSz="762000" eaLnBrk="0" hangingPunct="0">
              <a:defRPr sz="2400">
                <a:solidFill>
                  <a:schemeClr val="tx1"/>
                </a:solidFill>
                <a:latin typeface="Arial" charset="0"/>
                <a:ea typeface="ＭＳ Ｐゴシック" charset="0"/>
                <a:cs typeface="ＭＳ Ｐゴシック" charset="0"/>
              </a:defRPr>
            </a:lvl1pPr>
            <a:lvl2pPr marL="742950" indent="-285750" defTabSz="762000" eaLnBrk="0" hangingPunct="0">
              <a:defRPr sz="2400">
                <a:solidFill>
                  <a:schemeClr val="tx1"/>
                </a:solidFill>
                <a:latin typeface="Arial" charset="0"/>
                <a:ea typeface="ＭＳ Ｐゴシック" charset="0"/>
              </a:defRPr>
            </a:lvl2pPr>
            <a:lvl3pPr marL="1143000" indent="-228600" defTabSz="762000" eaLnBrk="0" hangingPunct="0">
              <a:defRPr sz="2400">
                <a:solidFill>
                  <a:schemeClr val="tx1"/>
                </a:solidFill>
                <a:latin typeface="Arial" charset="0"/>
                <a:ea typeface="ＭＳ Ｐゴシック" charset="0"/>
              </a:defRPr>
            </a:lvl3pPr>
            <a:lvl4pPr marL="1600200" indent="-228600" defTabSz="762000" eaLnBrk="0" hangingPunct="0">
              <a:defRPr sz="2400">
                <a:solidFill>
                  <a:schemeClr val="tx1"/>
                </a:solidFill>
                <a:latin typeface="Arial" charset="0"/>
                <a:ea typeface="ＭＳ Ｐゴシック" charset="0"/>
              </a:defRPr>
            </a:lvl4pPr>
            <a:lvl5pPr marL="2057400" indent="-228600" defTabSz="762000" eaLnBrk="0" hangingPunct="0">
              <a:defRPr sz="2400">
                <a:solidFill>
                  <a:schemeClr val="tx1"/>
                </a:solidFill>
                <a:latin typeface="Arial" charset="0"/>
                <a:ea typeface="ＭＳ Ｐゴシック" charset="0"/>
              </a:defRPr>
            </a:lvl5pPr>
            <a:lvl6pPr marL="2514600" indent="-228600" defTabSz="7620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620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620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620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1-M</a:t>
            </a:r>
          </a:p>
        </p:txBody>
      </p:sp>
      <p:sp>
        <p:nvSpPr>
          <p:cNvPr id="2" name="Footer Placeholder 1"/>
          <p:cNvSpPr>
            <a:spLocks noGrp="1"/>
          </p:cNvSpPr>
          <p:nvPr>
            <p:ph type="ftr" sz="quarter" idx="11"/>
          </p:nvPr>
        </p:nvSpPr>
        <p:spPr>
          <a:xfrm>
            <a:off x="128588" y="6448425"/>
            <a:ext cx="3867150" cy="365125"/>
          </a:xfrm>
        </p:spPr>
        <p:txBody>
          <a:bodyPr/>
          <a:lstStyle/>
          <a:p>
            <a:pPr>
              <a:defRPr/>
            </a:pPr>
            <a:r>
              <a:rPr lang="en-US"/>
              <a:t>Optical Networks                                                 Electrical and Electronic Engineering</a:t>
            </a:r>
          </a:p>
        </p:txBody>
      </p:sp>
      <p:sp>
        <p:nvSpPr>
          <p:cNvPr id="3" name="Slide Number Placeholder 2"/>
          <p:cNvSpPr>
            <a:spLocks noGrp="1"/>
          </p:cNvSpPr>
          <p:nvPr>
            <p:ph type="sldNum" sz="quarter" idx="12"/>
          </p:nvPr>
        </p:nvSpPr>
        <p:spPr>
          <a:xfrm>
            <a:off x="4211638" y="6448425"/>
            <a:ext cx="720725" cy="365125"/>
          </a:xfrm>
        </p:spPr>
        <p:txBody>
          <a:bodyPr/>
          <a:lstStyle/>
          <a:p>
            <a:pPr>
              <a:defRPr/>
            </a:pPr>
            <a:fld id="{5EDDAF6F-ADFD-5D48-994E-4F1E94263D72}" type="slidenum">
              <a:rPr lang="en-GB" smtClean="0"/>
              <a:pPr>
                <a:defRPr/>
              </a:pPr>
              <a:t>43</a:t>
            </a:fld>
            <a:endParaRPr lang="en-GB"/>
          </a:p>
        </p:txBody>
      </p:sp>
    </p:spTree>
    <p:extLst>
      <p:ext uri="{BB962C8B-B14F-4D97-AF65-F5344CB8AC3E}">
        <p14:creationId xmlns:p14="http://schemas.microsoft.com/office/powerpoint/2010/main" val="2332542038"/>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70098-5664-A44C-8A36-9D7FBD54B793}"/>
              </a:ext>
            </a:extLst>
          </p:cNvPr>
          <p:cNvSpPr>
            <a:spLocks noGrp="1"/>
          </p:cNvSpPr>
          <p:nvPr>
            <p:ph type="title"/>
          </p:nvPr>
        </p:nvSpPr>
        <p:spPr/>
        <p:txBody>
          <a:bodyPr/>
          <a:lstStyle/>
          <a:p>
            <a:r>
              <a:rPr lang="en-US" dirty="0"/>
              <a:t>End of session 5</a:t>
            </a:r>
          </a:p>
        </p:txBody>
      </p:sp>
      <p:sp>
        <p:nvSpPr>
          <p:cNvPr id="3" name="Content Placeholder 2">
            <a:extLst>
              <a:ext uri="{FF2B5EF4-FFF2-40B4-BE49-F238E27FC236}">
                <a16:creationId xmlns:a16="http://schemas.microsoft.com/office/drawing/2014/main" id="{D4EBE76C-9617-4547-B72B-86643B5B6A66}"/>
              </a:ext>
            </a:extLst>
          </p:cNvPr>
          <p:cNvSpPr>
            <a:spLocks noGrp="1"/>
          </p:cNvSpPr>
          <p:nvPr>
            <p:ph idx="1"/>
          </p:nvPr>
        </p:nvSpPr>
        <p:spPr/>
        <p:txBody>
          <a:bodyPr/>
          <a:lstStyle/>
          <a:p>
            <a:r>
              <a:rPr lang="en-US" dirty="0"/>
              <a:t>Any questions?</a:t>
            </a:r>
          </a:p>
        </p:txBody>
      </p:sp>
      <p:sp>
        <p:nvSpPr>
          <p:cNvPr id="4" name="Footer Placeholder 3">
            <a:extLst>
              <a:ext uri="{FF2B5EF4-FFF2-40B4-BE49-F238E27FC236}">
                <a16:creationId xmlns:a16="http://schemas.microsoft.com/office/drawing/2014/main" id="{7C914ED8-C057-7248-A027-ADFB8872C13A}"/>
              </a:ext>
            </a:extLst>
          </p:cNvPr>
          <p:cNvSpPr>
            <a:spLocks noGrp="1"/>
          </p:cNvSpPr>
          <p:nvPr>
            <p:ph type="ftr" sz="quarter" idx="10"/>
          </p:nvPr>
        </p:nvSpPr>
        <p:spPr/>
        <p:txBody>
          <a:bodyPr/>
          <a:lstStyle/>
          <a:p>
            <a:pPr>
              <a:defRPr/>
            </a:pPr>
            <a:r>
              <a:rPr lang="en-US"/>
              <a:t>Optical Networks                                                 Electrical and Electronic Engineering</a:t>
            </a:r>
            <a:endParaRPr lang="en-GB"/>
          </a:p>
        </p:txBody>
      </p:sp>
      <p:sp>
        <p:nvSpPr>
          <p:cNvPr id="5" name="Slide Number Placeholder 4">
            <a:extLst>
              <a:ext uri="{FF2B5EF4-FFF2-40B4-BE49-F238E27FC236}">
                <a16:creationId xmlns:a16="http://schemas.microsoft.com/office/drawing/2014/main" id="{8B067AE2-BF69-4545-B43A-25A1B2D97A36}"/>
              </a:ext>
            </a:extLst>
          </p:cNvPr>
          <p:cNvSpPr>
            <a:spLocks noGrp="1"/>
          </p:cNvSpPr>
          <p:nvPr>
            <p:ph type="sldNum" sz="quarter" idx="11"/>
          </p:nvPr>
        </p:nvSpPr>
        <p:spPr/>
        <p:txBody>
          <a:bodyPr/>
          <a:lstStyle/>
          <a:p>
            <a:pPr>
              <a:defRPr/>
            </a:pPr>
            <a:fld id="{E27625A9-5E77-CB45-8867-3DD80D097EC7}" type="slidenum">
              <a:rPr lang="en-GB" smtClean="0"/>
              <a:pPr>
                <a:defRPr/>
              </a:pPr>
              <a:t>44</a:t>
            </a:fld>
            <a:endParaRPr lang="en-GB"/>
          </a:p>
        </p:txBody>
      </p:sp>
    </p:spTree>
    <p:extLst>
      <p:ext uri="{BB962C8B-B14F-4D97-AF65-F5344CB8AC3E}">
        <p14:creationId xmlns:p14="http://schemas.microsoft.com/office/powerpoint/2010/main" val="1808701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E064C-91B1-4513-8AA4-232431642B0E}"/>
              </a:ext>
            </a:extLst>
          </p:cNvPr>
          <p:cNvSpPr>
            <a:spLocks noGrp="1"/>
          </p:cNvSpPr>
          <p:nvPr>
            <p:ph type="title"/>
          </p:nvPr>
        </p:nvSpPr>
        <p:spPr/>
        <p:txBody>
          <a:bodyPr/>
          <a:lstStyle/>
          <a:p>
            <a:r>
              <a:rPr lang="en-GB" dirty="0"/>
              <a:t>Reconfigurable OADM</a:t>
            </a:r>
          </a:p>
        </p:txBody>
      </p:sp>
      <p:sp>
        <p:nvSpPr>
          <p:cNvPr id="3" name="Content Placeholder 2">
            <a:extLst>
              <a:ext uri="{FF2B5EF4-FFF2-40B4-BE49-F238E27FC236}">
                <a16:creationId xmlns:a16="http://schemas.microsoft.com/office/drawing/2014/main" id="{EAB61CE1-4440-4CE3-893E-ACA6823A4166}"/>
              </a:ext>
            </a:extLst>
          </p:cNvPr>
          <p:cNvSpPr>
            <a:spLocks noGrp="1"/>
          </p:cNvSpPr>
          <p:nvPr>
            <p:ph idx="1"/>
          </p:nvPr>
        </p:nvSpPr>
        <p:spPr/>
        <p:txBody>
          <a:bodyPr/>
          <a:lstStyle/>
          <a:p>
            <a:r>
              <a:rPr lang="en-GB" dirty="0"/>
              <a:t>Reconﬁgurability is a very desirable attribute in an OADM</a:t>
            </a:r>
          </a:p>
          <a:p>
            <a:endParaRPr lang="en-GB" dirty="0"/>
          </a:p>
          <a:p>
            <a:r>
              <a:rPr lang="en-GB" dirty="0"/>
              <a:t>Reconﬁgurability refers to the ability to select the desired wavelengths to be dropped and added on the fly, as opposed to having to plan ahead and deploy appropriate equipment. </a:t>
            </a:r>
          </a:p>
          <a:p>
            <a:endParaRPr lang="en-GB" dirty="0"/>
          </a:p>
          <a:p>
            <a:r>
              <a:rPr lang="en-GB" dirty="0"/>
              <a:t>This allows carriers to be flexible when planning their network and allows </a:t>
            </a:r>
            <a:r>
              <a:rPr lang="en-GB" dirty="0" err="1"/>
              <a:t>lightpaths</a:t>
            </a:r>
            <a:r>
              <a:rPr lang="en-GB" dirty="0"/>
              <a:t> to be set up and taken down dynamically as needed in the network. </a:t>
            </a:r>
          </a:p>
          <a:p>
            <a:endParaRPr lang="en-GB" dirty="0"/>
          </a:p>
          <a:p>
            <a:r>
              <a:rPr lang="en-GB" dirty="0"/>
              <a:t>It enables optical wavelengths to be redirected to client interfaces on just a click in the software. Other traffic remains unaffected by this. </a:t>
            </a:r>
          </a:p>
          <a:p>
            <a:pPr marL="0" indent="0">
              <a:buNone/>
            </a:pPr>
            <a:endParaRPr lang="en-GB" dirty="0"/>
          </a:p>
        </p:txBody>
      </p:sp>
      <p:sp>
        <p:nvSpPr>
          <p:cNvPr id="4" name="Footer Placeholder 3">
            <a:extLst>
              <a:ext uri="{FF2B5EF4-FFF2-40B4-BE49-F238E27FC236}">
                <a16:creationId xmlns:a16="http://schemas.microsoft.com/office/drawing/2014/main" id="{0DCBA15E-800C-49B7-A907-EDA60829E014}"/>
              </a:ext>
            </a:extLst>
          </p:cNvPr>
          <p:cNvSpPr>
            <a:spLocks noGrp="1"/>
          </p:cNvSpPr>
          <p:nvPr>
            <p:ph type="ftr" sz="quarter" idx="10"/>
          </p:nvPr>
        </p:nvSpPr>
        <p:spPr/>
        <p:txBody>
          <a:bodyPr/>
          <a:lstStyle/>
          <a:p>
            <a:pPr>
              <a:defRPr/>
            </a:pPr>
            <a:r>
              <a:rPr lang="en-US"/>
              <a:t>Optical Networks                                                 Electrical and Electronic Engineering</a:t>
            </a:r>
            <a:endParaRPr lang="en-GB"/>
          </a:p>
        </p:txBody>
      </p:sp>
      <p:sp>
        <p:nvSpPr>
          <p:cNvPr id="5" name="Slide Number Placeholder 4">
            <a:extLst>
              <a:ext uri="{FF2B5EF4-FFF2-40B4-BE49-F238E27FC236}">
                <a16:creationId xmlns:a16="http://schemas.microsoft.com/office/drawing/2014/main" id="{0F2BFD7B-0E6D-4687-AB5E-4A7620DD5CDD}"/>
              </a:ext>
            </a:extLst>
          </p:cNvPr>
          <p:cNvSpPr>
            <a:spLocks noGrp="1"/>
          </p:cNvSpPr>
          <p:nvPr>
            <p:ph type="sldNum" sz="quarter" idx="11"/>
          </p:nvPr>
        </p:nvSpPr>
        <p:spPr/>
        <p:txBody>
          <a:bodyPr/>
          <a:lstStyle/>
          <a:p>
            <a:pPr>
              <a:defRPr/>
            </a:pPr>
            <a:fld id="{E27625A9-5E77-CB45-8867-3DD80D097EC7}" type="slidenum">
              <a:rPr lang="en-GB" smtClean="0"/>
              <a:pPr>
                <a:defRPr/>
              </a:pPr>
              <a:t>5</a:t>
            </a:fld>
            <a:endParaRPr lang="en-GB"/>
          </a:p>
        </p:txBody>
      </p:sp>
    </p:spTree>
    <p:extLst>
      <p:ext uri="{BB962C8B-B14F-4D97-AF65-F5344CB8AC3E}">
        <p14:creationId xmlns:p14="http://schemas.microsoft.com/office/powerpoint/2010/main" val="3373724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A7F89-C65A-4DCB-B5B3-5DB5CA855145}"/>
              </a:ext>
            </a:extLst>
          </p:cNvPr>
          <p:cNvSpPr>
            <a:spLocks noGrp="1"/>
          </p:cNvSpPr>
          <p:nvPr>
            <p:ph type="title"/>
          </p:nvPr>
        </p:nvSpPr>
        <p:spPr/>
        <p:txBody>
          <a:bodyPr/>
          <a:lstStyle/>
          <a:p>
            <a:r>
              <a:rPr lang="en-GB" dirty="0"/>
              <a:t>ROADM I</a:t>
            </a:r>
          </a:p>
        </p:txBody>
      </p:sp>
      <p:sp>
        <p:nvSpPr>
          <p:cNvPr id="4" name="Footer Placeholder 3">
            <a:extLst>
              <a:ext uri="{FF2B5EF4-FFF2-40B4-BE49-F238E27FC236}">
                <a16:creationId xmlns:a16="http://schemas.microsoft.com/office/drawing/2014/main" id="{869B21E2-BB82-4678-84B5-02B3C830F298}"/>
              </a:ext>
            </a:extLst>
          </p:cNvPr>
          <p:cNvSpPr>
            <a:spLocks noGrp="1"/>
          </p:cNvSpPr>
          <p:nvPr>
            <p:ph type="ftr" sz="quarter" idx="10"/>
          </p:nvPr>
        </p:nvSpPr>
        <p:spPr/>
        <p:txBody>
          <a:bodyPr/>
          <a:lstStyle/>
          <a:p>
            <a:pPr>
              <a:defRPr/>
            </a:pPr>
            <a:r>
              <a:rPr lang="en-US"/>
              <a:t>Optical Networks                                                 Electrical and Electronic Engineering</a:t>
            </a:r>
            <a:endParaRPr lang="en-GB"/>
          </a:p>
        </p:txBody>
      </p:sp>
      <p:sp>
        <p:nvSpPr>
          <p:cNvPr id="5" name="Slide Number Placeholder 4">
            <a:extLst>
              <a:ext uri="{FF2B5EF4-FFF2-40B4-BE49-F238E27FC236}">
                <a16:creationId xmlns:a16="http://schemas.microsoft.com/office/drawing/2014/main" id="{DF486469-0DE3-4B08-B371-DDA6936BA543}"/>
              </a:ext>
            </a:extLst>
          </p:cNvPr>
          <p:cNvSpPr>
            <a:spLocks noGrp="1"/>
          </p:cNvSpPr>
          <p:nvPr>
            <p:ph type="sldNum" sz="quarter" idx="11"/>
          </p:nvPr>
        </p:nvSpPr>
        <p:spPr/>
        <p:txBody>
          <a:bodyPr/>
          <a:lstStyle/>
          <a:p>
            <a:pPr>
              <a:defRPr/>
            </a:pPr>
            <a:fld id="{E27625A9-5E77-CB45-8867-3DD80D097EC7}" type="slidenum">
              <a:rPr lang="en-GB" smtClean="0"/>
              <a:pPr>
                <a:defRPr/>
              </a:pPr>
              <a:t>6</a:t>
            </a:fld>
            <a:endParaRPr lang="en-GB"/>
          </a:p>
        </p:txBody>
      </p:sp>
      <p:pic>
        <p:nvPicPr>
          <p:cNvPr id="6" name="Picture 5">
            <a:extLst>
              <a:ext uri="{FF2B5EF4-FFF2-40B4-BE49-F238E27FC236}">
                <a16:creationId xmlns:a16="http://schemas.microsoft.com/office/drawing/2014/main" id="{36BEDA31-437E-4FC5-985E-568811C06641}"/>
              </a:ext>
            </a:extLst>
          </p:cNvPr>
          <p:cNvPicPr>
            <a:picLocks noChangeAspect="1"/>
          </p:cNvPicPr>
          <p:nvPr/>
        </p:nvPicPr>
        <p:blipFill>
          <a:blip r:embed="rId2"/>
          <a:stretch>
            <a:fillRect/>
          </a:stretch>
        </p:blipFill>
        <p:spPr>
          <a:xfrm>
            <a:off x="98786" y="1380516"/>
            <a:ext cx="4112852" cy="2298056"/>
          </a:xfrm>
          <a:prstGeom prst="rect">
            <a:avLst/>
          </a:prstGeom>
        </p:spPr>
      </p:pic>
      <p:sp>
        <p:nvSpPr>
          <p:cNvPr id="7" name="Rectangle 6">
            <a:extLst>
              <a:ext uri="{FF2B5EF4-FFF2-40B4-BE49-F238E27FC236}">
                <a16:creationId xmlns:a16="http://schemas.microsoft.com/office/drawing/2014/main" id="{232B7C6C-EA00-4041-B776-154CB4A0047B}"/>
              </a:ext>
            </a:extLst>
          </p:cNvPr>
          <p:cNvSpPr/>
          <p:nvPr/>
        </p:nvSpPr>
        <p:spPr>
          <a:xfrm>
            <a:off x="1266640" y="3798901"/>
            <a:ext cx="6610720" cy="2585323"/>
          </a:xfrm>
          <a:prstGeom prst="rect">
            <a:avLst/>
          </a:prstGeom>
        </p:spPr>
        <p:txBody>
          <a:bodyPr wrap="square">
            <a:spAutoFit/>
          </a:bodyPr>
          <a:lstStyle/>
          <a:p>
            <a:pPr marL="285750" indent="-285750">
              <a:buFont typeface="Courier New" panose="02070309020205020404" pitchFamily="49" charset="0"/>
              <a:buChar char="o"/>
            </a:pPr>
            <a:r>
              <a:rPr lang="en-GB" dirty="0"/>
              <a:t>a variation of the parallel architecture. </a:t>
            </a:r>
          </a:p>
          <a:p>
            <a:pPr marL="285750" indent="-285750">
              <a:buFont typeface="Courier New" panose="02070309020205020404" pitchFamily="49" charset="0"/>
              <a:buChar char="o"/>
            </a:pPr>
            <a:r>
              <a:rPr lang="en-GB" dirty="0"/>
              <a:t>It uses optical switches to add/drop speciﬁc wavelengths as and when needed.</a:t>
            </a:r>
          </a:p>
          <a:p>
            <a:pPr marL="285750" indent="-285750">
              <a:buFont typeface="Courier New" panose="02070309020205020404" pitchFamily="49" charset="0"/>
              <a:buChar char="o"/>
            </a:pPr>
            <a:r>
              <a:rPr lang="en-GB" dirty="0"/>
              <a:t>Fixed wavelength transponders</a:t>
            </a:r>
          </a:p>
          <a:p>
            <a:pPr marL="285750" indent="-285750">
              <a:buFont typeface="Courier New" panose="02070309020205020404" pitchFamily="49" charset="0"/>
              <a:buChar char="o"/>
            </a:pPr>
            <a:r>
              <a:rPr lang="en-GB" dirty="0"/>
              <a:t>need to deploy the transponders ahead of time</a:t>
            </a:r>
          </a:p>
          <a:p>
            <a:pPr marL="285750" indent="-285750">
              <a:buFont typeface="Wingdings" panose="05000000000000000000" pitchFamily="2" charset="2"/>
              <a:buChar char="Ø"/>
            </a:pPr>
            <a:r>
              <a:rPr lang="en-GB" dirty="0"/>
              <a:t>expensive to have a transponder deployed and not used </a:t>
            </a:r>
          </a:p>
          <a:p>
            <a:pPr marL="285750" indent="-285750">
              <a:buFont typeface="Wingdings" panose="05000000000000000000" pitchFamily="2" charset="2"/>
              <a:buChar char="Ø"/>
            </a:pPr>
            <a:r>
              <a:rPr lang="en-GB" dirty="0"/>
              <a:t>need to decide ahead of time as to which set of wavelengths we will need to deploy transponders</a:t>
            </a:r>
          </a:p>
          <a:p>
            <a:pPr marL="285750" indent="-285750">
              <a:buFont typeface="Courier New" panose="02070309020205020404" pitchFamily="49" charset="0"/>
              <a:buChar char="o"/>
            </a:pPr>
            <a:endParaRPr lang="en-GB" dirty="0"/>
          </a:p>
        </p:txBody>
      </p:sp>
      <p:pic>
        <p:nvPicPr>
          <p:cNvPr id="8" name="Picture 7">
            <a:extLst>
              <a:ext uri="{FF2B5EF4-FFF2-40B4-BE49-F238E27FC236}">
                <a16:creationId xmlns:a16="http://schemas.microsoft.com/office/drawing/2014/main" id="{B200684F-0417-454B-A3D8-A2E2F82BC07A}"/>
              </a:ext>
            </a:extLst>
          </p:cNvPr>
          <p:cNvPicPr>
            <a:picLocks noChangeAspect="1"/>
          </p:cNvPicPr>
          <p:nvPr/>
        </p:nvPicPr>
        <p:blipFill>
          <a:blip r:embed="rId3"/>
          <a:stretch>
            <a:fillRect/>
          </a:stretch>
        </p:blipFill>
        <p:spPr>
          <a:xfrm>
            <a:off x="4377964" y="1484784"/>
            <a:ext cx="4703682" cy="2073460"/>
          </a:xfrm>
          <a:prstGeom prst="rect">
            <a:avLst/>
          </a:prstGeom>
        </p:spPr>
      </p:pic>
    </p:spTree>
    <p:extLst>
      <p:ext uri="{BB962C8B-B14F-4D97-AF65-F5344CB8AC3E}">
        <p14:creationId xmlns:p14="http://schemas.microsoft.com/office/powerpoint/2010/main" val="3751358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9897E-7D85-427E-9E99-627D024EF62E}"/>
              </a:ext>
            </a:extLst>
          </p:cNvPr>
          <p:cNvSpPr>
            <a:spLocks noGrp="1"/>
          </p:cNvSpPr>
          <p:nvPr>
            <p:ph type="title"/>
          </p:nvPr>
        </p:nvSpPr>
        <p:spPr/>
        <p:txBody>
          <a:bodyPr/>
          <a:lstStyle/>
          <a:p>
            <a:r>
              <a:rPr lang="en-GB" dirty="0"/>
              <a:t>ROADM II</a:t>
            </a:r>
          </a:p>
        </p:txBody>
      </p:sp>
      <p:sp>
        <p:nvSpPr>
          <p:cNvPr id="4" name="Footer Placeholder 3">
            <a:extLst>
              <a:ext uri="{FF2B5EF4-FFF2-40B4-BE49-F238E27FC236}">
                <a16:creationId xmlns:a16="http://schemas.microsoft.com/office/drawing/2014/main" id="{7215E2B8-EDB4-40DC-9203-F4D4CBCD9FF4}"/>
              </a:ext>
            </a:extLst>
          </p:cNvPr>
          <p:cNvSpPr>
            <a:spLocks noGrp="1"/>
          </p:cNvSpPr>
          <p:nvPr>
            <p:ph type="ftr" sz="quarter" idx="10"/>
          </p:nvPr>
        </p:nvSpPr>
        <p:spPr/>
        <p:txBody>
          <a:bodyPr/>
          <a:lstStyle/>
          <a:p>
            <a:pPr>
              <a:defRPr/>
            </a:pPr>
            <a:r>
              <a:rPr lang="en-US"/>
              <a:t>Optical Networks                                                 Electrical and Electronic Engineering</a:t>
            </a:r>
            <a:endParaRPr lang="en-GB"/>
          </a:p>
        </p:txBody>
      </p:sp>
      <p:sp>
        <p:nvSpPr>
          <p:cNvPr id="5" name="Slide Number Placeholder 4">
            <a:extLst>
              <a:ext uri="{FF2B5EF4-FFF2-40B4-BE49-F238E27FC236}">
                <a16:creationId xmlns:a16="http://schemas.microsoft.com/office/drawing/2014/main" id="{7D0ACC3E-51CB-4F2E-8B4E-045F51F7EF61}"/>
              </a:ext>
            </a:extLst>
          </p:cNvPr>
          <p:cNvSpPr>
            <a:spLocks noGrp="1"/>
          </p:cNvSpPr>
          <p:nvPr>
            <p:ph type="sldNum" sz="quarter" idx="11"/>
          </p:nvPr>
        </p:nvSpPr>
        <p:spPr/>
        <p:txBody>
          <a:bodyPr/>
          <a:lstStyle/>
          <a:p>
            <a:pPr>
              <a:defRPr/>
            </a:pPr>
            <a:fld id="{E27625A9-5E77-CB45-8867-3DD80D097EC7}" type="slidenum">
              <a:rPr lang="en-GB" smtClean="0"/>
              <a:pPr>
                <a:defRPr/>
              </a:pPr>
              <a:t>7</a:t>
            </a:fld>
            <a:endParaRPr lang="en-GB"/>
          </a:p>
        </p:txBody>
      </p:sp>
      <p:pic>
        <p:nvPicPr>
          <p:cNvPr id="6" name="Picture 5">
            <a:extLst>
              <a:ext uri="{FF2B5EF4-FFF2-40B4-BE49-F238E27FC236}">
                <a16:creationId xmlns:a16="http://schemas.microsoft.com/office/drawing/2014/main" id="{BAAC8012-BBF1-4903-AEF9-38955AA16E18}"/>
              </a:ext>
            </a:extLst>
          </p:cNvPr>
          <p:cNvPicPr>
            <a:picLocks noChangeAspect="1"/>
          </p:cNvPicPr>
          <p:nvPr/>
        </p:nvPicPr>
        <p:blipFill rotWithShape="1">
          <a:blip r:embed="rId2"/>
          <a:srcRect l="9412" t="54042"/>
          <a:stretch/>
        </p:blipFill>
        <p:spPr>
          <a:xfrm>
            <a:off x="1078522" y="911765"/>
            <a:ext cx="6986955" cy="2197407"/>
          </a:xfrm>
          <a:prstGeom prst="rect">
            <a:avLst/>
          </a:prstGeom>
        </p:spPr>
      </p:pic>
      <p:sp>
        <p:nvSpPr>
          <p:cNvPr id="8" name="TextBox 7">
            <a:extLst>
              <a:ext uri="{FF2B5EF4-FFF2-40B4-BE49-F238E27FC236}">
                <a16:creationId xmlns:a16="http://schemas.microsoft.com/office/drawing/2014/main" id="{55E40283-E050-4B7C-A7B2-A116386E9D19}"/>
              </a:ext>
            </a:extLst>
          </p:cNvPr>
          <p:cNvSpPr txBox="1"/>
          <p:nvPr/>
        </p:nvSpPr>
        <p:spPr>
          <a:xfrm>
            <a:off x="827584" y="4460874"/>
            <a:ext cx="8403898" cy="1477328"/>
          </a:xfrm>
          <a:prstGeom prst="rect">
            <a:avLst/>
          </a:prstGeom>
          <a:noFill/>
        </p:spPr>
        <p:txBody>
          <a:bodyPr wrap="square" rtlCol="0">
            <a:spAutoFit/>
          </a:bodyPr>
          <a:lstStyle/>
          <a:p>
            <a:r>
              <a:rPr lang="en-GB" dirty="0"/>
              <a:t>Serial architecture with optical add/drop switches and </a:t>
            </a:r>
            <a:r>
              <a:rPr lang="en-GB" dirty="0" err="1"/>
              <a:t>tunable</a:t>
            </a:r>
            <a:r>
              <a:rPr lang="en-GB" dirty="0"/>
              <a:t> wavelength transponders</a:t>
            </a:r>
          </a:p>
          <a:p>
            <a:r>
              <a:rPr lang="en-GB" dirty="0"/>
              <a:t>Each </a:t>
            </a:r>
            <a:r>
              <a:rPr lang="en-GB" dirty="0" err="1"/>
              <a:t>tunable</a:t>
            </a:r>
            <a:r>
              <a:rPr lang="en-GB" dirty="0"/>
              <a:t> SC-OADM is capable of adding/dropping any single wavelength and passing the others through, as opposed to a ﬁxed wavelength</a:t>
            </a:r>
          </a:p>
          <a:p>
            <a:r>
              <a:rPr lang="en-GB" dirty="0"/>
              <a:t>provides a fully reconﬁgurable OADM</a:t>
            </a:r>
          </a:p>
        </p:txBody>
      </p:sp>
      <p:sp>
        <p:nvSpPr>
          <p:cNvPr id="3" name="Rectangle 2">
            <a:extLst>
              <a:ext uri="{FF2B5EF4-FFF2-40B4-BE49-F238E27FC236}">
                <a16:creationId xmlns:a16="http://schemas.microsoft.com/office/drawing/2014/main" id="{11551E0E-A3CF-44F3-BF02-838A0100D25E}"/>
              </a:ext>
            </a:extLst>
          </p:cNvPr>
          <p:cNvSpPr/>
          <p:nvPr/>
        </p:nvSpPr>
        <p:spPr>
          <a:xfrm>
            <a:off x="546454" y="2750322"/>
            <a:ext cx="8051089" cy="1200329"/>
          </a:xfrm>
          <a:prstGeom prst="rect">
            <a:avLst/>
          </a:prstGeom>
        </p:spPr>
        <p:txBody>
          <a:bodyPr wrap="square">
            <a:spAutoFit/>
          </a:bodyPr>
          <a:lstStyle/>
          <a:p>
            <a:r>
              <a:rPr lang="en-GB" b="1" dirty="0" err="1"/>
              <a:t>tunable</a:t>
            </a:r>
            <a:r>
              <a:rPr lang="en-GB" b="1" dirty="0"/>
              <a:t> transponder:</a:t>
            </a:r>
            <a:r>
              <a:rPr lang="en-GB" dirty="0"/>
              <a:t> </a:t>
            </a:r>
          </a:p>
          <a:p>
            <a:pPr marL="285750" indent="-285750">
              <a:buFont typeface="Courier New" panose="02070309020205020404" pitchFamily="49" charset="0"/>
              <a:buChar char="o"/>
            </a:pPr>
            <a:r>
              <a:rPr lang="en-GB" dirty="0"/>
              <a:t>can be set to transmit/receive at any desired wavelength</a:t>
            </a:r>
          </a:p>
          <a:p>
            <a:pPr marL="285750" indent="-285750">
              <a:buFont typeface="Courier New" panose="02070309020205020404" pitchFamily="49" charset="0"/>
              <a:buChar char="o"/>
            </a:pPr>
            <a:r>
              <a:rPr lang="en-GB" dirty="0"/>
              <a:t>uses a </a:t>
            </a:r>
            <a:r>
              <a:rPr lang="en-GB" dirty="0" err="1"/>
              <a:t>tunable</a:t>
            </a:r>
            <a:r>
              <a:rPr lang="en-GB" dirty="0"/>
              <a:t> WDM laser and a broadband receiver capable of receiving any wavelength. </a:t>
            </a:r>
          </a:p>
        </p:txBody>
      </p:sp>
    </p:spTree>
    <p:extLst>
      <p:ext uri="{BB962C8B-B14F-4D97-AF65-F5344CB8AC3E}">
        <p14:creationId xmlns:p14="http://schemas.microsoft.com/office/powerpoint/2010/main" val="2962610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BD36E-67E6-4863-BF0D-7713A424DA06}"/>
              </a:ext>
            </a:extLst>
          </p:cNvPr>
          <p:cNvSpPr>
            <a:spLocks noGrp="1"/>
          </p:cNvSpPr>
          <p:nvPr>
            <p:ph type="title"/>
          </p:nvPr>
        </p:nvSpPr>
        <p:spPr/>
        <p:txBody>
          <a:bodyPr/>
          <a:lstStyle/>
          <a:p>
            <a:r>
              <a:rPr lang="en-GB" dirty="0"/>
              <a:t>ROADM III</a:t>
            </a:r>
          </a:p>
        </p:txBody>
      </p:sp>
      <p:sp>
        <p:nvSpPr>
          <p:cNvPr id="4" name="Footer Placeholder 3">
            <a:extLst>
              <a:ext uri="{FF2B5EF4-FFF2-40B4-BE49-F238E27FC236}">
                <a16:creationId xmlns:a16="http://schemas.microsoft.com/office/drawing/2014/main" id="{2E2E1BE7-F840-439E-B58E-C9D8E4CC038B}"/>
              </a:ext>
            </a:extLst>
          </p:cNvPr>
          <p:cNvSpPr>
            <a:spLocks noGrp="1"/>
          </p:cNvSpPr>
          <p:nvPr>
            <p:ph type="ftr" sz="quarter" idx="10"/>
          </p:nvPr>
        </p:nvSpPr>
        <p:spPr/>
        <p:txBody>
          <a:bodyPr/>
          <a:lstStyle/>
          <a:p>
            <a:pPr>
              <a:defRPr/>
            </a:pPr>
            <a:r>
              <a:rPr lang="en-US"/>
              <a:t>Optical Networks                                                 Electrical and Electronic Engineering</a:t>
            </a:r>
            <a:endParaRPr lang="en-GB"/>
          </a:p>
        </p:txBody>
      </p:sp>
      <p:sp>
        <p:nvSpPr>
          <p:cNvPr id="5" name="Slide Number Placeholder 4">
            <a:extLst>
              <a:ext uri="{FF2B5EF4-FFF2-40B4-BE49-F238E27FC236}">
                <a16:creationId xmlns:a16="http://schemas.microsoft.com/office/drawing/2014/main" id="{0855B776-4669-4259-A611-87C3CF2F2C5A}"/>
              </a:ext>
            </a:extLst>
          </p:cNvPr>
          <p:cNvSpPr>
            <a:spLocks noGrp="1"/>
          </p:cNvSpPr>
          <p:nvPr>
            <p:ph type="sldNum" sz="quarter" idx="11"/>
          </p:nvPr>
        </p:nvSpPr>
        <p:spPr/>
        <p:txBody>
          <a:bodyPr/>
          <a:lstStyle/>
          <a:p>
            <a:pPr>
              <a:defRPr/>
            </a:pPr>
            <a:fld id="{E27625A9-5E77-CB45-8867-3DD80D097EC7}" type="slidenum">
              <a:rPr lang="en-GB" smtClean="0"/>
              <a:pPr>
                <a:defRPr/>
              </a:pPr>
              <a:t>8</a:t>
            </a:fld>
            <a:endParaRPr lang="en-GB"/>
          </a:p>
        </p:txBody>
      </p:sp>
      <p:pic>
        <p:nvPicPr>
          <p:cNvPr id="6" name="Picture 5">
            <a:extLst>
              <a:ext uri="{FF2B5EF4-FFF2-40B4-BE49-F238E27FC236}">
                <a16:creationId xmlns:a16="http://schemas.microsoft.com/office/drawing/2014/main" id="{5F1ED292-EC17-47C7-9F1B-43E63BAB28BB}"/>
              </a:ext>
            </a:extLst>
          </p:cNvPr>
          <p:cNvPicPr>
            <a:picLocks noChangeAspect="1"/>
          </p:cNvPicPr>
          <p:nvPr/>
        </p:nvPicPr>
        <p:blipFill>
          <a:blip r:embed="rId2"/>
          <a:stretch>
            <a:fillRect/>
          </a:stretch>
        </p:blipFill>
        <p:spPr>
          <a:xfrm>
            <a:off x="280759" y="1207907"/>
            <a:ext cx="8081884" cy="3621757"/>
          </a:xfrm>
          <a:prstGeom prst="rect">
            <a:avLst/>
          </a:prstGeom>
        </p:spPr>
      </p:pic>
      <p:sp>
        <p:nvSpPr>
          <p:cNvPr id="7" name="TextBox 6">
            <a:extLst>
              <a:ext uri="{FF2B5EF4-FFF2-40B4-BE49-F238E27FC236}">
                <a16:creationId xmlns:a16="http://schemas.microsoft.com/office/drawing/2014/main" id="{E340F4BD-5575-4EFD-84AC-21AB51DBE606}"/>
              </a:ext>
            </a:extLst>
          </p:cNvPr>
          <p:cNvSpPr txBox="1"/>
          <p:nvPr/>
        </p:nvSpPr>
        <p:spPr>
          <a:xfrm>
            <a:off x="570976" y="5027786"/>
            <a:ext cx="8103500" cy="923330"/>
          </a:xfrm>
          <a:prstGeom prst="rect">
            <a:avLst/>
          </a:prstGeom>
          <a:noFill/>
        </p:spPr>
        <p:txBody>
          <a:bodyPr wrap="none" rtlCol="0">
            <a:spAutoFit/>
          </a:bodyPr>
          <a:lstStyle/>
          <a:p>
            <a:pPr marL="285750" indent="-285750">
              <a:buFont typeface="Courier New" panose="02070309020205020404" pitchFamily="49" charset="0"/>
              <a:buChar char="o"/>
            </a:pPr>
            <a:r>
              <a:rPr lang="en-GB" dirty="0"/>
              <a:t>Fully </a:t>
            </a:r>
            <a:r>
              <a:rPr lang="en-GB" dirty="0" err="1"/>
              <a:t>tunable</a:t>
            </a:r>
            <a:r>
              <a:rPr lang="en-GB" dirty="0"/>
              <a:t> ROADM using parallel architecture with </a:t>
            </a:r>
            <a:r>
              <a:rPr lang="en-GB" dirty="0" err="1"/>
              <a:t>tunable</a:t>
            </a:r>
            <a:r>
              <a:rPr lang="en-GB" dirty="0"/>
              <a:t> transponders</a:t>
            </a:r>
          </a:p>
          <a:p>
            <a:pPr marL="285750" indent="-285750">
              <a:buFont typeface="Courier New" panose="02070309020205020404" pitchFamily="49" charset="0"/>
              <a:buChar char="o"/>
            </a:pPr>
            <a:r>
              <a:rPr lang="en-GB" dirty="0"/>
              <a:t>Use of large optical switch</a:t>
            </a:r>
          </a:p>
          <a:p>
            <a:pPr marL="285750" indent="-285750">
              <a:buFont typeface="Courier New" panose="02070309020205020404" pitchFamily="49" charset="0"/>
              <a:buChar char="o"/>
            </a:pPr>
            <a:r>
              <a:rPr lang="en-GB" dirty="0"/>
              <a:t>Is practically an optical </a:t>
            </a:r>
            <a:r>
              <a:rPr lang="en-GB" dirty="0" err="1"/>
              <a:t>crossconnect</a:t>
            </a:r>
            <a:endParaRPr lang="en-GB" dirty="0"/>
          </a:p>
        </p:txBody>
      </p:sp>
    </p:spTree>
    <p:extLst>
      <p:ext uri="{BB962C8B-B14F-4D97-AF65-F5344CB8AC3E}">
        <p14:creationId xmlns:p14="http://schemas.microsoft.com/office/powerpoint/2010/main" val="2533305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13FDF-C5D3-463E-90E4-801101E9FCEB}"/>
              </a:ext>
            </a:extLst>
          </p:cNvPr>
          <p:cNvSpPr>
            <a:spLocks noGrp="1"/>
          </p:cNvSpPr>
          <p:nvPr>
            <p:ph type="title"/>
          </p:nvPr>
        </p:nvSpPr>
        <p:spPr/>
        <p:txBody>
          <a:bodyPr/>
          <a:lstStyle/>
          <a:p>
            <a:r>
              <a:rPr lang="en-GB" dirty="0"/>
              <a:t>ROADM with WB</a:t>
            </a:r>
          </a:p>
        </p:txBody>
      </p:sp>
      <p:sp>
        <p:nvSpPr>
          <p:cNvPr id="4" name="Footer Placeholder 3">
            <a:extLst>
              <a:ext uri="{FF2B5EF4-FFF2-40B4-BE49-F238E27FC236}">
                <a16:creationId xmlns:a16="http://schemas.microsoft.com/office/drawing/2014/main" id="{4CA26DB6-AE0D-45FC-B492-795B9DFC42D6}"/>
              </a:ext>
            </a:extLst>
          </p:cNvPr>
          <p:cNvSpPr>
            <a:spLocks noGrp="1"/>
          </p:cNvSpPr>
          <p:nvPr>
            <p:ph type="ftr" sz="quarter" idx="10"/>
          </p:nvPr>
        </p:nvSpPr>
        <p:spPr/>
        <p:txBody>
          <a:bodyPr/>
          <a:lstStyle/>
          <a:p>
            <a:pPr>
              <a:defRPr/>
            </a:pPr>
            <a:r>
              <a:rPr lang="en-US"/>
              <a:t>Optical Networks                                                 Electrical and Electronic Engineering</a:t>
            </a:r>
            <a:endParaRPr lang="en-GB"/>
          </a:p>
        </p:txBody>
      </p:sp>
      <p:sp>
        <p:nvSpPr>
          <p:cNvPr id="5" name="Slide Number Placeholder 4">
            <a:extLst>
              <a:ext uri="{FF2B5EF4-FFF2-40B4-BE49-F238E27FC236}">
                <a16:creationId xmlns:a16="http://schemas.microsoft.com/office/drawing/2014/main" id="{CADBC700-E19F-4BF7-A48C-615C55E6E3FE}"/>
              </a:ext>
            </a:extLst>
          </p:cNvPr>
          <p:cNvSpPr>
            <a:spLocks noGrp="1"/>
          </p:cNvSpPr>
          <p:nvPr>
            <p:ph type="sldNum" sz="quarter" idx="11"/>
          </p:nvPr>
        </p:nvSpPr>
        <p:spPr/>
        <p:txBody>
          <a:bodyPr/>
          <a:lstStyle/>
          <a:p>
            <a:pPr>
              <a:defRPr/>
            </a:pPr>
            <a:fld id="{E27625A9-5E77-CB45-8867-3DD80D097EC7}" type="slidenum">
              <a:rPr lang="en-GB" smtClean="0"/>
              <a:pPr>
                <a:defRPr/>
              </a:pPr>
              <a:t>9</a:t>
            </a:fld>
            <a:endParaRPr lang="en-GB"/>
          </a:p>
        </p:txBody>
      </p:sp>
      <p:pic>
        <p:nvPicPr>
          <p:cNvPr id="1026" name="Picture 2" descr="https://cdn-images-1.medium.com/max/800/0*_r9lahcQSLpZV5uI.jpg">
            <a:extLst>
              <a:ext uri="{FF2B5EF4-FFF2-40B4-BE49-F238E27FC236}">
                <a16:creationId xmlns:a16="http://schemas.microsoft.com/office/drawing/2014/main" id="{B2038EA5-CE4F-4714-9FDC-B0B39CB80D75}"/>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91938" y="1124744"/>
            <a:ext cx="4180062" cy="244011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2C0C1E0-68A6-4DC0-9425-46F9014DC8CC}"/>
              </a:ext>
            </a:extLst>
          </p:cNvPr>
          <p:cNvPicPr>
            <a:picLocks noChangeAspect="1"/>
          </p:cNvPicPr>
          <p:nvPr/>
        </p:nvPicPr>
        <p:blipFill>
          <a:blip r:embed="rId3"/>
          <a:stretch>
            <a:fillRect/>
          </a:stretch>
        </p:blipFill>
        <p:spPr>
          <a:xfrm>
            <a:off x="4607319" y="1124744"/>
            <a:ext cx="4286250" cy="1838325"/>
          </a:xfrm>
          <a:prstGeom prst="rect">
            <a:avLst/>
          </a:prstGeom>
        </p:spPr>
      </p:pic>
      <p:sp>
        <p:nvSpPr>
          <p:cNvPr id="7" name="TextBox 6">
            <a:extLst>
              <a:ext uri="{FF2B5EF4-FFF2-40B4-BE49-F238E27FC236}">
                <a16:creationId xmlns:a16="http://schemas.microsoft.com/office/drawing/2014/main" id="{B62EC2E5-7FC2-4560-B1B6-1932EA89D7D2}"/>
              </a:ext>
            </a:extLst>
          </p:cNvPr>
          <p:cNvSpPr txBox="1"/>
          <p:nvPr/>
        </p:nvSpPr>
        <p:spPr>
          <a:xfrm>
            <a:off x="827584" y="4293096"/>
            <a:ext cx="7704856" cy="1477328"/>
          </a:xfrm>
          <a:prstGeom prst="rect">
            <a:avLst/>
          </a:prstGeom>
          <a:noFill/>
        </p:spPr>
        <p:txBody>
          <a:bodyPr wrap="square" rtlCol="0">
            <a:spAutoFit/>
          </a:bodyPr>
          <a:lstStyle/>
          <a:p>
            <a:r>
              <a:rPr lang="en-GB" b="1" dirty="0"/>
              <a:t>Broadcast and select ROADM</a:t>
            </a:r>
          </a:p>
          <a:p>
            <a:pPr marL="285750" indent="-285750">
              <a:buFont typeface="Courier New" panose="02070309020205020404" pitchFamily="49" charset="0"/>
              <a:buChar char="o"/>
            </a:pPr>
            <a:r>
              <a:rPr lang="en-GB" dirty="0"/>
              <a:t>Passive optical coupler splits signal in drop port and demultiplexed</a:t>
            </a:r>
          </a:p>
          <a:p>
            <a:pPr marL="285750" indent="-285750">
              <a:buFont typeface="Courier New" panose="02070309020205020404" pitchFamily="49" charset="0"/>
              <a:buChar char="o"/>
            </a:pPr>
            <a:r>
              <a:rPr lang="en-GB" dirty="0"/>
              <a:t>Other part sent through</a:t>
            </a:r>
          </a:p>
          <a:p>
            <a:pPr marL="285750" indent="-285750">
              <a:buFont typeface="Courier New" panose="02070309020205020404" pitchFamily="49" charset="0"/>
              <a:buChar char="o"/>
            </a:pPr>
            <a:r>
              <a:rPr lang="en-GB" dirty="0"/>
              <a:t>Wavelength blocker: reconfigurable device that can selectively block or passthrough individual wavelengths</a:t>
            </a:r>
          </a:p>
        </p:txBody>
      </p:sp>
    </p:spTree>
    <p:extLst>
      <p:ext uri="{BB962C8B-B14F-4D97-AF65-F5344CB8AC3E}">
        <p14:creationId xmlns:p14="http://schemas.microsoft.com/office/powerpoint/2010/main" val="2938572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34799</TotalTime>
  <Words>2826</Words>
  <Application>Microsoft Macintosh PowerPoint</Application>
  <PresentationFormat>On-screen Show (4:3)</PresentationFormat>
  <Paragraphs>532</Paragraphs>
  <Slides>44</Slides>
  <Notes>14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44</vt:i4>
      </vt:variant>
    </vt:vector>
  </HeadingPairs>
  <TitlesOfParts>
    <vt:vector size="56" baseType="lpstr">
      <vt:lpstr>CenturyGothic</vt:lpstr>
      <vt:lpstr>medium-content-serif-font</vt:lpstr>
      <vt:lpstr>Arial</vt:lpstr>
      <vt:lpstr>Arial Narrow</vt:lpstr>
      <vt:lpstr>Calibri</vt:lpstr>
      <vt:lpstr>Courier New</vt:lpstr>
      <vt:lpstr>Monotype Sorts</vt:lpstr>
      <vt:lpstr>Symbol</vt:lpstr>
      <vt:lpstr>Times New Roman</vt:lpstr>
      <vt:lpstr>Verdana</vt:lpstr>
      <vt:lpstr>Wingdings</vt:lpstr>
      <vt:lpstr>Office Theme</vt:lpstr>
      <vt:lpstr>Optical Networks  [EENGM0003]</vt:lpstr>
      <vt:lpstr>Session Outline</vt:lpstr>
      <vt:lpstr>OADM enable ring topology</vt:lpstr>
      <vt:lpstr>Key parameters for OADM</vt:lpstr>
      <vt:lpstr>Reconfigurable OADM</vt:lpstr>
      <vt:lpstr>ROADM I</vt:lpstr>
      <vt:lpstr>ROADM II</vt:lpstr>
      <vt:lpstr>ROADM III</vt:lpstr>
      <vt:lpstr>ROADM with WB</vt:lpstr>
      <vt:lpstr>The ROADM Heart – the WSS Module</vt:lpstr>
      <vt:lpstr>WSS principle of operation</vt:lpstr>
      <vt:lpstr>ROADM with WSS</vt:lpstr>
      <vt:lpstr>3rd Gen ROADM</vt:lpstr>
      <vt:lpstr>Multidegree ROADM using WSS</vt:lpstr>
      <vt:lpstr>ROADM – Degrees, Colorless, Directionless</vt:lpstr>
      <vt:lpstr>The ROADM evolution</vt:lpstr>
      <vt:lpstr>C/D/C ROADM  </vt:lpstr>
      <vt:lpstr>Colorless / Directed</vt:lpstr>
      <vt:lpstr>Colorless/Directionless/Contentionless</vt:lpstr>
      <vt:lpstr>Flexible, Robust and Cost-effective Networking</vt:lpstr>
      <vt:lpstr>Evolution of the Optical Networks </vt:lpstr>
      <vt:lpstr>Optical Networks  [EENGM0003]</vt:lpstr>
      <vt:lpstr>Complete WDM network</vt:lpstr>
      <vt:lpstr>Static vs Dynamic Cross connect</vt:lpstr>
      <vt:lpstr>Dynamic Cross Connect (Wavelength Router )</vt:lpstr>
      <vt:lpstr>Dynamic Cross Connect (Wavelength Router )</vt:lpstr>
      <vt:lpstr>Cross bar switches</vt:lpstr>
      <vt:lpstr>Optical Space Switching Technologies :MEM</vt:lpstr>
      <vt:lpstr>2 - D MEMS Switches</vt:lpstr>
      <vt:lpstr>3 - D MEMS Switches</vt:lpstr>
      <vt:lpstr>Example Lucent 3D MEMS Switch</vt:lpstr>
      <vt:lpstr>MEMS Technology : Features </vt:lpstr>
      <vt:lpstr>Silicon integrated 2D MEMS switch</vt:lpstr>
      <vt:lpstr>Optical MEM Switches Comparison of Different Architectures</vt:lpstr>
      <vt:lpstr>Clos Network</vt:lpstr>
      <vt:lpstr>The Benes switch</vt:lpstr>
      <vt:lpstr>Other switching technologies</vt:lpstr>
      <vt:lpstr>Dynamic Cross Connect (Dynamic Wavelength Router)</vt:lpstr>
      <vt:lpstr>Wavelength Interchange Cross-Connect (WIXC)</vt:lpstr>
      <vt:lpstr>Wavelength Selective Cross-Connect (WSXC)</vt:lpstr>
      <vt:lpstr>WIXC versus WSXC</vt:lpstr>
      <vt:lpstr>PowerPoint Presentation</vt:lpstr>
      <vt:lpstr>PowerPoint Presentation</vt:lpstr>
      <vt:lpstr>End of session 5</vt:lpstr>
    </vt:vector>
  </TitlesOfParts>
  <Company>University of Bristol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rebtc</dc:creator>
  <cp:lastModifiedBy>Jiadi Li</cp:lastModifiedBy>
  <cp:revision>459</cp:revision>
  <cp:lastPrinted>2018-01-23T17:16:26Z</cp:lastPrinted>
  <dcterms:created xsi:type="dcterms:W3CDTF">2013-02-14T16:53:45Z</dcterms:created>
  <dcterms:modified xsi:type="dcterms:W3CDTF">2022-03-21T10:42:30Z</dcterms:modified>
</cp:coreProperties>
</file>