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657" r:id="rId3"/>
    <p:sldId id="564" r:id="rId4"/>
    <p:sldId id="565" r:id="rId5"/>
    <p:sldId id="566" r:id="rId6"/>
    <p:sldId id="567" r:id="rId7"/>
    <p:sldId id="1041" r:id="rId8"/>
    <p:sldId id="1042" r:id="rId9"/>
    <p:sldId id="1043" r:id="rId10"/>
    <p:sldId id="1049" r:id="rId11"/>
    <p:sldId id="618" r:id="rId12"/>
    <p:sldId id="575" r:id="rId13"/>
    <p:sldId id="1044" r:id="rId14"/>
    <p:sldId id="590" r:id="rId15"/>
    <p:sldId id="596" r:id="rId16"/>
    <p:sldId id="598" r:id="rId17"/>
    <p:sldId id="588" r:id="rId18"/>
    <p:sldId id="599" r:id="rId19"/>
    <p:sldId id="602" r:id="rId20"/>
    <p:sldId id="604" r:id="rId21"/>
    <p:sldId id="609" r:id="rId22"/>
    <p:sldId id="606" r:id="rId23"/>
    <p:sldId id="624" r:id="rId24"/>
    <p:sldId id="622" r:id="rId25"/>
    <p:sldId id="625" r:id="rId26"/>
    <p:sldId id="627" r:id="rId27"/>
    <p:sldId id="626" r:id="rId28"/>
    <p:sldId id="628" r:id="rId29"/>
    <p:sldId id="629" r:id="rId30"/>
    <p:sldId id="630" r:id="rId31"/>
    <p:sldId id="631" r:id="rId32"/>
    <p:sldId id="719"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00"/>
    <a:srgbClr val="898989"/>
    <a:srgbClr val="5B5647"/>
    <a:srgbClr val="9A1D2B"/>
    <a:srgbClr val="BF2F37"/>
    <a:srgbClr val="AAA4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C8AEDE-8BFD-144B-B949-9F295B1F4966}" v="1" dt="2021-03-23T10:07:25.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34"/>
    <p:restoredTop sz="94572"/>
  </p:normalViewPr>
  <p:slideViewPr>
    <p:cSldViewPr>
      <p:cViewPr>
        <p:scale>
          <a:sx n="74" d="100"/>
          <a:sy n="74" d="100"/>
        </p:scale>
        <p:origin x="432" y="8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17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Arial" charset="0"/>
              </a:defRPr>
            </a:lvl1pPr>
          </a:lstStyle>
          <a:p>
            <a:pPr>
              <a:defRPr/>
            </a:pPr>
            <a:fld id="{8CB2DF96-644F-1E45-83CB-888DF2B4A55E}" type="datetimeFigureOut">
              <a:rPr lang="en-GB"/>
              <a:pPr>
                <a:defRPr/>
              </a:pPr>
              <a:t>31/03/2022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cs typeface="Arial" charset="0"/>
              </a:defRPr>
            </a:lvl1pPr>
          </a:lstStyle>
          <a:p>
            <a:pPr>
              <a:defRPr/>
            </a:pPr>
            <a:fld id="{0C09ED05-ABED-E64B-BDA7-C6902AF498C8}" type="slidenum">
              <a:rPr lang="en-GB"/>
              <a:pPr>
                <a:defRPr/>
              </a:pPr>
              <a:t>‹#›</a:t>
            </a:fld>
            <a:endParaRPr lang="en-GB"/>
          </a:p>
        </p:txBody>
      </p:sp>
    </p:spTree>
    <p:extLst>
      <p:ext uri="{BB962C8B-B14F-4D97-AF65-F5344CB8AC3E}">
        <p14:creationId xmlns:p14="http://schemas.microsoft.com/office/powerpoint/2010/main" val="15119204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Arial" charset="0"/>
              </a:defRPr>
            </a:lvl1pPr>
          </a:lstStyle>
          <a:p>
            <a:pPr>
              <a:defRPr/>
            </a:pPr>
            <a:fld id="{538B12B7-AC03-C244-B38B-70E1AD70D447}" type="datetimeFigureOut">
              <a:rPr lang="en-GB"/>
              <a:pPr>
                <a:defRPr/>
              </a:pPr>
              <a:t>31/03/2022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cs typeface="Arial" charset="0"/>
              </a:defRPr>
            </a:lvl1pPr>
          </a:lstStyle>
          <a:p>
            <a:pPr>
              <a:defRPr/>
            </a:pPr>
            <a:fld id="{D0CCD751-5339-334F-8237-138F9F4162CF}" type="slidenum">
              <a:rPr lang="en-GB"/>
              <a:pPr>
                <a:defRPr/>
              </a:pPr>
              <a:t>‹#›</a:t>
            </a:fld>
            <a:endParaRPr lang="en-GB"/>
          </a:p>
        </p:txBody>
      </p:sp>
    </p:spTree>
    <p:extLst>
      <p:ext uri="{BB962C8B-B14F-4D97-AF65-F5344CB8AC3E}">
        <p14:creationId xmlns:p14="http://schemas.microsoft.com/office/powerpoint/2010/main" val="356348528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31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atin typeface="Calibri" charset="0"/>
            </a:endParaRP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767EE18-0321-A043-9D41-FA388D4E0B15}" type="slidenum">
              <a:rPr lang="en-GB" sz="1200">
                <a:latin typeface="Calibri" charset="0"/>
              </a:rPr>
              <a:pPr eaLnBrk="1" hangingPunct="1"/>
              <a:t>1</a:t>
            </a:fld>
            <a:endParaRPr lang="en-GB" sz="1200">
              <a:latin typeface="Calibri" charset="0"/>
            </a:endParaRPr>
          </a:p>
        </p:txBody>
      </p:sp>
    </p:spTree>
    <p:extLst>
      <p:ext uri="{BB962C8B-B14F-4D97-AF65-F5344CB8AC3E}">
        <p14:creationId xmlns:p14="http://schemas.microsoft.com/office/powerpoint/2010/main" val="1078275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9F1EF-7B2A-E34F-B9D4-A5A63E317385}" type="slidenum">
              <a:rPr lang="en-GB"/>
              <a:pPr/>
              <a:t>16</a:t>
            </a:fld>
            <a:endParaRPr lang="en-GB"/>
          </a:p>
        </p:txBody>
      </p:sp>
      <p:sp>
        <p:nvSpPr>
          <p:cNvPr id="508930" name="Rectangle 2"/>
          <p:cNvSpPr>
            <a:spLocks noGrp="1" noRot="1" noChangeAspect="1" noChangeArrowheads="1" noTextEdit="1"/>
          </p:cNvSpPr>
          <p:nvPr>
            <p:ph type="sldImg"/>
          </p:nvPr>
        </p:nvSpPr>
        <p:spPr bwMode="auto">
          <a:xfrm>
            <a:off x="1541463" y="214313"/>
            <a:ext cx="3622675" cy="2717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08931" name="Rectangle 3"/>
          <p:cNvSpPr>
            <a:spLocks noGrp="1" noChangeArrowheads="1"/>
          </p:cNvSpPr>
          <p:nvPr>
            <p:ph type="body" idx="1"/>
          </p:nvPr>
        </p:nvSpPr>
        <p:spPr bwMode="auto">
          <a:xfrm>
            <a:off x="609883" y="3077280"/>
            <a:ext cx="5485765" cy="4116437"/>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91467" tIns="45733" rIns="91467" bIns="45733"/>
          <a:lstStyle/>
          <a:p>
            <a:endParaRPr lang="en-US"/>
          </a:p>
        </p:txBody>
      </p:sp>
    </p:spTree>
    <p:extLst>
      <p:ext uri="{BB962C8B-B14F-4D97-AF65-F5344CB8AC3E}">
        <p14:creationId xmlns:p14="http://schemas.microsoft.com/office/powerpoint/2010/main" val="335360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D408EF-8505-4940-86A8-323A8ECDBFEC}" type="slidenum">
              <a:rPr lang="en-GB"/>
              <a:pPr/>
              <a:t>17</a:t>
            </a:fld>
            <a:endParaRPr lang="en-GB"/>
          </a:p>
        </p:txBody>
      </p:sp>
      <p:sp>
        <p:nvSpPr>
          <p:cNvPr id="297986" name="Rectangle 2"/>
          <p:cNvSpPr>
            <a:spLocks noGrp="1" noRot="1" noChangeAspect="1" noChangeArrowheads="1"/>
          </p:cNvSpPr>
          <p:nvPr>
            <p:ph type="sldImg"/>
          </p:nvPr>
        </p:nvSpPr>
        <p:spPr bwMode="auto">
          <a:xfrm>
            <a:off x="1328738" y="641350"/>
            <a:ext cx="4803775" cy="3602038"/>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97987" name="Rectangle 3"/>
          <p:cNvSpPr>
            <a:spLocks noGrp="1" noChangeArrowheads="1"/>
          </p:cNvSpPr>
          <p:nvPr>
            <p:ph type="body" idx="1"/>
          </p:nvPr>
        </p:nvSpPr>
        <p:spPr bwMode="auto">
          <a:xfrm>
            <a:off x="914824" y="4420146"/>
            <a:ext cx="5409529" cy="4490118"/>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91285" tIns="45642" rIns="91285" bIns="45642"/>
          <a:lstStyle/>
          <a:p>
            <a:endParaRPr lang="en-US"/>
          </a:p>
        </p:txBody>
      </p:sp>
    </p:spTree>
    <p:extLst>
      <p:ext uri="{BB962C8B-B14F-4D97-AF65-F5344CB8AC3E}">
        <p14:creationId xmlns:p14="http://schemas.microsoft.com/office/powerpoint/2010/main" val="1102511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24FC34-8E76-4B48-A520-31144F3F7BAD}" type="slidenum">
              <a:rPr lang="en-GB"/>
              <a:pPr/>
              <a:t>18</a:t>
            </a:fld>
            <a:endParaRPr lang="en-GB"/>
          </a:p>
        </p:txBody>
      </p:sp>
      <p:sp>
        <p:nvSpPr>
          <p:cNvPr id="502786" name="Rectangle 2"/>
          <p:cNvSpPr>
            <a:spLocks noGrp="1" noRot="1" noChangeAspect="1" noChangeArrowheads="1" noTextEdit="1"/>
          </p:cNvSpPr>
          <p:nvPr>
            <p:ph type="sldImg"/>
          </p:nvPr>
        </p:nvSpPr>
        <p:spPr bwMode="auto">
          <a:xfrm>
            <a:off x="1541463" y="214313"/>
            <a:ext cx="3622675" cy="2717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02787" name="Rectangle 3"/>
          <p:cNvSpPr>
            <a:spLocks noGrp="1" noChangeArrowheads="1"/>
          </p:cNvSpPr>
          <p:nvPr>
            <p:ph type="body" idx="1"/>
          </p:nvPr>
        </p:nvSpPr>
        <p:spPr bwMode="auto">
          <a:xfrm>
            <a:off x="609883" y="3077280"/>
            <a:ext cx="5485765" cy="4116437"/>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91467" tIns="45733" rIns="91467" bIns="45733"/>
          <a:lstStyle/>
          <a:p>
            <a:endParaRPr lang="en-US"/>
          </a:p>
        </p:txBody>
      </p:sp>
    </p:spTree>
    <p:extLst>
      <p:ext uri="{BB962C8B-B14F-4D97-AF65-F5344CB8AC3E}">
        <p14:creationId xmlns:p14="http://schemas.microsoft.com/office/powerpoint/2010/main" val="1405842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DEEBA3-F6EC-584F-9EEB-D71F5EB35151}" type="slidenum">
              <a:rPr lang="en-GB"/>
              <a:pPr/>
              <a:t>19</a:t>
            </a:fld>
            <a:endParaRPr lang="en-GB"/>
          </a:p>
        </p:txBody>
      </p:sp>
      <p:sp>
        <p:nvSpPr>
          <p:cNvPr id="18329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3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7821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528E37-00CC-654C-A8FD-4913ED90CA21}" type="slidenum">
              <a:rPr lang="en-GB"/>
              <a:pPr/>
              <a:t>20</a:t>
            </a:fld>
            <a:endParaRPr lang="en-GB"/>
          </a:p>
        </p:txBody>
      </p:sp>
      <p:sp>
        <p:nvSpPr>
          <p:cNvPr id="506882" name="Rectangle 2"/>
          <p:cNvSpPr>
            <a:spLocks noGrp="1" noRot="1" noChangeAspect="1" noChangeArrowheads="1" noTextEdit="1"/>
          </p:cNvSpPr>
          <p:nvPr>
            <p:ph type="sldImg"/>
          </p:nvPr>
        </p:nvSpPr>
        <p:spPr bwMode="auto">
          <a:xfrm>
            <a:off x="1541463" y="214313"/>
            <a:ext cx="3622675" cy="2717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06883" name="Rectangle 3"/>
          <p:cNvSpPr>
            <a:spLocks noGrp="1" noChangeArrowheads="1"/>
          </p:cNvSpPr>
          <p:nvPr>
            <p:ph type="body" idx="1"/>
          </p:nvPr>
        </p:nvSpPr>
        <p:spPr bwMode="auto">
          <a:xfrm>
            <a:off x="609883" y="3077280"/>
            <a:ext cx="5485765" cy="4116437"/>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91467" tIns="45733" rIns="91467" bIns="45733"/>
          <a:lstStyle/>
          <a:p>
            <a:endParaRPr lang="en-US"/>
          </a:p>
        </p:txBody>
      </p:sp>
    </p:spTree>
    <p:extLst>
      <p:ext uri="{BB962C8B-B14F-4D97-AF65-F5344CB8AC3E}">
        <p14:creationId xmlns:p14="http://schemas.microsoft.com/office/powerpoint/2010/main" val="1287049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59486-44E8-504D-A471-BD168BAA8EE0}" type="slidenum">
              <a:rPr lang="en-GB"/>
              <a:pPr/>
              <a:t>21</a:t>
            </a:fld>
            <a:endParaRPr lang="en-GB"/>
          </a:p>
        </p:txBody>
      </p:sp>
      <p:sp>
        <p:nvSpPr>
          <p:cNvPr id="491522" name="Rectangle 2"/>
          <p:cNvSpPr>
            <a:spLocks noGrp="1" noRot="1" noChangeAspect="1" noChangeArrowheads="1" noTextEdit="1"/>
          </p:cNvSpPr>
          <p:nvPr>
            <p:ph type="sldImg"/>
          </p:nvPr>
        </p:nvSpPr>
        <p:spPr bwMode="auto">
          <a:xfrm>
            <a:off x="1541463" y="214313"/>
            <a:ext cx="3622675" cy="2717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91523" name="Rectangle 3"/>
          <p:cNvSpPr>
            <a:spLocks noGrp="1" noChangeArrowheads="1"/>
          </p:cNvSpPr>
          <p:nvPr>
            <p:ph type="body" idx="1"/>
          </p:nvPr>
        </p:nvSpPr>
        <p:spPr bwMode="auto">
          <a:xfrm>
            <a:off x="609883" y="3077280"/>
            <a:ext cx="5485765" cy="4116437"/>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91467" tIns="45733" rIns="91467" bIns="45733"/>
          <a:lstStyle/>
          <a:p>
            <a:endParaRPr lang="en-US"/>
          </a:p>
        </p:txBody>
      </p:sp>
    </p:spTree>
    <p:extLst>
      <p:ext uri="{BB962C8B-B14F-4D97-AF65-F5344CB8AC3E}">
        <p14:creationId xmlns:p14="http://schemas.microsoft.com/office/powerpoint/2010/main" val="933436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6DE464-9B55-9547-9C79-CF8A1DFA4568}" type="slidenum">
              <a:rPr lang="en-GB"/>
              <a:pPr/>
              <a:t>22</a:t>
            </a:fld>
            <a:endParaRPr lang="en-GB"/>
          </a:p>
        </p:txBody>
      </p:sp>
      <p:sp>
        <p:nvSpPr>
          <p:cNvPr id="494594" name="Rectangle 2"/>
          <p:cNvSpPr>
            <a:spLocks noGrp="1" noRot="1" noChangeAspect="1" noChangeArrowheads="1" noTextEdit="1"/>
          </p:cNvSpPr>
          <p:nvPr>
            <p:ph type="sldImg"/>
          </p:nvPr>
        </p:nvSpPr>
        <p:spPr bwMode="auto">
          <a:xfrm>
            <a:off x="1541463" y="214313"/>
            <a:ext cx="3622675" cy="2717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94595" name="Rectangle 3"/>
          <p:cNvSpPr>
            <a:spLocks noGrp="1" noChangeArrowheads="1"/>
          </p:cNvSpPr>
          <p:nvPr>
            <p:ph type="body" idx="1"/>
          </p:nvPr>
        </p:nvSpPr>
        <p:spPr bwMode="auto">
          <a:xfrm>
            <a:off x="609883" y="3077280"/>
            <a:ext cx="5485765" cy="4116437"/>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91467" tIns="45733" rIns="91467" bIns="45733"/>
          <a:lstStyle/>
          <a:p>
            <a:endParaRPr lang="en-US"/>
          </a:p>
        </p:txBody>
      </p:sp>
    </p:spTree>
    <p:extLst>
      <p:ext uri="{BB962C8B-B14F-4D97-AF65-F5344CB8AC3E}">
        <p14:creationId xmlns:p14="http://schemas.microsoft.com/office/powerpoint/2010/main" val="1992780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Rot="1" noChangeAspect="1" noChangeArrowheads="1" noTextEdit="1"/>
          </p:cNvSpPr>
          <p:nvPr>
            <p:ph type="sldImg"/>
          </p:nvPr>
        </p:nvSpPr>
        <p:spPr>
          <a:xfrm>
            <a:off x="1155700" y="695325"/>
            <a:ext cx="4548188" cy="3411538"/>
          </a:xfrm>
          <a:ln/>
          <a:extLst>
            <a:ext uri="{FAA26D3D-D897-4be2-8F04-BA451C77F1D7}">
              <ma14:placeholderFlag xmlns="" xmlns:ma14="http://schemas.microsoft.com/office/mac/drawingml/2011/main" val="1"/>
            </a:ext>
          </a:extLst>
        </p:spPr>
      </p:sp>
      <p:sp>
        <p:nvSpPr>
          <p:cNvPr id="673795" name="Rectangle 3"/>
          <p:cNvSpPr>
            <a:spLocks noGrp="1" noChangeArrowheads="1"/>
          </p:cNvSpPr>
          <p:nvPr>
            <p:ph type="body" idx="1"/>
          </p:nvPr>
        </p:nvSpPr>
        <p:spPr>
          <a:xfrm>
            <a:off x="913119" y="4340219"/>
            <a:ext cx="5031763" cy="4117944"/>
          </a:xfrm>
        </p:spPr>
        <p:txBody>
          <a:bodyPr lIns="91285" tIns="45642" rIns="91285" bIns="45642">
            <a:normAutofit lnSpcReduction="10000"/>
          </a:bodyPr>
          <a:lstStyle/>
          <a:p>
            <a:pPr>
              <a:spcBef>
                <a:spcPct val="0"/>
              </a:spcBef>
            </a:pPr>
            <a:r>
              <a:rPr lang="en-GB">
                <a:solidFill>
                  <a:srgbClr val="000000"/>
                </a:solidFill>
              </a:rPr>
              <a:t>Optical burst switching (OBS) is a packet switched technique in which bursts of data are switched through the network.  Successive bursts can be multiplexed onto a single wavelength thus providing the efficiency and flexibility associated with statistical multiplexing.</a:t>
            </a:r>
          </a:p>
          <a:p>
            <a:pPr>
              <a:spcBef>
                <a:spcPct val="0"/>
              </a:spcBef>
            </a:pPr>
            <a:endParaRPr lang="en-GB">
              <a:solidFill>
                <a:srgbClr val="000000"/>
              </a:solidFill>
            </a:endParaRPr>
          </a:p>
          <a:p>
            <a:pPr>
              <a:spcBef>
                <a:spcPct val="0"/>
              </a:spcBef>
            </a:pPr>
            <a:r>
              <a:rPr lang="en-GB">
                <a:solidFill>
                  <a:srgbClr val="000000"/>
                </a:solidFill>
              </a:rPr>
              <a:t>OBS is distinguished from Packet Switching in that control (header) information is transmitted on separate channels (wavelengths) from the data.  It was initially conceived as a technique that did not require buffering (contention resolution) at each node, thus giving greater realisabilty in the optical domain.  However, in practice, the demands for QoS may require burst buffering.</a:t>
            </a:r>
          </a:p>
          <a:p>
            <a:pPr>
              <a:spcBef>
                <a:spcPct val="0"/>
              </a:spcBef>
            </a:pPr>
            <a:endParaRPr lang="en-GB">
              <a:solidFill>
                <a:srgbClr val="000000"/>
              </a:solidFill>
            </a:endParaRPr>
          </a:p>
          <a:p>
            <a:pPr>
              <a:spcBef>
                <a:spcPct val="0"/>
              </a:spcBef>
            </a:pPr>
            <a:r>
              <a:rPr lang="en-GB">
                <a:solidFill>
                  <a:srgbClr val="000000"/>
                </a:solidFill>
              </a:rPr>
              <a:t>The diagram shows the functionality of the node.  At the edge of the network a burst is assembled for transmission; this may (for example) comprise a sequence of IP packets destined for a particular location. A control packet is then first transmitted (on a separate channel) to the network, with the information following at a later time (the offset).  At the node the control packet is processed and resources are allocated within the switch to enable direct switcing of the following information burst.  By varying the offset time, buffering requirements may be minimised.</a:t>
            </a:r>
          </a:p>
          <a:p>
            <a:pPr>
              <a:spcBef>
                <a:spcPct val="0"/>
              </a:spcBef>
            </a:pPr>
            <a:endParaRPr lang="en-GB">
              <a:solidFill>
                <a:srgbClr val="000000"/>
              </a:solidFill>
            </a:endParaRPr>
          </a:p>
          <a:p>
            <a:pPr>
              <a:spcBef>
                <a:spcPct val="0"/>
              </a:spcBef>
            </a:pPr>
            <a:r>
              <a:rPr lang="en-GB">
                <a:solidFill>
                  <a:srgbClr val="000000"/>
                </a:solidFill>
              </a:rPr>
              <a:t>For burst switching the switch fabric speed can be less than that required for direct packet switching.</a:t>
            </a:r>
          </a:p>
          <a:p>
            <a:pPr>
              <a:spcBef>
                <a:spcPct val="0"/>
              </a:spcBef>
            </a:pPr>
            <a:endParaRPr lang="en-GB">
              <a:solidFill>
                <a:srgbClr val="000000"/>
              </a:solidFill>
            </a:endParaRPr>
          </a:p>
          <a:p>
            <a:endParaRPr lang="en-GB"/>
          </a:p>
        </p:txBody>
      </p:sp>
    </p:spTree>
    <p:extLst>
      <p:ext uri="{BB962C8B-B14F-4D97-AF65-F5344CB8AC3E}">
        <p14:creationId xmlns:p14="http://schemas.microsoft.com/office/powerpoint/2010/main" val="54041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C1E60A-5077-B944-A8EE-0778B7C1E568}" type="slidenum">
              <a:rPr lang="en-GB"/>
              <a:pPr/>
              <a:t>6</a:t>
            </a:fld>
            <a:endParaRPr lang="en-GB"/>
          </a:p>
        </p:txBody>
      </p:sp>
      <p:sp>
        <p:nvSpPr>
          <p:cNvPr id="370690" name="Rectangle 2"/>
          <p:cNvSpPr>
            <a:spLocks noGrp="1" noRot="1" noChangeAspect="1" noChangeArrowheads="1"/>
          </p:cNvSpPr>
          <p:nvPr>
            <p:ph type="sldImg"/>
          </p:nvPr>
        </p:nvSpPr>
        <p:spPr bwMode="auto">
          <a:xfrm>
            <a:off x="1328738" y="641350"/>
            <a:ext cx="4803775" cy="3602038"/>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70691" name="Rectangle 3"/>
          <p:cNvSpPr>
            <a:spLocks noGrp="1" noChangeArrowheads="1"/>
          </p:cNvSpPr>
          <p:nvPr>
            <p:ph type="body" idx="1"/>
          </p:nvPr>
        </p:nvSpPr>
        <p:spPr bwMode="auto">
          <a:xfrm>
            <a:off x="914824" y="4420146"/>
            <a:ext cx="5409529" cy="4490118"/>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91285" tIns="45642" rIns="91285" bIns="45642"/>
          <a:lstStyle/>
          <a:p>
            <a:endParaRPr lang="en-US"/>
          </a:p>
        </p:txBody>
      </p:sp>
    </p:spTree>
    <p:extLst>
      <p:ext uri="{BB962C8B-B14F-4D97-AF65-F5344CB8AC3E}">
        <p14:creationId xmlns:p14="http://schemas.microsoft.com/office/powerpoint/2010/main" val="995450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386081-501C-0C46-8B42-11BCCED4FE20}" type="slidenum">
              <a:rPr lang="en-GB"/>
              <a:pPr/>
              <a:t>7</a:t>
            </a:fld>
            <a:endParaRPr lang="en-GB"/>
          </a:p>
        </p:txBody>
      </p:sp>
      <p:sp>
        <p:nvSpPr>
          <p:cNvPr id="471042" name="Rectangle 2"/>
          <p:cNvSpPr>
            <a:spLocks noGrp="1" noRot="1" noChangeAspect="1" noChangeArrowheads="1"/>
          </p:cNvSpPr>
          <p:nvPr>
            <p:ph type="sldImg"/>
          </p:nvPr>
        </p:nvSpPr>
        <p:spPr bwMode="auto">
          <a:xfrm>
            <a:off x="3602038" y="473075"/>
            <a:ext cx="3538537" cy="2655888"/>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71043" name="Rectangle 3"/>
          <p:cNvSpPr>
            <a:spLocks noGrp="1" noChangeArrowheads="1"/>
          </p:cNvSpPr>
          <p:nvPr>
            <p:ph type="body" idx="1"/>
          </p:nvPr>
        </p:nvSpPr>
        <p:spPr bwMode="auto">
          <a:xfrm>
            <a:off x="1316966" y="3259091"/>
            <a:ext cx="7787468" cy="3310683"/>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lIns="91285" tIns="45642" rIns="91285" bIns="45642"/>
          <a:lstStyle/>
          <a:p>
            <a:endParaRPr lang="en-US"/>
          </a:p>
        </p:txBody>
      </p:sp>
    </p:spTree>
    <p:extLst>
      <p:ext uri="{BB962C8B-B14F-4D97-AF65-F5344CB8AC3E}">
        <p14:creationId xmlns:p14="http://schemas.microsoft.com/office/powerpoint/2010/main" val="1631481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1620E6-F2F1-2942-AE30-82CA4DD66C5E}" type="slidenum">
              <a:rPr lang="en-GB"/>
              <a:pPr/>
              <a:t>8</a:t>
            </a:fld>
            <a:endParaRPr lang="en-GB"/>
          </a:p>
        </p:txBody>
      </p:sp>
      <p:sp>
        <p:nvSpPr>
          <p:cNvPr id="473090" name="Rectangle 2"/>
          <p:cNvSpPr>
            <a:spLocks noGrp="1" noRot="1" noChangeAspect="1" noChangeArrowheads="1"/>
          </p:cNvSpPr>
          <p:nvPr>
            <p:ph type="sldImg"/>
          </p:nvPr>
        </p:nvSpPr>
        <p:spPr bwMode="auto">
          <a:xfrm>
            <a:off x="3602038" y="473075"/>
            <a:ext cx="3538537" cy="2655888"/>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73091" name="Rectangle 3"/>
          <p:cNvSpPr>
            <a:spLocks noGrp="1" noChangeArrowheads="1"/>
          </p:cNvSpPr>
          <p:nvPr>
            <p:ph type="body" idx="1"/>
          </p:nvPr>
        </p:nvSpPr>
        <p:spPr bwMode="auto">
          <a:xfrm>
            <a:off x="1316966" y="3259091"/>
            <a:ext cx="7787468" cy="3310683"/>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lIns="91285" tIns="45642" rIns="91285" bIns="45642"/>
          <a:lstStyle/>
          <a:p>
            <a:endParaRPr lang="en-US"/>
          </a:p>
        </p:txBody>
      </p:sp>
    </p:spTree>
    <p:extLst>
      <p:ext uri="{BB962C8B-B14F-4D97-AF65-F5344CB8AC3E}">
        <p14:creationId xmlns:p14="http://schemas.microsoft.com/office/powerpoint/2010/main" val="1231004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708AF4-E713-9A45-977E-6D1F3973C270}" type="slidenum">
              <a:rPr lang="en-GB"/>
              <a:pPr/>
              <a:t>9</a:t>
            </a:fld>
            <a:endParaRPr lang="en-GB"/>
          </a:p>
        </p:txBody>
      </p:sp>
      <p:sp>
        <p:nvSpPr>
          <p:cNvPr id="1689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8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29092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9FA227-FB35-004E-A1CA-BFF362FE507E}" type="slidenum">
              <a:rPr lang="en-GB"/>
              <a:pPr/>
              <a:t>12</a:t>
            </a:fld>
            <a:endParaRPr lang="en-GB"/>
          </a:p>
        </p:txBody>
      </p:sp>
      <p:sp>
        <p:nvSpPr>
          <p:cNvPr id="334850" name="Rectangle 2"/>
          <p:cNvSpPr>
            <a:spLocks noGrp="1" noRot="1" noChangeAspect="1" noChangeArrowheads="1"/>
          </p:cNvSpPr>
          <p:nvPr>
            <p:ph type="sldImg"/>
          </p:nvPr>
        </p:nvSpPr>
        <p:spPr bwMode="auto">
          <a:xfrm>
            <a:off x="1328738" y="641350"/>
            <a:ext cx="4803775" cy="3602038"/>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34851" name="Rectangle 3"/>
          <p:cNvSpPr>
            <a:spLocks noGrp="1" noChangeArrowheads="1"/>
          </p:cNvSpPr>
          <p:nvPr>
            <p:ph type="body" idx="1"/>
          </p:nvPr>
        </p:nvSpPr>
        <p:spPr bwMode="auto">
          <a:xfrm>
            <a:off x="914824" y="4420146"/>
            <a:ext cx="5409529" cy="4490118"/>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91285" tIns="45642" rIns="91285" bIns="45642"/>
          <a:lstStyle/>
          <a:p>
            <a:endParaRPr lang="en-US"/>
          </a:p>
        </p:txBody>
      </p:sp>
    </p:spTree>
    <p:extLst>
      <p:ext uri="{BB962C8B-B14F-4D97-AF65-F5344CB8AC3E}">
        <p14:creationId xmlns:p14="http://schemas.microsoft.com/office/powerpoint/2010/main" val="1090073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1EE8B6-F90C-B14C-9F25-FCE62849F138}" type="slidenum">
              <a:rPr lang="en-GB"/>
              <a:pPr/>
              <a:t>13</a:t>
            </a:fld>
            <a:endParaRPr lang="en-GB"/>
          </a:p>
        </p:txBody>
      </p:sp>
      <p:sp>
        <p:nvSpPr>
          <p:cNvPr id="343042" name="Rectangle 2"/>
          <p:cNvSpPr>
            <a:spLocks noGrp="1" noRot="1" noChangeAspect="1" noChangeArrowheads="1"/>
          </p:cNvSpPr>
          <p:nvPr>
            <p:ph type="sldImg"/>
          </p:nvPr>
        </p:nvSpPr>
        <p:spPr bwMode="auto">
          <a:xfrm>
            <a:off x="1328738" y="641350"/>
            <a:ext cx="4803775" cy="3602038"/>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43043" name="Rectangle 3"/>
          <p:cNvSpPr>
            <a:spLocks noGrp="1" noChangeArrowheads="1"/>
          </p:cNvSpPr>
          <p:nvPr>
            <p:ph type="body" idx="1"/>
          </p:nvPr>
        </p:nvSpPr>
        <p:spPr bwMode="auto">
          <a:xfrm>
            <a:off x="914824" y="4420146"/>
            <a:ext cx="5409529" cy="4490118"/>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91285" tIns="45642" rIns="91285" bIns="45642"/>
          <a:lstStyle/>
          <a:p>
            <a:endParaRPr lang="en-US"/>
          </a:p>
        </p:txBody>
      </p:sp>
    </p:spTree>
    <p:extLst>
      <p:ext uri="{BB962C8B-B14F-4D97-AF65-F5344CB8AC3E}">
        <p14:creationId xmlns:p14="http://schemas.microsoft.com/office/powerpoint/2010/main" val="690660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C7FABF-F08F-5349-A0EA-02B1ECA7212E}" type="slidenum">
              <a:rPr lang="en-GB"/>
              <a:pPr/>
              <a:t>14</a:t>
            </a:fld>
            <a:endParaRPr lang="en-GB"/>
          </a:p>
        </p:txBody>
      </p:sp>
      <p:sp>
        <p:nvSpPr>
          <p:cNvPr id="452610" name="Rectangle 2"/>
          <p:cNvSpPr>
            <a:spLocks noGrp="1" noRot="1" noChangeAspect="1" noChangeArrowheads="1" noTextEdit="1"/>
          </p:cNvSpPr>
          <p:nvPr>
            <p:ph type="sldImg"/>
          </p:nvPr>
        </p:nvSpPr>
        <p:spPr bwMode="auto">
          <a:xfrm>
            <a:off x="1541463" y="214313"/>
            <a:ext cx="3622675" cy="2717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52611" name="Rectangle 3"/>
          <p:cNvSpPr>
            <a:spLocks noGrp="1" noChangeArrowheads="1"/>
          </p:cNvSpPr>
          <p:nvPr>
            <p:ph type="body" idx="1"/>
          </p:nvPr>
        </p:nvSpPr>
        <p:spPr bwMode="auto">
          <a:xfrm>
            <a:off x="609883" y="3077280"/>
            <a:ext cx="5485765" cy="4116437"/>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91467" tIns="45733" rIns="91467" bIns="45733"/>
          <a:lstStyle/>
          <a:p>
            <a:endParaRPr lang="en-US"/>
          </a:p>
        </p:txBody>
      </p:sp>
    </p:spTree>
    <p:extLst>
      <p:ext uri="{BB962C8B-B14F-4D97-AF65-F5344CB8AC3E}">
        <p14:creationId xmlns:p14="http://schemas.microsoft.com/office/powerpoint/2010/main" val="173982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CEBB85-3A11-7042-848B-EB60D0524FD6}" type="slidenum">
              <a:rPr lang="en-GB"/>
              <a:pPr/>
              <a:t>15</a:t>
            </a:fld>
            <a:endParaRPr lang="en-GB"/>
          </a:p>
        </p:txBody>
      </p:sp>
      <p:sp>
        <p:nvSpPr>
          <p:cNvPr id="234498" name="Rectangle 2"/>
          <p:cNvSpPr>
            <a:spLocks noGrp="1" noRot="1" noChangeAspect="1" noChangeArrowheads="1"/>
          </p:cNvSpPr>
          <p:nvPr>
            <p:ph type="sldImg"/>
          </p:nvPr>
        </p:nvSpPr>
        <p:spPr bwMode="auto">
          <a:xfrm>
            <a:off x="1328738" y="641350"/>
            <a:ext cx="4803775" cy="3602038"/>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34499" name="Rectangle 3"/>
          <p:cNvSpPr>
            <a:spLocks noGrp="1" noChangeArrowheads="1"/>
          </p:cNvSpPr>
          <p:nvPr>
            <p:ph type="body" idx="1"/>
          </p:nvPr>
        </p:nvSpPr>
        <p:spPr bwMode="auto">
          <a:xfrm>
            <a:off x="914824" y="4420146"/>
            <a:ext cx="5409529" cy="4490118"/>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lIns="91285" tIns="45642" rIns="91285" bIns="45642"/>
          <a:lstStyle/>
          <a:p>
            <a:endParaRPr lang="en-US"/>
          </a:p>
        </p:txBody>
      </p:sp>
    </p:spTree>
    <p:extLst>
      <p:ext uri="{BB962C8B-B14F-4D97-AF65-F5344CB8AC3E}">
        <p14:creationId xmlns:p14="http://schemas.microsoft.com/office/powerpoint/2010/main" val="16777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23528" y="44624"/>
            <a:ext cx="8640960" cy="864097"/>
          </a:xfrm>
        </p:spPr>
        <p:txBody>
          <a:bodyPr anchor="b">
            <a:normAutofit/>
          </a:bodyPr>
          <a:lstStyle>
            <a:lvl1pPr algn="l">
              <a:defRPr sz="24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4"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5" name="Slide Number Placeholder 5"/>
          <p:cNvSpPr>
            <a:spLocks noGrp="1"/>
          </p:cNvSpPr>
          <p:nvPr>
            <p:ph type="sldNum" sz="quarter" idx="11"/>
          </p:nvPr>
        </p:nvSpPr>
        <p:spPr/>
        <p:txBody>
          <a:bodyPr/>
          <a:lstStyle>
            <a:lvl1pPr>
              <a:defRPr/>
            </a:lvl1pPr>
          </a:lstStyle>
          <a:p>
            <a:pPr>
              <a:defRPr/>
            </a:pPr>
            <a:fld id="{BB1B1C65-2935-2E48-B142-D14792BE4575}" type="slidenum">
              <a:rPr lang="en-GB"/>
              <a:pPr>
                <a:defRPr/>
              </a:pPr>
              <a:t>‹#›</a:t>
            </a:fld>
            <a:endParaRPr lang="en-GB"/>
          </a:p>
        </p:txBody>
      </p:sp>
    </p:spTree>
    <p:extLst>
      <p:ext uri="{BB962C8B-B14F-4D97-AF65-F5344CB8AC3E}">
        <p14:creationId xmlns:p14="http://schemas.microsoft.com/office/powerpoint/2010/main" val="230817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640960" cy="908720"/>
          </a:xfrm>
        </p:spPr>
        <p:txBody>
          <a:bodyPr anchor="b">
            <a:normAutofit/>
          </a:bodyPr>
          <a:lstStyle>
            <a:lvl1pPr algn="l">
              <a:defRPr sz="24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251520" y="908721"/>
            <a:ext cx="8640960" cy="5217444"/>
          </a:xfrm>
        </p:spPr>
        <p:txBody>
          <a:bodyPr/>
          <a:lstStyle>
            <a:lvl1pPr>
              <a:defRPr sz="2400"/>
            </a:lvl1pPr>
            <a:lvl2pPr>
              <a:defRPr sz="2000"/>
            </a:lvl2pPr>
            <a:lvl3pPr>
              <a:defRPr sz="18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5" name="Slide Number Placeholder 5"/>
          <p:cNvSpPr>
            <a:spLocks noGrp="1"/>
          </p:cNvSpPr>
          <p:nvPr>
            <p:ph type="sldNum" sz="quarter" idx="11"/>
          </p:nvPr>
        </p:nvSpPr>
        <p:spPr/>
        <p:txBody>
          <a:bodyPr/>
          <a:lstStyle>
            <a:lvl1pPr>
              <a:defRPr/>
            </a:lvl1pPr>
          </a:lstStyle>
          <a:p>
            <a:pPr>
              <a:defRPr/>
            </a:pPr>
            <a:fld id="{E27625A9-5E77-CB45-8867-3DD80D097EC7}" type="slidenum">
              <a:rPr lang="en-GB"/>
              <a:pPr>
                <a:defRPr/>
              </a:pPr>
              <a:t>‹#›</a:t>
            </a:fld>
            <a:endParaRPr lang="en-GB"/>
          </a:p>
        </p:txBody>
      </p:sp>
    </p:spTree>
    <p:extLst>
      <p:ext uri="{BB962C8B-B14F-4D97-AF65-F5344CB8AC3E}">
        <p14:creationId xmlns:p14="http://schemas.microsoft.com/office/powerpoint/2010/main" val="196223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2"/>
            <a:ext cx="8640960" cy="4929411"/>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5" name="Slide Number Placeholder 5"/>
          <p:cNvSpPr>
            <a:spLocks noGrp="1"/>
          </p:cNvSpPr>
          <p:nvPr>
            <p:ph type="sldNum" sz="quarter" idx="11"/>
          </p:nvPr>
        </p:nvSpPr>
        <p:spPr/>
        <p:txBody>
          <a:bodyPr/>
          <a:lstStyle>
            <a:lvl1pPr>
              <a:defRPr/>
            </a:lvl1pPr>
          </a:lstStyle>
          <a:p>
            <a:pPr>
              <a:defRPr/>
            </a:pPr>
            <a:fld id="{20506FB6-30B6-3741-B920-AD36641950F9}" type="slidenum">
              <a:rPr lang="en-GB"/>
              <a:pPr>
                <a:defRPr/>
              </a:pPr>
              <a:t>‹#›</a:t>
            </a:fld>
            <a:endParaRPr lang="en-GB"/>
          </a:p>
        </p:txBody>
      </p:sp>
    </p:spTree>
    <p:extLst>
      <p:ext uri="{BB962C8B-B14F-4D97-AF65-F5344CB8AC3E}">
        <p14:creationId xmlns:p14="http://schemas.microsoft.com/office/powerpoint/2010/main" val="135175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41277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6" name="Slide Number Placeholder 5"/>
          <p:cNvSpPr>
            <a:spLocks noGrp="1"/>
          </p:cNvSpPr>
          <p:nvPr>
            <p:ph type="sldNum" sz="quarter" idx="11"/>
          </p:nvPr>
        </p:nvSpPr>
        <p:spPr/>
        <p:txBody>
          <a:bodyPr/>
          <a:lstStyle>
            <a:lvl1pPr>
              <a:defRPr/>
            </a:lvl1pPr>
          </a:lstStyle>
          <a:p>
            <a:pPr>
              <a:defRPr/>
            </a:pPr>
            <a:fld id="{71C07ED6-C9FA-7D41-9BDC-B49EA78231EC}" type="slidenum">
              <a:rPr lang="en-GB"/>
              <a:pPr>
                <a:defRPr/>
              </a:pPr>
              <a:t>‹#›</a:t>
            </a:fld>
            <a:endParaRPr lang="en-GB"/>
          </a:p>
        </p:txBody>
      </p:sp>
    </p:spTree>
    <p:extLst>
      <p:ext uri="{BB962C8B-B14F-4D97-AF65-F5344CB8AC3E}">
        <p14:creationId xmlns:p14="http://schemas.microsoft.com/office/powerpoint/2010/main" val="264725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6" name="Slide Number Placeholder 5"/>
          <p:cNvSpPr>
            <a:spLocks noGrp="1"/>
          </p:cNvSpPr>
          <p:nvPr>
            <p:ph type="sldNum" sz="quarter" idx="11"/>
          </p:nvPr>
        </p:nvSpPr>
        <p:spPr/>
        <p:txBody>
          <a:bodyPr/>
          <a:lstStyle>
            <a:lvl1pPr>
              <a:defRPr/>
            </a:lvl1pPr>
          </a:lstStyle>
          <a:p>
            <a:pPr>
              <a:defRPr/>
            </a:pPr>
            <a:fld id="{A609BC00-9022-C149-A90A-3C5E84EE3508}" type="slidenum">
              <a:rPr lang="en-GB"/>
              <a:pPr>
                <a:defRPr/>
              </a:pPr>
              <a:t>‹#›</a:t>
            </a:fld>
            <a:endParaRPr lang="en-GB"/>
          </a:p>
        </p:txBody>
      </p:sp>
      <p:sp>
        <p:nvSpPr>
          <p:cNvPr id="7" name="Date Placeholder 6"/>
          <p:cNvSpPr>
            <a:spLocks noGrp="1"/>
          </p:cNvSpPr>
          <p:nvPr>
            <p:ph type="dt" sz="half" idx="12"/>
          </p:nvPr>
        </p:nvSpPr>
        <p:spPr>
          <a:xfrm>
            <a:off x="6732588" y="620713"/>
            <a:ext cx="2133600" cy="365125"/>
          </a:xfrm>
          <a:prstGeom prst="rect">
            <a:avLst/>
          </a:prstGeom>
        </p:spPr>
        <p:txBody>
          <a:bodyPr/>
          <a:lstStyle>
            <a:lvl1pPr>
              <a:defRPr/>
            </a:lvl1pPr>
          </a:lstStyle>
          <a:p>
            <a:pPr>
              <a:defRPr/>
            </a:pPr>
            <a:endParaRPr lang="en-GB"/>
          </a:p>
        </p:txBody>
      </p:sp>
    </p:spTree>
    <p:extLst>
      <p:ext uri="{BB962C8B-B14F-4D97-AF65-F5344CB8AC3E}">
        <p14:creationId xmlns:p14="http://schemas.microsoft.com/office/powerpoint/2010/main" val="196577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Optical Networks                                                 Electrical and Electronic Engineering</a:t>
            </a:r>
            <a:endParaRPr lang="en-GB"/>
          </a:p>
        </p:txBody>
      </p:sp>
      <p:sp>
        <p:nvSpPr>
          <p:cNvPr id="3" name="Slide Number Placeholder 5"/>
          <p:cNvSpPr>
            <a:spLocks noGrp="1"/>
          </p:cNvSpPr>
          <p:nvPr>
            <p:ph type="sldNum" sz="quarter" idx="11"/>
          </p:nvPr>
        </p:nvSpPr>
        <p:spPr/>
        <p:txBody>
          <a:bodyPr/>
          <a:lstStyle>
            <a:lvl1pPr>
              <a:defRPr/>
            </a:lvl1pPr>
          </a:lstStyle>
          <a:p>
            <a:pPr>
              <a:defRPr/>
            </a:pPr>
            <a:fld id="{FEC7BAAC-BC51-B343-B315-A9ACA46898CF}" type="slidenum">
              <a:rPr lang="en-GB"/>
              <a:pPr>
                <a:defRPr/>
              </a:pPr>
              <a:t>‹#›</a:t>
            </a:fld>
            <a:endParaRPr lang="en-GB"/>
          </a:p>
        </p:txBody>
      </p:sp>
    </p:spTree>
    <p:extLst>
      <p:ext uri="{BB962C8B-B14F-4D97-AF65-F5344CB8AC3E}">
        <p14:creationId xmlns:p14="http://schemas.microsoft.com/office/powerpoint/2010/main" val="48509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p:txBody>
          <a:bodyPr/>
          <a:lstStyle>
            <a:lvl1pPr>
              <a:defRPr/>
            </a:lvl1pPr>
          </a:lstStyle>
          <a:p>
            <a:pPr>
              <a:defRPr/>
            </a:pPr>
            <a:r>
              <a:rPr lang="en-US"/>
              <a:t>Optical Networks                                                 Electrical and Electronic Engineering</a:t>
            </a:r>
          </a:p>
        </p:txBody>
      </p:sp>
      <p:sp>
        <p:nvSpPr>
          <p:cNvPr id="5" name="Rectangle 6"/>
          <p:cNvSpPr>
            <a:spLocks noGrp="1" noChangeArrowheads="1"/>
          </p:cNvSpPr>
          <p:nvPr>
            <p:ph type="sldNum" sz="quarter" idx="12"/>
          </p:nvPr>
        </p:nvSpPr>
        <p:spPr/>
        <p:txBody>
          <a:bodyPr/>
          <a:lstStyle>
            <a:lvl1pPr>
              <a:defRPr/>
            </a:lvl1pPr>
          </a:lstStyle>
          <a:p>
            <a:pPr>
              <a:defRPr/>
            </a:pPr>
            <a:fld id="{5EDDAF6F-ADFD-5D48-994E-4F1E94263D72}" type="slidenum">
              <a:rPr lang="en-GB"/>
              <a:pPr>
                <a:defRPr/>
              </a:pPr>
              <a:t>‹#›</a:t>
            </a:fld>
            <a:endParaRPr lang="en-GB"/>
          </a:p>
        </p:txBody>
      </p:sp>
    </p:spTree>
    <p:extLst>
      <p:ext uri="{BB962C8B-B14F-4D97-AF65-F5344CB8AC3E}">
        <p14:creationId xmlns:p14="http://schemas.microsoft.com/office/powerpoint/2010/main" val="2886255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15888"/>
            <a:ext cx="8229600" cy="70643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908050"/>
            <a:ext cx="8229600" cy="521811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9" name="Straight Connector 8"/>
          <p:cNvCxnSpPr/>
          <p:nvPr userDrawn="1"/>
        </p:nvCxnSpPr>
        <p:spPr>
          <a:xfrm>
            <a:off x="250825" y="90805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0825" y="6288088"/>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Footer Placeholder 4"/>
          <p:cNvSpPr>
            <a:spLocks noGrp="1"/>
          </p:cNvSpPr>
          <p:nvPr>
            <p:ph type="ftr" sz="quarter" idx="3"/>
          </p:nvPr>
        </p:nvSpPr>
        <p:spPr>
          <a:xfrm>
            <a:off x="128588" y="6448425"/>
            <a:ext cx="386715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ea typeface="+mn-ea"/>
                <a:cs typeface="Arial" pitchFamily="34" charset="0"/>
              </a:defRPr>
            </a:lvl1pPr>
          </a:lstStyle>
          <a:p>
            <a:pPr>
              <a:defRPr/>
            </a:pPr>
            <a:r>
              <a:rPr lang="en-US" dirty="0"/>
              <a:t>Optical Networks                                                 Electrical and Electronic Engineering</a:t>
            </a:r>
            <a:endParaRPr lang="en-GB" dirty="0"/>
          </a:p>
        </p:txBody>
      </p:sp>
      <p:sp>
        <p:nvSpPr>
          <p:cNvPr id="18" name="Slide Number Placeholder 5"/>
          <p:cNvSpPr>
            <a:spLocks noGrp="1"/>
          </p:cNvSpPr>
          <p:nvPr>
            <p:ph type="sldNum" sz="quarter" idx="4"/>
          </p:nvPr>
        </p:nvSpPr>
        <p:spPr>
          <a:xfrm>
            <a:off x="4211638" y="6448425"/>
            <a:ext cx="720725"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cs typeface="Arial" charset="0"/>
              </a:defRPr>
            </a:lvl1pPr>
          </a:lstStyle>
          <a:p>
            <a:pPr>
              <a:defRPr/>
            </a:pPr>
            <a:fld id="{9FBACD15-3C6A-EC4E-9DE3-A3935674EC93}" type="slidenum">
              <a:rPr lang="en-GB"/>
              <a:pPr>
                <a:defRPr/>
              </a:pPr>
              <a:t>‹#›</a:t>
            </a:fld>
            <a:endParaRPr lang="en-GB"/>
          </a:p>
        </p:txBody>
      </p:sp>
      <p:pic>
        <p:nvPicPr>
          <p:cNvPr id="1032" name="Picture 7" descr="logo-ltr.tif"/>
          <p:cNvPicPr>
            <a:picLocks noChangeAspect="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7019925" y="6296025"/>
            <a:ext cx="1944688" cy="56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Lst>
  <p:hf hdr="0" dt="0"/>
  <p:txStyles>
    <p:titleStyle>
      <a:lvl1pPr algn="l" rtl="0" eaLnBrk="0" fontAlgn="base" hangingPunct="0">
        <a:spcBef>
          <a:spcPct val="0"/>
        </a:spcBef>
        <a:spcAft>
          <a:spcPct val="0"/>
        </a:spcAft>
        <a:defRPr sz="3200" kern="1200">
          <a:solidFill>
            <a:srgbClr val="9A1D2B"/>
          </a:solidFill>
          <a:latin typeface="Arial" pitchFamily="34" charset="0"/>
          <a:ea typeface="ＭＳ Ｐゴシック" charset="0"/>
          <a:cs typeface="Arial" pitchFamily="34" charset="0"/>
        </a:defRPr>
      </a:lvl1pPr>
      <a:lvl2pPr algn="l" rtl="0" eaLnBrk="0" fontAlgn="base" hangingPunct="0">
        <a:spcBef>
          <a:spcPct val="0"/>
        </a:spcBef>
        <a:spcAft>
          <a:spcPct val="0"/>
        </a:spcAft>
        <a:defRPr sz="3200">
          <a:solidFill>
            <a:srgbClr val="9A1D2B"/>
          </a:solidFill>
          <a:latin typeface="Arial" charset="0"/>
          <a:ea typeface="ＭＳ Ｐゴシック" charset="0"/>
          <a:cs typeface="Arial" charset="0"/>
        </a:defRPr>
      </a:lvl2pPr>
      <a:lvl3pPr algn="l" rtl="0" eaLnBrk="0" fontAlgn="base" hangingPunct="0">
        <a:spcBef>
          <a:spcPct val="0"/>
        </a:spcBef>
        <a:spcAft>
          <a:spcPct val="0"/>
        </a:spcAft>
        <a:defRPr sz="3200">
          <a:solidFill>
            <a:srgbClr val="9A1D2B"/>
          </a:solidFill>
          <a:latin typeface="Arial" charset="0"/>
          <a:ea typeface="ＭＳ Ｐゴシック" charset="0"/>
          <a:cs typeface="Arial" charset="0"/>
        </a:defRPr>
      </a:lvl3pPr>
      <a:lvl4pPr algn="l" rtl="0" eaLnBrk="0" fontAlgn="base" hangingPunct="0">
        <a:spcBef>
          <a:spcPct val="0"/>
        </a:spcBef>
        <a:spcAft>
          <a:spcPct val="0"/>
        </a:spcAft>
        <a:defRPr sz="3200">
          <a:solidFill>
            <a:srgbClr val="9A1D2B"/>
          </a:solidFill>
          <a:latin typeface="Arial" charset="0"/>
          <a:ea typeface="ＭＳ Ｐゴシック" charset="0"/>
          <a:cs typeface="Arial" charset="0"/>
        </a:defRPr>
      </a:lvl4pPr>
      <a:lvl5pPr algn="l" rtl="0" eaLnBrk="0" fontAlgn="base" hangingPunct="0">
        <a:spcBef>
          <a:spcPct val="0"/>
        </a:spcBef>
        <a:spcAft>
          <a:spcPct val="0"/>
        </a:spcAft>
        <a:defRPr sz="3200">
          <a:solidFill>
            <a:srgbClr val="9A1D2B"/>
          </a:solidFill>
          <a:latin typeface="Arial" charset="0"/>
          <a:ea typeface="ＭＳ Ｐゴシック" charset="0"/>
          <a:cs typeface="Arial" charset="0"/>
        </a:defRPr>
      </a:lvl5pPr>
      <a:lvl6pPr marL="457200" algn="l" rtl="0" fontAlgn="base">
        <a:spcBef>
          <a:spcPct val="0"/>
        </a:spcBef>
        <a:spcAft>
          <a:spcPct val="0"/>
        </a:spcAft>
        <a:defRPr sz="3200">
          <a:solidFill>
            <a:srgbClr val="9A1D2B"/>
          </a:solidFill>
          <a:latin typeface="Arial" charset="0"/>
          <a:ea typeface="ＭＳ Ｐゴシック" charset="0"/>
          <a:cs typeface="Arial" charset="0"/>
        </a:defRPr>
      </a:lvl6pPr>
      <a:lvl7pPr marL="914400" algn="l" rtl="0" fontAlgn="base">
        <a:spcBef>
          <a:spcPct val="0"/>
        </a:spcBef>
        <a:spcAft>
          <a:spcPct val="0"/>
        </a:spcAft>
        <a:defRPr sz="3200">
          <a:solidFill>
            <a:srgbClr val="9A1D2B"/>
          </a:solidFill>
          <a:latin typeface="Arial" charset="0"/>
          <a:ea typeface="ＭＳ Ｐゴシック" charset="0"/>
          <a:cs typeface="Arial" charset="0"/>
        </a:defRPr>
      </a:lvl7pPr>
      <a:lvl8pPr marL="1371600" algn="l" rtl="0" fontAlgn="base">
        <a:spcBef>
          <a:spcPct val="0"/>
        </a:spcBef>
        <a:spcAft>
          <a:spcPct val="0"/>
        </a:spcAft>
        <a:defRPr sz="3200">
          <a:solidFill>
            <a:srgbClr val="9A1D2B"/>
          </a:solidFill>
          <a:latin typeface="Arial" charset="0"/>
          <a:ea typeface="ＭＳ Ｐゴシック" charset="0"/>
          <a:cs typeface="Arial" charset="0"/>
        </a:defRPr>
      </a:lvl8pPr>
      <a:lvl9pPr marL="1828800" algn="l" rtl="0" fontAlgn="base">
        <a:spcBef>
          <a:spcPct val="0"/>
        </a:spcBef>
        <a:spcAft>
          <a:spcPct val="0"/>
        </a:spcAft>
        <a:defRPr sz="3200">
          <a:solidFill>
            <a:srgbClr val="9A1D2B"/>
          </a:solidFill>
          <a:latin typeface="Arial" charset="0"/>
          <a:ea typeface="ＭＳ Ｐゴシック"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pPr>
              <a:defRPr/>
            </a:pPr>
            <a:r>
              <a:rPr lang="en-US"/>
              <a:t>Optical Networks                                                 Electrical and Electronic Engineering</a:t>
            </a:r>
            <a:endParaRPr lang="en-GB"/>
          </a:p>
        </p:txBody>
      </p:sp>
      <p:sp>
        <p:nvSpPr>
          <p:cNvPr id="12291" name="Title 1"/>
          <p:cNvSpPr>
            <a:spLocks noGrp="1"/>
          </p:cNvSpPr>
          <p:nvPr>
            <p:ph type="ctrTitle"/>
          </p:nvPr>
        </p:nvSpPr>
        <p:spPr>
          <a:xfrm>
            <a:off x="250825" y="1844675"/>
            <a:ext cx="8642350" cy="1470025"/>
          </a:xfrm>
        </p:spPr>
        <p:txBody>
          <a:bodyPr/>
          <a:lstStyle/>
          <a:p>
            <a:pPr algn="ctr" eaLnBrk="1" hangingPunct="1"/>
            <a:r>
              <a:rPr lang="en-GB" sz="3600">
                <a:latin typeface="Arial" charset="0"/>
                <a:cs typeface="Arial" charset="0"/>
              </a:rPr>
              <a:t>Optical Networks</a:t>
            </a:r>
            <a:br>
              <a:rPr lang="en-GB" sz="3600">
                <a:latin typeface="Arial" charset="0"/>
                <a:cs typeface="Arial" charset="0"/>
              </a:rPr>
            </a:br>
            <a:r>
              <a:rPr lang="en-GB" sz="3600">
                <a:latin typeface="Arial" charset="0"/>
                <a:cs typeface="Arial" charset="0"/>
              </a:rPr>
              <a:t> [</a:t>
            </a:r>
            <a:r>
              <a:rPr lang="en-GB" sz="3600">
                <a:latin typeface="Calibri" charset="0"/>
                <a:cs typeface="Arial" charset="0"/>
              </a:rPr>
              <a:t>EENGM0003]</a:t>
            </a:r>
            <a:endParaRPr lang="en-GB" sz="3600">
              <a:latin typeface="Arial" charset="0"/>
              <a:cs typeface="Arial" charset="0"/>
            </a:endParaRPr>
          </a:p>
        </p:txBody>
      </p:sp>
      <p:sp>
        <p:nvSpPr>
          <p:cNvPr id="12292" name="Subtitle 2"/>
          <p:cNvSpPr>
            <a:spLocks noGrp="1"/>
          </p:cNvSpPr>
          <p:nvPr>
            <p:ph type="subTitle" idx="1"/>
          </p:nvPr>
        </p:nvSpPr>
        <p:spPr>
          <a:xfrm>
            <a:off x="250825" y="3836988"/>
            <a:ext cx="8642350" cy="1752600"/>
          </a:xfrm>
        </p:spPr>
        <p:txBody>
          <a:bodyPr/>
          <a:lstStyle/>
          <a:p>
            <a:pPr algn="ctr" eaLnBrk="1" hangingPunct="1"/>
            <a:r>
              <a:rPr lang="en-GB" sz="2000" dirty="0" err="1">
                <a:latin typeface="Calibri" charset="0"/>
              </a:rPr>
              <a:t>Dr.</a:t>
            </a:r>
            <a:r>
              <a:rPr lang="en-GB" sz="2000" dirty="0">
                <a:latin typeface="Calibri" charset="0"/>
              </a:rPr>
              <a:t> George T. Kanellos</a:t>
            </a:r>
          </a:p>
          <a:p>
            <a:pPr algn="ctr" eaLnBrk="1" hangingPunct="1"/>
            <a:r>
              <a:rPr lang="en-GB" sz="2000" dirty="0">
                <a:latin typeface="Calibri" charset="0"/>
              </a:rPr>
              <a:t>[gt.kanellos@bristol.ac.uk]</a:t>
            </a:r>
          </a:p>
          <a:p>
            <a:pPr algn="ctr" eaLnBrk="1" hangingPunct="1"/>
            <a:endParaRPr lang="en-GB" sz="2000" dirty="0">
              <a:latin typeface="Calibri" charset="0"/>
            </a:endParaRPr>
          </a:p>
        </p:txBody>
      </p:sp>
      <p:sp>
        <p:nvSpPr>
          <p:cNvPr id="2" name="Slide Number Placeholder 1"/>
          <p:cNvSpPr>
            <a:spLocks noGrp="1"/>
          </p:cNvSpPr>
          <p:nvPr>
            <p:ph type="sldNum" sz="quarter" idx="11"/>
          </p:nvPr>
        </p:nvSpPr>
        <p:spPr/>
        <p:txBody>
          <a:bodyPr/>
          <a:lstStyle/>
          <a:p>
            <a:pPr>
              <a:defRPr/>
            </a:pPr>
            <a:fld id="{BB1B1C65-2935-2E48-B142-D14792BE4575}" type="slidenum">
              <a:rPr lang="en-GB" smtClean="0"/>
              <a:pPr>
                <a:defRPr/>
              </a:pPr>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BFE3DA2-83C6-4F10-96D6-425D6E32EE37}"/>
              </a:ext>
            </a:extLst>
          </p:cNvPr>
          <p:cNvSpPr/>
          <p:nvPr/>
        </p:nvSpPr>
        <p:spPr>
          <a:xfrm>
            <a:off x="5508104" y="1028343"/>
            <a:ext cx="3456384" cy="3552785"/>
          </a:xfrm>
          <a:prstGeom prst="round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Footer Placeholder 1">
            <a:extLst>
              <a:ext uri="{FF2B5EF4-FFF2-40B4-BE49-F238E27FC236}">
                <a16:creationId xmlns:a16="http://schemas.microsoft.com/office/drawing/2014/main" id="{92145A97-46D1-4872-97D8-4C1CFE6CDA2B}"/>
              </a:ext>
            </a:extLst>
          </p:cNvPr>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a:extLst>
              <a:ext uri="{FF2B5EF4-FFF2-40B4-BE49-F238E27FC236}">
                <a16:creationId xmlns:a16="http://schemas.microsoft.com/office/drawing/2014/main" id="{270CA2F1-EEC9-4E12-AC92-A5BD08C604DA}"/>
              </a:ext>
            </a:extLst>
          </p:cNvPr>
          <p:cNvSpPr>
            <a:spLocks noGrp="1"/>
          </p:cNvSpPr>
          <p:nvPr>
            <p:ph type="sldNum" sz="quarter" idx="11"/>
          </p:nvPr>
        </p:nvSpPr>
        <p:spPr/>
        <p:txBody>
          <a:bodyPr/>
          <a:lstStyle/>
          <a:p>
            <a:pPr>
              <a:defRPr/>
            </a:pPr>
            <a:fld id="{FEC7BAAC-BC51-B343-B315-A9ACA46898CF}" type="slidenum">
              <a:rPr lang="en-GB" smtClean="0"/>
              <a:pPr>
                <a:defRPr/>
              </a:pPr>
              <a:t>10</a:t>
            </a:fld>
            <a:endParaRPr lang="en-GB"/>
          </a:p>
        </p:txBody>
      </p:sp>
      <p:pic>
        <p:nvPicPr>
          <p:cNvPr id="2050" name="Picture 2" descr="https://upload.wikimedia.org/wikipedia/commons/f/f6/Packet_Switching.gif">
            <a:extLst>
              <a:ext uri="{FF2B5EF4-FFF2-40B4-BE49-F238E27FC236}">
                <a16:creationId xmlns:a16="http://schemas.microsoft.com/office/drawing/2014/main" id="{D79F21A2-4C34-4E11-9E44-7216C0F5284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60363" y="888123"/>
            <a:ext cx="4572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CF7766B0-C489-4A05-8DD0-C611F4701F14}"/>
              </a:ext>
            </a:extLst>
          </p:cNvPr>
          <p:cNvSpPr>
            <a:spLocks noChangeArrowheads="1"/>
          </p:cNvSpPr>
          <p:nvPr/>
        </p:nvSpPr>
        <p:spPr bwMode="auto">
          <a:xfrm>
            <a:off x="251520" y="260648"/>
            <a:ext cx="3366957" cy="46230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eaLnBrk="0" hangingPunct="0"/>
            <a:r>
              <a:rPr lang="en-GB" sz="2400" dirty="0">
                <a:solidFill>
                  <a:srgbClr val="9A1D2B"/>
                </a:solidFill>
                <a:latin typeface="Arial" pitchFamily="34" charset="0"/>
                <a:cs typeface="Arial" pitchFamily="34" charset="0"/>
              </a:rPr>
              <a:t>Packet Switching</a:t>
            </a:r>
          </a:p>
        </p:txBody>
      </p:sp>
      <p:sp>
        <p:nvSpPr>
          <p:cNvPr id="6" name="TextBox 5">
            <a:extLst>
              <a:ext uri="{FF2B5EF4-FFF2-40B4-BE49-F238E27FC236}">
                <a16:creationId xmlns:a16="http://schemas.microsoft.com/office/drawing/2014/main" id="{320EAEBC-BF16-4C79-8B31-8918F9B0876A}"/>
              </a:ext>
            </a:extLst>
          </p:cNvPr>
          <p:cNvSpPr txBox="1"/>
          <p:nvPr/>
        </p:nvSpPr>
        <p:spPr>
          <a:xfrm>
            <a:off x="5725106" y="1028343"/>
            <a:ext cx="3159839" cy="3416320"/>
          </a:xfrm>
          <a:prstGeom prst="rect">
            <a:avLst/>
          </a:prstGeom>
          <a:noFill/>
        </p:spPr>
        <p:txBody>
          <a:bodyPr wrap="none" rtlCol="0">
            <a:spAutoFit/>
          </a:bodyPr>
          <a:lstStyle/>
          <a:p>
            <a:r>
              <a:rPr lang="en-GB" dirty="0"/>
              <a:t>Each node needs to perform:</a:t>
            </a:r>
          </a:p>
          <a:p>
            <a:pPr marL="285750" indent="-285750">
              <a:buFont typeface="Wingdings" panose="05000000000000000000" pitchFamily="2" charset="2"/>
              <a:buChar char="Ø"/>
            </a:pPr>
            <a:r>
              <a:rPr lang="en-GB" dirty="0"/>
              <a:t>Routing</a:t>
            </a:r>
          </a:p>
          <a:p>
            <a:endParaRPr lang="en-GB" dirty="0"/>
          </a:p>
          <a:p>
            <a:pPr marL="285750" indent="-285750">
              <a:buFont typeface="Wingdings" panose="05000000000000000000" pitchFamily="2" charset="2"/>
              <a:buChar char="Ø"/>
            </a:pPr>
            <a:r>
              <a:rPr lang="en-GB" dirty="0"/>
              <a:t>Forwarding</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Switching</a:t>
            </a:r>
          </a:p>
          <a:p>
            <a:endParaRPr lang="en-GB" dirty="0"/>
          </a:p>
          <a:p>
            <a:pPr marL="285750" indent="-285750">
              <a:buFont typeface="Wingdings" panose="05000000000000000000" pitchFamily="2" charset="2"/>
              <a:buChar char="Ø"/>
            </a:pPr>
            <a:r>
              <a:rPr lang="en-GB" dirty="0"/>
              <a:t>Buffering</a:t>
            </a:r>
          </a:p>
          <a:p>
            <a:endParaRPr lang="en-GB" dirty="0"/>
          </a:p>
          <a:p>
            <a:pPr marL="285750" indent="-285750">
              <a:buFont typeface="Wingdings" panose="05000000000000000000" pitchFamily="2" charset="2"/>
              <a:buChar char="Ø"/>
            </a:pPr>
            <a:r>
              <a:rPr lang="en-GB" dirty="0"/>
              <a:t>Multiplexing</a:t>
            </a:r>
          </a:p>
          <a:p>
            <a:endParaRPr lang="en-GB" dirty="0"/>
          </a:p>
          <a:p>
            <a:pPr marL="285750" indent="-285750">
              <a:buFont typeface="Wingdings" panose="05000000000000000000" pitchFamily="2" charset="2"/>
              <a:buChar char="Ø"/>
            </a:pPr>
            <a:r>
              <a:rPr lang="en-GB" dirty="0"/>
              <a:t>Synchronization</a:t>
            </a:r>
          </a:p>
        </p:txBody>
      </p:sp>
      <p:sp>
        <p:nvSpPr>
          <p:cNvPr id="4" name="TextBox 3">
            <a:extLst>
              <a:ext uri="{FF2B5EF4-FFF2-40B4-BE49-F238E27FC236}">
                <a16:creationId xmlns:a16="http://schemas.microsoft.com/office/drawing/2014/main" id="{5CEAC4DA-53D7-435E-AA2F-289FB91F6BC6}"/>
              </a:ext>
            </a:extLst>
          </p:cNvPr>
          <p:cNvSpPr txBox="1"/>
          <p:nvPr/>
        </p:nvSpPr>
        <p:spPr>
          <a:xfrm>
            <a:off x="251520" y="3482995"/>
            <a:ext cx="5760640" cy="2585323"/>
          </a:xfrm>
          <a:prstGeom prst="rect">
            <a:avLst/>
          </a:prstGeom>
          <a:noFill/>
        </p:spPr>
        <p:txBody>
          <a:bodyPr wrap="square" rtlCol="0">
            <a:spAutoFit/>
          </a:bodyPr>
          <a:lstStyle/>
          <a:p>
            <a:r>
              <a:rPr lang="en-GB" dirty="0"/>
              <a:t>Data flows are divided in packets</a:t>
            </a:r>
          </a:p>
          <a:p>
            <a:endParaRPr lang="en-GB" dirty="0"/>
          </a:p>
          <a:p>
            <a:r>
              <a:rPr lang="en-GB" dirty="0"/>
              <a:t>Each packet is routed separately</a:t>
            </a:r>
          </a:p>
          <a:p>
            <a:endParaRPr lang="en-GB" dirty="0"/>
          </a:p>
          <a:p>
            <a:r>
              <a:rPr lang="en-GB" dirty="0"/>
              <a:t>packets are received, buffered, queued, and transmitted (stored and forwarded) depending on the link capacity and the traffic load on the network</a:t>
            </a:r>
          </a:p>
          <a:p>
            <a:endParaRPr lang="en-GB" dirty="0"/>
          </a:p>
          <a:p>
            <a:r>
              <a:rPr lang="en-GB" dirty="0"/>
              <a:t>Dynamic bandwidth allocation (statistical multiplexing)</a:t>
            </a:r>
          </a:p>
        </p:txBody>
      </p:sp>
    </p:spTree>
    <p:extLst>
      <p:ext uri="{BB962C8B-B14F-4D97-AF65-F5344CB8AC3E}">
        <p14:creationId xmlns:p14="http://schemas.microsoft.com/office/powerpoint/2010/main" val="159548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GB">
                <a:latin typeface="Arial" charset="0"/>
              </a:rPr>
              <a:t>Packet switching principles</a:t>
            </a:r>
          </a:p>
        </p:txBody>
      </p:sp>
      <p:sp>
        <p:nvSpPr>
          <p:cNvPr id="32770" name="Rectangle 3"/>
          <p:cNvSpPr>
            <a:spLocks noGrp="1" noChangeArrowheads="1"/>
          </p:cNvSpPr>
          <p:nvPr>
            <p:ph type="body" idx="1"/>
          </p:nvPr>
        </p:nvSpPr>
        <p:spPr>
          <a:xfrm>
            <a:off x="179512" y="4127501"/>
            <a:ext cx="8856984" cy="2136775"/>
          </a:xfrm>
        </p:spPr>
        <p:txBody>
          <a:bodyPr/>
          <a:lstStyle/>
          <a:p>
            <a:pPr eaLnBrk="1" hangingPunct="1">
              <a:lnSpc>
                <a:spcPct val="80000"/>
              </a:lnSpc>
            </a:pPr>
            <a:r>
              <a:rPr lang="en-GB" sz="1800" dirty="0">
                <a:latin typeface="Arial" charset="0"/>
              </a:rPr>
              <a:t>Application message (e.g. a file) is split up into packets</a:t>
            </a:r>
          </a:p>
          <a:p>
            <a:pPr eaLnBrk="1" hangingPunct="1">
              <a:lnSpc>
                <a:spcPct val="80000"/>
              </a:lnSpc>
            </a:pPr>
            <a:r>
              <a:rPr lang="en-GB" sz="1800" dirty="0">
                <a:latin typeface="Arial" charset="0"/>
              </a:rPr>
              <a:t>Each of these packets is carried by the </a:t>
            </a:r>
            <a:r>
              <a:rPr lang="ja-JP" altLang="en-GB" sz="1800" dirty="0">
                <a:latin typeface="Arial" charset="0"/>
              </a:rPr>
              <a:t>“</a:t>
            </a:r>
            <a:r>
              <a:rPr lang="en-GB" altLang="ja-JP" sz="1800" dirty="0">
                <a:latin typeface="Arial" charset="0"/>
              </a:rPr>
              <a:t>network layer</a:t>
            </a:r>
            <a:r>
              <a:rPr lang="ja-JP" altLang="en-GB" sz="1800" dirty="0">
                <a:latin typeface="Arial" charset="0"/>
              </a:rPr>
              <a:t>”</a:t>
            </a:r>
            <a:r>
              <a:rPr lang="en-GB" altLang="ja-JP" sz="1800" dirty="0">
                <a:latin typeface="Arial" charset="0"/>
              </a:rPr>
              <a:t> (e.g. Internet Protocol – IP)</a:t>
            </a:r>
          </a:p>
          <a:p>
            <a:pPr lvl="1" eaLnBrk="1" hangingPunct="1">
              <a:lnSpc>
                <a:spcPct val="80000"/>
              </a:lnSpc>
            </a:pPr>
            <a:r>
              <a:rPr lang="en-GB" sz="1800" dirty="0">
                <a:latin typeface="Arial" charset="0"/>
                <a:cs typeface="Arial" charset="0"/>
              </a:rPr>
              <a:t>Header indicates the destination address, and other information</a:t>
            </a:r>
          </a:p>
          <a:p>
            <a:pPr eaLnBrk="1" hangingPunct="1">
              <a:lnSpc>
                <a:spcPct val="80000"/>
              </a:lnSpc>
            </a:pPr>
            <a:r>
              <a:rPr lang="en-GB" sz="1800" dirty="0">
                <a:latin typeface="Arial" charset="0"/>
              </a:rPr>
              <a:t>These packets are transported over each link by a protocol such as Ethernet</a:t>
            </a:r>
          </a:p>
          <a:p>
            <a:pPr lvl="1" eaLnBrk="1" hangingPunct="1">
              <a:lnSpc>
                <a:spcPct val="80000"/>
              </a:lnSpc>
            </a:pPr>
            <a:r>
              <a:rPr lang="ja-JP" altLang="en-GB" sz="1800" dirty="0">
                <a:latin typeface="Arial" charset="0"/>
                <a:cs typeface="Arial" charset="0"/>
              </a:rPr>
              <a:t>“</a:t>
            </a:r>
            <a:r>
              <a:rPr lang="en-GB" altLang="ja-JP" sz="1800" dirty="0">
                <a:latin typeface="Arial" charset="0"/>
                <a:cs typeface="Arial" charset="0"/>
              </a:rPr>
              <a:t>sync</a:t>
            </a:r>
            <a:r>
              <a:rPr lang="ja-JP" altLang="en-GB" sz="1800" dirty="0">
                <a:latin typeface="Arial" charset="0"/>
                <a:cs typeface="Arial" charset="0"/>
              </a:rPr>
              <a:t>”</a:t>
            </a:r>
            <a:r>
              <a:rPr lang="en-GB" altLang="ja-JP" sz="1800" dirty="0">
                <a:latin typeface="Arial" charset="0"/>
                <a:cs typeface="Arial" charset="0"/>
              </a:rPr>
              <a:t> fields identify start and end of frame</a:t>
            </a:r>
          </a:p>
          <a:p>
            <a:pPr lvl="1" eaLnBrk="1" hangingPunct="1">
              <a:lnSpc>
                <a:spcPct val="80000"/>
              </a:lnSpc>
            </a:pPr>
            <a:r>
              <a:rPr lang="en-GB" sz="1800" dirty="0">
                <a:latin typeface="Arial" charset="0"/>
                <a:cs typeface="Arial" charset="0"/>
              </a:rPr>
              <a:t>Header contains Ethernet address rather than say IP address</a:t>
            </a:r>
          </a:p>
          <a:p>
            <a:pPr lvl="1" eaLnBrk="1" hangingPunct="1">
              <a:lnSpc>
                <a:spcPct val="80000"/>
              </a:lnSpc>
            </a:pPr>
            <a:r>
              <a:rPr lang="en-GB" sz="1800" dirty="0">
                <a:latin typeface="Arial" charset="0"/>
                <a:cs typeface="Arial" charset="0"/>
              </a:rPr>
              <a:t>Cyclic Redundancy Check (CRC) – redundant digits used to check for errors</a:t>
            </a:r>
          </a:p>
        </p:txBody>
      </p:sp>
      <p:sp>
        <p:nvSpPr>
          <p:cNvPr id="32771" name="Rectangle 4"/>
          <p:cNvSpPr>
            <a:spLocks noChangeArrowheads="1"/>
          </p:cNvSpPr>
          <p:nvPr/>
        </p:nvSpPr>
        <p:spPr bwMode="auto">
          <a:xfrm>
            <a:off x="1619250" y="1192214"/>
            <a:ext cx="6265985" cy="504825"/>
          </a:xfrm>
          <a:prstGeom prst="rect">
            <a:avLst/>
          </a:prstGeom>
          <a:solidFill>
            <a:schemeClr val="bg1"/>
          </a:solidFill>
          <a:ln w="28575">
            <a:solidFill>
              <a:schemeClr val="tx1"/>
            </a:solidFill>
            <a:miter lim="800000"/>
            <a:headEnd type="none" w="lg" len="lg"/>
            <a:tailEnd type="none" w="lg" len="lg"/>
          </a:ln>
        </p:spPr>
        <p:txBody>
          <a:bodyPr wrap="none" anchor="ctr"/>
          <a:lstStyle/>
          <a:p>
            <a:pPr algn="ctr" eaLnBrk="0" hangingPunct="0"/>
            <a:r>
              <a:rPr lang="en-GB" sz="1600"/>
              <a:t>message generated by application</a:t>
            </a:r>
          </a:p>
        </p:txBody>
      </p:sp>
      <p:sp>
        <p:nvSpPr>
          <p:cNvPr id="32772" name="Rectangle 5"/>
          <p:cNvSpPr>
            <a:spLocks noChangeArrowheads="1"/>
          </p:cNvSpPr>
          <p:nvPr/>
        </p:nvSpPr>
        <p:spPr bwMode="auto">
          <a:xfrm>
            <a:off x="3996105" y="2057400"/>
            <a:ext cx="2088173" cy="503238"/>
          </a:xfrm>
          <a:prstGeom prst="rect">
            <a:avLst/>
          </a:prstGeom>
          <a:solidFill>
            <a:schemeClr val="bg1"/>
          </a:solidFill>
          <a:ln w="28575">
            <a:solidFill>
              <a:schemeClr val="tx1"/>
            </a:solidFill>
            <a:miter lim="800000"/>
            <a:headEnd type="none" w="lg" len="lg"/>
            <a:tailEnd type="none" w="lg" len="lg"/>
          </a:ln>
        </p:spPr>
        <p:txBody>
          <a:bodyPr wrap="none" anchor="ctr"/>
          <a:lstStyle/>
          <a:p>
            <a:pPr algn="ctr" eaLnBrk="0" hangingPunct="0"/>
            <a:r>
              <a:rPr lang="en-GB" sz="1600"/>
              <a:t>data</a:t>
            </a:r>
          </a:p>
        </p:txBody>
      </p:sp>
      <p:sp>
        <p:nvSpPr>
          <p:cNvPr id="32773" name="Rectangle 6"/>
          <p:cNvSpPr>
            <a:spLocks noChangeArrowheads="1"/>
          </p:cNvSpPr>
          <p:nvPr/>
        </p:nvSpPr>
        <p:spPr bwMode="auto">
          <a:xfrm>
            <a:off x="3420208" y="2057400"/>
            <a:ext cx="575897" cy="503238"/>
          </a:xfrm>
          <a:prstGeom prst="rect">
            <a:avLst/>
          </a:prstGeom>
          <a:solidFill>
            <a:schemeClr val="accent1"/>
          </a:solidFill>
          <a:ln w="28575">
            <a:solidFill>
              <a:schemeClr val="tx1"/>
            </a:solidFill>
            <a:miter lim="800000"/>
            <a:headEnd type="none" w="lg" len="lg"/>
            <a:tailEnd type="none" w="lg" len="lg"/>
          </a:ln>
        </p:spPr>
        <p:txBody>
          <a:bodyPr wrap="none" anchor="ctr"/>
          <a:lstStyle/>
          <a:p>
            <a:pPr algn="ctr" eaLnBrk="0" hangingPunct="0"/>
            <a:r>
              <a:rPr lang="en-GB" sz="1600"/>
              <a:t>H</a:t>
            </a:r>
          </a:p>
        </p:txBody>
      </p:sp>
      <p:sp>
        <p:nvSpPr>
          <p:cNvPr id="32774" name="Rectangle 7"/>
          <p:cNvSpPr>
            <a:spLocks noChangeArrowheads="1"/>
          </p:cNvSpPr>
          <p:nvPr/>
        </p:nvSpPr>
        <p:spPr bwMode="auto">
          <a:xfrm>
            <a:off x="1186962" y="2057400"/>
            <a:ext cx="2089638" cy="503238"/>
          </a:xfrm>
          <a:prstGeom prst="rect">
            <a:avLst/>
          </a:prstGeom>
          <a:solidFill>
            <a:schemeClr val="bg1"/>
          </a:solidFill>
          <a:ln w="28575">
            <a:solidFill>
              <a:schemeClr val="tx1"/>
            </a:solidFill>
            <a:miter lim="800000"/>
            <a:headEnd type="none" w="lg" len="lg"/>
            <a:tailEnd type="none" w="lg" len="lg"/>
          </a:ln>
        </p:spPr>
        <p:txBody>
          <a:bodyPr wrap="none" anchor="ctr"/>
          <a:lstStyle/>
          <a:p>
            <a:pPr algn="ctr" eaLnBrk="0" hangingPunct="0"/>
            <a:r>
              <a:rPr lang="en-GB" sz="1600"/>
              <a:t>data</a:t>
            </a:r>
          </a:p>
        </p:txBody>
      </p:sp>
      <p:sp>
        <p:nvSpPr>
          <p:cNvPr id="32775" name="Rectangle 8"/>
          <p:cNvSpPr>
            <a:spLocks noChangeArrowheads="1"/>
          </p:cNvSpPr>
          <p:nvPr/>
        </p:nvSpPr>
        <p:spPr bwMode="auto">
          <a:xfrm>
            <a:off x="611066" y="2057400"/>
            <a:ext cx="575896" cy="503238"/>
          </a:xfrm>
          <a:prstGeom prst="rect">
            <a:avLst/>
          </a:prstGeom>
          <a:solidFill>
            <a:schemeClr val="accent1"/>
          </a:solidFill>
          <a:ln w="28575">
            <a:solidFill>
              <a:schemeClr val="tx1"/>
            </a:solidFill>
            <a:miter lim="800000"/>
            <a:headEnd type="none" w="lg" len="lg"/>
            <a:tailEnd type="none" w="lg" len="lg"/>
          </a:ln>
        </p:spPr>
        <p:txBody>
          <a:bodyPr wrap="none" anchor="ctr"/>
          <a:lstStyle/>
          <a:p>
            <a:pPr algn="ctr" eaLnBrk="0" hangingPunct="0"/>
            <a:r>
              <a:rPr lang="en-GB" sz="1600"/>
              <a:t>H</a:t>
            </a:r>
          </a:p>
        </p:txBody>
      </p:sp>
      <p:sp>
        <p:nvSpPr>
          <p:cNvPr id="32776" name="Rectangle 9"/>
          <p:cNvSpPr>
            <a:spLocks noChangeArrowheads="1"/>
          </p:cNvSpPr>
          <p:nvPr/>
        </p:nvSpPr>
        <p:spPr bwMode="auto">
          <a:xfrm>
            <a:off x="6803782" y="2057400"/>
            <a:ext cx="2089638" cy="503238"/>
          </a:xfrm>
          <a:prstGeom prst="rect">
            <a:avLst/>
          </a:prstGeom>
          <a:solidFill>
            <a:schemeClr val="bg1"/>
          </a:solidFill>
          <a:ln w="28575">
            <a:solidFill>
              <a:schemeClr val="tx1"/>
            </a:solidFill>
            <a:miter lim="800000"/>
            <a:headEnd type="none" w="lg" len="lg"/>
            <a:tailEnd type="none" w="lg" len="lg"/>
          </a:ln>
        </p:spPr>
        <p:txBody>
          <a:bodyPr wrap="none" anchor="ctr"/>
          <a:lstStyle/>
          <a:p>
            <a:pPr algn="ctr" eaLnBrk="0" hangingPunct="0"/>
            <a:r>
              <a:rPr lang="en-GB" sz="1600"/>
              <a:t>data</a:t>
            </a:r>
          </a:p>
        </p:txBody>
      </p:sp>
      <p:sp>
        <p:nvSpPr>
          <p:cNvPr id="32777" name="Rectangle 10"/>
          <p:cNvSpPr>
            <a:spLocks noChangeArrowheads="1"/>
          </p:cNvSpPr>
          <p:nvPr/>
        </p:nvSpPr>
        <p:spPr bwMode="auto">
          <a:xfrm>
            <a:off x="6227884" y="2057400"/>
            <a:ext cx="575897" cy="503238"/>
          </a:xfrm>
          <a:prstGeom prst="rect">
            <a:avLst/>
          </a:prstGeom>
          <a:solidFill>
            <a:schemeClr val="accent1"/>
          </a:solidFill>
          <a:ln w="28575">
            <a:solidFill>
              <a:schemeClr val="tx1"/>
            </a:solidFill>
            <a:miter lim="800000"/>
            <a:headEnd type="none" w="lg" len="lg"/>
            <a:tailEnd type="none" w="lg" len="lg"/>
          </a:ln>
        </p:spPr>
        <p:txBody>
          <a:bodyPr wrap="none" anchor="ctr"/>
          <a:lstStyle/>
          <a:p>
            <a:pPr algn="ctr" eaLnBrk="0" hangingPunct="0"/>
            <a:r>
              <a:rPr lang="en-GB" sz="1600"/>
              <a:t>H</a:t>
            </a:r>
          </a:p>
        </p:txBody>
      </p:sp>
      <p:sp>
        <p:nvSpPr>
          <p:cNvPr id="32778" name="Line 11"/>
          <p:cNvSpPr>
            <a:spLocks noChangeShapeType="1"/>
          </p:cNvSpPr>
          <p:nvPr/>
        </p:nvSpPr>
        <p:spPr bwMode="auto">
          <a:xfrm flipV="1">
            <a:off x="1186962" y="1697038"/>
            <a:ext cx="432289" cy="360362"/>
          </a:xfrm>
          <a:prstGeom prst="line">
            <a:avLst/>
          </a:prstGeom>
          <a:noFill/>
          <a:ln w="19050">
            <a:solidFill>
              <a:schemeClr val="tx1"/>
            </a:solidFill>
            <a:prstDash val="dash"/>
            <a:round/>
            <a:headEnd type="none" w="lg" len="lg"/>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32779" name="Line 12"/>
          <p:cNvSpPr>
            <a:spLocks noChangeShapeType="1"/>
          </p:cNvSpPr>
          <p:nvPr/>
        </p:nvSpPr>
        <p:spPr bwMode="auto">
          <a:xfrm flipV="1">
            <a:off x="3276600" y="1697038"/>
            <a:ext cx="432289" cy="360362"/>
          </a:xfrm>
          <a:prstGeom prst="line">
            <a:avLst/>
          </a:prstGeom>
          <a:noFill/>
          <a:ln w="19050">
            <a:solidFill>
              <a:schemeClr val="tx1"/>
            </a:solidFill>
            <a:prstDash val="dash"/>
            <a:round/>
            <a:headEnd type="none" w="lg" len="lg"/>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32780" name="Line 13"/>
          <p:cNvSpPr>
            <a:spLocks noChangeShapeType="1"/>
          </p:cNvSpPr>
          <p:nvPr/>
        </p:nvSpPr>
        <p:spPr bwMode="auto">
          <a:xfrm flipH="1" flipV="1">
            <a:off x="3708889" y="1697038"/>
            <a:ext cx="287215" cy="360362"/>
          </a:xfrm>
          <a:prstGeom prst="line">
            <a:avLst/>
          </a:prstGeom>
          <a:noFill/>
          <a:ln w="19050">
            <a:solidFill>
              <a:schemeClr val="tx1"/>
            </a:solidFill>
            <a:prstDash val="dash"/>
            <a:round/>
            <a:headEnd type="none" w="lg" len="lg"/>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32781" name="Line 14"/>
          <p:cNvSpPr>
            <a:spLocks noChangeShapeType="1"/>
          </p:cNvSpPr>
          <p:nvPr/>
        </p:nvSpPr>
        <p:spPr bwMode="auto">
          <a:xfrm flipH="1" flipV="1">
            <a:off x="5797062" y="1697038"/>
            <a:ext cx="287215" cy="360362"/>
          </a:xfrm>
          <a:prstGeom prst="line">
            <a:avLst/>
          </a:prstGeom>
          <a:noFill/>
          <a:ln w="19050">
            <a:solidFill>
              <a:schemeClr val="tx1"/>
            </a:solidFill>
            <a:prstDash val="dash"/>
            <a:round/>
            <a:headEnd type="none" w="lg" len="lg"/>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32782" name="Line 15"/>
          <p:cNvSpPr>
            <a:spLocks noChangeShapeType="1"/>
          </p:cNvSpPr>
          <p:nvPr/>
        </p:nvSpPr>
        <p:spPr bwMode="auto">
          <a:xfrm flipH="1" flipV="1">
            <a:off x="5795596" y="1697038"/>
            <a:ext cx="1008185" cy="360362"/>
          </a:xfrm>
          <a:prstGeom prst="line">
            <a:avLst/>
          </a:prstGeom>
          <a:noFill/>
          <a:ln w="19050">
            <a:solidFill>
              <a:schemeClr val="tx1"/>
            </a:solidFill>
            <a:prstDash val="dash"/>
            <a:round/>
            <a:headEnd type="none" w="lg" len="lg"/>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32783" name="Line 16"/>
          <p:cNvSpPr>
            <a:spLocks noChangeShapeType="1"/>
          </p:cNvSpPr>
          <p:nvPr/>
        </p:nvSpPr>
        <p:spPr bwMode="auto">
          <a:xfrm flipH="1" flipV="1">
            <a:off x="7885235" y="1697038"/>
            <a:ext cx="1008185" cy="360362"/>
          </a:xfrm>
          <a:prstGeom prst="line">
            <a:avLst/>
          </a:prstGeom>
          <a:noFill/>
          <a:ln w="19050">
            <a:solidFill>
              <a:schemeClr val="tx1"/>
            </a:solidFill>
            <a:prstDash val="dash"/>
            <a:round/>
            <a:headEnd type="none" w="lg" len="lg"/>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32784" name="Rectangle 17"/>
          <p:cNvSpPr>
            <a:spLocks noChangeArrowheads="1"/>
          </p:cNvSpPr>
          <p:nvPr/>
        </p:nvSpPr>
        <p:spPr bwMode="auto">
          <a:xfrm>
            <a:off x="3420208" y="2921000"/>
            <a:ext cx="2664069" cy="503238"/>
          </a:xfrm>
          <a:prstGeom prst="rect">
            <a:avLst/>
          </a:prstGeom>
          <a:solidFill>
            <a:schemeClr val="bg1"/>
          </a:solidFill>
          <a:ln w="28575">
            <a:solidFill>
              <a:schemeClr val="tx1"/>
            </a:solidFill>
            <a:miter lim="800000"/>
            <a:headEnd type="none" w="lg" len="lg"/>
            <a:tailEnd type="none" w="lg" len="lg"/>
          </a:ln>
        </p:spPr>
        <p:txBody>
          <a:bodyPr wrap="none" anchor="ctr"/>
          <a:lstStyle/>
          <a:p>
            <a:pPr algn="ctr" eaLnBrk="0" hangingPunct="0"/>
            <a:r>
              <a:rPr lang="en-GB" sz="1600"/>
              <a:t>data</a:t>
            </a:r>
          </a:p>
        </p:txBody>
      </p:sp>
      <p:sp>
        <p:nvSpPr>
          <p:cNvPr id="32785" name="Line 18"/>
          <p:cNvSpPr>
            <a:spLocks noChangeShapeType="1"/>
          </p:cNvSpPr>
          <p:nvPr/>
        </p:nvSpPr>
        <p:spPr bwMode="auto">
          <a:xfrm flipV="1">
            <a:off x="3420208" y="2560638"/>
            <a:ext cx="0" cy="360362"/>
          </a:xfrm>
          <a:prstGeom prst="line">
            <a:avLst/>
          </a:prstGeom>
          <a:noFill/>
          <a:ln w="19050">
            <a:solidFill>
              <a:schemeClr val="tx1"/>
            </a:solidFill>
            <a:prstDash val="dash"/>
            <a:round/>
            <a:headEnd type="none" w="lg" len="lg"/>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32786" name="Line 19"/>
          <p:cNvSpPr>
            <a:spLocks noChangeShapeType="1"/>
          </p:cNvSpPr>
          <p:nvPr/>
        </p:nvSpPr>
        <p:spPr bwMode="auto">
          <a:xfrm flipV="1">
            <a:off x="6084277" y="2560638"/>
            <a:ext cx="0" cy="360362"/>
          </a:xfrm>
          <a:prstGeom prst="line">
            <a:avLst/>
          </a:prstGeom>
          <a:noFill/>
          <a:ln w="19050">
            <a:solidFill>
              <a:schemeClr val="tx1"/>
            </a:solidFill>
            <a:prstDash val="dash"/>
            <a:round/>
            <a:headEnd type="none" w="lg" len="lg"/>
            <a:tailEnd type="non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32787" name="Rectangle 20"/>
          <p:cNvSpPr>
            <a:spLocks noChangeArrowheads="1"/>
          </p:cNvSpPr>
          <p:nvPr/>
        </p:nvSpPr>
        <p:spPr bwMode="auto">
          <a:xfrm>
            <a:off x="2842846" y="2921000"/>
            <a:ext cx="577362" cy="503238"/>
          </a:xfrm>
          <a:prstGeom prst="rect">
            <a:avLst/>
          </a:prstGeom>
          <a:solidFill>
            <a:schemeClr val="accent1"/>
          </a:solidFill>
          <a:ln w="28575">
            <a:solidFill>
              <a:schemeClr val="tx1"/>
            </a:solidFill>
            <a:miter lim="800000"/>
            <a:headEnd type="none" w="lg" len="lg"/>
            <a:tailEnd type="none" w="lg" len="lg"/>
          </a:ln>
        </p:spPr>
        <p:txBody>
          <a:bodyPr wrap="none" anchor="ctr"/>
          <a:lstStyle/>
          <a:p>
            <a:pPr algn="ctr" eaLnBrk="0" hangingPunct="0"/>
            <a:r>
              <a:rPr lang="en-GB" sz="1600"/>
              <a:t>H</a:t>
            </a:r>
          </a:p>
        </p:txBody>
      </p:sp>
      <p:sp>
        <p:nvSpPr>
          <p:cNvPr id="32788" name="Rectangle 21"/>
          <p:cNvSpPr>
            <a:spLocks noChangeArrowheads="1"/>
          </p:cNvSpPr>
          <p:nvPr/>
        </p:nvSpPr>
        <p:spPr bwMode="auto">
          <a:xfrm>
            <a:off x="2266951" y="2921000"/>
            <a:ext cx="575896" cy="503238"/>
          </a:xfrm>
          <a:prstGeom prst="rect">
            <a:avLst/>
          </a:prstGeom>
          <a:solidFill>
            <a:srgbClr val="FDEB81"/>
          </a:solidFill>
          <a:ln w="28575">
            <a:solidFill>
              <a:schemeClr val="tx1"/>
            </a:solidFill>
            <a:miter lim="800000"/>
            <a:headEnd type="none" w="lg" len="lg"/>
            <a:tailEnd type="none" w="lg" len="lg"/>
          </a:ln>
        </p:spPr>
        <p:txBody>
          <a:bodyPr wrap="none" anchor="ctr"/>
          <a:lstStyle/>
          <a:p>
            <a:pPr algn="ctr" eaLnBrk="0" hangingPunct="0"/>
            <a:r>
              <a:rPr lang="en-GB" sz="1600"/>
              <a:t>sync</a:t>
            </a:r>
          </a:p>
        </p:txBody>
      </p:sp>
      <p:sp>
        <p:nvSpPr>
          <p:cNvPr id="32789" name="Rectangle 22"/>
          <p:cNvSpPr>
            <a:spLocks noChangeArrowheads="1"/>
          </p:cNvSpPr>
          <p:nvPr/>
        </p:nvSpPr>
        <p:spPr bwMode="auto">
          <a:xfrm>
            <a:off x="6084277" y="2921000"/>
            <a:ext cx="577362" cy="503238"/>
          </a:xfrm>
          <a:prstGeom prst="rect">
            <a:avLst/>
          </a:prstGeom>
          <a:solidFill>
            <a:srgbClr val="FF9933"/>
          </a:solidFill>
          <a:ln w="28575">
            <a:solidFill>
              <a:schemeClr val="tx1"/>
            </a:solidFill>
            <a:miter lim="800000"/>
            <a:headEnd type="none" w="lg" len="lg"/>
            <a:tailEnd type="none" w="lg" len="lg"/>
          </a:ln>
        </p:spPr>
        <p:txBody>
          <a:bodyPr wrap="none" anchor="ctr"/>
          <a:lstStyle/>
          <a:p>
            <a:pPr algn="ctr" eaLnBrk="0" hangingPunct="0"/>
            <a:r>
              <a:rPr lang="en-GB" sz="1600"/>
              <a:t>CRC</a:t>
            </a:r>
          </a:p>
        </p:txBody>
      </p:sp>
      <p:sp>
        <p:nvSpPr>
          <p:cNvPr id="32790" name="Rectangle 23"/>
          <p:cNvSpPr>
            <a:spLocks noChangeArrowheads="1"/>
          </p:cNvSpPr>
          <p:nvPr/>
        </p:nvSpPr>
        <p:spPr bwMode="auto">
          <a:xfrm>
            <a:off x="6660174" y="2921000"/>
            <a:ext cx="575896" cy="503238"/>
          </a:xfrm>
          <a:prstGeom prst="rect">
            <a:avLst/>
          </a:prstGeom>
          <a:solidFill>
            <a:srgbClr val="FDEB81"/>
          </a:solidFill>
          <a:ln w="28575">
            <a:solidFill>
              <a:schemeClr val="tx1"/>
            </a:solidFill>
            <a:miter lim="800000"/>
            <a:headEnd type="none" w="lg" len="lg"/>
            <a:tailEnd type="none" w="lg" len="lg"/>
          </a:ln>
        </p:spPr>
        <p:txBody>
          <a:bodyPr wrap="none" anchor="ctr"/>
          <a:lstStyle/>
          <a:p>
            <a:pPr algn="ctr" eaLnBrk="0" hangingPunct="0"/>
            <a:r>
              <a:rPr lang="en-GB" sz="1600"/>
              <a:t>sync</a:t>
            </a:r>
          </a:p>
        </p:txBody>
      </p:sp>
      <p:sp>
        <p:nvSpPr>
          <p:cNvPr id="32791" name="Text Box 24"/>
          <p:cNvSpPr txBox="1">
            <a:spLocks noChangeArrowheads="1"/>
          </p:cNvSpPr>
          <p:nvPr/>
        </p:nvSpPr>
        <p:spPr bwMode="auto">
          <a:xfrm>
            <a:off x="-72721" y="2532063"/>
            <a:ext cx="2267868"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defRPr>
            </a:lvl2pPr>
            <a:lvl3pPr marL="1143000" indent="-228600" eaLnBrk="0" hangingPunct="0">
              <a:defRPr sz="1400">
                <a:solidFill>
                  <a:schemeClr val="tx1"/>
                </a:solidFill>
                <a:latin typeface="Arial" charset="0"/>
                <a:ea typeface="ＭＳ Ｐゴシック" charset="0"/>
              </a:defRPr>
            </a:lvl3pPr>
            <a:lvl4pPr marL="1600200" indent="-228600" eaLnBrk="0" hangingPunct="0">
              <a:defRPr sz="1400">
                <a:solidFill>
                  <a:schemeClr val="tx1"/>
                </a:solidFill>
                <a:latin typeface="Arial" charset="0"/>
                <a:ea typeface="ＭＳ Ｐゴシック" charset="0"/>
              </a:defRPr>
            </a:lvl4pPr>
            <a:lvl5pPr marL="2057400" indent="-228600" eaLnBrk="0" hangingPunct="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pPr algn="r"/>
            <a:r>
              <a:rPr lang="en-GB" sz="1600"/>
              <a:t>datagrams from e.g. IP</a:t>
            </a:r>
          </a:p>
        </p:txBody>
      </p:sp>
      <p:sp>
        <p:nvSpPr>
          <p:cNvPr id="32792" name="Text Box 25"/>
          <p:cNvSpPr txBox="1">
            <a:spLocks noChangeArrowheads="1"/>
          </p:cNvSpPr>
          <p:nvPr/>
        </p:nvSpPr>
        <p:spPr bwMode="auto">
          <a:xfrm>
            <a:off x="3102261" y="3497263"/>
            <a:ext cx="329849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defRPr>
            </a:lvl2pPr>
            <a:lvl3pPr marL="1143000" indent="-228600" eaLnBrk="0" hangingPunct="0">
              <a:defRPr sz="1400">
                <a:solidFill>
                  <a:schemeClr val="tx1"/>
                </a:solidFill>
                <a:latin typeface="Arial" charset="0"/>
                <a:ea typeface="ＭＳ Ｐゴシック" charset="0"/>
              </a:defRPr>
            </a:lvl3pPr>
            <a:lvl4pPr marL="1600200" indent="-228600" eaLnBrk="0" hangingPunct="0">
              <a:defRPr sz="1400">
                <a:solidFill>
                  <a:schemeClr val="tx1"/>
                </a:solidFill>
                <a:latin typeface="Arial" charset="0"/>
                <a:ea typeface="ＭＳ Ｐゴシック" charset="0"/>
              </a:defRPr>
            </a:lvl4pPr>
            <a:lvl5pPr marL="2057400" indent="-228600" eaLnBrk="0" hangingPunct="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pPr algn="ctr"/>
            <a:r>
              <a:rPr lang="en-GB" sz="1600"/>
              <a:t>frames generated by e.g. Ethernet</a:t>
            </a: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11</a:t>
            </a:fld>
            <a:endParaRPr lang="en-GB"/>
          </a:p>
        </p:txBody>
      </p:sp>
    </p:spTree>
    <p:extLst>
      <p:ext uri="{BB962C8B-B14F-4D97-AF65-F5344CB8AC3E}">
        <p14:creationId xmlns:p14="http://schemas.microsoft.com/office/powerpoint/2010/main" val="2949387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3074"/>
          <p:cNvSpPr>
            <a:spLocks noChangeArrowheads="1"/>
          </p:cNvSpPr>
          <p:nvPr/>
        </p:nvSpPr>
        <p:spPr bwMode="auto">
          <a:xfrm>
            <a:off x="107504" y="188640"/>
            <a:ext cx="9036496" cy="46230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eaLnBrk="0" hangingPunct="0"/>
            <a:r>
              <a:rPr lang="en-GB" sz="2400" dirty="0">
                <a:solidFill>
                  <a:srgbClr val="9A1D2B"/>
                </a:solidFill>
                <a:latin typeface="Arial" pitchFamily="34" charset="0"/>
                <a:cs typeface="Arial" pitchFamily="34" charset="0"/>
              </a:rPr>
              <a:t>Optical Packet Structure</a:t>
            </a:r>
          </a:p>
        </p:txBody>
      </p:sp>
      <p:sp>
        <p:nvSpPr>
          <p:cNvPr id="333827" name="Rectangle 3075"/>
          <p:cNvSpPr>
            <a:spLocks noChangeArrowheads="1"/>
          </p:cNvSpPr>
          <p:nvPr/>
        </p:nvSpPr>
        <p:spPr bwMode="auto">
          <a:xfrm>
            <a:off x="2749062" y="3464247"/>
            <a:ext cx="817685" cy="46355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3828" name="Rectangle 3076"/>
          <p:cNvSpPr>
            <a:spLocks noChangeArrowheads="1"/>
          </p:cNvSpPr>
          <p:nvPr/>
        </p:nvSpPr>
        <p:spPr bwMode="auto">
          <a:xfrm>
            <a:off x="1881554" y="3464247"/>
            <a:ext cx="817685" cy="46355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3829" name="Rectangle 3077"/>
          <p:cNvSpPr>
            <a:spLocks noChangeArrowheads="1"/>
          </p:cNvSpPr>
          <p:nvPr/>
        </p:nvSpPr>
        <p:spPr bwMode="auto">
          <a:xfrm>
            <a:off x="1012582" y="3464247"/>
            <a:ext cx="817685" cy="46355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3830" name="Text Box 3078"/>
          <p:cNvSpPr txBox="1">
            <a:spLocks noChangeArrowheads="1"/>
          </p:cNvSpPr>
          <p:nvPr/>
        </p:nvSpPr>
        <p:spPr bwMode="auto">
          <a:xfrm>
            <a:off x="1800958" y="3068960"/>
            <a:ext cx="135765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62000">
              <a:defRPr sz="2400">
                <a:solidFill>
                  <a:schemeClr val="tx1"/>
                </a:solidFill>
                <a:latin typeface="Times New Roman" charset="0"/>
                <a:ea typeface="ＭＳ Ｐゴシック" charset="0"/>
              </a:defRPr>
            </a:lvl1pPr>
            <a:lvl2pPr marL="571500" defTabSz="762000">
              <a:defRPr sz="2400">
                <a:solidFill>
                  <a:schemeClr val="tx1"/>
                </a:solidFill>
                <a:latin typeface="Times New Roman" charset="0"/>
                <a:ea typeface="ＭＳ Ｐゴシック" charset="0"/>
              </a:defRPr>
            </a:lvl2pPr>
            <a:lvl3pPr marL="1143000" defTabSz="762000">
              <a:defRPr sz="2400">
                <a:solidFill>
                  <a:schemeClr val="tx1"/>
                </a:solidFill>
                <a:latin typeface="Times New Roman" charset="0"/>
                <a:ea typeface="ＭＳ Ｐゴシック" charset="0"/>
              </a:defRPr>
            </a:lvl3pPr>
            <a:lvl4pPr marL="1714500" defTabSz="762000">
              <a:defRPr sz="2400">
                <a:solidFill>
                  <a:schemeClr val="tx1"/>
                </a:solidFill>
                <a:latin typeface="Times New Roman" charset="0"/>
                <a:ea typeface="ＭＳ Ｐゴシック" charset="0"/>
              </a:defRPr>
            </a:lvl4pPr>
            <a:lvl5pPr marL="2286000" defTabSz="762000">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t>user payload</a:t>
            </a:r>
            <a:endParaRPr lang="en-US"/>
          </a:p>
        </p:txBody>
      </p:sp>
      <p:sp>
        <p:nvSpPr>
          <p:cNvPr id="333831" name="Text Box 3079"/>
          <p:cNvSpPr txBox="1">
            <a:spLocks noChangeArrowheads="1"/>
          </p:cNvSpPr>
          <p:nvPr/>
        </p:nvSpPr>
        <p:spPr bwMode="auto">
          <a:xfrm>
            <a:off x="3744058" y="860425"/>
            <a:ext cx="142279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62000">
              <a:defRPr sz="2400">
                <a:solidFill>
                  <a:schemeClr val="tx1"/>
                </a:solidFill>
                <a:latin typeface="Times New Roman" charset="0"/>
                <a:ea typeface="ＭＳ Ｐゴシック" charset="0"/>
              </a:defRPr>
            </a:lvl1pPr>
            <a:lvl2pPr marL="571500" defTabSz="762000">
              <a:defRPr sz="2400">
                <a:solidFill>
                  <a:schemeClr val="tx1"/>
                </a:solidFill>
                <a:latin typeface="Times New Roman" charset="0"/>
                <a:ea typeface="ＭＳ Ｐゴシック" charset="0"/>
              </a:defRPr>
            </a:lvl2pPr>
            <a:lvl3pPr marL="1143000" defTabSz="762000">
              <a:defRPr sz="2400">
                <a:solidFill>
                  <a:schemeClr val="tx1"/>
                </a:solidFill>
                <a:latin typeface="Times New Roman" charset="0"/>
                <a:ea typeface="ＭＳ Ｐゴシック" charset="0"/>
              </a:defRPr>
            </a:lvl3pPr>
            <a:lvl4pPr marL="1714500" defTabSz="762000">
              <a:defRPr sz="2400">
                <a:solidFill>
                  <a:schemeClr val="tx1"/>
                </a:solidFill>
                <a:latin typeface="Times New Roman" charset="0"/>
                <a:ea typeface="ＭＳ Ｐゴシック" charset="0"/>
              </a:defRPr>
            </a:lvl4pPr>
            <a:lvl5pPr marL="2286000" defTabSz="762000">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t>guard bands</a:t>
            </a:r>
          </a:p>
        </p:txBody>
      </p:sp>
      <p:sp>
        <p:nvSpPr>
          <p:cNvPr id="333832" name="Line 3080"/>
          <p:cNvSpPr>
            <a:spLocks noChangeShapeType="1"/>
          </p:cNvSpPr>
          <p:nvPr/>
        </p:nvSpPr>
        <p:spPr bwMode="auto">
          <a:xfrm>
            <a:off x="5021873" y="2262188"/>
            <a:ext cx="2391508" cy="0"/>
          </a:xfrm>
          <a:prstGeom prst="line">
            <a:avLst/>
          </a:prstGeom>
          <a:noFill/>
          <a:ln w="1270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33834" name="Group 3082"/>
          <p:cNvGrpSpPr>
            <a:grpSpLocks/>
          </p:cNvGrpSpPr>
          <p:nvPr/>
        </p:nvGrpSpPr>
        <p:grpSpPr bwMode="auto">
          <a:xfrm>
            <a:off x="1210407" y="1504950"/>
            <a:ext cx="3396750" cy="469900"/>
            <a:chOff x="906" y="948"/>
            <a:chExt cx="2319" cy="296"/>
          </a:xfrm>
        </p:grpSpPr>
        <p:sp>
          <p:nvSpPr>
            <p:cNvPr id="333835" name="Rectangle 3083"/>
            <p:cNvSpPr>
              <a:spLocks noChangeArrowheads="1"/>
            </p:cNvSpPr>
            <p:nvPr/>
          </p:nvSpPr>
          <p:spPr bwMode="auto">
            <a:xfrm>
              <a:off x="2678" y="948"/>
              <a:ext cx="532" cy="296"/>
            </a:xfrm>
            <a:prstGeom prst="rect">
              <a:avLst/>
            </a:prstGeom>
            <a:solidFill>
              <a:srgbClr val="DDDDDD"/>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3836" name="Text Box 3084"/>
            <p:cNvSpPr txBox="1">
              <a:spLocks noChangeArrowheads="1"/>
            </p:cNvSpPr>
            <p:nvPr/>
          </p:nvSpPr>
          <p:spPr bwMode="auto">
            <a:xfrm>
              <a:off x="2689" y="996"/>
              <a:ext cx="536"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62000">
                <a:defRPr sz="2400">
                  <a:solidFill>
                    <a:schemeClr val="tx1"/>
                  </a:solidFill>
                  <a:latin typeface="Times New Roman" charset="0"/>
                  <a:ea typeface="ＭＳ Ｐゴシック" charset="0"/>
                </a:defRPr>
              </a:lvl1pPr>
              <a:lvl2pPr marL="571500" defTabSz="762000">
                <a:defRPr sz="2400">
                  <a:solidFill>
                    <a:schemeClr val="tx1"/>
                  </a:solidFill>
                  <a:latin typeface="Times New Roman" charset="0"/>
                  <a:ea typeface="ＭＳ Ｐゴシック" charset="0"/>
                </a:defRPr>
              </a:lvl2pPr>
              <a:lvl3pPr marL="1143000" defTabSz="762000">
                <a:defRPr sz="2400">
                  <a:solidFill>
                    <a:schemeClr val="tx1"/>
                  </a:solidFill>
                  <a:latin typeface="Times New Roman" charset="0"/>
                  <a:ea typeface="ＭＳ Ｐゴシック" charset="0"/>
                </a:defRPr>
              </a:lvl3pPr>
              <a:lvl4pPr marL="1714500" defTabSz="762000">
                <a:defRPr sz="2400">
                  <a:solidFill>
                    <a:schemeClr val="tx1"/>
                  </a:solidFill>
                  <a:latin typeface="Times New Roman" charset="0"/>
                  <a:ea typeface="ＭＳ Ｐゴシック" charset="0"/>
                </a:defRPr>
              </a:lvl4pPr>
              <a:lvl5pPr marL="2286000" defTabSz="762000">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600" b="1"/>
                <a:t>header</a:t>
              </a:r>
            </a:p>
          </p:txBody>
        </p:sp>
        <p:sp>
          <p:nvSpPr>
            <p:cNvPr id="333837" name="Rectangle 3085"/>
            <p:cNvSpPr>
              <a:spLocks noChangeArrowheads="1"/>
            </p:cNvSpPr>
            <p:nvPr/>
          </p:nvSpPr>
          <p:spPr bwMode="auto">
            <a:xfrm>
              <a:off x="906" y="948"/>
              <a:ext cx="1643" cy="291"/>
            </a:xfrm>
            <a:prstGeom prst="rect">
              <a:avLst/>
            </a:prstGeom>
            <a:solidFill>
              <a:srgbClr val="FFFFCD"/>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3838" name="Text Box 3086"/>
            <p:cNvSpPr txBox="1">
              <a:spLocks noChangeArrowheads="1"/>
            </p:cNvSpPr>
            <p:nvPr/>
          </p:nvSpPr>
          <p:spPr bwMode="auto">
            <a:xfrm>
              <a:off x="1011" y="973"/>
              <a:ext cx="145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762000">
                <a:defRPr sz="2400">
                  <a:solidFill>
                    <a:schemeClr val="tx1"/>
                  </a:solidFill>
                  <a:latin typeface="Times New Roman" charset="0"/>
                  <a:ea typeface="ＭＳ Ｐゴシック" charset="0"/>
                </a:defRPr>
              </a:lvl1pPr>
              <a:lvl2pPr marL="571500" defTabSz="762000">
                <a:defRPr sz="2400">
                  <a:solidFill>
                    <a:schemeClr val="tx1"/>
                  </a:solidFill>
                  <a:latin typeface="Times New Roman" charset="0"/>
                  <a:ea typeface="ＭＳ Ｐゴシック" charset="0"/>
                </a:defRPr>
              </a:lvl2pPr>
              <a:lvl3pPr marL="1143000" defTabSz="762000">
                <a:defRPr sz="2400">
                  <a:solidFill>
                    <a:schemeClr val="tx1"/>
                  </a:solidFill>
                  <a:latin typeface="Times New Roman" charset="0"/>
                  <a:ea typeface="ＭＳ Ｐゴシック" charset="0"/>
                </a:defRPr>
              </a:lvl3pPr>
              <a:lvl4pPr marL="1714500" defTabSz="762000">
                <a:defRPr sz="2400">
                  <a:solidFill>
                    <a:schemeClr val="tx1"/>
                  </a:solidFill>
                  <a:latin typeface="Times New Roman" charset="0"/>
                  <a:ea typeface="ＭＳ Ｐゴシック" charset="0"/>
                </a:defRPr>
              </a:lvl4pPr>
              <a:lvl5pPr marL="2286000" defTabSz="762000">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600" b="1" dirty="0"/>
                <a:t>transparent</a:t>
              </a:r>
              <a:r>
                <a:rPr lang="en-US" sz="1800" b="1" dirty="0"/>
                <a:t> payload</a:t>
              </a:r>
              <a:endParaRPr lang="en-US" b="1" dirty="0"/>
            </a:p>
          </p:txBody>
        </p:sp>
      </p:grpSp>
      <p:sp>
        <p:nvSpPr>
          <p:cNvPr id="333839" name="Rectangle 3087"/>
          <p:cNvSpPr>
            <a:spLocks noChangeArrowheads="1"/>
          </p:cNvSpPr>
          <p:nvPr/>
        </p:nvSpPr>
        <p:spPr bwMode="auto">
          <a:xfrm>
            <a:off x="7592158" y="1509713"/>
            <a:ext cx="778119" cy="469900"/>
          </a:xfrm>
          <a:prstGeom prst="rect">
            <a:avLst/>
          </a:prstGeom>
          <a:solidFill>
            <a:srgbClr val="DDDDDD"/>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3840" name="Text Box 3088"/>
          <p:cNvSpPr txBox="1">
            <a:spLocks noChangeArrowheads="1"/>
          </p:cNvSpPr>
          <p:nvPr/>
        </p:nvSpPr>
        <p:spPr bwMode="auto">
          <a:xfrm>
            <a:off x="7606307" y="1585913"/>
            <a:ext cx="78499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62000">
              <a:defRPr sz="2400">
                <a:solidFill>
                  <a:schemeClr val="tx1"/>
                </a:solidFill>
                <a:latin typeface="Times New Roman" charset="0"/>
                <a:ea typeface="ＭＳ Ｐゴシック" charset="0"/>
              </a:defRPr>
            </a:lvl1pPr>
            <a:lvl2pPr marL="571500" defTabSz="762000">
              <a:defRPr sz="2400">
                <a:solidFill>
                  <a:schemeClr val="tx1"/>
                </a:solidFill>
                <a:latin typeface="Times New Roman" charset="0"/>
                <a:ea typeface="ＭＳ Ｐゴシック" charset="0"/>
              </a:defRPr>
            </a:lvl2pPr>
            <a:lvl3pPr marL="1143000" defTabSz="762000">
              <a:defRPr sz="2400">
                <a:solidFill>
                  <a:schemeClr val="tx1"/>
                </a:solidFill>
                <a:latin typeface="Times New Roman" charset="0"/>
                <a:ea typeface="ＭＳ Ｐゴシック" charset="0"/>
              </a:defRPr>
            </a:lvl3pPr>
            <a:lvl4pPr marL="1714500" defTabSz="762000">
              <a:defRPr sz="2400">
                <a:solidFill>
                  <a:schemeClr val="tx1"/>
                </a:solidFill>
                <a:latin typeface="Times New Roman" charset="0"/>
                <a:ea typeface="ＭＳ Ｐゴシック" charset="0"/>
              </a:defRPr>
            </a:lvl4pPr>
            <a:lvl5pPr marL="2286000" defTabSz="762000">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600" b="1"/>
              <a:t>header</a:t>
            </a:r>
          </a:p>
        </p:txBody>
      </p:sp>
      <p:sp>
        <p:nvSpPr>
          <p:cNvPr id="333841" name="Rectangle 3089"/>
          <p:cNvSpPr>
            <a:spLocks noChangeArrowheads="1"/>
          </p:cNvSpPr>
          <p:nvPr/>
        </p:nvSpPr>
        <p:spPr bwMode="auto">
          <a:xfrm>
            <a:off x="4994031" y="1509713"/>
            <a:ext cx="2407627" cy="461962"/>
          </a:xfrm>
          <a:prstGeom prst="rect">
            <a:avLst/>
          </a:prstGeom>
          <a:solidFill>
            <a:srgbClr val="FFFFCD"/>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3842" name="Text Box 3090"/>
          <p:cNvSpPr txBox="1">
            <a:spLocks noChangeArrowheads="1"/>
          </p:cNvSpPr>
          <p:nvPr/>
        </p:nvSpPr>
        <p:spPr bwMode="auto">
          <a:xfrm>
            <a:off x="5147897" y="1549401"/>
            <a:ext cx="212480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762000">
              <a:defRPr sz="2400">
                <a:solidFill>
                  <a:schemeClr val="tx1"/>
                </a:solidFill>
                <a:latin typeface="Times New Roman" charset="0"/>
                <a:ea typeface="ＭＳ Ｐゴシック" charset="0"/>
              </a:defRPr>
            </a:lvl1pPr>
            <a:lvl2pPr marL="571500" defTabSz="762000">
              <a:defRPr sz="2400">
                <a:solidFill>
                  <a:schemeClr val="tx1"/>
                </a:solidFill>
                <a:latin typeface="Times New Roman" charset="0"/>
                <a:ea typeface="ＭＳ Ｐゴシック" charset="0"/>
              </a:defRPr>
            </a:lvl2pPr>
            <a:lvl3pPr marL="1143000" defTabSz="762000">
              <a:defRPr sz="2400">
                <a:solidFill>
                  <a:schemeClr val="tx1"/>
                </a:solidFill>
                <a:latin typeface="Times New Roman" charset="0"/>
                <a:ea typeface="ＭＳ Ｐゴシック" charset="0"/>
              </a:defRPr>
            </a:lvl3pPr>
            <a:lvl4pPr marL="1714500" defTabSz="762000">
              <a:defRPr sz="2400">
                <a:solidFill>
                  <a:schemeClr val="tx1"/>
                </a:solidFill>
                <a:latin typeface="Times New Roman" charset="0"/>
                <a:ea typeface="ＭＳ Ｐゴシック" charset="0"/>
              </a:defRPr>
            </a:lvl4pPr>
            <a:lvl5pPr marL="2286000" defTabSz="762000">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r>
              <a:rPr lang="en-US" sz="1600" b="1" dirty="0"/>
              <a:t>transparent</a:t>
            </a:r>
            <a:r>
              <a:rPr lang="en-US" sz="1800" b="1" dirty="0"/>
              <a:t> payload</a:t>
            </a:r>
            <a:endParaRPr lang="en-US" b="1" dirty="0"/>
          </a:p>
        </p:txBody>
      </p:sp>
      <p:sp>
        <p:nvSpPr>
          <p:cNvPr id="333843" name="Line 3091"/>
          <p:cNvSpPr>
            <a:spLocks noChangeShapeType="1"/>
          </p:cNvSpPr>
          <p:nvPr/>
        </p:nvSpPr>
        <p:spPr bwMode="auto">
          <a:xfrm>
            <a:off x="4437185" y="1198563"/>
            <a:ext cx="345831" cy="417512"/>
          </a:xfrm>
          <a:prstGeom prst="line">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3844" name="Line 3092"/>
          <p:cNvSpPr>
            <a:spLocks noChangeShapeType="1"/>
          </p:cNvSpPr>
          <p:nvPr/>
        </p:nvSpPr>
        <p:spPr bwMode="auto">
          <a:xfrm flipH="1">
            <a:off x="3705958" y="1255713"/>
            <a:ext cx="145073" cy="360362"/>
          </a:xfrm>
          <a:prstGeom prst="line">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3845" name="Line 3093"/>
          <p:cNvSpPr>
            <a:spLocks noChangeShapeType="1"/>
          </p:cNvSpPr>
          <p:nvPr/>
        </p:nvSpPr>
        <p:spPr bwMode="auto">
          <a:xfrm>
            <a:off x="1198685" y="2236788"/>
            <a:ext cx="3516923" cy="0"/>
          </a:xfrm>
          <a:prstGeom prst="line">
            <a:avLst/>
          </a:prstGeom>
          <a:noFill/>
          <a:ln w="12700">
            <a:solidFill>
              <a:schemeClr val="tx1"/>
            </a:solidFill>
            <a:round/>
            <a:headEnd type="arrow" w="med" len="me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3846" name="Text Box 3094"/>
          <p:cNvSpPr txBox="1">
            <a:spLocks noChangeArrowheads="1"/>
          </p:cNvSpPr>
          <p:nvPr/>
        </p:nvSpPr>
        <p:spPr bwMode="auto">
          <a:xfrm>
            <a:off x="2072054" y="2268538"/>
            <a:ext cx="102436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62000">
              <a:defRPr sz="2400">
                <a:solidFill>
                  <a:schemeClr val="tx1"/>
                </a:solidFill>
                <a:latin typeface="Times New Roman" charset="0"/>
                <a:ea typeface="ＭＳ Ｐゴシック" charset="0"/>
              </a:defRPr>
            </a:lvl1pPr>
            <a:lvl2pPr marL="571500" defTabSz="762000">
              <a:defRPr sz="2400">
                <a:solidFill>
                  <a:schemeClr val="tx1"/>
                </a:solidFill>
                <a:latin typeface="Times New Roman" charset="0"/>
                <a:ea typeface="ＭＳ Ｐゴシック" charset="0"/>
              </a:defRPr>
            </a:lvl2pPr>
            <a:lvl3pPr marL="1143000" defTabSz="762000">
              <a:defRPr sz="2400">
                <a:solidFill>
                  <a:schemeClr val="tx1"/>
                </a:solidFill>
                <a:latin typeface="Times New Roman" charset="0"/>
                <a:ea typeface="ＭＳ Ｐゴシック" charset="0"/>
              </a:defRPr>
            </a:lvl3pPr>
            <a:lvl4pPr marL="1714500" defTabSz="762000">
              <a:defRPr sz="2400">
                <a:solidFill>
                  <a:schemeClr val="tx1"/>
                </a:solidFill>
                <a:latin typeface="Times New Roman" charset="0"/>
                <a:ea typeface="ＭＳ Ｐゴシック" charset="0"/>
              </a:defRPr>
            </a:lvl4pPr>
            <a:lvl5pPr marL="2286000" defTabSz="762000">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b="1"/>
              <a:t>time slot</a:t>
            </a:r>
          </a:p>
        </p:txBody>
      </p:sp>
      <p:sp>
        <p:nvSpPr>
          <p:cNvPr id="333847" name="Line 3095"/>
          <p:cNvSpPr>
            <a:spLocks noChangeShapeType="1"/>
          </p:cNvSpPr>
          <p:nvPr/>
        </p:nvSpPr>
        <p:spPr bwMode="auto">
          <a:xfrm>
            <a:off x="4810858" y="1752600"/>
            <a:ext cx="0" cy="533400"/>
          </a:xfrm>
          <a:prstGeom prst="line">
            <a:avLst/>
          </a:prstGeom>
          <a:noFill/>
          <a:ln w="19050">
            <a:solidFill>
              <a:schemeClr val="tx1"/>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3848" name="Line 3096"/>
          <p:cNvSpPr>
            <a:spLocks noChangeShapeType="1"/>
          </p:cNvSpPr>
          <p:nvPr/>
        </p:nvSpPr>
        <p:spPr bwMode="auto">
          <a:xfrm>
            <a:off x="1055077" y="1733550"/>
            <a:ext cx="0" cy="533400"/>
          </a:xfrm>
          <a:prstGeom prst="line">
            <a:avLst/>
          </a:prstGeom>
          <a:noFill/>
          <a:ln w="19050">
            <a:solidFill>
              <a:schemeClr val="tx1"/>
            </a:solidFill>
            <a:prstDash val="sysDot"/>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3849" name="Line 3097"/>
          <p:cNvSpPr>
            <a:spLocks noChangeShapeType="1"/>
          </p:cNvSpPr>
          <p:nvPr/>
        </p:nvSpPr>
        <p:spPr bwMode="auto">
          <a:xfrm flipH="1">
            <a:off x="945173" y="2019301"/>
            <a:ext cx="268166" cy="1475107"/>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3850" name="Line 3098"/>
          <p:cNvSpPr>
            <a:spLocks noChangeShapeType="1"/>
          </p:cNvSpPr>
          <p:nvPr/>
        </p:nvSpPr>
        <p:spPr bwMode="auto">
          <a:xfrm>
            <a:off x="3640015" y="2009777"/>
            <a:ext cx="0" cy="158147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3851" name="Rectangle 3099"/>
          <p:cNvSpPr>
            <a:spLocks noChangeArrowheads="1"/>
          </p:cNvSpPr>
          <p:nvPr/>
        </p:nvSpPr>
        <p:spPr bwMode="auto">
          <a:xfrm>
            <a:off x="5310555" y="3473772"/>
            <a:ext cx="2458915" cy="622300"/>
          </a:xfrm>
          <a:prstGeom prst="rect">
            <a:avLst/>
          </a:prstGeom>
          <a:solidFill>
            <a:srgbClr val="DDDDDD"/>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3852" name="Text Box 3100"/>
          <p:cNvSpPr txBox="1">
            <a:spLocks noChangeArrowheads="1"/>
          </p:cNvSpPr>
          <p:nvPr/>
        </p:nvSpPr>
        <p:spPr bwMode="auto">
          <a:xfrm>
            <a:off x="1238250" y="4002410"/>
            <a:ext cx="2723823"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62000">
              <a:defRPr sz="2400">
                <a:solidFill>
                  <a:schemeClr val="tx1"/>
                </a:solidFill>
                <a:latin typeface="Times New Roman" charset="0"/>
                <a:ea typeface="ＭＳ Ｐゴシック" charset="0"/>
              </a:defRPr>
            </a:lvl1pPr>
            <a:lvl2pPr marL="571500" defTabSz="762000">
              <a:defRPr sz="2400">
                <a:solidFill>
                  <a:schemeClr val="tx1"/>
                </a:solidFill>
                <a:latin typeface="Times New Roman" charset="0"/>
                <a:ea typeface="ＭＳ Ｐゴシック" charset="0"/>
              </a:defRPr>
            </a:lvl2pPr>
            <a:lvl3pPr marL="1143000" defTabSz="762000">
              <a:defRPr sz="2400">
                <a:solidFill>
                  <a:schemeClr val="tx1"/>
                </a:solidFill>
                <a:latin typeface="Times New Roman" charset="0"/>
                <a:ea typeface="ＭＳ Ｐゴシック" charset="0"/>
              </a:defRPr>
            </a:lvl3pPr>
            <a:lvl4pPr marL="1714500" defTabSz="762000">
              <a:defRPr sz="2400">
                <a:solidFill>
                  <a:schemeClr val="tx1"/>
                </a:solidFill>
                <a:latin typeface="Times New Roman" charset="0"/>
                <a:ea typeface="ＭＳ Ｐゴシック" charset="0"/>
              </a:defRPr>
            </a:lvl4pPr>
            <a:lvl5pPr marL="2286000" defTabSz="762000">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t>multiples of fixed time unit</a:t>
            </a:r>
          </a:p>
          <a:p>
            <a:r>
              <a:rPr lang="en-US" sz="1800"/>
              <a:t>variable bit rate </a:t>
            </a:r>
            <a:endParaRPr lang="en-US"/>
          </a:p>
        </p:txBody>
      </p:sp>
      <p:sp>
        <p:nvSpPr>
          <p:cNvPr id="333853" name="Text Box 3101"/>
          <p:cNvSpPr txBox="1">
            <a:spLocks noChangeArrowheads="1"/>
          </p:cNvSpPr>
          <p:nvPr/>
        </p:nvSpPr>
        <p:spPr bwMode="auto">
          <a:xfrm>
            <a:off x="5693020" y="3591248"/>
            <a:ext cx="180026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62000">
              <a:defRPr sz="2400">
                <a:solidFill>
                  <a:schemeClr val="tx1"/>
                </a:solidFill>
                <a:latin typeface="Times New Roman" charset="0"/>
                <a:ea typeface="ＭＳ Ｐゴシック" charset="0"/>
              </a:defRPr>
            </a:lvl1pPr>
            <a:lvl2pPr marL="571500" defTabSz="762000">
              <a:defRPr sz="2400">
                <a:solidFill>
                  <a:schemeClr val="tx1"/>
                </a:solidFill>
                <a:latin typeface="Times New Roman" charset="0"/>
                <a:ea typeface="ＭＳ Ｐゴシック" charset="0"/>
              </a:defRPr>
            </a:lvl2pPr>
            <a:lvl3pPr marL="1143000" defTabSz="762000">
              <a:defRPr sz="2400">
                <a:solidFill>
                  <a:schemeClr val="tx1"/>
                </a:solidFill>
                <a:latin typeface="Times New Roman" charset="0"/>
                <a:ea typeface="ＭＳ Ｐゴシック" charset="0"/>
              </a:defRPr>
            </a:lvl3pPr>
            <a:lvl4pPr marL="1714500" defTabSz="762000">
              <a:defRPr sz="2400">
                <a:solidFill>
                  <a:schemeClr val="tx1"/>
                </a:solidFill>
                <a:latin typeface="Times New Roman" charset="0"/>
                <a:ea typeface="ＭＳ Ｐゴシック" charset="0"/>
              </a:defRPr>
            </a:lvl4pPr>
            <a:lvl5pPr marL="2286000" defTabSz="762000">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a:t>routing &amp; control</a:t>
            </a:r>
          </a:p>
        </p:txBody>
      </p:sp>
      <p:sp>
        <p:nvSpPr>
          <p:cNvPr id="333854" name="Line 3102"/>
          <p:cNvSpPr>
            <a:spLocks noChangeShapeType="1"/>
          </p:cNvSpPr>
          <p:nvPr/>
        </p:nvSpPr>
        <p:spPr bwMode="auto">
          <a:xfrm>
            <a:off x="3833447" y="2009775"/>
            <a:ext cx="1450730" cy="148113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3855" name="Line 3103"/>
          <p:cNvSpPr>
            <a:spLocks noChangeShapeType="1"/>
          </p:cNvSpPr>
          <p:nvPr/>
        </p:nvSpPr>
        <p:spPr bwMode="auto">
          <a:xfrm>
            <a:off x="4624755" y="2019300"/>
            <a:ext cx="3144715" cy="141899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3856" name="Text Box 3104"/>
          <p:cNvSpPr txBox="1">
            <a:spLocks noChangeArrowheads="1"/>
          </p:cNvSpPr>
          <p:nvPr/>
        </p:nvSpPr>
        <p:spPr bwMode="auto">
          <a:xfrm>
            <a:off x="4437185" y="4154976"/>
            <a:ext cx="7776863"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defTabSz="762000">
              <a:tabLst>
                <a:tab pos="1238250" algn="l"/>
              </a:tabLst>
              <a:defRPr sz="2400">
                <a:solidFill>
                  <a:schemeClr val="tx1"/>
                </a:solidFill>
                <a:latin typeface="Times New Roman" charset="0"/>
                <a:ea typeface="ＭＳ Ｐゴシック" charset="0"/>
              </a:defRPr>
            </a:lvl1pPr>
            <a:lvl2pPr marL="571500" defTabSz="762000">
              <a:tabLst>
                <a:tab pos="1238250" algn="l"/>
              </a:tabLst>
              <a:defRPr sz="2400">
                <a:solidFill>
                  <a:schemeClr val="tx1"/>
                </a:solidFill>
                <a:latin typeface="Times New Roman" charset="0"/>
                <a:ea typeface="ＭＳ Ｐゴシック" charset="0"/>
              </a:defRPr>
            </a:lvl2pPr>
            <a:lvl3pPr marL="1143000" defTabSz="762000">
              <a:tabLst>
                <a:tab pos="1238250" algn="l"/>
              </a:tabLst>
              <a:defRPr sz="2400">
                <a:solidFill>
                  <a:schemeClr val="tx1"/>
                </a:solidFill>
                <a:latin typeface="Times New Roman" charset="0"/>
                <a:ea typeface="ＭＳ Ｐゴシック" charset="0"/>
              </a:defRPr>
            </a:lvl3pPr>
            <a:lvl4pPr marL="1714500" defTabSz="762000">
              <a:tabLst>
                <a:tab pos="1238250" algn="l"/>
              </a:tabLst>
              <a:defRPr sz="2400">
                <a:solidFill>
                  <a:schemeClr val="tx1"/>
                </a:solidFill>
                <a:latin typeface="Times New Roman" charset="0"/>
                <a:ea typeface="ＭＳ Ｐゴシック" charset="0"/>
              </a:defRPr>
            </a:lvl4pPr>
            <a:lvl5pPr marL="2286000" defTabSz="762000">
              <a:tabLst>
                <a:tab pos="1238250" algn="l"/>
              </a:tabLst>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tabLst>
                <a:tab pos="1238250" algn="l"/>
              </a:tabLs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tabLst>
                <a:tab pos="1238250" algn="l"/>
              </a:tabLs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tabLst>
                <a:tab pos="1238250" algn="l"/>
              </a:tabLs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tabLst>
                <a:tab pos="1238250" algn="l"/>
              </a:tabLst>
              <a:defRPr sz="2400">
                <a:solidFill>
                  <a:schemeClr val="tx1"/>
                </a:solidFill>
                <a:latin typeface="Times New Roman" charset="0"/>
                <a:ea typeface="ＭＳ Ｐゴシック" charset="0"/>
              </a:defRPr>
            </a:lvl9pPr>
          </a:lstStyle>
          <a:p>
            <a:r>
              <a:rPr lang="en-US" sz="1800" b="1" dirty="0"/>
              <a:t>Key Points: Payload transparency</a:t>
            </a:r>
          </a:p>
          <a:p>
            <a:r>
              <a:rPr lang="en-US" sz="1800" b="1" dirty="0"/>
              <a:t>	Fixed or variable length		</a:t>
            </a: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FEC7BAAC-BC51-B343-B315-A9ACA46898CF}" type="slidenum">
              <a:rPr lang="en-GB" smtClean="0"/>
              <a:pPr>
                <a:defRPr/>
              </a:pPr>
              <a:t>12</a:t>
            </a:fld>
            <a:endParaRPr lang="en-GB"/>
          </a:p>
        </p:txBody>
      </p:sp>
      <p:sp>
        <p:nvSpPr>
          <p:cNvPr id="5" name="Rectangle 4">
            <a:extLst>
              <a:ext uri="{FF2B5EF4-FFF2-40B4-BE49-F238E27FC236}">
                <a16:creationId xmlns:a16="http://schemas.microsoft.com/office/drawing/2014/main" id="{D2407841-E5DA-4756-8788-2661593D04B0}"/>
              </a:ext>
            </a:extLst>
          </p:cNvPr>
          <p:cNvSpPr/>
          <p:nvPr/>
        </p:nvSpPr>
        <p:spPr>
          <a:xfrm>
            <a:off x="372307" y="4794107"/>
            <a:ext cx="7872101" cy="1477328"/>
          </a:xfrm>
          <a:prstGeom prst="rect">
            <a:avLst/>
          </a:prstGeom>
        </p:spPr>
        <p:txBody>
          <a:bodyPr wrap="square">
            <a:spAutoFit/>
          </a:bodyPr>
          <a:lstStyle/>
          <a:p>
            <a:pPr marL="285750" indent="-285750">
              <a:buFont typeface="Wingdings" panose="05000000000000000000" pitchFamily="2" charset="2"/>
              <a:buChar char="Ø"/>
            </a:pPr>
            <a:r>
              <a:rPr lang="en-GB" dirty="0"/>
              <a:t>In OPS the payload remains in the optical domain end-to-end </a:t>
            </a:r>
          </a:p>
          <a:p>
            <a:pPr marL="285750" indent="-285750">
              <a:buFont typeface="Wingdings" panose="05000000000000000000" pitchFamily="2" charset="2"/>
              <a:buChar char="Ø"/>
            </a:pPr>
            <a:r>
              <a:rPr lang="en-GB" dirty="0"/>
              <a:t>The header is processed at each node to determine the local address</a:t>
            </a:r>
          </a:p>
          <a:p>
            <a:pPr marL="285750" indent="-285750">
              <a:buFont typeface="Wingdings" panose="05000000000000000000" pitchFamily="2" charset="2"/>
              <a:buChar char="Ø"/>
            </a:pPr>
            <a:r>
              <a:rPr lang="en-GB" dirty="0"/>
              <a:t>Near term approaches involve opto-electronic processing</a:t>
            </a:r>
          </a:p>
          <a:p>
            <a:pPr marL="285750" indent="-285750">
              <a:buFont typeface="Wingdings" panose="05000000000000000000" pitchFamily="2" charset="2"/>
              <a:buChar char="Ø"/>
            </a:pPr>
            <a:r>
              <a:rPr lang="en-GB" dirty="0"/>
              <a:t>the header is detected and processed to activate the switch fabric</a:t>
            </a:r>
          </a:p>
          <a:p>
            <a:pPr marL="285750" indent="-285750">
              <a:buFont typeface="Wingdings" panose="05000000000000000000" pitchFamily="2" charset="2"/>
              <a:buChar char="Ø"/>
            </a:pPr>
            <a:r>
              <a:rPr lang="en-GB" dirty="0"/>
              <a:t>Header information can be at lower bit rate than payload</a:t>
            </a:r>
          </a:p>
        </p:txBody>
      </p:sp>
    </p:spTree>
    <p:extLst>
      <p:ext uri="{BB962C8B-B14F-4D97-AF65-F5344CB8AC3E}">
        <p14:creationId xmlns:p14="http://schemas.microsoft.com/office/powerpoint/2010/main" val="41798848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050"/>
          <p:cNvSpPr>
            <a:spLocks noChangeArrowheads="1"/>
          </p:cNvSpPr>
          <p:nvPr/>
        </p:nvSpPr>
        <p:spPr bwMode="auto">
          <a:xfrm>
            <a:off x="0" y="188640"/>
            <a:ext cx="5027117" cy="46230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eaLnBrk="0" hangingPunct="0"/>
            <a:r>
              <a:rPr lang="en-GB" sz="2400" dirty="0">
                <a:solidFill>
                  <a:srgbClr val="9A1D2B"/>
                </a:solidFill>
                <a:latin typeface="Arial" pitchFamily="34" charset="0"/>
                <a:cs typeface="Arial" pitchFamily="34" charset="0"/>
              </a:rPr>
              <a:t>Optical Packet Switching Scenarios</a:t>
            </a:r>
          </a:p>
        </p:txBody>
      </p:sp>
      <p:sp>
        <p:nvSpPr>
          <p:cNvPr id="342243" name="Text Box 2275"/>
          <p:cNvSpPr txBox="1">
            <a:spLocks noChangeArrowheads="1"/>
          </p:cNvSpPr>
          <p:nvPr/>
        </p:nvSpPr>
        <p:spPr bwMode="auto">
          <a:xfrm>
            <a:off x="679937" y="3903575"/>
            <a:ext cx="8334009" cy="25853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defTabSz="762000">
              <a:defRPr sz="2400">
                <a:solidFill>
                  <a:schemeClr val="tx1"/>
                </a:solidFill>
                <a:latin typeface="Times New Roman" charset="0"/>
                <a:ea typeface="ＭＳ Ｐゴシック" charset="0"/>
              </a:defRPr>
            </a:lvl1pPr>
            <a:lvl2pPr marL="571500" defTabSz="762000">
              <a:defRPr sz="2400">
                <a:solidFill>
                  <a:schemeClr val="tx1"/>
                </a:solidFill>
                <a:latin typeface="Times New Roman" charset="0"/>
                <a:ea typeface="ＭＳ Ｐゴシック" charset="0"/>
              </a:defRPr>
            </a:lvl2pPr>
            <a:lvl3pPr marL="1143000" defTabSz="762000">
              <a:defRPr sz="2400">
                <a:solidFill>
                  <a:schemeClr val="tx1"/>
                </a:solidFill>
                <a:latin typeface="Times New Roman" charset="0"/>
                <a:ea typeface="ＭＳ Ｐゴシック" charset="0"/>
              </a:defRPr>
            </a:lvl3pPr>
            <a:lvl4pPr marL="1714500" defTabSz="762000">
              <a:defRPr sz="2400">
                <a:solidFill>
                  <a:schemeClr val="tx1"/>
                </a:solidFill>
                <a:latin typeface="Times New Roman" charset="0"/>
                <a:ea typeface="ＭＳ Ｐゴシック" charset="0"/>
              </a:defRPr>
            </a:lvl4pPr>
            <a:lvl5pPr marL="2286000" defTabSz="762000">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800" dirty="0">
                <a:latin typeface="Arial" charset="0"/>
              </a:rPr>
              <a:t> </a:t>
            </a:r>
            <a:r>
              <a:rPr lang="en-GB" sz="1800" b="1" dirty="0">
                <a:latin typeface="Arial" charset="0"/>
              </a:rPr>
              <a:t>Optical Packet Switch as</a:t>
            </a:r>
            <a:r>
              <a:rPr lang="en-GB" sz="1800" dirty="0">
                <a:latin typeface="Arial" charset="0"/>
              </a:rPr>
              <a:t>:</a:t>
            </a:r>
          </a:p>
          <a:p>
            <a:pPr>
              <a:buFontTx/>
              <a:buChar char="•"/>
            </a:pPr>
            <a:r>
              <a:rPr lang="en-GB" sz="1800" dirty="0">
                <a:latin typeface="Arial" charset="0"/>
              </a:rPr>
              <a:t> </a:t>
            </a:r>
            <a:r>
              <a:rPr lang="en-GB" sz="1800" b="1" dirty="0">
                <a:latin typeface="Arial" charset="0"/>
              </a:rPr>
              <a:t>Core router</a:t>
            </a:r>
            <a:r>
              <a:rPr lang="en-GB" sz="1800" dirty="0">
                <a:latin typeface="Arial" charset="0"/>
              </a:rPr>
              <a:t>: optimisation of network resources, label swapping.</a:t>
            </a:r>
          </a:p>
          <a:p>
            <a:pPr>
              <a:buFontTx/>
              <a:buChar char="•"/>
            </a:pPr>
            <a:r>
              <a:rPr lang="en-GB" sz="1800" dirty="0">
                <a:latin typeface="Arial" charset="0"/>
              </a:rPr>
              <a:t> </a:t>
            </a:r>
            <a:r>
              <a:rPr lang="en-GB" sz="1800" b="1" dirty="0">
                <a:latin typeface="Arial" charset="0"/>
              </a:rPr>
              <a:t>Edge router</a:t>
            </a:r>
            <a:r>
              <a:rPr lang="en-GB" sz="1800" dirty="0">
                <a:latin typeface="Arial" charset="0"/>
              </a:rPr>
              <a:t>: aggregation, QoS, isolation of optical/IP domains</a:t>
            </a:r>
          </a:p>
          <a:p>
            <a:pPr>
              <a:buFontTx/>
              <a:buChar char="•"/>
            </a:pPr>
            <a:endParaRPr lang="en-GB" sz="1800" dirty="0">
              <a:latin typeface="Arial" charset="0"/>
            </a:endParaRPr>
          </a:p>
          <a:p>
            <a:pPr>
              <a:buFontTx/>
              <a:buChar char="•"/>
            </a:pPr>
            <a:r>
              <a:rPr lang="en-GB" sz="1800" dirty="0">
                <a:latin typeface="Arial" charset="0"/>
              </a:rPr>
              <a:t>OPS builds on an existing dynamically reconfigurable network, which uses OXCs to provide optical channels (wavelengths) through the OTN</a:t>
            </a:r>
          </a:p>
          <a:p>
            <a:pPr>
              <a:buFontTx/>
              <a:buChar char="•"/>
            </a:pPr>
            <a:r>
              <a:rPr lang="en-GB" sz="1800" dirty="0">
                <a:latin typeface="Arial" charset="0"/>
              </a:rPr>
              <a:t> Network partitioning, some wavelengths support legacy clients others optical packets</a:t>
            </a:r>
          </a:p>
          <a:p>
            <a:pPr>
              <a:buFontTx/>
              <a:buChar char="•"/>
            </a:pPr>
            <a:endParaRPr lang="en-GB" sz="1800" dirty="0">
              <a:latin typeface="Arial" charset="0"/>
            </a:endParaRPr>
          </a:p>
        </p:txBody>
      </p:sp>
      <p:grpSp>
        <p:nvGrpSpPr>
          <p:cNvPr id="4" name="Group 3">
            <a:extLst>
              <a:ext uri="{FF2B5EF4-FFF2-40B4-BE49-F238E27FC236}">
                <a16:creationId xmlns:a16="http://schemas.microsoft.com/office/drawing/2014/main" id="{C606A2C4-6474-4637-9F39-D3CC295D58ED}"/>
              </a:ext>
            </a:extLst>
          </p:cNvPr>
          <p:cNvGrpSpPr/>
          <p:nvPr/>
        </p:nvGrpSpPr>
        <p:grpSpPr>
          <a:xfrm>
            <a:off x="1526198" y="447257"/>
            <a:ext cx="6091604" cy="3608388"/>
            <a:chOff x="1611923" y="1200151"/>
            <a:chExt cx="6091604" cy="3608388"/>
          </a:xfrm>
        </p:grpSpPr>
        <p:sp>
          <p:nvSpPr>
            <p:cNvPr id="342019" name="Oval 2051"/>
            <p:cNvSpPr>
              <a:spLocks noChangeArrowheads="1"/>
            </p:cNvSpPr>
            <p:nvPr/>
          </p:nvSpPr>
          <p:spPr bwMode="auto">
            <a:xfrm>
              <a:off x="3144715" y="1760539"/>
              <a:ext cx="3494943" cy="2098675"/>
            </a:xfrm>
            <a:prstGeom prst="ellipse">
              <a:avLst/>
            </a:prstGeom>
            <a:solidFill>
              <a:srgbClr val="FFFFCD"/>
            </a:solidFill>
            <a:ln w="38100">
              <a:solidFill>
                <a:srgbClr val="000000"/>
              </a:solidFill>
              <a:prstDash val="lgDash"/>
              <a:round/>
              <a:headEnd/>
              <a:tailEnd/>
            </a:ln>
          </p:spPr>
          <p:txBody>
            <a:bodyPr/>
            <a:lstStyle/>
            <a:p>
              <a:endParaRPr lang="en-US"/>
            </a:p>
          </p:txBody>
        </p:sp>
        <p:sp>
          <p:nvSpPr>
            <p:cNvPr id="342020" name="Line 2052"/>
            <p:cNvSpPr>
              <a:spLocks noChangeShapeType="1"/>
            </p:cNvSpPr>
            <p:nvPr/>
          </p:nvSpPr>
          <p:spPr bwMode="auto">
            <a:xfrm>
              <a:off x="6723185" y="4011614"/>
              <a:ext cx="656492" cy="6365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021" name="Line 2053"/>
            <p:cNvSpPr>
              <a:spLocks noChangeShapeType="1"/>
            </p:cNvSpPr>
            <p:nvPr/>
          </p:nvSpPr>
          <p:spPr bwMode="auto">
            <a:xfrm>
              <a:off x="6742235" y="3983039"/>
              <a:ext cx="751742" cy="857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022" name="Line 2054"/>
            <p:cNvSpPr>
              <a:spLocks noChangeShapeType="1"/>
            </p:cNvSpPr>
            <p:nvPr/>
          </p:nvSpPr>
          <p:spPr bwMode="auto">
            <a:xfrm flipV="1">
              <a:off x="2306516" y="2540001"/>
              <a:ext cx="485043" cy="28416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023" name="Line 2055"/>
            <p:cNvSpPr>
              <a:spLocks noChangeShapeType="1"/>
            </p:cNvSpPr>
            <p:nvPr/>
          </p:nvSpPr>
          <p:spPr bwMode="auto">
            <a:xfrm>
              <a:off x="2306515" y="2111375"/>
              <a:ext cx="533400" cy="4000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024" name="Rectangle 2056"/>
            <p:cNvSpPr>
              <a:spLocks noChangeArrowheads="1"/>
            </p:cNvSpPr>
            <p:nvPr/>
          </p:nvSpPr>
          <p:spPr bwMode="auto">
            <a:xfrm>
              <a:off x="5858608" y="2008188"/>
              <a:ext cx="369277" cy="550862"/>
            </a:xfrm>
            <a:prstGeom prst="rect">
              <a:avLst/>
            </a:prstGeom>
            <a:solidFill>
              <a:srgbClr val="DDDDDD"/>
            </a:solidFill>
            <a:ln w="20638">
              <a:solidFill>
                <a:srgbClr val="000000"/>
              </a:solidFill>
              <a:miter lim="800000"/>
              <a:headEnd/>
              <a:tailEnd/>
            </a:ln>
          </p:spPr>
          <p:txBody>
            <a:bodyPr/>
            <a:lstStyle/>
            <a:p>
              <a:endParaRPr lang="en-US"/>
            </a:p>
          </p:txBody>
        </p:sp>
        <p:sp>
          <p:nvSpPr>
            <p:cNvPr id="342025" name="Rectangle 2057"/>
            <p:cNvSpPr>
              <a:spLocks noChangeArrowheads="1"/>
            </p:cNvSpPr>
            <p:nvPr/>
          </p:nvSpPr>
          <p:spPr bwMode="auto">
            <a:xfrm>
              <a:off x="4610100" y="2406651"/>
              <a:ext cx="372208" cy="550863"/>
            </a:xfrm>
            <a:prstGeom prst="rect">
              <a:avLst/>
            </a:prstGeom>
            <a:solidFill>
              <a:srgbClr val="DDDDDD"/>
            </a:solidFill>
            <a:ln w="20638">
              <a:solidFill>
                <a:srgbClr val="000000"/>
              </a:solidFill>
              <a:miter lim="800000"/>
              <a:headEnd/>
              <a:tailEnd/>
            </a:ln>
          </p:spPr>
          <p:txBody>
            <a:bodyPr/>
            <a:lstStyle/>
            <a:p>
              <a:endParaRPr lang="en-US"/>
            </a:p>
          </p:txBody>
        </p:sp>
        <p:sp>
          <p:nvSpPr>
            <p:cNvPr id="342026" name="Rectangle 2058"/>
            <p:cNvSpPr>
              <a:spLocks noChangeArrowheads="1"/>
            </p:cNvSpPr>
            <p:nvPr/>
          </p:nvSpPr>
          <p:spPr bwMode="auto">
            <a:xfrm>
              <a:off x="6018335" y="3052763"/>
              <a:ext cx="381000" cy="550862"/>
            </a:xfrm>
            <a:prstGeom prst="rect">
              <a:avLst/>
            </a:prstGeom>
            <a:solidFill>
              <a:srgbClr val="DDDDDD"/>
            </a:solidFill>
            <a:ln w="20638">
              <a:solidFill>
                <a:srgbClr val="000000"/>
              </a:solidFill>
              <a:miter lim="800000"/>
              <a:headEnd/>
              <a:tailEnd/>
            </a:ln>
          </p:spPr>
          <p:txBody>
            <a:bodyPr/>
            <a:lstStyle/>
            <a:p>
              <a:endParaRPr lang="en-US"/>
            </a:p>
          </p:txBody>
        </p:sp>
        <p:sp>
          <p:nvSpPr>
            <p:cNvPr id="342027" name="Rectangle 2059"/>
            <p:cNvSpPr>
              <a:spLocks noChangeArrowheads="1"/>
            </p:cNvSpPr>
            <p:nvPr/>
          </p:nvSpPr>
          <p:spPr bwMode="auto">
            <a:xfrm>
              <a:off x="3782159" y="3270250"/>
              <a:ext cx="370742" cy="560388"/>
            </a:xfrm>
            <a:prstGeom prst="rect">
              <a:avLst/>
            </a:prstGeom>
            <a:solidFill>
              <a:srgbClr val="DDDDDD"/>
            </a:solidFill>
            <a:ln w="20638">
              <a:solidFill>
                <a:srgbClr val="000000"/>
              </a:solidFill>
              <a:miter lim="800000"/>
              <a:headEnd/>
              <a:tailEnd/>
            </a:ln>
          </p:spPr>
          <p:txBody>
            <a:bodyPr/>
            <a:lstStyle/>
            <a:p>
              <a:endParaRPr lang="en-US"/>
            </a:p>
          </p:txBody>
        </p:sp>
        <p:sp>
          <p:nvSpPr>
            <p:cNvPr id="342028" name="Rectangle 2060"/>
            <p:cNvSpPr>
              <a:spLocks noChangeArrowheads="1"/>
            </p:cNvSpPr>
            <p:nvPr/>
          </p:nvSpPr>
          <p:spPr bwMode="auto">
            <a:xfrm>
              <a:off x="3201866" y="2282826"/>
              <a:ext cx="381000" cy="550863"/>
            </a:xfrm>
            <a:prstGeom prst="rect">
              <a:avLst/>
            </a:prstGeom>
            <a:solidFill>
              <a:srgbClr val="DDDDDD"/>
            </a:solidFill>
            <a:ln w="20638">
              <a:solidFill>
                <a:srgbClr val="000000"/>
              </a:solidFill>
              <a:miter lim="800000"/>
              <a:headEnd/>
              <a:tailEnd/>
            </a:ln>
          </p:spPr>
          <p:txBody>
            <a:bodyPr/>
            <a:lstStyle/>
            <a:p>
              <a:endParaRPr lang="en-US"/>
            </a:p>
          </p:txBody>
        </p:sp>
        <p:sp>
          <p:nvSpPr>
            <p:cNvPr id="342029" name="Freeform 2061"/>
            <p:cNvSpPr>
              <a:spLocks/>
            </p:cNvSpPr>
            <p:nvPr/>
          </p:nvSpPr>
          <p:spPr bwMode="auto">
            <a:xfrm>
              <a:off x="6144358" y="2197101"/>
              <a:ext cx="95250" cy="1044575"/>
            </a:xfrm>
            <a:custGeom>
              <a:avLst/>
              <a:gdLst>
                <a:gd name="T0" fmla="*/ 13 w 65"/>
                <a:gd name="T1" fmla="*/ 0 h 658"/>
                <a:gd name="T2" fmla="*/ 0 w 65"/>
                <a:gd name="T3" fmla="*/ 0 h 658"/>
                <a:gd name="T4" fmla="*/ 45 w 65"/>
                <a:gd name="T5" fmla="*/ 658 h 658"/>
                <a:gd name="T6" fmla="*/ 65 w 65"/>
                <a:gd name="T7" fmla="*/ 658 h 658"/>
                <a:gd name="T8" fmla="*/ 13 w 65"/>
                <a:gd name="T9" fmla="*/ 0 h 658"/>
              </a:gdLst>
              <a:ahLst/>
              <a:cxnLst>
                <a:cxn ang="0">
                  <a:pos x="T0" y="T1"/>
                </a:cxn>
                <a:cxn ang="0">
                  <a:pos x="T2" y="T3"/>
                </a:cxn>
                <a:cxn ang="0">
                  <a:pos x="T4" y="T5"/>
                </a:cxn>
                <a:cxn ang="0">
                  <a:pos x="T6" y="T7"/>
                </a:cxn>
                <a:cxn ang="0">
                  <a:pos x="T8" y="T9"/>
                </a:cxn>
              </a:cxnLst>
              <a:rect l="0" t="0" r="r" b="b"/>
              <a:pathLst>
                <a:path w="65" h="658">
                  <a:moveTo>
                    <a:pt x="13" y="0"/>
                  </a:moveTo>
                  <a:lnTo>
                    <a:pt x="0" y="0"/>
                  </a:lnTo>
                  <a:lnTo>
                    <a:pt x="45" y="658"/>
                  </a:lnTo>
                  <a:lnTo>
                    <a:pt x="65" y="658"/>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30" name="Rectangle 2062"/>
            <p:cNvSpPr>
              <a:spLocks noChangeArrowheads="1"/>
            </p:cNvSpPr>
            <p:nvPr/>
          </p:nvSpPr>
          <p:spPr bwMode="auto">
            <a:xfrm>
              <a:off x="4639408" y="2995613"/>
              <a:ext cx="504092"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031" name="Freeform 2063"/>
            <p:cNvSpPr>
              <a:spLocks/>
            </p:cNvSpPr>
            <p:nvPr/>
          </p:nvSpPr>
          <p:spPr bwMode="auto">
            <a:xfrm>
              <a:off x="2943958" y="2406650"/>
              <a:ext cx="304800" cy="198438"/>
            </a:xfrm>
            <a:custGeom>
              <a:avLst/>
              <a:gdLst>
                <a:gd name="T0" fmla="*/ 7 w 208"/>
                <a:gd name="T1" fmla="*/ 0 h 125"/>
                <a:gd name="T2" fmla="*/ 0 w 208"/>
                <a:gd name="T3" fmla="*/ 6 h 125"/>
                <a:gd name="T4" fmla="*/ 202 w 208"/>
                <a:gd name="T5" fmla="*/ 125 h 125"/>
                <a:gd name="T6" fmla="*/ 208 w 208"/>
                <a:gd name="T7" fmla="*/ 119 h 125"/>
                <a:gd name="T8" fmla="*/ 7 w 208"/>
                <a:gd name="T9" fmla="*/ 0 h 125"/>
              </a:gdLst>
              <a:ahLst/>
              <a:cxnLst>
                <a:cxn ang="0">
                  <a:pos x="T0" y="T1"/>
                </a:cxn>
                <a:cxn ang="0">
                  <a:pos x="T2" y="T3"/>
                </a:cxn>
                <a:cxn ang="0">
                  <a:pos x="T4" y="T5"/>
                </a:cxn>
                <a:cxn ang="0">
                  <a:pos x="T6" y="T7"/>
                </a:cxn>
                <a:cxn ang="0">
                  <a:pos x="T8" y="T9"/>
                </a:cxn>
              </a:cxnLst>
              <a:rect l="0" t="0" r="r" b="b"/>
              <a:pathLst>
                <a:path w="208" h="125">
                  <a:moveTo>
                    <a:pt x="7" y="0"/>
                  </a:moveTo>
                  <a:lnTo>
                    <a:pt x="0" y="6"/>
                  </a:lnTo>
                  <a:lnTo>
                    <a:pt x="202" y="125"/>
                  </a:lnTo>
                  <a:lnTo>
                    <a:pt x="208" y="119"/>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32" name="Freeform 2064"/>
            <p:cNvSpPr>
              <a:spLocks/>
            </p:cNvSpPr>
            <p:nvPr/>
          </p:nvSpPr>
          <p:spPr bwMode="auto">
            <a:xfrm>
              <a:off x="3248759" y="2511426"/>
              <a:ext cx="276957" cy="207963"/>
            </a:xfrm>
            <a:custGeom>
              <a:avLst/>
              <a:gdLst>
                <a:gd name="T0" fmla="*/ 33 w 189"/>
                <a:gd name="T1" fmla="*/ 0 h 131"/>
                <a:gd name="T2" fmla="*/ 0 w 189"/>
                <a:gd name="T3" fmla="*/ 30 h 131"/>
                <a:gd name="T4" fmla="*/ 0 w 189"/>
                <a:gd name="T5" fmla="*/ 131 h 131"/>
                <a:gd name="T6" fmla="*/ 156 w 189"/>
                <a:gd name="T7" fmla="*/ 131 h 131"/>
                <a:gd name="T8" fmla="*/ 189 w 189"/>
                <a:gd name="T9" fmla="*/ 101 h 131"/>
                <a:gd name="T10" fmla="*/ 189 w 189"/>
                <a:gd name="T11" fmla="*/ 0 h 131"/>
                <a:gd name="T12" fmla="*/ 33 w 189"/>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189" h="131">
                  <a:moveTo>
                    <a:pt x="33" y="0"/>
                  </a:moveTo>
                  <a:lnTo>
                    <a:pt x="0" y="30"/>
                  </a:lnTo>
                  <a:lnTo>
                    <a:pt x="0" y="131"/>
                  </a:lnTo>
                  <a:lnTo>
                    <a:pt x="156" y="131"/>
                  </a:lnTo>
                  <a:lnTo>
                    <a:pt x="189" y="101"/>
                  </a:lnTo>
                  <a:lnTo>
                    <a:pt x="189" y="0"/>
                  </a:lnTo>
                  <a:lnTo>
                    <a:pt x="33" y="0"/>
                  </a:lnTo>
                  <a:close/>
                </a:path>
              </a:pathLst>
            </a:custGeom>
            <a:solidFill>
              <a:srgbClr val="ECF7D1"/>
            </a:solidFill>
            <a:ln w="9525">
              <a:solidFill>
                <a:srgbClr val="000000"/>
              </a:solidFill>
              <a:prstDash val="solid"/>
              <a:round/>
              <a:headEnd/>
              <a:tailEnd/>
            </a:ln>
          </p:spPr>
          <p:txBody>
            <a:bodyPr/>
            <a:lstStyle/>
            <a:p>
              <a:endParaRPr lang="en-US"/>
            </a:p>
          </p:txBody>
        </p:sp>
        <p:sp>
          <p:nvSpPr>
            <p:cNvPr id="342033" name="Freeform 2065"/>
            <p:cNvSpPr>
              <a:spLocks/>
            </p:cNvSpPr>
            <p:nvPr/>
          </p:nvSpPr>
          <p:spPr bwMode="auto">
            <a:xfrm>
              <a:off x="3248759" y="2511426"/>
              <a:ext cx="276957" cy="47625"/>
            </a:xfrm>
            <a:custGeom>
              <a:avLst/>
              <a:gdLst>
                <a:gd name="T0" fmla="*/ 0 w 189"/>
                <a:gd name="T1" fmla="*/ 30 h 30"/>
                <a:gd name="T2" fmla="*/ 156 w 189"/>
                <a:gd name="T3" fmla="*/ 30 h 30"/>
                <a:gd name="T4" fmla="*/ 189 w 189"/>
                <a:gd name="T5" fmla="*/ 0 h 30"/>
                <a:gd name="T6" fmla="*/ 33 w 189"/>
                <a:gd name="T7" fmla="*/ 0 h 30"/>
                <a:gd name="T8" fmla="*/ 0 w 189"/>
                <a:gd name="T9" fmla="*/ 30 h 30"/>
              </a:gdLst>
              <a:ahLst/>
              <a:cxnLst>
                <a:cxn ang="0">
                  <a:pos x="T0" y="T1"/>
                </a:cxn>
                <a:cxn ang="0">
                  <a:pos x="T2" y="T3"/>
                </a:cxn>
                <a:cxn ang="0">
                  <a:pos x="T4" y="T5"/>
                </a:cxn>
                <a:cxn ang="0">
                  <a:pos x="T6" y="T7"/>
                </a:cxn>
                <a:cxn ang="0">
                  <a:pos x="T8" y="T9"/>
                </a:cxn>
              </a:cxnLst>
              <a:rect l="0" t="0" r="r" b="b"/>
              <a:pathLst>
                <a:path w="189" h="30">
                  <a:moveTo>
                    <a:pt x="0" y="30"/>
                  </a:moveTo>
                  <a:lnTo>
                    <a:pt x="156" y="30"/>
                  </a:lnTo>
                  <a:lnTo>
                    <a:pt x="189" y="0"/>
                  </a:lnTo>
                  <a:lnTo>
                    <a:pt x="33" y="0"/>
                  </a:lnTo>
                  <a:lnTo>
                    <a:pt x="0" y="30"/>
                  </a:lnTo>
                  <a:close/>
                </a:path>
              </a:pathLst>
            </a:custGeom>
            <a:solidFill>
              <a:srgbClr val="ECF7D1"/>
            </a:solidFill>
            <a:ln w="9525">
              <a:solidFill>
                <a:srgbClr val="000000"/>
              </a:solidFill>
              <a:prstDash val="solid"/>
              <a:round/>
              <a:headEnd/>
              <a:tailEnd/>
            </a:ln>
          </p:spPr>
          <p:txBody>
            <a:bodyPr/>
            <a:lstStyle/>
            <a:p>
              <a:endParaRPr lang="en-US"/>
            </a:p>
          </p:txBody>
        </p:sp>
        <p:sp>
          <p:nvSpPr>
            <p:cNvPr id="342034" name="Freeform 2066"/>
            <p:cNvSpPr>
              <a:spLocks/>
            </p:cNvSpPr>
            <p:nvPr/>
          </p:nvSpPr>
          <p:spPr bwMode="auto">
            <a:xfrm>
              <a:off x="3477359" y="2511426"/>
              <a:ext cx="48357" cy="207963"/>
            </a:xfrm>
            <a:custGeom>
              <a:avLst/>
              <a:gdLst>
                <a:gd name="T0" fmla="*/ 0 w 33"/>
                <a:gd name="T1" fmla="*/ 30 h 131"/>
                <a:gd name="T2" fmla="*/ 33 w 33"/>
                <a:gd name="T3" fmla="*/ 0 h 131"/>
                <a:gd name="T4" fmla="*/ 33 w 33"/>
                <a:gd name="T5" fmla="*/ 101 h 131"/>
                <a:gd name="T6" fmla="*/ 0 w 33"/>
                <a:gd name="T7" fmla="*/ 131 h 131"/>
                <a:gd name="T8" fmla="*/ 0 w 33"/>
                <a:gd name="T9" fmla="*/ 30 h 131"/>
              </a:gdLst>
              <a:ahLst/>
              <a:cxnLst>
                <a:cxn ang="0">
                  <a:pos x="T0" y="T1"/>
                </a:cxn>
                <a:cxn ang="0">
                  <a:pos x="T2" y="T3"/>
                </a:cxn>
                <a:cxn ang="0">
                  <a:pos x="T4" y="T5"/>
                </a:cxn>
                <a:cxn ang="0">
                  <a:pos x="T6" y="T7"/>
                </a:cxn>
                <a:cxn ang="0">
                  <a:pos x="T8" y="T9"/>
                </a:cxn>
              </a:cxnLst>
              <a:rect l="0" t="0" r="r" b="b"/>
              <a:pathLst>
                <a:path w="33" h="131">
                  <a:moveTo>
                    <a:pt x="0" y="30"/>
                  </a:moveTo>
                  <a:lnTo>
                    <a:pt x="33" y="0"/>
                  </a:lnTo>
                  <a:lnTo>
                    <a:pt x="33" y="101"/>
                  </a:lnTo>
                  <a:lnTo>
                    <a:pt x="0" y="131"/>
                  </a:lnTo>
                  <a:lnTo>
                    <a:pt x="0" y="30"/>
                  </a:lnTo>
                  <a:close/>
                </a:path>
              </a:pathLst>
            </a:custGeom>
            <a:solidFill>
              <a:srgbClr val="ECF7D1"/>
            </a:solidFill>
            <a:ln w="9525">
              <a:solidFill>
                <a:srgbClr val="000000"/>
              </a:solidFill>
              <a:prstDash val="solid"/>
              <a:round/>
              <a:headEnd/>
              <a:tailEnd/>
            </a:ln>
          </p:spPr>
          <p:txBody>
            <a:bodyPr/>
            <a:lstStyle/>
            <a:p>
              <a:endParaRPr lang="en-US"/>
            </a:p>
          </p:txBody>
        </p:sp>
        <p:sp>
          <p:nvSpPr>
            <p:cNvPr id="342035" name="Freeform 2067"/>
            <p:cNvSpPr>
              <a:spLocks/>
            </p:cNvSpPr>
            <p:nvPr/>
          </p:nvSpPr>
          <p:spPr bwMode="auto">
            <a:xfrm>
              <a:off x="3248759" y="2511426"/>
              <a:ext cx="276957" cy="207963"/>
            </a:xfrm>
            <a:custGeom>
              <a:avLst/>
              <a:gdLst>
                <a:gd name="T0" fmla="*/ 33 w 189"/>
                <a:gd name="T1" fmla="*/ 0 h 131"/>
                <a:gd name="T2" fmla="*/ 0 w 189"/>
                <a:gd name="T3" fmla="*/ 30 h 131"/>
                <a:gd name="T4" fmla="*/ 0 w 189"/>
                <a:gd name="T5" fmla="*/ 131 h 131"/>
                <a:gd name="T6" fmla="*/ 156 w 189"/>
                <a:gd name="T7" fmla="*/ 131 h 131"/>
                <a:gd name="T8" fmla="*/ 189 w 189"/>
                <a:gd name="T9" fmla="*/ 101 h 131"/>
                <a:gd name="T10" fmla="*/ 189 w 189"/>
                <a:gd name="T11" fmla="*/ 0 h 131"/>
                <a:gd name="T12" fmla="*/ 33 w 189"/>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189" h="131">
                  <a:moveTo>
                    <a:pt x="33" y="0"/>
                  </a:moveTo>
                  <a:lnTo>
                    <a:pt x="0" y="30"/>
                  </a:lnTo>
                  <a:lnTo>
                    <a:pt x="0" y="131"/>
                  </a:lnTo>
                  <a:lnTo>
                    <a:pt x="156" y="131"/>
                  </a:lnTo>
                  <a:lnTo>
                    <a:pt x="189" y="101"/>
                  </a:lnTo>
                  <a:lnTo>
                    <a:pt x="189" y="0"/>
                  </a:lnTo>
                  <a:lnTo>
                    <a:pt x="33" y="0"/>
                  </a:lnTo>
                  <a:close/>
                </a:path>
              </a:pathLst>
            </a:custGeom>
            <a:solidFill>
              <a:srgbClr val="ECF7D1"/>
            </a:solidFill>
            <a:ln w="9525">
              <a:solidFill>
                <a:srgbClr val="000000"/>
              </a:solidFill>
              <a:prstDash val="solid"/>
              <a:round/>
              <a:headEnd/>
              <a:tailEnd/>
            </a:ln>
          </p:spPr>
          <p:txBody>
            <a:bodyPr/>
            <a:lstStyle/>
            <a:p>
              <a:endParaRPr lang="en-US"/>
            </a:p>
          </p:txBody>
        </p:sp>
        <p:sp>
          <p:nvSpPr>
            <p:cNvPr id="342036" name="Freeform 2068"/>
            <p:cNvSpPr>
              <a:spLocks/>
            </p:cNvSpPr>
            <p:nvPr/>
          </p:nvSpPr>
          <p:spPr bwMode="auto">
            <a:xfrm>
              <a:off x="3248759" y="2511426"/>
              <a:ext cx="276957" cy="47625"/>
            </a:xfrm>
            <a:custGeom>
              <a:avLst/>
              <a:gdLst>
                <a:gd name="T0" fmla="*/ 0 w 189"/>
                <a:gd name="T1" fmla="*/ 30 h 30"/>
                <a:gd name="T2" fmla="*/ 156 w 189"/>
                <a:gd name="T3" fmla="*/ 30 h 30"/>
                <a:gd name="T4" fmla="*/ 189 w 189"/>
                <a:gd name="T5" fmla="*/ 0 h 30"/>
                <a:gd name="T6" fmla="*/ 0 w 189"/>
                <a:gd name="T7" fmla="*/ 30 h 30"/>
              </a:gdLst>
              <a:ahLst/>
              <a:cxnLst>
                <a:cxn ang="0">
                  <a:pos x="T0" y="T1"/>
                </a:cxn>
                <a:cxn ang="0">
                  <a:pos x="T2" y="T3"/>
                </a:cxn>
                <a:cxn ang="0">
                  <a:pos x="T4" y="T5"/>
                </a:cxn>
                <a:cxn ang="0">
                  <a:pos x="T6" y="T7"/>
                </a:cxn>
              </a:cxnLst>
              <a:rect l="0" t="0" r="r" b="b"/>
              <a:pathLst>
                <a:path w="189" h="30">
                  <a:moveTo>
                    <a:pt x="0" y="30"/>
                  </a:moveTo>
                  <a:lnTo>
                    <a:pt x="156" y="30"/>
                  </a:lnTo>
                  <a:lnTo>
                    <a:pt x="189" y="0"/>
                  </a:lnTo>
                  <a:lnTo>
                    <a:pt x="0" y="30"/>
                  </a:lnTo>
                  <a:close/>
                </a:path>
              </a:pathLst>
            </a:custGeom>
            <a:solidFill>
              <a:srgbClr val="ECF7D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37" name="Freeform 2069"/>
            <p:cNvSpPr>
              <a:spLocks/>
            </p:cNvSpPr>
            <p:nvPr/>
          </p:nvSpPr>
          <p:spPr bwMode="auto">
            <a:xfrm>
              <a:off x="3248759" y="2511426"/>
              <a:ext cx="276957" cy="47625"/>
            </a:xfrm>
            <a:custGeom>
              <a:avLst/>
              <a:gdLst>
                <a:gd name="T0" fmla="*/ 0 w 189"/>
                <a:gd name="T1" fmla="*/ 30 h 30"/>
                <a:gd name="T2" fmla="*/ 156 w 189"/>
                <a:gd name="T3" fmla="*/ 30 h 30"/>
                <a:gd name="T4" fmla="*/ 189 w 189"/>
                <a:gd name="T5" fmla="*/ 0 h 30"/>
              </a:gdLst>
              <a:ahLst/>
              <a:cxnLst>
                <a:cxn ang="0">
                  <a:pos x="T0" y="T1"/>
                </a:cxn>
                <a:cxn ang="0">
                  <a:pos x="T2" y="T3"/>
                </a:cxn>
                <a:cxn ang="0">
                  <a:pos x="T4" y="T5"/>
                </a:cxn>
              </a:cxnLst>
              <a:rect l="0" t="0" r="r" b="b"/>
              <a:pathLst>
                <a:path w="189" h="30">
                  <a:moveTo>
                    <a:pt x="0" y="30"/>
                  </a:moveTo>
                  <a:lnTo>
                    <a:pt x="156" y="30"/>
                  </a:lnTo>
                  <a:lnTo>
                    <a:pt x="189" y="0"/>
                  </a:lnTo>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2038" name="Line 2070"/>
            <p:cNvSpPr>
              <a:spLocks noChangeShapeType="1"/>
            </p:cNvSpPr>
            <p:nvPr/>
          </p:nvSpPr>
          <p:spPr bwMode="auto">
            <a:xfrm>
              <a:off x="3477359" y="2559050"/>
              <a:ext cx="1465" cy="16033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039" name="Freeform 2071"/>
            <p:cNvSpPr>
              <a:spLocks/>
            </p:cNvSpPr>
            <p:nvPr/>
          </p:nvSpPr>
          <p:spPr bwMode="auto">
            <a:xfrm>
              <a:off x="3316166" y="2586038"/>
              <a:ext cx="84992" cy="114300"/>
            </a:xfrm>
            <a:custGeom>
              <a:avLst/>
              <a:gdLst>
                <a:gd name="T0" fmla="*/ 58 w 58"/>
                <a:gd name="T1" fmla="*/ 6 h 72"/>
                <a:gd name="T2" fmla="*/ 45 w 58"/>
                <a:gd name="T3" fmla="*/ 0 h 72"/>
                <a:gd name="T4" fmla="*/ 0 w 58"/>
                <a:gd name="T5" fmla="*/ 60 h 72"/>
                <a:gd name="T6" fmla="*/ 13 w 58"/>
                <a:gd name="T7" fmla="*/ 72 h 72"/>
                <a:gd name="T8" fmla="*/ 58 w 58"/>
                <a:gd name="T9" fmla="*/ 6 h 72"/>
              </a:gdLst>
              <a:ahLst/>
              <a:cxnLst>
                <a:cxn ang="0">
                  <a:pos x="T0" y="T1"/>
                </a:cxn>
                <a:cxn ang="0">
                  <a:pos x="T2" y="T3"/>
                </a:cxn>
                <a:cxn ang="0">
                  <a:pos x="T4" y="T5"/>
                </a:cxn>
                <a:cxn ang="0">
                  <a:pos x="T6" y="T7"/>
                </a:cxn>
                <a:cxn ang="0">
                  <a:pos x="T8" y="T9"/>
                </a:cxn>
              </a:cxnLst>
              <a:rect l="0" t="0" r="r" b="b"/>
              <a:pathLst>
                <a:path w="58" h="72">
                  <a:moveTo>
                    <a:pt x="58" y="6"/>
                  </a:moveTo>
                  <a:lnTo>
                    <a:pt x="45" y="0"/>
                  </a:lnTo>
                  <a:lnTo>
                    <a:pt x="0" y="60"/>
                  </a:lnTo>
                  <a:lnTo>
                    <a:pt x="13" y="72"/>
                  </a:lnTo>
                  <a:lnTo>
                    <a:pt x="58"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40" name="Rectangle 2072"/>
            <p:cNvSpPr>
              <a:spLocks noChangeArrowheads="1"/>
            </p:cNvSpPr>
            <p:nvPr/>
          </p:nvSpPr>
          <p:spPr bwMode="auto">
            <a:xfrm>
              <a:off x="3382108" y="2595563"/>
              <a:ext cx="48358" cy="1905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041" name="Freeform 2073"/>
            <p:cNvSpPr>
              <a:spLocks/>
            </p:cNvSpPr>
            <p:nvPr/>
          </p:nvSpPr>
          <p:spPr bwMode="auto">
            <a:xfrm>
              <a:off x="3324958" y="2586038"/>
              <a:ext cx="76200" cy="114300"/>
            </a:xfrm>
            <a:custGeom>
              <a:avLst/>
              <a:gdLst>
                <a:gd name="T0" fmla="*/ 13 w 52"/>
                <a:gd name="T1" fmla="*/ 0 h 72"/>
                <a:gd name="T2" fmla="*/ 0 w 52"/>
                <a:gd name="T3" fmla="*/ 6 h 72"/>
                <a:gd name="T4" fmla="*/ 46 w 52"/>
                <a:gd name="T5" fmla="*/ 72 h 72"/>
                <a:gd name="T6" fmla="*/ 52 w 52"/>
                <a:gd name="T7" fmla="*/ 60 h 72"/>
                <a:gd name="T8" fmla="*/ 13 w 52"/>
                <a:gd name="T9" fmla="*/ 0 h 72"/>
              </a:gdLst>
              <a:ahLst/>
              <a:cxnLst>
                <a:cxn ang="0">
                  <a:pos x="T0" y="T1"/>
                </a:cxn>
                <a:cxn ang="0">
                  <a:pos x="T2" y="T3"/>
                </a:cxn>
                <a:cxn ang="0">
                  <a:pos x="T4" y="T5"/>
                </a:cxn>
                <a:cxn ang="0">
                  <a:pos x="T6" y="T7"/>
                </a:cxn>
                <a:cxn ang="0">
                  <a:pos x="T8" y="T9"/>
                </a:cxn>
              </a:cxnLst>
              <a:rect l="0" t="0" r="r" b="b"/>
              <a:pathLst>
                <a:path w="52" h="72">
                  <a:moveTo>
                    <a:pt x="13" y="0"/>
                  </a:moveTo>
                  <a:lnTo>
                    <a:pt x="0" y="6"/>
                  </a:lnTo>
                  <a:lnTo>
                    <a:pt x="46" y="72"/>
                  </a:lnTo>
                  <a:lnTo>
                    <a:pt x="52" y="60"/>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42" name="Rectangle 2074"/>
            <p:cNvSpPr>
              <a:spLocks noChangeArrowheads="1"/>
            </p:cNvSpPr>
            <p:nvPr/>
          </p:nvSpPr>
          <p:spPr bwMode="auto">
            <a:xfrm>
              <a:off x="3286858" y="2595563"/>
              <a:ext cx="57150" cy="1905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043" name="Freeform 2075"/>
            <p:cNvSpPr>
              <a:spLocks/>
            </p:cNvSpPr>
            <p:nvPr/>
          </p:nvSpPr>
          <p:spPr bwMode="auto">
            <a:xfrm>
              <a:off x="5904036" y="2092325"/>
              <a:ext cx="266700" cy="209550"/>
            </a:xfrm>
            <a:custGeom>
              <a:avLst/>
              <a:gdLst>
                <a:gd name="T0" fmla="*/ 33 w 182"/>
                <a:gd name="T1" fmla="*/ 0 h 132"/>
                <a:gd name="T2" fmla="*/ 0 w 182"/>
                <a:gd name="T3" fmla="*/ 30 h 132"/>
                <a:gd name="T4" fmla="*/ 0 w 182"/>
                <a:gd name="T5" fmla="*/ 132 h 132"/>
                <a:gd name="T6" fmla="*/ 150 w 182"/>
                <a:gd name="T7" fmla="*/ 132 h 132"/>
                <a:gd name="T8" fmla="*/ 182 w 182"/>
                <a:gd name="T9" fmla="*/ 102 h 132"/>
                <a:gd name="T10" fmla="*/ 182 w 182"/>
                <a:gd name="T11" fmla="*/ 0 h 132"/>
                <a:gd name="T12" fmla="*/ 33 w 182"/>
                <a:gd name="T13" fmla="*/ 0 h 132"/>
              </a:gdLst>
              <a:ahLst/>
              <a:cxnLst>
                <a:cxn ang="0">
                  <a:pos x="T0" y="T1"/>
                </a:cxn>
                <a:cxn ang="0">
                  <a:pos x="T2" y="T3"/>
                </a:cxn>
                <a:cxn ang="0">
                  <a:pos x="T4" y="T5"/>
                </a:cxn>
                <a:cxn ang="0">
                  <a:pos x="T6" y="T7"/>
                </a:cxn>
                <a:cxn ang="0">
                  <a:pos x="T8" y="T9"/>
                </a:cxn>
                <a:cxn ang="0">
                  <a:pos x="T10" y="T11"/>
                </a:cxn>
                <a:cxn ang="0">
                  <a:pos x="T12" y="T13"/>
                </a:cxn>
              </a:cxnLst>
              <a:rect l="0" t="0" r="r" b="b"/>
              <a:pathLst>
                <a:path w="182" h="132">
                  <a:moveTo>
                    <a:pt x="33" y="0"/>
                  </a:moveTo>
                  <a:lnTo>
                    <a:pt x="0" y="30"/>
                  </a:lnTo>
                  <a:lnTo>
                    <a:pt x="0" y="132"/>
                  </a:lnTo>
                  <a:lnTo>
                    <a:pt x="150" y="132"/>
                  </a:lnTo>
                  <a:lnTo>
                    <a:pt x="182" y="102"/>
                  </a:lnTo>
                  <a:lnTo>
                    <a:pt x="182" y="0"/>
                  </a:lnTo>
                  <a:lnTo>
                    <a:pt x="33" y="0"/>
                  </a:lnTo>
                  <a:close/>
                </a:path>
              </a:pathLst>
            </a:custGeom>
            <a:solidFill>
              <a:srgbClr val="ECF7D1"/>
            </a:solidFill>
            <a:ln w="9525">
              <a:solidFill>
                <a:srgbClr val="000000"/>
              </a:solidFill>
              <a:prstDash val="solid"/>
              <a:round/>
              <a:headEnd/>
              <a:tailEnd/>
            </a:ln>
          </p:spPr>
          <p:txBody>
            <a:bodyPr/>
            <a:lstStyle/>
            <a:p>
              <a:endParaRPr lang="en-US"/>
            </a:p>
          </p:txBody>
        </p:sp>
        <p:sp>
          <p:nvSpPr>
            <p:cNvPr id="342044" name="Freeform 2076"/>
            <p:cNvSpPr>
              <a:spLocks/>
            </p:cNvSpPr>
            <p:nvPr/>
          </p:nvSpPr>
          <p:spPr bwMode="auto">
            <a:xfrm>
              <a:off x="5904036" y="2092326"/>
              <a:ext cx="266700" cy="47625"/>
            </a:xfrm>
            <a:custGeom>
              <a:avLst/>
              <a:gdLst>
                <a:gd name="T0" fmla="*/ 0 w 182"/>
                <a:gd name="T1" fmla="*/ 30 h 30"/>
                <a:gd name="T2" fmla="*/ 150 w 182"/>
                <a:gd name="T3" fmla="*/ 30 h 30"/>
                <a:gd name="T4" fmla="*/ 182 w 182"/>
                <a:gd name="T5" fmla="*/ 0 h 30"/>
                <a:gd name="T6" fmla="*/ 33 w 182"/>
                <a:gd name="T7" fmla="*/ 0 h 30"/>
                <a:gd name="T8" fmla="*/ 0 w 182"/>
                <a:gd name="T9" fmla="*/ 30 h 30"/>
              </a:gdLst>
              <a:ahLst/>
              <a:cxnLst>
                <a:cxn ang="0">
                  <a:pos x="T0" y="T1"/>
                </a:cxn>
                <a:cxn ang="0">
                  <a:pos x="T2" y="T3"/>
                </a:cxn>
                <a:cxn ang="0">
                  <a:pos x="T4" y="T5"/>
                </a:cxn>
                <a:cxn ang="0">
                  <a:pos x="T6" y="T7"/>
                </a:cxn>
                <a:cxn ang="0">
                  <a:pos x="T8" y="T9"/>
                </a:cxn>
              </a:cxnLst>
              <a:rect l="0" t="0" r="r" b="b"/>
              <a:pathLst>
                <a:path w="182" h="30">
                  <a:moveTo>
                    <a:pt x="0" y="30"/>
                  </a:moveTo>
                  <a:lnTo>
                    <a:pt x="150" y="30"/>
                  </a:lnTo>
                  <a:lnTo>
                    <a:pt x="182" y="0"/>
                  </a:lnTo>
                  <a:lnTo>
                    <a:pt x="33" y="0"/>
                  </a:lnTo>
                  <a:lnTo>
                    <a:pt x="0" y="30"/>
                  </a:lnTo>
                  <a:close/>
                </a:path>
              </a:pathLst>
            </a:custGeom>
            <a:solidFill>
              <a:srgbClr val="ECF7D1"/>
            </a:solidFill>
            <a:ln w="9525">
              <a:solidFill>
                <a:srgbClr val="000000"/>
              </a:solidFill>
              <a:prstDash val="solid"/>
              <a:round/>
              <a:headEnd/>
              <a:tailEnd/>
            </a:ln>
          </p:spPr>
          <p:txBody>
            <a:bodyPr/>
            <a:lstStyle/>
            <a:p>
              <a:endParaRPr lang="en-US"/>
            </a:p>
          </p:txBody>
        </p:sp>
        <p:sp>
          <p:nvSpPr>
            <p:cNvPr id="342045" name="Freeform 2077"/>
            <p:cNvSpPr>
              <a:spLocks/>
            </p:cNvSpPr>
            <p:nvPr/>
          </p:nvSpPr>
          <p:spPr bwMode="auto">
            <a:xfrm>
              <a:off x="6125308" y="2092325"/>
              <a:ext cx="45427" cy="209550"/>
            </a:xfrm>
            <a:custGeom>
              <a:avLst/>
              <a:gdLst>
                <a:gd name="T0" fmla="*/ 0 w 32"/>
                <a:gd name="T1" fmla="*/ 30 h 132"/>
                <a:gd name="T2" fmla="*/ 32 w 32"/>
                <a:gd name="T3" fmla="*/ 0 h 132"/>
                <a:gd name="T4" fmla="*/ 32 w 32"/>
                <a:gd name="T5" fmla="*/ 102 h 132"/>
                <a:gd name="T6" fmla="*/ 0 w 32"/>
                <a:gd name="T7" fmla="*/ 132 h 132"/>
                <a:gd name="T8" fmla="*/ 0 w 32"/>
                <a:gd name="T9" fmla="*/ 30 h 132"/>
              </a:gdLst>
              <a:ahLst/>
              <a:cxnLst>
                <a:cxn ang="0">
                  <a:pos x="T0" y="T1"/>
                </a:cxn>
                <a:cxn ang="0">
                  <a:pos x="T2" y="T3"/>
                </a:cxn>
                <a:cxn ang="0">
                  <a:pos x="T4" y="T5"/>
                </a:cxn>
                <a:cxn ang="0">
                  <a:pos x="T6" y="T7"/>
                </a:cxn>
                <a:cxn ang="0">
                  <a:pos x="T8" y="T9"/>
                </a:cxn>
              </a:cxnLst>
              <a:rect l="0" t="0" r="r" b="b"/>
              <a:pathLst>
                <a:path w="32" h="132">
                  <a:moveTo>
                    <a:pt x="0" y="30"/>
                  </a:moveTo>
                  <a:lnTo>
                    <a:pt x="32" y="0"/>
                  </a:lnTo>
                  <a:lnTo>
                    <a:pt x="32" y="102"/>
                  </a:lnTo>
                  <a:lnTo>
                    <a:pt x="0" y="132"/>
                  </a:lnTo>
                  <a:lnTo>
                    <a:pt x="0" y="30"/>
                  </a:lnTo>
                  <a:close/>
                </a:path>
              </a:pathLst>
            </a:custGeom>
            <a:solidFill>
              <a:srgbClr val="ECF7D1"/>
            </a:solidFill>
            <a:ln w="9525">
              <a:solidFill>
                <a:srgbClr val="000000"/>
              </a:solidFill>
              <a:prstDash val="solid"/>
              <a:round/>
              <a:headEnd/>
              <a:tailEnd/>
            </a:ln>
          </p:spPr>
          <p:txBody>
            <a:bodyPr/>
            <a:lstStyle/>
            <a:p>
              <a:endParaRPr lang="en-US"/>
            </a:p>
          </p:txBody>
        </p:sp>
        <p:sp>
          <p:nvSpPr>
            <p:cNvPr id="342046" name="Freeform 2078"/>
            <p:cNvSpPr>
              <a:spLocks/>
            </p:cNvSpPr>
            <p:nvPr/>
          </p:nvSpPr>
          <p:spPr bwMode="auto">
            <a:xfrm>
              <a:off x="5904036" y="2092325"/>
              <a:ext cx="266700" cy="209550"/>
            </a:xfrm>
            <a:custGeom>
              <a:avLst/>
              <a:gdLst>
                <a:gd name="T0" fmla="*/ 26 w 182"/>
                <a:gd name="T1" fmla="*/ 0 h 132"/>
                <a:gd name="T2" fmla="*/ 0 w 182"/>
                <a:gd name="T3" fmla="*/ 30 h 132"/>
                <a:gd name="T4" fmla="*/ 0 w 182"/>
                <a:gd name="T5" fmla="*/ 132 h 132"/>
                <a:gd name="T6" fmla="*/ 150 w 182"/>
                <a:gd name="T7" fmla="*/ 132 h 132"/>
                <a:gd name="T8" fmla="*/ 182 w 182"/>
                <a:gd name="T9" fmla="*/ 102 h 132"/>
                <a:gd name="T10" fmla="*/ 182 w 182"/>
                <a:gd name="T11" fmla="*/ 0 h 132"/>
                <a:gd name="T12" fmla="*/ 26 w 182"/>
                <a:gd name="T13" fmla="*/ 0 h 132"/>
              </a:gdLst>
              <a:ahLst/>
              <a:cxnLst>
                <a:cxn ang="0">
                  <a:pos x="T0" y="T1"/>
                </a:cxn>
                <a:cxn ang="0">
                  <a:pos x="T2" y="T3"/>
                </a:cxn>
                <a:cxn ang="0">
                  <a:pos x="T4" y="T5"/>
                </a:cxn>
                <a:cxn ang="0">
                  <a:pos x="T6" y="T7"/>
                </a:cxn>
                <a:cxn ang="0">
                  <a:pos x="T8" y="T9"/>
                </a:cxn>
                <a:cxn ang="0">
                  <a:pos x="T10" y="T11"/>
                </a:cxn>
                <a:cxn ang="0">
                  <a:pos x="T12" y="T13"/>
                </a:cxn>
              </a:cxnLst>
              <a:rect l="0" t="0" r="r" b="b"/>
              <a:pathLst>
                <a:path w="182" h="132">
                  <a:moveTo>
                    <a:pt x="26" y="0"/>
                  </a:moveTo>
                  <a:lnTo>
                    <a:pt x="0" y="30"/>
                  </a:lnTo>
                  <a:lnTo>
                    <a:pt x="0" y="132"/>
                  </a:lnTo>
                  <a:lnTo>
                    <a:pt x="150" y="132"/>
                  </a:lnTo>
                  <a:lnTo>
                    <a:pt x="182" y="102"/>
                  </a:lnTo>
                  <a:lnTo>
                    <a:pt x="182" y="0"/>
                  </a:lnTo>
                  <a:lnTo>
                    <a:pt x="26" y="0"/>
                  </a:lnTo>
                  <a:close/>
                </a:path>
              </a:pathLst>
            </a:custGeom>
            <a:solidFill>
              <a:srgbClr val="ECF7D1"/>
            </a:solidFill>
            <a:ln w="9525">
              <a:solidFill>
                <a:srgbClr val="000000"/>
              </a:solidFill>
              <a:prstDash val="solid"/>
              <a:round/>
              <a:headEnd/>
              <a:tailEnd/>
            </a:ln>
          </p:spPr>
          <p:txBody>
            <a:bodyPr/>
            <a:lstStyle/>
            <a:p>
              <a:endParaRPr lang="en-US"/>
            </a:p>
          </p:txBody>
        </p:sp>
        <p:sp>
          <p:nvSpPr>
            <p:cNvPr id="342047" name="Freeform 2079"/>
            <p:cNvSpPr>
              <a:spLocks/>
            </p:cNvSpPr>
            <p:nvPr/>
          </p:nvSpPr>
          <p:spPr bwMode="auto">
            <a:xfrm>
              <a:off x="5904036" y="2092326"/>
              <a:ext cx="266700" cy="47625"/>
            </a:xfrm>
            <a:custGeom>
              <a:avLst/>
              <a:gdLst>
                <a:gd name="T0" fmla="*/ 0 w 182"/>
                <a:gd name="T1" fmla="*/ 30 h 30"/>
                <a:gd name="T2" fmla="*/ 150 w 182"/>
                <a:gd name="T3" fmla="*/ 30 h 30"/>
                <a:gd name="T4" fmla="*/ 182 w 182"/>
                <a:gd name="T5" fmla="*/ 0 h 30"/>
                <a:gd name="T6" fmla="*/ 0 w 182"/>
                <a:gd name="T7" fmla="*/ 30 h 30"/>
              </a:gdLst>
              <a:ahLst/>
              <a:cxnLst>
                <a:cxn ang="0">
                  <a:pos x="T0" y="T1"/>
                </a:cxn>
                <a:cxn ang="0">
                  <a:pos x="T2" y="T3"/>
                </a:cxn>
                <a:cxn ang="0">
                  <a:pos x="T4" y="T5"/>
                </a:cxn>
                <a:cxn ang="0">
                  <a:pos x="T6" y="T7"/>
                </a:cxn>
              </a:cxnLst>
              <a:rect l="0" t="0" r="r" b="b"/>
              <a:pathLst>
                <a:path w="182" h="30">
                  <a:moveTo>
                    <a:pt x="0" y="30"/>
                  </a:moveTo>
                  <a:lnTo>
                    <a:pt x="150" y="30"/>
                  </a:lnTo>
                  <a:lnTo>
                    <a:pt x="182" y="0"/>
                  </a:lnTo>
                  <a:lnTo>
                    <a:pt x="0" y="30"/>
                  </a:lnTo>
                  <a:close/>
                </a:path>
              </a:pathLst>
            </a:custGeom>
            <a:solidFill>
              <a:srgbClr val="ECF7D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48" name="Freeform 2080"/>
            <p:cNvSpPr>
              <a:spLocks/>
            </p:cNvSpPr>
            <p:nvPr/>
          </p:nvSpPr>
          <p:spPr bwMode="auto">
            <a:xfrm>
              <a:off x="5904036" y="2092326"/>
              <a:ext cx="266700" cy="47625"/>
            </a:xfrm>
            <a:custGeom>
              <a:avLst/>
              <a:gdLst>
                <a:gd name="T0" fmla="*/ 0 w 182"/>
                <a:gd name="T1" fmla="*/ 30 h 30"/>
                <a:gd name="T2" fmla="*/ 150 w 182"/>
                <a:gd name="T3" fmla="*/ 30 h 30"/>
                <a:gd name="T4" fmla="*/ 182 w 182"/>
                <a:gd name="T5" fmla="*/ 0 h 30"/>
              </a:gdLst>
              <a:ahLst/>
              <a:cxnLst>
                <a:cxn ang="0">
                  <a:pos x="T0" y="T1"/>
                </a:cxn>
                <a:cxn ang="0">
                  <a:pos x="T2" y="T3"/>
                </a:cxn>
                <a:cxn ang="0">
                  <a:pos x="T4" y="T5"/>
                </a:cxn>
              </a:cxnLst>
              <a:rect l="0" t="0" r="r" b="b"/>
              <a:pathLst>
                <a:path w="182" h="30">
                  <a:moveTo>
                    <a:pt x="0" y="30"/>
                  </a:moveTo>
                  <a:lnTo>
                    <a:pt x="150" y="30"/>
                  </a:lnTo>
                  <a:lnTo>
                    <a:pt x="182" y="0"/>
                  </a:lnTo>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2049" name="Line 2081"/>
            <p:cNvSpPr>
              <a:spLocks noChangeShapeType="1"/>
            </p:cNvSpPr>
            <p:nvPr/>
          </p:nvSpPr>
          <p:spPr bwMode="auto">
            <a:xfrm>
              <a:off x="6125308" y="2139951"/>
              <a:ext cx="7327" cy="1619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050" name="Freeform 2082"/>
            <p:cNvSpPr>
              <a:spLocks/>
            </p:cNvSpPr>
            <p:nvPr/>
          </p:nvSpPr>
          <p:spPr bwMode="auto">
            <a:xfrm>
              <a:off x="5972908" y="2168526"/>
              <a:ext cx="76200" cy="104775"/>
            </a:xfrm>
            <a:custGeom>
              <a:avLst/>
              <a:gdLst>
                <a:gd name="T0" fmla="*/ 52 w 52"/>
                <a:gd name="T1" fmla="*/ 6 h 66"/>
                <a:gd name="T2" fmla="*/ 39 w 52"/>
                <a:gd name="T3" fmla="*/ 0 h 66"/>
                <a:gd name="T4" fmla="*/ 0 w 52"/>
                <a:gd name="T5" fmla="*/ 60 h 66"/>
                <a:gd name="T6" fmla="*/ 6 w 52"/>
                <a:gd name="T7" fmla="*/ 66 h 66"/>
                <a:gd name="T8" fmla="*/ 52 w 52"/>
                <a:gd name="T9" fmla="*/ 6 h 66"/>
              </a:gdLst>
              <a:ahLst/>
              <a:cxnLst>
                <a:cxn ang="0">
                  <a:pos x="T0" y="T1"/>
                </a:cxn>
                <a:cxn ang="0">
                  <a:pos x="T2" y="T3"/>
                </a:cxn>
                <a:cxn ang="0">
                  <a:pos x="T4" y="T5"/>
                </a:cxn>
                <a:cxn ang="0">
                  <a:pos x="T6" y="T7"/>
                </a:cxn>
                <a:cxn ang="0">
                  <a:pos x="T8" y="T9"/>
                </a:cxn>
              </a:cxnLst>
              <a:rect l="0" t="0" r="r" b="b"/>
              <a:pathLst>
                <a:path w="52" h="66">
                  <a:moveTo>
                    <a:pt x="52" y="6"/>
                  </a:moveTo>
                  <a:lnTo>
                    <a:pt x="39" y="0"/>
                  </a:lnTo>
                  <a:lnTo>
                    <a:pt x="0" y="60"/>
                  </a:lnTo>
                  <a:lnTo>
                    <a:pt x="6" y="66"/>
                  </a:lnTo>
                  <a:lnTo>
                    <a:pt x="52"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51" name="Rectangle 2083"/>
            <p:cNvSpPr>
              <a:spLocks noChangeArrowheads="1"/>
            </p:cNvSpPr>
            <p:nvPr/>
          </p:nvSpPr>
          <p:spPr bwMode="auto">
            <a:xfrm>
              <a:off x="6030058" y="2168526"/>
              <a:ext cx="57150" cy="2857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052" name="Freeform 2084"/>
            <p:cNvSpPr>
              <a:spLocks/>
            </p:cNvSpPr>
            <p:nvPr/>
          </p:nvSpPr>
          <p:spPr bwMode="auto">
            <a:xfrm>
              <a:off x="5980235" y="2168526"/>
              <a:ext cx="76200" cy="104775"/>
            </a:xfrm>
            <a:custGeom>
              <a:avLst/>
              <a:gdLst>
                <a:gd name="T0" fmla="*/ 7 w 52"/>
                <a:gd name="T1" fmla="*/ 0 h 66"/>
                <a:gd name="T2" fmla="*/ 0 w 52"/>
                <a:gd name="T3" fmla="*/ 6 h 66"/>
                <a:gd name="T4" fmla="*/ 39 w 52"/>
                <a:gd name="T5" fmla="*/ 66 h 66"/>
                <a:gd name="T6" fmla="*/ 52 w 52"/>
                <a:gd name="T7" fmla="*/ 60 h 66"/>
                <a:gd name="T8" fmla="*/ 7 w 52"/>
                <a:gd name="T9" fmla="*/ 0 h 66"/>
              </a:gdLst>
              <a:ahLst/>
              <a:cxnLst>
                <a:cxn ang="0">
                  <a:pos x="T0" y="T1"/>
                </a:cxn>
                <a:cxn ang="0">
                  <a:pos x="T2" y="T3"/>
                </a:cxn>
                <a:cxn ang="0">
                  <a:pos x="T4" y="T5"/>
                </a:cxn>
                <a:cxn ang="0">
                  <a:pos x="T6" y="T7"/>
                </a:cxn>
                <a:cxn ang="0">
                  <a:pos x="T8" y="T9"/>
                </a:cxn>
              </a:cxnLst>
              <a:rect l="0" t="0" r="r" b="b"/>
              <a:pathLst>
                <a:path w="52" h="66">
                  <a:moveTo>
                    <a:pt x="7" y="0"/>
                  </a:moveTo>
                  <a:lnTo>
                    <a:pt x="0" y="6"/>
                  </a:lnTo>
                  <a:lnTo>
                    <a:pt x="39" y="66"/>
                  </a:lnTo>
                  <a:lnTo>
                    <a:pt x="52" y="60"/>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53" name="Rectangle 2085"/>
            <p:cNvSpPr>
              <a:spLocks noChangeArrowheads="1"/>
            </p:cNvSpPr>
            <p:nvPr/>
          </p:nvSpPr>
          <p:spPr bwMode="auto">
            <a:xfrm>
              <a:off x="5934808" y="2168526"/>
              <a:ext cx="57150" cy="2857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054" name="Freeform 2086"/>
            <p:cNvSpPr>
              <a:spLocks/>
            </p:cNvSpPr>
            <p:nvPr/>
          </p:nvSpPr>
          <p:spPr bwMode="auto">
            <a:xfrm>
              <a:off x="6068158" y="3241675"/>
              <a:ext cx="274026" cy="209550"/>
            </a:xfrm>
            <a:custGeom>
              <a:avLst/>
              <a:gdLst>
                <a:gd name="T0" fmla="*/ 39 w 188"/>
                <a:gd name="T1" fmla="*/ 0 h 132"/>
                <a:gd name="T2" fmla="*/ 0 w 188"/>
                <a:gd name="T3" fmla="*/ 30 h 132"/>
                <a:gd name="T4" fmla="*/ 0 w 188"/>
                <a:gd name="T5" fmla="*/ 132 h 132"/>
                <a:gd name="T6" fmla="*/ 156 w 188"/>
                <a:gd name="T7" fmla="*/ 132 h 132"/>
                <a:gd name="T8" fmla="*/ 188 w 188"/>
                <a:gd name="T9" fmla="*/ 96 h 132"/>
                <a:gd name="T10" fmla="*/ 188 w 188"/>
                <a:gd name="T11" fmla="*/ 0 h 132"/>
                <a:gd name="T12" fmla="*/ 39 w 188"/>
                <a:gd name="T13" fmla="*/ 0 h 132"/>
              </a:gdLst>
              <a:ahLst/>
              <a:cxnLst>
                <a:cxn ang="0">
                  <a:pos x="T0" y="T1"/>
                </a:cxn>
                <a:cxn ang="0">
                  <a:pos x="T2" y="T3"/>
                </a:cxn>
                <a:cxn ang="0">
                  <a:pos x="T4" y="T5"/>
                </a:cxn>
                <a:cxn ang="0">
                  <a:pos x="T6" y="T7"/>
                </a:cxn>
                <a:cxn ang="0">
                  <a:pos x="T8" y="T9"/>
                </a:cxn>
                <a:cxn ang="0">
                  <a:pos x="T10" y="T11"/>
                </a:cxn>
                <a:cxn ang="0">
                  <a:pos x="T12" y="T13"/>
                </a:cxn>
              </a:cxnLst>
              <a:rect l="0" t="0" r="r" b="b"/>
              <a:pathLst>
                <a:path w="188" h="132">
                  <a:moveTo>
                    <a:pt x="39" y="0"/>
                  </a:moveTo>
                  <a:lnTo>
                    <a:pt x="0" y="30"/>
                  </a:lnTo>
                  <a:lnTo>
                    <a:pt x="0" y="132"/>
                  </a:lnTo>
                  <a:lnTo>
                    <a:pt x="156" y="132"/>
                  </a:lnTo>
                  <a:lnTo>
                    <a:pt x="188" y="96"/>
                  </a:lnTo>
                  <a:lnTo>
                    <a:pt x="188" y="0"/>
                  </a:lnTo>
                  <a:lnTo>
                    <a:pt x="39" y="0"/>
                  </a:lnTo>
                  <a:close/>
                </a:path>
              </a:pathLst>
            </a:custGeom>
            <a:solidFill>
              <a:srgbClr val="99CC00"/>
            </a:solidFill>
            <a:ln w="9525">
              <a:solidFill>
                <a:srgbClr val="000000"/>
              </a:solidFill>
              <a:prstDash val="solid"/>
              <a:round/>
              <a:headEnd/>
              <a:tailEnd/>
            </a:ln>
          </p:spPr>
          <p:txBody>
            <a:bodyPr/>
            <a:lstStyle/>
            <a:p>
              <a:endParaRPr lang="en-US"/>
            </a:p>
          </p:txBody>
        </p:sp>
        <p:sp>
          <p:nvSpPr>
            <p:cNvPr id="342055" name="Freeform 2087"/>
            <p:cNvSpPr>
              <a:spLocks/>
            </p:cNvSpPr>
            <p:nvPr/>
          </p:nvSpPr>
          <p:spPr bwMode="auto">
            <a:xfrm>
              <a:off x="6068158" y="3241676"/>
              <a:ext cx="274026" cy="47625"/>
            </a:xfrm>
            <a:custGeom>
              <a:avLst/>
              <a:gdLst>
                <a:gd name="T0" fmla="*/ 0 w 188"/>
                <a:gd name="T1" fmla="*/ 30 h 30"/>
                <a:gd name="T2" fmla="*/ 156 w 188"/>
                <a:gd name="T3" fmla="*/ 30 h 30"/>
                <a:gd name="T4" fmla="*/ 188 w 188"/>
                <a:gd name="T5" fmla="*/ 0 h 30"/>
                <a:gd name="T6" fmla="*/ 39 w 188"/>
                <a:gd name="T7" fmla="*/ 0 h 30"/>
                <a:gd name="T8" fmla="*/ 0 w 188"/>
                <a:gd name="T9" fmla="*/ 30 h 30"/>
              </a:gdLst>
              <a:ahLst/>
              <a:cxnLst>
                <a:cxn ang="0">
                  <a:pos x="T0" y="T1"/>
                </a:cxn>
                <a:cxn ang="0">
                  <a:pos x="T2" y="T3"/>
                </a:cxn>
                <a:cxn ang="0">
                  <a:pos x="T4" y="T5"/>
                </a:cxn>
                <a:cxn ang="0">
                  <a:pos x="T6" y="T7"/>
                </a:cxn>
                <a:cxn ang="0">
                  <a:pos x="T8" y="T9"/>
                </a:cxn>
              </a:cxnLst>
              <a:rect l="0" t="0" r="r" b="b"/>
              <a:pathLst>
                <a:path w="188" h="30">
                  <a:moveTo>
                    <a:pt x="0" y="30"/>
                  </a:moveTo>
                  <a:lnTo>
                    <a:pt x="156" y="30"/>
                  </a:lnTo>
                  <a:lnTo>
                    <a:pt x="188" y="0"/>
                  </a:lnTo>
                  <a:lnTo>
                    <a:pt x="39" y="0"/>
                  </a:lnTo>
                  <a:lnTo>
                    <a:pt x="0" y="30"/>
                  </a:lnTo>
                  <a:close/>
                </a:path>
              </a:pathLst>
            </a:custGeom>
            <a:solidFill>
              <a:srgbClr val="99CC00"/>
            </a:solidFill>
            <a:ln w="9525">
              <a:solidFill>
                <a:srgbClr val="000000"/>
              </a:solidFill>
              <a:prstDash val="solid"/>
              <a:round/>
              <a:headEnd/>
              <a:tailEnd/>
            </a:ln>
          </p:spPr>
          <p:txBody>
            <a:bodyPr/>
            <a:lstStyle/>
            <a:p>
              <a:endParaRPr lang="en-US"/>
            </a:p>
          </p:txBody>
        </p:sp>
        <p:sp>
          <p:nvSpPr>
            <p:cNvPr id="342056" name="Freeform 2088"/>
            <p:cNvSpPr>
              <a:spLocks/>
            </p:cNvSpPr>
            <p:nvPr/>
          </p:nvSpPr>
          <p:spPr bwMode="auto">
            <a:xfrm>
              <a:off x="6296758" y="3241675"/>
              <a:ext cx="45426" cy="209550"/>
            </a:xfrm>
            <a:custGeom>
              <a:avLst/>
              <a:gdLst>
                <a:gd name="T0" fmla="*/ 0 w 32"/>
                <a:gd name="T1" fmla="*/ 30 h 132"/>
                <a:gd name="T2" fmla="*/ 32 w 32"/>
                <a:gd name="T3" fmla="*/ 0 h 132"/>
                <a:gd name="T4" fmla="*/ 32 w 32"/>
                <a:gd name="T5" fmla="*/ 96 h 132"/>
                <a:gd name="T6" fmla="*/ 0 w 32"/>
                <a:gd name="T7" fmla="*/ 132 h 132"/>
                <a:gd name="T8" fmla="*/ 0 w 32"/>
                <a:gd name="T9" fmla="*/ 30 h 132"/>
              </a:gdLst>
              <a:ahLst/>
              <a:cxnLst>
                <a:cxn ang="0">
                  <a:pos x="T0" y="T1"/>
                </a:cxn>
                <a:cxn ang="0">
                  <a:pos x="T2" y="T3"/>
                </a:cxn>
                <a:cxn ang="0">
                  <a:pos x="T4" y="T5"/>
                </a:cxn>
                <a:cxn ang="0">
                  <a:pos x="T6" y="T7"/>
                </a:cxn>
                <a:cxn ang="0">
                  <a:pos x="T8" y="T9"/>
                </a:cxn>
              </a:cxnLst>
              <a:rect l="0" t="0" r="r" b="b"/>
              <a:pathLst>
                <a:path w="32" h="132">
                  <a:moveTo>
                    <a:pt x="0" y="30"/>
                  </a:moveTo>
                  <a:lnTo>
                    <a:pt x="32" y="0"/>
                  </a:lnTo>
                  <a:lnTo>
                    <a:pt x="32" y="96"/>
                  </a:lnTo>
                  <a:lnTo>
                    <a:pt x="0" y="132"/>
                  </a:lnTo>
                  <a:lnTo>
                    <a:pt x="0" y="30"/>
                  </a:lnTo>
                  <a:close/>
                </a:path>
              </a:pathLst>
            </a:custGeom>
            <a:solidFill>
              <a:srgbClr val="99CC00"/>
            </a:solidFill>
            <a:ln w="9525">
              <a:solidFill>
                <a:srgbClr val="000000"/>
              </a:solidFill>
              <a:prstDash val="solid"/>
              <a:round/>
              <a:headEnd/>
              <a:tailEnd/>
            </a:ln>
          </p:spPr>
          <p:txBody>
            <a:bodyPr/>
            <a:lstStyle/>
            <a:p>
              <a:endParaRPr lang="en-US"/>
            </a:p>
          </p:txBody>
        </p:sp>
        <p:sp>
          <p:nvSpPr>
            <p:cNvPr id="342057" name="Freeform 2089"/>
            <p:cNvSpPr>
              <a:spLocks/>
            </p:cNvSpPr>
            <p:nvPr/>
          </p:nvSpPr>
          <p:spPr bwMode="auto">
            <a:xfrm>
              <a:off x="6068158" y="3241675"/>
              <a:ext cx="274026" cy="209550"/>
            </a:xfrm>
            <a:custGeom>
              <a:avLst/>
              <a:gdLst>
                <a:gd name="T0" fmla="*/ 32 w 188"/>
                <a:gd name="T1" fmla="*/ 0 h 132"/>
                <a:gd name="T2" fmla="*/ 0 w 188"/>
                <a:gd name="T3" fmla="*/ 30 h 132"/>
                <a:gd name="T4" fmla="*/ 0 w 188"/>
                <a:gd name="T5" fmla="*/ 132 h 132"/>
                <a:gd name="T6" fmla="*/ 156 w 188"/>
                <a:gd name="T7" fmla="*/ 132 h 132"/>
                <a:gd name="T8" fmla="*/ 188 w 188"/>
                <a:gd name="T9" fmla="*/ 96 h 132"/>
                <a:gd name="T10" fmla="*/ 188 w 188"/>
                <a:gd name="T11" fmla="*/ 0 h 132"/>
                <a:gd name="T12" fmla="*/ 32 w 188"/>
                <a:gd name="T13" fmla="*/ 0 h 132"/>
              </a:gdLst>
              <a:ahLst/>
              <a:cxnLst>
                <a:cxn ang="0">
                  <a:pos x="T0" y="T1"/>
                </a:cxn>
                <a:cxn ang="0">
                  <a:pos x="T2" y="T3"/>
                </a:cxn>
                <a:cxn ang="0">
                  <a:pos x="T4" y="T5"/>
                </a:cxn>
                <a:cxn ang="0">
                  <a:pos x="T6" y="T7"/>
                </a:cxn>
                <a:cxn ang="0">
                  <a:pos x="T8" y="T9"/>
                </a:cxn>
                <a:cxn ang="0">
                  <a:pos x="T10" y="T11"/>
                </a:cxn>
                <a:cxn ang="0">
                  <a:pos x="T12" y="T13"/>
                </a:cxn>
              </a:cxnLst>
              <a:rect l="0" t="0" r="r" b="b"/>
              <a:pathLst>
                <a:path w="188" h="132">
                  <a:moveTo>
                    <a:pt x="32" y="0"/>
                  </a:moveTo>
                  <a:lnTo>
                    <a:pt x="0" y="30"/>
                  </a:lnTo>
                  <a:lnTo>
                    <a:pt x="0" y="132"/>
                  </a:lnTo>
                  <a:lnTo>
                    <a:pt x="156" y="132"/>
                  </a:lnTo>
                  <a:lnTo>
                    <a:pt x="188" y="96"/>
                  </a:lnTo>
                  <a:lnTo>
                    <a:pt x="188" y="0"/>
                  </a:lnTo>
                  <a:lnTo>
                    <a:pt x="32" y="0"/>
                  </a:lnTo>
                  <a:close/>
                </a:path>
              </a:pathLst>
            </a:custGeom>
            <a:solidFill>
              <a:srgbClr val="ECF7D1"/>
            </a:solidFill>
            <a:ln w="9525">
              <a:solidFill>
                <a:srgbClr val="000000"/>
              </a:solidFill>
              <a:prstDash val="solid"/>
              <a:round/>
              <a:headEnd/>
              <a:tailEnd/>
            </a:ln>
          </p:spPr>
          <p:txBody>
            <a:bodyPr/>
            <a:lstStyle/>
            <a:p>
              <a:endParaRPr lang="en-US"/>
            </a:p>
          </p:txBody>
        </p:sp>
        <p:sp>
          <p:nvSpPr>
            <p:cNvPr id="342058" name="Freeform 2090"/>
            <p:cNvSpPr>
              <a:spLocks/>
            </p:cNvSpPr>
            <p:nvPr/>
          </p:nvSpPr>
          <p:spPr bwMode="auto">
            <a:xfrm>
              <a:off x="6068158" y="3241676"/>
              <a:ext cx="274026" cy="47625"/>
            </a:xfrm>
            <a:custGeom>
              <a:avLst/>
              <a:gdLst>
                <a:gd name="T0" fmla="*/ 0 w 188"/>
                <a:gd name="T1" fmla="*/ 30 h 30"/>
                <a:gd name="T2" fmla="*/ 156 w 188"/>
                <a:gd name="T3" fmla="*/ 30 h 30"/>
                <a:gd name="T4" fmla="*/ 188 w 188"/>
                <a:gd name="T5" fmla="*/ 0 h 30"/>
                <a:gd name="T6" fmla="*/ 0 w 188"/>
                <a:gd name="T7" fmla="*/ 30 h 30"/>
              </a:gdLst>
              <a:ahLst/>
              <a:cxnLst>
                <a:cxn ang="0">
                  <a:pos x="T0" y="T1"/>
                </a:cxn>
                <a:cxn ang="0">
                  <a:pos x="T2" y="T3"/>
                </a:cxn>
                <a:cxn ang="0">
                  <a:pos x="T4" y="T5"/>
                </a:cxn>
                <a:cxn ang="0">
                  <a:pos x="T6" y="T7"/>
                </a:cxn>
              </a:cxnLst>
              <a:rect l="0" t="0" r="r" b="b"/>
              <a:pathLst>
                <a:path w="188" h="30">
                  <a:moveTo>
                    <a:pt x="0" y="30"/>
                  </a:moveTo>
                  <a:lnTo>
                    <a:pt x="156" y="30"/>
                  </a:lnTo>
                  <a:lnTo>
                    <a:pt x="188" y="0"/>
                  </a:lnTo>
                  <a:lnTo>
                    <a:pt x="0" y="30"/>
                  </a:lnTo>
                  <a:close/>
                </a:path>
              </a:pathLst>
            </a:custGeom>
            <a:solidFill>
              <a:srgbClr val="ECF7D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59" name="Freeform 2091"/>
            <p:cNvSpPr>
              <a:spLocks/>
            </p:cNvSpPr>
            <p:nvPr/>
          </p:nvSpPr>
          <p:spPr bwMode="auto">
            <a:xfrm>
              <a:off x="6068158" y="3241676"/>
              <a:ext cx="274026" cy="47625"/>
            </a:xfrm>
            <a:custGeom>
              <a:avLst/>
              <a:gdLst>
                <a:gd name="T0" fmla="*/ 0 w 188"/>
                <a:gd name="T1" fmla="*/ 30 h 30"/>
                <a:gd name="T2" fmla="*/ 156 w 188"/>
                <a:gd name="T3" fmla="*/ 30 h 30"/>
                <a:gd name="T4" fmla="*/ 188 w 188"/>
                <a:gd name="T5" fmla="*/ 0 h 30"/>
              </a:gdLst>
              <a:ahLst/>
              <a:cxnLst>
                <a:cxn ang="0">
                  <a:pos x="T0" y="T1"/>
                </a:cxn>
                <a:cxn ang="0">
                  <a:pos x="T2" y="T3"/>
                </a:cxn>
                <a:cxn ang="0">
                  <a:pos x="T4" y="T5"/>
                </a:cxn>
              </a:cxnLst>
              <a:rect l="0" t="0" r="r" b="b"/>
              <a:pathLst>
                <a:path w="188" h="30">
                  <a:moveTo>
                    <a:pt x="0" y="30"/>
                  </a:moveTo>
                  <a:lnTo>
                    <a:pt x="156" y="30"/>
                  </a:lnTo>
                  <a:lnTo>
                    <a:pt x="188" y="0"/>
                  </a:lnTo>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2060" name="Line 2092"/>
            <p:cNvSpPr>
              <a:spLocks noChangeShapeType="1"/>
            </p:cNvSpPr>
            <p:nvPr/>
          </p:nvSpPr>
          <p:spPr bwMode="auto">
            <a:xfrm>
              <a:off x="6296758" y="3289301"/>
              <a:ext cx="0" cy="1619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061" name="Freeform 2093"/>
            <p:cNvSpPr>
              <a:spLocks/>
            </p:cNvSpPr>
            <p:nvPr/>
          </p:nvSpPr>
          <p:spPr bwMode="auto">
            <a:xfrm>
              <a:off x="6132635" y="3317876"/>
              <a:ext cx="76200" cy="104775"/>
            </a:xfrm>
            <a:custGeom>
              <a:avLst/>
              <a:gdLst>
                <a:gd name="T0" fmla="*/ 52 w 52"/>
                <a:gd name="T1" fmla="*/ 6 h 66"/>
                <a:gd name="T2" fmla="*/ 46 w 52"/>
                <a:gd name="T3" fmla="*/ 0 h 66"/>
                <a:gd name="T4" fmla="*/ 0 w 52"/>
                <a:gd name="T5" fmla="*/ 60 h 66"/>
                <a:gd name="T6" fmla="*/ 13 w 52"/>
                <a:gd name="T7" fmla="*/ 66 h 66"/>
                <a:gd name="T8" fmla="*/ 52 w 52"/>
                <a:gd name="T9" fmla="*/ 6 h 66"/>
              </a:gdLst>
              <a:ahLst/>
              <a:cxnLst>
                <a:cxn ang="0">
                  <a:pos x="T0" y="T1"/>
                </a:cxn>
                <a:cxn ang="0">
                  <a:pos x="T2" y="T3"/>
                </a:cxn>
                <a:cxn ang="0">
                  <a:pos x="T4" y="T5"/>
                </a:cxn>
                <a:cxn ang="0">
                  <a:pos x="T6" y="T7"/>
                </a:cxn>
                <a:cxn ang="0">
                  <a:pos x="T8" y="T9"/>
                </a:cxn>
              </a:cxnLst>
              <a:rect l="0" t="0" r="r" b="b"/>
              <a:pathLst>
                <a:path w="52" h="66">
                  <a:moveTo>
                    <a:pt x="52" y="6"/>
                  </a:moveTo>
                  <a:lnTo>
                    <a:pt x="46" y="0"/>
                  </a:lnTo>
                  <a:lnTo>
                    <a:pt x="0" y="60"/>
                  </a:lnTo>
                  <a:lnTo>
                    <a:pt x="13" y="66"/>
                  </a:lnTo>
                  <a:lnTo>
                    <a:pt x="52"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62" name="Rectangle 2094"/>
            <p:cNvSpPr>
              <a:spLocks noChangeArrowheads="1"/>
            </p:cNvSpPr>
            <p:nvPr/>
          </p:nvSpPr>
          <p:spPr bwMode="auto">
            <a:xfrm>
              <a:off x="6201508" y="3327400"/>
              <a:ext cx="45427" cy="1905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063" name="Freeform 2095"/>
            <p:cNvSpPr>
              <a:spLocks/>
            </p:cNvSpPr>
            <p:nvPr/>
          </p:nvSpPr>
          <p:spPr bwMode="auto">
            <a:xfrm>
              <a:off x="6144358" y="3317876"/>
              <a:ext cx="76200" cy="104775"/>
            </a:xfrm>
            <a:custGeom>
              <a:avLst/>
              <a:gdLst>
                <a:gd name="T0" fmla="*/ 6 w 52"/>
                <a:gd name="T1" fmla="*/ 0 h 66"/>
                <a:gd name="T2" fmla="*/ 0 w 52"/>
                <a:gd name="T3" fmla="*/ 6 h 66"/>
                <a:gd name="T4" fmla="*/ 39 w 52"/>
                <a:gd name="T5" fmla="*/ 66 h 66"/>
                <a:gd name="T6" fmla="*/ 52 w 52"/>
                <a:gd name="T7" fmla="*/ 60 h 66"/>
                <a:gd name="T8" fmla="*/ 6 w 52"/>
                <a:gd name="T9" fmla="*/ 0 h 66"/>
              </a:gdLst>
              <a:ahLst/>
              <a:cxnLst>
                <a:cxn ang="0">
                  <a:pos x="T0" y="T1"/>
                </a:cxn>
                <a:cxn ang="0">
                  <a:pos x="T2" y="T3"/>
                </a:cxn>
                <a:cxn ang="0">
                  <a:pos x="T4" y="T5"/>
                </a:cxn>
                <a:cxn ang="0">
                  <a:pos x="T6" y="T7"/>
                </a:cxn>
                <a:cxn ang="0">
                  <a:pos x="T8" y="T9"/>
                </a:cxn>
              </a:cxnLst>
              <a:rect l="0" t="0" r="r" b="b"/>
              <a:pathLst>
                <a:path w="52" h="66">
                  <a:moveTo>
                    <a:pt x="6" y="0"/>
                  </a:moveTo>
                  <a:lnTo>
                    <a:pt x="0" y="6"/>
                  </a:lnTo>
                  <a:lnTo>
                    <a:pt x="39" y="66"/>
                  </a:lnTo>
                  <a:lnTo>
                    <a:pt x="52" y="60"/>
                  </a:lnTo>
                  <a:lnTo>
                    <a:pt x="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64" name="Rectangle 2096"/>
            <p:cNvSpPr>
              <a:spLocks noChangeArrowheads="1"/>
            </p:cNvSpPr>
            <p:nvPr/>
          </p:nvSpPr>
          <p:spPr bwMode="auto">
            <a:xfrm>
              <a:off x="6094535" y="3317875"/>
              <a:ext cx="57150" cy="1905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065" name="Rectangle 2097"/>
            <p:cNvSpPr>
              <a:spLocks noChangeArrowheads="1"/>
            </p:cNvSpPr>
            <p:nvPr/>
          </p:nvSpPr>
          <p:spPr bwMode="auto">
            <a:xfrm>
              <a:off x="6513636" y="4106863"/>
              <a:ext cx="313592" cy="303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066" name="Rectangle 2098"/>
            <p:cNvSpPr>
              <a:spLocks noChangeArrowheads="1"/>
            </p:cNvSpPr>
            <p:nvPr/>
          </p:nvSpPr>
          <p:spPr bwMode="auto">
            <a:xfrm>
              <a:off x="6513635" y="4106863"/>
              <a:ext cx="408842"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067" name="Rectangle 2099"/>
            <p:cNvSpPr>
              <a:spLocks noChangeArrowheads="1"/>
            </p:cNvSpPr>
            <p:nvPr/>
          </p:nvSpPr>
          <p:spPr bwMode="auto">
            <a:xfrm>
              <a:off x="6513635" y="4106863"/>
              <a:ext cx="304800" cy="150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068" name="Rectangle 2100"/>
            <p:cNvSpPr>
              <a:spLocks noChangeArrowheads="1"/>
            </p:cNvSpPr>
            <p:nvPr/>
          </p:nvSpPr>
          <p:spPr bwMode="auto">
            <a:xfrm>
              <a:off x="6513635" y="4116388"/>
              <a:ext cx="313525"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defTabSz="762000"/>
              <a:r>
                <a:rPr lang="en-GB" sz="1000" b="1">
                  <a:solidFill>
                    <a:srgbClr val="000000"/>
                  </a:solidFill>
                  <a:latin typeface="Arial" charset="0"/>
                </a:rPr>
                <a:t>Edge</a:t>
              </a:r>
              <a:endParaRPr lang="en-GB"/>
            </a:p>
          </p:txBody>
        </p:sp>
        <p:sp>
          <p:nvSpPr>
            <p:cNvPr id="342069" name="Rectangle 2101"/>
            <p:cNvSpPr>
              <a:spLocks noChangeArrowheads="1"/>
            </p:cNvSpPr>
            <p:nvPr/>
          </p:nvSpPr>
          <p:spPr bwMode="auto">
            <a:xfrm>
              <a:off x="6532685" y="4257675"/>
              <a:ext cx="361950"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070" name="Rectangle 2102"/>
            <p:cNvSpPr>
              <a:spLocks noChangeArrowheads="1"/>
            </p:cNvSpPr>
            <p:nvPr/>
          </p:nvSpPr>
          <p:spPr bwMode="auto">
            <a:xfrm>
              <a:off x="6532685" y="4257675"/>
              <a:ext cx="2667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071" name="Rectangle 2103"/>
            <p:cNvSpPr>
              <a:spLocks noChangeArrowheads="1"/>
            </p:cNvSpPr>
            <p:nvPr/>
          </p:nvSpPr>
          <p:spPr bwMode="auto">
            <a:xfrm>
              <a:off x="6532684" y="4267200"/>
              <a:ext cx="270820"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defTabSz="762000"/>
              <a:r>
                <a:rPr lang="en-GB" sz="1000" b="1">
                  <a:solidFill>
                    <a:srgbClr val="000000"/>
                  </a:solidFill>
                  <a:latin typeface="Arial" charset="0"/>
                </a:rPr>
                <a:t>OPS</a:t>
              </a:r>
              <a:endParaRPr lang="en-GB"/>
            </a:p>
          </p:txBody>
        </p:sp>
        <p:sp>
          <p:nvSpPr>
            <p:cNvPr id="342072" name="Line 2104"/>
            <p:cNvSpPr>
              <a:spLocks noChangeShapeType="1"/>
            </p:cNvSpPr>
            <p:nvPr/>
          </p:nvSpPr>
          <p:spPr bwMode="auto">
            <a:xfrm>
              <a:off x="6770077" y="4021139"/>
              <a:ext cx="10258" cy="15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073" name="Rectangle 2105"/>
            <p:cNvSpPr>
              <a:spLocks noChangeArrowheads="1"/>
            </p:cNvSpPr>
            <p:nvPr/>
          </p:nvSpPr>
          <p:spPr bwMode="auto">
            <a:xfrm>
              <a:off x="3496408" y="2595563"/>
              <a:ext cx="1151792" cy="1905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074" name="Freeform 2106"/>
            <p:cNvSpPr>
              <a:spLocks/>
            </p:cNvSpPr>
            <p:nvPr/>
          </p:nvSpPr>
          <p:spPr bwMode="auto">
            <a:xfrm>
              <a:off x="4648200" y="2492376"/>
              <a:ext cx="276958" cy="207963"/>
            </a:xfrm>
            <a:custGeom>
              <a:avLst/>
              <a:gdLst>
                <a:gd name="T0" fmla="*/ 39 w 188"/>
                <a:gd name="T1" fmla="*/ 0 h 131"/>
                <a:gd name="T2" fmla="*/ 0 w 188"/>
                <a:gd name="T3" fmla="*/ 30 h 131"/>
                <a:gd name="T4" fmla="*/ 0 w 188"/>
                <a:gd name="T5" fmla="*/ 131 h 131"/>
                <a:gd name="T6" fmla="*/ 156 w 188"/>
                <a:gd name="T7" fmla="*/ 131 h 131"/>
                <a:gd name="T8" fmla="*/ 188 w 188"/>
                <a:gd name="T9" fmla="*/ 95 h 131"/>
                <a:gd name="T10" fmla="*/ 188 w 188"/>
                <a:gd name="T11" fmla="*/ 0 h 131"/>
                <a:gd name="T12" fmla="*/ 39 w 188"/>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188" h="131">
                  <a:moveTo>
                    <a:pt x="39" y="0"/>
                  </a:moveTo>
                  <a:lnTo>
                    <a:pt x="0" y="30"/>
                  </a:lnTo>
                  <a:lnTo>
                    <a:pt x="0" y="131"/>
                  </a:lnTo>
                  <a:lnTo>
                    <a:pt x="156" y="131"/>
                  </a:lnTo>
                  <a:lnTo>
                    <a:pt x="188" y="95"/>
                  </a:lnTo>
                  <a:lnTo>
                    <a:pt x="188" y="0"/>
                  </a:lnTo>
                  <a:lnTo>
                    <a:pt x="39" y="0"/>
                  </a:lnTo>
                  <a:close/>
                </a:path>
              </a:pathLst>
            </a:custGeom>
            <a:solidFill>
              <a:srgbClr val="ECF7D1"/>
            </a:solidFill>
            <a:ln w="9525">
              <a:solidFill>
                <a:srgbClr val="000000"/>
              </a:solidFill>
              <a:prstDash val="solid"/>
              <a:round/>
              <a:headEnd/>
              <a:tailEnd/>
            </a:ln>
          </p:spPr>
          <p:txBody>
            <a:bodyPr/>
            <a:lstStyle/>
            <a:p>
              <a:endParaRPr lang="en-US"/>
            </a:p>
          </p:txBody>
        </p:sp>
        <p:sp>
          <p:nvSpPr>
            <p:cNvPr id="342075" name="Freeform 2107"/>
            <p:cNvSpPr>
              <a:spLocks/>
            </p:cNvSpPr>
            <p:nvPr/>
          </p:nvSpPr>
          <p:spPr bwMode="auto">
            <a:xfrm>
              <a:off x="4648200" y="2492376"/>
              <a:ext cx="276958" cy="47625"/>
            </a:xfrm>
            <a:custGeom>
              <a:avLst/>
              <a:gdLst>
                <a:gd name="T0" fmla="*/ 0 w 188"/>
                <a:gd name="T1" fmla="*/ 30 h 30"/>
                <a:gd name="T2" fmla="*/ 156 w 188"/>
                <a:gd name="T3" fmla="*/ 30 h 30"/>
                <a:gd name="T4" fmla="*/ 188 w 188"/>
                <a:gd name="T5" fmla="*/ 0 h 30"/>
                <a:gd name="T6" fmla="*/ 39 w 188"/>
                <a:gd name="T7" fmla="*/ 0 h 30"/>
                <a:gd name="T8" fmla="*/ 0 w 188"/>
                <a:gd name="T9" fmla="*/ 30 h 30"/>
              </a:gdLst>
              <a:ahLst/>
              <a:cxnLst>
                <a:cxn ang="0">
                  <a:pos x="T0" y="T1"/>
                </a:cxn>
                <a:cxn ang="0">
                  <a:pos x="T2" y="T3"/>
                </a:cxn>
                <a:cxn ang="0">
                  <a:pos x="T4" y="T5"/>
                </a:cxn>
                <a:cxn ang="0">
                  <a:pos x="T6" y="T7"/>
                </a:cxn>
                <a:cxn ang="0">
                  <a:pos x="T8" y="T9"/>
                </a:cxn>
              </a:cxnLst>
              <a:rect l="0" t="0" r="r" b="b"/>
              <a:pathLst>
                <a:path w="188" h="30">
                  <a:moveTo>
                    <a:pt x="0" y="30"/>
                  </a:moveTo>
                  <a:lnTo>
                    <a:pt x="156" y="30"/>
                  </a:lnTo>
                  <a:lnTo>
                    <a:pt x="188" y="0"/>
                  </a:lnTo>
                  <a:lnTo>
                    <a:pt x="39" y="0"/>
                  </a:lnTo>
                  <a:lnTo>
                    <a:pt x="0" y="30"/>
                  </a:lnTo>
                  <a:close/>
                </a:path>
              </a:pathLst>
            </a:custGeom>
            <a:solidFill>
              <a:srgbClr val="ECF7D1"/>
            </a:solidFill>
            <a:ln w="9525">
              <a:solidFill>
                <a:srgbClr val="000000"/>
              </a:solidFill>
              <a:prstDash val="solid"/>
              <a:round/>
              <a:headEnd/>
              <a:tailEnd/>
            </a:ln>
          </p:spPr>
          <p:txBody>
            <a:bodyPr/>
            <a:lstStyle/>
            <a:p>
              <a:endParaRPr lang="en-US"/>
            </a:p>
          </p:txBody>
        </p:sp>
        <p:sp>
          <p:nvSpPr>
            <p:cNvPr id="342076" name="Freeform 2108"/>
            <p:cNvSpPr>
              <a:spLocks/>
            </p:cNvSpPr>
            <p:nvPr/>
          </p:nvSpPr>
          <p:spPr bwMode="auto">
            <a:xfrm>
              <a:off x="4876800" y="2492376"/>
              <a:ext cx="48358" cy="207963"/>
            </a:xfrm>
            <a:custGeom>
              <a:avLst/>
              <a:gdLst>
                <a:gd name="T0" fmla="*/ 0 w 32"/>
                <a:gd name="T1" fmla="*/ 30 h 131"/>
                <a:gd name="T2" fmla="*/ 32 w 32"/>
                <a:gd name="T3" fmla="*/ 0 h 131"/>
                <a:gd name="T4" fmla="*/ 32 w 32"/>
                <a:gd name="T5" fmla="*/ 95 h 131"/>
                <a:gd name="T6" fmla="*/ 0 w 32"/>
                <a:gd name="T7" fmla="*/ 131 h 131"/>
                <a:gd name="T8" fmla="*/ 0 w 32"/>
                <a:gd name="T9" fmla="*/ 30 h 131"/>
              </a:gdLst>
              <a:ahLst/>
              <a:cxnLst>
                <a:cxn ang="0">
                  <a:pos x="T0" y="T1"/>
                </a:cxn>
                <a:cxn ang="0">
                  <a:pos x="T2" y="T3"/>
                </a:cxn>
                <a:cxn ang="0">
                  <a:pos x="T4" y="T5"/>
                </a:cxn>
                <a:cxn ang="0">
                  <a:pos x="T6" y="T7"/>
                </a:cxn>
                <a:cxn ang="0">
                  <a:pos x="T8" y="T9"/>
                </a:cxn>
              </a:cxnLst>
              <a:rect l="0" t="0" r="r" b="b"/>
              <a:pathLst>
                <a:path w="32" h="131">
                  <a:moveTo>
                    <a:pt x="0" y="30"/>
                  </a:moveTo>
                  <a:lnTo>
                    <a:pt x="32" y="0"/>
                  </a:lnTo>
                  <a:lnTo>
                    <a:pt x="32" y="95"/>
                  </a:lnTo>
                  <a:lnTo>
                    <a:pt x="0" y="131"/>
                  </a:lnTo>
                  <a:lnTo>
                    <a:pt x="0" y="30"/>
                  </a:lnTo>
                  <a:close/>
                </a:path>
              </a:pathLst>
            </a:custGeom>
            <a:solidFill>
              <a:srgbClr val="ECF7D1"/>
            </a:solidFill>
            <a:ln w="9525">
              <a:solidFill>
                <a:srgbClr val="000000"/>
              </a:solidFill>
              <a:prstDash val="solid"/>
              <a:round/>
              <a:headEnd/>
              <a:tailEnd/>
            </a:ln>
          </p:spPr>
          <p:txBody>
            <a:bodyPr/>
            <a:lstStyle/>
            <a:p>
              <a:endParaRPr lang="en-US"/>
            </a:p>
          </p:txBody>
        </p:sp>
        <p:sp>
          <p:nvSpPr>
            <p:cNvPr id="342077" name="Freeform 2109"/>
            <p:cNvSpPr>
              <a:spLocks/>
            </p:cNvSpPr>
            <p:nvPr/>
          </p:nvSpPr>
          <p:spPr bwMode="auto">
            <a:xfrm>
              <a:off x="4648200" y="2492376"/>
              <a:ext cx="276958" cy="207963"/>
            </a:xfrm>
            <a:custGeom>
              <a:avLst/>
              <a:gdLst>
                <a:gd name="T0" fmla="*/ 32 w 188"/>
                <a:gd name="T1" fmla="*/ 0 h 131"/>
                <a:gd name="T2" fmla="*/ 0 w 188"/>
                <a:gd name="T3" fmla="*/ 30 h 131"/>
                <a:gd name="T4" fmla="*/ 0 w 188"/>
                <a:gd name="T5" fmla="*/ 131 h 131"/>
                <a:gd name="T6" fmla="*/ 156 w 188"/>
                <a:gd name="T7" fmla="*/ 131 h 131"/>
                <a:gd name="T8" fmla="*/ 188 w 188"/>
                <a:gd name="T9" fmla="*/ 95 h 131"/>
                <a:gd name="T10" fmla="*/ 188 w 188"/>
                <a:gd name="T11" fmla="*/ 0 h 131"/>
                <a:gd name="T12" fmla="*/ 32 w 188"/>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188" h="131">
                  <a:moveTo>
                    <a:pt x="32" y="0"/>
                  </a:moveTo>
                  <a:lnTo>
                    <a:pt x="0" y="30"/>
                  </a:lnTo>
                  <a:lnTo>
                    <a:pt x="0" y="131"/>
                  </a:lnTo>
                  <a:lnTo>
                    <a:pt x="156" y="131"/>
                  </a:lnTo>
                  <a:lnTo>
                    <a:pt x="188" y="95"/>
                  </a:lnTo>
                  <a:lnTo>
                    <a:pt x="188" y="0"/>
                  </a:lnTo>
                  <a:lnTo>
                    <a:pt x="32" y="0"/>
                  </a:lnTo>
                  <a:close/>
                </a:path>
              </a:pathLst>
            </a:custGeom>
            <a:solidFill>
              <a:srgbClr val="ECF7D1"/>
            </a:solidFill>
            <a:ln w="9525">
              <a:solidFill>
                <a:srgbClr val="000000"/>
              </a:solidFill>
              <a:prstDash val="solid"/>
              <a:round/>
              <a:headEnd/>
              <a:tailEnd/>
            </a:ln>
          </p:spPr>
          <p:txBody>
            <a:bodyPr/>
            <a:lstStyle/>
            <a:p>
              <a:endParaRPr lang="en-US"/>
            </a:p>
          </p:txBody>
        </p:sp>
        <p:sp>
          <p:nvSpPr>
            <p:cNvPr id="342078" name="Freeform 2110"/>
            <p:cNvSpPr>
              <a:spLocks/>
            </p:cNvSpPr>
            <p:nvPr/>
          </p:nvSpPr>
          <p:spPr bwMode="auto">
            <a:xfrm>
              <a:off x="4648200" y="2492376"/>
              <a:ext cx="276958" cy="47625"/>
            </a:xfrm>
            <a:custGeom>
              <a:avLst/>
              <a:gdLst>
                <a:gd name="T0" fmla="*/ 0 w 188"/>
                <a:gd name="T1" fmla="*/ 30 h 30"/>
                <a:gd name="T2" fmla="*/ 156 w 188"/>
                <a:gd name="T3" fmla="*/ 30 h 30"/>
                <a:gd name="T4" fmla="*/ 188 w 188"/>
                <a:gd name="T5" fmla="*/ 0 h 30"/>
                <a:gd name="T6" fmla="*/ 0 w 188"/>
                <a:gd name="T7" fmla="*/ 30 h 30"/>
              </a:gdLst>
              <a:ahLst/>
              <a:cxnLst>
                <a:cxn ang="0">
                  <a:pos x="T0" y="T1"/>
                </a:cxn>
                <a:cxn ang="0">
                  <a:pos x="T2" y="T3"/>
                </a:cxn>
                <a:cxn ang="0">
                  <a:pos x="T4" y="T5"/>
                </a:cxn>
                <a:cxn ang="0">
                  <a:pos x="T6" y="T7"/>
                </a:cxn>
              </a:cxnLst>
              <a:rect l="0" t="0" r="r" b="b"/>
              <a:pathLst>
                <a:path w="188" h="30">
                  <a:moveTo>
                    <a:pt x="0" y="30"/>
                  </a:moveTo>
                  <a:lnTo>
                    <a:pt x="156" y="30"/>
                  </a:lnTo>
                  <a:lnTo>
                    <a:pt x="188" y="0"/>
                  </a:lnTo>
                  <a:lnTo>
                    <a:pt x="0" y="30"/>
                  </a:lnTo>
                  <a:close/>
                </a:path>
              </a:pathLst>
            </a:custGeom>
            <a:solidFill>
              <a:srgbClr val="ECF7D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79" name="Freeform 2111"/>
            <p:cNvSpPr>
              <a:spLocks/>
            </p:cNvSpPr>
            <p:nvPr/>
          </p:nvSpPr>
          <p:spPr bwMode="auto">
            <a:xfrm>
              <a:off x="4648200" y="2492376"/>
              <a:ext cx="276958" cy="47625"/>
            </a:xfrm>
            <a:custGeom>
              <a:avLst/>
              <a:gdLst>
                <a:gd name="T0" fmla="*/ 0 w 188"/>
                <a:gd name="T1" fmla="*/ 30 h 30"/>
                <a:gd name="T2" fmla="*/ 156 w 188"/>
                <a:gd name="T3" fmla="*/ 30 h 30"/>
                <a:gd name="T4" fmla="*/ 188 w 188"/>
                <a:gd name="T5" fmla="*/ 0 h 30"/>
              </a:gdLst>
              <a:ahLst/>
              <a:cxnLst>
                <a:cxn ang="0">
                  <a:pos x="T0" y="T1"/>
                </a:cxn>
                <a:cxn ang="0">
                  <a:pos x="T2" y="T3"/>
                </a:cxn>
                <a:cxn ang="0">
                  <a:pos x="T4" y="T5"/>
                </a:cxn>
              </a:cxnLst>
              <a:rect l="0" t="0" r="r" b="b"/>
              <a:pathLst>
                <a:path w="188" h="30">
                  <a:moveTo>
                    <a:pt x="0" y="30"/>
                  </a:moveTo>
                  <a:lnTo>
                    <a:pt x="156" y="30"/>
                  </a:lnTo>
                  <a:lnTo>
                    <a:pt x="188" y="0"/>
                  </a:lnTo>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2080" name="Line 2112"/>
            <p:cNvSpPr>
              <a:spLocks noChangeShapeType="1"/>
            </p:cNvSpPr>
            <p:nvPr/>
          </p:nvSpPr>
          <p:spPr bwMode="auto">
            <a:xfrm>
              <a:off x="4876800" y="2540000"/>
              <a:ext cx="1466" cy="16033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081" name="Freeform 2113"/>
            <p:cNvSpPr>
              <a:spLocks/>
            </p:cNvSpPr>
            <p:nvPr/>
          </p:nvSpPr>
          <p:spPr bwMode="auto">
            <a:xfrm>
              <a:off x="4715608" y="2568575"/>
              <a:ext cx="84992" cy="103188"/>
            </a:xfrm>
            <a:custGeom>
              <a:avLst/>
              <a:gdLst>
                <a:gd name="T0" fmla="*/ 59 w 59"/>
                <a:gd name="T1" fmla="*/ 5 h 65"/>
                <a:gd name="T2" fmla="*/ 46 w 59"/>
                <a:gd name="T3" fmla="*/ 0 h 65"/>
                <a:gd name="T4" fmla="*/ 0 w 59"/>
                <a:gd name="T5" fmla="*/ 59 h 65"/>
                <a:gd name="T6" fmla="*/ 13 w 59"/>
                <a:gd name="T7" fmla="*/ 65 h 65"/>
                <a:gd name="T8" fmla="*/ 59 w 59"/>
                <a:gd name="T9" fmla="*/ 5 h 65"/>
              </a:gdLst>
              <a:ahLst/>
              <a:cxnLst>
                <a:cxn ang="0">
                  <a:pos x="T0" y="T1"/>
                </a:cxn>
                <a:cxn ang="0">
                  <a:pos x="T2" y="T3"/>
                </a:cxn>
                <a:cxn ang="0">
                  <a:pos x="T4" y="T5"/>
                </a:cxn>
                <a:cxn ang="0">
                  <a:pos x="T6" y="T7"/>
                </a:cxn>
                <a:cxn ang="0">
                  <a:pos x="T8" y="T9"/>
                </a:cxn>
              </a:cxnLst>
              <a:rect l="0" t="0" r="r" b="b"/>
              <a:pathLst>
                <a:path w="59" h="65">
                  <a:moveTo>
                    <a:pt x="59" y="5"/>
                  </a:moveTo>
                  <a:lnTo>
                    <a:pt x="46" y="0"/>
                  </a:lnTo>
                  <a:lnTo>
                    <a:pt x="0" y="59"/>
                  </a:lnTo>
                  <a:lnTo>
                    <a:pt x="13" y="65"/>
                  </a:lnTo>
                  <a:lnTo>
                    <a:pt x="59"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82" name="Rectangle 2114"/>
            <p:cNvSpPr>
              <a:spLocks noChangeArrowheads="1"/>
            </p:cNvSpPr>
            <p:nvPr/>
          </p:nvSpPr>
          <p:spPr bwMode="auto">
            <a:xfrm>
              <a:off x="4781551" y="2568575"/>
              <a:ext cx="48357" cy="2698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083" name="Freeform 2115"/>
            <p:cNvSpPr>
              <a:spLocks/>
            </p:cNvSpPr>
            <p:nvPr/>
          </p:nvSpPr>
          <p:spPr bwMode="auto">
            <a:xfrm>
              <a:off x="4724400" y="2568575"/>
              <a:ext cx="76200" cy="103188"/>
            </a:xfrm>
            <a:custGeom>
              <a:avLst/>
              <a:gdLst>
                <a:gd name="T0" fmla="*/ 13 w 52"/>
                <a:gd name="T1" fmla="*/ 0 h 65"/>
                <a:gd name="T2" fmla="*/ 0 w 52"/>
                <a:gd name="T3" fmla="*/ 5 h 65"/>
                <a:gd name="T4" fmla="*/ 45 w 52"/>
                <a:gd name="T5" fmla="*/ 65 h 65"/>
                <a:gd name="T6" fmla="*/ 52 w 52"/>
                <a:gd name="T7" fmla="*/ 59 h 65"/>
                <a:gd name="T8" fmla="*/ 13 w 52"/>
                <a:gd name="T9" fmla="*/ 0 h 65"/>
              </a:gdLst>
              <a:ahLst/>
              <a:cxnLst>
                <a:cxn ang="0">
                  <a:pos x="T0" y="T1"/>
                </a:cxn>
                <a:cxn ang="0">
                  <a:pos x="T2" y="T3"/>
                </a:cxn>
                <a:cxn ang="0">
                  <a:pos x="T4" y="T5"/>
                </a:cxn>
                <a:cxn ang="0">
                  <a:pos x="T6" y="T7"/>
                </a:cxn>
                <a:cxn ang="0">
                  <a:pos x="T8" y="T9"/>
                </a:cxn>
              </a:cxnLst>
              <a:rect l="0" t="0" r="r" b="b"/>
              <a:pathLst>
                <a:path w="52" h="65">
                  <a:moveTo>
                    <a:pt x="13" y="0"/>
                  </a:moveTo>
                  <a:lnTo>
                    <a:pt x="0" y="5"/>
                  </a:lnTo>
                  <a:lnTo>
                    <a:pt x="45" y="65"/>
                  </a:lnTo>
                  <a:lnTo>
                    <a:pt x="52" y="59"/>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84" name="Rectangle 2116"/>
            <p:cNvSpPr>
              <a:spLocks noChangeArrowheads="1"/>
            </p:cNvSpPr>
            <p:nvPr/>
          </p:nvSpPr>
          <p:spPr bwMode="auto">
            <a:xfrm>
              <a:off x="4686301" y="2568575"/>
              <a:ext cx="57150" cy="2698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085" name="Freeform 2117"/>
            <p:cNvSpPr>
              <a:spLocks/>
            </p:cNvSpPr>
            <p:nvPr/>
          </p:nvSpPr>
          <p:spPr bwMode="auto">
            <a:xfrm>
              <a:off x="4895850" y="2586038"/>
              <a:ext cx="1172308" cy="760412"/>
            </a:xfrm>
            <a:custGeom>
              <a:avLst/>
              <a:gdLst>
                <a:gd name="T0" fmla="*/ 13 w 799"/>
                <a:gd name="T1" fmla="*/ 0 h 479"/>
                <a:gd name="T2" fmla="*/ 0 w 799"/>
                <a:gd name="T3" fmla="*/ 12 h 479"/>
                <a:gd name="T4" fmla="*/ 792 w 799"/>
                <a:gd name="T5" fmla="*/ 479 h 479"/>
                <a:gd name="T6" fmla="*/ 799 w 799"/>
                <a:gd name="T7" fmla="*/ 467 h 479"/>
                <a:gd name="T8" fmla="*/ 13 w 799"/>
                <a:gd name="T9" fmla="*/ 0 h 479"/>
              </a:gdLst>
              <a:ahLst/>
              <a:cxnLst>
                <a:cxn ang="0">
                  <a:pos x="T0" y="T1"/>
                </a:cxn>
                <a:cxn ang="0">
                  <a:pos x="T2" y="T3"/>
                </a:cxn>
                <a:cxn ang="0">
                  <a:pos x="T4" y="T5"/>
                </a:cxn>
                <a:cxn ang="0">
                  <a:pos x="T6" y="T7"/>
                </a:cxn>
                <a:cxn ang="0">
                  <a:pos x="T8" y="T9"/>
                </a:cxn>
              </a:cxnLst>
              <a:rect l="0" t="0" r="r" b="b"/>
              <a:pathLst>
                <a:path w="799" h="479">
                  <a:moveTo>
                    <a:pt x="13" y="0"/>
                  </a:moveTo>
                  <a:lnTo>
                    <a:pt x="0" y="12"/>
                  </a:lnTo>
                  <a:lnTo>
                    <a:pt x="792" y="479"/>
                  </a:lnTo>
                  <a:lnTo>
                    <a:pt x="799" y="467"/>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86" name="Freeform 2118"/>
            <p:cNvSpPr>
              <a:spLocks/>
            </p:cNvSpPr>
            <p:nvPr/>
          </p:nvSpPr>
          <p:spPr bwMode="auto">
            <a:xfrm>
              <a:off x="4906108" y="2187576"/>
              <a:ext cx="997927" cy="417513"/>
            </a:xfrm>
            <a:custGeom>
              <a:avLst/>
              <a:gdLst>
                <a:gd name="T0" fmla="*/ 0 w 682"/>
                <a:gd name="T1" fmla="*/ 251 h 263"/>
                <a:gd name="T2" fmla="*/ 0 w 682"/>
                <a:gd name="T3" fmla="*/ 263 h 263"/>
                <a:gd name="T4" fmla="*/ 682 w 682"/>
                <a:gd name="T5" fmla="*/ 12 h 263"/>
                <a:gd name="T6" fmla="*/ 676 w 682"/>
                <a:gd name="T7" fmla="*/ 0 h 263"/>
                <a:gd name="T8" fmla="*/ 0 w 682"/>
                <a:gd name="T9" fmla="*/ 251 h 263"/>
              </a:gdLst>
              <a:ahLst/>
              <a:cxnLst>
                <a:cxn ang="0">
                  <a:pos x="T0" y="T1"/>
                </a:cxn>
                <a:cxn ang="0">
                  <a:pos x="T2" y="T3"/>
                </a:cxn>
                <a:cxn ang="0">
                  <a:pos x="T4" y="T5"/>
                </a:cxn>
                <a:cxn ang="0">
                  <a:pos x="T6" y="T7"/>
                </a:cxn>
                <a:cxn ang="0">
                  <a:pos x="T8" y="T9"/>
                </a:cxn>
              </a:cxnLst>
              <a:rect l="0" t="0" r="r" b="b"/>
              <a:pathLst>
                <a:path w="682" h="263">
                  <a:moveTo>
                    <a:pt x="0" y="251"/>
                  </a:moveTo>
                  <a:lnTo>
                    <a:pt x="0" y="263"/>
                  </a:lnTo>
                  <a:lnTo>
                    <a:pt x="682" y="12"/>
                  </a:lnTo>
                  <a:lnTo>
                    <a:pt x="676" y="0"/>
                  </a:lnTo>
                  <a:lnTo>
                    <a:pt x="0" y="2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87" name="Freeform 2119"/>
            <p:cNvSpPr>
              <a:spLocks/>
            </p:cNvSpPr>
            <p:nvPr/>
          </p:nvSpPr>
          <p:spPr bwMode="auto">
            <a:xfrm>
              <a:off x="6296759" y="3336926"/>
              <a:ext cx="407377" cy="569913"/>
            </a:xfrm>
            <a:custGeom>
              <a:avLst/>
              <a:gdLst>
                <a:gd name="T0" fmla="*/ 13 w 279"/>
                <a:gd name="T1" fmla="*/ 0 h 359"/>
                <a:gd name="T2" fmla="*/ 0 w 279"/>
                <a:gd name="T3" fmla="*/ 6 h 359"/>
                <a:gd name="T4" fmla="*/ 266 w 279"/>
                <a:gd name="T5" fmla="*/ 359 h 359"/>
                <a:gd name="T6" fmla="*/ 279 w 279"/>
                <a:gd name="T7" fmla="*/ 347 h 359"/>
                <a:gd name="T8" fmla="*/ 13 w 279"/>
                <a:gd name="T9" fmla="*/ 0 h 359"/>
              </a:gdLst>
              <a:ahLst/>
              <a:cxnLst>
                <a:cxn ang="0">
                  <a:pos x="T0" y="T1"/>
                </a:cxn>
                <a:cxn ang="0">
                  <a:pos x="T2" y="T3"/>
                </a:cxn>
                <a:cxn ang="0">
                  <a:pos x="T4" y="T5"/>
                </a:cxn>
                <a:cxn ang="0">
                  <a:pos x="T6" y="T7"/>
                </a:cxn>
                <a:cxn ang="0">
                  <a:pos x="T8" y="T9"/>
                </a:cxn>
              </a:cxnLst>
              <a:rect l="0" t="0" r="r" b="b"/>
              <a:pathLst>
                <a:path w="279" h="359">
                  <a:moveTo>
                    <a:pt x="13" y="0"/>
                  </a:moveTo>
                  <a:lnTo>
                    <a:pt x="0" y="6"/>
                  </a:lnTo>
                  <a:lnTo>
                    <a:pt x="266" y="359"/>
                  </a:lnTo>
                  <a:lnTo>
                    <a:pt x="279" y="347"/>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88" name="Freeform 2120"/>
            <p:cNvSpPr>
              <a:spLocks/>
            </p:cNvSpPr>
            <p:nvPr/>
          </p:nvSpPr>
          <p:spPr bwMode="auto">
            <a:xfrm>
              <a:off x="3487615" y="2595564"/>
              <a:ext cx="341435" cy="922337"/>
            </a:xfrm>
            <a:custGeom>
              <a:avLst/>
              <a:gdLst>
                <a:gd name="T0" fmla="*/ 13 w 233"/>
                <a:gd name="T1" fmla="*/ 0 h 581"/>
                <a:gd name="T2" fmla="*/ 0 w 233"/>
                <a:gd name="T3" fmla="*/ 6 h 581"/>
                <a:gd name="T4" fmla="*/ 227 w 233"/>
                <a:gd name="T5" fmla="*/ 581 h 581"/>
                <a:gd name="T6" fmla="*/ 233 w 233"/>
                <a:gd name="T7" fmla="*/ 575 h 581"/>
                <a:gd name="T8" fmla="*/ 13 w 233"/>
                <a:gd name="T9" fmla="*/ 0 h 581"/>
              </a:gdLst>
              <a:ahLst/>
              <a:cxnLst>
                <a:cxn ang="0">
                  <a:pos x="T0" y="T1"/>
                </a:cxn>
                <a:cxn ang="0">
                  <a:pos x="T2" y="T3"/>
                </a:cxn>
                <a:cxn ang="0">
                  <a:pos x="T4" y="T5"/>
                </a:cxn>
                <a:cxn ang="0">
                  <a:pos x="T6" y="T7"/>
                </a:cxn>
                <a:cxn ang="0">
                  <a:pos x="T8" y="T9"/>
                </a:cxn>
              </a:cxnLst>
              <a:rect l="0" t="0" r="r" b="b"/>
              <a:pathLst>
                <a:path w="233" h="581">
                  <a:moveTo>
                    <a:pt x="13" y="0"/>
                  </a:moveTo>
                  <a:lnTo>
                    <a:pt x="0" y="6"/>
                  </a:lnTo>
                  <a:lnTo>
                    <a:pt x="227" y="581"/>
                  </a:lnTo>
                  <a:lnTo>
                    <a:pt x="233" y="575"/>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89" name="Freeform 2121"/>
            <p:cNvSpPr>
              <a:spLocks/>
            </p:cNvSpPr>
            <p:nvPr/>
          </p:nvSpPr>
          <p:spPr bwMode="auto">
            <a:xfrm>
              <a:off x="3820258" y="3422651"/>
              <a:ext cx="275492" cy="219075"/>
            </a:xfrm>
            <a:custGeom>
              <a:avLst/>
              <a:gdLst>
                <a:gd name="T0" fmla="*/ 39 w 188"/>
                <a:gd name="T1" fmla="*/ 0 h 138"/>
                <a:gd name="T2" fmla="*/ 0 w 188"/>
                <a:gd name="T3" fmla="*/ 30 h 138"/>
                <a:gd name="T4" fmla="*/ 0 w 188"/>
                <a:gd name="T5" fmla="*/ 138 h 138"/>
                <a:gd name="T6" fmla="*/ 156 w 188"/>
                <a:gd name="T7" fmla="*/ 138 h 138"/>
                <a:gd name="T8" fmla="*/ 188 w 188"/>
                <a:gd name="T9" fmla="*/ 102 h 138"/>
                <a:gd name="T10" fmla="*/ 188 w 188"/>
                <a:gd name="T11" fmla="*/ 0 h 138"/>
                <a:gd name="T12" fmla="*/ 39 w 188"/>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188" h="138">
                  <a:moveTo>
                    <a:pt x="39" y="0"/>
                  </a:moveTo>
                  <a:lnTo>
                    <a:pt x="0" y="30"/>
                  </a:lnTo>
                  <a:lnTo>
                    <a:pt x="0" y="138"/>
                  </a:lnTo>
                  <a:lnTo>
                    <a:pt x="156" y="138"/>
                  </a:lnTo>
                  <a:lnTo>
                    <a:pt x="188" y="102"/>
                  </a:lnTo>
                  <a:lnTo>
                    <a:pt x="188" y="0"/>
                  </a:lnTo>
                  <a:lnTo>
                    <a:pt x="39" y="0"/>
                  </a:lnTo>
                  <a:close/>
                </a:path>
              </a:pathLst>
            </a:custGeom>
            <a:solidFill>
              <a:srgbClr val="ECF7D1"/>
            </a:solidFill>
            <a:ln w="9525">
              <a:solidFill>
                <a:srgbClr val="000000"/>
              </a:solidFill>
              <a:prstDash val="solid"/>
              <a:round/>
              <a:headEnd/>
              <a:tailEnd/>
            </a:ln>
          </p:spPr>
          <p:txBody>
            <a:bodyPr/>
            <a:lstStyle/>
            <a:p>
              <a:endParaRPr lang="en-US"/>
            </a:p>
          </p:txBody>
        </p:sp>
        <p:sp>
          <p:nvSpPr>
            <p:cNvPr id="342090" name="Freeform 2122"/>
            <p:cNvSpPr>
              <a:spLocks/>
            </p:cNvSpPr>
            <p:nvPr/>
          </p:nvSpPr>
          <p:spPr bwMode="auto">
            <a:xfrm>
              <a:off x="3820258" y="3422651"/>
              <a:ext cx="275492" cy="47625"/>
            </a:xfrm>
            <a:custGeom>
              <a:avLst/>
              <a:gdLst>
                <a:gd name="T0" fmla="*/ 0 w 188"/>
                <a:gd name="T1" fmla="*/ 30 h 30"/>
                <a:gd name="T2" fmla="*/ 156 w 188"/>
                <a:gd name="T3" fmla="*/ 30 h 30"/>
                <a:gd name="T4" fmla="*/ 188 w 188"/>
                <a:gd name="T5" fmla="*/ 0 h 30"/>
                <a:gd name="T6" fmla="*/ 39 w 188"/>
                <a:gd name="T7" fmla="*/ 0 h 30"/>
                <a:gd name="T8" fmla="*/ 0 w 188"/>
                <a:gd name="T9" fmla="*/ 30 h 30"/>
              </a:gdLst>
              <a:ahLst/>
              <a:cxnLst>
                <a:cxn ang="0">
                  <a:pos x="T0" y="T1"/>
                </a:cxn>
                <a:cxn ang="0">
                  <a:pos x="T2" y="T3"/>
                </a:cxn>
                <a:cxn ang="0">
                  <a:pos x="T4" y="T5"/>
                </a:cxn>
                <a:cxn ang="0">
                  <a:pos x="T6" y="T7"/>
                </a:cxn>
                <a:cxn ang="0">
                  <a:pos x="T8" y="T9"/>
                </a:cxn>
              </a:cxnLst>
              <a:rect l="0" t="0" r="r" b="b"/>
              <a:pathLst>
                <a:path w="188" h="30">
                  <a:moveTo>
                    <a:pt x="0" y="30"/>
                  </a:moveTo>
                  <a:lnTo>
                    <a:pt x="156" y="30"/>
                  </a:lnTo>
                  <a:lnTo>
                    <a:pt x="188" y="0"/>
                  </a:lnTo>
                  <a:lnTo>
                    <a:pt x="39" y="0"/>
                  </a:lnTo>
                  <a:lnTo>
                    <a:pt x="0" y="30"/>
                  </a:lnTo>
                  <a:close/>
                </a:path>
              </a:pathLst>
            </a:custGeom>
            <a:solidFill>
              <a:srgbClr val="ECF7D1"/>
            </a:solidFill>
            <a:ln w="9525">
              <a:solidFill>
                <a:srgbClr val="000000"/>
              </a:solidFill>
              <a:prstDash val="solid"/>
              <a:round/>
              <a:headEnd/>
              <a:tailEnd/>
            </a:ln>
          </p:spPr>
          <p:txBody>
            <a:bodyPr/>
            <a:lstStyle/>
            <a:p>
              <a:endParaRPr lang="en-US"/>
            </a:p>
          </p:txBody>
        </p:sp>
        <p:sp>
          <p:nvSpPr>
            <p:cNvPr id="342091" name="Freeform 2123"/>
            <p:cNvSpPr>
              <a:spLocks/>
            </p:cNvSpPr>
            <p:nvPr/>
          </p:nvSpPr>
          <p:spPr bwMode="auto">
            <a:xfrm>
              <a:off x="4048858" y="3422651"/>
              <a:ext cx="46892" cy="219075"/>
            </a:xfrm>
            <a:custGeom>
              <a:avLst/>
              <a:gdLst>
                <a:gd name="T0" fmla="*/ 0 w 32"/>
                <a:gd name="T1" fmla="*/ 30 h 138"/>
                <a:gd name="T2" fmla="*/ 32 w 32"/>
                <a:gd name="T3" fmla="*/ 0 h 138"/>
                <a:gd name="T4" fmla="*/ 32 w 32"/>
                <a:gd name="T5" fmla="*/ 102 h 138"/>
                <a:gd name="T6" fmla="*/ 0 w 32"/>
                <a:gd name="T7" fmla="*/ 138 h 138"/>
                <a:gd name="T8" fmla="*/ 0 w 32"/>
                <a:gd name="T9" fmla="*/ 30 h 138"/>
              </a:gdLst>
              <a:ahLst/>
              <a:cxnLst>
                <a:cxn ang="0">
                  <a:pos x="T0" y="T1"/>
                </a:cxn>
                <a:cxn ang="0">
                  <a:pos x="T2" y="T3"/>
                </a:cxn>
                <a:cxn ang="0">
                  <a:pos x="T4" y="T5"/>
                </a:cxn>
                <a:cxn ang="0">
                  <a:pos x="T6" y="T7"/>
                </a:cxn>
                <a:cxn ang="0">
                  <a:pos x="T8" y="T9"/>
                </a:cxn>
              </a:cxnLst>
              <a:rect l="0" t="0" r="r" b="b"/>
              <a:pathLst>
                <a:path w="32" h="138">
                  <a:moveTo>
                    <a:pt x="0" y="30"/>
                  </a:moveTo>
                  <a:lnTo>
                    <a:pt x="32" y="0"/>
                  </a:lnTo>
                  <a:lnTo>
                    <a:pt x="32" y="102"/>
                  </a:lnTo>
                  <a:lnTo>
                    <a:pt x="0" y="138"/>
                  </a:lnTo>
                  <a:lnTo>
                    <a:pt x="0" y="30"/>
                  </a:lnTo>
                  <a:close/>
                </a:path>
              </a:pathLst>
            </a:custGeom>
            <a:solidFill>
              <a:srgbClr val="ECF7D1"/>
            </a:solidFill>
            <a:ln w="9525">
              <a:solidFill>
                <a:srgbClr val="000000"/>
              </a:solidFill>
              <a:prstDash val="solid"/>
              <a:round/>
              <a:headEnd/>
              <a:tailEnd/>
            </a:ln>
          </p:spPr>
          <p:txBody>
            <a:bodyPr/>
            <a:lstStyle/>
            <a:p>
              <a:endParaRPr lang="en-US"/>
            </a:p>
          </p:txBody>
        </p:sp>
        <p:sp>
          <p:nvSpPr>
            <p:cNvPr id="342092" name="Freeform 2124"/>
            <p:cNvSpPr>
              <a:spLocks/>
            </p:cNvSpPr>
            <p:nvPr/>
          </p:nvSpPr>
          <p:spPr bwMode="auto">
            <a:xfrm>
              <a:off x="3820258" y="3422651"/>
              <a:ext cx="275492" cy="219075"/>
            </a:xfrm>
            <a:custGeom>
              <a:avLst/>
              <a:gdLst>
                <a:gd name="T0" fmla="*/ 32 w 188"/>
                <a:gd name="T1" fmla="*/ 0 h 138"/>
                <a:gd name="T2" fmla="*/ 0 w 188"/>
                <a:gd name="T3" fmla="*/ 30 h 138"/>
                <a:gd name="T4" fmla="*/ 0 w 188"/>
                <a:gd name="T5" fmla="*/ 138 h 138"/>
                <a:gd name="T6" fmla="*/ 156 w 188"/>
                <a:gd name="T7" fmla="*/ 138 h 138"/>
                <a:gd name="T8" fmla="*/ 188 w 188"/>
                <a:gd name="T9" fmla="*/ 102 h 138"/>
                <a:gd name="T10" fmla="*/ 188 w 188"/>
                <a:gd name="T11" fmla="*/ 0 h 138"/>
                <a:gd name="T12" fmla="*/ 32 w 188"/>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188" h="138">
                  <a:moveTo>
                    <a:pt x="32" y="0"/>
                  </a:moveTo>
                  <a:lnTo>
                    <a:pt x="0" y="30"/>
                  </a:lnTo>
                  <a:lnTo>
                    <a:pt x="0" y="138"/>
                  </a:lnTo>
                  <a:lnTo>
                    <a:pt x="156" y="138"/>
                  </a:lnTo>
                  <a:lnTo>
                    <a:pt x="188" y="102"/>
                  </a:lnTo>
                  <a:lnTo>
                    <a:pt x="188" y="0"/>
                  </a:lnTo>
                  <a:lnTo>
                    <a:pt x="32" y="0"/>
                  </a:lnTo>
                  <a:close/>
                </a:path>
              </a:pathLst>
            </a:custGeom>
            <a:solidFill>
              <a:srgbClr val="ECF7D1"/>
            </a:solidFill>
            <a:ln w="9525">
              <a:solidFill>
                <a:srgbClr val="000000"/>
              </a:solidFill>
              <a:prstDash val="solid"/>
              <a:round/>
              <a:headEnd/>
              <a:tailEnd/>
            </a:ln>
          </p:spPr>
          <p:txBody>
            <a:bodyPr/>
            <a:lstStyle/>
            <a:p>
              <a:endParaRPr lang="en-US"/>
            </a:p>
          </p:txBody>
        </p:sp>
        <p:sp>
          <p:nvSpPr>
            <p:cNvPr id="342093" name="Freeform 2125"/>
            <p:cNvSpPr>
              <a:spLocks/>
            </p:cNvSpPr>
            <p:nvPr/>
          </p:nvSpPr>
          <p:spPr bwMode="auto">
            <a:xfrm>
              <a:off x="3820258" y="3422651"/>
              <a:ext cx="275492" cy="47625"/>
            </a:xfrm>
            <a:custGeom>
              <a:avLst/>
              <a:gdLst>
                <a:gd name="T0" fmla="*/ 0 w 188"/>
                <a:gd name="T1" fmla="*/ 30 h 30"/>
                <a:gd name="T2" fmla="*/ 156 w 188"/>
                <a:gd name="T3" fmla="*/ 30 h 30"/>
                <a:gd name="T4" fmla="*/ 188 w 188"/>
                <a:gd name="T5" fmla="*/ 0 h 30"/>
                <a:gd name="T6" fmla="*/ 0 w 188"/>
                <a:gd name="T7" fmla="*/ 30 h 30"/>
              </a:gdLst>
              <a:ahLst/>
              <a:cxnLst>
                <a:cxn ang="0">
                  <a:pos x="T0" y="T1"/>
                </a:cxn>
                <a:cxn ang="0">
                  <a:pos x="T2" y="T3"/>
                </a:cxn>
                <a:cxn ang="0">
                  <a:pos x="T4" y="T5"/>
                </a:cxn>
                <a:cxn ang="0">
                  <a:pos x="T6" y="T7"/>
                </a:cxn>
              </a:cxnLst>
              <a:rect l="0" t="0" r="r" b="b"/>
              <a:pathLst>
                <a:path w="188" h="30">
                  <a:moveTo>
                    <a:pt x="0" y="30"/>
                  </a:moveTo>
                  <a:lnTo>
                    <a:pt x="156" y="30"/>
                  </a:lnTo>
                  <a:lnTo>
                    <a:pt x="188" y="0"/>
                  </a:lnTo>
                  <a:lnTo>
                    <a:pt x="0" y="30"/>
                  </a:lnTo>
                  <a:close/>
                </a:path>
              </a:pathLst>
            </a:custGeom>
            <a:solidFill>
              <a:srgbClr val="ECF7D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94" name="Freeform 2126"/>
            <p:cNvSpPr>
              <a:spLocks/>
            </p:cNvSpPr>
            <p:nvPr/>
          </p:nvSpPr>
          <p:spPr bwMode="auto">
            <a:xfrm>
              <a:off x="3820258" y="3422651"/>
              <a:ext cx="275492" cy="47625"/>
            </a:xfrm>
            <a:custGeom>
              <a:avLst/>
              <a:gdLst>
                <a:gd name="T0" fmla="*/ 0 w 188"/>
                <a:gd name="T1" fmla="*/ 30 h 30"/>
                <a:gd name="T2" fmla="*/ 156 w 188"/>
                <a:gd name="T3" fmla="*/ 30 h 30"/>
                <a:gd name="T4" fmla="*/ 188 w 188"/>
                <a:gd name="T5" fmla="*/ 0 h 30"/>
              </a:gdLst>
              <a:ahLst/>
              <a:cxnLst>
                <a:cxn ang="0">
                  <a:pos x="T0" y="T1"/>
                </a:cxn>
                <a:cxn ang="0">
                  <a:pos x="T2" y="T3"/>
                </a:cxn>
                <a:cxn ang="0">
                  <a:pos x="T4" y="T5"/>
                </a:cxn>
              </a:cxnLst>
              <a:rect l="0" t="0" r="r" b="b"/>
              <a:pathLst>
                <a:path w="188" h="30">
                  <a:moveTo>
                    <a:pt x="0" y="30"/>
                  </a:moveTo>
                  <a:lnTo>
                    <a:pt x="156" y="30"/>
                  </a:lnTo>
                  <a:lnTo>
                    <a:pt x="188" y="0"/>
                  </a:lnTo>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2095" name="Line 2127"/>
            <p:cNvSpPr>
              <a:spLocks noChangeShapeType="1"/>
            </p:cNvSpPr>
            <p:nvPr/>
          </p:nvSpPr>
          <p:spPr bwMode="auto">
            <a:xfrm>
              <a:off x="4048859" y="3470275"/>
              <a:ext cx="1465" cy="1714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096" name="Freeform 2128"/>
            <p:cNvSpPr>
              <a:spLocks/>
            </p:cNvSpPr>
            <p:nvPr/>
          </p:nvSpPr>
          <p:spPr bwMode="auto">
            <a:xfrm>
              <a:off x="3896458" y="3508375"/>
              <a:ext cx="76200" cy="104775"/>
            </a:xfrm>
            <a:custGeom>
              <a:avLst/>
              <a:gdLst>
                <a:gd name="T0" fmla="*/ 52 w 52"/>
                <a:gd name="T1" fmla="*/ 6 h 66"/>
                <a:gd name="T2" fmla="*/ 39 w 52"/>
                <a:gd name="T3" fmla="*/ 0 h 66"/>
                <a:gd name="T4" fmla="*/ 0 w 52"/>
                <a:gd name="T5" fmla="*/ 60 h 66"/>
                <a:gd name="T6" fmla="*/ 6 w 52"/>
                <a:gd name="T7" fmla="*/ 66 h 66"/>
                <a:gd name="T8" fmla="*/ 52 w 52"/>
                <a:gd name="T9" fmla="*/ 6 h 66"/>
              </a:gdLst>
              <a:ahLst/>
              <a:cxnLst>
                <a:cxn ang="0">
                  <a:pos x="T0" y="T1"/>
                </a:cxn>
                <a:cxn ang="0">
                  <a:pos x="T2" y="T3"/>
                </a:cxn>
                <a:cxn ang="0">
                  <a:pos x="T4" y="T5"/>
                </a:cxn>
                <a:cxn ang="0">
                  <a:pos x="T6" y="T7"/>
                </a:cxn>
                <a:cxn ang="0">
                  <a:pos x="T8" y="T9"/>
                </a:cxn>
              </a:cxnLst>
              <a:rect l="0" t="0" r="r" b="b"/>
              <a:pathLst>
                <a:path w="52" h="66">
                  <a:moveTo>
                    <a:pt x="52" y="6"/>
                  </a:moveTo>
                  <a:lnTo>
                    <a:pt x="39" y="0"/>
                  </a:lnTo>
                  <a:lnTo>
                    <a:pt x="0" y="60"/>
                  </a:lnTo>
                  <a:lnTo>
                    <a:pt x="6" y="66"/>
                  </a:lnTo>
                  <a:lnTo>
                    <a:pt x="52"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97" name="Rectangle 2129"/>
            <p:cNvSpPr>
              <a:spLocks noChangeArrowheads="1"/>
            </p:cNvSpPr>
            <p:nvPr/>
          </p:nvSpPr>
          <p:spPr bwMode="auto">
            <a:xfrm>
              <a:off x="3953608" y="3508375"/>
              <a:ext cx="46892" cy="1905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098" name="Freeform 2130"/>
            <p:cNvSpPr>
              <a:spLocks/>
            </p:cNvSpPr>
            <p:nvPr/>
          </p:nvSpPr>
          <p:spPr bwMode="auto">
            <a:xfrm>
              <a:off x="3896458" y="3508375"/>
              <a:ext cx="76200" cy="104775"/>
            </a:xfrm>
            <a:custGeom>
              <a:avLst/>
              <a:gdLst>
                <a:gd name="T0" fmla="*/ 13 w 52"/>
                <a:gd name="T1" fmla="*/ 0 h 66"/>
                <a:gd name="T2" fmla="*/ 0 w 52"/>
                <a:gd name="T3" fmla="*/ 6 h 66"/>
                <a:gd name="T4" fmla="*/ 45 w 52"/>
                <a:gd name="T5" fmla="*/ 66 h 66"/>
                <a:gd name="T6" fmla="*/ 52 w 52"/>
                <a:gd name="T7" fmla="*/ 60 h 66"/>
                <a:gd name="T8" fmla="*/ 13 w 52"/>
                <a:gd name="T9" fmla="*/ 0 h 66"/>
              </a:gdLst>
              <a:ahLst/>
              <a:cxnLst>
                <a:cxn ang="0">
                  <a:pos x="T0" y="T1"/>
                </a:cxn>
                <a:cxn ang="0">
                  <a:pos x="T2" y="T3"/>
                </a:cxn>
                <a:cxn ang="0">
                  <a:pos x="T4" y="T5"/>
                </a:cxn>
                <a:cxn ang="0">
                  <a:pos x="T6" y="T7"/>
                </a:cxn>
                <a:cxn ang="0">
                  <a:pos x="T8" y="T9"/>
                </a:cxn>
              </a:cxnLst>
              <a:rect l="0" t="0" r="r" b="b"/>
              <a:pathLst>
                <a:path w="52" h="66">
                  <a:moveTo>
                    <a:pt x="13" y="0"/>
                  </a:moveTo>
                  <a:lnTo>
                    <a:pt x="0" y="6"/>
                  </a:lnTo>
                  <a:lnTo>
                    <a:pt x="45" y="66"/>
                  </a:lnTo>
                  <a:lnTo>
                    <a:pt x="52" y="60"/>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099" name="Rectangle 2131"/>
            <p:cNvSpPr>
              <a:spLocks noChangeArrowheads="1"/>
            </p:cNvSpPr>
            <p:nvPr/>
          </p:nvSpPr>
          <p:spPr bwMode="auto">
            <a:xfrm>
              <a:off x="3858358" y="3508375"/>
              <a:ext cx="57150" cy="1905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00" name="Freeform 2132"/>
            <p:cNvSpPr>
              <a:spLocks/>
            </p:cNvSpPr>
            <p:nvPr/>
          </p:nvSpPr>
          <p:spPr bwMode="auto">
            <a:xfrm>
              <a:off x="4057650" y="2595563"/>
              <a:ext cx="590550" cy="931862"/>
            </a:xfrm>
            <a:custGeom>
              <a:avLst/>
              <a:gdLst>
                <a:gd name="T0" fmla="*/ 403 w 403"/>
                <a:gd name="T1" fmla="*/ 6 h 587"/>
                <a:gd name="T2" fmla="*/ 396 w 403"/>
                <a:gd name="T3" fmla="*/ 0 h 587"/>
                <a:gd name="T4" fmla="*/ 0 w 403"/>
                <a:gd name="T5" fmla="*/ 581 h 587"/>
                <a:gd name="T6" fmla="*/ 13 w 403"/>
                <a:gd name="T7" fmla="*/ 587 h 587"/>
                <a:gd name="T8" fmla="*/ 403 w 403"/>
                <a:gd name="T9" fmla="*/ 6 h 587"/>
              </a:gdLst>
              <a:ahLst/>
              <a:cxnLst>
                <a:cxn ang="0">
                  <a:pos x="T0" y="T1"/>
                </a:cxn>
                <a:cxn ang="0">
                  <a:pos x="T2" y="T3"/>
                </a:cxn>
                <a:cxn ang="0">
                  <a:pos x="T4" y="T5"/>
                </a:cxn>
                <a:cxn ang="0">
                  <a:pos x="T6" y="T7"/>
                </a:cxn>
                <a:cxn ang="0">
                  <a:pos x="T8" y="T9"/>
                </a:cxn>
              </a:cxnLst>
              <a:rect l="0" t="0" r="r" b="b"/>
              <a:pathLst>
                <a:path w="403" h="587">
                  <a:moveTo>
                    <a:pt x="403" y="6"/>
                  </a:moveTo>
                  <a:lnTo>
                    <a:pt x="396" y="0"/>
                  </a:lnTo>
                  <a:lnTo>
                    <a:pt x="0" y="581"/>
                  </a:lnTo>
                  <a:lnTo>
                    <a:pt x="13" y="587"/>
                  </a:lnTo>
                  <a:lnTo>
                    <a:pt x="403"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01" name="Freeform 2133"/>
            <p:cNvSpPr>
              <a:spLocks/>
            </p:cNvSpPr>
            <p:nvPr/>
          </p:nvSpPr>
          <p:spPr bwMode="auto">
            <a:xfrm>
              <a:off x="4067908" y="3336926"/>
              <a:ext cx="2000250" cy="200025"/>
            </a:xfrm>
            <a:custGeom>
              <a:avLst/>
              <a:gdLst>
                <a:gd name="T0" fmla="*/ 0 w 1364"/>
                <a:gd name="T1" fmla="*/ 114 h 126"/>
                <a:gd name="T2" fmla="*/ 0 w 1364"/>
                <a:gd name="T3" fmla="*/ 126 h 126"/>
                <a:gd name="T4" fmla="*/ 1364 w 1364"/>
                <a:gd name="T5" fmla="*/ 12 h 126"/>
                <a:gd name="T6" fmla="*/ 1364 w 1364"/>
                <a:gd name="T7" fmla="*/ 0 h 126"/>
                <a:gd name="T8" fmla="*/ 0 w 1364"/>
                <a:gd name="T9" fmla="*/ 114 h 126"/>
              </a:gdLst>
              <a:ahLst/>
              <a:cxnLst>
                <a:cxn ang="0">
                  <a:pos x="T0" y="T1"/>
                </a:cxn>
                <a:cxn ang="0">
                  <a:pos x="T2" y="T3"/>
                </a:cxn>
                <a:cxn ang="0">
                  <a:pos x="T4" y="T5"/>
                </a:cxn>
                <a:cxn ang="0">
                  <a:pos x="T6" y="T7"/>
                </a:cxn>
                <a:cxn ang="0">
                  <a:pos x="T8" y="T9"/>
                </a:cxn>
              </a:cxnLst>
              <a:rect l="0" t="0" r="r" b="b"/>
              <a:pathLst>
                <a:path w="1364" h="126">
                  <a:moveTo>
                    <a:pt x="0" y="114"/>
                  </a:moveTo>
                  <a:lnTo>
                    <a:pt x="0" y="126"/>
                  </a:lnTo>
                  <a:lnTo>
                    <a:pt x="1364" y="12"/>
                  </a:lnTo>
                  <a:lnTo>
                    <a:pt x="1364" y="0"/>
                  </a:lnTo>
                  <a:lnTo>
                    <a:pt x="0" y="11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02" name="Freeform 2134"/>
            <p:cNvSpPr>
              <a:spLocks/>
            </p:cNvSpPr>
            <p:nvPr/>
          </p:nvSpPr>
          <p:spPr bwMode="auto">
            <a:xfrm>
              <a:off x="6285035" y="3575050"/>
              <a:ext cx="30773" cy="28575"/>
            </a:xfrm>
            <a:custGeom>
              <a:avLst/>
              <a:gdLst>
                <a:gd name="T0" fmla="*/ 7 w 20"/>
                <a:gd name="T1" fmla="*/ 0 h 18"/>
                <a:gd name="T2" fmla="*/ 0 w 20"/>
                <a:gd name="T3" fmla="*/ 6 h 18"/>
                <a:gd name="T4" fmla="*/ 7 w 20"/>
                <a:gd name="T5" fmla="*/ 18 h 18"/>
                <a:gd name="T6" fmla="*/ 20 w 20"/>
                <a:gd name="T7" fmla="*/ 6 h 18"/>
                <a:gd name="T8" fmla="*/ 7 w 20"/>
                <a:gd name="T9" fmla="*/ 0 h 18"/>
              </a:gdLst>
              <a:ahLst/>
              <a:cxnLst>
                <a:cxn ang="0">
                  <a:pos x="T0" y="T1"/>
                </a:cxn>
                <a:cxn ang="0">
                  <a:pos x="T2" y="T3"/>
                </a:cxn>
                <a:cxn ang="0">
                  <a:pos x="T4" y="T5"/>
                </a:cxn>
                <a:cxn ang="0">
                  <a:pos x="T6" y="T7"/>
                </a:cxn>
                <a:cxn ang="0">
                  <a:pos x="T8" y="T9"/>
                </a:cxn>
              </a:cxnLst>
              <a:rect l="0" t="0" r="r" b="b"/>
              <a:pathLst>
                <a:path w="20" h="18">
                  <a:moveTo>
                    <a:pt x="7" y="0"/>
                  </a:moveTo>
                  <a:lnTo>
                    <a:pt x="0" y="6"/>
                  </a:lnTo>
                  <a:lnTo>
                    <a:pt x="7" y="18"/>
                  </a:lnTo>
                  <a:lnTo>
                    <a:pt x="20" y="6"/>
                  </a:lnTo>
                  <a:lnTo>
                    <a:pt x="7" y="0"/>
                  </a:lnTo>
                  <a:close/>
                </a:path>
              </a:pathLst>
            </a:custGeom>
            <a:solidFill>
              <a:srgbClr val="008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03" name="Freeform 2135"/>
            <p:cNvSpPr>
              <a:spLocks/>
            </p:cNvSpPr>
            <p:nvPr/>
          </p:nvSpPr>
          <p:spPr bwMode="auto">
            <a:xfrm>
              <a:off x="6315808" y="3603626"/>
              <a:ext cx="19050" cy="28575"/>
            </a:xfrm>
            <a:custGeom>
              <a:avLst/>
              <a:gdLst>
                <a:gd name="T0" fmla="*/ 6 w 13"/>
                <a:gd name="T1" fmla="*/ 0 h 18"/>
                <a:gd name="T2" fmla="*/ 0 w 13"/>
                <a:gd name="T3" fmla="*/ 12 h 18"/>
                <a:gd name="T4" fmla="*/ 6 w 13"/>
                <a:gd name="T5" fmla="*/ 18 h 18"/>
                <a:gd name="T6" fmla="*/ 13 w 13"/>
                <a:gd name="T7" fmla="*/ 12 h 18"/>
                <a:gd name="T8" fmla="*/ 6 w 13"/>
                <a:gd name="T9" fmla="*/ 0 h 18"/>
              </a:gdLst>
              <a:ahLst/>
              <a:cxnLst>
                <a:cxn ang="0">
                  <a:pos x="T0" y="T1"/>
                </a:cxn>
                <a:cxn ang="0">
                  <a:pos x="T2" y="T3"/>
                </a:cxn>
                <a:cxn ang="0">
                  <a:pos x="T4" y="T5"/>
                </a:cxn>
                <a:cxn ang="0">
                  <a:pos x="T6" y="T7"/>
                </a:cxn>
                <a:cxn ang="0">
                  <a:pos x="T8" y="T9"/>
                </a:cxn>
              </a:cxnLst>
              <a:rect l="0" t="0" r="r" b="b"/>
              <a:pathLst>
                <a:path w="13" h="18">
                  <a:moveTo>
                    <a:pt x="6" y="0"/>
                  </a:moveTo>
                  <a:lnTo>
                    <a:pt x="0" y="12"/>
                  </a:lnTo>
                  <a:lnTo>
                    <a:pt x="6" y="18"/>
                  </a:lnTo>
                  <a:lnTo>
                    <a:pt x="13" y="12"/>
                  </a:lnTo>
                  <a:lnTo>
                    <a:pt x="6" y="0"/>
                  </a:lnTo>
                  <a:close/>
                </a:path>
              </a:pathLst>
            </a:custGeom>
            <a:solidFill>
              <a:srgbClr val="008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04" name="Freeform 2136"/>
            <p:cNvSpPr>
              <a:spLocks/>
            </p:cNvSpPr>
            <p:nvPr/>
          </p:nvSpPr>
          <p:spPr bwMode="auto">
            <a:xfrm>
              <a:off x="6334859" y="3641726"/>
              <a:ext cx="26377" cy="28575"/>
            </a:xfrm>
            <a:custGeom>
              <a:avLst/>
              <a:gdLst>
                <a:gd name="T0" fmla="*/ 13 w 19"/>
                <a:gd name="T1" fmla="*/ 0 h 18"/>
                <a:gd name="T2" fmla="*/ 0 w 19"/>
                <a:gd name="T3" fmla="*/ 6 h 18"/>
                <a:gd name="T4" fmla="*/ 13 w 19"/>
                <a:gd name="T5" fmla="*/ 18 h 18"/>
                <a:gd name="T6" fmla="*/ 19 w 19"/>
                <a:gd name="T7" fmla="*/ 6 h 18"/>
                <a:gd name="T8" fmla="*/ 13 w 19"/>
                <a:gd name="T9" fmla="*/ 0 h 18"/>
              </a:gdLst>
              <a:ahLst/>
              <a:cxnLst>
                <a:cxn ang="0">
                  <a:pos x="T0" y="T1"/>
                </a:cxn>
                <a:cxn ang="0">
                  <a:pos x="T2" y="T3"/>
                </a:cxn>
                <a:cxn ang="0">
                  <a:pos x="T4" y="T5"/>
                </a:cxn>
                <a:cxn ang="0">
                  <a:pos x="T6" y="T7"/>
                </a:cxn>
                <a:cxn ang="0">
                  <a:pos x="T8" y="T9"/>
                </a:cxn>
              </a:cxnLst>
              <a:rect l="0" t="0" r="r" b="b"/>
              <a:pathLst>
                <a:path w="19" h="18">
                  <a:moveTo>
                    <a:pt x="13" y="0"/>
                  </a:moveTo>
                  <a:lnTo>
                    <a:pt x="0" y="6"/>
                  </a:lnTo>
                  <a:lnTo>
                    <a:pt x="13" y="18"/>
                  </a:lnTo>
                  <a:lnTo>
                    <a:pt x="19" y="6"/>
                  </a:lnTo>
                  <a:lnTo>
                    <a:pt x="13" y="0"/>
                  </a:lnTo>
                  <a:close/>
                </a:path>
              </a:pathLst>
            </a:custGeom>
            <a:solidFill>
              <a:srgbClr val="008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05" name="Freeform 2137"/>
            <p:cNvSpPr>
              <a:spLocks/>
            </p:cNvSpPr>
            <p:nvPr/>
          </p:nvSpPr>
          <p:spPr bwMode="auto">
            <a:xfrm>
              <a:off x="6361235" y="3670300"/>
              <a:ext cx="19050" cy="26988"/>
            </a:xfrm>
            <a:custGeom>
              <a:avLst/>
              <a:gdLst>
                <a:gd name="T0" fmla="*/ 7 w 13"/>
                <a:gd name="T1" fmla="*/ 0 h 17"/>
                <a:gd name="T2" fmla="*/ 0 w 13"/>
                <a:gd name="T3" fmla="*/ 6 h 17"/>
                <a:gd name="T4" fmla="*/ 7 w 13"/>
                <a:gd name="T5" fmla="*/ 17 h 17"/>
                <a:gd name="T6" fmla="*/ 13 w 13"/>
                <a:gd name="T7" fmla="*/ 11 h 17"/>
                <a:gd name="T8" fmla="*/ 7 w 13"/>
                <a:gd name="T9" fmla="*/ 0 h 17"/>
              </a:gdLst>
              <a:ahLst/>
              <a:cxnLst>
                <a:cxn ang="0">
                  <a:pos x="T0" y="T1"/>
                </a:cxn>
                <a:cxn ang="0">
                  <a:pos x="T2" y="T3"/>
                </a:cxn>
                <a:cxn ang="0">
                  <a:pos x="T4" y="T5"/>
                </a:cxn>
                <a:cxn ang="0">
                  <a:pos x="T6" y="T7"/>
                </a:cxn>
                <a:cxn ang="0">
                  <a:pos x="T8" y="T9"/>
                </a:cxn>
              </a:cxnLst>
              <a:rect l="0" t="0" r="r" b="b"/>
              <a:pathLst>
                <a:path w="13" h="17">
                  <a:moveTo>
                    <a:pt x="7" y="0"/>
                  </a:moveTo>
                  <a:lnTo>
                    <a:pt x="0" y="6"/>
                  </a:lnTo>
                  <a:lnTo>
                    <a:pt x="7" y="17"/>
                  </a:lnTo>
                  <a:lnTo>
                    <a:pt x="13" y="11"/>
                  </a:lnTo>
                  <a:lnTo>
                    <a:pt x="7" y="0"/>
                  </a:lnTo>
                  <a:close/>
                </a:path>
              </a:pathLst>
            </a:custGeom>
            <a:solidFill>
              <a:srgbClr val="008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06" name="Freeform 2138"/>
            <p:cNvSpPr>
              <a:spLocks/>
            </p:cNvSpPr>
            <p:nvPr/>
          </p:nvSpPr>
          <p:spPr bwMode="auto">
            <a:xfrm>
              <a:off x="6380284" y="3697288"/>
              <a:ext cx="30774" cy="38100"/>
            </a:xfrm>
            <a:custGeom>
              <a:avLst/>
              <a:gdLst>
                <a:gd name="T0" fmla="*/ 13 w 20"/>
                <a:gd name="T1" fmla="*/ 0 h 24"/>
                <a:gd name="T2" fmla="*/ 0 w 20"/>
                <a:gd name="T3" fmla="*/ 12 h 24"/>
                <a:gd name="T4" fmla="*/ 13 w 20"/>
                <a:gd name="T5" fmla="*/ 24 h 24"/>
                <a:gd name="T6" fmla="*/ 20 w 20"/>
                <a:gd name="T7" fmla="*/ 18 h 24"/>
                <a:gd name="T8" fmla="*/ 13 w 20"/>
                <a:gd name="T9" fmla="*/ 0 h 24"/>
              </a:gdLst>
              <a:ahLst/>
              <a:cxnLst>
                <a:cxn ang="0">
                  <a:pos x="T0" y="T1"/>
                </a:cxn>
                <a:cxn ang="0">
                  <a:pos x="T2" y="T3"/>
                </a:cxn>
                <a:cxn ang="0">
                  <a:pos x="T4" y="T5"/>
                </a:cxn>
                <a:cxn ang="0">
                  <a:pos x="T6" y="T7"/>
                </a:cxn>
                <a:cxn ang="0">
                  <a:pos x="T8" y="T9"/>
                </a:cxn>
              </a:cxnLst>
              <a:rect l="0" t="0" r="r" b="b"/>
              <a:pathLst>
                <a:path w="20" h="24">
                  <a:moveTo>
                    <a:pt x="13" y="0"/>
                  </a:moveTo>
                  <a:lnTo>
                    <a:pt x="0" y="12"/>
                  </a:lnTo>
                  <a:lnTo>
                    <a:pt x="13" y="24"/>
                  </a:lnTo>
                  <a:lnTo>
                    <a:pt x="20" y="18"/>
                  </a:lnTo>
                  <a:lnTo>
                    <a:pt x="13" y="0"/>
                  </a:lnTo>
                  <a:close/>
                </a:path>
              </a:pathLst>
            </a:custGeom>
            <a:solidFill>
              <a:srgbClr val="008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07" name="Freeform 2139"/>
            <p:cNvSpPr>
              <a:spLocks/>
            </p:cNvSpPr>
            <p:nvPr/>
          </p:nvSpPr>
          <p:spPr bwMode="auto">
            <a:xfrm>
              <a:off x="6411059" y="3735388"/>
              <a:ext cx="26377" cy="38100"/>
            </a:xfrm>
            <a:custGeom>
              <a:avLst/>
              <a:gdLst>
                <a:gd name="T0" fmla="*/ 13 w 19"/>
                <a:gd name="T1" fmla="*/ 0 h 24"/>
                <a:gd name="T2" fmla="*/ 0 w 19"/>
                <a:gd name="T3" fmla="*/ 12 h 24"/>
                <a:gd name="T4" fmla="*/ 13 w 19"/>
                <a:gd name="T5" fmla="*/ 24 h 24"/>
                <a:gd name="T6" fmla="*/ 19 w 19"/>
                <a:gd name="T7" fmla="*/ 12 h 24"/>
                <a:gd name="T8" fmla="*/ 13 w 19"/>
                <a:gd name="T9" fmla="*/ 0 h 24"/>
              </a:gdLst>
              <a:ahLst/>
              <a:cxnLst>
                <a:cxn ang="0">
                  <a:pos x="T0" y="T1"/>
                </a:cxn>
                <a:cxn ang="0">
                  <a:pos x="T2" y="T3"/>
                </a:cxn>
                <a:cxn ang="0">
                  <a:pos x="T4" y="T5"/>
                </a:cxn>
                <a:cxn ang="0">
                  <a:pos x="T6" y="T7"/>
                </a:cxn>
                <a:cxn ang="0">
                  <a:pos x="T8" y="T9"/>
                </a:cxn>
              </a:cxnLst>
              <a:rect l="0" t="0" r="r" b="b"/>
              <a:pathLst>
                <a:path w="19" h="24">
                  <a:moveTo>
                    <a:pt x="13" y="0"/>
                  </a:moveTo>
                  <a:lnTo>
                    <a:pt x="0" y="12"/>
                  </a:lnTo>
                  <a:lnTo>
                    <a:pt x="13" y="24"/>
                  </a:lnTo>
                  <a:lnTo>
                    <a:pt x="19" y="12"/>
                  </a:lnTo>
                  <a:lnTo>
                    <a:pt x="13" y="0"/>
                  </a:lnTo>
                  <a:close/>
                </a:path>
              </a:pathLst>
            </a:custGeom>
            <a:solidFill>
              <a:srgbClr val="008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08" name="Freeform 2140"/>
            <p:cNvSpPr>
              <a:spLocks/>
            </p:cNvSpPr>
            <p:nvPr/>
          </p:nvSpPr>
          <p:spPr bwMode="auto">
            <a:xfrm>
              <a:off x="6430108" y="3773489"/>
              <a:ext cx="26377" cy="28575"/>
            </a:xfrm>
            <a:custGeom>
              <a:avLst/>
              <a:gdLst>
                <a:gd name="T0" fmla="*/ 13 w 19"/>
                <a:gd name="T1" fmla="*/ 0 h 18"/>
                <a:gd name="T2" fmla="*/ 0 w 19"/>
                <a:gd name="T3" fmla="*/ 6 h 18"/>
                <a:gd name="T4" fmla="*/ 13 w 19"/>
                <a:gd name="T5" fmla="*/ 18 h 18"/>
                <a:gd name="T6" fmla="*/ 19 w 19"/>
                <a:gd name="T7" fmla="*/ 6 h 18"/>
                <a:gd name="T8" fmla="*/ 13 w 19"/>
                <a:gd name="T9" fmla="*/ 0 h 18"/>
              </a:gdLst>
              <a:ahLst/>
              <a:cxnLst>
                <a:cxn ang="0">
                  <a:pos x="T0" y="T1"/>
                </a:cxn>
                <a:cxn ang="0">
                  <a:pos x="T2" y="T3"/>
                </a:cxn>
                <a:cxn ang="0">
                  <a:pos x="T4" y="T5"/>
                </a:cxn>
                <a:cxn ang="0">
                  <a:pos x="T6" y="T7"/>
                </a:cxn>
                <a:cxn ang="0">
                  <a:pos x="T8" y="T9"/>
                </a:cxn>
              </a:cxnLst>
              <a:rect l="0" t="0" r="r" b="b"/>
              <a:pathLst>
                <a:path w="19" h="18">
                  <a:moveTo>
                    <a:pt x="13" y="0"/>
                  </a:moveTo>
                  <a:lnTo>
                    <a:pt x="0" y="6"/>
                  </a:lnTo>
                  <a:lnTo>
                    <a:pt x="13" y="18"/>
                  </a:lnTo>
                  <a:lnTo>
                    <a:pt x="19" y="6"/>
                  </a:lnTo>
                  <a:lnTo>
                    <a:pt x="13" y="0"/>
                  </a:lnTo>
                  <a:close/>
                </a:path>
              </a:pathLst>
            </a:custGeom>
            <a:solidFill>
              <a:srgbClr val="008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09" name="Freeform 2141"/>
            <p:cNvSpPr>
              <a:spLocks/>
            </p:cNvSpPr>
            <p:nvPr/>
          </p:nvSpPr>
          <p:spPr bwMode="auto">
            <a:xfrm>
              <a:off x="6456484" y="3802064"/>
              <a:ext cx="30774" cy="28575"/>
            </a:xfrm>
            <a:custGeom>
              <a:avLst/>
              <a:gdLst>
                <a:gd name="T0" fmla="*/ 13 w 20"/>
                <a:gd name="T1" fmla="*/ 0 h 18"/>
                <a:gd name="T2" fmla="*/ 0 w 20"/>
                <a:gd name="T3" fmla="*/ 12 h 18"/>
                <a:gd name="T4" fmla="*/ 13 w 20"/>
                <a:gd name="T5" fmla="*/ 18 h 18"/>
                <a:gd name="T6" fmla="*/ 20 w 20"/>
                <a:gd name="T7" fmla="*/ 12 h 18"/>
                <a:gd name="T8" fmla="*/ 13 w 20"/>
                <a:gd name="T9" fmla="*/ 0 h 18"/>
              </a:gdLst>
              <a:ahLst/>
              <a:cxnLst>
                <a:cxn ang="0">
                  <a:pos x="T0" y="T1"/>
                </a:cxn>
                <a:cxn ang="0">
                  <a:pos x="T2" y="T3"/>
                </a:cxn>
                <a:cxn ang="0">
                  <a:pos x="T4" y="T5"/>
                </a:cxn>
                <a:cxn ang="0">
                  <a:pos x="T6" y="T7"/>
                </a:cxn>
                <a:cxn ang="0">
                  <a:pos x="T8" y="T9"/>
                </a:cxn>
              </a:cxnLst>
              <a:rect l="0" t="0" r="r" b="b"/>
              <a:pathLst>
                <a:path w="20" h="18">
                  <a:moveTo>
                    <a:pt x="13" y="0"/>
                  </a:moveTo>
                  <a:lnTo>
                    <a:pt x="0" y="12"/>
                  </a:lnTo>
                  <a:lnTo>
                    <a:pt x="13" y="18"/>
                  </a:lnTo>
                  <a:lnTo>
                    <a:pt x="20" y="12"/>
                  </a:lnTo>
                  <a:lnTo>
                    <a:pt x="13" y="0"/>
                  </a:lnTo>
                  <a:close/>
                </a:path>
              </a:pathLst>
            </a:custGeom>
            <a:solidFill>
              <a:srgbClr val="008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10" name="Freeform 2142"/>
            <p:cNvSpPr>
              <a:spLocks/>
            </p:cNvSpPr>
            <p:nvPr/>
          </p:nvSpPr>
          <p:spPr bwMode="auto">
            <a:xfrm>
              <a:off x="6475535" y="3840163"/>
              <a:ext cx="30773" cy="28575"/>
            </a:xfrm>
            <a:custGeom>
              <a:avLst/>
              <a:gdLst>
                <a:gd name="T0" fmla="*/ 13 w 20"/>
                <a:gd name="T1" fmla="*/ 0 h 18"/>
                <a:gd name="T2" fmla="*/ 0 w 20"/>
                <a:gd name="T3" fmla="*/ 6 h 18"/>
                <a:gd name="T4" fmla="*/ 13 w 20"/>
                <a:gd name="T5" fmla="*/ 18 h 18"/>
                <a:gd name="T6" fmla="*/ 20 w 20"/>
                <a:gd name="T7" fmla="*/ 6 h 18"/>
                <a:gd name="T8" fmla="*/ 13 w 20"/>
                <a:gd name="T9" fmla="*/ 0 h 18"/>
              </a:gdLst>
              <a:ahLst/>
              <a:cxnLst>
                <a:cxn ang="0">
                  <a:pos x="T0" y="T1"/>
                </a:cxn>
                <a:cxn ang="0">
                  <a:pos x="T2" y="T3"/>
                </a:cxn>
                <a:cxn ang="0">
                  <a:pos x="T4" y="T5"/>
                </a:cxn>
                <a:cxn ang="0">
                  <a:pos x="T6" y="T7"/>
                </a:cxn>
                <a:cxn ang="0">
                  <a:pos x="T8" y="T9"/>
                </a:cxn>
              </a:cxnLst>
              <a:rect l="0" t="0" r="r" b="b"/>
              <a:pathLst>
                <a:path w="20" h="18">
                  <a:moveTo>
                    <a:pt x="13" y="0"/>
                  </a:moveTo>
                  <a:lnTo>
                    <a:pt x="0" y="6"/>
                  </a:lnTo>
                  <a:lnTo>
                    <a:pt x="13" y="18"/>
                  </a:lnTo>
                  <a:lnTo>
                    <a:pt x="20" y="6"/>
                  </a:lnTo>
                  <a:lnTo>
                    <a:pt x="13" y="0"/>
                  </a:lnTo>
                  <a:close/>
                </a:path>
              </a:pathLst>
            </a:custGeom>
            <a:solidFill>
              <a:srgbClr val="008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11" name="Freeform 2143"/>
            <p:cNvSpPr>
              <a:spLocks/>
            </p:cNvSpPr>
            <p:nvPr/>
          </p:nvSpPr>
          <p:spPr bwMode="auto">
            <a:xfrm>
              <a:off x="6506308" y="3868738"/>
              <a:ext cx="26377" cy="38100"/>
            </a:xfrm>
            <a:custGeom>
              <a:avLst/>
              <a:gdLst>
                <a:gd name="T0" fmla="*/ 13 w 19"/>
                <a:gd name="T1" fmla="*/ 0 h 24"/>
                <a:gd name="T2" fmla="*/ 0 w 19"/>
                <a:gd name="T3" fmla="*/ 6 h 24"/>
                <a:gd name="T4" fmla="*/ 13 w 19"/>
                <a:gd name="T5" fmla="*/ 24 h 24"/>
                <a:gd name="T6" fmla="*/ 19 w 19"/>
                <a:gd name="T7" fmla="*/ 12 h 24"/>
                <a:gd name="T8" fmla="*/ 13 w 19"/>
                <a:gd name="T9" fmla="*/ 0 h 24"/>
              </a:gdLst>
              <a:ahLst/>
              <a:cxnLst>
                <a:cxn ang="0">
                  <a:pos x="T0" y="T1"/>
                </a:cxn>
                <a:cxn ang="0">
                  <a:pos x="T2" y="T3"/>
                </a:cxn>
                <a:cxn ang="0">
                  <a:pos x="T4" y="T5"/>
                </a:cxn>
                <a:cxn ang="0">
                  <a:pos x="T6" y="T7"/>
                </a:cxn>
                <a:cxn ang="0">
                  <a:pos x="T8" y="T9"/>
                </a:cxn>
              </a:cxnLst>
              <a:rect l="0" t="0" r="r" b="b"/>
              <a:pathLst>
                <a:path w="19" h="24">
                  <a:moveTo>
                    <a:pt x="13" y="0"/>
                  </a:moveTo>
                  <a:lnTo>
                    <a:pt x="0" y="6"/>
                  </a:lnTo>
                  <a:lnTo>
                    <a:pt x="13" y="24"/>
                  </a:lnTo>
                  <a:lnTo>
                    <a:pt x="19" y="12"/>
                  </a:lnTo>
                  <a:lnTo>
                    <a:pt x="13" y="0"/>
                  </a:lnTo>
                  <a:close/>
                </a:path>
              </a:pathLst>
            </a:custGeom>
            <a:solidFill>
              <a:srgbClr val="008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12" name="Freeform 2144"/>
            <p:cNvSpPr>
              <a:spLocks/>
            </p:cNvSpPr>
            <p:nvPr/>
          </p:nvSpPr>
          <p:spPr bwMode="auto">
            <a:xfrm>
              <a:off x="6532685" y="3906839"/>
              <a:ext cx="19050" cy="28575"/>
            </a:xfrm>
            <a:custGeom>
              <a:avLst/>
              <a:gdLst>
                <a:gd name="T0" fmla="*/ 13 w 13"/>
                <a:gd name="T1" fmla="*/ 0 h 18"/>
                <a:gd name="T2" fmla="*/ 0 w 13"/>
                <a:gd name="T3" fmla="*/ 6 h 18"/>
                <a:gd name="T4" fmla="*/ 7 w 13"/>
                <a:gd name="T5" fmla="*/ 18 h 18"/>
                <a:gd name="T6" fmla="*/ 13 w 13"/>
                <a:gd name="T7" fmla="*/ 1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0" y="6"/>
                  </a:lnTo>
                  <a:lnTo>
                    <a:pt x="7" y="18"/>
                  </a:lnTo>
                  <a:lnTo>
                    <a:pt x="13" y="12"/>
                  </a:lnTo>
                  <a:lnTo>
                    <a:pt x="13" y="0"/>
                  </a:lnTo>
                  <a:close/>
                </a:path>
              </a:pathLst>
            </a:custGeom>
            <a:solidFill>
              <a:srgbClr val="008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13" name="Freeform 2145"/>
            <p:cNvSpPr>
              <a:spLocks/>
            </p:cNvSpPr>
            <p:nvPr/>
          </p:nvSpPr>
          <p:spPr bwMode="auto">
            <a:xfrm>
              <a:off x="6551735" y="3935413"/>
              <a:ext cx="30773" cy="38100"/>
            </a:xfrm>
            <a:custGeom>
              <a:avLst/>
              <a:gdLst>
                <a:gd name="T0" fmla="*/ 13 w 20"/>
                <a:gd name="T1" fmla="*/ 0 h 24"/>
                <a:gd name="T2" fmla="*/ 0 w 20"/>
                <a:gd name="T3" fmla="*/ 12 h 24"/>
                <a:gd name="T4" fmla="*/ 13 w 20"/>
                <a:gd name="T5" fmla="*/ 24 h 24"/>
                <a:gd name="T6" fmla="*/ 20 w 20"/>
                <a:gd name="T7" fmla="*/ 12 h 24"/>
                <a:gd name="T8" fmla="*/ 13 w 20"/>
                <a:gd name="T9" fmla="*/ 0 h 24"/>
              </a:gdLst>
              <a:ahLst/>
              <a:cxnLst>
                <a:cxn ang="0">
                  <a:pos x="T0" y="T1"/>
                </a:cxn>
                <a:cxn ang="0">
                  <a:pos x="T2" y="T3"/>
                </a:cxn>
                <a:cxn ang="0">
                  <a:pos x="T4" y="T5"/>
                </a:cxn>
                <a:cxn ang="0">
                  <a:pos x="T6" y="T7"/>
                </a:cxn>
                <a:cxn ang="0">
                  <a:pos x="T8" y="T9"/>
                </a:cxn>
              </a:cxnLst>
              <a:rect l="0" t="0" r="r" b="b"/>
              <a:pathLst>
                <a:path w="20" h="24">
                  <a:moveTo>
                    <a:pt x="13" y="0"/>
                  </a:moveTo>
                  <a:lnTo>
                    <a:pt x="0" y="12"/>
                  </a:lnTo>
                  <a:lnTo>
                    <a:pt x="13" y="24"/>
                  </a:lnTo>
                  <a:lnTo>
                    <a:pt x="20" y="12"/>
                  </a:lnTo>
                  <a:lnTo>
                    <a:pt x="13" y="0"/>
                  </a:lnTo>
                  <a:close/>
                </a:path>
              </a:pathLst>
            </a:custGeom>
            <a:solidFill>
              <a:srgbClr val="008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14" name="Freeform 2146"/>
            <p:cNvSpPr>
              <a:spLocks/>
            </p:cNvSpPr>
            <p:nvPr/>
          </p:nvSpPr>
          <p:spPr bwMode="auto">
            <a:xfrm>
              <a:off x="6582508" y="3973514"/>
              <a:ext cx="26377" cy="28575"/>
            </a:xfrm>
            <a:custGeom>
              <a:avLst/>
              <a:gdLst>
                <a:gd name="T0" fmla="*/ 6 w 19"/>
                <a:gd name="T1" fmla="*/ 0 h 18"/>
                <a:gd name="T2" fmla="*/ 0 w 19"/>
                <a:gd name="T3" fmla="*/ 6 h 18"/>
                <a:gd name="T4" fmla="*/ 6 w 19"/>
                <a:gd name="T5" fmla="*/ 18 h 18"/>
                <a:gd name="T6" fmla="*/ 19 w 19"/>
                <a:gd name="T7" fmla="*/ 6 h 18"/>
                <a:gd name="T8" fmla="*/ 6 w 19"/>
                <a:gd name="T9" fmla="*/ 0 h 18"/>
              </a:gdLst>
              <a:ahLst/>
              <a:cxnLst>
                <a:cxn ang="0">
                  <a:pos x="T0" y="T1"/>
                </a:cxn>
                <a:cxn ang="0">
                  <a:pos x="T2" y="T3"/>
                </a:cxn>
                <a:cxn ang="0">
                  <a:pos x="T4" y="T5"/>
                </a:cxn>
                <a:cxn ang="0">
                  <a:pos x="T6" y="T7"/>
                </a:cxn>
                <a:cxn ang="0">
                  <a:pos x="T8" y="T9"/>
                </a:cxn>
              </a:cxnLst>
              <a:rect l="0" t="0" r="r" b="b"/>
              <a:pathLst>
                <a:path w="19" h="18">
                  <a:moveTo>
                    <a:pt x="6" y="0"/>
                  </a:moveTo>
                  <a:lnTo>
                    <a:pt x="0" y="6"/>
                  </a:lnTo>
                  <a:lnTo>
                    <a:pt x="6" y="18"/>
                  </a:lnTo>
                  <a:lnTo>
                    <a:pt x="19" y="6"/>
                  </a:lnTo>
                  <a:lnTo>
                    <a:pt x="6" y="0"/>
                  </a:lnTo>
                  <a:close/>
                </a:path>
              </a:pathLst>
            </a:custGeom>
            <a:solidFill>
              <a:srgbClr val="008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15" name="Freeform 2147"/>
            <p:cNvSpPr>
              <a:spLocks/>
            </p:cNvSpPr>
            <p:nvPr/>
          </p:nvSpPr>
          <p:spPr bwMode="auto">
            <a:xfrm>
              <a:off x="6551736" y="3830638"/>
              <a:ext cx="237392" cy="266700"/>
            </a:xfrm>
            <a:custGeom>
              <a:avLst/>
              <a:gdLst>
                <a:gd name="T0" fmla="*/ 12 w 25"/>
                <a:gd name="T1" fmla="*/ 0 h 28"/>
                <a:gd name="T2" fmla="*/ 0 w 25"/>
                <a:gd name="T3" fmla="*/ 3 h 28"/>
                <a:gd name="T4" fmla="*/ 0 w 25"/>
                <a:gd name="T5" fmla="*/ 24 h 28"/>
                <a:gd name="T6" fmla="*/ 12 w 25"/>
                <a:gd name="T7" fmla="*/ 28 h 28"/>
                <a:gd name="T8" fmla="*/ 25 w 25"/>
                <a:gd name="T9" fmla="*/ 24 h 28"/>
                <a:gd name="T10" fmla="*/ 25 w 25"/>
                <a:gd name="T11" fmla="*/ 3 h 28"/>
                <a:gd name="T12" fmla="*/ 12 w 25"/>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5" h="28">
                  <a:moveTo>
                    <a:pt x="12" y="0"/>
                  </a:moveTo>
                  <a:cubicBezTo>
                    <a:pt x="5" y="0"/>
                    <a:pt x="0" y="1"/>
                    <a:pt x="0" y="3"/>
                  </a:cubicBezTo>
                  <a:lnTo>
                    <a:pt x="0" y="24"/>
                  </a:lnTo>
                  <a:cubicBezTo>
                    <a:pt x="0" y="27"/>
                    <a:pt x="5" y="28"/>
                    <a:pt x="12" y="28"/>
                  </a:cubicBezTo>
                  <a:cubicBezTo>
                    <a:pt x="19" y="28"/>
                    <a:pt x="25" y="27"/>
                    <a:pt x="25" y="24"/>
                  </a:cubicBezTo>
                  <a:lnTo>
                    <a:pt x="25" y="3"/>
                  </a:lnTo>
                  <a:cubicBezTo>
                    <a:pt x="25" y="1"/>
                    <a:pt x="19" y="0"/>
                    <a:pt x="12" y="0"/>
                  </a:cubicBezTo>
                  <a:close/>
                </a:path>
              </a:pathLst>
            </a:custGeom>
            <a:solidFill>
              <a:srgbClr val="91CC64"/>
            </a:solidFill>
            <a:ln w="9525">
              <a:solidFill>
                <a:srgbClr val="000000"/>
              </a:solidFill>
              <a:prstDash val="solid"/>
              <a:round/>
              <a:headEnd/>
              <a:tailEnd/>
            </a:ln>
          </p:spPr>
          <p:txBody>
            <a:bodyPr/>
            <a:lstStyle/>
            <a:p>
              <a:endParaRPr lang="en-US"/>
            </a:p>
          </p:txBody>
        </p:sp>
        <p:sp>
          <p:nvSpPr>
            <p:cNvPr id="342116" name="Oval 2148"/>
            <p:cNvSpPr>
              <a:spLocks noChangeArrowheads="1"/>
            </p:cNvSpPr>
            <p:nvPr/>
          </p:nvSpPr>
          <p:spPr bwMode="auto">
            <a:xfrm>
              <a:off x="6551735" y="3830638"/>
              <a:ext cx="247650" cy="66675"/>
            </a:xfrm>
            <a:prstGeom prst="ellipse">
              <a:avLst/>
            </a:prstGeom>
            <a:solidFill>
              <a:srgbClr val="91CC64"/>
            </a:solidFill>
            <a:ln w="9525">
              <a:solidFill>
                <a:srgbClr val="000000"/>
              </a:solidFill>
              <a:round/>
              <a:headEnd/>
              <a:tailEnd/>
            </a:ln>
          </p:spPr>
          <p:txBody>
            <a:bodyPr/>
            <a:lstStyle/>
            <a:p>
              <a:endParaRPr lang="en-US"/>
            </a:p>
          </p:txBody>
        </p:sp>
        <p:sp>
          <p:nvSpPr>
            <p:cNvPr id="342117" name="Freeform 2149"/>
            <p:cNvSpPr>
              <a:spLocks/>
            </p:cNvSpPr>
            <p:nvPr/>
          </p:nvSpPr>
          <p:spPr bwMode="auto">
            <a:xfrm>
              <a:off x="6551736" y="3830638"/>
              <a:ext cx="237392" cy="266700"/>
            </a:xfrm>
            <a:custGeom>
              <a:avLst/>
              <a:gdLst>
                <a:gd name="T0" fmla="*/ 12 w 25"/>
                <a:gd name="T1" fmla="*/ 0 h 28"/>
                <a:gd name="T2" fmla="*/ 0 w 25"/>
                <a:gd name="T3" fmla="*/ 3 h 28"/>
                <a:gd name="T4" fmla="*/ 0 w 25"/>
                <a:gd name="T5" fmla="*/ 24 h 28"/>
                <a:gd name="T6" fmla="*/ 12 w 25"/>
                <a:gd name="T7" fmla="*/ 28 h 28"/>
                <a:gd name="T8" fmla="*/ 25 w 25"/>
                <a:gd name="T9" fmla="*/ 24 h 28"/>
                <a:gd name="T10" fmla="*/ 25 w 25"/>
                <a:gd name="T11" fmla="*/ 3 h 28"/>
                <a:gd name="T12" fmla="*/ 12 w 25"/>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5" h="28">
                  <a:moveTo>
                    <a:pt x="12" y="0"/>
                  </a:moveTo>
                  <a:cubicBezTo>
                    <a:pt x="5" y="0"/>
                    <a:pt x="0" y="1"/>
                    <a:pt x="0" y="3"/>
                  </a:cubicBezTo>
                  <a:lnTo>
                    <a:pt x="0" y="24"/>
                  </a:lnTo>
                  <a:cubicBezTo>
                    <a:pt x="0" y="27"/>
                    <a:pt x="5" y="28"/>
                    <a:pt x="12" y="28"/>
                  </a:cubicBezTo>
                  <a:cubicBezTo>
                    <a:pt x="19" y="28"/>
                    <a:pt x="25" y="27"/>
                    <a:pt x="25" y="24"/>
                  </a:cubicBezTo>
                  <a:lnTo>
                    <a:pt x="25" y="3"/>
                  </a:lnTo>
                  <a:cubicBezTo>
                    <a:pt x="25" y="1"/>
                    <a:pt x="19" y="0"/>
                    <a:pt x="12" y="0"/>
                  </a:cubicBezTo>
                  <a:close/>
                </a:path>
              </a:pathLst>
            </a:custGeom>
            <a:solidFill>
              <a:srgbClr val="91CC64"/>
            </a:solidFill>
            <a:ln w="9525">
              <a:solidFill>
                <a:srgbClr val="000000"/>
              </a:solidFill>
              <a:prstDash val="solid"/>
              <a:round/>
              <a:headEnd/>
              <a:tailEnd/>
            </a:ln>
          </p:spPr>
          <p:txBody>
            <a:bodyPr/>
            <a:lstStyle/>
            <a:p>
              <a:endParaRPr lang="en-US"/>
            </a:p>
          </p:txBody>
        </p:sp>
        <p:sp>
          <p:nvSpPr>
            <p:cNvPr id="342118" name="Freeform 2150"/>
            <p:cNvSpPr>
              <a:spLocks/>
            </p:cNvSpPr>
            <p:nvPr/>
          </p:nvSpPr>
          <p:spPr bwMode="auto">
            <a:xfrm>
              <a:off x="6551736" y="3859213"/>
              <a:ext cx="237392" cy="38100"/>
            </a:xfrm>
            <a:custGeom>
              <a:avLst/>
              <a:gdLst>
                <a:gd name="T0" fmla="*/ 0 w 25"/>
                <a:gd name="T1" fmla="*/ 0 h 4"/>
                <a:gd name="T2" fmla="*/ 12 w 25"/>
                <a:gd name="T3" fmla="*/ 4 h 4"/>
                <a:gd name="T4" fmla="*/ 25 w 25"/>
                <a:gd name="T5" fmla="*/ 0 h 4"/>
              </a:gdLst>
              <a:ahLst/>
              <a:cxnLst>
                <a:cxn ang="0">
                  <a:pos x="T0" y="T1"/>
                </a:cxn>
                <a:cxn ang="0">
                  <a:pos x="T2" y="T3"/>
                </a:cxn>
                <a:cxn ang="0">
                  <a:pos x="T4" y="T5"/>
                </a:cxn>
              </a:cxnLst>
              <a:rect l="0" t="0" r="r" b="b"/>
              <a:pathLst>
                <a:path w="25" h="4">
                  <a:moveTo>
                    <a:pt x="0" y="0"/>
                  </a:moveTo>
                  <a:cubicBezTo>
                    <a:pt x="0" y="2"/>
                    <a:pt x="5" y="4"/>
                    <a:pt x="12" y="4"/>
                  </a:cubicBezTo>
                  <a:cubicBezTo>
                    <a:pt x="19" y="4"/>
                    <a:pt x="25" y="2"/>
                    <a:pt x="25" y="0"/>
                  </a:cubicBezTo>
                </a:path>
              </a:pathLst>
            </a:custGeom>
            <a:solidFill>
              <a:srgbClr val="91CC64"/>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19" name="Freeform 2151"/>
            <p:cNvSpPr>
              <a:spLocks/>
            </p:cNvSpPr>
            <p:nvPr/>
          </p:nvSpPr>
          <p:spPr bwMode="auto">
            <a:xfrm>
              <a:off x="6551736" y="3859213"/>
              <a:ext cx="237392" cy="38100"/>
            </a:xfrm>
            <a:custGeom>
              <a:avLst/>
              <a:gdLst>
                <a:gd name="T0" fmla="*/ 0 w 25"/>
                <a:gd name="T1" fmla="*/ 0 h 4"/>
                <a:gd name="T2" fmla="*/ 12 w 25"/>
                <a:gd name="T3" fmla="*/ 4 h 4"/>
                <a:gd name="T4" fmla="*/ 25 w 25"/>
                <a:gd name="T5" fmla="*/ 0 h 4"/>
              </a:gdLst>
              <a:ahLst/>
              <a:cxnLst>
                <a:cxn ang="0">
                  <a:pos x="T0" y="T1"/>
                </a:cxn>
                <a:cxn ang="0">
                  <a:pos x="T2" y="T3"/>
                </a:cxn>
                <a:cxn ang="0">
                  <a:pos x="T4" y="T5"/>
                </a:cxn>
              </a:cxnLst>
              <a:rect l="0" t="0" r="r" b="b"/>
              <a:pathLst>
                <a:path w="25" h="4">
                  <a:moveTo>
                    <a:pt x="0" y="0"/>
                  </a:moveTo>
                  <a:cubicBezTo>
                    <a:pt x="0" y="2"/>
                    <a:pt x="5" y="4"/>
                    <a:pt x="12" y="4"/>
                  </a:cubicBezTo>
                  <a:cubicBezTo>
                    <a:pt x="19" y="4"/>
                    <a:pt x="25" y="2"/>
                    <a:pt x="25" y="0"/>
                  </a:cubicBezTo>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2120" name="Freeform 2152"/>
            <p:cNvSpPr>
              <a:spLocks/>
            </p:cNvSpPr>
            <p:nvPr/>
          </p:nvSpPr>
          <p:spPr bwMode="auto">
            <a:xfrm>
              <a:off x="6627935" y="3935413"/>
              <a:ext cx="87923" cy="114300"/>
            </a:xfrm>
            <a:custGeom>
              <a:avLst/>
              <a:gdLst>
                <a:gd name="T0" fmla="*/ 7 w 59"/>
                <a:gd name="T1" fmla="*/ 0 h 72"/>
                <a:gd name="T2" fmla="*/ 0 w 59"/>
                <a:gd name="T3" fmla="*/ 6 h 72"/>
                <a:gd name="T4" fmla="*/ 46 w 59"/>
                <a:gd name="T5" fmla="*/ 72 h 72"/>
                <a:gd name="T6" fmla="*/ 59 w 59"/>
                <a:gd name="T7" fmla="*/ 60 h 72"/>
                <a:gd name="T8" fmla="*/ 7 w 59"/>
                <a:gd name="T9" fmla="*/ 0 h 72"/>
              </a:gdLst>
              <a:ahLst/>
              <a:cxnLst>
                <a:cxn ang="0">
                  <a:pos x="T0" y="T1"/>
                </a:cxn>
                <a:cxn ang="0">
                  <a:pos x="T2" y="T3"/>
                </a:cxn>
                <a:cxn ang="0">
                  <a:pos x="T4" y="T5"/>
                </a:cxn>
                <a:cxn ang="0">
                  <a:pos x="T6" y="T7"/>
                </a:cxn>
                <a:cxn ang="0">
                  <a:pos x="T8" y="T9"/>
                </a:cxn>
              </a:cxnLst>
              <a:rect l="0" t="0" r="r" b="b"/>
              <a:pathLst>
                <a:path w="59" h="72">
                  <a:moveTo>
                    <a:pt x="7" y="0"/>
                  </a:moveTo>
                  <a:lnTo>
                    <a:pt x="0" y="6"/>
                  </a:lnTo>
                  <a:lnTo>
                    <a:pt x="46" y="72"/>
                  </a:lnTo>
                  <a:lnTo>
                    <a:pt x="59" y="60"/>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21" name="Rectangle 2153"/>
            <p:cNvSpPr>
              <a:spLocks noChangeArrowheads="1"/>
            </p:cNvSpPr>
            <p:nvPr/>
          </p:nvSpPr>
          <p:spPr bwMode="auto">
            <a:xfrm>
              <a:off x="6589836" y="3944938"/>
              <a:ext cx="49823" cy="1905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22" name="Freeform 2154"/>
            <p:cNvSpPr>
              <a:spLocks/>
            </p:cNvSpPr>
            <p:nvPr/>
          </p:nvSpPr>
          <p:spPr bwMode="auto">
            <a:xfrm>
              <a:off x="6620608" y="3935413"/>
              <a:ext cx="76200" cy="114300"/>
            </a:xfrm>
            <a:custGeom>
              <a:avLst/>
              <a:gdLst>
                <a:gd name="T0" fmla="*/ 52 w 52"/>
                <a:gd name="T1" fmla="*/ 6 h 72"/>
                <a:gd name="T2" fmla="*/ 39 w 52"/>
                <a:gd name="T3" fmla="*/ 0 h 72"/>
                <a:gd name="T4" fmla="*/ 0 w 52"/>
                <a:gd name="T5" fmla="*/ 60 h 72"/>
                <a:gd name="T6" fmla="*/ 13 w 52"/>
                <a:gd name="T7" fmla="*/ 72 h 72"/>
                <a:gd name="T8" fmla="*/ 52 w 52"/>
                <a:gd name="T9" fmla="*/ 6 h 72"/>
              </a:gdLst>
              <a:ahLst/>
              <a:cxnLst>
                <a:cxn ang="0">
                  <a:pos x="T0" y="T1"/>
                </a:cxn>
                <a:cxn ang="0">
                  <a:pos x="T2" y="T3"/>
                </a:cxn>
                <a:cxn ang="0">
                  <a:pos x="T4" y="T5"/>
                </a:cxn>
                <a:cxn ang="0">
                  <a:pos x="T6" y="T7"/>
                </a:cxn>
                <a:cxn ang="0">
                  <a:pos x="T8" y="T9"/>
                </a:cxn>
              </a:cxnLst>
              <a:rect l="0" t="0" r="r" b="b"/>
              <a:pathLst>
                <a:path w="52" h="72">
                  <a:moveTo>
                    <a:pt x="52" y="6"/>
                  </a:moveTo>
                  <a:lnTo>
                    <a:pt x="39" y="0"/>
                  </a:lnTo>
                  <a:lnTo>
                    <a:pt x="0" y="60"/>
                  </a:lnTo>
                  <a:lnTo>
                    <a:pt x="13" y="72"/>
                  </a:lnTo>
                  <a:lnTo>
                    <a:pt x="52"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23" name="Rectangle 2155"/>
            <p:cNvSpPr>
              <a:spLocks noChangeArrowheads="1"/>
            </p:cNvSpPr>
            <p:nvPr/>
          </p:nvSpPr>
          <p:spPr bwMode="auto">
            <a:xfrm>
              <a:off x="6685085" y="3944938"/>
              <a:ext cx="46892" cy="1905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24" name="Freeform 2156"/>
            <p:cNvSpPr>
              <a:spLocks/>
            </p:cNvSpPr>
            <p:nvPr/>
          </p:nvSpPr>
          <p:spPr bwMode="auto">
            <a:xfrm>
              <a:off x="2753458" y="2349500"/>
              <a:ext cx="247650" cy="274638"/>
            </a:xfrm>
            <a:custGeom>
              <a:avLst/>
              <a:gdLst>
                <a:gd name="T0" fmla="*/ 13 w 26"/>
                <a:gd name="T1" fmla="*/ 0 h 29"/>
                <a:gd name="T2" fmla="*/ 0 w 26"/>
                <a:gd name="T3" fmla="*/ 4 h 29"/>
                <a:gd name="T4" fmla="*/ 0 w 26"/>
                <a:gd name="T5" fmla="*/ 25 h 29"/>
                <a:gd name="T6" fmla="*/ 13 w 26"/>
                <a:gd name="T7" fmla="*/ 29 h 29"/>
                <a:gd name="T8" fmla="*/ 26 w 26"/>
                <a:gd name="T9" fmla="*/ 25 h 29"/>
                <a:gd name="T10" fmla="*/ 26 w 26"/>
                <a:gd name="T11" fmla="*/ 4 h 29"/>
                <a:gd name="T12" fmla="*/ 13 w 26"/>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6" h="29">
                  <a:moveTo>
                    <a:pt x="13" y="0"/>
                  </a:moveTo>
                  <a:cubicBezTo>
                    <a:pt x="6" y="0"/>
                    <a:pt x="0" y="2"/>
                    <a:pt x="0" y="4"/>
                  </a:cubicBezTo>
                  <a:lnTo>
                    <a:pt x="0" y="25"/>
                  </a:lnTo>
                  <a:cubicBezTo>
                    <a:pt x="0" y="27"/>
                    <a:pt x="6" y="29"/>
                    <a:pt x="13" y="29"/>
                  </a:cubicBezTo>
                  <a:cubicBezTo>
                    <a:pt x="21" y="29"/>
                    <a:pt x="26" y="27"/>
                    <a:pt x="26" y="25"/>
                  </a:cubicBezTo>
                  <a:lnTo>
                    <a:pt x="26" y="4"/>
                  </a:lnTo>
                  <a:cubicBezTo>
                    <a:pt x="26" y="2"/>
                    <a:pt x="21" y="0"/>
                    <a:pt x="13" y="0"/>
                  </a:cubicBezTo>
                  <a:close/>
                </a:path>
              </a:pathLst>
            </a:custGeom>
            <a:solidFill>
              <a:srgbClr val="91CC64"/>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25" name="Oval 2157"/>
            <p:cNvSpPr>
              <a:spLocks noChangeArrowheads="1"/>
            </p:cNvSpPr>
            <p:nvPr/>
          </p:nvSpPr>
          <p:spPr bwMode="auto">
            <a:xfrm>
              <a:off x="2753458" y="2359026"/>
              <a:ext cx="247650" cy="66675"/>
            </a:xfrm>
            <a:prstGeom prst="ellipse">
              <a:avLst/>
            </a:prstGeom>
            <a:solidFill>
              <a:srgbClr val="91CC64"/>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26" name="Freeform 2158"/>
            <p:cNvSpPr>
              <a:spLocks/>
            </p:cNvSpPr>
            <p:nvPr/>
          </p:nvSpPr>
          <p:spPr bwMode="auto">
            <a:xfrm>
              <a:off x="2753458" y="2349500"/>
              <a:ext cx="247650" cy="274638"/>
            </a:xfrm>
            <a:custGeom>
              <a:avLst/>
              <a:gdLst>
                <a:gd name="T0" fmla="*/ 13 w 26"/>
                <a:gd name="T1" fmla="*/ 0 h 29"/>
                <a:gd name="T2" fmla="*/ 0 w 26"/>
                <a:gd name="T3" fmla="*/ 4 h 29"/>
                <a:gd name="T4" fmla="*/ 0 w 26"/>
                <a:gd name="T5" fmla="*/ 25 h 29"/>
                <a:gd name="T6" fmla="*/ 13 w 26"/>
                <a:gd name="T7" fmla="*/ 29 h 29"/>
                <a:gd name="T8" fmla="*/ 26 w 26"/>
                <a:gd name="T9" fmla="*/ 25 h 29"/>
                <a:gd name="T10" fmla="*/ 26 w 26"/>
                <a:gd name="T11" fmla="*/ 4 h 29"/>
                <a:gd name="T12" fmla="*/ 13 w 26"/>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6" h="29">
                  <a:moveTo>
                    <a:pt x="13" y="0"/>
                  </a:moveTo>
                  <a:cubicBezTo>
                    <a:pt x="6" y="0"/>
                    <a:pt x="0" y="2"/>
                    <a:pt x="0" y="4"/>
                  </a:cubicBezTo>
                  <a:lnTo>
                    <a:pt x="0" y="25"/>
                  </a:lnTo>
                  <a:cubicBezTo>
                    <a:pt x="0" y="27"/>
                    <a:pt x="6" y="29"/>
                    <a:pt x="13" y="29"/>
                  </a:cubicBezTo>
                  <a:cubicBezTo>
                    <a:pt x="21" y="29"/>
                    <a:pt x="26" y="27"/>
                    <a:pt x="26" y="25"/>
                  </a:cubicBezTo>
                  <a:lnTo>
                    <a:pt x="26" y="4"/>
                  </a:lnTo>
                  <a:cubicBezTo>
                    <a:pt x="26" y="2"/>
                    <a:pt x="21" y="0"/>
                    <a:pt x="13" y="0"/>
                  </a:cubicBezTo>
                  <a:close/>
                </a:path>
              </a:pathLst>
            </a:custGeom>
            <a:solidFill>
              <a:srgbClr val="91CC64"/>
            </a:solidFill>
            <a:ln w="9525">
              <a:solidFill>
                <a:srgbClr val="000000"/>
              </a:solidFill>
              <a:prstDash val="solid"/>
              <a:round/>
              <a:headEnd/>
              <a:tailEnd/>
            </a:ln>
          </p:spPr>
          <p:txBody>
            <a:bodyPr/>
            <a:lstStyle/>
            <a:p>
              <a:endParaRPr lang="en-US"/>
            </a:p>
          </p:txBody>
        </p:sp>
        <p:sp>
          <p:nvSpPr>
            <p:cNvPr id="342127" name="Freeform 2159"/>
            <p:cNvSpPr>
              <a:spLocks/>
            </p:cNvSpPr>
            <p:nvPr/>
          </p:nvSpPr>
          <p:spPr bwMode="auto">
            <a:xfrm>
              <a:off x="2753458" y="2387601"/>
              <a:ext cx="247650" cy="28575"/>
            </a:xfrm>
            <a:custGeom>
              <a:avLst/>
              <a:gdLst>
                <a:gd name="T0" fmla="*/ 0 w 26"/>
                <a:gd name="T1" fmla="*/ 0 h 3"/>
                <a:gd name="T2" fmla="*/ 13 w 26"/>
                <a:gd name="T3" fmla="*/ 3 h 3"/>
                <a:gd name="T4" fmla="*/ 26 w 26"/>
                <a:gd name="T5" fmla="*/ 0 h 3"/>
              </a:gdLst>
              <a:ahLst/>
              <a:cxnLst>
                <a:cxn ang="0">
                  <a:pos x="T0" y="T1"/>
                </a:cxn>
                <a:cxn ang="0">
                  <a:pos x="T2" y="T3"/>
                </a:cxn>
                <a:cxn ang="0">
                  <a:pos x="T4" y="T5"/>
                </a:cxn>
              </a:cxnLst>
              <a:rect l="0" t="0" r="r" b="b"/>
              <a:pathLst>
                <a:path w="26" h="3">
                  <a:moveTo>
                    <a:pt x="0" y="0"/>
                  </a:moveTo>
                  <a:cubicBezTo>
                    <a:pt x="0" y="2"/>
                    <a:pt x="6" y="3"/>
                    <a:pt x="13" y="3"/>
                  </a:cubicBezTo>
                  <a:cubicBezTo>
                    <a:pt x="21" y="3"/>
                    <a:pt x="26" y="2"/>
                    <a:pt x="26" y="0"/>
                  </a:cubicBezTo>
                </a:path>
              </a:pathLst>
            </a:custGeom>
            <a:solidFill>
              <a:srgbClr val="91CC64"/>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28" name="Freeform 2160"/>
            <p:cNvSpPr>
              <a:spLocks/>
            </p:cNvSpPr>
            <p:nvPr/>
          </p:nvSpPr>
          <p:spPr bwMode="auto">
            <a:xfrm>
              <a:off x="2753458" y="2387601"/>
              <a:ext cx="247650" cy="28575"/>
            </a:xfrm>
            <a:custGeom>
              <a:avLst/>
              <a:gdLst>
                <a:gd name="T0" fmla="*/ 0 w 26"/>
                <a:gd name="T1" fmla="*/ 0 h 3"/>
                <a:gd name="T2" fmla="*/ 13 w 26"/>
                <a:gd name="T3" fmla="*/ 3 h 3"/>
                <a:gd name="T4" fmla="*/ 26 w 26"/>
                <a:gd name="T5" fmla="*/ 0 h 3"/>
              </a:gdLst>
              <a:ahLst/>
              <a:cxnLst>
                <a:cxn ang="0">
                  <a:pos x="T0" y="T1"/>
                </a:cxn>
                <a:cxn ang="0">
                  <a:pos x="T2" y="T3"/>
                </a:cxn>
                <a:cxn ang="0">
                  <a:pos x="T4" y="T5"/>
                </a:cxn>
              </a:cxnLst>
              <a:rect l="0" t="0" r="r" b="b"/>
              <a:pathLst>
                <a:path w="26" h="3">
                  <a:moveTo>
                    <a:pt x="0" y="0"/>
                  </a:moveTo>
                  <a:cubicBezTo>
                    <a:pt x="0" y="2"/>
                    <a:pt x="6" y="3"/>
                    <a:pt x="13" y="3"/>
                  </a:cubicBezTo>
                  <a:cubicBezTo>
                    <a:pt x="21" y="3"/>
                    <a:pt x="26" y="2"/>
                    <a:pt x="26" y="0"/>
                  </a:cubicBezTo>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2129" name="Freeform 2161"/>
            <p:cNvSpPr>
              <a:spLocks/>
            </p:cNvSpPr>
            <p:nvPr/>
          </p:nvSpPr>
          <p:spPr bwMode="auto">
            <a:xfrm>
              <a:off x="2829658" y="2463801"/>
              <a:ext cx="76200" cy="104775"/>
            </a:xfrm>
            <a:custGeom>
              <a:avLst/>
              <a:gdLst>
                <a:gd name="T0" fmla="*/ 52 w 52"/>
                <a:gd name="T1" fmla="*/ 6 h 66"/>
                <a:gd name="T2" fmla="*/ 46 w 52"/>
                <a:gd name="T3" fmla="*/ 0 h 66"/>
                <a:gd name="T4" fmla="*/ 0 w 52"/>
                <a:gd name="T5" fmla="*/ 60 h 66"/>
                <a:gd name="T6" fmla="*/ 13 w 52"/>
                <a:gd name="T7" fmla="*/ 66 h 66"/>
                <a:gd name="T8" fmla="*/ 52 w 52"/>
                <a:gd name="T9" fmla="*/ 6 h 66"/>
              </a:gdLst>
              <a:ahLst/>
              <a:cxnLst>
                <a:cxn ang="0">
                  <a:pos x="T0" y="T1"/>
                </a:cxn>
                <a:cxn ang="0">
                  <a:pos x="T2" y="T3"/>
                </a:cxn>
                <a:cxn ang="0">
                  <a:pos x="T4" y="T5"/>
                </a:cxn>
                <a:cxn ang="0">
                  <a:pos x="T6" y="T7"/>
                </a:cxn>
                <a:cxn ang="0">
                  <a:pos x="T8" y="T9"/>
                </a:cxn>
              </a:cxnLst>
              <a:rect l="0" t="0" r="r" b="b"/>
              <a:pathLst>
                <a:path w="52" h="66">
                  <a:moveTo>
                    <a:pt x="52" y="6"/>
                  </a:moveTo>
                  <a:lnTo>
                    <a:pt x="46" y="0"/>
                  </a:lnTo>
                  <a:lnTo>
                    <a:pt x="0" y="60"/>
                  </a:lnTo>
                  <a:lnTo>
                    <a:pt x="13" y="66"/>
                  </a:lnTo>
                  <a:lnTo>
                    <a:pt x="52"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30" name="Freeform 2162"/>
            <p:cNvSpPr>
              <a:spLocks/>
            </p:cNvSpPr>
            <p:nvPr/>
          </p:nvSpPr>
          <p:spPr bwMode="auto">
            <a:xfrm>
              <a:off x="2886808" y="2463801"/>
              <a:ext cx="57150" cy="28575"/>
            </a:xfrm>
            <a:custGeom>
              <a:avLst/>
              <a:gdLst>
                <a:gd name="T0" fmla="*/ 39 w 39"/>
                <a:gd name="T1" fmla="*/ 12 h 18"/>
                <a:gd name="T2" fmla="*/ 39 w 39"/>
                <a:gd name="T3" fmla="*/ 0 h 18"/>
                <a:gd name="T4" fmla="*/ 0 w 39"/>
                <a:gd name="T5" fmla="*/ 6 h 18"/>
                <a:gd name="T6" fmla="*/ 0 w 39"/>
                <a:gd name="T7" fmla="*/ 18 h 18"/>
                <a:gd name="T8" fmla="*/ 39 w 39"/>
                <a:gd name="T9" fmla="*/ 12 h 18"/>
              </a:gdLst>
              <a:ahLst/>
              <a:cxnLst>
                <a:cxn ang="0">
                  <a:pos x="T0" y="T1"/>
                </a:cxn>
                <a:cxn ang="0">
                  <a:pos x="T2" y="T3"/>
                </a:cxn>
                <a:cxn ang="0">
                  <a:pos x="T4" y="T5"/>
                </a:cxn>
                <a:cxn ang="0">
                  <a:pos x="T6" y="T7"/>
                </a:cxn>
                <a:cxn ang="0">
                  <a:pos x="T8" y="T9"/>
                </a:cxn>
              </a:cxnLst>
              <a:rect l="0" t="0" r="r" b="b"/>
              <a:pathLst>
                <a:path w="39" h="18">
                  <a:moveTo>
                    <a:pt x="39" y="12"/>
                  </a:moveTo>
                  <a:lnTo>
                    <a:pt x="39" y="0"/>
                  </a:lnTo>
                  <a:lnTo>
                    <a:pt x="0" y="6"/>
                  </a:lnTo>
                  <a:lnTo>
                    <a:pt x="0" y="18"/>
                  </a:lnTo>
                  <a:lnTo>
                    <a:pt x="39"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31" name="Freeform 2163"/>
            <p:cNvSpPr>
              <a:spLocks/>
            </p:cNvSpPr>
            <p:nvPr/>
          </p:nvSpPr>
          <p:spPr bwMode="auto">
            <a:xfrm>
              <a:off x="2839916" y="2463801"/>
              <a:ext cx="84992" cy="104775"/>
            </a:xfrm>
            <a:custGeom>
              <a:avLst/>
              <a:gdLst>
                <a:gd name="T0" fmla="*/ 13 w 58"/>
                <a:gd name="T1" fmla="*/ 0 h 66"/>
                <a:gd name="T2" fmla="*/ 0 w 58"/>
                <a:gd name="T3" fmla="*/ 6 h 66"/>
                <a:gd name="T4" fmla="*/ 45 w 58"/>
                <a:gd name="T5" fmla="*/ 66 h 66"/>
                <a:gd name="T6" fmla="*/ 58 w 58"/>
                <a:gd name="T7" fmla="*/ 60 h 66"/>
                <a:gd name="T8" fmla="*/ 13 w 58"/>
                <a:gd name="T9" fmla="*/ 0 h 66"/>
              </a:gdLst>
              <a:ahLst/>
              <a:cxnLst>
                <a:cxn ang="0">
                  <a:pos x="T0" y="T1"/>
                </a:cxn>
                <a:cxn ang="0">
                  <a:pos x="T2" y="T3"/>
                </a:cxn>
                <a:cxn ang="0">
                  <a:pos x="T4" y="T5"/>
                </a:cxn>
                <a:cxn ang="0">
                  <a:pos x="T6" y="T7"/>
                </a:cxn>
                <a:cxn ang="0">
                  <a:pos x="T8" y="T9"/>
                </a:cxn>
              </a:cxnLst>
              <a:rect l="0" t="0" r="r" b="b"/>
              <a:pathLst>
                <a:path w="58" h="66">
                  <a:moveTo>
                    <a:pt x="13" y="0"/>
                  </a:moveTo>
                  <a:lnTo>
                    <a:pt x="0" y="6"/>
                  </a:lnTo>
                  <a:lnTo>
                    <a:pt x="45" y="66"/>
                  </a:lnTo>
                  <a:lnTo>
                    <a:pt x="58" y="60"/>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32" name="Freeform 2164"/>
            <p:cNvSpPr>
              <a:spLocks/>
            </p:cNvSpPr>
            <p:nvPr/>
          </p:nvSpPr>
          <p:spPr bwMode="auto">
            <a:xfrm>
              <a:off x="2791558" y="2463801"/>
              <a:ext cx="57150" cy="28575"/>
            </a:xfrm>
            <a:custGeom>
              <a:avLst/>
              <a:gdLst>
                <a:gd name="T0" fmla="*/ 0 w 39"/>
                <a:gd name="T1" fmla="*/ 0 h 18"/>
                <a:gd name="T2" fmla="*/ 0 w 39"/>
                <a:gd name="T3" fmla="*/ 12 h 18"/>
                <a:gd name="T4" fmla="*/ 39 w 39"/>
                <a:gd name="T5" fmla="*/ 18 h 18"/>
                <a:gd name="T6" fmla="*/ 39 w 39"/>
                <a:gd name="T7" fmla="*/ 6 h 18"/>
                <a:gd name="T8" fmla="*/ 0 w 39"/>
                <a:gd name="T9" fmla="*/ 0 h 18"/>
              </a:gdLst>
              <a:ahLst/>
              <a:cxnLst>
                <a:cxn ang="0">
                  <a:pos x="T0" y="T1"/>
                </a:cxn>
                <a:cxn ang="0">
                  <a:pos x="T2" y="T3"/>
                </a:cxn>
                <a:cxn ang="0">
                  <a:pos x="T4" y="T5"/>
                </a:cxn>
                <a:cxn ang="0">
                  <a:pos x="T6" y="T7"/>
                </a:cxn>
                <a:cxn ang="0">
                  <a:pos x="T8" y="T9"/>
                </a:cxn>
              </a:cxnLst>
              <a:rect l="0" t="0" r="r" b="b"/>
              <a:pathLst>
                <a:path w="39" h="18">
                  <a:moveTo>
                    <a:pt x="0" y="0"/>
                  </a:moveTo>
                  <a:lnTo>
                    <a:pt x="0" y="12"/>
                  </a:lnTo>
                  <a:lnTo>
                    <a:pt x="39" y="18"/>
                  </a:lnTo>
                  <a:lnTo>
                    <a:pt x="39" y="6"/>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33" name="Line 2165"/>
            <p:cNvSpPr>
              <a:spLocks noChangeShapeType="1"/>
            </p:cNvSpPr>
            <p:nvPr/>
          </p:nvSpPr>
          <p:spPr bwMode="auto">
            <a:xfrm>
              <a:off x="2943958" y="2586039"/>
              <a:ext cx="10257" cy="15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134" name="Freeform 2166"/>
            <p:cNvSpPr>
              <a:spLocks/>
            </p:cNvSpPr>
            <p:nvPr/>
          </p:nvSpPr>
          <p:spPr bwMode="auto">
            <a:xfrm>
              <a:off x="4639408" y="2719388"/>
              <a:ext cx="256443" cy="171450"/>
            </a:xfrm>
            <a:custGeom>
              <a:avLst/>
              <a:gdLst>
                <a:gd name="T0" fmla="*/ 33 w 176"/>
                <a:gd name="T1" fmla="*/ 0 h 108"/>
                <a:gd name="T2" fmla="*/ 0 w 176"/>
                <a:gd name="T3" fmla="*/ 30 h 108"/>
                <a:gd name="T4" fmla="*/ 0 w 176"/>
                <a:gd name="T5" fmla="*/ 108 h 108"/>
                <a:gd name="T6" fmla="*/ 143 w 176"/>
                <a:gd name="T7" fmla="*/ 108 h 108"/>
                <a:gd name="T8" fmla="*/ 176 w 176"/>
                <a:gd name="T9" fmla="*/ 84 h 108"/>
                <a:gd name="T10" fmla="*/ 176 w 176"/>
                <a:gd name="T11" fmla="*/ 0 h 108"/>
                <a:gd name="T12" fmla="*/ 33 w 176"/>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6" h="108">
                  <a:moveTo>
                    <a:pt x="33" y="0"/>
                  </a:moveTo>
                  <a:lnTo>
                    <a:pt x="0" y="30"/>
                  </a:lnTo>
                  <a:lnTo>
                    <a:pt x="0" y="108"/>
                  </a:lnTo>
                  <a:lnTo>
                    <a:pt x="143" y="108"/>
                  </a:lnTo>
                  <a:lnTo>
                    <a:pt x="176" y="84"/>
                  </a:lnTo>
                  <a:lnTo>
                    <a:pt x="176" y="0"/>
                  </a:lnTo>
                  <a:lnTo>
                    <a:pt x="33" y="0"/>
                  </a:lnTo>
                  <a:close/>
                </a:path>
              </a:pathLst>
            </a:custGeom>
            <a:solidFill>
              <a:srgbClr val="D2FF7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35" name="Freeform 2167"/>
            <p:cNvSpPr>
              <a:spLocks/>
            </p:cNvSpPr>
            <p:nvPr/>
          </p:nvSpPr>
          <p:spPr bwMode="auto">
            <a:xfrm>
              <a:off x="4639408" y="2719389"/>
              <a:ext cx="256443" cy="47625"/>
            </a:xfrm>
            <a:custGeom>
              <a:avLst/>
              <a:gdLst>
                <a:gd name="T0" fmla="*/ 0 w 176"/>
                <a:gd name="T1" fmla="*/ 30 h 30"/>
                <a:gd name="T2" fmla="*/ 143 w 176"/>
                <a:gd name="T3" fmla="*/ 30 h 30"/>
                <a:gd name="T4" fmla="*/ 176 w 176"/>
                <a:gd name="T5" fmla="*/ 0 h 30"/>
                <a:gd name="T6" fmla="*/ 33 w 176"/>
                <a:gd name="T7" fmla="*/ 0 h 30"/>
                <a:gd name="T8" fmla="*/ 0 w 176"/>
                <a:gd name="T9" fmla="*/ 30 h 30"/>
              </a:gdLst>
              <a:ahLst/>
              <a:cxnLst>
                <a:cxn ang="0">
                  <a:pos x="T0" y="T1"/>
                </a:cxn>
                <a:cxn ang="0">
                  <a:pos x="T2" y="T3"/>
                </a:cxn>
                <a:cxn ang="0">
                  <a:pos x="T4" y="T5"/>
                </a:cxn>
                <a:cxn ang="0">
                  <a:pos x="T6" y="T7"/>
                </a:cxn>
                <a:cxn ang="0">
                  <a:pos x="T8" y="T9"/>
                </a:cxn>
              </a:cxnLst>
              <a:rect l="0" t="0" r="r" b="b"/>
              <a:pathLst>
                <a:path w="176" h="30">
                  <a:moveTo>
                    <a:pt x="0" y="30"/>
                  </a:moveTo>
                  <a:lnTo>
                    <a:pt x="143" y="30"/>
                  </a:lnTo>
                  <a:lnTo>
                    <a:pt x="176" y="0"/>
                  </a:lnTo>
                  <a:lnTo>
                    <a:pt x="33" y="0"/>
                  </a:lnTo>
                  <a:lnTo>
                    <a:pt x="0" y="30"/>
                  </a:lnTo>
                  <a:close/>
                </a:path>
              </a:pathLst>
            </a:custGeom>
            <a:solidFill>
              <a:srgbClr val="DBFF9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36" name="Freeform 2168"/>
            <p:cNvSpPr>
              <a:spLocks/>
            </p:cNvSpPr>
            <p:nvPr/>
          </p:nvSpPr>
          <p:spPr bwMode="auto">
            <a:xfrm>
              <a:off x="4848958" y="2719388"/>
              <a:ext cx="46892" cy="171450"/>
            </a:xfrm>
            <a:custGeom>
              <a:avLst/>
              <a:gdLst>
                <a:gd name="T0" fmla="*/ 0 w 33"/>
                <a:gd name="T1" fmla="*/ 30 h 108"/>
                <a:gd name="T2" fmla="*/ 33 w 33"/>
                <a:gd name="T3" fmla="*/ 0 h 108"/>
                <a:gd name="T4" fmla="*/ 33 w 33"/>
                <a:gd name="T5" fmla="*/ 84 h 108"/>
                <a:gd name="T6" fmla="*/ 0 w 33"/>
                <a:gd name="T7" fmla="*/ 108 h 108"/>
                <a:gd name="T8" fmla="*/ 0 w 33"/>
                <a:gd name="T9" fmla="*/ 30 h 108"/>
              </a:gdLst>
              <a:ahLst/>
              <a:cxnLst>
                <a:cxn ang="0">
                  <a:pos x="T0" y="T1"/>
                </a:cxn>
                <a:cxn ang="0">
                  <a:pos x="T2" y="T3"/>
                </a:cxn>
                <a:cxn ang="0">
                  <a:pos x="T4" y="T5"/>
                </a:cxn>
                <a:cxn ang="0">
                  <a:pos x="T6" y="T7"/>
                </a:cxn>
                <a:cxn ang="0">
                  <a:pos x="T8" y="T9"/>
                </a:cxn>
              </a:cxnLst>
              <a:rect l="0" t="0" r="r" b="b"/>
              <a:pathLst>
                <a:path w="33" h="108">
                  <a:moveTo>
                    <a:pt x="0" y="30"/>
                  </a:moveTo>
                  <a:lnTo>
                    <a:pt x="33" y="0"/>
                  </a:lnTo>
                  <a:lnTo>
                    <a:pt x="33" y="84"/>
                  </a:lnTo>
                  <a:lnTo>
                    <a:pt x="0" y="108"/>
                  </a:lnTo>
                  <a:lnTo>
                    <a:pt x="0" y="30"/>
                  </a:lnTo>
                  <a:close/>
                </a:path>
              </a:pathLst>
            </a:custGeom>
            <a:solidFill>
              <a:srgbClr val="A9CD6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37" name="Freeform 2169"/>
            <p:cNvSpPr>
              <a:spLocks/>
            </p:cNvSpPr>
            <p:nvPr/>
          </p:nvSpPr>
          <p:spPr bwMode="auto">
            <a:xfrm>
              <a:off x="4639408" y="2719388"/>
              <a:ext cx="256443" cy="171450"/>
            </a:xfrm>
            <a:custGeom>
              <a:avLst/>
              <a:gdLst>
                <a:gd name="T0" fmla="*/ 33 w 176"/>
                <a:gd name="T1" fmla="*/ 0 h 108"/>
                <a:gd name="T2" fmla="*/ 0 w 176"/>
                <a:gd name="T3" fmla="*/ 30 h 108"/>
                <a:gd name="T4" fmla="*/ 0 w 176"/>
                <a:gd name="T5" fmla="*/ 108 h 108"/>
                <a:gd name="T6" fmla="*/ 143 w 176"/>
                <a:gd name="T7" fmla="*/ 108 h 108"/>
                <a:gd name="T8" fmla="*/ 176 w 176"/>
                <a:gd name="T9" fmla="*/ 84 h 108"/>
                <a:gd name="T10" fmla="*/ 176 w 176"/>
                <a:gd name="T11" fmla="*/ 0 h 108"/>
                <a:gd name="T12" fmla="*/ 33 w 176"/>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6" h="108">
                  <a:moveTo>
                    <a:pt x="33" y="0"/>
                  </a:moveTo>
                  <a:lnTo>
                    <a:pt x="0" y="30"/>
                  </a:lnTo>
                  <a:lnTo>
                    <a:pt x="0" y="108"/>
                  </a:lnTo>
                  <a:lnTo>
                    <a:pt x="143" y="108"/>
                  </a:lnTo>
                  <a:lnTo>
                    <a:pt x="176" y="84"/>
                  </a:lnTo>
                  <a:lnTo>
                    <a:pt x="176" y="0"/>
                  </a:lnTo>
                  <a:lnTo>
                    <a:pt x="33" y="0"/>
                  </a:lnTo>
                  <a:close/>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2138" name="Freeform 2170"/>
            <p:cNvSpPr>
              <a:spLocks/>
            </p:cNvSpPr>
            <p:nvPr/>
          </p:nvSpPr>
          <p:spPr bwMode="auto">
            <a:xfrm>
              <a:off x="4639408" y="2719389"/>
              <a:ext cx="256443" cy="47625"/>
            </a:xfrm>
            <a:custGeom>
              <a:avLst/>
              <a:gdLst>
                <a:gd name="T0" fmla="*/ 0 w 176"/>
                <a:gd name="T1" fmla="*/ 30 h 30"/>
                <a:gd name="T2" fmla="*/ 143 w 176"/>
                <a:gd name="T3" fmla="*/ 30 h 30"/>
                <a:gd name="T4" fmla="*/ 176 w 176"/>
                <a:gd name="T5" fmla="*/ 0 h 30"/>
              </a:gdLst>
              <a:ahLst/>
              <a:cxnLst>
                <a:cxn ang="0">
                  <a:pos x="T0" y="T1"/>
                </a:cxn>
                <a:cxn ang="0">
                  <a:pos x="T2" y="T3"/>
                </a:cxn>
                <a:cxn ang="0">
                  <a:pos x="T4" y="T5"/>
                </a:cxn>
              </a:cxnLst>
              <a:rect l="0" t="0" r="r" b="b"/>
              <a:pathLst>
                <a:path w="176" h="30">
                  <a:moveTo>
                    <a:pt x="0" y="30"/>
                  </a:moveTo>
                  <a:lnTo>
                    <a:pt x="143" y="30"/>
                  </a:lnTo>
                  <a:lnTo>
                    <a:pt x="176" y="0"/>
                  </a:lnTo>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2139" name="Line 2171"/>
            <p:cNvSpPr>
              <a:spLocks noChangeShapeType="1"/>
            </p:cNvSpPr>
            <p:nvPr/>
          </p:nvSpPr>
          <p:spPr bwMode="auto">
            <a:xfrm>
              <a:off x="4848958" y="2767014"/>
              <a:ext cx="0" cy="1238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140" name="Rectangle 2172"/>
            <p:cNvSpPr>
              <a:spLocks noChangeArrowheads="1"/>
            </p:cNvSpPr>
            <p:nvPr/>
          </p:nvSpPr>
          <p:spPr bwMode="auto">
            <a:xfrm>
              <a:off x="2412023" y="2843214"/>
              <a:ext cx="474785"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41" name="Rectangle 2173"/>
            <p:cNvSpPr>
              <a:spLocks noChangeArrowheads="1"/>
            </p:cNvSpPr>
            <p:nvPr/>
          </p:nvSpPr>
          <p:spPr bwMode="auto">
            <a:xfrm>
              <a:off x="2373923" y="1893889"/>
              <a:ext cx="474785"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42" name="Rectangle 2174"/>
            <p:cNvSpPr>
              <a:spLocks noChangeArrowheads="1"/>
            </p:cNvSpPr>
            <p:nvPr/>
          </p:nvSpPr>
          <p:spPr bwMode="auto">
            <a:xfrm>
              <a:off x="3771900" y="2225676"/>
              <a:ext cx="677008" cy="180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43" name="Rectangle 2175"/>
            <p:cNvSpPr>
              <a:spLocks noChangeArrowheads="1"/>
            </p:cNvSpPr>
            <p:nvPr/>
          </p:nvSpPr>
          <p:spPr bwMode="auto">
            <a:xfrm>
              <a:off x="3877408" y="2624138"/>
              <a:ext cx="542192"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44" name="Rectangle 2176"/>
            <p:cNvSpPr>
              <a:spLocks noChangeArrowheads="1"/>
            </p:cNvSpPr>
            <p:nvPr/>
          </p:nvSpPr>
          <p:spPr bwMode="auto">
            <a:xfrm>
              <a:off x="2725616" y="2008189"/>
              <a:ext cx="313592" cy="31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45" name="Rectangle 2177"/>
            <p:cNvSpPr>
              <a:spLocks noChangeArrowheads="1"/>
            </p:cNvSpPr>
            <p:nvPr/>
          </p:nvSpPr>
          <p:spPr bwMode="auto">
            <a:xfrm>
              <a:off x="2725616" y="2017713"/>
              <a:ext cx="408843"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46" name="Rectangle 2178"/>
            <p:cNvSpPr>
              <a:spLocks noChangeArrowheads="1"/>
            </p:cNvSpPr>
            <p:nvPr/>
          </p:nvSpPr>
          <p:spPr bwMode="auto">
            <a:xfrm>
              <a:off x="2725616" y="2017713"/>
              <a:ext cx="313592" cy="150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47" name="Rectangle 2179"/>
            <p:cNvSpPr>
              <a:spLocks noChangeArrowheads="1"/>
            </p:cNvSpPr>
            <p:nvPr/>
          </p:nvSpPr>
          <p:spPr bwMode="auto">
            <a:xfrm>
              <a:off x="2725616" y="2025650"/>
              <a:ext cx="313525"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defTabSz="762000"/>
              <a:r>
                <a:rPr lang="en-GB" sz="1000" b="1">
                  <a:solidFill>
                    <a:srgbClr val="000000"/>
                  </a:solidFill>
                  <a:latin typeface="Arial" charset="0"/>
                </a:rPr>
                <a:t>Edge</a:t>
              </a:r>
              <a:endParaRPr lang="en-GB"/>
            </a:p>
          </p:txBody>
        </p:sp>
        <p:sp>
          <p:nvSpPr>
            <p:cNvPr id="342148" name="Rectangle 2180"/>
            <p:cNvSpPr>
              <a:spLocks noChangeArrowheads="1"/>
            </p:cNvSpPr>
            <p:nvPr/>
          </p:nvSpPr>
          <p:spPr bwMode="auto">
            <a:xfrm>
              <a:off x="2725616" y="2168525"/>
              <a:ext cx="361950"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49" name="Rectangle 2181"/>
            <p:cNvSpPr>
              <a:spLocks noChangeArrowheads="1"/>
            </p:cNvSpPr>
            <p:nvPr/>
          </p:nvSpPr>
          <p:spPr bwMode="auto">
            <a:xfrm>
              <a:off x="2725616" y="2168525"/>
              <a:ext cx="2667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50" name="Rectangle 2182"/>
            <p:cNvSpPr>
              <a:spLocks noChangeArrowheads="1"/>
            </p:cNvSpPr>
            <p:nvPr/>
          </p:nvSpPr>
          <p:spPr bwMode="auto">
            <a:xfrm>
              <a:off x="2725615" y="2178050"/>
              <a:ext cx="270820"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defTabSz="762000"/>
              <a:r>
                <a:rPr lang="en-GB" sz="1000" b="1">
                  <a:solidFill>
                    <a:srgbClr val="000000"/>
                  </a:solidFill>
                  <a:latin typeface="Arial" charset="0"/>
                </a:rPr>
                <a:t>OPS</a:t>
              </a:r>
              <a:endParaRPr lang="en-GB"/>
            </a:p>
          </p:txBody>
        </p:sp>
        <p:sp>
          <p:nvSpPr>
            <p:cNvPr id="342151" name="Freeform 2183"/>
            <p:cNvSpPr>
              <a:spLocks/>
            </p:cNvSpPr>
            <p:nvPr/>
          </p:nvSpPr>
          <p:spPr bwMode="auto">
            <a:xfrm>
              <a:off x="2107223" y="1989138"/>
              <a:ext cx="247650" cy="265112"/>
            </a:xfrm>
            <a:custGeom>
              <a:avLst/>
              <a:gdLst>
                <a:gd name="T0" fmla="*/ 13 w 26"/>
                <a:gd name="T1" fmla="*/ 0 h 28"/>
                <a:gd name="T2" fmla="*/ 0 w 26"/>
                <a:gd name="T3" fmla="*/ 4 h 28"/>
                <a:gd name="T4" fmla="*/ 0 w 26"/>
                <a:gd name="T5" fmla="*/ 24 h 28"/>
                <a:gd name="T6" fmla="*/ 13 w 26"/>
                <a:gd name="T7" fmla="*/ 28 h 28"/>
                <a:gd name="T8" fmla="*/ 26 w 26"/>
                <a:gd name="T9" fmla="*/ 24 h 28"/>
                <a:gd name="T10" fmla="*/ 26 w 26"/>
                <a:gd name="T11" fmla="*/ 4 h 28"/>
                <a:gd name="T12" fmla="*/ 13 w 26"/>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6" h="28">
                  <a:moveTo>
                    <a:pt x="13" y="0"/>
                  </a:moveTo>
                  <a:cubicBezTo>
                    <a:pt x="6" y="0"/>
                    <a:pt x="0" y="1"/>
                    <a:pt x="0" y="4"/>
                  </a:cubicBezTo>
                  <a:lnTo>
                    <a:pt x="0" y="24"/>
                  </a:lnTo>
                  <a:cubicBezTo>
                    <a:pt x="0" y="27"/>
                    <a:pt x="6" y="28"/>
                    <a:pt x="13" y="28"/>
                  </a:cubicBezTo>
                  <a:cubicBezTo>
                    <a:pt x="20" y="28"/>
                    <a:pt x="26" y="27"/>
                    <a:pt x="26" y="24"/>
                  </a:cubicBezTo>
                  <a:lnTo>
                    <a:pt x="26" y="4"/>
                  </a:lnTo>
                  <a:cubicBezTo>
                    <a:pt x="26" y="1"/>
                    <a:pt x="20" y="0"/>
                    <a:pt x="13" y="0"/>
                  </a:cubicBez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52" name="Oval 2184"/>
            <p:cNvSpPr>
              <a:spLocks noChangeArrowheads="1"/>
            </p:cNvSpPr>
            <p:nvPr/>
          </p:nvSpPr>
          <p:spPr bwMode="auto">
            <a:xfrm>
              <a:off x="2107223" y="1989139"/>
              <a:ext cx="247650" cy="65087"/>
            </a:xfrm>
            <a:prstGeom prst="ellipse">
              <a:avLst/>
            </a:pr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53" name="Freeform 2185"/>
            <p:cNvSpPr>
              <a:spLocks/>
            </p:cNvSpPr>
            <p:nvPr/>
          </p:nvSpPr>
          <p:spPr bwMode="auto">
            <a:xfrm>
              <a:off x="2107223" y="1989138"/>
              <a:ext cx="247650" cy="265112"/>
            </a:xfrm>
            <a:custGeom>
              <a:avLst/>
              <a:gdLst>
                <a:gd name="T0" fmla="*/ 13 w 26"/>
                <a:gd name="T1" fmla="*/ 0 h 28"/>
                <a:gd name="T2" fmla="*/ 0 w 26"/>
                <a:gd name="T3" fmla="*/ 4 h 28"/>
                <a:gd name="T4" fmla="*/ 0 w 26"/>
                <a:gd name="T5" fmla="*/ 24 h 28"/>
                <a:gd name="T6" fmla="*/ 13 w 26"/>
                <a:gd name="T7" fmla="*/ 28 h 28"/>
                <a:gd name="T8" fmla="*/ 26 w 26"/>
                <a:gd name="T9" fmla="*/ 24 h 28"/>
                <a:gd name="T10" fmla="*/ 26 w 26"/>
                <a:gd name="T11" fmla="*/ 4 h 28"/>
                <a:gd name="T12" fmla="*/ 13 w 26"/>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6" h="28">
                  <a:moveTo>
                    <a:pt x="13" y="0"/>
                  </a:moveTo>
                  <a:cubicBezTo>
                    <a:pt x="6" y="0"/>
                    <a:pt x="0" y="1"/>
                    <a:pt x="0" y="4"/>
                  </a:cubicBezTo>
                  <a:lnTo>
                    <a:pt x="0" y="24"/>
                  </a:lnTo>
                  <a:cubicBezTo>
                    <a:pt x="0" y="27"/>
                    <a:pt x="6" y="28"/>
                    <a:pt x="13" y="28"/>
                  </a:cubicBezTo>
                  <a:cubicBezTo>
                    <a:pt x="20" y="28"/>
                    <a:pt x="26" y="27"/>
                    <a:pt x="26" y="24"/>
                  </a:cubicBezTo>
                  <a:lnTo>
                    <a:pt x="26" y="4"/>
                  </a:lnTo>
                  <a:cubicBezTo>
                    <a:pt x="26" y="1"/>
                    <a:pt x="20" y="0"/>
                    <a:pt x="13" y="0"/>
                  </a:cubicBezTo>
                  <a:close/>
                </a:path>
              </a:pathLst>
            </a:custGeom>
            <a:solidFill>
              <a:srgbClr val="C0C0C0"/>
            </a:solidFill>
            <a:ln w="9525">
              <a:solidFill>
                <a:srgbClr val="000000"/>
              </a:solidFill>
              <a:prstDash val="solid"/>
              <a:round/>
              <a:headEnd/>
              <a:tailEnd/>
            </a:ln>
          </p:spPr>
          <p:txBody>
            <a:bodyPr/>
            <a:lstStyle/>
            <a:p>
              <a:endParaRPr lang="en-US"/>
            </a:p>
          </p:txBody>
        </p:sp>
        <p:sp>
          <p:nvSpPr>
            <p:cNvPr id="342154" name="Freeform 2186"/>
            <p:cNvSpPr>
              <a:spLocks/>
            </p:cNvSpPr>
            <p:nvPr/>
          </p:nvSpPr>
          <p:spPr bwMode="auto">
            <a:xfrm>
              <a:off x="2107223" y="2025650"/>
              <a:ext cx="247650" cy="19050"/>
            </a:xfrm>
            <a:custGeom>
              <a:avLst/>
              <a:gdLst>
                <a:gd name="T0" fmla="*/ 0 w 26"/>
                <a:gd name="T1" fmla="*/ 0 h 2"/>
                <a:gd name="T2" fmla="*/ 13 w 26"/>
                <a:gd name="T3" fmla="*/ 2 h 2"/>
                <a:gd name="T4" fmla="*/ 26 w 26"/>
                <a:gd name="T5" fmla="*/ 0 h 2"/>
              </a:gdLst>
              <a:ahLst/>
              <a:cxnLst>
                <a:cxn ang="0">
                  <a:pos x="T0" y="T1"/>
                </a:cxn>
                <a:cxn ang="0">
                  <a:pos x="T2" y="T3"/>
                </a:cxn>
                <a:cxn ang="0">
                  <a:pos x="T4" y="T5"/>
                </a:cxn>
              </a:cxnLst>
              <a:rect l="0" t="0" r="r" b="b"/>
              <a:pathLst>
                <a:path w="26" h="2">
                  <a:moveTo>
                    <a:pt x="0" y="0"/>
                  </a:moveTo>
                  <a:cubicBezTo>
                    <a:pt x="0" y="2"/>
                    <a:pt x="6" y="2"/>
                    <a:pt x="13" y="2"/>
                  </a:cubicBezTo>
                  <a:cubicBezTo>
                    <a:pt x="20" y="2"/>
                    <a:pt x="26" y="2"/>
                    <a:pt x="26" y="0"/>
                  </a:cubicBezTo>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55" name="Freeform 2187"/>
            <p:cNvSpPr>
              <a:spLocks/>
            </p:cNvSpPr>
            <p:nvPr/>
          </p:nvSpPr>
          <p:spPr bwMode="auto">
            <a:xfrm>
              <a:off x="2107223" y="2025650"/>
              <a:ext cx="247650" cy="19050"/>
            </a:xfrm>
            <a:custGeom>
              <a:avLst/>
              <a:gdLst>
                <a:gd name="T0" fmla="*/ 0 w 26"/>
                <a:gd name="T1" fmla="*/ 0 h 2"/>
                <a:gd name="T2" fmla="*/ 13 w 26"/>
                <a:gd name="T3" fmla="*/ 2 h 2"/>
                <a:gd name="T4" fmla="*/ 26 w 26"/>
                <a:gd name="T5" fmla="*/ 0 h 2"/>
              </a:gdLst>
              <a:ahLst/>
              <a:cxnLst>
                <a:cxn ang="0">
                  <a:pos x="T0" y="T1"/>
                </a:cxn>
                <a:cxn ang="0">
                  <a:pos x="T2" y="T3"/>
                </a:cxn>
                <a:cxn ang="0">
                  <a:pos x="T4" y="T5"/>
                </a:cxn>
              </a:cxnLst>
              <a:rect l="0" t="0" r="r" b="b"/>
              <a:pathLst>
                <a:path w="26" h="2">
                  <a:moveTo>
                    <a:pt x="0" y="0"/>
                  </a:moveTo>
                  <a:cubicBezTo>
                    <a:pt x="0" y="2"/>
                    <a:pt x="6" y="2"/>
                    <a:pt x="13" y="2"/>
                  </a:cubicBezTo>
                  <a:cubicBezTo>
                    <a:pt x="20" y="2"/>
                    <a:pt x="26" y="2"/>
                    <a:pt x="26" y="0"/>
                  </a:cubicBezTo>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2156" name="Freeform 2188"/>
            <p:cNvSpPr>
              <a:spLocks/>
            </p:cNvSpPr>
            <p:nvPr/>
          </p:nvSpPr>
          <p:spPr bwMode="auto">
            <a:xfrm>
              <a:off x="2183423" y="2092325"/>
              <a:ext cx="76200" cy="114300"/>
            </a:xfrm>
            <a:custGeom>
              <a:avLst/>
              <a:gdLst>
                <a:gd name="T0" fmla="*/ 52 w 52"/>
                <a:gd name="T1" fmla="*/ 6 h 72"/>
                <a:gd name="T2" fmla="*/ 45 w 52"/>
                <a:gd name="T3" fmla="*/ 0 h 72"/>
                <a:gd name="T4" fmla="*/ 0 w 52"/>
                <a:gd name="T5" fmla="*/ 60 h 72"/>
                <a:gd name="T6" fmla="*/ 6 w 52"/>
                <a:gd name="T7" fmla="*/ 72 h 72"/>
                <a:gd name="T8" fmla="*/ 52 w 52"/>
                <a:gd name="T9" fmla="*/ 6 h 72"/>
              </a:gdLst>
              <a:ahLst/>
              <a:cxnLst>
                <a:cxn ang="0">
                  <a:pos x="T0" y="T1"/>
                </a:cxn>
                <a:cxn ang="0">
                  <a:pos x="T2" y="T3"/>
                </a:cxn>
                <a:cxn ang="0">
                  <a:pos x="T4" y="T5"/>
                </a:cxn>
                <a:cxn ang="0">
                  <a:pos x="T6" y="T7"/>
                </a:cxn>
                <a:cxn ang="0">
                  <a:pos x="T8" y="T9"/>
                </a:cxn>
              </a:cxnLst>
              <a:rect l="0" t="0" r="r" b="b"/>
              <a:pathLst>
                <a:path w="52" h="72">
                  <a:moveTo>
                    <a:pt x="52" y="6"/>
                  </a:moveTo>
                  <a:lnTo>
                    <a:pt x="45" y="0"/>
                  </a:lnTo>
                  <a:lnTo>
                    <a:pt x="0" y="60"/>
                  </a:lnTo>
                  <a:lnTo>
                    <a:pt x="6" y="72"/>
                  </a:lnTo>
                  <a:lnTo>
                    <a:pt x="52"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57" name="Rectangle 2189"/>
            <p:cNvSpPr>
              <a:spLocks noChangeArrowheads="1"/>
            </p:cNvSpPr>
            <p:nvPr/>
          </p:nvSpPr>
          <p:spPr bwMode="auto">
            <a:xfrm>
              <a:off x="2249366" y="2092326"/>
              <a:ext cx="48357" cy="2857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58" name="Freeform 2190"/>
            <p:cNvSpPr>
              <a:spLocks/>
            </p:cNvSpPr>
            <p:nvPr/>
          </p:nvSpPr>
          <p:spPr bwMode="auto">
            <a:xfrm>
              <a:off x="2192215" y="2092325"/>
              <a:ext cx="76200" cy="114300"/>
            </a:xfrm>
            <a:custGeom>
              <a:avLst/>
              <a:gdLst>
                <a:gd name="T0" fmla="*/ 7 w 52"/>
                <a:gd name="T1" fmla="*/ 0 h 72"/>
                <a:gd name="T2" fmla="*/ 0 w 52"/>
                <a:gd name="T3" fmla="*/ 6 h 72"/>
                <a:gd name="T4" fmla="*/ 46 w 52"/>
                <a:gd name="T5" fmla="*/ 72 h 72"/>
                <a:gd name="T6" fmla="*/ 52 w 52"/>
                <a:gd name="T7" fmla="*/ 60 h 72"/>
                <a:gd name="T8" fmla="*/ 7 w 52"/>
                <a:gd name="T9" fmla="*/ 0 h 72"/>
              </a:gdLst>
              <a:ahLst/>
              <a:cxnLst>
                <a:cxn ang="0">
                  <a:pos x="T0" y="T1"/>
                </a:cxn>
                <a:cxn ang="0">
                  <a:pos x="T2" y="T3"/>
                </a:cxn>
                <a:cxn ang="0">
                  <a:pos x="T4" y="T5"/>
                </a:cxn>
                <a:cxn ang="0">
                  <a:pos x="T6" y="T7"/>
                </a:cxn>
                <a:cxn ang="0">
                  <a:pos x="T8" y="T9"/>
                </a:cxn>
              </a:cxnLst>
              <a:rect l="0" t="0" r="r" b="b"/>
              <a:pathLst>
                <a:path w="52" h="72">
                  <a:moveTo>
                    <a:pt x="7" y="0"/>
                  </a:moveTo>
                  <a:lnTo>
                    <a:pt x="0" y="6"/>
                  </a:lnTo>
                  <a:lnTo>
                    <a:pt x="46" y="72"/>
                  </a:lnTo>
                  <a:lnTo>
                    <a:pt x="52" y="60"/>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59" name="Rectangle 2191"/>
            <p:cNvSpPr>
              <a:spLocks noChangeArrowheads="1"/>
            </p:cNvSpPr>
            <p:nvPr/>
          </p:nvSpPr>
          <p:spPr bwMode="auto">
            <a:xfrm>
              <a:off x="2145324" y="2092326"/>
              <a:ext cx="57150" cy="2857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60" name="Line 2192"/>
            <p:cNvSpPr>
              <a:spLocks noChangeShapeType="1"/>
            </p:cNvSpPr>
            <p:nvPr/>
          </p:nvSpPr>
          <p:spPr bwMode="auto">
            <a:xfrm>
              <a:off x="2297723" y="2216151"/>
              <a:ext cx="1466" cy="95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161" name="Freeform 2193"/>
            <p:cNvSpPr>
              <a:spLocks/>
            </p:cNvSpPr>
            <p:nvPr/>
          </p:nvSpPr>
          <p:spPr bwMode="auto">
            <a:xfrm>
              <a:off x="2096966" y="2700339"/>
              <a:ext cx="238857" cy="276225"/>
            </a:xfrm>
            <a:custGeom>
              <a:avLst/>
              <a:gdLst>
                <a:gd name="T0" fmla="*/ 12 w 25"/>
                <a:gd name="T1" fmla="*/ 0 h 29"/>
                <a:gd name="T2" fmla="*/ 0 w 25"/>
                <a:gd name="T3" fmla="*/ 4 h 29"/>
                <a:gd name="T4" fmla="*/ 0 w 25"/>
                <a:gd name="T5" fmla="*/ 25 h 29"/>
                <a:gd name="T6" fmla="*/ 12 w 25"/>
                <a:gd name="T7" fmla="*/ 29 h 29"/>
                <a:gd name="T8" fmla="*/ 25 w 25"/>
                <a:gd name="T9" fmla="*/ 25 h 29"/>
                <a:gd name="T10" fmla="*/ 25 w 25"/>
                <a:gd name="T11" fmla="*/ 4 h 29"/>
                <a:gd name="T12" fmla="*/ 12 w 25"/>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5" h="29">
                  <a:moveTo>
                    <a:pt x="12" y="0"/>
                  </a:moveTo>
                  <a:cubicBezTo>
                    <a:pt x="6" y="0"/>
                    <a:pt x="0" y="2"/>
                    <a:pt x="0" y="4"/>
                  </a:cubicBezTo>
                  <a:lnTo>
                    <a:pt x="0" y="25"/>
                  </a:lnTo>
                  <a:cubicBezTo>
                    <a:pt x="0" y="27"/>
                    <a:pt x="6" y="29"/>
                    <a:pt x="12" y="29"/>
                  </a:cubicBezTo>
                  <a:cubicBezTo>
                    <a:pt x="20" y="29"/>
                    <a:pt x="25" y="27"/>
                    <a:pt x="25" y="25"/>
                  </a:cubicBezTo>
                  <a:lnTo>
                    <a:pt x="25" y="4"/>
                  </a:lnTo>
                  <a:cubicBezTo>
                    <a:pt x="25" y="2"/>
                    <a:pt x="20" y="0"/>
                    <a:pt x="12" y="0"/>
                  </a:cubicBez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62" name="Oval 2194"/>
            <p:cNvSpPr>
              <a:spLocks noChangeArrowheads="1"/>
            </p:cNvSpPr>
            <p:nvPr/>
          </p:nvSpPr>
          <p:spPr bwMode="auto">
            <a:xfrm>
              <a:off x="2096966" y="2700338"/>
              <a:ext cx="257908" cy="76200"/>
            </a:xfrm>
            <a:prstGeom prst="ellipse">
              <a:avLst/>
            </a:pr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63" name="Freeform 2195"/>
            <p:cNvSpPr>
              <a:spLocks/>
            </p:cNvSpPr>
            <p:nvPr/>
          </p:nvSpPr>
          <p:spPr bwMode="auto">
            <a:xfrm>
              <a:off x="2096966" y="2700339"/>
              <a:ext cx="238857" cy="276225"/>
            </a:xfrm>
            <a:custGeom>
              <a:avLst/>
              <a:gdLst>
                <a:gd name="T0" fmla="*/ 12 w 25"/>
                <a:gd name="T1" fmla="*/ 0 h 29"/>
                <a:gd name="T2" fmla="*/ 0 w 25"/>
                <a:gd name="T3" fmla="*/ 4 h 29"/>
                <a:gd name="T4" fmla="*/ 0 w 25"/>
                <a:gd name="T5" fmla="*/ 25 h 29"/>
                <a:gd name="T6" fmla="*/ 12 w 25"/>
                <a:gd name="T7" fmla="*/ 29 h 29"/>
                <a:gd name="T8" fmla="*/ 25 w 25"/>
                <a:gd name="T9" fmla="*/ 25 h 29"/>
                <a:gd name="T10" fmla="*/ 25 w 25"/>
                <a:gd name="T11" fmla="*/ 4 h 29"/>
                <a:gd name="T12" fmla="*/ 12 w 25"/>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5" h="29">
                  <a:moveTo>
                    <a:pt x="12" y="0"/>
                  </a:moveTo>
                  <a:cubicBezTo>
                    <a:pt x="6" y="0"/>
                    <a:pt x="0" y="2"/>
                    <a:pt x="0" y="4"/>
                  </a:cubicBezTo>
                  <a:lnTo>
                    <a:pt x="0" y="25"/>
                  </a:lnTo>
                  <a:cubicBezTo>
                    <a:pt x="0" y="27"/>
                    <a:pt x="6" y="29"/>
                    <a:pt x="12" y="29"/>
                  </a:cubicBezTo>
                  <a:cubicBezTo>
                    <a:pt x="20" y="29"/>
                    <a:pt x="25" y="27"/>
                    <a:pt x="25" y="25"/>
                  </a:cubicBezTo>
                  <a:lnTo>
                    <a:pt x="25" y="4"/>
                  </a:lnTo>
                  <a:cubicBezTo>
                    <a:pt x="25" y="2"/>
                    <a:pt x="20" y="0"/>
                    <a:pt x="12" y="0"/>
                  </a:cubicBezTo>
                  <a:close/>
                </a:path>
              </a:pathLst>
            </a:custGeom>
            <a:solidFill>
              <a:srgbClr val="C0C0C0"/>
            </a:solidFill>
            <a:ln w="9525">
              <a:solidFill>
                <a:srgbClr val="000000"/>
              </a:solidFill>
              <a:prstDash val="solid"/>
              <a:round/>
              <a:headEnd/>
              <a:tailEnd/>
            </a:ln>
          </p:spPr>
          <p:txBody>
            <a:bodyPr/>
            <a:lstStyle/>
            <a:p>
              <a:endParaRPr lang="en-US"/>
            </a:p>
          </p:txBody>
        </p:sp>
        <p:sp>
          <p:nvSpPr>
            <p:cNvPr id="342164" name="Freeform 2196"/>
            <p:cNvSpPr>
              <a:spLocks/>
            </p:cNvSpPr>
            <p:nvPr/>
          </p:nvSpPr>
          <p:spPr bwMode="auto">
            <a:xfrm>
              <a:off x="2096966" y="2738438"/>
              <a:ext cx="238857" cy="38100"/>
            </a:xfrm>
            <a:custGeom>
              <a:avLst/>
              <a:gdLst>
                <a:gd name="T0" fmla="*/ 0 w 25"/>
                <a:gd name="T1" fmla="*/ 0 h 4"/>
                <a:gd name="T2" fmla="*/ 12 w 25"/>
                <a:gd name="T3" fmla="*/ 4 h 4"/>
                <a:gd name="T4" fmla="*/ 25 w 25"/>
                <a:gd name="T5" fmla="*/ 0 h 4"/>
              </a:gdLst>
              <a:ahLst/>
              <a:cxnLst>
                <a:cxn ang="0">
                  <a:pos x="T0" y="T1"/>
                </a:cxn>
                <a:cxn ang="0">
                  <a:pos x="T2" y="T3"/>
                </a:cxn>
                <a:cxn ang="0">
                  <a:pos x="T4" y="T5"/>
                </a:cxn>
              </a:cxnLst>
              <a:rect l="0" t="0" r="r" b="b"/>
              <a:pathLst>
                <a:path w="25" h="4">
                  <a:moveTo>
                    <a:pt x="0" y="0"/>
                  </a:moveTo>
                  <a:cubicBezTo>
                    <a:pt x="0" y="2"/>
                    <a:pt x="6" y="4"/>
                    <a:pt x="12" y="4"/>
                  </a:cubicBezTo>
                  <a:cubicBezTo>
                    <a:pt x="20" y="4"/>
                    <a:pt x="25" y="2"/>
                    <a:pt x="25" y="0"/>
                  </a:cubicBezTo>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65" name="Freeform 2197"/>
            <p:cNvSpPr>
              <a:spLocks/>
            </p:cNvSpPr>
            <p:nvPr/>
          </p:nvSpPr>
          <p:spPr bwMode="auto">
            <a:xfrm>
              <a:off x="2096966" y="2738438"/>
              <a:ext cx="238857" cy="38100"/>
            </a:xfrm>
            <a:custGeom>
              <a:avLst/>
              <a:gdLst>
                <a:gd name="T0" fmla="*/ 0 w 25"/>
                <a:gd name="T1" fmla="*/ 0 h 4"/>
                <a:gd name="T2" fmla="*/ 12 w 25"/>
                <a:gd name="T3" fmla="*/ 4 h 4"/>
                <a:gd name="T4" fmla="*/ 25 w 25"/>
                <a:gd name="T5" fmla="*/ 0 h 4"/>
              </a:gdLst>
              <a:ahLst/>
              <a:cxnLst>
                <a:cxn ang="0">
                  <a:pos x="T0" y="T1"/>
                </a:cxn>
                <a:cxn ang="0">
                  <a:pos x="T2" y="T3"/>
                </a:cxn>
                <a:cxn ang="0">
                  <a:pos x="T4" y="T5"/>
                </a:cxn>
              </a:cxnLst>
              <a:rect l="0" t="0" r="r" b="b"/>
              <a:pathLst>
                <a:path w="25" h="4">
                  <a:moveTo>
                    <a:pt x="0" y="0"/>
                  </a:moveTo>
                  <a:cubicBezTo>
                    <a:pt x="0" y="2"/>
                    <a:pt x="6" y="4"/>
                    <a:pt x="12" y="4"/>
                  </a:cubicBezTo>
                  <a:cubicBezTo>
                    <a:pt x="20" y="4"/>
                    <a:pt x="25" y="2"/>
                    <a:pt x="25" y="0"/>
                  </a:cubicBezTo>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2166" name="Freeform 2198"/>
            <p:cNvSpPr>
              <a:spLocks/>
            </p:cNvSpPr>
            <p:nvPr/>
          </p:nvSpPr>
          <p:spPr bwMode="auto">
            <a:xfrm>
              <a:off x="2164374" y="2805114"/>
              <a:ext cx="84992" cy="123825"/>
            </a:xfrm>
            <a:custGeom>
              <a:avLst/>
              <a:gdLst>
                <a:gd name="T0" fmla="*/ 58 w 58"/>
                <a:gd name="T1" fmla="*/ 6 h 78"/>
                <a:gd name="T2" fmla="*/ 45 w 58"/>
                <a:gd name="T3" fmla="*/ 0 h 78"/>
                <a:gd name="T4" fmla="*/ 0 w 58"/>
                <a:gd name="T5" fmla="*/ 72 h 78"/>
                <a:gd name="T6" fmla="*/ 13 w 58"/>
                <a:gd name="T7" fmla="*/ 78 h 78"/>
                <a:gd name="T8" fmla="*/ 58 w 58"/>
                <a:gd name="T9" fmla="*/ 6 h 78"/>
              </a:gdLst>
              <a:ahLst/>
              <a:cxnLst>
                <a:cxn ang="0">
                  <a:pos x="T0" y="T1"/>
                </a:cxn>
                <a:cxn ang="0">
                  <a:pos x="T2" y="T3"/>
                </a:cxn>
                <a:cxn ang="0">
                  <a:pos x="T4" y="T5"/>
                </a:cxn>
                <a:cxn ang="0">
                  <a:pos x="T6" y="T7"/>
                </a:cxn>
                <a:cxn ang="0">
                  <a:pos x="T8" y="T9"/>
                </a:cxn>
              </a:cxnLst>
              <a:rect l="0" t="0" r="r" b="b"/>
              <a:pathLst>
                <a:path w="58" h="78">
                  <a:moveTo>
                    <a:pt x="58" y="6"/>
                  </a:moveTo>
                  <a:lnTo>
                    <a:pt x="45" y="0"/>
                  </a:lnTo>
                  <a:lnTo>
                    <a:pt x="0" y="72"/>
                  </a:lnTo>
                  <a:lnTo>
                    <a:pt x="13" y="78"/>
                  </a:lnTo>
                  <a:lnTo>
                    <a:pt x="58"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67" name="Freeform 2199"/>
            <p:cNvSpPr>
              <a:spLocks/>
            </p:cNvSpPr>
            <p:nvPr/>
          </p:nvSpPr>
          <p:spPr bwMode="auto">
            <a:xfrm>
              <a:off x="2230316" y="2814639"/>
              <a:ext cx="57150" cy="28575"/>
            </a:xfrm>
            <a:custGeom>
              <a:avLst/>
              <a:gdLst>
                <a:gd name="T0" fmla="*/ 39 w 39"/>
                <a:gd name="T1" fmla="*/ 12 h 18"/>
                <a:gd name="T2" fmla="*/ 39 w 39"/>
                <a:gd name="T3" fmla="*/ 0 h 18"/>
                <a:gd name="T4" fmla="*/ 0 w 39"/>
                <a:gd name="T5" fmla="*/ 0 h 18"/>
                <a:gd name="T6" fmla="*/ 0 w 39"/>
                <a:gd name="T7" fmla="*/ 18 h 18"/>
                <a:gd name="T8" fmla="*/ 39 w 39"/>
                <a:gd name="T9" fmla="*/ 12 h 18"/>
              </a:gdLst>
              <a:ahLst/>
              <a:cxnLst>
                <a:cxn ang="0">
                  <a:pos x="T0" y="T1"/>
                </a:cxn>
                <a:cxn ang="0">
                  <a:pos x="T2" y="T3"/>
                </a:cxn>
                <a:cxn ang="0">
                  <a:pos x="T4" y="T5"/>
                </a:cxn>
                <a:cxn ang="0">
                  <a:pos x="T6" y="T7"/>
                </a:cxn>
                <a:cxn ang="0">
                  <a:pos x="T8" y="T9"/>
                </a:cxn>
              </a:cxnLst>
              <a:rect l="0" t="0" r="r" b="b"/>
              <a:pathLst>
                <a:path w="39" h="18">
                  <a:moveTo>
                    <a:pt x="39" y="12"/>
                  </a:moveTo>
                  <a:lnTo>
                    <a:pt x="39" y="0"/>
                  </a:lnTo>
                  <a:lnTo>
                    <a:pt x="0" y="0"/>
                  </a:lnTo>
                  <a:lnTo>
                    <a:pt x="0" y="18"/>
                  </a:lnTo>
                  <a:lnTo>
                    <a:pt x="39"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68" name="Freeform 2200"/>
            <p:cNvSpPr>
              <a:spLocks/>
            </p:cNvSpPr>
            <p:nvPr/>
          </p:nvSpPr>
          <p:spPr bwMode="auto">
            <a:xfrm>
              <a:off x="2173166" y="2805114"/>
              <a:ext cx="86457" cy="123825"/>
            </a:xfrm>
            <a:custGeom>
              <a:avLst/>
              <a:gdLst>
                <a:gd name="T0" fmla="*/ 13 w 59"/>
                <a:gd name="T1" fmla="*/ 0 h 78"/>
                <a:gd name="T2" fmla="*/ 0 w 59"/>
                <a:gd name="T3" fmla="*/ 6 h 78"/>
                <a:gd name="T4" fmla="*/ 52 w 59"/>
                <a:gd name="T5" fmla="*/ 78 h 78"/>
                <a:gd name="T6" fmla="*/ 59 w 59"/>
                <a:gd name="T7" fmla="*/ 66 h 78"/>
                <a:gd name="T8" fmla="*/ 13 w 59"/>
                <a:gd name="T9" fmla="*/ 0 h 78"/>
              </a:gdLst>
              <a:ahLst/>
              <a:cxnLst>
                <a:cxn ang="0">
                  <a:pos x="T0" y="T1"/>
                </a:cxn>
                <a:cxn ang="0">
                  <a:pos x="T2" y="T3"/>
                </a:cxn>
                <a:cxn ang="0">
                  <a:pos x="T4" y="T5"/>
                </a:cxn>
                <a:cxn ang="0">
                  <a:pos x="T6" y="T7"/>
                </a:cxn>
                <a:cxn ang="0">
                  <a:pos x="T8" y="T9"/>
                </a:cxn>
              </a:cxnLst>
              <a:rect l="0" t="0" r="r" b="b"/>
              <a:pathLst>
                <a:path w="59" h="78">
                  <a:moveTo>
                    <a:pt x="13" y="0"/>
                  </a:moveTo>
                  <a:lnTo>
                    <a:pt x="0" y="6"/>
                  </a:lnTo>
                  <a:lnTo>
                    <a:pt x="52" y="78"/>
                  </a:lnTo>
                  <a:lnTo>
                    <a:pt x="59" y="66"/>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69" name="Freeform 2201"/>
            <p:cNvSpPr>
              <a:spLocks/>
            </p:cNvSpPr>
            <p:nvPr/>
          </p:nvSpPr>
          <p:spPr bwMode="auto">
            <a:xfrm>
              <a:off x="2145323" y="2814639"/>
              <a:ext cx="46892" cy="28575"/>
            </a:xfrm>
            <a:custGeom>
              <a:avLst/>
              <a:gdLst>
                <a:gd name="T0" fmla="*/ 0 w 32"/>
                <a:gd name="T1" fmla="*/ 0 h 18"/>
                <a:gd name="T2" fmla="*/ 0 w 32"/>
                <a:gd name="T3" fmla="*/ 12 h 18"/>
                <a:gd name="T4" fmla="*/ 26 w 32"/>
                <a:gd name="T5" fmla="*/ 18 h 18"/>
                <a:gd name="T6" fmla="*/ 32 w 32"/>
                <a:gd name="T7" fmla="*/ 0 h 18"/>
                <a:gd name="T8" fmla="*/ 0 w 32"/>
                <a:gd name="T9" fmla="*/ 0 h 18"/>
              </a:gdLst>
              <a:ahLst/>
              <a:cxnLst>
                <a:cxn ang="0">
                  <a:pos x="T0" y="T1"/>
                </a:cxn>
                <a:cxn ang="0">
                  <a:pos x="T2" y="T3"/>
                </a:cxn>
                <a:cxn ang="0">
                  <a:pos x="T4" y="T5"/>
                </a:cxn>
                <a:cxn ang="0">
                  <a:pos x="T6" y="T7"/>
                </a:cxn>
                <a:cxn ang="0">
                  <a:pos x="T8" y="T9"/>
                </a:cxn>
              </a:cxnLst>
              <a:rect l="0" t="0" r="r" b="b"/>
              <a:pathLst>
                <a:path w="32" h="18">
                  <a:moveTo>
                    <a:pt x="0" y="0"/>
                  </a:moveTo>
                  <a:lnTo>
                    <a:pt x="0" y="12"/>
                  </a:lnTo>
                  <a:lnTo>
                    <a:pt x="26" y="18"/>
                  </a:lnTo>
                  <a:lnTo>
                    <a:pt x="32"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70" name="Line 2202"/>
            <p:cNvSpPr>
              <a:spLocks noChangeShapeType="1"/>
            </p:cNvSpPr>
            <p:nvPr/>
          </p:nvSpPr>
          <p:spPr bwMode="auto">
            <a:xfrm>
              <a:off x="2287466" y="2938464"/>
              <a:ext cx="1465" cy="15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171" name="Freeform 2203"/>
            <p:cNvSpPr>
              <a:spLocks/>
            </p:cNvSpPr>
            <p:nvPr/>
          </p:nvSpPr>
          <p:spPr bwMode="auto">
            <a:xfrm>
              <a:off x="7447085" y="3944938"/>
              <a:ext cx="247650" cy="266700"/>
            </a:xfrm>
            <a:custGeom>
              <a:avLst/>
              <a:gdLst>
                <a:gd name="T0" fmla="*/ 13 w 26"/>
                <a:gd name="T1" fmla="*/ 0 h 28"/>
                <a:gd name="T2" fmla="*/ 0 w 26"/>
                <a:gd name="T3" fmla="*/ 4 h 28"/>
                <a:gd name="T4" fmla="*/ 0 w 26"/>
                <a:gd name="T5" fmla="*/ 24 h 28"/>
                <a:gd name="T6" fmla="*/ 13 w 26"/>
                <a:gd name="T7" fmla="*/ 28 h 28"/>
                <a:gd name="T8" fmla="*/ 26 w 26"/>
                <a:gd name="T9" fmla="*/ 24 h 28"/>
                <a:gd name="T10" fmla="*/ 26 w 26"/>
                <a:gd name="T11" fmla="*/ 4 h 28"/>
                <a:gd name="T12" fmla="*/ 13 w 26"/>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6" h="28">
                  <a:moveTo>
                    <a:pt x="13" y="0"/>
                  </a:moveTo>
                  <a:cubicBezTo>
                    <a:pt x="7" y="0"/>
                    <a:pt x="0" y="1"/>
                    <a:pt x="0" y="4"/>
                  </a:cubicBezTo>
                  <a:lnTo>
                    <a:pt x="0" y="24"/>
                  </a:lnTo>
                  <a:cubicBezTo>
                    <a:pt x="0" y="27"/>
                    <a:pt x="7" y="28"/>
                    <a:pt x="13" y="28"/>
                  </a:cubicBezTo>
                  <a:cubicBezTo>
                    <a:pt x="21" y="28"/>
                    <a:pt x="26" y="27"/>
                    <a:pt x="26" y="24"/>
                  </a:cubicBezTo>
                  <a:lnTo>
                    <a:pt x="26" y="4"/>
                  </a:lnTo>
                  <a:cubicBezTo>
                    <a:pt x="26" y="1"/>
                    <a:pt x="21" y="0"/>
                    <a:pt x="13" y="0"/>
                  </a:cubicBez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72" name="Oval 2204"/>
            <p:cNvSpPr>
              <a:spLocks noChangeArrowheads="1"/>
            </p:cNvSpPr>
            <p:nvPr/>
          </p:nvSpPr>
          <p:spPr bwMode="auto">
            <a:xfrm>
              <a:off x="7455877" y="3944939"/>
              <a:ext cx="247650" cy="66675"/>
            </a:xfrm>
            <a:prstGeom prst="ellipse">
              <a:avLst/>
            </a:pr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73" name="Freeform 2205"/>
            <p:cNvSpPr>
              <a:spLocks/>
            </p:cNvSpPr>
            <p:nvPr/>
          </p:nvSpPr>
          <p:spPr bwMode="auto">
            <a:xfrm>
              <a:off x="7447085" y="3944938"/>
              <a:ext cx="247650" cy="266700"/>
            </a:xfrm>
            <a:custGeom>
              <a:avLst/>
              <a:gdLst>
                <a:gd name="T0" fmla="*/ 13 w 26"/>
                <a:gd name="T1" fmla="*/ 0 h 28"/>
                <a:gd name="T2" fmla="*/ 0 w 26"/>
                <a:gd name="T3" fmla="*/ 4 h 28"/>
                <a:gd name="T4" fmla="*/ 0 w 26"/>
                <a:gd name="T5" fmla="*/ 24 h 28"/>
                <a:gd name="T6" fmla="*/ 13 w 26"/>
                <a:gd name="T7" fmla="*/ 28 h 28"/>
                <a:gd name="T8" fmla="*/ 26 w 26"/>
                <a:gd name="T9" fmla="*/ 24 h 28"/>
                <a:gd name="T10" fmla="*/ 26 w 26"/>
                <a:gd name="T11" fmla="*/ 4 h 28"/>
                <a:gd name="T12" fmla="*/ 13 w 26"/>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6" h="28">
                  <a:moveTo>
                    <a:pt x="13" y="0"/>
                  </a:moveTo>
                  <a:cubicBezTo>
                    <a:pt x="7" y="0"/>
                    <a:pt x="0" y="1"/>
                    <a:pt x="0" y="4"/>
                  </a:cubicBezTo>
                  <a:lnTo>
                    <a:pt x="0" y="24"/>
                  </a:lnTo>
                  <a:cubicBezTo>
                    <a:pt x="0" y="27"/>
                    <a:pt x="7" y="28"/>
                    <a:pt x="13" y="28"/>
                  </a:cubicBezTo>
                  <a:cubicBezTo>
                    <a:pt x="21" y="28"/>
                    <a:pt x="26" y="27"/>
                    <a:pt x="26" y="24"/>
                  </a:cubicBezTo>
                  <a:lnTo>
                    <a:pt x="26" y="4"/>
                  </a:lnTo>
                  <a:cubicBezTo>
                    <a:pt x="26" y="1"/>
                    <a:pt x="21" y="0"/>
                    <a:pt x="13" y="0"/>
                  </a:cubicBezTo>
                  <a:close/>
                </a:path>
              </a:pathLst>
            </a:custGeom>
            <a:solidFill>
              <a:srgbClr val="C0C0C0"/>
            </a:solidFill>
            <a:ln w="9525">
              <a:solidFill>
                <a:srgbClr val="000000"/>
              </a:solidFill>
              <a:prstDash val="solid"/>
              <a:round/>
              <a:headEnd/>
              <a:tailEnd/>
            </a:ln>
          </p:spPr>
          <p:txBody>
            <a:bodyPr/>
            <a:lstStyle/>
            <a:p>
              <a:endParaRPr lang="en-US"/>
            </a:p>
          </p:txBody>
        </p:sp>
        <p:sp>
          <p:nvSpPr>
            <p:cNvPr id="342174" name="Freeform 2206"/>
            <p:cNvSpPr>
              <a:spLocks/>
            </p:cNvSpPr>
            <p:nvPr/>
          </p:nvSpPr>
          <p:spPr bwMode="auto">
            <a:xfrm>
              <a:off x="7447085" y="3983039"/>
              <a:ext cx="247650" cy="28575"/>
            </a:xfrm>
            <a:custGeom>
              <a:avLst/>
              <a:gdLst>
                <a:gd name="T0" fmla="*/ 0 w 26"/>
                <a:gd name="T1" fmla="*/ 0 h 3"/>
                <a:gd name="T2" fmla="*/ 13 w 26"/>
                <a:gd name="T3" fmla="*/ 3 h 3"/>
                <a:gd name="T4" fmla="*/ 26 w 26"/>
                <a:gd name="T5" fmla="*/ 0 h 3"/>
              </a:gdLst>
              <a:ahLst/>
              <a:cxnLst>
                <a:cxn ang="0">
                  <a:pos x="T0" y="T1"/>
                </a:cxn>
                <a:cxn ang="0">
                  <a:pos x="T2" y="T3"/>
                </a:cxn>
                <a:cxn ang="0">
                  <a:pos x="T4" y="T5"/>
                </a:cxn>
              </a:cxnLst>
              <a:rect l="0" t="0" r="r" b="b"/>
              <a:pathLst>
                <a:path w="26" h="3">
                  <a:moveTo>
                    <a:pt x="0" y="0"/>
                  </a:moveTo>
                  <a:cubicBezTo>
                    <a:pt x="0" y="2"/>
                    <a:pt x="7" y="3"/>
                    <a:pt x="13" y="3"/>
                  </a:cubicBezTo>
                  <a:cubicBezTo>
                    <a:pt x="21" y="3"/>
                    <a:pt x="26" y="2"/>
                    <a:pt x="26" y="0"/>
                  </a:cubicBezTo>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75" name="Freeform 2207"/>
            <p:cNvSpPr>
              <a:spLocks/>
            </p:cNvSpPr>
            <p:nvPr/>
          </p:nvSpPr>
          <p:spPr bwMode="auto">
            <a:xfrm>
              <a:off x="7447085" y="3983039"/>
              <a:ext cx="247650" cy="28575"/>
            </a:xfrm>
            <a:custGeom>
              <a:avLst/>
              <a:gdLst>
                <a:gd name="T0" fmla="*/ 0 w 26"/>
                <a:gd name="T1" fmla="*/ 0 h 3"/>
                <a:gd name="T2" fmla="*/ 13 w 26"/>
                <a:gd name="T3" fmla="*/ 3 h 3"/>
                <a:gd name="T4" fmla="*/ 26 w 26"/>
                <a:gd name="T5" fmla="*/ 0 h 3"/>
              </a:gdLst>
              <a:ahLst/>
              <a:cxnLst>
                <a:cxn ang="0">
                  <a:pos x="T0" y="T1"/>
                </a:cxn>
                <a:cxn ang="0">
                  <a:pos x="T2" y="T3"/>
                </a:cxn>
                <a:cxn ang="0">
                  <a:pos x="T4" y="T5"/>
                </a:cxn>
              </a:cxnLst>
              <a:rect l="0" t="0" r="r" b="b"/>
              <a:pathLst>
                <a:path w="26" h="3">
                  <a:moveTo>
                    <a:pt x="0" y="0"/>
                  </a:moveTo>
                  <a:cubicBezTo>
                    <a:pt x="0" y="2"/>
                    <a:pt x="7" y="3"/>
                    <a:pt x="13" y="3"/>
                  </a:cubicBezTo>
                  <a:cubicBezTo>
                    <a:pt x="21" y="3"/>
                    <a:pt x="26" y="2"/>
                    <a:pt x="26" y="0"/>
                  </a:cubicBezTo>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2176" name="Freeform 2208"/>
            <p:cNvSpPr>
              <a:spLocks/>
            </p:cNvSpPr>
            <p:nvPr/>
          </p:nvSpPr>
          <p:spPr bwMode="auto">
            <a:xfrm>
              <a:off x="7532077" y="4059239"/>
              <a:ext cx="76200" cy="104775"/>
            </a:xfrm>
            <a:custGeom>
              <a:avLst/>
              <a:gdLst>
                <a:gd name="T0" fmla="*/ 52 w 52"/>
                <a:gd name="T1" fmla="*/ 6 h 66"/>
                <a:gd name="T2" fmla="*/ 39 w 52"/>
                <a:gd name="T3" fmla="*/ 0 h 66"/>
                <a:gd name="T4" fmla="*/ 0 w 52"/>
                <a:gd name="T5" fmla="*/ 60 h 66"/>
                <a:gd name="T6" fmla="*/ 7 w 52"/>
                <a:gd name="T7" fmla="*/ 66 h 66"/>
                <a:gd name="T8" fmla="*/ 52 w 52"/>
                <a:gd name="T9" fmla="*/ 6 h 66"/>
              </a:gdLst>
              <a:ahLst/>
              <a:cxnLst>
                <a:cxn ang="0">
                  <a:pos x="T0" y="T1"/>
                </a:cxn>
                <a:cxn ang="0">
                  <a:pos x="T2" y="T3"/>
                </a:cxn>
                <a:cxn ang="0">
                  <a:pos x="T4" y="T5"/>
                </a:cxn>
                <a:cxn ang="0">
                  <a:pos x="T6" y="T7"/>
                </a:cxn>
                <a:cxn ang="0">
                  <a:pos x="T8" y="T9"/>
                </a:cxn>
              </a:cxnLst>
              <a:rect l="0" t="0" r="r" b="b"/>
              <a:pathLst>
                <a:path w="52" h="66">
                  <a:moveTo>
                    <a:pt x="52" y="6"/>
                  </a:moveTo>
                  <a:lnTo>
                    <a:pt x="39" y="0"/>
                  </a:lnTo>
                  <a:lnTo>
                    <a:pt x="0" y="60"/>
                  </a:lnTo>
                  <a:lnTo>
                    <a:pt x="7" y="66"/>
                  </a:lnTo>
                  <a:lnTo>
                    <a:pt x="52"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77" name="Rectangle 2209"/>
            <p:cNvSpPr>
              <a:spLocks noChangeArrowheads="1"/>
            </p:cNvSpPr>
            <p:nvPr/>
          </p:nvSpPr>
          <p:spPr bwMode="auto">
            <a:xfrm>
              <a:off x="7589227" y="4059238"/>
              <a:ext cx="57150" cy="1905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78" name="Freeform 2210"/>
            <p:cNvSpPr>
              <a:spLocks/>
            </p:cNvSpPr>
            <p:nvPr/>
          </p:nvSpPr>
          <p:spPr bwMode="auto">
            <a:xfrm>
              <a:off x="7532077" y="4059239"/>
              <a:ext cx="86458" cy="104775"/>
            </a:xfrm>
            <a:custGeom>
              <a:avLst/>
              <a:gdLst>
                <a:gd name="T0" fmla="*/ 13 w 59"/>
                <a:gd name="T1" fmla="*/ 0 h 66"/>
                <a:gd name="T2" fmla="*/ 0 w 59"/>
                <a:gd name="T3" fmla="*/ 6 h 66"/>
                <a:gd name="T4" fmla="*/ 46 w 59"/>
                <a:gd name="T5" fmla="*/ 66 h 66"/>
                <a:gd name="T6" fmla="*/ 59 w 59"/>
                <a:gd name="T7" fmla="*/ 60 h 66"/>
                <a:gd name="T8" fmla="*/ 13 w 59"/>
                <a:gd name="T9" fmla="*/ 0 h 66"/>
              </a:gdLst>
              <a:ahLst/>
              <a:cxnLst>
                <a:cxn ang="0">
                  <a:pos x="T0" y="T1"/>
                </a:cxn>
                <a:cxn ang="0">
                  <a:pos x="T2" y="T3"/>
                </a:cxn>
                <a:cxn ang="0">
                  <a:pos x="T4" y="T5"/>
                </a:cxn>
                <a:cxn ang="0">
                  <a:pos x="T6" y="T7"/>
                </a:cxn>
                <a:cxn ang="0">
                  <a:pos x="T8" y="T9"/>
                </a:cxn>
              </a:cxnLst>
              <a:rect l="0" t="0" r="r" b="b"/>
              <a:pathLst>
                <a:path w="59" h="66">
                  <a:moveTo>
                    <a:pt x="13" y="0"/>
                  </a:moveTo>
                  <a:lnTo>
                    <a:pt x="0" y="6"/>
                  </a:lnTo>
                  <a:lnTo>
                    <a:pt x="46" y="66"/>
                  </a:lnTo>
                  <a:lnTo>
                    <a:pt x="59" y="60"/>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79" name="Rectangle 2211"/>
            <p:cNvSpPr>
              <a:spLocks noChangeArrowheads="1"/>
            </p:cNvSpPr>
            <p:nvPr/>
          </p:nvSpPr>
          <p:spPr bwMode="auto">
            <a:xfrm>
              <a:off x="7504235" y="4059238"/>
              <a:ext cx="46892" cy="1905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80" name="Line 2212"/>
            <p:cNvSpPr>
              <a:spLocks noChangeShapeType="1"/>
            </p:cNvSpPr>
            <p:nvPr/>
          </p:nvSpPr>
          <p:spPr bwMode="auto">
            <a:xfrm>
              <a:off x="7646377" y="4183064"/>
              <a:ext cx="2931" cy="15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181" name="Freeform 2213"/>
            <p:cNvSpPr>
              <a:spLocks/>
            </p:cNvSpPr>
            <p:nvPr/>
          </p:nvSpPr>
          <p:spPr bwMode="auto">
            <a:xfrm>
              <a:off x="7199435" y="4543426"/>
              <a:ext cx="247650" cy="265113"/>
            </a:xfrm>
            <a:custGeom>
              <a:avLst/>
              <a:gdLst>
                <a:gd name="T0" fmla="*/ 14 w 26"/>
                <a:gd name="T1" fmla="*/ 0 h 28"/>
                <a:gd name="T2" fmla="*/ 0 w 26"/>
                <a:gd name="T3" fmla="*/ 4 h 28"/>
                <a:gd name="T4" fmla="*/ 0 w 26"/>
                <a:gd name="T5" fmla="*/ 25 h 28"/>
                <a:gd name="T6" fmla="*/ 14 w 26"/>
                <a:gd name="T7" fmla="*/ 28 h 28"/>
                <a:gd name="T8" fmla="*/ 26 w 26"/>
                <a:gd name="T9" fmla="*/ 25 h 28"/>
                <a:gd name="T10" fmla="*/ 26 w 26"/>
                <a:gd name="T11" fmla="*/ 4 h 28"/>
                <a:gd name="T12" fmla="*/ 14 w 26"/>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6" h="28">
                  <a:moveTo>
                    <a:pt x="14" y="0"/>
                  </a:moveTo>
                  <a:cubicBezTo>
                    <a:pt x="7" y="0"/>
                    <a:pt x="0" y="1"/>
                    <a:pt x="0" y="4"/>
                  </a:cubicBezTo>
                  <a:lnTo>
                    <a:pt x="0" y="25"/>
                  </a:lnTo>
                  <a:cubicBezTo>
                    <a:pt x="0" y="27"/>
                    <a:pt x="7" y="28"/>
                    <a:pt x="14" y="28"/>
                  </a:cubicBezTo>
                  <a:cubicBezTo>
                    <a:pt x="21" y="28"/>
                    <a:pt x="26" y="27"/>
                    <a:pt x="26" y="25"/>
                  </a:cubicBezTo>
                  <a:lnTo>
                    <a:pt x="26" y="4"/>
                  </a:lnTo>
                  <a:cubicBezTo>
                    <a:pt x="26" y="1"/>
                    <a:pt x="21" y="0"/>
                    <a:pt x="14" y="0"/>
                  </a:cubicBez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82" name="Oval 2214"/>
            <p:cNvSpPr>
              <a:spLocks noChangeArrowheads="1"/>
            </p:cNvSpPr>
            <p:nvPr/>
          </p:nvSpPr>
          <p:spPr bwMode="auto">
            <a:xfrm>
              <a:off x="7208228" y="4552950"/>
              <a:ext cx="247650" cy="57150"/>
            </a:xfrm>
            <a:prstGeom prst="ellipse">
              <a:avLst/>
            </a:pr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83" name="Freeform 2215"/>
            <p:cNvSpPr>
              <a:spLocks/>
            </p:cNvSpPr>
            <p:nvPr/>
          </p:nvSpPr>
          <p:spPr bwMode="auto">
            <a:xfrm>
              <a:off x="7199435" y="4543426"/>
              <a:ext cx="247650" cy="265113"/>
            </a:xfrm>
            <a:custGeom>
              <a:avLst/>
              <a:gdLst>
                <a:gd name="T0" fmla="*/ 14 w 26"/>
                <a:gd name="T1" fmla="*/ 0 h 28"/>
                <a:gd name="T2" fmla="*/ 0 w 26"/>
                <a:gd name="T3" fmla="*/ 4 h 28"/>
                <a:gd name="T4" fmla="*/ 0 w 26"/>
                <a:gd name="T5" fmla="*/ 25 h 28"/>
                <a:gd name="T6" fmla="*/ 14 w 26"/>
                <a:gd name="T7" fmla="*/ 28 h 28"/>
                <a:gd name="T8" fmla="*/ 26 w 26"/>
                <a:gd name="T9" fmla="*/ 25 h 28"/>
                <a:gd name="T10" fmla="*/ 26 w 26"/>
                <a:gd name="T11" fmla="*/ 4 h 28"/>
                <a:gd name="T12" fmla="*/ 14 w 26"/>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6" h="28">
                  <a:moveTo>
                    <a:pt x="14" y="0"/>
                  </a:moveTo>
                  <a:cubicBezTo>
                    <a:pt x="7" y="0"/>
                    <a:pt x="0" y="1"/>
                    <a:pt x="0" y="4"/>
                  </a:cubicBezTo>
                  <a:lnTo>
                    <a:pt x="0" y="25"/>
                  </a:lnTo>
                  <a:cubicBezTo>
                    <a:pt x="0" y="27"/>
                    <a:pt x="7" y="28"/>
                    <a:pt x="14" y="28"/>
                  </a:cubicBezTo>
                  <a:cubicBezTo>
                    <a:pt x="21" y="28"/>
                    <a:pt x="26" y="27"/>
                    <a:pt x="26" y="25"/>
                  </a:cubicBezTo>
                  <a:lnTo>
                    <a:pt x="26" y="4"/>
                  </a:lnTo>
                  <a:cubicBezTo>
                    <a:pt x="26" y="1"/>
                    <a:pt x="21" y="0"/>
                    <a:pt x="14" y="0"/>
                  </a:cubicBezTo>
                  <a:close/>
                </a:path>
              </a:pathLst>
            </a:custGeom>
            <a:solidFill>
              <a:srgbClr val="C0C0C0"/>
            </a:solidFill>
            <a:ln w="9525">
              <a:solidFill>
                <a:srgbClr val="000000"/>
              </a:solidFill>
              <a:prstDash val="solid"/>
              <a:round/>
              <a:headEnd/>
              <a:tailEnd/>
            </a:ln>
          </p:spPr>
          <p:txBody>
            <a:bodyPr/>
            <a:lstStyle/>
            <a:p>
              <a:endParaRPr lang="en-US"/>
            </a:p>
          </p:txBody>
        </p:sp>
        <p:sp>
          <p:nvSpPr>
            <p:cNvPr id="342184" name="Freeform 2216"/>
            <p:cNvSpPr>
              <a:spLocks/>
            </p:cNvSpPr>
            <p:nvPr/>
          </p:nvSpPr>
          <p:spPr bwMode="auto">
            <a:xfrm>
              <a:off x="7199435" y="4581526"/>
              <a:ext cx="247650" cy="28575"/>
            </a:xfrm>
            <a:custGeom>
              <a:avLst/>
              <a:gdLst>
                <a:gd name="T0" fmla="*/ 0 w 26"/>
                <a:gd name="T1" fmla="*/ 0 h 3"/>
                <a:gd name="T2" fmla="*/ 14 w 26"/>
                <a:gd name="T3" fmla="*/ 3 h 3"/>
                <a:gd name="T4" fmla="*/ 26 w 26"/>
                <a:gd name="T5" fmla="*/ 0 h 3"/>
              </a:gdLst>
              <a:ahLst/>
              <a:cxnLst>
                <a:cxn ang="0">
                  <a:pos x="T0" y="T1"/>
                </a:cxn>
                <a:cxn ang="0">
                  <a:pos x="T2" y="T3"/>
                </a:cxn>
                <a:cxn ang="0">
                  <a:pos x="T4" y="T5"/>
                </a:cxn>
              </a:cxnLst>
              <a:rect l="0" t="0" r="r" b="b"/>
              <a:pathLst>
                <a:path w="26" h="3">
                  <a:moveTo>
                    <a:pt x="0" y="0"/>
                  </a:moveTo>
                  <a:cubicBezTo>
                    <a:pt x="0" y="2"/>
                    <a:pt x="7" y="3"/>
                    <a:pt x="14" y="3"/>
                  </a:cubicBezTo>
                  <a:cubicBezTo>
                    <a:pt x="21" y="3"/>
                    <a:pt x="26" y="2"/>
                    <a:pt x="26" y="0"/>
                  </a:cubicBezTo>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85" name="Freeform 2217"/>
            <p:cNvSpPr>
              <a:spLocks/>
            </p:cNvSpPr>
            <p:nvPr/>
          </p:nvSpPr>
          <p:spPr bwMode="auto">
            <a:xfrm>
              <a:off x="7199435" y="4581526"/>
              <a:ext cx="247650" cy="28575"/>
            </a:xfrm>
            <a:custGeom>
              <a:avLst/>
              <a:gdLst>
                <a:gd name="T0" fmla="*/ 0 w 26"/>
                <a:gd name="T1" fmla="*/ 0 h 3"/>
                <a:gd name="T2" fmla="*/ 14 w 26"/>
                <a:gd name="T3" fmla="*/ 3 h 3"/>
                <a:gd name="T4" fmla="*/ 26 w 26"/>
                <a:gd name="T5" fmla="*/ 0 h 3"/>
              </a:gdLst>
              <a:ahLst/>
              <a:cxnLst>
                <a:cxn ang="0">
                  <a:pos x="T0" y="T1"/>
                </a:cxn>
                <a:cxn ang="0">
                  <a:pos x="T2" y="T3"/>
                </a:cxn>
                <a:cxn ang="0">
                  <a:pos x="T4" y="T5"/>
                </a:cxn>
              </a:cxnLst>
              <a:rect l="0" t="0" r="r" b="b"/>
              <a:pathLst>
                <a:path w="26" h="3">
                  <a:moveTo>
                    <a:pt x="0" y="0"/>
                  </a:moveTo>
                  <a:cubicBezTo>
                    <a:pt x="0" y="2"/>
                    <a:pt x="7" y="3"/>
                    <a:pt x="14" y="3"/>
                  </a:cubicBezTo>
                  <a:cubicBezTo>
                    <a:pt x="21" y="3"/>
                    <a:pt x="26" y="2"/>
                    <a:pt x="26" y="0"/>
                  </a:cubicBezTo>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2186" name="Freeform 2218"/>
            <p:cNvSpPr>
              <a:spLocks/>
            </p:cNvSpPr>
            <p:nvPr/>
          </p:nvSpPr>
          <p:spPr bwMode="auto">
            <a:xfrm>
              <a:off x="7275635" y="4657726"/>
              <a:ext cx="76200" cy="104775"/>
            </a:xfrm>
            <a:custGeom>
              <a:avLst/>
              <a:gdLst>
                <a:gd name="T0" fmla="*/ 52 w 52"/>
                <a:gd name="T1" fmla="*/ 6 h 66"/>
                <a:gd name="T2" fmla="*/ 45 w 52"/>
                <a:gd name="T3" fmla="*/ 0 h 66"/>
                <a:gd name="T4" fmla="*/ 0 w 52"/>
                <a:gd name="T5" fmla="*/ 60 h 66"/>
                <a:gd name="T6" fmla="*/ 13 w 52"/>
                <a:gd name="T7" fmla="*/ 66 h 66"/>
                <a:gd name="T8" fmla="*/ 52 w 52"/>
                <a:gd name="T9" fmla="*/ 6 h 66"/>
              </a:gdLst>
              <a:ahLst/>
              <a:cxnLst>
                <a:cxn ang="0">
                  <a:pos x="T0" y="T1"/>
                </a:cxn>
                <a:cxn ang="0">
                  <a:pos x="T2" y="T3"/>
                </a:cxn>
                <a:cxn ang="0">
                  <a:pos x="T4" y="T5"/>
                </a:cxn>
                <a:cxn ang="0">
                  <a:pos x="T6" y="T7"/>
                </a:cxn>
                <a:cxn ang="0">
                  <a:pos x="T8" y="T9"/>
                </a:cxn>
              </a:cxnLst>
              <a:rect l="0" t="0" r="r" b="b"/>
              <a:pathLst>
                <a:path w="52" h="66">
                  <a:moveTo>
                    <a:pt x="52" y="6"/>
                  </a:moveTo>
                  <a:lnTo>
                    <a:pt x="45" y="0"/>
                  </a:lnTo>
                  <a:lnTo>
                    <a:pt x="0" y="60"/>
                  </a:lnTo>
                  <a:lnTo>
                    <a:pt x="13" y="66"/>
                  </a:lnTo>
                  <a:lnTo>
                    <a:pt x="52"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87" name="Rectangle 2219"/>
            <p:cNvSpPr>
              <a:spLocks noChangeArrowheads="1"/>
            </p:cNvSpPr>
            <p:nvPr/>
          </p:nvSpPr>
          <p:spPr bwMode="auto">
            <a:xfrm>
              <a:off x="7341578" y="4657726"/>
              <a:ext cx="57150" cy="2857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88" name="Freeform 2220"/>
            <p:cNvSpPr>
              <a:spLocks/>
            </p:cNvSpPr>
            <p:nvPr/>
          </p:nvSpPr>
          <p:spPr bwMode="auto">
            <a:xfrm>
              <a:off x="7284428" y="4657726"/>
              <a:ext cx="86457" cy="104775"/>
            </a:xfrm>
            <a:custGeom>
              <a:avLst/>
              <a:gdLst>
                <a:gd name="T0" fmla="*/ 13 w 59"/>
                <a:gd name="T1" fmla="*/ 0 h 66"/>
                <a:gd name="T2" fmla="*/ 0 w 59"/>
                <a:gd name="T3" fmla="*/ 6 h 66"/>
                <a:gd name="T4" fmla="*/ 46 w 59"/>
                <a:gd name="T5" fmla="*/ 66 h 66"/>
                <a:gd name="T6" fmla="*/ 59 w 59"/>
                <a:gd name="T7" fmla="*/ 60 h 66"/>
                <a:gd name="T8" fmla="*/ 13 w 59"/>
                <a:gd name="T9" fmla="*/ 0 h 66"/>
              </a:gdLst>
              <a:ahLst/>
              <a:cxnLst>
                <a:cxn ang="0">
                  <a:pos x="T0" y="T1"/>
                </a:cxn>
                <a:cxn ang="0">
                  <a:pos x="T2" y="T3"/>
                </a:cxn>
                <a:cxn ang="0">
                  <a:pos x="T4" y="T5"/>
                </a:cxn>
                <a:cxn ang="0">
                  <a:pos x="T6" y="T7"/>
                </a:cxn>
                <a:cxn ang="0">
                  <a:pos x="T8" y="T9"/>
                </a:cxn>
              </a:cxnLst>
              <a:rect l="0" t="0" r="r" b="b"/>
              <a:pathLst>
                <a:path w="59" h="66">
                  <a:moveTo>
                    <a:pt x="13" y="0"/>
                  </a:moveTo>
                  <a:lnTo>
                    <a:pt x="0" y="6"/>
                  </a:lnTo>
                  <a:lnTo>
                    <a:pt x="46" y="66"/>
                  </a:lnTo>
                  <a:lnTo>
                    <a:pt x="59" y="60"/>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189" name="Rectangle 2221"/>
            <p:cNvSpPr>
              <a:spLocks noChangeArrowheads="1"/>
            </p:cNvSpPr>
            <p:nvPr/>
          </p:nvSpPr>
          <p:spPr bwMode="auto">
            <a:xfrm>
              <a:off x="7256585" y="4657726"/>
              <a:ext cx="46892" cy="2857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90" name="Line 2222"/>
            <p:cNvSpPr>
              <a:spLocks noChangeShapeType="1"/>
            </p:cNvSpPr>
            <p:nvPr/>
          </p:nvSpPr>
          <p:spPr bwMode="auto">
            <a:xfrm>
              <a:off x="7398728" y="4781550"/>
              <a:ext cx="2931" cy="158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191" name="Rectangle 2223"/>
            <p:cNvSpPr>
              <a:spLocks noChangeArrowheads="1"/>
            </p:cNvSpPr>
            <p:nvPr/>
          </p:nvSpPr>
          <p:spPr bwMode="auto">
            <a:xfrm>
              <a:off x="4610100" y="1751014"/>
              <a:ext cx="495300" cy="293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92" name="Rectangle 2224"/>
            <p:cNvSpPr>
              <a:spLocks noChangeArrowheads="1"/>
            </p:cNvSpPr>
            <p:nvPr/>
          </p:nvSpPr>
          <p:spPr bwMode="auto">
            <a:xfrm>
              <a:off x="4677508" y="1798639"/>
              <a:ext cx="504092" cy="25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93" name="Rectangle 2225"/>
            <p:cNvSpPr>
              <a:spLocks noChangeArrowheads="1"/>
            </p:cNvSpPr>
            <p:nvPr/>
          </p:nvSpPr>
          <p:spPr bwMode="auto">
            <a:xfrm>
              <a:off x="3886201" y="1989139"/>
              <a:ext cx="1915258" cy="179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94" name="Rectangle 2226"/>
            <p:cNvSpPr>
              <a:spLocks noChangeArrowheads="1"/>
            </p:cNvSpPr>
            <p:nvPr/>
          </p:nvSpPr>
          <p:spPr bwMode="auto">
            <a:xfrm>
              <a:off x="3886200" y="1987551"/>
              <a:ext cx="1923979"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defTabSz="762000"/>
              <a:r>
                <a:rPr lang="en-GB" sz="1200" b="1">
                  <a:solidFill>
                    <a:srgbClr val="000000"/>
                  </a:solidFill>
                  <a:latin typeface="Arial" charset="0"/>
                </a:rPr>
                <a:t>Optical Transport Network</a:t>
              </a:r>
              <a:endParaRPr lang="en-GB"/>
            </a:p>
          </p:txBody>
        </p:sp>
        <p:sp>
          <p:nvSpPr>
            <p:cNvPr id="342195" name="Rectangle 2227"/>
            <p:cNvSpPr>
              <a:spLocks noChangeArrowheads="1"/>
            </p:cNvSpPr>
            <p:nvPr/>
          </p:nvSpPr>
          <p:spPr bwMode="auto">
            <a:xfrm>
              <a:off x="6979628" y="3744913"/>
              <a:ext cx="476250"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96" name="Rectangle 2228"/>
            <p:cNvSpPr>
              <a:spLocks noChangeArrowheads="1"/>
            </p:cNvSpPr>
            <p:nvPr/>
          </p:nvSpPr>
          <p:spPr bwMode="auto">
            <a:xfrm>
              <a:off x="6666035" y="4381501"/>
              <a:ext cx="476250"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97" name="Rectangle 2229"/>
            <p:cNvSpPr>
              <a:spLocks noChangeArrowheads="1"/>
            </p:cNvSpPr>
            <p:nvPr/>
          </p:nvSpPr>
          <p:spPr bwMode="auto">
            <a:xfrm>
              <a:off x="3201866" y="2282826"/>
              <a:ext cx="427892" cy="219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98" name="Rectangle 2230"/>
            <p:cNvSpPr>
              <a:spLocks noChangeArrowheads="1"/>
            </p:cNvSpPr>
            <p:nvPr/>
          </p:nvSpPr>
          <p:spPr bwMode="auto">
            <a:xfrm>
              <a:off x="3267808" y="2320925"/>
              <a:ext cx="370743"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199" name="Rectangle 2231"/>
            <p:cNvSpPr>
              <a:spLocks noChangeArrowheads="1"/>
            </p:cNvSpPr>
            <p:nvPr/>
          </p:nvSpPr>
          <p:spPr bwMode="auto">
            <a:xfrm>
              <a:off x="3267808" y="2330450"/>
              <a:ext cx="28575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200" name="Rectangle 2232"/>
            <p:cNvSpPr>
              <a:spLocks noChangeArrowheads="1"/>
            </p:cNvSpPr>
            <p:nvPr/>
          </p:nvSpPr>
          <p:spPr bwMode="auto">
            <a:xfrm>
              <a:off x="3267808" y="2339975"/>
              <a:ext cx="277896"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defTabSz="762000"/>
              <a:r>
                <a:rPr lang="en-GB" sz="1000" b="1">
                  <a:solidFill>
                    <a:srgbClr val="000000"/>
                  </a:solidFill>
                </a:rPr>
                <a:t>OXC</a:t>
              </a:r>
              <a:endParaRPr lang="en-GB"/>
            </a:p>
          </p:txBody>
        </p:sp>
        <p:sp>
          <p:nvSpPr>
            <p:cNvPr id="342201" name="Rectangle 2233"/>
            <p:cNvSpPr>
              <a:spLocks noChangeArrowheads="1"/>
            </p:cNvSpPr>
            <p:nvPr/>
          </p:nvSpPr>
          <p:spPr bwMode="auto">
            <a:xfrm>
              <a:off x="1735015" y="2282825"/>
              <a:ext cx="90414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202" name="Rectangle 2234"/>
            <p:cNvSpPr>
              <a:spLocks noChangeArrowheads="1"/>
            </p:cNvSpPr>
            <p:nvPr/>
          </p:nvSpPr>
          <p:spPr bwMode="auto">
            <a:xfrm>
              <a:off x="1611923" y="2244726"/>
              <a:ext cx="961292" cy="43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203" name="Rectangle 2235"/>
            <p:cNvSpPr>
              <a:spLocks noChangeArrowheads="1"/>
            </p:cNvSpPr>
            <p:nvPr/>
          </p:nvSpPr>
          <p:spPr bwMode="auto">
            <a:xfrm>
              <a:off x="1611923" y="2235200"/>
              <a:ext cx="304800"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204" name="Rectangle 2236"/>
            <p:cNvSpPr>
              <a:spLocks noChangeArrowheads="1"/>
            </p:cNvSpPr>
            <p:nvPr/>
          </p:nvSpPr>
          <p:spPr bwMode="auto">
            <a:xfrm>
              <a:off x="1611924" y="2244725"/>
              <a:ext cx="334940"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defTabSz="762000"/>
              <a:r>
                <a:rPr lang="en-GB" sz="1000" b="1">
                  <a:solidFill>
                    <a:srgbClr val="000000"/>
                  </a:solidFill>
                </a:rPr>
                <a:t>Label</a:t>
              </a:r>
              <a:endParaRPr lang="en-GB"/>
            </a:p>
          </p:txBody>
        </p:sp>
        <p:sp>
          <p:nvSpPr>
            <p:cNvPr id="342205" name="Rectangle 2237"/>
            <p:cNvSpPr>
              <a:spLocks noChangeArrowheads="1"/>
            </p:cNvSpPr>
            <p:nvPr/>
          </p:nvSpPr>
          <p:spPr bwMode="auto">
            <a:xfrm>
              <a:off x="1611923" y="2387600"/>
              <a:ext cx="827943"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206" name="Rectangle 2238"/>
            <p:cNvSpPr>
              <a:spLocks noChangeArrowheads="1"/>
            </p:cNvSpPr>
            <p:nvPr/>
          </p:nvSpPr>
          <p:spPr bwMode="auto">
            <a:xfrm>
              <a:off x="1611923" y="2397125"/>
              <a:ext cx="933436"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defTabSz="762000"/>
              <a:r>
                <a:rPr lang="en-GB" sz="1000" b="1">
                  <a:solidFill>
                    <a:srgbClr val="000000"/>
                  </a:solidFill>
                </a:rPr>
                <a:t>Switch Routers</a:t>
              </a:r>
              <a:endParaRPr lang="en-GB"/>
            </a:p>
          </p:txBody>
        </p:sp>
        <p:sp>
          <p:nvSpPr>
            <p:cNvPr id="342207" name="Line 2239"/>
            <p:cNvSpPr>
              <a:spLocks noChangeShapeType="1"/>
            </p:cNvSpPr>
            <p:nvPr/>
          </p:nvSpPr>
          <p:spPr bwMode="auto">
            <a:xfrm>
              <a:off x="4743451" y="2700338"/>
              <a:ext cx="10257" cy="571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208" name="Line 2240"/>
            <p:cNvSpPr>
              <a:spLocks noChangeShapeType="1"/>
            </p:cNvSpPr>
            <p:nvPr/>
          </p:nvSpPr>
          <p:spPr bwMode="auto">
            <a:xfrm>
              <a:off x="4800600" y="2700339"/>
              <a:ext cx="1466" cy="476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209" name="Freeform 2241"/>
            <p:cNvSpPr>
              <a:spLocks/>
            </p:cNvSpPr>
            <p:nvPr/>
          </p:nvSpPr>
          <p:spPr bwMode="auto">
            <a:xfrm>
              <a:off x="4724400" y="2795588"/>
              <a:ext cx="76200" cy="76200"/>
            </a:xfrm>
            <a:custGeom>
              <a:avLst/>
              <a:gdLst>
                <a:gd name="T0" fmla="*/ 52 w 52"/>
                <a:gd name="T1" fmla="*/ 12 h 48"/>
                <a:gd name="T2" fmla="*/ 45 w 52"/>
                <a:gd name="T3" fmla="*/ 0 h 48"/>
                <a:gd name="T4" fmla="*/ 0 w 52"/>
                <a:gd name="T5" fmla="*/ 36 h 48"/>
                <a:gd name="T6" fmla="*/ 6 w 52"/>
                <a:gd name="T7" fmla="*/ 48 h 48"/>
                <a:gd name="T8" fmla="*/ 52 w 52"/>
                <a:gd name="T9" fmla="*/ 12 h 48"/>
              </a:gdLst>
              <a:ahLst/>
              <a:cxnLst>
                <a:cxn ang="0">
                  <a:pos x="T0" y="T1"/>
                </a:cxn>
                <a:cxn ang="0">
                  <a:pos x="T2" y="T3"/>
                </a:cxn>
                <a:cxn ang="0">
                  <a:pos x="T4" y="T5"/>
                </a:cxn>
                <a:cxn ang="0">
                  <a:pos x="T6" y="T7"/>
                </a:cxn>
                <a:cxn ang="0">
                  <a:pos x="T8" y="T9"/>
                </a:cxn>
              </a:cxnLst>
              <a:rect l="0" t="0" r="r" b="b"/>
              <a:pathLst>
                <a:path w="52" h="48">
                  <a:moveTo>
                    <a:pt x="52" y="12"/>
                  </a:moveTo>
                  <a:lnTo>
                    <a:pt x="45" y="0"/>
                  </a:lnTo>
                  <a:lnTo>
                    <a:pt x="0" y="36"/>
                  </a:lnTo>
                  <a:lnTo>
                    <a:pt x="6" y="48"/>
                  </a:lnTo>
                  <a:lnTo>
                    <a:pt x="52"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210" name="Rectangle 2242"/>
            <p:cNvSpPr>
              <a:spLocks noChangeArrowheads="1"/>
            </p:cNvSpPr>
            <p:nvPr/>
          </p:nvSpPr>
          <p:spPr bwMode="auto">
            <a:xfrm>
              <a:off x="4791808" y="2795589"/>
              <a:ext cx="46892" cy="2857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211" name="Freeform 2243"/>
            <p:cNvSpPr>
              <a:spLocks/>
            </p:cNvSpPr>
            <p:nvPr/>
          </p:nvSpPr>
          <p:spPr bwMode="auto">
            <a:xfrm>
              <a:off x="4734658" y="2795588"/>
              <a:ext cx="76200" cy="76200"/>
            </a:xfrm>
            <a:custGeom>
              <a:avLst/>
              <a:gdLst>
                <a:gd name="T0" fmla="*/ 13 w 52"/>
                <a:gd name="T1" fmla="*/ 0 h 48"/>
                <a:gd name="T2" fmla="*/ 0 w 52"/>
                <a:gd name="T3" fmla="*/ 12 h 48"/>
                <a:gd name="T4" fmla="*/ 39 w 52"/>
                <a:gd name="T5" fmla="*/ 48 h 48"/>
                <a:gd name="T6" fmla="*/ 52 w 52"/>
                <a:gd name="T7" fmla="*/ 36 h 48"/>
                <a:gd name="T8" fmla="*/ 13 w 52"/>
                <a:gd name="T9" fmla="*/ 0 h 48"/>
              </a:gdLst>
              <a:ahLst/>
              <a:cxnLst>
                <a:cxn ang="0">
                  <a:pos x="T0" y="T1"/>
                </a:cxn>
                <a:cxn ang="0">
                  <a:pos x="T2" y="T3"/>
                </a:cxn>
                <a:cxn ang="0">
                  <a:pos x="T4" y="T5"/>
                </a:cxn>
                <a:cxn ang="0">
                  <a:pos x="T6" y="T7"/>
                </a:cxn>
                <a:cxn ang="0">
                  <a:pos x="T8" y="T9"/>
                </a:cxn>
              </a:cxnLst>
              <a:rect l="0" t="0" r="r" b="b"/>
              <a:pathLst>
                <a:path w="52" h="48">
                  <a:moveTo>
                    <a:pt x="13" y="0"/>
                  </a:moveTo>
                  <a:lnTo>
                    <a:pt x="0" y="12"/>
                  </a:lnTo>
                  <a:lnTo>
                    <a:pt x="39" y="48"/>
                  </a:lnTo>
                  <a:lnTo>
                    <a:pt x="52" y="36"/>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212" name="Rectangle 2244"/>
            <p:cNvSpPr>
              <a:spLocks noChangeArrowheads="1"/>
            </p:cNvSpPr>
            <p:nvPr/>
          </p:nvSpPr>
          <p:spPr bwMode="auto">
            <a:xfrm>
              <a:off x="4696558" y="2795589"/>
              <a:ext cx="57150" cy="2857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213" name="Rectangle 2245"/>
            <p:cNvSpPr>
              <a:spLocks noChangeArrowheads="1"/>
            </p:cNvSpPr>
            <p:nvPr/>
          </p:nvSpPr>
          <p:spPr bwMode="auto">
            <a:xfrm>
              <a:off x="4629151" y="2900363"/>
              <a:ext cx="296008" cy="303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214" name="Rectangle 2246"/>
            <p:cNvSpPr>
              <a:spLocks noChangeArrowheads="1"/>
            </p:cNvSpPr>
            <p:nvPr/>
          </p:nvSpPr>
          <p:spPr bwMode="auto">
            <a:xfrm>
              <a:off x="4629151" y="2900363"/>
              <a:ext cx="391257"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215" name="Rectangle 2247"/>
            <p:cNvSpPr>
              <a:spLocks noChangeArrowheads="1"/>
            </p:cNvSpPr>
            <p:nvPr/>
          </p:nvSpPr>
          <p:spPr bwMode="auto">
            <a:xfrm>
              <a:off x="4629151" y="2900363"/>
              <a:ext cx="296008" cy="15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216" name="Rectangle 2248"/>
            <p:cNvSpPr>
              <a:spLocks noChangeArrowheads="1"/>
            </p:cNvSpPr>
            <p:nvPr/>
          </p:nvSpPr>
          <p:spPr bwMode="auto">
            <a:xfrm>
              <a:off x="4654062" y="3036888"/>
              <a:ext cx="292172"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defTabSz="762000"/>
              <a:r>
                <a:rPr lang="en-GB" sz="1000" b="1">
                  <a:solidFill>
                    <a:srgbClr val="000000"/>
                  </a:solidFill>
                  <a:latin typeface="Arial" charset="0"/>
                </a:rPr>
                <a:t>Core</a:t>
              </a:r>
            </a:p>
            <a:p>
              <a:pPr defTabSz="762000"/>
              <a:r>
                <a:rPr lang="en-GB" sz="1000" b="1">
                  <a:solidFill>
                    <a:srgbClr val="000000"/>
                  </a:solidFill>
                  <a:latin typeface="Arial" charset="0"/>
                </a:rPr>
                <a:t>OPS</a:t>
              </a:r>
              <a:endParaRPr lang="en-GB"/>
            </a:p>
          </p:txBody>
        </p:sp>
        <p:sp>
          <p:nvSpPr>
            <p:cNvPr id="342217" name="Rectangle 2249"/>
            <p:cNvSpPr>
              <a:spLocks noChangeArrowheads="1"/>
            </p:cNvSpPr>
            <p:nvPr/>
          </p:nvSpPr>
          <p:spPr bwMode="auto">
            <a:xfrm>
              <a:off x="4629150" y="3062288"/>
              <a:ext cx="361950"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218" name="Rectangle 2250"/>
            <p:cNvSpPr>
              <a:spLocks noChangeArrowheads="1"/>
            </p:cNvSpPr>
            <p:nvPr/>
          </p:nvSpPr>
          <p:spPr bwMode="auto">
            <a:xfrm>
              <a:off x="4629151" y="3062288"/>
              <a:ext cx="266700" cy="150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342219" name="Group 2251"/>
            <p:cNvGrpSpPr>
              <a:grpSpLocks/>
            </p:cNvGrpSpPr>
            <p:nvPr/>
          </p:nvGrpSpPr>
          <p:grpSpPr bwMode="auto">
            <a:xfrm>
              <a:off x="6304085" y="1200151"/>
              <a:ext cx="866043" cy="817563"/>
              <a:chOff x="4302" y="756"/>
              <a:chExt cx="591" cy="515"/>
            </a:xfrm>
          </p:grpSpPr>
          <p:sp>
            <p:nvSpPr>
              <p:cNvPr id="342220" name="Oval 2252"/>
              <p:cNvSpPr>
                <a:spLocks noChangeArrowheads="1"/>
              </p:cNvSpPr>
              <p:nvPr/>
            </p:nvSpPr>
            <p:spPr bwMode="auto">
              <a:xfrm>
                <a:off x="4335" y="756"/>
                <a:ext cx="558" cy="515"/>
              </a:xfrm>
              <a:prstGeom prst="ellipse">
                <a:avLst/>
              </a:prstGeom>
              <a:noFill/>
              <a:ln w="301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342221" name="Group 2253"/>
              <p:cNvGrpSpPr>
                <a:grpSpLocks/>
              </p:cNvGrpSpPr>
              <p:nvPr/>
            </p:nvGrpSpPr>
            <p:grpSpPr bwMode="auto">
              <a:xfrm>
                <a:off x="4302" y="1109"/>
                <a:ext cx="169" cy="126"/>
                <a:chOff x="4302" y="1109"/>
                <a:chExt cx="169" cy="126"/>
              </a:xfrm>
            </p:grpSpPr>
            <p:sp>
              <p:nvSpPr>
                <p:cNvPr id="342222" name="Freeform 2254"/>
                <p:cNvSpPr>
                  <a:spLocks/>
                </p:cNvSpPr>
                <p:nvPr/>
              </p:nvSpPr>
              <p:spPr bwMode="auto">
                <a:xfrm>
                  <a:off x="4302" y="1109"/>
                  <a:ext cx="169" cy="126"/>
                </a:xfrm>
                <a:custGeom>
                  <a:avLst/>
                  <a:gdLst>
                    <a:gd name="T0" fmla="*/ 33 w 169"/>
                    <a:gd name="T1" fmla="*/ 0 h 126"/>
                    <a:gd name="T2" fmla="*/ 0 w 169"/>
                    <a:gd name="T3" fmla="*/ 30 h 126"/>
                    <a:gd name="T4" fmla="*/ 0 w 169"/>
                    <a:gd name="T5" fmla="*/ 126 h 126"/>
                    <a:gd name="T6" fmla="*/ 137 w 169"/>
                    <a:gd name="T7" fmla="*/ 126 h 126"/>
                    <a:gd name="T8" fmla="*/ 169 w 169"/>
                    <a:gd name="T9" fmla="*/ 96 h 126"/>
                    <a:gd name="T10" fmla="*/ 169 w 169"/>
                    <a:gd name="T11" fmla="*/ 0 h 126"/>
                    <a:gd name="T12" fmla="*/ 33 w 169"/>
                    <a:gd name="T13" fmla="*/ 0 h 126"/>
                  </a:gdLst>
                  <a:ahLst/>
                  <a:cxnLst>
                    <a:cxn ang="0">
                      <a:pos x="T0" y="T1"/>
                    </a:cxn>
                    <a:cxn ang="0">
                      <a:pos x="T2" y="T3"/>
                    </a:cxn>
                    <a:cxn ang="0">
                      <a:pos x="T4" y="T5"/>
                    </a:cxn>
                    <a:cxn ang="0">
                      <a:pos x="T6" y="T7"/>
                    </a:cxn>
                    <a:cxn ang="0">
                      <a:pos x="T8" y="T9"/>
                    </a:cxn>
                    <a:cxn ang="0">
                      <a:pos x="T10" y="T11"/>
                    </a:cxn>
                    <a:cxn ang="0">
                      <a:pos x="T12" y="T13"/>
                    </a:cxn>
                  </a:cxnLst>
                  <a:rect l="0" t="0" r="r" b="b"/>
                  <a:pathLst>
                    <a:path w="169" h="126">
                      <a:moveTo>
                        <a:pt x="33" y="0"/>
                      </a:moveTo>
                      <a:lnTo>
                        <a:pt x="0" y="30"/>
                      </a:lnTo>
                      <a:lnTo>
                        <a:pt x="0" y="126"/>
                      </a:lnTo>
                      <a:lnTo>
                        <a:pt x="137" y="126"/>
                      </a:lnTo>
                      <a:lnTo>
                        <a:pt x="169" y="96"/>
                      </a:lnTo>
                      <a:lnTo>
                        <a:pt x="169" y="0"/>
                      </a:lnTo>
                      <a:lnTo>
                        <a:pt x="33" y="0"/>
                      </a:lnTo>
                      <a:close/>
                    </a:path>
                  </a:pathLst>
                </a:custGeom>
                <a:solidFill>
                  <a:srgbClr val="00CC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223" name="Freeform 2255"/>
                <p:cNvSpPr>
                  <a:spLocks/>
                </p:cNvSpPr>
                <p:nvPr/>
              </p:nvSpPr>
              <p:spPr bwMode="auto">
                <a:xfrm>
                  <a:off x="4302" y="1109"/>
                  <a:ext cx="169" cy="30"/>
                </a:xfrm>
                <a:custGeom>
                  <a:avLst/>
                  <a:gdLst>
                    <a:gd name="T0" fmla="*/ 0 w 169"/>
                    <a:gd name="T1" fmla="*/ 30 h 30"/>
                    <a:gd name="T2" fmla="*/ 137 w 169"/>
                    <a:gd name="T3" fmla="*/ 30 h 30"/>
                    <a:gd name="T4" fmla="*/ 169 w 169"/>
                    <a:gd name="T5" fmla="*/ 0 h 30"/>
                    <a:gd name="T6" fmla="*/ 33 w 169"/>
                    <a:gd name="T7" fmla="*/ 0 h 30"/>
                    <a:gd name="T8" fmla="*/ 0 w 169"/>
                    <a:gd name="T9" fmla="*/ 30 h 30"/>
                  </a:gdLst>
                  <a:ahLst/>
                  <a:cxnLst>
                    <a:cxn ang="0">
                      <a:pos x="T0" y="T1"/>
                    </a:cxn>
                    <a:cxn ang="0">
                      <a:pos x="T2" y="T3"/>
                    </a:cxn>
                    <a:cxn ang="0">
                      <a:pos x="T4" y="T5"/>
                    </a:cxn>
                    <a:cxn ang="0">
                      <a:pos x="T6" y="T7"/>
                    </a:cxn>
                    <a:cxn ang="0">
                      <a:pos x="T8" y="T9"/>
                    </a:cxn>
                  </a:cxnLst>
                  <a:rect l="0" t="0" r="r" b="b"/>
                  <a:pathLst>
                    <a:path w="169" h="30">
                      <a:moveTo>
                        <a:pt x="0" y="30"/>
                      </a:moveTo>
                      <a:lnTo>
                        <a:pt x="137" y="30"/>
                      </a:lnTo>
                      <a:lnTo>
                        <a:pt x="169" y="0"/>
                      </a:lnTo>
                      <a:lnTo>
                        <a:pt x="33" y="0"/>
                      </a:lnTo>
                      <a:lnTo>
                        <a:pt x="0" y="30"/>
                      </a:lnTo>
                      <a:close/>
                    </a:path>
                  </a:pathLst>
                </a:custGeom>
                <a:solidFill>
                  <a:srgbClr val="32D6A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224" name="Freeform 2256"/>
                <p:cNvSpPr>
                  <a:spLocks/>
                </p:cNvSpPr>
                <p:nvPr/>
              </p:nvSpPr>
              <p:spPr bwMode="auto">
                <a:xfrm>
                  <a:off x="4439" y="1109"/>
                  <a:ext cx="32" cy="126"/>
                </a:xfrm>
                <a:custGeom>
                  <a:avLst/>
                  <a:gdLst>
                    <a:gd name="T0" fmla="*/ 0 w 32"/>
                    <a:gd name="T1" fmla="*/ 30 h 126"/>
                    <a:gd name="T2" fmla="*/ 32 w 32"/>
                    <a:gd name="T3" fmla="*/ 0 h 126"/>
                    <a:gd name="T4" fmla="*/ 32 w 32"/>
                    <a:gd name="T5" fmla="*/ 96 h 126"/>
                    <a:gd name="T6" fmla="*/ 0 w 32"/>
                    <a:gd name="T7" fmla="*/ 126 h 126"/>
                    <a:gd name="T8" fmla="*/ 0 w 32"/>
                    <a:gd name="T9" fmla="*/ 30 h 126"/>
                  </a:gdLst>
                  <a:ahLst/>
                  <a:cxnLst>
                    <a:cxn ang="0">
                      <a:pos x="T0" y="T1"/>
                    </a:cxn>
                    <a:cxn ang="0">
                      <a:pos x="T2" y="T3"/>
                    </a:cxn>
                    <a:cxn ang="0">
                      <a:pos x="T4" y="T5"/>
                    </a:cxn>
                    <a:cxn ang="0">
                      <a:pos x="T6" y="T7"/>
                    </a:cxn>
                    <a:cxn ang="0">
                      <a:pos x="T8" y="T9"/>
                    </a:cxn>
                  </a:cxnLst>
                  <a:rect l="0" t="0" r="r" b="b"/>
                  <a:pathLst>
                    <a:path w="32" h="126">
                      <a:moveTo>
                        <a:pt x="0" y="30"/>
                      </a:moveTo>
                      <a:lnTo>
                        <a:pt x="32" y="0"/>
                      </a:lnTo>
                      <a:lnTo>
                        <a:pt x="32" y="96"/>
                      </a:lnTo>
                      <a:lnTo>
                        <a:pt x="0" y="126"/>
                      </a:lnTo>
                      <a:lnTo>
                        <a:pt x="0" y="30"/>
                      </a:lnTo>
                      <a:close/>
                    </a:path>
                  </a:pathLst>
                </a:custGeom>
                <a:solidFill>
                  <a:srgbClr val="00A47B"/>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225" name="Freeform 2257"/>
                <p:cNvSpPr>
                  <a:spLocks/>
                </p:cNvSpPr>
                <p:nvPr/>
              </p:nvSpPr>
              <p:spPr bwMode="auto">
                <a:xfrm>
                  <a:off x="4302" y="1109"/>
                  <a:ext cx="169" cy="126"/>
                </a:xfrm>
                <a:custGeom>
                  <a:avLst/>
                  <a:gdLst>
                    <a:gd name="T0" fmla="*/ 5 w 26"/>
                    <a:gd name="T1" fmla="*/ 0 h 21"/>
                    <a:gd name="T2" fmla="*/ 0 w 26"/>
                    <a:gd name="T3" fmla="*/ 5 h 21"/>
                    <a:gd name="T4" fmla="*/ 0 w 26"/>
                    <a:gd name="T5" fmla="*/ 21 h 21"/>
                    <a:gd name="T6" fmla="*/ 21 w 26"/>
                    <a:gd name="T7" fmla="*/ 21 h 21"/>
                    <a:gd name="T8" fmla="*/ 26 w 26"/>
                    <a:gd name="T9" fmla="*/ 16 h 21"/>
                    <a:gd name="T10" fmla="*/ 26 w 26"/>
                    <a:gd name="T11" fmla="*/ 0 h 21"/>
                    <a:gd name="T12" fmla="*/ 5 w 26"/>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6" h="21">
                      <a:moveTo>
                        <a:pt x="5" y="0"/>
                      </a:moveTo>
                      <a:lnTo>
                        <a:pt x="0" y="5"/>
                      </a:lnTo>
                      <a:lnTo>
                        <a:pt x="0" y="21"/>
                      </a:lnTo>
                      <a:lnTo>
                        <a:pt x="21" y="21"/>
                      </a:lnTo>
                      <a:lnTo>
                        <a:pt x="26" y="16"/>
                      </a:lnTo>
                      <a:lnTo>
                        <a:pt x="26" y="0"/>
                      </a:lnTo>
                      <a:lnTo>
                        <a:pt x="5" y="0"/>
                      </a:lnTo>
                      <a:close/>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2226" name="Freeform 2258"/>
                <p:cNvSpPr>
                  <a:spLocks/>
                </p:cNvSpPr>
                <p:nvPr/>
              </p:nvSpPr>
              <p:spPr bwMode="auto">
                <a:xfrm>
                  <a:off x="4302" y="1109"/>
                  <a:ext cx="169" cy="30"/>
                </a:xfrm>
                <a:custGeom>
                  <a:avLst/>
                  <a:gdLst>
                    <a:gd name="T0" fmla="*/ 0 w 26"/>
                    <a:gd name="T1" fmla="*/ 5 h 5"/>
                    <a:gd name="T2" fmla="*/ 21 w 26"/>
                    <a:gd name="T3" fmla="*/ 5 h 5"/>
                    <a:gd name="T4" fmla="*/ 26 w 26"/>
                    <a:gd name="T5" fmla="*/ 0 h 5"/>
                  </a:gdLst>
                  <a:ahLst/>
                  <a:cxnLst>
                    <a:cxn ang="0">
                      <a:pos x="T0" y="T1"/>
                    </a:cxn>
                    <a:cxn ang="0">
                      <a:pos x="T2" y="T3"/>
                    </a:cxn>
                    <a:cxn ang="0">
                      <a:pos x="T4" y="T5"/>
                    </a:cxn>
                  </a:cxnLst>
                  <a:rect l="0" t="0" r="r" b="b"/>
                  <a:pathLst>
                    <a:path w="26" h="5">
                      <a:moveTo>
                        <a:pt x="0" y="5"/>
                      </a:moveTo>
                      <a:lnTo>
                        <a:pt x="21" y="5"/>
                      </a:lnTo>
                      <a:lnTo>
                        <a:pt x="26" y="0"/>
                      </a:lnTo>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2227" name="Line 2259"/>
                <p:cNvSpPr>
                  <a:spLocks noChangeShapeType="1"/>
                </p:cNvSpPr>
                <p:nvPr/>
              </p:nvSpPr>
              <p:spPr bwMode="auto">
                <a:xfrm>
                  <a:off x="4439" y="1139"/>
                  <a:ext cx="1" cy="9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sp>
          <p:nvSpPr>
            <p:cNvPr id="342228" name="Rectangle 2260"/>
            <p:cNvSpPr>
              <a:spLocks noChangeArrowheads="1"/>
            </p:cNvSpPr>
            <p:nvPr/>
          </p:nvSpPr>
          <p:spPr bwMode="auto">
            <a:xfrm>
              <a:off x="6456485" y="1371601"/>
              <a:ext cx="628650" cy="398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42229" name="Rectangle 2261"/>
            <p:cNvSpPr>
              <a:spLocks noChangeArrowheads="1"/>
            </p:cNvSpPr>
            <p:nvPr/>
          </p:nvSpPr>
          <p:spPr bwMode="auto">
            <a:xfrm>
              <a:off x="6551735" y="1427163"/>
              <a:ext cx="441765"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defTabSz="762000"/>
              <a:r>
                <a:rPr lang="en-GB" sz="1000" b="1">
                  <a:solidFill>
                    <a:srgbClr val="000000"/>
                  </a:solidFill>
                  <a:latin typeface="Arial" charset="0"/>
                </a:rPr>
                <a:t>SONET</a:t>
              </a:r>
              <a:endParaRPr lang="en-GB"/>
            </a:p>
          </p:txBody>
        </p:sp>
        <p:sp>
          <p:nvSpPr>
            <p:cNvPr id="342230" name="Rectangle 2262"/>
            <p:cNvSpPr>
              <a:spLocks noChangeArrowheads="1"/>
            </p:cNvSpPr>
            <p:nvPr/>
          </p:nvSpPr>
          <p:spPr bwMode="auto">
            <a:xfrm>
              <a:off x="6551735" y="1579563"/>
              <a:ext cx="306386"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defTabSz="762000"/>
              <a:r>
                <a:rPr lang="en-GB" sz="1000" b="1">
                  <a:solidFill>
                    <a:srgbClr val="000000"/>
                  </a:solidFill>
                  <a:latin typeface="Arial" charset="0"/>
                </a:rPr>
                <a:t>/SDH</a:t>
              </a:r>
              <a:endParaRPr lang="en-GB"/>
            </a:p>
          </p:txBody>
        </p:sp>
        <p:sp>
          <p:nvSpPr>
            <p:cNvPr id="342231" name="Line 2263"/>
            <p:cNvSpPr>
              <a:spLocks noChangeShapeType="1"/>
            </p:cNvSpPr>
            <p:nvPr/>
          </p:nvSpPr>
          <p:spPr bwMode="auto">
            <a:xfrm flipH="1">
              <a:off x="6208836" y="1884363"/>
              <a:ext cx="190500" cy="207962"/>
            </a:xfrm>
            <a:prstGeom prst="line">
              <a:avLst/>
            </a:prstGeom>
            <a:noFill/>
            <a:ln w="301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232" name="Oval 2264"/>
            <p:cNvSpPr>
              <a:spLocks noChangeArrowheads="1"/>
            </p:cNvSpPr>
            <p:nvPr/>
          </p:nvSpPr>
          <p:spPr bwMode="auto">
            <a:xfrm>
              <a:off x="2677258" y="3575051"/>
              <a:ext cx="819150" cy="815975"/>
            </a:xfrm>
            <a:prstGeom prst="ellipse">
              <a:avLst/>
            </a:prstGeom>
            <a:noFill/>
            <a:ln w="301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342233" name="Group 2265"/>
            <p:cNvGrpSpPr>
              <a:grpSpLocks/>
            </p:cNvGrpSpPr>
            <p:nvPr/>
          </p:nvGrpSpPr>
          <p:grpSpPr bwMode="auto">
            <a:xfrm>
              <a:off x="3354266" y="3821114"/>
              <a:ext cx="246185" cy="200025"/>
              <a:chOff x="2289" y="2407"/>
              <a:chExt cx="168" cy="126"/>
            </a:xfrm>
          </p:grpSpPr>
          <p:sp>
            <p:nvSpPr>
              <p:cNvPr id="342234" name="Freeform 2266"/>
              <p:cNvSpPr>
                <a:spLocks/>
              </p:cNvSpPr>
              <p:nvPr/>
            </p:nvSpPr>
            <p:spPr bwMode="auto">
              <a:xfrm>
                <a:off x="2289" y="2407"/>
                <a:ext cx="168" cy="126"/>
              </a:xfrm>
              <a:custGeom>
                <a:avLst/>
                <a:gdLst>
                  <a:gd name="T0" fmla="*/ 32 w 168"/>
                  <a:gd name="T1" fmla="*/ 0 h 126"/>
                  <a:gd name="T2" fmla="*/ 0 w 168"/>
                  <a:gd name="T3" fmla="*/ 30 h 126"/>
                  <a:gd name="T4" fmla="*/ 0 w 168"/>
                  <a:gd name="T5" fmla="*/ 126 h 126"/>
                  <a:gd name="T6" fmla="*/ 136 w 168"/>
                  <a:gd name="T7" fmla="*/ 126 h 126"/>
                  <a:gd name="T8" fmla="*/ 168 w 168"/>
                  <a:gd name="T9" fmla="*/ 96 h 126"/>
                  <a:gd name="T10" fmla="*/ 168 w 168"/>
                  <a:gd name="T11" fmla="*/ 0 h 126"/>
                  <a:gd name="T12" fmla="*/ 32 w 168"/>
                  <a:gd name="T13" fmla="*/ 0 h 126"/>
                </a:gdLst>
                <a:ahLst/>
                <a:cxnLst>
                  <a:cxn ang="0">
                    <a:pos x="T0" y="T1"/>
                  </a:cxn>
                  <a:cxn ang="0">
                    <a:pos x="T2" y="T3"/>
                  </a:cxn>
                  <a:cxn ang="0">
                    <a:pos x="T4" y="T5"/>
                  </a:cxn>
                  <a:cxn ang="0">
                    <a:pos x="T6" y="T7"/>
                  </a:cxn>
                  <a:cxn ang="0">
                    <a:pos x="T8" y="T9"/>
                  </a:cxn>
                  <a:cxn ang="0">
                    <a:pos x="T10" y="T11"/>
                  </a:cxn>
                  <a:cxn ang="0">
                    <a:pos x="T12" y="T13"/>
                  </a:cxn>
                </a:cxnLst>
                <a:rect l="0" t="0" r="r" b="b"/>
                <a:pathLst>
                  <a:path w="168" h="126">
                    <a:moveTo>
                      <a:pt x="32" y="0"/>
                    </a:moveTo>
                    <a:lnTo>
                      <a:pt x="0" y="30"/>
                    </a:lnTo>
                    <a:lnTo>
                      <a:pt x="0" y="126"/>
                    </a:lnTo>
                    <a:lnTo>
                      <a:pt x="136" y="126"/>
                    </a:lnTo>
                    <a:lnTo>
                      <a:pt x="168" y="96"/>
                    </a:lnTo>
                    <a:lnTo>
                      <a:pt x="168" y="0"/>
                    </a:lnTo>
                    <a:lnTo>
                      <a:pt x="32" y="0"/>
                    </a:lnTo>
                    <a:close/>
                  </a:path>
                </a:pathLst>
              </a:custGeom>
              <a:solidFill>
                <a:srgbClr val="00CC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235" name="Freeform 2267"/>
              <p:cNvSpPr>
                <a:spLocks/>
              </p:cNvSpPr>
              <p:nvPr/>
            </p:nvSpPr>
            <p:spPr bwMode="auto">
              <a:xfrm>
                <a:off x="2289" y="2407"/>
                <a:ext cx="168" cy="30"/>
              </a:xfrm>
              <a:custGeom>
                <a:avLst/>
                <a:gdLst>
                  <a:gd name="T0" fmla="*/ 0 w 168"/>
                  <a:gd name="T1" fmla="*/ 30 h 30"/>
                  <a:gd name="T2" fmla="*/ 136 w 168"/>
                  <a:gd name="T3" fmla="*/ 30 h 30"/>
                  <a:gd name="T4" fmla="*/ 168 w 168"/>
                  <a:gd name="T5" fmla="*/ 0 h 30"/>
                  <a:gd name="T6" fmla="*/ 32 w 168"/>
                  <a:gd name="T7" fmla="*/ 0 h 30"/>
                  <a:gd name="T8" fmla="*/ 0 w 168"/>
                  <a:gd name="T9" fmla="*/ 30 h 30"/>
                </a:gdLst>
                <a:ahLst/>
                <a:cxnLst>
                  <a:cxn ang="0">
                    <a:pos x="T0" y="T1"/>
                  </a:cxn>
                  <a:cxn ang="0">
                    <a:pos x="T2" y="T3"/>
                  </a:cxn>
                  <a:cxn ang="0">
                    <a:pos x="T4" y="T5"/>
                  </a:cxn>
                  <a:cxn ang="0">
                    <a:pos x="T6" y="T7"/>
                  </a:cxn>
                  <a:cxn ang="0">
                    <a:pos x="T8" y="T9"/>
                  </a:cxn>
                </a:cxnLst>
                <a:rect l="0" t="0" r="r" b="b"/>
                <a:pathLst>
                  <a:path w="168" h="30">
                    <a:moveTo>
                      <a:pt x="0" y="30"/>
                    </a:moveTo>
                    <a:lnTo>
                      <a:pt x="136" y="30"/>
                    </a:lnTo>
                    <a:lnTo>
                      <a:pt x="168" y="0"/>
                    </a:lnTo>
                    <a:lnTo>
                      <a:pt x="32" y="0"/>
                    </a:lnTo>
                    <a:lnTo>
                      <a:pt x="0" y="30"/>
                    </a:lnTo>
                    <a:close/>
                  </a:path>
                </a:pathLst>
              </a:custGeom>
              <a:solidFill>
                <a:srgbClr val="32D6A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236" name="Freeform 2268"/>
              <p:cNvSpPr>
                <a:spLocks/>
              </p:cNvSpPr>
              <p:nvPr/>
            </p:nvSpPr>
            <p:spPr bwMode="auto">
              <a:xfrm>
                <a:off x="2425" y="2407"/>
                <a:ext cx="32" cy="126"/>
              </a:xfrm>
              <a:custGeom>
                <a:avLst/>
                <a:gdLst>
                  <a:gd name="T0" fmla="*/ 0 w 32"/>
                  <a:gd name="T1" fmla="*/ 30 h 126"/>
                  <a:gd name="T2" fmla="*/ 32 w 32"/>
                  <a:gd name="T3" fmla="*/ 0 h 126"/>
                  <a:gd name="T4" fmla="*/ 32 w 32"/>
                  <a:gd name="T5" fmla="*/ 96 h 126"/>
                  <a:gd name="T6" fmla="*/ 0 w 32"/>
                  <a:gd name="T7" fmla="*/ 126 h 126"/>
                  <a:gd name="T8" fmla="*/ 0 w 32"/>
                  <a:gd name="T9" fmla="*/ 30 h 126"/>
                </a:gdLst>
                <a:ahLst/>
                <a:cxnLst>
                  <a:cxn ang="0">
                    <a:pos x="T0" y="T1"/>
                  </a:cxn>
                  <a:cxn ang="0">
                    <a:pos x="T2" y="T3"/>
                  </a:cxn>
                  <a:cxn ang="0">
                    <a:pos x="T4" y="T5"/>
                  </a:cxn>
                  <a:cxn ang="0">
                    <a:pos x="T6" y="T7"/>
                  </a:cxn>
                  <a:cxn ang="0">
                    <a:pos x="T8" y="T9"/>
                  </a:cxn>
                </a:cxnLst>
                <a:rect l="0" t="0" r="r" b="b"/>
                <a:pathLst>
                  <a:path w="32" h="126">
                    <a:moveTo>
                      <a:pt x="0" y="30"/>
                    </a:moveTo>
                    <a:lnTo>
                      <a:pt x="32" y="0"/>
                    </a:lnTo>
                    <a:lnTo>
                      <a:pt x="32" y="96"/>
                    </a:lnTo>
                    <a:lnTo>
                      <a:pt x="0" y="126"/>
                    </a:lnTo>
                    <a:lnTo>
                      <a:pt x="0" y="30"/>
                    </a:lnTo>
                    <a:close/>
                  </a:path>
                </a:pathLst>
              </a:custGeom>
              <a:solidFill>
                <a:srgbClr val="00A47B"/>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2237" name="Freeform 2269"/>
              <p:cNvSpPr>
                <a:spLocks/>
              </p:cNvSpPr>
              <p:nvPr/>
            </p:nvSpPr>
            <p:spPr bwMode="auto">
              <a:xfrm>
                <a:off x="2289" y="2407"/>
                <a:ext cx="168" cy="126"/>
              </a:xfrm>
              <a:custGeom>
                <a:avLst/>
                <a:gdLst>
                  <a:gd name="T0" fmla="*/ 5 w 26"/>
                  <a:gd name="T1" fmla="*/ 0 h 21"/>
                  <a:gd name="T2" fmla="*/ 0 w 26"/>
                  <a:gd name="T3" fmla="*/ 5 h 21"/>
                  <a:gd name="T4" fmla="*/ 0 w 26"/>
                  <a:gd name="T5" fmla="*/ 21 h 21"/>
                  <a:gd name="T6" fmla="*/ 21 w 26"/>
                  <a:gd name="T7" fmla="*/ 21 h 21"/>
                  <a:gd name="T8" fmla="*/ 26 w 26"/>
                  <a:gd name="T9" fmla="*/ 16 h 21"/>
                  <a:gd name="T10" fmla="*/ 26 w 26"/>
                  <a:gd name="T11" fmla="*/ 0 h 21"/>
                  <a:gd name="T12" fmla="*/ 5 w 26"/>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6" h="21">
                    <a:moveTo>
                      <a:pt x="5" y="0"/>
                    </a:moveTo>
                    <a:lnTo>
                      <a:pt x="0" y="5"/>
                    </a:lnTo>
                    <a:lnTo>
                      <a:pt x="0" y="21"/>
                    </a:lnTo>
                    <a:lnTo>
                      <a:pt x="21" y="21"/>
                    </a:lnTo>
                    <a:lnTo>
                      <a:pt x="26" y="16"/>
                    </a:lnTo>
                    <a:lnTo>
                      <a:pt x="26" y="0"/>
                    </a:lnTo>
                    <a:lnTo>
                      <a:pt x="5" y="0"/>
                    </a:lnTo>
                    <a:close/>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2238" name="Freeform 2270"/>
              <p:cNvSpPr>
                <a:spLocks/>
              </p:cNvSpPr>
              <p:nvPr/>
            </p:nvSpPr>
            <p:spPr bwMode="auto">
              <a:xfrm>
                <a:off x="2289" y="2407"/>
                <a:ext cx="168" cy="30"/>
              </a:xfrm>
              <a:custGeom>
                <a:avLst/>
                <a:gdLst>
                  <a:gd name="T0" fmla="*/ 0 w 26"/>
                  <a:gd name="T1" fmla="*/ 5 h 5"/>
                  <a:gd name="T2" fmla="*/ 21 w 26"/>
                  <a:gd name="T3" fmla="*/ 5 h 5"/>
                  <a:gd name="T4" fmla="*/ 26 w 26"/>
                  <a:gd name="T5" fmla="*/ 0 h 5"/>
                </a:gdLst>
                <a:ahLst/>
                <a:cxnLst>
                  <a:cxn ang="0">
                    <a:pos x="T0" y="T1"/>
                  </a:cxn>
                  <a:cxn ang="0">
                    <a:pos x="T2" y="T3"/>
                  </a:cxn>
                  <a:cxn ang="0">
                    <a:pos x="T4" y="T5"/>
                  </a:cxn>
                </a:cxnLst>
                <a:rect l="0" t="0" r="r" b="b"/>
                <a:pathLst>
                  <a:path w="26" h="5">
                    <a:moveTo>
                      <a:pt x="0" y="5"/>
                    </a:moveTo>
                    <a:lnTo>
                      <a:pt x="21" y="5"/>
                    </a:lnTo>
                    <a:lnTo>
                      <a:pt x="26" y="0"/>
                    </a:lnTo>
                  </a:path>
                </a:pathLst>
              </a:custGeom>
              <a:noFill/>
              <a:ln w="95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42239" name="Line 2271"/>
              <p:cNvSpPr>
                <a:spLocks noChangeShapeType="1"/>
              </p:cNvSpPr>
              <p:nvPr/>
            </p:nvSpPr>
            <p:spPr bwMode="auto">
              <a:xfrm>
                <a:off x="2425" y="2437"/>
                <a:ext cx="1" cy="9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342240" name="Rectangle 2272"/>
            <p:cNvSpPr>
              <a:spLocks noChangeArrowheads="1"/>
            </p:cNvSpPr>
            <p:nvPr/>
          </p:nvSpPr>
          <p:spPr bwMode="auto">
            <a:xfrm>
              <a:off x="2878016" y="3802063"/>
              <a:ext cx="441765"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defTabSz="762000"/>
              <a:r>
                <a:rPr lang="en-GB" sz="1000" b="1">
                  <a:solidFill>
                    <a:srgbClr val="000000"/>
                  </a:solidFill>
                  <a:latin typeface="Arial" charset="0"/>
                </a:rPr>
                <a:t>SONET</a:t>
              </a:r>
              <a:endParaRPr lang="en-GB"/>
            </a:p>
          </p:txBody>
        </p:sp>
        <p:sp>
          <p:nvSpPr>
            <p:cNvPr id="342241" name="Rectangle 2273"/>
            <p:cNvSpPr>
              <a:spLocks noChangeArrowheads="1"/>
            </p:cNvSpPr>
            <p:nvPr/>
          </p:nvSpPr>
          <p:spPr bwMode="auto">
            <a:xfrm>
              <a:off x="2878016" y="3954463"/>
              <a:ext cx="306386"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defTabSz="762000"/>
              <a:r>
                <a:rPr lang="en-GB" sz="1000" b="1">
                  <a:solidFill>
                    <a:srgbClr val="000000"/>
                  </a:solidFill>
                  <a:latin typeface="Arial" charset="0"/>
                </a:rPr>
                <a:t>/SDH</a:t>
              </a:r>
              <a:endParaRPr lang="en-GB"/>
            </a:p>
          </p:txBody>
        </p:sp>
        <p:sp>
          <p:nvSpPr>
            <p:cNvPr id="342242" name="Line 2274"/>
            <p:cNvSpPr>
              <a:spLocks noChangeShapeType="1"/>
            </p:cNvSpPr>
            <p:nvPr/>
          </p:nvSpPr>
          <p:spPr bwMode="auto">
            <a:xfrm flipV="1">
              <a:off x="3572608" y="3706813"/>
              <a:ext cx="199292" cy="190500"/>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2244" name="Rectangle 2276"/>
            <p:cNvSpPr>
              <a:spLocks noChangeArrowheads="1"/>
            </p:cNvSpPr>
            <p:nvPr/>
          </p:nvSpPr>
          <p:spPr bwMode="auto">
            <a:xfrm>
              <a:off x="6431574" y="1206500"/>
              <a:ext cx="159726" cy="1651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2245" name="Rectangle 2277"/>
            <p:cNvSpPr>
              <a:spLocks noChangeArrowheads="1"/>
            </p:cNvSpPr>
            <p:nvPr/>
          </p:nvSpPr>
          <p:spPr bwMode="auto">
            <a:xfrm>
              <a:off x="7052897" y="1404938"/>
              <a:ext cx="159726" cy="1651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2246" name="Rectangle 2278"/>
            <p:cNvSpPr>
              <a:spLocks noChangeArrowheads="1"/>
            </p:cNvSpPr>
            <p:nvPr/>
          </p:nvSpPr>
          <p:spPr bwMode="auto">
            <a:xfrm>
              <a:off x="6838951" y="1895475"/>
              <a:ext cx="159726" cy="1651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2247" name="Rectangle 2279"/>
            <p:cNvSpPr>
              <a:spLocks noChangeArrowheads="1"/>
            </p:cNvSpPr>
            <p:nvPr/>
          </p:nvSpPr>
          <p:spPr bwMode="auto">
            <a:xfrm>
              <a:off x="2995246" y="3509963"/>
              <a:ext cx="159727" cy="1651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2248" name="Rectangle 2280"/>
            <p:cNvSpPr>
              <a:spLocks noChangeArrowheads="1"/>
            </p:cNvSpPr>
            <p:nvPr/>
          </p:nvSpPr>
          <p:spPr bwMode="auto">
            <a:xfrm>
              <a:off x="2605454" y="3863975"/>
              <a:ext cx="159727" cy="1651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2249" name="Rectangle 2281"/>
            <p:cNvSpPr>
              <a:spLocks noChangeArrowheads="1"/>
            </p:cNvSpPr>
            <p:nvPr/>
          </p:nvSpPr>
          <p:spPr bwMode="auto">
            <a:xfrm>
              <a:off x="3040674" y="4291013"/>
              <a:ext cx="159726" cy="1651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 name="Footer Placeholder 1"/>
          <p:cNvSpPr>
            <a:spLocks noGrp="1"/>
          </p:cNvSpPr>
          <p:nvPr>
            <p:ph type="ftr" sz="quarter" idx="10"/>
          </p:nvPr>
        </p:nvSpPr>
        <p:spPr>
          <a:xfrm>
            <a:off x="128588" y="6448425"/>
            <a:ext cx="3867150" cy="365125"/>
          </a:xfrm>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a:xfrm>
            <a:off x="4211638" y="6448425"/>
            <a:ext cx="720725" cy="365125"/>
          </a:xfrm>
        </p:spPr>
        <p:txBody>
          <a:bodyPr/>
          <a:lstStyle/>
          <a:p>
            <a:pPr>
              <a:defRPr/>
            </a:pPr>
            <a:fld id="{FEC7BAAC-BC51-B343-B315-A9ACA46898CF}" type="slidenum">
              <a:rPr lang="en-GB" smtClean="0"/>
              <a:pPr>
                <a:defRPr/>
              </a:pPr>
              <a:t>13</a:t>
            </a:fld>
            <a:endParaRPr lang="en-GB"/>
          </a:p>
        </p:txBody>
      </p:sp>
    </p:spTree>
    <p:extLst>
      <p:ext uri="{BB962C8B-B14F-4D97-AF65-F5344CB8AC3E}">
        <p14:creationId xmlns:p14="http://schemas.microsoft.com/office/powerpoint/2010/main" val="336969156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0" y="260648"/>
            <a:ext cx="2481449" cy="462307"/>
          </a:xfrm>
          <a:noFill/>
          <a:ln>
            <a:noFill/>
          </a:ln>
          <a:extLst>
            <a:ext uri="{91240B29-F687-4f45-9708-019B960494DF}">
              <a14:hiddenLine xmlns="" xmlns:a14="http://schemas.microsoft.com/office/drawing/2010/main" w="9525" cap="flat" cmpd="sng">
                <a:solidFill>
                  <a:schemeClr val="tx1"/>
                </a:solidFill>
                <a:prstDash val="solid"/>
                <a:miter lim="800000"/>
                <a:headEnd/>
                <a:tailEnd/>
              </a14:hiddenLine>
            </a:ext>
          </a:extLst>
        </p:spPr>
        <p:txBody>
          <a:bodyPr vert="horz" wrap="square" lIns="91440" tIns="45720" rIns="91440" bIns="45720" numCol="1" anchor="b" anchorCtr="0" compatLnSpc="1">
            <a:prstTxWarp prst="textNoShape">
              <a:avLst/>
            </a:prstTxWarp>
            <a:normAutofit/>
          </a:bodyPr>
          <a:lstStyle/>
          <a:p>
            <a:r>
              <a:rPr lang="fr-FR"/>
              <a:t>Network concept</a:t>
            </a:r>
          </a:p>
        </p:txBody>
      </p:sp>
      <p:sp>
        <p:nvSpPr>
          <p:cNvPr id="451587" name="Rectangle 3"/>
          <p:cNvSpPr>
            <a:spLocks noGrp="1" noChangeArrowheads="1"/>
          </p:cNvSpPr>
          <p:nvPr>
            <p:ph type="body" idx="1"/>
          </p:nvPr>
        </p:nvSpPr>
        <p:spPr>
          <a:xfrm>
            <a:off x="958361" y="1257300"/>
            <a:ext cx="7573108" cy="4960938"/>
          </a:xfrm>
          <a:ln/>
        </p:spPr>
        <p:txBody>
          <a:bodyPr/>
          <a:lstStyle/>
          <a:p>
            <a:r>
              <a:rPr lang="en-GB" sz="2400" dirty="0"/>
              <a:t>Opto-electronic in the edges, all-optical techniques in the core of the network</a:t>
            </a:r>
          </a:p>
          <a:p>
            <a:pPr lvl="1"/>
            <a:r>
              <a:rPr lang="en-GB" sz="2000" dirty="0"/>
              <a:t>in the edges : aggregation, classification, </a:t>
            </a:r>
            <a:r>
              <a:rPr lang="en-GB" sz="2000" dirty="0" err="1"/>
              <a:t>packetisation</a:t>
            </a:r>
            <a:r>
              <a:rPr lang="en-GB" sz="2000" dirty="0"/>
              <a:t>, traffic shaping and QoS</a:t>
            </a:r>
          </a:p>
          <a:p>
            <a:pPr lvl="1"/>
            <a:r>
              <a:rPr lang="en-GB" sz="2000" dirty="0"/>
              <a:t>in the all-optical core nodes :space switching, contention resolution with dedicated physical resources per QoS, regeneration</a:t>
            </a:r>
          </a:p>
          <a:p>
            <a:pPr lvl="1">
              <a:buFont typeface="Monotype Sorts" charset="0"/>
              <a:buNone/>
            </a:pPr>
            <a:endParaRPr lang="en-GB" sz="2000" dirty="0"/>
          </a:p>
          <a:p>
            <a:r>
              <a:rPr lang="en-GB" sz="2400" dirty="0"/>
              <a:t>Optical bandwidth partitioning between circuit switching and packet switching</a:t>
            </a:r>
          </a:p>
          <a:p>
            <a:pPr lvl="1"/>
            <a:r>
              <a:rPr lang="en-GB" sz="2000" dirty="0"/>
              <a:t>circuit switching : some wavelengths dedicated </a:t>
            </a:r>
          </a:p>
          <a:p>
            <a:pPr lvl="1"/>
            <a:r>
              <a:rPr lang="en-GB" sz="2000" dirty="0"/>
              <a:t>packet switching : the rest of the optical band</a:t>
            </a: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14</a:t>
            </a:fld>
            <a:endParaRPr lang="en-GB"/>
          </a:p>
        </p:txBody>
      </p:sp>
    </p:spTree>
    <p:extLst>
      <p:ext uri="{BB962C8B-B14F-4D97-AF65-F5344CB8AC3E}">
        <p14:creationId xmlns:p14="http://schemas.microsoft.com/office/powerpoint/2010/main" val="64514495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622" name="Rectangle 150"/>
          <p:cNvSpPr>
            <a:spLocks noChangeArrowheads="1"/>
          </p:cNvSpPr>
          <p:nvPr/>
        </p:nvSpPr>
        <p:spPr bwMode="auto">
          <a:xfrm>
            <a:off x="5267" y="188640"/>
            <a:ext cx="3094197" cy="46230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eaLnBrk="0" hangingPunct="0"/>
            <a:r>
              <a:rPr lang="en-GB" sz="2400" dirty="0">
                <a:solidFill>
                  <a:srgbClr val="9A1D2B"/>
                </a:solidFill>
                <a:latin typeface="Arial" pitchFamily="34" charset="0"/>
                <a:cs typeface="Arial" pitchFamily="34" charset="0"/>
              </a:rPr>
              <a:t>Core Node Functions</a:t>
            </a:r>
          </a:p>
        </p:txBody>
      </p:sp>
      <p:sp>
        <p:nvSpPr>
          <p:cNvPr id="233623" name="Text Box 151"/>
          <p:cNvSpPr txBox="1">
            <a:spLocks noChangeArrowheads="1"/>
          </p:cNvSpPr>
          <p:nvPr/>
        </p:nvSpPr>
        <p:spPr bwMode="auto">
          <a:xfrm>
            <a:off x="355266" y="4617173"/>
            <a:ext cx="8749575" cy="175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62000">
              <a:tabLst>
                <a:tab pos="1808163" algn="l"/>
              </a:tabLst>
              <a:defRPr sz="2400">
                <a:solidFill>
                  <a:schemeClr val="tx1"/>
                </a:solidFill>
                <a:latin typeface="Times New Roman" charset="0"/>
                <a:ea typeface="ＭＳ Ｐゴシック" charset="0"/>
              </a:defRPr>
            </a:lvl1pPr>
            <a:lvl2pPr marL="571500" defTabSz="762000">
              <a:tabLst>
                <a:tab pos="1808163" algn="l"/>
              </a:tabLst>
              <a:defRPr sz="2400">
                <a:solidFill>
                  <a:schemeClr val="tx1"/>
                </a:solidFill>
                <a:latin typeface="Times New Roman" charset="0"/>
                <a:ea typeface="ＭＳ Ｐゴシック" charset="0"/>
              </a:defRPr>
            </a:lvl2pPr>
            <a:lvl3pPr marL="1143000" defTabSz="762000">
              <a:tabLst>
                <a:tab pos="1808163" algn="l"/>
              </a:tabLst>
              <a:defRPr sz="2400">
                <a:solidFill>
                  <a:schemeClr val="tx1"/>
                </a:solidFill>
                <a:latin typeface="Times New Roman" charset="0"/>
                <a:ea typeface="ＭＳ Ｐゴシック" charset="0"/>
              </a:defRPr>
            </a:lvl3pPr>
            <a:lvl4pPr marL="1714500" defTabSz="762000">
              <a:tabLst>
                <a:tab pos="1808163" algn="l"/>
              </a:tabLst>
              <a:defRPr sz="2400">
                <a:solidFill>
                  <a:schemeClr val="tx1"/>
                </a:solidFill>
                <a:latin typeface="Times New Roman" charset="0"/>
                <a:ea typeface="ＭＳ Ｐゴシック" charset="0"/>
              </a:defRPr>
            </a:lvl4pPr>
            <a:lvl5pPr marL="2286000" defTabSz="762000">
              <a:tabLst>
                <a:tab pos="1808163" algn="l"/>
              </a:tabLst>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tabLst>
                <a:tab pos="1808163" algn="l"/>
              </a:tabLs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tabLst>
                <a:tab pos="1808163" algn="l"/>
              </a:tabLs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tabLst>
                <a:tab pos="1808163" algn="l"/>
              </a:tabLs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tabLst>
                <a:tab pos="1808163" algn="l"/>
              </a:tabLst>
              <a:defRPr sz="2400">
                <a:solidFill>
                  <a:schemeClr val="tx1"/>
                </a:solidFill>
                <a:latin typeface="Times New Roman" charset="0"/>
                <a:ea typeface="ＭＳ Ｐゴシック" charset="0"/>
              </a:defRPr>
            </a:lvl9pPr>
          </a:lstStyle>
          <a:p>
            <a:pPr>
              <a:tabLst>
                <a:tab pos="1885950" algn="l"/>
              </a:tabLst>
            </a:pPr>
            <a:r>
              <a:rPr lang="en-GB" sz="1800" b="1" dirty="0">
                <a:latin typeface="+mj-lt"/>
              </a:rPr>
              <a:t>Input processing</a:t>
            </a:r>
            <a:r>
              <a:rPr lang="en-GB" sz="1800" dirty="0">
                <a:latin typeface="+mj-lt"/>
              </a:rPr>
              <a:t>: 	label processing, activates control, power equalisation, synchronisation</a:t>
            </a:r>
          </a:p>
          <a:p>
            <a:pPr>
              <a:tabLst>
                <a:tab pos="1885950" algn="l"/>
              </a:tabLst>
            </a:pPr>
            <a:r>
              <a:rPr lang="en-GB" sz="1800" b="1" dirty="0">
                <a:latin typeface="+mj-lt"/>
              </a:rPr>
              <a:t>Switching</a:t>
            </a:r>
            <a:r>
              <a:rPr lang="en-GB" sz="1800" dirty="0">
                <a:latin typeface="+mj-lt"/>
              </a:rPr>
              <a:t>: 	activates path between switch input port and required output port</a:t>
            </a:r>
          </a:p>
          <a:p>
            <a:pPr>
              <a:tabLst>
                <a:tab pos="1885950" algn="l"/>
              </a:tabLst>
            </a:pPr>
            <a:r>
              <a:rPr lang="en-GB" sz="1800" b="1" dirty="0">
                <a:latin typeface="+mj-lt"/>
              </a:rPr>
              <a:t>Output processing</a:t>
            </a:r>
            <a:r>
              <a:rPr lang="en-GB" sz="1800" dirty="0">
                <a:latin typeface="+mj-lt"/>
              </a:rPr>
              <a:t>: adds new label, may change wavelength to match network</a:t>
            </a:r>
          </a:p>
          <a:p>
            <a:pPr>
              <a:tabLst>
                <a:tab pos="1885950" algn="l"/>
              </a:tabLst>
            </a:pPr>
            <a:r>
              <a:rPr lang="en-GB" sz="1800" b="1" dirty="0">
                <a:latin typeface="+mj-lt"/>
              </a:rPr>
              <a:t>Buffering</a:t>
            </a:r>
            <a:r>
              <a:rPr lang="en-GB" sz="1800" dirty="0">
                <a:latin typeface="+mj-lt"/>
              </a:rPr>
              <a:t>:	stores packet when contention exists </a:t>
            </a:r>
          </a:p>
          <a:p>
            <a:pPr>
              <a:tabLst>
                <a:tab pos="1885950" algn="l"/>
              </a:tabLst>
            </a:pPr>
            <a:r>
              <a:rPr lang="en-GB" sz="1800" b="1" dirty="0">
                <a:latin typeface="+mj-lt"/>
              </a:rPr>
              <a:t>Control</a:t>
            </a:r>
            <a:r>
              <a:rPr lang="en-GB" sz="1800" dirty="0">
                <a:latin typeface="+mj-lt"/>
              </a:rPr>
              <a:t>:	control switch fabric, with info from label and table</a:t>
            </a:r>
          </a:p>
          <a:p>
            <a:pPr>
              <a:tabLst>
                <a:tab pos="1885950" algn="l"/>
              </a:tabLst>
            </a:pPr>
            <a:r>
              <a:rPr lang="en-GB" sz="1800" b="1" dirty="0">
                <a:latin typeface="+mj-lt"/>
              </a:rPr>
              <a:t>Routing table</a:t>
            </a:r>
            <a:r>
              <a:rPr lang="en-GB" sz="1800" dirty="0">
                <a:latin typeface="+mj-lt"/>
              </a:rPr>
              <a:t>:	stores routing information 	</a:t>
            </a:r>
          </a:p>
        </p:txBody>
      </p:sp>
      <p:grpSp>
        <p:nvGrpSpPr>
          <p:cNvPr id="233648" name="Group 176"/>
          <p:cNvGrpSpPr>
            <a:grpSpLocks/>
          </p:cNvGrpSpPr>
          <p:nvPr/>
        </p:nvGrpSpPr>
        <p:grpSpPr bwMode="auto">
          <a:xfrm>
            <a:off x="775189" y="-2444750"/>
            <a:ext cx="7754812" cy="14381170"/>
            <a:chOff x="529" y="-1412"/>
            <a:chExt cx="5292" cy="9059"/>
          </a:xfrm>
        </p:grpSpPr>
        <p:grpSp>
          <p:nvGrpSpPr>
            <p:cNvPr id="233475" name="Group 3"/>
            <p:cNvGrpSpPr>
              <a:grpSpLocks/>
            </p:cNvGrpSpPr>
            <p:nvPr/>
          </p:nvGrpSpPr>
          <p:grpSpPr bwMode="auto">
            <a:xfrm>
              <a:off x="3330" y="-1412"/>
              <a:ext cx="282" cy="0"/>
              <a:chOff x="4436" y="6098"/>
              <a:chExt cx="599" cy="190"/>
            </a:xfrm>
          </p:grpSpPr>
          <p:sp>
            <p:nvSpPr>
              <p:cNvPr id="233476" name="Line 4"/>
              <p:cNvSpPr>
                <a:spLocks noChangeShapeType="1"/>
              </p:cNvSpPr>
              <p:nvPr/>
            </p:nvSpPr>
            <p:spPr bwMode="auto">
              <a:xfrm>
                <a:off x="4436" y="6185"/>
                <a:ext cx="453" cy="1"/>
              </a:xfrm>
              <a:prstGeom prst="line">
                <a:avLst/>
              </a:prstGeom>
              <a:noFill/>
              <a:ln w="1841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477" name="Freeform 5"/>
              <p:cNvSpPr>
                <a:spLocks/>
              </p:cNvSpPr>
              <p:nvPr/>
            </p:nvSpPr>
            <p:spPr bwMode="auto">
              <a:xfrm>
                <a:off x="4860" y="6098"/>
                <a:ext cx="175" cy="190"/>
              </a:xfrm>
              <a:custGeom>
                <a:avLst/>
                <a:gdLst>
                  <a:gd name="T0" fmla="*/ 0 w 175"/>
                  <a:gd name="T1" fmla="*/ 190 h 190"/>
                  <a:gd name="T2" fmla="*/ 175 w 175"/>
                  <a:gd name="T3" fmla="*/ 87 h 190"/>
                  <a:gd name="T4" fmla="*/ 0 w 175"/>
                  <a:gd name="T5" fmla="*/ 0 h 190"/>
                  <a:gd name="T6" fmla="*/ 0 w 175"/>
                  <a:gd name="T7" fmla="*/ 190 h 190"/>
                </a:gdLst>
                <a:ahLst/>
                <a:cxnLst>
                  <a:cxn ang="0">
                    <a:pos x="T0" y="T1"/>
                  </a:cxn>
                  <a:cxn ang="0">
                    <a:pos x="T2" y="T3"/>
                  </a:cxn>
                  <a:cxn ang="0">
                    <a:pos x="T4" y="T5"/>
                  </a:cxn>
                  <a:cxn ang="0">
                    <a:pos x="T6" y="T7"/>
                  </a:cxn>
                </a:cxnLst>
                <a:rect l="0" t="0" r="r" b="b"/>
                <a:pathLst>
                  <a:path w="175" h="190">
                    <a:moveTo>
                      <a:pt x="0" y="190"/>
                    </a:moveTo>
                    <a:lnTo>
                      <a:pt x="175" y="87"/>
                    </a:lnTo>
                    <a:lnTo>
                      <a:pt x="0" y="0"/>
                    </a:lnTo>
                    <a:lnTo>
                      <a:pt x="0" y="19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233478" name="Group 6"/>
            <p:cNvGrpSpPr>
              <a:grpSpLocks/>
            </p:cNvGrpSpPr>
            <p:nvPr/>
          </p:nvGrpSpPr>
          <p:grpSpPr bwMode="auto">
            <a:xfrm>
              <a:off x="1618" y="-1374"/>
              <a:ext cx="2621" cy="0"/>
              <a:chOff x="797" y="7457"/>
              <a:chExt cx="5597" cy="190"/>
            </a:xfrm>
          </p:grpSpPr>
          <p:sp>
            <p:nvSpPr>
              <p:cNvPr id="233479" name="Line 7"/>
              <p:cNvSpPr>
                <a:spLocks noChangeShapeType="1"/>
              </p:cNvSpPr>
              <p:nvPr/>
            </p:nvSpPr>
            <p:spPr bwMode="auto">
              <a:xfrm>
                <a:off x="797" y="7545"/>
                <a:ext cx="5451" cy="1"/>
              </a:xfrm>
              <a:prstGeom prst="line">
                <a:avLst/>
              </a:prstGeom>
              <a:noFill/>
              <a:ln w="1841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480" name="Freeform 8"/>
              <p:cNvSpPr>
                <a:spLocks/>
              </p:cNvSpPr>
              <p:nvPr/>
            </p:nvSpPr>
            <p:spPr bwMode="auto">
              <a:xfrm>
                <a:off x="6219" y="7457"/>
                <a:ext cx="175" cy="190"/>
              </a:xfrm>
              <a:custGeom>
                <a:avLst/>
                <a:gdLst>
                  <a:gd name="T0" fmla="*/ 0 w 175"/>
                  <a:gd name="T1" fmla="*/ 190 h 190"/>
                  <a:gd name="T2" fmla="*/ 175 w 175"/>
                  <a:gd name="T3" fmla="*/ 88 h 190"/>
                  <a:gd name="T4" fmla="*/ 0 w 175"/>
                  <a:gd name="T5" fmla="*/ 0 h 190"/>
                  <a:gd name="T6" fmla="*/ 0 w 175"/>
                  <a:gd name="T7" fmla="*/ 190 h 190"/>
                </a:gdLst>
                <a:ahLst/>
                <a:cxnLst>
                  <a:cxn ang="0">
                    <a:pos x="T0" y="T1"/>
                  </a:cxn>
                  <a:cxn ang="0">
                    <a:pos x="T2" y="T3"/>
                  </a:cxn>
                  <a:cxn ang="0">
                    <a:pos x="T4" y="T5"/>
                  </a:cxn>
                  <a:cxn ang="0">
                    <a:pos x="T6" y="T7"/>
                  </a:cxn>
                </a:cxnLst>
                <a:rect l="0" t="0" r="r" b="b"/>
                <a:pathLst>
                  <a:path w="175" h="190">
                    <a:moveTo>
                      <a:pt x="0" y="190"/>
                    </a:moveTo>
                    <a:lnTo>
                      <a:pt x="175" y="88"/>
                    </a:lnTo>
                    <a:lnTo>
                      <a:pt x="0" y="0"/>
                    </a:lnTo>
                    <a:lnTo>
                      <a:pt x="0" y="19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233481" name="Group 9"/>
            <p:cNvGrpSpPr>
              <a:grpSpLocks/>
            </p:cNvGrpSpPr>
            <p:nvPr/>
          </p:nvGrpSpPr>
          <p:grpSpPr bwMode="auto">
            <a:xfrm>
              <a:off x="1618" y="-1397"/>
              <a:ext cx="2621" cy="0"/>
              <a:chOff x="797" y="6448"/>
              <a:chExt cx="5597" cy="191"/>
            </a:xfrm>
          </p:grpSpPr>
          <p:sp>
            <p:nvSpPr>
              <p:cNvPr id="233482" name="Line 10"/>
              <p:cNvSpPr>
                <a:spLocks noChangeShapeType="1"/>
              </p:cNvSpPr>
              <p:nvPr/>
            </p:nvSpPr>
            <p:spPr bwMode="auto">
              <a:xfrm>
                <a:off x="797" y="6536"/>
                <a:ext cx="5451" cy="1"/>
              </a:xfrm>
              <a:prstGeom prst="line">
                <a:avLst/>
              </a:prstGeom>
              <a:noFill/>
              <a:ln w="1841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483" name="Freeform 11"/>
              <p:cNvSpPr>
                <a:spLocks/>
              </p:cNvSpPr>
              <p:nvPr/>
            </p:nvSpPr>
            <p:spPr bwMode="auto">
              <a:xfrm>
                <a:off x="6219" y="6448"/>
                <a:ext cx="175" cy="191"/>
              </a:xfrm>
              <a:custGeom>
                <a:avLst/>
                <a:gdLst>
                  <a:gd name="T0" fmla="*/ 0 w 175"/>
                  <a:gd name="T1" fmla="*/ 191 h 191"/>
                  <a:gd name="T2" fmla="*/ 175 w 175"/>
                  <a:gd name="T3" fmla="*/ 88 h 191"/>
                  <a:gd name="T4" fmla="*/ 0 w 175"/>
                  <a:gd name="T5" fmla="*/ 0 h 191"/>
                  <a:gd name="T6" fmla="*/ 0 w 175"/>
                  <a:gd name="T7" fmla="*/ 191 h 191"/>
                </a:gdLst>
                <a:ahLst/>
                <a:cxnLst>
                  <a:cxn ang="0">
                    <a:pos x="T0" y="T1"/>
                  </a:cxn>
                  <a:cxn ang="0">
                    <a:pos x="T2" y="T3"/>
                  </a:cxn>
                  <a:cxn ang="0">
                    <a:pos x="T4" y="T5"/>
                  </a:cxn>
                  <a:cxn ang="0">
                    <a:pos x="T6" y="T7"/>
                  </a:cxn>
                </a:cxnLst>
                <a:rect l="0" t="0" r="r" b="b"/>
                <a:pathLst>
                  <a:path w="175" h="191">
                    <a:moveTo>
                      <a:pt x="0" y="191"/>
                    </a:moveTo>
                    <a:lnTo>
                      <a:pt x="175" y="88"/>
                    </a:lnTo>
                    <a:lnTo>
                      <a:pt x="0" y="0"/>
                    </a:lnTo>
                    <a:lnTo>
                      <a:pt x="0" y="19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33484" name="Rectangle 12"/>
            <p:cNvSpPr>
              <a:spLocks noChangeArrowheads="1"/>
            </p:cNvSpPr>
            <p:nvPr/>
          </p:nvSpPr>
          <p:spPr bwMode="auto">
            <a:xfrm>
              <a:off x="2775" y="1074"/>
              <a:ext cx="554" cy="1189"/>
            </a:xfrm>
            <a:prstGeom prst="rect">
              <a:avLst/>
            </a:prstGeom>
            <a:solidFill>
              <a:srgbClr val="FFCC99"/>
            </a:solidFill>
            <a:ln w="9525">
              <a:solidFill>
                <a:srgbClr val="000000"/>
              </a:solidFill>
              <a:miter lim="800000"/>
              <a:headEnd/>
              <a:tailEnd/>
            </a:ln>
          </p:spPr>
          <p:txBody>
            <a:bodyPr/>
            <a:lstStyle/>
            <a:p>
              <a:endParaRPr lang="en-US"/>
            </a:p>
          </p:txBody>
        </p:sp>
        <p:sp>
          <p:nvSpPr>
            <p:cNvPr id="233485" name="Line 13"/>
            <p:cNvSpPr>
              <a:spLocks noChangeShapeType="1"/>
            </p:cNvSpPr>
            <p:nvPr/>
          </p:nvSpPr>
          <p:spPr bwMode="auto">
            <a:xfrm>
              <a:off x="2960" y="1351"/>
              <a:ext cx="191" cy="64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486" name="Line 14"/>
            <p:cNvSpPr>
              <a:spLocks noChangeShapeType="1"/>
            </p:cNvSpPr>
            <p:nvPr/>
          </p:nvSpPr>
          <p:spPr bwMode="auto">
            <a:xfrm flipH="1">
              <a:off x="2960" y="1351"/>
              <a:ext cx="191" cy="64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487" name="Line 15"/>
            <p:cNvSpPr>
              <a:spLocks noChangeShapeType="1"/>
            </p:cNvSpPr>
            <p:nvPr/>
          </p:nvSpPr>
          <p:spPr bwMode="auto">
            <a:xfrm flipH="1">
              <a:off x="2919" y="1351"/>
              <a:ext cx="4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488" name="Line 16"/>
            <p:cNvSpPr>
              <a:spLocks noChangeShapeType="1"/>
            </p:cNvSpPr>
            <p:nvPr/>
          </p:nvSpPr>
          <p:spPr bwMode="auto">
            <a:xfrm flipH="1">
              <a:off x="3151" y="1351"/>
              <a:ext cx="4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489" name="Line 17"/>
            <p:cNvSpPr>
              <a:spLocks noChangeShapeType="1"/>
            </p:cNvSpPr>
            <p:nvPr/>
          </p:nvSpPr>
          <p:spPr bwMode="auto">
            <a:xfrm flipH="1">
              <a:off x="2919" y="1993"/>
              <a:ext cx="41" cy="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490" name="Line 18"/>
            <p:cNvSpPr>
              <a:spLocks noChangeShapeType="1"/>
            </p:cNvSpPr>
            <p:nvPr/>
          </p:nvSpPr>
          <p:spPr bwMode="auto">
            <a:xfrm flipH="1">
              <a:off x="3151" y="1993"/>
              <a:ext cx="41" cy="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491" name="Rectangle 19"/>
            <p:cNvSpPr>
              <a:spLocks noChangeArrowheads="1"/>
            </p:cNvSpPr>
            <p:nvPr/>
          </p:nvSpPr>
          <p:spPr bwMode="auto">
            <a:xfrm>
              <a:off x="3445" y="1689"/>
              <a:ext cx="116" cy="2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492" name="Rectangle 20"/>
            <p:cNvSpPr>
              <a:spLocks noChangeArrowheads="1"/>
            </p:cNvSpPr>
            <p:nvPr/>
          </p:nvSpPr>
          <p:spPr bwMode="auto">
            <a:xfrm>
              <a:off x="3500" y="1676"/>
              <a:ext cx="27" cy="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493" name="Rectangle 21"/>
            <p:cNvSpPr>
              <a:spLocks noChangeArrowheads="1"/>
            </p:cNvSpPr>
            <p:nvPr/>
          </p:nvSpPr>
          <p:spPr bwMode="auto">
            <a:xfrm>
              <a:off x="3500" y="1676"/>
              <a:ext cx="34" cy="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494" name="Rectangle 22"/>
            <p:cNvSpPr>
              <a:spLocks noChangeArrowheads="1"/>
            </p:cNvSpPr>
            <p:nvPr/>
          </p:nvSpPr>
          <p:spPr bwMode="auto">
            <a:xfrm>
              <a:off x="3500" y="1682"/>
              <a:ext cx="34"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495" name="Rectangle 23"/>
            <p:cNvSpPr>
              <a:spLocks noChangeArrowheads="1"/>
            </p:cNvSpPr>
            <p:nvPr/>
          </p:nvSpPr>
          <p:spPr bwMode="auto">
            <a:xfrm>
              <a:off x="3500" y="1696"/>
              <a:ext cx="34"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a:t>
              </a:r>
              <a:endParaRPr lang="en-GB" sz="1000" b="1">
                <a:solidFill>
                  <a:schemeClr val="tx1"/>
                </a:solidFill>
              </a:endParaRPr>
            </a:p>
          </p:txBody>
        </p:sp>
        <p:sp>
          <p:nvSpPr>
            <p:cNvPr id="233496" name="Rectangle 24"/>
            <p:cNvSpPr>
              <a:spLocks noChangeArrowheads="1"/>
            </p:cNvSpPr>
            <p:nvPr/>
          </p:nvSpPr>
          <p:spPr bwMode="auto">
            <a:xfrm>
              <a:off x="3500" y="1757"/>
              <a:ext cx="27"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497" name="Rectangle 25"/>
            <p:cNvSpPr>
              <a:spLocks noChangeArrowheads="1"/>
            </p:cNvSpPr>
            <p:nvPr/>
          </p:nvSpPr>
          <p:spPr bwMode="auto">
            <a:xfrm>
              <a:off x="3500" y="1757"/>
              <a:ext cx="34"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498" name="Rectangle 26"/>
            <p:cNvSpPr>
              <a:spLocks noChangeArrowheads="1"/>
            </p:cNvSpPr>
            <p:nvPr/>
          </p:nvSpPr>
          <p:spPr bwMode="auto">
            <a:xfrm>
              <a:off x="3500" y="1757"/>
              <a:ext cx="34"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499" name="Rectangle 27"/>
            <p:cNvSpPr>
              <a:spLocks noChangeArrowheads="1"/>
            </p:cNvSpPr>
            <p:nvPr/>
          </p:nvSpPr>
          <p:spPr bwMode="auto">
            <a:xfrm>
              <a:off x="3500" y="1770"/>
              <a:ext cx="34"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a:t>
              </a:r>
              <a:endParaRPr lang="en-GB" sz="1000" b="1">
                <a:solidFill>
                  <a:schemeClr val="tx1"/>
                </a:solidFill>
              </a:endParaRPr>
            </a:p>
          </p:txBody>
        </p:sp>
        <p:sp>
          <p:nvSpPr>
            <p:cNvPr id="233500" name="Rectangle 28"/>
            <p:cNvSpPr>
              <a:spLocks noChangeArrowheads="1"/>
            </p:cNvSpPr>
            <p:nvPr/>
          </p:nvSpPr>
          <p:spPr bwMode="auto">
            <a:xfrm>
              <a:off x="3500" y="1831"/>
              <a:ext cx="27"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01" name="Rectangle 29"/>
            <p:cNvSpPr>
              <a:spLocks noChangeArrowheads="1"/>
            </p:cNvSpPr>
            <p:nvPr/>
          </p:nvSpPr>
          <p:spPr bwMode="auto">
            <a:xfrm>
              <a:off x="3500" y="1831"/>
              <a:ext cx="34"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02" name="Rectangle 30"/>
            <p:cNvSpPr>
              <a:spLocks noChangeArrowheads="1"/>
            </p:cNvSpPr>
            <p:nvPr/>
          </p:nvSpPr>
          <p:spPr bwMode="auto">
            <a:xfrm>
              <a:off x="3500" y="1838"/>
              <a:ext cx="34" cy="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03" name="Rectangle 31"/>
            <p:cNvSpPr>
              <a:spLocks noChangeArrowheads="1"/>
            </p:cNvSpPr>
            <p:nvPr/>
          </p:nvSpPr>
          <p:spPr bwMode="auto">
            <a:xfrm>
              <a:off x="3500" y="1851"/>
              <a:ext cx="34"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a:t>
              </a:r>
              <a:endParaRPr lang="en-GB" sz="1000" b="1">
                <a:solidFill>
                  <a:schemeClr val="tx1"/>
                </a:solidFill>
              </a:endParaRPr>
            </a:p>
          </p:txBody>
        </p:sp>
        <p:sp>
          <p:nvSpPr>
            <p:cNvPr id="233504" name="Rectangle 32"/>
            <p:cNvSpPr>
              <a:spLocks noChangeArrowheads="1"/>
            </p:cNvSpPr>
            <p:nvPr/>
          </p:nvSpPr>
          <p:spPr bwMode="auto">
            <a:xfrm>
              <a:off x="2536" y="1506"/>
              <a:ext cx="123"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05" name="Rectangle 33"/>
            <p:cNvSpPr>
              <a:spLocks noChangeArrowheads="1"/>
            </p:cNvSpPr>
            <p:nvPr/>
          </p:nvSpPr>
          <p:spPr bwMode="auto">
            <a:xfrm>
              <a:off x="2590" y="1669"/>
              <a:ext cx="34"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06" name="Rectangle 34"/>
            <p:cNvSpPr>
              <a:spLocks noChangeArrowheads="1"/>
            </p:cNvSpPr>
            <p:nvPr/>
          </p:nvSpPr>
          <p:spPr bwMode="auto">
            <a:xfrm>
              <a:off x="2590" y="1669"/>
              <a:ext cx="41"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07" name="Rectangle 35"/>
            <p:cNvSpPr>
              <a:spLocks noChangeArrowheads="1"/>
            </p:cNvSpPr>
            <p:nvPr/>
          </p:nvSpPr>
          <p:spPr bwMode="auto">
            <a:xfrm>
              <a:off x="2590" y="1676"/>
              <a:ext cx="34" cy="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08" name="Rectangle 36"/>
            <p:cNvSpPr>
              <a:spLocks noChangeArrowheads="1"/>
            </p:cNvSpPr>
            <p:nvPr/>
          </p:nvSpPr>
          <p:spPr bwMode="auto">
            <a:xfrm>
              <a:off x="2589" y="1690"/>
              <a:ext cx="34"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a:t>
              </a:r>
              <a:endParaRPr lang="en-GB" sz="1000" b="1">
                <a:solidFill>
                  <a:schemeClr val="tx1"/>
                </a:solidFill>
              </a:endParaRPr>
            </a:p>
          </p:txBody>
        </p:sp>
        <p:sp>
          <p:nvSpPr>
            <p:cNvPr id="233509" name="Rectangle 37"/>
            <p:cNvSpPr>
              <a:spLocks noChangeArrowheads="1"/>
            </p:cNvSpPr>
            <p:nvPr/>
          </p:nvSpPr>
          <p:spPr bwMode="auto">
            <a:xfrm>
              <a:off x="2590" y="1750"/>
              <a:ext cx="34"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10" name="Rectangle 38"/>
            <p:cNvSpPr>
              <a:spLocks noChangeArrowheads="1"/>
            </p:cNvSpPr>
            <p:nvPr/>
          </p:nvSpPr>
          <p:spPr bwMode="auto">
            <a:xfrm>
              <a:off x="2590" y="1750"/>
              <a:ext cx="41"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11" name="Rectangle 39"/>
            <p:cNvSpPr>
              <a:spLocks noChangeArrowheads="1"/>
            </p:cNvSpPr>
            <p:nvPr/>
          </p:nvSpPr>
          <p:spPr bwMode="auto">
            <a:xfrm>
              <a:off x="2590" y="1750"/>
              <a:ext cx="34" cy="1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12" name="Rectangle 40"/>
            <p:cNvSpPr>
              <a:spLocks noChangeArrowheads="1"/>
            </p:cNvSpPr>
            <p:nvPr/>
          </p:nvSpPr>
          <p:spPr bwMode="auto">
            <a:xfrm>
              <a:off x="2589" y="1764"/>
              <a:ext cx="34"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a:t>
              </a:r>
              <a:endParaRPr lang="en-GB" sz="1000" b="1">
                <a:solidFill>
                  <a:schemeClr val="tx1"/>
                </a:solidFill>
              </a:endParaRPr>
            </a:p>
          </p:txBody>
        </p:sp>
        <p:sp>
          <p:nvSpPr>
            <p:cNvPr id="233513" name="Rectangle 41"/>
            <p:cNvSpPr>
              <a:spLocks noChangeArrowheads="1"/>
            </p:cNvSpPr>
            <p:nvPr/>
          </p:nvSpPr>
          <p:spPr bwMode="auto">
            <a:xfrm>
              <a:off x="2590" y="1824"/>
              <a:ext cx="34" cy="1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14" name="Rectangle 42"/>
            <p:cNvSpPr>
              <a:spLocks noChangeArrowheads="1"/>
            </p:cNvSpPr>
            <p:nvPr/>
          </p:nvSpPr>
          <p:spPr bwMode="auto">
            <a:xfrm>
              <a:off x="2590" y="1824"/>
              <a:ext cx="41" cy="1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15" name="Rectangle 43"/>
            <p:cNvSpPr>
              <a:spLocks noChangeArrowheads="1"/>
            </p:cNvSpPr>
            <p:nvPr/>
          </p:nvSpPr>
          <p:spPr bwMode="auto">
            <a:xfrm>
              <a:off x="2590" y="1824"/>
              <a:ext cx="34" cy="1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16" name="Rectangle 44"/>
            <p:cNvSpPr>
              <a:spLocks noChangeArrowheads="1"/>
            </p:cNvSpPr>
            <p:nvPr/>
          </p:nvSpPr>
          <p:spPr bwMode="auto">
            <a:xfrm>
              <a:off x="2589" y="1838"/>
              <a:ext cx="34"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a:t>
              </a:r>
              <a:endParaRPr lang="en-GB" sz="1000" b="1">
                <a:solidFill>
                  <a:schemeClr val="tx1"/>
                </a:solidFill>
              </a:endParaRPr>
            </a:p>
          </p:txBody>
        </p:sp>
        <p:sp>
          <p:nvSpPr>
            <p:cNvPr id="233517" name="Rectangle 45"/>
            <p:cNvSpPr>
              <a:spLocks noChangeArrowheads="1"/>
            </p:cNvSpPr>
            <p:nvPr/>
          </p:nvSpPr>
          <p:spPr bwMode="auto">
            <a:xfrm>
              <a:off x="2693" y="2426"/>
              <a:ext cx="670" cy="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18" name="Rectangle 46"/>
            <p:cNvSpPr>
              <a:spLocks noChangeArrowheads="1"/>
            </p:cNvSpPr>
            <p:nvPr/>
          </p:nvSpPr>
          <p:spPr bwMode="auto">
            <a:xfrm>
              <a:off x="2741" y="2487"/>
              <a:ext cx="554" cy="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19" name="Rectangle 47"/>
            <p:cNvSpPr>
              <a:spLocks noChangeArrowheads="1"/>
            </p:cNvSpPr>
            <p:nvPr/>
          </p:nvSpPr>
          <p:spPr bwMode="auto">
            <a:xfrm>
              <a:off x="2741" y="2487"/>
              <a:ext cx="738" cy="1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20" name="Rectangle 48"/>
            <p:cNvSpPr>
              <a:spLocks noChangeArrowheads="1"/>
            </p:cNvSpPr>
            <p:nvPr/>
          </p:nvSpPr>
          <p:spPr bwMode="auto">
            <a:xfrm>
              <a:off x="2025" y="1480"/>
              <a:ext cx="478" cy="783"/>
            </a:xfrm>
            <a:prstGeom prst="rect">
              <a:avLst/>
            </a:prstGeom>
            <a:solidFill>
              <a:srgbClr val="FFFFCD"/>
            </a:solidFill>
            <a:ln w="9525">
              <a:solidFill>
                <a:srgbClr val="000000"/>
              </a:solidFill>
              <a:miter lim="800000"/>
              <a:headEnd/>
              <a:tailEnd/>
            </a:ln>
          </p:spPr>
          <p:txBody>
            <a:bodyPr/>
            <a:lstStyle/>
            <a:p>
              <a:endParaRPr lang="en-US"/>
            </a:p>
          </p:txBody>
        </p:sp>
        <p:sp>
          <p:nvSpPr>
            <p:cNvPr id="233521" name="Rectangle 49"/>
            <p:cNvSpPr>
              <a:spLocks noChangeArrowheads="1"/>
            </p:cNvSpPr>
            <p:nvPr/>
          </p:nvSpPr>
          <p:spPr bwMode="auto">
            <a:xfrm>
              <a:off x="3603" y="1480"/>
              <a:ext cx="486" cy="783"/>
            </a:xfrm>
            <a:prstGeom prst="rect">
              <a:avLst/>
            </a:prstGeom>
            <a:solidFill>
              <a:srgbClr val="FFFFCD"/>
            </a:solidFill>
            <a:ln w="9525">
              <a:solidFill>
                <a:srgbClr val="000000"/>
              </a:solidFill>
              <a:miter lim="800000"/>
              <a:headEnd/>
              <a:tailEnd/>
            </a:ln>
          </p:spPr>
          <p:txBody>
            <a:bodyPr/>
            <a:lstStyle/>
            <a:p>
              <a:endParaRPr lang="en-US"/>
            </a:p>
          </p:txBody>
        </p:sp>
        <p:grpSp>
          <p:nvGrpSpPr>
            <p:cNvPr id="233522" name="Group 50"/>
            <p:cNvGrpSpPr>
              <a:grpSpLocks/>
            </p:cNvGrpSpPr>
            <p:nvPr/>
          </p:nvGrpSpPr>
          <p:grpSpPr bwMode="auto">
            <a:xfrm>
              <a:off x="1224" y="2270"/>
              <a:ext cx="0" cy="156"/>
              <a:chOff x="5532" y="7954"/>
              <a:chExt cx="161" cy="336"/>
            </a:xfrm>
          </p:grpSpPr>
          <p:sp>
            <p:nvSpPr>
              <p:cNvPr id="233523" name="Line 51"/>
              <p:cNvSpPr>
                <a:spLocks noChangeShapeType="1"/>
              </p:cNvSpPr>
              <p:nvPr/>
            </p:nvSpPr>
            <p:spPr bwMode="auto">
              <a:xfrm>
                <a:off x="5605" y="8071"/>
                <a:ext cx="1" cy="21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524" name="Freeform 52"/>
              <p:cNvSpPr>
                <a:spLocks/>
              </p:cNvSpPr>
              <p:nvPr/>
            </p:nvSpPr>
            <p:spPr bwMode="auto">
              <a:xfrm>
                <a:off x="5532" y="7954"/>
                <a:ext cx="161" cy="146"/>
              </a:xfrm>
              <a:custGeom>
                <a:avLst/>
                <a:gdLst>
                  <a:gd name="T0" fmla="*/ 161 w 161"/>
                  <a:gd name="T1" fmla="*/ 146 h 146"/>
                  <a:gd name="T2" fmla="*/ 73 w 161"/>
                  <a:gd name="T3" fmla="*/ 0 h 146"/>
                  <a:gd name="T4" fmla="*/ 0 w 161"/>
                  <a:gd name="T5" fmla="*/ 146 h 146"/>
                  <a:gd name="T6" fmla="*/ 161 w 161"/>
                  <a:gd name="T7" fmla="*/ 146 h 146"/>
                </a:gdLst>
                <a:ahLst/>
                <a:cxnLst>
                  <a:cxn ang="0">
                    <a:pos x="T0" y="T1"/>
                  </a:cxn>
                  <a:cxn ang="0">
                    <a:pos x="T2" y="T3"/>
                  </a:cxn>
                  <a:cxn ang="0">
                    <a:pos x="T4" y="T5"/>
                  </a:cxn>
                  <a:cxn ang="0">
                    <a:pos x="T6" y="T7"/>
                  </a:cxn>
                </a:cxnLst>
                <a:rect l="0" t="0" r="r" b="b"/>
                <a:pathLst>
                  <a:path w="161" h="146">
                    <a:moveTo>
                      <a:pt x="161" y="146"/>
                    </a:moveTo>
                    <a:lnTo>
                      <a:pt x="73" y="0"/>
                    </a:lnTo>
                    <a:lnTo>
                      <a:pt x="0" y="146"/>
                    </a:lnTo>
                    <a:lnTo>
                      <a:pt x="161" y="14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33525" name="Rectangle 53"/>
            <p:cNvSpPr>
              <a:spLocks noChangeArrowheads="1"/>
            </p:cNvSpPr>
            <p:nvPr/>
          </p:nvSpPr>
          <p:spPr bwMode="auto">
            <a:xfrm>
              <a:off x="3678" y="1736"/>
              <a:ext cx="397"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26" name="Rectangle 54"/>
            <p:cNvSpPr>
              <a:spLocks noChangeArrowheads="1"/>
            </p:cNvSpPr>
            <p:nvPr/>
          </p:nvSpPr>
          <p:spPr bwMode="auto">
            <a:xfrm>
              <a:off x="3692" y="1736"/>
              <a:ext cx="273" cy="1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27" name="Rectangle 55"/>
            <p:cNvSpPr>
              <a:spLocks noChangeArrowheads="1"/>
            </p:cNvSpPr>
            <p:nvPr/>
          </p:nvSpPr>
          <p:spPr bwMode="auto">
            <a:xfrm>
              <a:off x="3692" y="1750"/>
              <a:ext cx="273"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28" name="Rectangle 56"/>
            <p:cNvSpPr>
              <a:spLocks noChangeArrowheads="1"/>
            </p:cNvSpPr>
            <p:nvPr/>
          </p:nvSpPr>
          <p:spPr bwMode="auto">
            <a:xfrm>
              <a:off x="3692" y="1757"/>
              <a:ext cx="31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rPr>
                <a:t>Output</a:t>
              </a:r>
              <a:endParaRPr lang="en-GB" sz="1000" b="1">
                <a:solidFill>
                  <a:schemeClr val="tx1"/>
                </a:solidFill>
              </a:endParaRPr>
            </a:p>
          </p:txBody>
        </p:sp>
        <p:sp>
          <p:nvSpPr>
            <p:cNvPr id="233529" name="Rectangle 57"/>
            <p:cNvSpPr>
              <a:spLocks noChangeArrowheads="1"/>
            </p:cNvSpPr>
            <p:nvPr/>
          </p:nvSpPr>
          <p:spPr bwMode="auto">
            <a:xfrm>
              <a:off x="3630" y="1872"/>
              <a:ext cx="431" cy="1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30" name="Rectangle 58"/>
            <p:cNvSpPr>
              <a:spLocks noChangeArrowheads="1"/>
            </p:cNvSpPr>
            <p:nvPr/>
          </p:nvSpPr>
          <p:spPr bwMode="auto">
            <a:xfrm>
              <a:off x="3630" y="1885"/>
              <a:ext cx="431"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31" name="Rectangle 59"/>
            <p:cNvSpPr>
              <a:spLocks noChangeArrowheads="1"/>
            </p:cNvSpPr>
            <p:nvPr/>
          </p:nvSpPr>
          <p:spPr bwMode="auto">
            <a:xfrm>
              <a:off x="3630" y="1892"/>
              <a:ext cx="519"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rPr>
                <a:t>Processing</a:t>
              </a:r>
              <a:endParaRPr lang="en-GB" sz="1000" b="1">
                <a:solidFill>
                  <a:schemeClr val="tx1"/>
                </a:solidFill>
              </a:endParaRPr>
            </a:p>
          </p:txBody>
        </p:sp>
        <p:sp>
          <p:nvSpPr>
            <p:cNvPr id="233532" name="Rectangle 60"/>
            <p:cNvSpPr>
              <a:spLocks noChangeArrowheads="1"/>
            </p:cNvSpPr>
            <p:nvPr/>
          </p:nvSpPr>
          <p:spPr bwMode="auto">
            <a:xfrm>
              <a:off x="1529" y="1560"/>
              <a:ext cx="49" cy="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33" name="Rectangle 61"/>
            <p:cNvSpPr>
              <a:spLocks noChangeArrowheads="1"/>
            </p:cNvSpPr>
            <p:nvPr/>
          </p:nvSpPr>
          <p:spPr bwMode="auto">
            <a:xfrm>
              <a:off x="1529" y="1560"/>
              <a:ext cx="55"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34" name="Rectangle 62"/>
            <p:cNvSpPr>
              <a:spLocks noChangeArrowheads="1"/>
            </p:cNvSpPr>
            <p:nvPr/>
          </p:nvSpPr>
          <p:spPr bwMode="auto">
            <a:xfrm>
              <a:off x="1529" y="1567"/>
              <a:ext cx="49" cy="1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35" name="Rectangle 63"/>
            <p:cNvSpPr>
              <a:spLocks noChangeArrowheads="1"/>
            </p:cNvSpPr>
            <p:nvPr/>
          </p:nvSpPr>
          <p:spPr bwMode="auto">
            <a:xfrm>
              <a:off x="1529" y="1574"/>
              <a:ext cx="54"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rPr>
                <a:t>1</a:t>
              </a:r>
              <a:endParaRPr lang="en-GB" sz="1000" b="1">
                <a:solidFill>
                  <a:schemeClr val="tx1"/>
                </a:solidFill>
              </a:endParaRPr>
            </a:p>
          </p:txBody>
        </p:sp>
        <p:sp>
          <p:nvSpPr>
            <p:cNvPr id="233536" name="Rectangle 64"/>
            <p:cNvSpPr>
              <a:spLocks noChangeArrowheads="1"/>
            </p:cNvSpPr>
            <p:nvPr/>
          </p:nvSpPr>
          <p:spPr bwMode="auto">
            <a:xfrm>
              <a:off x="1461" y="1986"/>
              <a:ext cx="17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37" name="Rectangle 65"/>
            <p:cNvSpPr>
              <a:spLocks noChangeArrowheads="1"/>
            </p:cNvSpPr>
            <p:nvPr/>
          </p:nvSpPr>
          <p:spPr bwMode="auto">
            <a:xfrm>
              <a:off x="1516" y="2027"/>
              <a:ext cx="62" cy="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38" name="Rectangle 66"/>
            <p:cNvSpPr>
              <a:spLocks noChangeArrowheads="1"/>
            </p:cNvSpPr>
            <p:nvPr/>
          </p:nvSpPr>
          <p:spPr bwMode="auto">
            <a:xfrm>
              <a:off x="1516" y="2027"/>
              <a:ext cx="75" cy="1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39" name="Rectangle 67"/>
            <p:cNvSpPr>
              <a:spLocks noChangeArrowheads="1"/>
            </p:cNvSpPr>
            <p:nvPr/>
          </p:nvSpPr>
          <p:spPr bwMode="auto">
            <a:xfrm>
              <a:off x="1516" y="2041"/>
              <a:ext cx="75"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40" name="Rectangle 68"/>
            <p:cNvSpPr>
              <a:spLocks noChangeArrowheads="1"/>
            </p:cNvSpPr>
            <p:nvPr/>
          </p:nvSpPr>
          <p:spPr bwMode="auto">
            <a:xfrm>
              <a:off x="1516" y="2048"/>
              <a:ext cx="70"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rPr>
                <a:t>N</a:t>
              </a:r>
              <a:endParaRPr lang="en-GB" sz="1000" b="1">
                <a:solidFill>
                  <a:schemeClr val="tx1"/>
                </a:solidFill>
              </a:endParaRPr>
            </a:p>
          </p:txBody>
        </p:sp>
        <p:sp>
          <p:nvSpPr>
            <p:cNvPr id="233541" name="Rectangle 69"/>
            <p:cNvSpPr>
              <a:spLocks noChangeArrowheads="1"/>
            </p:cNvSpPr>
            <p:nvPr/>
          </p:nvSpPr>
          <p:spPr bwMode="auto">
            <a:xfrm>
              <a:off x="1796" y="1689"/>
              <a:ext cx="123" cy="2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42" name="Rectangle 70"/>
            <p:cNvSpPr>
              <a:spLocks noChangeArrowheads="1"/>
            </p:cNvSpPr>
            <p:nvPr/>
          </p:nvSpPr>
          <p:spPr bwMode="auto">
            <a:xfrm>
              <a:off x="1851" y="1676"/>
              <a:ext cx="28" cy="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43" name="Rectangle 71"/>
            <p:cNvSpPr>
              <a:spLocks noChangeArrowheads="1"/>
            </p:cNvSpPr>
            <p:nvPr/>
          </p:nvSpPr>
          <p:spPr bwMode="auto">
            <a:xfrm>
              <a:off x="1851" y="1676"/>
              <a:ext cx="34" cy="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44" name="Rectangle 72"/>
            <p:cNvSpPr>
              <a:spLocks noChangeArrowheads="1"/>
            </p:cNvSpPr>
            <p:nvPr/>
          </p:nvSpPr>
          <p:spPr bwMode="auto">
            <a:xfrm>
              <a:off x="1851" y="1682"/>
              <a:ext cx="34"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45" name="Rectangle 73"/>
            <p:cNvSpPr>
              <a:spLocks noChangeArrowheads="1"/>
            </p:cNvSpPr>
            <p:nvPr/>
          </p:nvSpPr>
          <p:spPr bwMode="auto">
            <a:xfrm>
              <a:off x="1851" y="1696"/>
              <a:ext cx="34"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a:t>
              </a:r>
              <a:endParaRPr lang="en-GB" sz="1000" b="1">
                <a:solidFill>
                  <a:schemeClr val="tx1"/>
                </a:solidFill>
              </a:endParaRPr>
            </a:p>
          </p:txBody>
        </p:sp>
        <p:sp>
          <p:nvSpPr>
            <p:cNvPr id="233546" name="Rectangle 74"/>
            <p:cNvSpPr>
              <a:spLocks noChangeArrowheads="1"/>
            </p:cNvSpPr>
            <p:nvPr/>
          </p:nvSpPr>
          <p:spPr bwMode="auto">
            <a:xfrm>
              <a:off x="1851" y="1757"/>
              <a:ext cx="28"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47" name="Rectangle 75"/>
            <p:cNvSpPr>
              <a:spLocks noChangeArrowheads="1"/>
            </p:cNvSpPr>
            <p:nvPr/>
          </p:nvSpPr>
          <p:spPr bwMode="auto">
            <a:xfrm>
              <a:off x="1851" y="1757"/>
              <a:ext cx="34"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48" name="Rectangle 76"/>
            <p:cNvSpPr>
              <a:spLocks noChangeArrowheads="1"/>
            </p:cNvSpPr>
            <p:nvPr/>
          </p:nvSpPr>
          <p:spPr bwMode="auto">
            <a:xfrm>
              <a:off x="1851" y="1757"/>
              <a:ext cx="34"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49" name="Rectangle 77"/>
            <p:cNvSpPr>
              <a:spLocks noChangeArrowheads="1"/>
            </p:cNvSpPr>
            <p:nvPr/>
          </p:nvSpPr>
          <p:spPr bwMode="auto">
            <a:xfrm>
              <a:off x="1851" y="1770"/>
              <a:ext cx="34"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a:t>
              </a:r>
              <a:endParaRPr lang="en-GB" sz="1000" b="1">
                <a:solidFill>
                  <a:schemeClr val="tx1"/>
                </a:solidFill>
              </a:endParaRPr>
            </a:p>
          </p:txBody>
        </p:sp>
        <p:sp>
          <p:nvSpPr>
            <p:cNvPr id="233550" name="Rectangle 78"/>
            <p:cNvSpPr>
              <a:spLocks noChangeArrowheads="1"/>
            </p:cNvSpPr>
            <p:nvPr/>
          </p:nvSpPr>
          <p:spPr bwMode="auto">
            <a:xfrm>
              <a:off x="1851" y="1831"/>
              <a:ext cx="28"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51" name="Rectangle 79"/>
            <p:cNvSpPr>
              <a:spLocks noChangeArrowheads="1"/>
            </p:cNvSpPr>
            <p:nvPr/>
          </p:nvSpPr>
          <p:spPr bwMode="auto">
            <a:xfrm>
              <a:off x="1851" y="1831"/>
              <a:ext cx="34"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52" name="Rectangle 80"/>
            <p:cNvSpPr>
              <a:spLocks noChangeArrowheads="1"/>
            </p:cNvSpPr>
            <p:nvPr/>
          </p:nvSpPr>
          <p:spPr bwMode="auto">
            <a:xfrm>
              <a:off x="1851" y="1838"/>
              <a:ext cx="34" cy="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53" name="Rectangle 81"/>
            <p:cNvSpPr>
              <a:spLocks noChangeArrowheads="1"/>
            </p:cNvSpPr>
            <p:nvPr/>
          </p:nvSpPr>
          <p:spPr bwMode="auto">
            <a:xfrm>
              <a:off x="1851" y="1851"/>
              <a:ext cx="34"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a:t>
              </a:r>
              <a:endParaRPr lang="en-GB" sz="1000" b="1">
                <a:solidFill>
                  <a:schemeClr val="tx1"/>
                </a:solidFill>
              </a:endParaRPr>
            </a:p>
          </p:txBody>
        </p:sp>
        <p:sp>
          <p:nvSpPr>
            <p:cNvPr id="233554" name="Rectangle 82"/>
            <p:cNvSpPr>
              <a:spLocks noChangeArrowheads="1"/>
            </p:cNvSpPr>
            <p:nvPr/>
          </p:nvSpPr>
          <p:spPr bwMode="auto">
            <a:xfrm>
              <a:off x="4082" y="1689"/>
              <a:ext cx="116" cy="3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55" name="Rectangle 83"/>
            <p:cNvSpPr>
              <a:spLocks noChangeArrowheads="1"/>
            </p:cNvSpPr>
            <p:nvPr/>
          </p:nvSpPr>
          <p:spPr bwMode="auto">
            <a:xfrm>
              <a:off x="4136" y="1676"/>
              <a:ext cx="35" cy="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56" name="Rectangle 84"/>
            <p:cNvSpPr>
              <a:spLocks noChangeArrowheads="1"/>
            </p:cNvSpPr>
            <p:nvPr/>
          </p:nvSpPr>
          <p:spPr bwMode="auto">
            <a:xfrm>
              <a:off x="4136" y="1676"/>
              <a:ext cx="35" cy="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57" name="Rectangle 85"/>
            <p:cNvSpPr>
              <a:spLocks noChangeArrowheads="1"/>
            </p:cNvSpPr>
            <p:nvPr/>
          </p:nvSpPr>
          <p:spPr bwMode="auto">
            <a:xfrm>
              <a:off x="4136" y="1682"/>
              <a:ext cx="35"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58" name="Rectangle 86"/>
            <p:cNvSpPr>
              <a:spLocks noChangeArrowheads="1"/>
            </p:cNvSpPr>
            <p:nvPr/>
          </p:nvSpPr>
          <p:spPr bwMode="auto">
            <a:xfrm>
              <a:off x="4137" y="1696"/>
              <a:ext cx="34"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a:t>
              </a:r>
              <a:endParaRPr lang="en-GB" sz="1000" b="1">
                <a:solidFill>
                  <a:schemeClr val="tx1"/>
                </a:solidFill>
              </a:endParaRPr>
            </a:p>
          </p:txBody>
        </p:sp>
        <p:sp>
          <p:nvSpPr>
            <p:cNvPr id="233559" name="Rectangle 87"/>
            <p:cNvSpPr>
              <a:spLocks noChangeArrowheads="1"/>
            </p:cNvSpPr>
            <p:nvPr/>
          </p:nvSpPr>
          <p:spPr bwMode="auto">
            <a:xfrm>
              <a:off x="4136" y="1750"/>
              <a:ext cx="35"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60" name="Rectangle 88"/>
            <p:cNvSpPr>
              <a:spLocks noChangeArrowheads="1"/>
            </p:cNvSpPr>
            <p:nvPr/>
          </p:nvSpPr>
          <p:spPr bwMode="auto">
            <a:xfrm>
              <a:off x="4136" y="1750"/>
              <a:ext cx="35"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61" name="Rectangle 89"/>
            <p:cNvSpPr>
              <a:spLocks noChangeArrowheads="1"/>
            </p:cNvSpPr>
            <p:nvPr/>
          </p:nvSpPr>
          <p:spPr bwMode="auto">
            <a:xfrm>
              <a:off x="4136" y="1750"/>
              <a:ext cx="35" cy="1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62" name="Rectangle 90"/>
            <p:cNvSpPr>
              <a:spLocks noChangeArrowheads="1"/>
            </p:cNvSpPr>
            <p:nvPr/>
          </p:nvSpPr>
          <p:spPr bwMode="auto">
            <a:xfrm>
              <a:off x="4137" y="1764"/>
              <a:ext cx="34"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a:t>
              </a:r>
              <a:endParaRPr lang="en-GB" sz="1000" b="1">
                <a:solidFill>
                  <a:schemeClr val="tx1"/>
                </a:solidFill>
              </a:endParaRPr>
            </a:p>
          </p:txBody>
        </p:sp>
        <p:sp>
          <p:nvSpPr>
            <p:cNvPr id="233563" name="Rectangle 91"/>
            <p:cNvSpPr>
              <a:spLocks noChangeArrowheads="1"/>
            </p:cNvSpPr>
            <p:nvPr/>
          </p:nvSpPr>
          <p:spPr bwMode="auto">
            <a:xfrm>
              <a:off x="4136" y="1824"/>
              <a:ext cx="35" cy="1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64" name="Rectangle 92"/>
            <p:cNvSpPr>
              <a:spLocks noChangeArrowheads="1"/>
            </p:cNvSpPr>
            <p:nvPr/>
          </p:nvSpPr>
          <p:spPr bwMode="auto">
            <a:xfrm>
              <a:off x="4136" y="1824"/>
              <a:ext cx="35" cy="1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65" name="Rectangle 93"/>
            <p:cNvSpPr>
              <a:spLocks noChangeArrowheads="1"/>
            </p:cNvSpPr>
            <p:nvPr/>
          </p:nvSpPr>
          <p:spPr bwMode="auto">
            <a:xfrm>
              <a:off x="4136" y="1824"/>
              <a:ext cx="35" cy="1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66" name="Rectangle 94"/>
            <p:cNvSpPr>
              <a:spLocks noChangeArrowheads="1"/>
            </p:cNvSpPr>
            <p:nvPr/>
          </p:nvSpPr>
          <p:spPr bwMode="auto">
            <a:xfrm>
              <a:off x="4137" y="1838"/>
              <a:ext cx="34"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a:t>
              </a:r>
              <a:endParaRPr lang="en-GB" sz="1000" b="1">
                <a:solidFill>
                  <a:schemeClr val="tx1"/>
                </a:solidFill>
              </a:endParaRPr>
            </a:p>
          </p:txBody>
        </p:sp>
        <p:sp>
          <p:nvSpPr>
            <p:cNvPr id="233567" name="Rectangle 95"/>
            <p:cNvSpPr>
              <a:spLocks noChangeArrowheads="1"/>
            </p:cNvSpPr>
            <p:nvPr/>
          </p:nvSpPr>
          <p:spPr bwMode="auto">
            <a:xfrm>
              <a:off x="4301" y="1567"/>
              <a:ext cx="34" cy="1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68" name="Rectangle 96"/>
            <p:cNvSpPr>
              <a:spLocks noChangeArrowheads="1"/>
            </p:cNvSpPr>
            <p:nvPr/>
          </p:nvSpPr>
          <p:spPr bwMode="auto">
            <a:xfrm>
              <a:off x="4301" y="1567"/>
              <a:ext cx="40" cy="1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69" name="Rectangle 97"/>
            <p:cNvSpPr>
              <a:spLocks noChangeArrowheads="1"/>
            </p:cNvSpPr>
            <p:nvPr/>
          </p:nvSpPr>
          <p:spPr bwMode="auto">
            <a:xfrm>
              <a:off x="4301" y="1574"/>
              <a:ext cx="47" cy="1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70" name="Rectangle 98"/>
            <p:cNvSpPr>
              <a:spLocks noChangeArrowheads="1"/>
            </p:cNvSpPr>
            <p:nvPr/>
          </p:nvSpPr>
          <p:spPr bwMode="auto">
            <a:xfrm>
              <a:off x="4301" y="1581"/>
              <a:ext cx="54"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rPr>
                <a:t>1</a:t>
              </a:r>
              <a:endParaRPr lang="en-GB" sz="1000" b="1">
                <a:solidFill>
                  <a:schemeClr val="tx1"/>
                </a:solidFill>
              </a:endParaRPr>
            </a:p>
          </p:txBody>
        </p:sp>
        <p:sp>
          <p:nvSpPr>
            <p:cNvPr id="233571" name="Rectangle 99"/>
            <p:cNvSpPr>
              <a:spLocks noChangeArrowheads="1"/>
            </p:cNvSpPr>
            <p:nvPr/>
          </p:nvSpPr>
          <p:spPr bwMode="auto">
            <a:xfrm>
              <a:off x="4239" y="1986"/>
              <a:ext cx="171" cy="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72" name="Rectangle 100"/>
            <p:cNvSpPr>
              <a:spLocks noChangeArrowheads="1"/>
            </p:cNvSpPr>
            <p:nvPr/>
          </p:nvSpPr>
          <p:spPr bwMode="auto">
            <a:xfrm>
              <a:off x="4301" y="2027"/>
              <a:ext cx="54" cy="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73" name="Rectangle 101"/>
            <p:cNvSpPr>
              <a:spLocks noChangeArrowheads="1"/>
            </p:cNvSpPr>
            <p:nvPr/>
          </p:nvSpPr>
          <p:spPr bwMode="auto">
            <a:xfrm>
              <a:off x="4301" y="2027"/>
              <a:ext cx="61" cy="1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74" name="Rectangle 102"/>
            <p:cNvSpPr>
              <a:spLocks noChangeArrowheads="1"/>
            </p:cNvSpPr>
            <p:nvPr/>
          </p:nvSpPr>
          <p:spPr bwMode="auto">
            <a:xfrm>
              <a:off x="4301" y="2041"/>
              <a:ext cx="68"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75" name="Rectangle 103"/>
            <p:cNvSpPr>
              <a:spLocks noChangeArrowheads="1"/>
            </p:cNvSpPr>
            <p:nvPr/>
          </p:nvSpPr>
          <p:spPr bwMode="auto">
            <a:xfrm>
              <a:off x="4301" y="2048"/>
              <a:ext cx="70"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rPr>
                <a:t>N</a:t>
              </a:r>
              <a:endParaRPr lang="en-GB" sz="1000" b="1">
                <a:solidFill>
                  <a:schemeClr val="tx1"/>
                </a:solidFill>
              </a:endParaRPr>
            </a:p>
          </p:txBody>
        </p:sp>
        <p:sp>
          <p:nvSpPr>
            <p:cNvPr id="233576" name="Rectangle 104"/>
            <p:cNvSpPr>
              <a:spLocks noChangeArrowheads="1"/>
            </p:cNvSpPr>
            <p:nvPr/>
          </p:nvSpPr>
          <p:spPr bwMode="auto">
            <a:xfrm>
              <a:off x="4430" y="2528"/>
              <a:ext cx="14" cy="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77" name="Rectangle 105"/>
            <p:cNvSpPr>
              <a:spLocks noChangeArrowheads="1"/>
            </p:cNvSpPr>
            <p:nvPr/>
          </p:nvSpPr>
          <p:spPr bwMode="auto">
            <a:xfrm>
              <a:off x="4430" y="2528"/>
              <a:ext cx="28"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78" name="Rectangle 106"/>
            <p:cNvSpPr>
              <a:spLocks noChangeArrowheads="1"/>
            </p:cNvSpPr>
            <p:nvPr/>
          </p:nvSpPr>
          <p:spPr bwMode="auto">
            <a:xfrm>
              <a:off x="4430" y="2534"/>
              <a:ext cx="28"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79" name="Rectangle 107"/>
            <p:cNvSpPr>
              <a:spLocks noChangeArrowheads="1"/>
            </p:cNvSpPr>
            <p:nvPr/>
          </p:nvSpPr>
          <p:spPr bwMode="auto">
            <a:xfrm>
              <a:off x="4430" y="2547"/>
              <a:ext cx="0"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 </a:t>
              </a:r>
              <a:endParaRPr lang="en-GB" sz="1000" b="1">
                <a:solidFill>
                  <a:schemeClr val="tx1"/>
                </a:solidFill>
              </a:endParaRPr>
            </a:p>
          </p:txBody>
        </p:sp>
        <p:sp>
          <p:nvSpPr>
            <p:cNvPr id="233580" name="Line 108"/>
            <p:cNvSpPr>
              <a:spLocks noChangeShapeType="1"/>
            </p:cNvSpPr>
            <p:nvPr/>
          </p:nvSpPr>
          <p:spPr bwMode="auto">
            <a:xfrm flipV="1">
              <a:off x="3603" y="702"/>
              <a:ext cx="0" cy="750"/>
            </a:xfrm>
            <a:prstGeom prst="line">
              <a:avLst/>
            </a:prstGeom>
            <a:noFill/>
            <a:ln w="1841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581" name="Line 109"/>
            <p:cNvSpPr>
              <a:spLocks noChangeShapeType="1"/>
            </p:cNvSpPr>
            <p:nvPr/>
          </p:nvSpPr>
          <p:spPr bwMode="auto">
            <a:xfrm>
              <a:off x="2494" y="1452"/>
              <a:ext cx="281" cy="1"/>
            </a:xfrm>
            <a:prstGeom prst="line">
              <a:avLst/>
            </a:prstGeom>
            <a:noFill/>
            <a:ln w="1841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582" name="Line 110"/>
            <p:cNvSpPr>
              <a:spLocks noChangeShapeType="1"/>
            </p:cNvSpPr>
            <p:nvPr/>
          </p:nvSpPr>
          <p:spPr bwMode="auto">
            <a:xfrm flipV="1">
              <a:off x="2494" y="695"/>
              <a:ext cx="1" cy="757"/>
            </a:xfrm>
            <a:prstGeom prst="line">
              <a:avLst/>
            </a:prstGeom>
            <a:noFill/>
            <a:ln w="1841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583" name="Line 111"/>
            <p:cNvSpPr>
              <a:spLocks noChangeShapeType="1"/>
            </p:cNvSpPr>
            <p:nvPr/>
          </p:nvSpPr>
          <p:spPr bwMode="auto">
            <a:xfrm>
              <a:off x="2494" y="695"/>
              <a:ext cx="1109" cy="7"/>
            </a:xfrm>
            <a:prstGeom prst="line">
              <a:avLst/>
            </a:prstGeom>
            <a:noFill/>
            <a:ln w="1841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584" name="Line 112"/>
            <p:cNvSpPr>
              <a:spLocks noChangeShapeType="1"/>
            </p:cNvSpPr>
            <p:nvPr/>
          </p:nvSpPr>
          <p:spPr bwMode="auto">
            <a:xfrm flipH="1">
              <a:off x="2652" y="1250"/>
              <a:ext cx="123" cy="6"/>
            </a:xfrm>
            <a:prstGeom prst="line">
              <a:avLst/>
            </a:prstGeom>
            <a:noFill/>
            <a:ln w="1841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585" name="Line 113"/>
            <p:cNvSpPr>
              <a:spLocks noChangeShapeType="1"/>
            </p:cNvSpPr>
            <p:nvPr/>
          </p:nvSpPr>
          <p:spPr bwMode="auto">
            <a:xfrm flipV="1">
              <a:off x="2652" y="871"/>
              <a:ext cx="0" cy="379"/>
            </a:xfrm>
            <a:prstGeom prst="line">
              <a:avLst/>
            </a:prstGeom>
            <a:noFill/>
            <a:ln w="1841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33586" name="Group 114"/>
            <p:cNvGrpSpPr>
              <a:grpSpLocks/>
            </p:cNvGrpSpPr>
            <p:nvPr/>
          </p:nvGrpSpPr>
          <p:grpSpPr bwMode="auto">
            <a:xfrm>
              <a:off x="3346" y="-1412"/>
              <a:ext cx="124" cy="0"/>
              <a:chOff x="4451" y="5674"/>
              <a:chExt cx="263" cy="190"/>
            </a:xfrm>
          </p:grpSpPr>
          <p:sp>
            <p:nvSpPr>
              <p:cNvPr id="233587" name="Line 115"/>
              <p:cNvSpPr>
                <a:spLocks noChangeShapeType="1"/>
              </p:cNvSpPr>
              <p:nvPr/>
            </p:nvSpPr>
            <p:spPr bwMode="auto">
              <a:xfrm flipH="1">
                <a:off x="4451" y="5761"/>
                <a:ext cx="117" cy="1"/>
              </a:xfrm>
              <a:prstGeom prst="line">
                <a:avLst/>
              </a:prstGeom>
              <a:noFill/>
              <a:ln w="1841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588" name="Freeform 116"/>
              <p:cNvSpPr>
                <a:spLocks/>
              </p:cNvSpPr>
              <p:nvPr/>
            </p:nvSpPr>
            <p:spPr bwMode="auto">
              <a:xfrm>
                <a:off x="4538" y="5674"/>
                <a:ext cx="176" cy="190"/>
              </a:xfrm>
              <a:custGeom>
                <a:avLst/>
                <a:gdLst>
                  <a:gd name="T0" fmla="*/ 15 w 176"/>
                  <a:gd name="T1" fmla="*/ 190 h 190"/>
                  <a:gd name="T2" fmla="*/ 176 w 176"/>
                  <a:gd name="T3" fmla="*/ 73 h 190"/>
                  <a:gd name="T4" fmla="*/ 0 w 176"/>
                  <a:gd name="T5" fmla="*/ 0 h 190"/>
                  <a:gd name="T6" fmla="*/ 15 w 176"/>
                  <a:gd name="T7" fmla="*/ 190 h 190"/>
                </a:gdLst>
                <a:ahLst/>
                <a:cxnLst>
                  <a:cxn ang="0">
                    <a:pos x="T0" y="T1"/>
                  </a:cxn>
                  <a:cxn ang="0">
                    <a:pos x="T2" y="T3"/>
                  </a:cxn>
                  <a:cxn ang="0">
                    <a:pos x="T4" y="T5"/>
                  </a:cxn>
                  <a:cxn ang="0">
                    <a:pos x="T6" y="T7"/>
                  </a:cxn>
                </a:cxnLst>
                <a:rect l="0" t="0" r="r" b="b"/>
                <a:pathLst>
                  <a:path w="176" h="190">
                    <a:moveTo>
                      <a:pt x="15" y="190"/>
                    </a:moveTo>
                    <a:lnTo>
                      <a:pt x="176" y="73"/>
                    </a:lnTo>
                    <a:lnTo>
                      <a:pt x="0" y="0"/>
                    </a:lnTo>
                    <a:lnTo>
                      <a:pt x="15" y="19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33589" name="Line 117"/>
            <p:cNvSpPr>
              <a:spLocks noChangeShapeType="1"/>
            </p:cNvSpPr>
            <p:nvPr/>
          </p:nvSpPr>
          <p:spPr bwMode="auto">
            <a:xfrm flipV="1">
              <a:off x="3452" y="871"/>
              <a:ext cx="7" cy="379"/>
            </a:xfrm>
            <a:prstGeom prst="line">
              <a:avLst/>
            </a:prstGeom>
            <a:noFill/>
            <a:ln w="1841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590" name="Line 118"/>
            <p:cNvSpPr>
              <a:spLocks noChangeShapeType="1"/>
            </p:cNvSpPr>
            <p:nvPr/>
          </p:nvSpPr>
          <p:spPr bwMode="auto">
            <a:xfrm>
              <a:off x="2652" y="871"/>
              <a:ext cx="800" cy="0"/>
            </a:xfrm>
            <a:prstGeom prst="line">
              <a:avLst/>
            </a:prstGeom>
            <a:noFill/>
            <a:ln w="1841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591" name="Rectangle 119"/>
            <p:cNvSpPr>
              <a:spLocks noChangeArrowheads="1"/>
            </p:cNvSpPr>
            <p:nvPr/>
          </p:nvSpPr>
          <p:spPr bwMode="auto">
            <a:xfrm>
              <a:off x="2823" y="641"/>
              <a:ext cx="444" cy="291"/>
            </a:xfrm>
            <a:prstGeom prst="rect">
              <a:avLst/>
            </a:prstGeom>
            <a:solidFill>
              <a:srgbClr val="DDDDDD"/>
            </a:solidFill>
            <a:ln w="9525">
              <a:solidFill>
                <a:srgbClr val="000000"/>
              </a:solidFill>
              <a:miter lim="800000"/>
              <a:headEnd/>
              <a:tailEnd/>
            </a:ln>
          </p:spPr>
          <p:txBody>
            <a:bodyPr/>
            <a:lstStyle/>
            <a:p>
              <a:endParaRPr lang="en-US"/>
            </a:p>
          </p:txBody>
        </p:sp>
        <p:sp>
          <p:nvSpPr>
            <p:cNvPr id="233592" name="Rectangle 120"/>
            <p:cNvSpPr>
              <a:spLocks noChangeArrowheads="1"/>
            </p:cNvSpPr>
            <p:nvPr/>
          </p:nvSpPr>
          <p:spPr bwMode="auto">
            <a:xfrm>
              <a:off x="2077" y="1757"/>
              <a:ext cx="363" cy="2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93" name="Rectangle 121"/>
            <p:cNvSpPr>
              <a:spLocks noChangeArrowheads="1"/>
            </p:cNvSpPr>
            <p:nvPr/>
          </p:nvSpPr>
          <p:spPr bwMode="auto">
            <a:xfrm>
              <a:off x="2152" y="1757"/>
              <a:ext cx="212"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94" name="Rectangle 122"/>
            <p:cNvSpPr>
              <a:spLocks noChangeArrowheads="1"/>
            </p:cNvSpPr>
            <p:nvPr/>
          </p:nvSpPr>
          <p:spPr bwMode="auto">
            <a:xfrm>
              <a:off x="2152" y="1770"/>
              <a:ext cx="212" cy="1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95" name="Rectangle 123"/>
            <p:cNvSpPr>
              <a:spLocks noChangeArrowheads="1"/>
            </p:cNvSpPr>
            <p:nvPr/>
          </p:nvSpPr>
          <p:spPr bwMode="auto">
            <a:xfrm>
              <a:off x="2152" y="1777"/>
              <a:ext cx="236"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dirty="0">
                  <a:solidFill>
                    <a:srgbClr val="000000"/>
                  </a:solidFill>
                </a:rPr>
                <a:t>Input</a:t>
              </a:r>
              <a:endParaRPr lang="en-GB" sz="1000" b="1" dirty="0">
                <a:solidFill>
                  <a:schemeClr val="tx1"/>
                </a:solidFill>
              </a:endParaRPr>
            </a:p>
          </p:txBody>
        </p:sp>
        <p:sp>
          <p:nvSpPr>
            <p:cNvPr id="233596" name="Rectangle 124"/>
            <p:cNvSpPr>
              <a:spLocks noChangeArrowheads="1"/>
            </p:cNvSpPr>
            <p:nvPr/>
          </p:nvSpPr>
          <p:spPr bwMode="auto">
            <a:xfrm>
              <a:off x="2077" y="1872"/>
              <a:ext cx="417" cy="1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97" name="Rectangle 125"/>
            <p:cNvSpPr>
              <a:spLocks noChangeArrowheads="1"/>
            </p:cNvSpPr>
            <p:nvPr/>
          </p:nvSpPr>
          <p:spPr bwMode="auto">
            <a:xfrm>
              <a:off x="2077" y="1885"/>
              <a:ext cx="431"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598" name="Rectangle 126"/>
            <p:cNvSpPr>
              <a:spLocks noChangeArrowheads="1"/>
            </p:cNvSpPr>
            <p:nvPr/>
          </p:nvSpPr>
          <p:spPr bwMode="auto">
            <a:xfrm>
              <a:off x="2077" y="1892"/>
              <a:ext cx="519"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rPr>
                <a:t>Processing</a:t>
              </a:r>
              <a:endParaRPr lang="en-GB" sz="1000" b="1">
                <a:solidFill>
                  <a:schemeClr val="tx1"/>
                </a:solidFill>
              </a:endParaRPr>
            </a:p>
          </p:txBody>
        </p:sp>
        <p:sp>
          <p:nvSpPr>
            <p:cNvPr id="233599" name="Rectangle 127"/>
            <p:cNvSpPr>
              <a:spLocks noChangeArrowheads="1"/>
            </p:cNvSpPr>
            <p:nvPr/>
          </p:nvSpPr>
          <p:spPr bwMode="auto">
            <a:xfrm>
              <a:off x="2850" y="1094"/>
              <a:ext cx="417" cy="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600" name="Rectangle 128"/>
            <p:cNvSpPr>
              <a:spLocks noChangeArrowheads="1"/>
            </p:cNvSpPr>
            <p:nvPr/>
          </p:nvSpPr>
          <p:spPr bwMode="auto">
            <a:xfrm>
              <a:off x="2905" y="1155"/>
              <a:ext cx="397"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601" name="Rectangle 129"/>
            <p:cNvSpPr>
              <a:spLocks noChangeArrowheads="1"/>
            </p:cNvSpPr>
            <p:nvPr/>
          </p:nvSpPr>
          <p:spPr bwMode="auto">
            <a:xfrm>
              <a:off x="2905" y="1162"/>
              <a:ext cx="404"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602" name="Rectangle 130"/>
            <p:cNvSpPr>
              <a:spLocks noChangeArrowheads="1"/>
            </p:cNvSpPr>
            <p:nvPr/>
          </p:nvSpPr>
          <p:spPr bwMode="auto">
            <a:xfrm>
              <a:off x="2905" y="1175"/>
              <a:ext cx="45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rPr>
                <a:t>Switching</a:t>
              </a:r>
              <a:endParaRPr lang="en-GB" sz="1000" b="1">
                <a:solidFill>
                  <a:schemeClr val="tx1"/>
                </a:solidFill>
              </a:endParaRPr>
            </a:p>
          </p:txBody>
        </p:sp>
        <p:sp>
          <p:nvSpPr>
            <p:cNvPr id="233603" name="Rectangle 131"/>
            <p:cNvSpPr>
              <a:spLocks noChangeArrowheads="1"/>
            </p:cNvSpPr>
            <p:nvPr/>
          </p:nvSpPr>
          <p:spPr bwMode="auto">
            <a:xfrm>
              <a:off x="2836" y="729"/>
              <a:ext cx="425" cy="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604" name="Rectangle 132"/>
            <p:cNvSpPr>
              <a:spLocks noChangeArrowheads="1"/>
            </p:cNvSpPr>
            <p:nvPr/>
          </p:nvSpPr>
          <p:spPr bwMode="auto">
            <a:xfrm>
              <a:off x="2871" y="729"/>
              <a:ext cx="390" cy="1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605" name="Rectangle 133"/>
            <p:cNvSpPr>
              <a:spLocks noChangeArrowheads="1"/>
            </p:cNvSpPr>
            <p:nvPr/>
          </p:nvSpPr>
          <p:spPr bwMode="auto">
            <a:xfrm>
              <a:off x="2871" y="736"/>
              <a:ext cx="390"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33606" name="Rectangle 134"/>
            <p:cNvSpPr>
              <a:spLocks noChangeArrowheads="1"/>
            </p:cNvSpPr>
            <p:nvPr/>
          </p:nvSpPr>
          <p:spPr bwMode="auto">
            <a:xfrm>
              <a:off x="2870" y="743"/>
              <a:ext cx="428"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rPr>
                <a:t>Buffering</a:t>
              </a:r>
              <a:endParaRPr lang="en-GB" sz="1000" b="1">
                <a:solidFill>
                  <a:schemeClr val="tx1"/>
                </a:solidFill>
              </a:endParaRPr>
            </a:p>
          </p:txBody>
        </p:sp>
        <p:grpSp>
          <p:nvGrpSpPr>
            <p:cNvPr id="233607" name="Group 135"/>
            <p:cNvGrpSpPr>
              <a:grpSpLocks/>
            </p:cNvGrpSpPr>
            <p:nvPr/>
          </p:nvGrpSpPr>
          <p:grpSpPr bwMode="auto">
            <a:xfrm>
              <a:off x="900" y="6448"/>
              <a:ext cx="176" cy="191"/>
              <a:chOff x="900" y="6448"/>
              <a:chExt cx="176" cy="191"/>
            </a:xfrm>
          </p:grpSpPr>
          <p:sp>
            <p:nvSpPr>
              <p:cNvPr id="233608" name="Line 136"/>
              <p:cNvSpPr>
                <a:spLocks noChangeShapeType="1"/>
              </p:cNvSpPr>
              <p:nvPr/>
            </p:nvSpPr>
            <p:spPr bwMode="auto">
              <a:xfrm>
                <a:off x="1075" y="6536"/>
                <a:ext cx="1" cy="1"/>
              </a:xfrm>
              <a:prstGeom prst="line">
                <a:avLst/>
              </a:prstGeom>
              <a:noFill/>
              <a:ln w="1841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609" name="Freeform 137"/>
              <p:cNvSpPr>
                <a:spLocks/>
              </p:cNvSpPr>
              <p:nvPr/>
            </p:nvSpPr>
            <p:spPr bwMode="auto">
              <a:xfrm>
                <a:off x="900" y="6448"/>
                <a:ext cx="175" cy="191"/>
              </a:xfrm>
              <a:custGeom>
                <a:avLst/>
                <a:gdLst>
                  <a:gd name="T0" fmla="*/ 0 w 175"/>
                  <a:gd name="T1" fmla="*/ 191 h 191"/>
                  <a:gd name="T2" fmla="*/ 175 w 175"/>
                  <a:gd name="T3" fmla="*/ 88 h 191"/>
                  <a:gd name="T4" fmla="*/ 0 w 175"/>
                  <a:gd name="T5" fmla="*/ 0 h 191"/>
                  <a:gd name="T6" fmla="*/ 0 w 175"/>
                  <a:gd name="T7" fmla="*/ 191 h 191"/>
                </a:gdLst>
                <a:ahLst/>
                <a:cxnLst>
                  <a:cxn ang="0">
                    <a:pos x="T0" y="T1"/>
                  </a:cxn>
                  <a:cxn ang="0">
                    <a:pos x="T2" y="T3"/>
                  </a:cxn>
                  <a:cxn ang="0">
                    <a:pos x="T4" y="T5"/>
                  </a:cxn>
                  <a:cxn ang="0">
                    <a:pos x="T6" y="T7"/>
                  </a:cxn>
                </a:cxnLst>
                <a:rect l="0" t="0" r="r" b="b"/>
                <a:pathLst>
                  <a:path w="175" h="191">
                    <a:moveTo>
                      <a:pt x="0" y="191"/>
                    </a:moveTo>
                    <a:lnTo>
                      <a:pt x="175" y="88"/>
                    </a:lnTo>
                    <a:lnTo>
                      <a:pt x="0" y="0"/>
                    </a:lnTo>
                    <a:lnTo>
                      <a:pt x="0" y="19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233610" name="Group 138"/>
            <p:cNvGrpSpPr>
              <a:grpSpLocks/>
            </p:cNvGrpSpPr>
            <p:nvPr/>
          </p:nvGrpSpPr>
          <p:grpSpPr bwMode="auto">
            <a:xfrm>
              <a:off x="885" y="7457"/>
              <a:ext cx="176" cy="190"/>
              <a:chOff x="885" y="7457"/>
              <a:chExt cx="176" cy="190"/>
            </a:xfrm>
          </p:grpSpPr>
          <p:sp>
            <p:nvSpPr>
              <p:cNvPr id="233611" name="Line 139"/>
              <p:cNvSpPr>
                <a:spLocks noChangeShapeType="1"/>
              </p:cNvSpPr>
              <p:nvPr/>
            </p:nvSpPr>
            <p:spPr bwMode="auto">
              <a:xfrm>
                <a:off x="1060" y="7545"/>
                <a:ext cx="1" cy="1"/>
              </a:xfrm>
              <a:prstGeom prst="line">
                <a:avLst/>
              </a:prstGeom>
              <a:noFill/>
              <a:ln w="1841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612" name="Freeform 140"/>
              <p:cNvSpPr>
                <a:spLocks/>
              </p:cNvSpPr>
              <p:nvPr/>
            </p:nvSpPr>
            <p:spPr bwMode="auto">
              <a:xfrm>
                <a:off x="885" y="7457"/>
                <a:ext cx="175" cy="190"/>
              </a:xfrm>
              <a:custGeom>
                <a:avLst/>
                <a:gdLst>
                  <a:gd name="T0" fmla="*/ 0 w 175"/>
                  <a:gd name="T1" fmla="*/ 190 h 190"/>
                  <a:gd name="T2" fmla="*/ 175 w 175"/>
                  <a:gd name="T3" fmla="*/ 88 h 190"/>
                  <a:gd name="T4" fmla="*/ 0 w 175"/>
                  <a:gd name="T5" fmla="*/ 0 h 190"/>
                  <a:gd name="T6" fmla="*/ 0 w 175"/>
                  <a:gd name="T7" fmla="*/ 190 h 190"/>
                </a:gdLst>
                <a:ahLst/>
                <a:cxnLst>
                  <a:cxn ang="0">
                    <a:pos x="T0" y="T1"/>
                  </a:cxn>
                  <a:cxn ang="0">
                    <a:pos x="T2" y="T3"/>
                  </a:cxn>
                  <a:cxn ang="0">
                    <a:pos x="T4" y="T5"/>
                  </a:cxn>
                  <a:cxn ang="0">
                    <a:pos x="T6" y="T7"/>
                  </a:cxn>
                </a:cxnLst>
                <a:rect l="0" t="0" r="r" b="b"/>
                <a:pathLst>
                  <a:path w="175" h="190">
                    <a:moveTo>
                      <a:pt x="0" y="190"/>
                    </a:moveTo>
                    <a:lnTo>
                      <a:pt x="175" y="88"/>
                    </a:lnTo>
                    <a:lnTo>
                      <a:pt x="0" y="0"/>
                    </a:lnTo>
                    <a:lnTo>
                      <a:pt x="0" y="19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33613" name="Rectangle 141"/>
            <p:cNvSpPr>
              <a:spLocks noChangeArrowheads="1"/>
            </p:cNvSpPr>
            <p:nvPr/>
          </p:nvSpPr>
          <p:spPr bwMode="auto">
            <a:xfrm>
              <a:off x="2136" y="2419"/>
              <a:ext cx="1847" cy="203"/>
            </a:xfrm>
            <a:prstGeom prst="rect">
              <a:avLst/>
            </a:prstGeom>
            <a:solidFill>
              <a:srgbClr val="DDDDDD"/>
            </a:solidFill>
            <a:ln w="9525">
              <a:solidFill>
                <a:srgbClr val="000000"/>
              </a:solidFill>
              <a:miter lim="800000"/>
              <a:headEnd/>
              <a:tailEnd/>
            </a:ln>
          </p:spPr>
          <p:txBody>
            <a:bodyPr/>
            <a:lstStyle/>
            <a:p>
              <a:endParaRPr lang="en-US"/>
            </a:p>
          </p:txBody>
        </p:sp>
        <p:sp>
          <p:nvSpPr>
            <p:cNvPr id="233614" name="Rectangle 142"/>
            <p:cNvSpPr>
              <a:spLocks noChangeArrowheads="1"/>
            </p:cNvSpPr>
            <p:nvPr/>
          </p:nvSpPr>
          <p:spPr bwMode="auto">
            <a:xfrm>
              <a:off x="2734" y="2467"/>
              <a:ext cx="739"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nvGrpSpPr>
            <p:cNvPr id="233616" name="Group 144"/>
            <p:cNvGrpSpPr>
              <a:grpSpLocks/>
            </p:cNvGrpSpPr>
            <p:nvPr/>
          </p:nvGrpSpPr>
          <p:grpSpPr bwMode="auto">
            <a:xfrm>
              <a:off x="1254" y="2270"/>
              <a:ext cx="0" cy="156"/>
              <a:chOff x="3778" y="7954"/>
              <a:chExt cx="161" cy="336"/>
            </a:xfrm>
          </p:grpSpPr>
          <p:sp>
            <p:nvSpPr>
              <p:cNvPr id="233617" name="Line 145"/>
              <p:cNvSpPr>
                <a:spLocks noChangeShapeType="1"/>
              </p:cNvSpPr>
              <p:nvPr/>
            </p:nvSpPr>
            <p:spPr bwMode="auto">
              <a:xfrm>
                <a:off x="3852" y="8071"/>
                <a:ext cx="1" cy="21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33618" name="Freeform 146"/>
              <p:cNvSpPr>
                <a:spLocks/>
              </p:cNvSpPr>
              <p:nvPr/>
            </p:nvSpPr>
            <p:spPr bwMode="auto">
              <a:xfrm>
                <a:off x="3778" y="7954"/>
                <a:ext cx="161" cy="146"/>
              </a:xfrm>
              <a:custGeom>
                <a:avLst/>
                <a:gdLst>
                  <a:gd name="T0" fmla="*/ 161 w 161"/>
                  <a:gd name="T1" fmla="*/ 146 h 146"/>
                  <a:gd name="T2" fmla="*/ 74 w 161"/>
                  <a:gd name="T3" fmla="*/ 0 h 146"/>
                  <a:gd name="T4" fmla="*/ 0 w 161"/>
                  <a:gd name="T5" fmla="*/ 146 h 146"/>
                  <a:gd name="T6" fmla="*/ 161 w 161"/>
                  <a:gd name="T7" fmla="*/ 146 h 146"/>
                </a:gdLst>
                <a:ahLst/>
                <a:cxnLst>
                  <a:cxn ang="0">
                    <a:pos x="T0" y="T1"/>
                  </a:cxn>
                  <a:cxn ang="0">
                    <a:pos x="T2" y="T3"/>
                  </a:cxn>
                  <a:cxn ang="0">
                    <a:pos x="T4" y="T5"/>
                  </a:cxn>
                  <a:cxn ang="0">
                    <a:pos x="T6" y="T7"/>
                  </a:cxn>
                </a:cxnLst>
                <a:rect l="0" t="0" r="r" b="b"/>
                <a:pathLst>
                  <a:path w="161" h="146">
                    <a:moveTo>
                      <a:pt x="161" y="146"/>
                    </a:moveTo>
                    <a:lnTo>
                      <a:pt x="74" y="0"/>
                    </a:lnTo>
                    <a:lnTo>
                      <a:pt x="0" y="146"/>
                    </a:lnTo>
                    <a:lnTo>
                      <a:pt x="161" y="14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33625" name="Rectangle 153"/>
            <p:cNvSpPr>
              <a:spLocks noChangeArrowheads="1"/>
            </p:cNvSpPr>
            <p:nvPr/>
          </p:nvSpPr>
          <p:spPr bwMode="auto">
            <a:xfrm>
              <a:off x="2134" y="2778"/>
              <a:ext cx="1847" cy="203"/>
            </a:xfrm>
            <a:prstGeom prst="rect">
              <a:avLst/>
            </a:prstGeom>
            <a:solidFill>
              <a:srgbClr val="DDDDDD"/>
            </a:solidFill>
            <a:ln w="9525">
              <a:solidFill>
                <a:srgbClr val="000000"/>
              </a:solidFill>
              <a:miter lim="800000"/>
              <a:headEnd/>
              <a:tailEnd/>
            </a:ln>
          </p:spPr>
          <p:txBody>
            <a:bodyPr/>
            <a:lstStyle/>
            <a:p>
              <a:endParaRPr lang="en-US"/>
            </a:p>
          </p:txBody>
        </p:sp>
        <p:sp>
          <p:nvSpPr>
            <p:cNvPr id="233615" name="Rectangle 143"/>
            <p:cNvSpPr>
              <a:spLocks noChangeArrowheads="1"/>
            </p:cNvSpPr>
            <p:nvPr/>
          </p:nvSpPr>
          <p:spPr bwMode="auto">
            <a:xfrm>
              <a:off x="2715" y="2480"/>
              <a:ext cx="834"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rPr>
                <a:t>Electronic Control</a:t>
              </a:r>
              <a:endParaRPr lang="en-GB" sz="1000" b="1">
                <a:solidFill>
                  <a:schemeClr val="tx1"/>
                </a:solidFill>
              </a:endParaRPr>
            </a:p>
          </p:txBody>
        </p:sp>
        <p:sp>
          <p:nvSpPr>
            <p:cNvPr id="233626" name="Rectangle 154"/>
            <p:cNvSpPr>
              <a:spLocks noChangeArrowheads="1"/>
            </p:cNvSpPr>
            <p:nvPr/>
          </p:nvSpPr>
          <p:spPr bwMode="auto">
            <a:xfrm>
              <a:off x="2781" y="2820"/>
              <a:ext cx="6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rPr>
                <a:t>Routing Table</a:t>
              </a:r>
              <a:endParaRPr lang="en-GB" sz="1000" b="1">
                <a:solidFill>
                  <a:schemeClr val="tx1"/>
                </a:solidFill>
              </a:endParaRPr>
            </a:p>
          </p:txBody>
        </p:sp>
        <p:grpSp>
          <p:nvGrpSpPr>
            <p:cNvPr id="233635" name="Group 163"/>
            <p:cNvGrpSpPr>
              <a:grpSpLocks/>
            </p:cNvGrpSpPr>
            <p:nvPr/>
          </p:nvGrpSpPr>
          <p:grpSpPr bwMode="auto">
            <a:xfrm>
              <a:off x="2232" y="2262"/>
              <a:ext cx="156" cy="150"/>
              <a:chOff x="2232" y="2262"/>
              <a:chExt cx="156" cy="150"/>
            </a:xfrm>
          </p:grpSpPr>
          <p:sp>
            <p:nvSpPr>
              <p:cNvPr id="233633" name="Line 161"/>
              <p:cNvSpPr>
                <a:spLocks noChangeShapeType="1"/>
              </p:cNvSpPr>
              <p:nvPr/>
            </p:nvSpPr>
            <p:spPr bwMode="auto">
              <a:xfrm>
                <a:off x="2232" y="2262"/>
                <a:ext cx="0" cy="15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634" name="Line 162"/>
              <p:cNvSpPr>
                <a:spLocks noChangeShapeType="1"/>
              </p:cNvSpPr>
              <p:nvPr/>
            </p:nvSpPr>
            <p:spPr bwMode="auto">
              <a:xfrm>
                <a:off x="2388" y="2262"/>
                <a:ext cx="0" cy="150"/>
              </a:xfrm>
              <a:prstGeom prst="line">
                <a:avLst/>
              </a:prstGeom>
              <a:noFill/>
              <a:ln w="127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233636" name="Group 164"/>
            <p:cNvGrpSpPr>
              <a:grpSpLocks/>
            </p:cNvGrpSpPr>
            <p:nvPr/>
          </p:nvGrpSpPr>
          <p:grpSpPr bwMode="auto">
            <a:xfrm>
              <a:off x="2910" y="2616"/>
              <a:ext cx="156" cy="150"/>
              <a:chOff x="2232" y="2262"/>
              <a:chExt cx="156" cy="150"/>
            </a:xfrm>
          </p:grpSpPr>
          <p:sp>
            <p:nvSpPr>
              <p:cNvPr id="233637" name="Line 165"/>
              <p:cNvSpPr>
                <a:spLocks noChangeShapeType="1"/>
              </p:cNvSpPr>
              <p:nvPr/>
            </p:nvSpPr>
            <p:spPr bwMode="auto">
              <a:xfrm>
                <a:off x="2232" y="2262"/>
                <a:ext cx="0" cy="15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3638" name="Line 166"/>
              <p:cNvSpPr>
                <a:spLocks noChangeShapeType="1"/>
              </p:cNvSpPr>
              <p:nvPr/>
            </p:nvSpPr>
            <p:spPr bwMode="auto">
              <a:xfrm>
                <a:off x="2388" y="2262"/>
                <a:ext cx="0" cy="150"/>
              </a:xfrm>
              <a:prstGeom prst="line">
                <a:avLst/>
              </a:prstGeom>
              <a:noFill/>
              <a:ln w="127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233645" name="Group 173"/>
            <p:cNvGrpSpPr>
              <a:grpSpLocks/>
            </p:cNvGrpSpPr>
            <p:nvPr/>
          </p:nvGrpSpPr>
          <p:grpSpPr bwMode="auto">
            <a:xfrm>
              <a:off x="651" y="1481"/>
              <a:ext cx="975" cy="76"/>
              <a:chOff x="651" y="1481"/>
              <a:chExt cx="975" cy="76"/>
            </a:xfrm>
          </p:grpSpPr>
          <p:grpSp>
            <p:nvGrpSpPr>
              <p:cNvPr id="233641" name="Group 169"/>
              <p:cNvGrpSpPr>
                <a:grpSpLocks/>
              </p:cNvGrpSpPr>
              <p:nvPr/>
            </p:nvGrpSpPr>
            <p:grpSpPr bwMode="auto">
              <a:xfrm>
                <a:off x="1158" y="1481"/>
                <a:ext cx="468" cy="73"/>
                <a:chOff x="798" y="1412"/>
                <a:chExt cx="468" cy="73"/>
              </a:xfrm>
            </p:grpSpPr>
            <p:sp>
              <p:nvSpPr>
                <p:cNvPr id="233639" name="Rectangle 167"/>
                <p:cNvSpPr>
                  <a:spLocks noChangeArrowheads="1"/>
                </p:cNvSpPr>
                <p:nvPr/>
              </p:nvSpPr>
              <p:spPr bwMode="auto">
                <a:xfrm>
                  <a:off x="798" y="1413"/>
                  <a:ext cx="468" cy="72"/>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640" name="Rectangle 168"/>
                <p:cNvSpPr>
                  <a:spLocks noChangeArrowheads="1"/>
                </p:cNvSpPr>
                <p:nvPr/>
              </p:nvSpPr>
              <p:spPr bwMode="auto">
                <a:xfrm>
                  <a:off x="1184" y="1412"/>
                  <a:ext cx="80" cy="7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33643" name="Rectangle 171"/>
              <p:cNvSpPr>
                <a:spLocks noChangeArrowheads="1"/>
              </p:cNvSpPr>
              <p:nvPr/>
            </p:nvSpPr>
            <p:spPr bwMode="auto">
              <a:xfrm>
                <a:off x="651" y="1485"/>
                <a:ext cx="468" cy="72"/>
              </a:xfrm>
              <a:prstGeom prst="rect">
                <a:avLst/>
              </a:prstGeom>
              <a:solidFill>
                <a:srgbClr val="FFCC99"/>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3644" name="Rectangle 172"/>
              <p:cNvSpPr>
                <a:spLocks noChangeArrowheads="1"/>
              </p:cNvSpPr>
              <p:nvPr/>
            </p:nvSpPr>
            <p:spPr bwMode="auto">
              <a:xfrm>
                <a:off x="1037" y="1484"/>
                <a:ext cx="80" cy="72"/>
              </a:xfrm>
              <a:prstGeom prst="rect">
                <a:avLst/>
              </a:prstGeom>
              <a:solidFill>
                <a:schemeClr val="bg2"/>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33646" name="Rectangle 174"/>
            <p:cNvSpPr>
              <a:spLocks noChangeArrowheads="1"/>
            </p:cNvSpPr>
            <p:nvPr/>
          </p:nvSpPr>
          <p:spPr bwMode="auto">
            <a:xfrm>
              <a:off x="529" y="1805"/>
              <a:ext cx="1444"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rPr>
                <a:t>N inputs (wavelength channels)</a:t>
              </a:r>
              <a:endParaRPr lang="en-GB" sz="1000" b="1">
                <a:solidFill>
                  <a:schemeClr val="tx1"/>
                </a:solidFill>
              </a:endParaRPr>
            </a:p>
          </p:txBody>
        </p:sp>
        <p:sp>
          <p:nvSpPr>
            <p:cNvPr id="233647" name="Rectangle 175"/>
            <p:cNvSpPr>
              <a:spLocks noChangeArrowheads="1"/>
            </p:cNvSpPr>
            <p:nvPr/>
          </p:nvSpPr>
          <p:spPr bwMode="auto">
            <a:xfrm>
              <a:off x="4313" y="1781"/>
              <a:ext cx="1508"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rPr>
                <a:t>N outputs (wavelength channels)</a:t>
              </a:r>
              <a:endParaRPr lang="en-GB" sz="1000" b="1">
                <a:solidFill>
                  <a:schemeClr val="tx1"/>
                </a:solidFill>
              </a:endParaRPr>
            </a:p>
          </p:txBody>
        </p:sp>
      </p:gr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FEC7BAAC-BC51-B343-B315-A9ACA46898CF}" type="slidenum">
              <a:rPr lang="en-GB" smtClean="0"/>
              <a:pPr>
                <a:defRPr/>
              </a:pPr>
              <a:t>15</a:t>
            </a:fld>
            <a:endParaRPr lang="en-GB"/>
          </a:p>
        </p:txBody>
      </p:sp>
    </p:spTree>
    <p:extLst>
      <p:ext uri="{BB962C8B-B14F-4D97-AF65-F5344CB8AC3E}">
        <p14:creationId xmlns:p14="http://schemas.microsoft.com/office/powerpoint/2010/main" val="309378830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21869" y="188640"/>
            <a:ext cx="6964973" cy="593725"/>
          </a:xfrm>
          <a:noFill/>
          <a:ln>
            <a:noFill/>
          </a:ln>
        </p:spPr>
        <p:txBody>
          <a:bodyPr vert="horz" wrap="square" lIns="91440" tIns="45720" rIns="91440" bIns="45720" numCol="1" anchor="b" anchorCtr="0" compatLnSpc="1">
            <a:prstTxWarp prst="textNoShape">
              <a:avLst/>
            </a:prstTxWarp>
            <a:normAutofit/>
          </a:bodyPr>
          <a:lstStyle/>
          <a:p>
            <a:r>
              <a:rPr lang="en-GB"/>
              <a:t>Power Equalisation</a:t>
            </a:r>
          </a:p>
        </p:txBody>
      </p:sp>
      <p:sp>
        <p:nvSpPr>
          <p:cNvPr id="507907" name="Rectangle 3"/>
          <p:cNvSpPr>
            <a:spLocks noGrp="1" noChangeArrowheads="1"/>
          </p:cNvSpPr>
          <p:nvPr>
            <p:ph type="body" idx="1"/>
          </p:nvPr>
        </p:nvSpPr>
        <p:spPr>
          <a:xfrm>
            <a:off x="179512" y="1236663"/>
            <a:ext cx="8712968" cy="4697412"/>
          </a:xfrm>
          <a:ln/>
        </p:spPr>
        <p:txBody>
          <a:bodyPr/>
          <a:lstStyle/>
          <a:p>
            <a:pPr defTabSz="914400"/>
            <a:r>
              <a:rPr lang="en-US" sz="1800" dirty="0">
                <a:cs typeface="Times New Roman" charset="0"/>
              </a:rPr>
              <a:t>Packets from different </a:t>
            </a:r>
            <a:r>
              <a:rPr lang="en-US" sz="1800" dirty="0" err="1">
                <a:cs typeface="Times New Roman" charset="0"/>
              </a:rPr>
              <a:t>fibres</a:t>
            </a:r>
            <a:r>
              <a:rPr lang="en-US" sz="1800" dirty="0">
                <a:cs typeface="Times New Roman" charset="0"/>
              </a:rPr>
              <a:t> /different network paths</a:t>
            </a:r>
          </a:p>
          <a:p>
            <a:pPr defTabSz="914400"/>
            <a:r>
              <a:rPr lang="en-US" sz="1800" dirty="0">
                <a:cs typeface="Times New Roman" charset="0"/>
              </a:rPr>
              <a:t>Individual packet amplitudes vary considerably </a:t>
            </a:r>
          </a:p>
          <a:p>
            <a:pPr defTabSz="914400"/>
            <a:r>
              <a:rPr lang="en-US" sz="1800" dirty="0">
                <a:cs typeface="Times New Roman" charset="0"/>
              </a:rPr>
              <a:t>require </a:t>
            </a:r>
            <a:r>
              <a:rPr lang="en-US" sz="1800" dirty="0" err="1">
                <a:cs typeface="Times New Roman" charset="0"/>
              </a:rPr>
              <a:t>equalisation</a:t>
            </a:r>
            <a:r>
              <a:rPr lang="en-US" sz="1800" dirty="0">
                <a:cs typeface="Times New Roman" charset="0"/>
              </a:rPr>
              <a:t> on a packet by packet basis, ideally in the optical domain </a:t>
            </a:r>
          </a:p>
          <a:p>
            <a:pPr defTabSz="914400">
              <a:buFont typeface="Monotype Sorts" charset="0"/>
              <a:buNone/>
            </a:pPr>
            <a:r>
              <a:rPr lang="en-US" sz="1800" dirty="0">
                <a:cs typeface="Times New Roman" charset="0"/>
              </a:rPr>
              <a:t>      </a:t>
            </a:r>
          </a:p>
          <a:p>
            <a:pPr defTabSz="914400"/>
            <a:r>
              <a:rPr lang="en-US" sz="1800" dirty="0">
                <a:cs typeface="Times New Roman" charset="0"/>
              </a:rPr>
              <a:t>2R/3R all-optical regeneration is an option depending on how this is achieved or very fast optical amplification techniques</a:t>
            </a:r>
          </a:p>
          <a:p>
            <a:pPr defTabSz="914400"/>
            <a:endParaRPr lang="en-US" sz="1800" dirty="0">
              <a:cs typeface="Times New Roman" charset="0"/>
            </a:endParaRPr>
          </a:p>
          <a:p>
            <a:pPr defTabSz="914400">
              <a:buFont typeface="Monotype Sorts" charset="0"/>
              <a:buNone/>
            </a:pPr>
            <a:r>
              <a:rPr lang="en-US" sz="1800" dirty="0">
                <a:cs typeface="Times New Roman" charset="0"/>
              </a:rPr>
              <a:t> </a:t>
            </a:r>
          </a:p>
          <a:p>
            <a:pPr defTabSz="914400"/>
            <a:endParaRPr lang="en-GB" sz="1800" dirty="0"/>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16</a:t>
            </a:fld>
            <a:endParaRPr lang="en-GB"/>
          </a:p>
        </p:txBody>
      </p:sp>
      <p:pic>
        <p:nvPicPr>
          <p:cNvPr id="4" name="Picture 3">
            <a:extLst>
              <a:ext uri="{FF2B5EF4-FFF2-40B4-BE49-F238E27FC236}">
                <a16:creationId xmlns:a16="http://schemas.microsoft.com/office/drawing/2014/main" id="{8C6F2839-9DDE-4660-A1E9-41E1D8B21F08}"/>
              </a:ext>
            </a:extLst>
          </p:cNvPr>
          <p:cNvPicPr>
            <a:picLocks noChangeAspect="1"/>
          </p:cNvPicPr>
          <p:nvPr/>
        </p:nvPicPr>
        <p:blipFill rotWithShape="1">
          <a:blip r:embed="rId3"/>
          <a:srcRect t="11098" b="6204"/>
          <a:stretch/>
        </p:blipFill>
        <p:spPr>
          <a:xfrm>
            <a:off x="1889634" y="3212975"/>
            <a:ext cx="4842606" cy="3003495"/>
          </a:xfrm>
          <a:prstGeom prst="rect">
            <a:avLst/>
          </a:prstGeom>
        </p:spPr>
      </p:pic>
    </p:spTree>
    <p:extLst>
      <p:ext uri="{BB962C8B-B14F-4D97-AF65-F5344CB8AC3E}">
        <p14:creationId xmlns:p14="http://schemas.microsoft.com/office/powerpoint/2010/main" val="319137002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p:cNvSpPr txBox="1">
            <a:spLocks noChangeArrowheads="1"/>
          </p:cNvSpPr>
          <p:nvPr/>
        </p:nvSpPr>
        <p:spPr bwMode="auto">
          <a:xfrm>
            <a:off x="833804" y="1131888"/>
            <a:ext cx="7782657" cy="50783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defTabSz="762000">
              <a:defRPr sz="2400">
                <a:solidFill>
                  <a:schemeClr val="tx1"/>
                </a:solidFill>
                <a:latin typeface="Times New Roman" charset="0"/>
                <a:ea typeface="ＭＳ Ｐゴシック" charset="0"/>
              </a:defRPr>
            </a:lvl1pPr>
            <a:lvl2pPr marL="190500" defTabSz="762000">
              <a:defRPr sz="2400">
                <a:solidFill>
                  <a:schemeClr val="tx1"/>
                </a:solidFill>
                <a:latin typeface="Times New Roman" charset="0"/>
                <a:ea typeface="ＭＳ Ｐゴシック" charset="0"/>
              </a:defRPr>
            </a:lvl2pPr>
            <a:lvl3pPr marL="381000" defTabSz="762000">
              <a:defRPr sz="2400">
                <a:solidFill>
                  <a:schemeClr val="tx1"/>
                </a:solidFill>
                <a:latin typeface="Times New Roman" charset="0"/>
                <a:ea typeface="ＭＳ Ｐゴシック" charset="0"/>
              </a:defRPr>
            </a:lvl3pPr>
            <a:lvl4pPr marL="1714500" defTabSz="762000">
              <a:defRPr sz="2400">
                <a:solidFill>
                  <a:schemeClr val="tx1"/>
                </a:solidFill>
                <a:latin typeface="Times New Roman" charset="0"/>
                <a:ea typeface="ＭＳ Ｐゴシック" charset="0"/>
              </a:defRPr>
            </a:lvl4pPr>
            <a:lvl5pPr marL="2286000" defTabSz="762000">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800" b="1" dirty="0">
                <a:latin typeface="Arial" charset="0"/>
              </a:rPr>
              <a:t>Synchronous (slotted) operation</a:t>
            </a:r>
            <a:r>
              <a:rPr lang="en-GB" sz="1800" dirty="0">
                <a:latin typeface="Arial" charset="0"/>
              </a:rPr>
              <a:t>:</a:t>
            </a:r>
          </a:p>
          <a:p>
            <a:pPr lvl="1">
              <a:buFontTx/>
              <a:buChar char="•"/>
            </a:pPr>
            <a:r>
              <a:rPr lang="en-GB" sz="1800" dirty="0">
                <a:latin typeface="Arial" charset="0"/>
              </a:rPr>
              <a:t> payload fixed duration</a:t>
            </a:r>
          </a:p>
          <a:p>
            <a:pPr lvl="1">
              <a:buFontTx/>
              <a:buChar char="•"/>
            </a:pPr>
            <a:r>
              <a:rPr lang="en-GB" sz="1800" dirty="0">
                <a:latin typeface="Arial" charset="0"/>
              </a:rPr>
              <a:t> synchronisation required at switch input</a:t>
            </a:r>
          </a:p>
          <a:p>
            <a:pPr lvl="1">
              <a:buFontTx/>
              <a:buChar char="•"/>
            </a:pPr>
            <a:r>
              <a:rPr lang="en-GB" sz="1800" dirty="0">
                <a:latin typeface="Arial" charset="0"/>
              </a:rPr>
              <a:t> guard bands required for optical processing/switching</a:t>
            </a:r>
          </a:p>
          <a:p>
            <a:pPr lvl="1">
              <a:buFontTx/>
              <a:buChar char="•"/>
            </a:pPr>
            <a:r>
              <a:rPr lang="en-GB" sz="1800" dirty="0">
                <a:latin typeface="Arial" charset="0"/>
              </a:rPr>
              <a:t> buffering requirements well defined</a:t>
            </a:r>
          </a:p>
          <a:p>
            <a:pPr lvl="1">
              <a:buFontTx/>
              <a:buChar char="•"/>
            </a:pPr>
            <a:endParaRPr lang="en-GB" sz="1800" dirty="0">
              <a:latin typeface="Arial" charset="0"/>
            </a:endParaRPr>
          </a:p>
          <a:p>
            <a:r>
              <a:rPr lang="en-GB" sz="1800" b="1" dirty="0">
                <a:latin typeface="Arial" charset="0"/>
              </a:rPr>
              <a:t>Asynchronous (unslotted) operation</a:t>
            </a:r>
            <a:r>
              <a:rPr lang="en-GB" sz="1800" dirty="0">
                <a:latin typeface="Arial" charset="0"/>
              </a:rPr>
              <a:t>:</a:t>
            </a:r>
          </a:p>
          <a:p>
            <a:pPr lvl="1">
              <a:buFontTx/>
              <a:buChar char="•"/>
            </a:pPr>
            <a:r>
              <a:rPr lang="en-GB" sz="1800" dirty="0">
                <a:latin typeface="Arial" charset="0"/>
              </a:rPr>
              <a:t> payload can vary in duration</a:t>
            </a:r>
          </a:p>
          <a:p>
            <a:pPr lvl="2">
              <a:buFontTx/>
              <a:buChar char="•"/>
            </a:pPr>
            <a:r>
              <a:rPr lang="en-GB" sz="1800" dirty="0">
                <a:latin typeface="Arial" charset="0"/>
              </a:rPr>
              <a:t> matches variable IP packet format</a:t>
            </a:r>
          </a:p>
          <a:p>
            <a:pPr lvl="2">
              <a:buFontTx/>
              <a:buChar char="•"/>
            </a:pPr>
            <a:r>
              <a:rPr lang="en-GB" sz="1800" dirty="0">
                <a:latin typeface="Arial" charset="0"/>
              </a:rPr>
              <a:t> duration may vary in multiples of small fixed time slots</a:t>
            </a:r>
          </a:p>
          <a:p>
            <a:pPr lvl="1">
              <a:buFontTx/>
              <a:buChar char="•"/>
            </a:pPr>
            <a:r>
              <a:rPr lang="en-GB" sz="1800" dirty="0">
                <a:latin typeface="Arial" charset="0"/>
              </a:rPr>
              <a:t> special switch matrix required to enable packets to be switched at any time</a:t>
            </a:r>
          </a:p>
          <a:p>
            <a:pPr lvl="1">
              <a:buFontTx/>
              <a:buChar char="•"/>
            </a:pPr>
            <a:r>
              <a:rPr lang="en-GB" sz="1800" dirty="0">
                <a:latin typeface="Arial" charset="0"/>
              </a:rPr>
              <a:t> no synchronisation required</a:t>
            </a:r>
          </a:p>
          <a:p>
            <a:pPr lvl="1">
              <a:buFontTx/>
              <a:buChar char="•"/>
            </a:pPr>
            <a:r>
              <a:rPr lang="en-GB" sz="1800" dirty="0">
                <a:latin typeface="Arial" charset="0"/>
              </a:rPr>
              <a:t> buffering more complex</a:t>
            </a:r>
          </a:p>
          <a:p>
            <a:pPr lvl="1">
              <a:buFontTx/>
              <a:buChar char="•"/>
            </a:pPr>
            <a:endParaRPr lang="en-GB" sz="1800" dirty="0">
              <a:latin typeface="Arial" charset="0"/>
            </a:endParaRPr>
          </a:p>
          <a:p>
            <a:pPr lvl="1"/>
            <a:endParaRPr lang="en-GB" sz="1800" dirty="0">
              <a:latin typeface="Arial" charset="0"/>
            </a:endParaRPr>
          </a:p>
          <a:p>
            <a:pPr lvl="1">
              <a:buFontTx/>
              <a:buChar char="•"/>
            </a:pPr>
            <a:r>
              <a:rPr lang="en-GB" sz="1800" b="1" i="1" dirty="0">
                <a:latin typeface="Arial" charset="0"/>
              </a:rPr>
              <a:t>In both cases labels are processed electronically, switch is transparent to payload</a:t>
            </a:r>
            <a:r>
              <a:rPr lang="en-GB" sz="1800" dirty="0">
                <a:latin typeface="Arial" charset="0"/>
              </a:rPr>
              <a:t> </a:t>
            </a:r>
          </a:p>
        </p:txBody>
      </p:sp>
      <p:sp>
        <p:nvSpPr>
          <p:cNvPr id="296963" name="Rectangle 3"/>
          <p:cNvSpPr>
            <a:spLocks noChangeArrowheads="1"/>
          </p:cNvSpPr>
          <p:nvPr/>
        </p:nvSpPr>
        <p:spPr bwMode="auto">
          <a:xfrm>
            <a:off x="128588" y="185491"/>
            <a:ext cx="4646955" cy="46230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eaLnBrk="0" hangingPunct="0"/>
            <a:r>
              <a:rPr lang="en-GB" sz="2400" dirty="0">
                <a:solidFill>
                  <a:srgbClr val="9A1D2B"/>
                </a:solidFill>
                <a:latin typeface="Arial" pitchFamily="34" charset="0"/>
                <a:cs typeface="Arial" pitchFamily="34" charset="0"/>
              </a:rPr>
              <a:t>Asynchronous or Synchronous ?</a:t>
            </a: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FEC7BAAC-BC51-B343-B315-A9ACA46898CF}" type="slidenum">
              <a:rPr lang="en-GB" smtClean="0"/>
              <a:pPr>
                <a:defRPr/>
              </a:pPr>
              <a:t>17</a:t>
            </a:fld>
            <a:endParaRPr lang="en-GB"/>
          </a:p>
        </p:txBody>
      </p:sp>
    </p:spTree>
    <p:extLst>
      <p:ext uri="{BB962C8B-B14F-4D97-AF65-F5344CB8AC3E}">
        <p14:creationId xmlns:p14="http://schemas.microsoft.com/office/powerpoint/2010/main" val="78490529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0" y="188640"/>
            <a:ext cx="6964974" cy="593725"/>
          </a:xfrm>
          <a:noFill/>
          <a:ln>
            <a:noFill/>
          </a:ln>
        </p:spPr>
        <p:txBody>
          <a:bodyPr vert="horz" wrap="square" lIns="91440" tIns="45720" rIns="91440" bIns="45720" numCol="1" anchor="b" anchorCtr="0" compatLnSpc="1">
            <a:prstTxWarp prst="textNoShape">
              <a:avLst/>
            </a:prstTxWarp>
            <a:normAutofit/>
          </a:bodyPr>
          <a:lstStyle/>
          <a:p>
            <a:r>
              <a:rPr lang="en-GB" dirty="0"/>
              <a:t>Need for Synchronisation</a:t>
            </a:r>
          </a:p>
        </p:txBody>
      </p:sp>
      <p:sp>
        <p:nvSpPr>
          <p:cNvPr id="501763" name="Rectangle 3"/>
          <p:cNvSpPr>
            <a:spLocks noGrp="1" noChangeArrowheads="1"/>
          </p:cNvSpPr>
          <p:nvPr>
            <p:ph type="body" idx="1"/>
          </p:nvPr>
        </p:nvSpPr>
        <p:spPr>
          <a:xfrm>
            <a:off x="683568" y="980728"/>
            <a:ext cx="7452298" cy="5346700"/>
          </a:xfrm>
          <a:ln/>
        </p:spPr>
        <p:txBody>
          <a:bodyPr/>
          <a:lstStyle/>
          <a:p>
            <a:pPr marL="0" indent="0" defTabSz="914400">
              <a:lnSpc>
                <a:spcPct val="80000"/>
              </a:lnSpc>
              <a:buNone/>
            </a:pPr>
            <a:r>
              <a:rPr lang="en-US" sz="1600" dirty="0">
                <a:cs typeface="Times New Roman" charset="0"/>
              </a:rPr>
              <a:t>If switching is synchronous, alignment or </a:t>
            </a:r>
            <a:r>
              <a:rPr lang="en-US" sz="1600" dirty="0" err="1">
                <a:cs typeface="Times New Roman" charset="0"/>
              </a:rPr>
              <a:t>synchronisation</a:t>
            </a:r>
            <a:r>
              <a:rPr lang="en-US" sz="1600" dirty="0">
                <a:cs typeface="Times New Roman" charset="0"/>
              </a:rPr>
              <a:t> is necessary to avoid packet fragmentation</a:t>
            </a:r>
          </a:p>
          <a:p>
            <a:pPr marL="457200" lvl="1" indent="0" defTabSz="914400">
              <a:buNone/>
            </a:pPr>
            <a:endParaRPr lang="en-GB" sz="1600" dirty="0"/>
          </a:p>
          <a:p>
            <a:pPr defTabSz="914400">
              <a:lnSpc>
                <a:spcPct val="80000"/>
              </a:lnSpc>
            </a:pPr>
            <a:r>
              <a:rPr lang="en-US" sz="1600" dirty="0">
                <a:cs typeface="Times New Roman" charset="0"/>
              </a:rPr>
              <a:t>Packets access the switch ports through different routes and hence the packet edges will not be time aligned at the switch fabric input. </a:t>
            </a:r>
            <a:endParaRPr lang="en-GB" sz="1600" dirty="0"/>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18</a:t>
            </a:fld>
            <a:endParaRPr lang="en-GB"/>
          </a:p>
        </p:txBody>
      </p:sp>
      <p:pic>
        <p:nvPicPr>
          <p:cNvPr id="5" name="Picture 4">
            <a:extLst>
              <a:ext uri="{FF2B5EF4-FFF2-40B4-BE49-F238E27FC236}">
                <a16:creationId xmlns:a16="http://schemas.microsoft.com/office/drawing/2014/main" id="{05699E0F-2727-44E6-90BD-AEB383599DD0}"/>
              </a:ext>
            </a:extLst>
          </p:cNvPr>
          <p:cNvPicPr>
            <a:picLocks noChangeAspect="1"/>
          </p:cNvPicPr>
          <p:nvPr/>
        </p:nvPicPr>
        <p:blipFill>
          <a:blip r:embed="rId3"/>
          <a:stretch>
            <a:fillRect/>
          </a:stretch>
        </p:blipFill>
        <p:spPr>
          <a:xfrm>
            <a:off x="2285481" y="3978481"/>
            <a:ext cx="4248472" cy="2331020"/>
          </a:xfrm>
          <a:prstGeom prst="rect">
            <a:avLst/>
          </a:prstGeom>
        </p:spPr>
      </p:pic>
      <p:sp>
        <p:nvSpPr>
          <p:cNvPr id="6" name="Rectangle 5">
            <a:extLst>
              <a:ext uri="{FF2B5EF4-FFF2-40B4-BE49-F238E27FC236}">
                <a16:creationId xmlns:a16="http://schemas.microsoft.com/office/drawing/2014/main" id="{46C80FFB-EF41-44FF-B526-9DA590199976}"/>
              </a:ext>
            </a:extLst>
          </p:cNvPr>
          <p:cNvSpPr/>
          <p:nvPr/>
        </p:nvSpPr>
        <p:spPr>
          <a:xfrm>
            <a:off x="1619672" y="2276872"/>
            <a:ext cx="9195940" cy="1588127"/>
          </a:xfrm>
          <a:prstGeom prst="rect">
            <a:avLst/>
          </a:prstGeom>
        </p:spPr>
        <p:txBody>
          <a:bodyPr wrap="square">
            <a:spAutoFit/>
          </a:bodyPr>
          <a:lstStyle/>
          <a:p>
            <a:pPr marL="231775" indent="-231775" defTabSz="914400">
              <a:lnSpc>
                <a:spcPct val="90000"/>
              </a:lnSpc>
              <a:buClr>
                <a:srgbClr val="CC0000"/>
              </a:buClr>
              <a:buFont typeface="Monotype Sorts" charset="0"/>
              <a:buNone/>
            </a:pPr>
            <a:r>
              <a:rPr lang="en-US" sz="1200" b="1" dirty="0"/>
              <a:t>Example values of factors affecting the phase of optical packets</a:t>
            </a:r>
          </a:p>
          <a:p>
            <a:pPr marL="231775" indent="-231775" defTabSz="914400">
              <a:lnSpc>
                <a:spcPct val="90000"/>
              </a:lnSpc>
              <a:buClr>
                <a:srgbClr val="CC0000"/>
              </a:buClr>
              <a:buFont typeface="Monotype Sorts" charset="0"/>
              <a:buNone/>
            </a:pPr>
            <a:r>
              <a:rPr lang="en-US" sz="1200" dirty="0"/>
              <a:t> </a:t>
            </a:r>
          </a:p>
          <a:p>
            <a:pPr marL="231775" indent="-231775" defTabSz="914400">
              <a:lnSpc>
                <a:spcPct val="90000"/>
              </a:lnSpc>
              <a:buClr>
                <a:srgbClr val="CC0000"/>
              </a:buClr>
              <a:buFont typeface="Monotype Sorts" charset="0"/>
              <a:buNone/>
            </a:pPr>
            <a:r>
              <a:rPr lang="en-US" sz="1200" dirty="0"/>
              <a:t>1. Dispersion in link:  Over 1530 -1560nm, 100km @ 20ns/nm/km = 60ns variation </a:t>
            </a:r>
          </a:p>
          <a:p>
            <a:pPr marL="231775" indent="-231775" algn="ctr" defTabSz="914400">
              <a:lnSpc>
                <a:spcPct val="90000"/>
              </a:lnSpc>
              <a:buClr>
                <a:srgbClr val="CC0000"/>
              </a:buClr>
              <a:buFont typeface="Monotype Sorts" charset="0"/>
              <a:buNone/>
            </a:pPr>
            <a:endParaRPr lang="en-US" sz="1200" dirty="0"/>
          </a:p>
          <a:p>
            <a:pPr marL="231775" indent="-231775" defTabSz="914400">
              <a:lnSpc>
                <a:spcPct val="90000"/>
              </a:lnSpc>
              <a:buClr>
                <a:srgbClr val="CC0000"/>
              </a:buClr>
              <a:buFont typeface="Monotype Sorts" charset="0"/>
              <a:buNone/>
            </a:pPr>
            <a:r>
              <a:rPr lang="en-US" sz="1200" dirty="0"/>
              <a:t>2. Temperature changes in link: 25</a:t>
            </a:r>
            <a:r>
              <a:rPr lang="en-US" sz="1200" dirty="0">
                <a:sym typeface="Symbol" charset="0"/>
              </a:rPr>
              <a:t>C variation, 100km  @ </a:t>
            </a:r>
            <a:r>
              <a:rPr lang="en-US" sz="1200" dirty="0"/>
              <a:t> 40ps/</a:t>
            </a:r>
            <a:r>
              <a:rPr lang="en-US" sz="1200" dirty="0">
                <a:sym typeface="Symbol" charset="0"/>
              </a:rPr>
              <a:t>C</a:t>
            </a:r>
            <a:r>
              <a:rPr lang="en-US" sz="1200" dirty="0"/>
              <a:t> /km = 100ns</a:t>
            </a:r>
          </a:p>
          <a:p>
            <a:pPr marL="231775" indent="-231775" defTabSz="914400">
              <a:lnSpc>
                <a:spcPct val="90000"/>
              </a:lnSpc>
              <a:buClr>
                <a:srgbClr val="CC0000"/>
              </a:buClr>
              <a:buFont typeface="Monotype Sorts" charset="0"/>
              <a:buNone/>
            </a:pPr>
            <a:r>
              <a:rPr lang="en-US" sz="1200" dirty="0"/>
              <a:t> </a:t>
            </a:r>
          </a:p>
          <a:p>
            <a:pPr marL="231775" indent="-231775" defTabSz="914400">
              <a:lnSpc>
                <a:spcPct val="90000"/>
              </a:lnSpc>
              <a:buClr>
                <a:srgbClr val="CC0000"/>
              </a:buClr>
              <a:buFont typeface="Monotype Sorts" charset="0"/>
              <a:buNone/>
            </a:pPr>
            <a:r>
              <a:rPr lang="en-US" sz="1200" dirty="0"/>
              <a:t>3. Temperature variations (slow) &amp; dispersion effects in optical buffers (fast) </a:t>
            </a:r>
            <a:r>
              <a:rPr lang="en-US" sz="1200" dirty="0">
                <a:sym typeface="Symbol" charset="0"/>
              </a:rPr>
              <a:t> 5 -10ns</a:t>
            </a:r>
            <a:r>
              <a:rPr lang="en-US" sz="1200" dirty="0"/>
              <a:t> </a:t>
            </a:r>
          </a:p>
          <a:p>
            <a:pPr marL="231775" indent="-231775" defTabSz="914400">
              <a:lnSpc>
                <a:spcPct val="90000"/>
              </a:lnSpc>
              <a:buClr>
                <a:srgbClr val="CC0000"/>
              </a:buClr>
              <a:buFont typeface="Monotype Sorts" charset="0"/>
              <a:buNone/>
            </a:pPr>
            <a:endParaRPr lang="en-US" sz="1200" dirty="0"/>
          </a:p>
          <a:p>
            <a:pPr marL="231775" indent="-231775" defTabSz="914400">
              <a:lnSpc>
                <a:spcPct val="90000"/>
              </a:lnSpc>
              <a:buClr>
                <a:srgbClr val="CC0000"/>
              </a:buClr>
              <a:buFont typeface="Monotype Sorts" charset="0"/>
              <a:buNone/>
            </a:pPr>
            <a:r>
              <a:rPr lang="en-US" sz="1200" dirty="0"/>
              <a:t>4. Slow clock variations due to drift in master clock  - typically &lt;1</a:t>
            </a:r>
            <a:r>
              <a:rPr lang="en-US" sz="1200" dirty="0">
                <a:sym typeface="Symbol" charset="0"/>
              </a:rPr>
              <a:t>s over</a:t>
            </a:r>
            <a:r>
              <a:rPr lang="en-US" sz="1200" i="1" dirty="0">
                <a:sym typeface="Symbol" charset="0"/>
              </a:rPr>
              <a:t> </a:t>
            </a:r>
            <a:r>
              <a:rPr lang="en-US" sz="1200" dirty="0">
                <a:sym typeface="Symbol" charset="0"/>
              </a:rPr>
              <a:t>1000</a:t>
            </a:r>
            <a:r>
              <a:rPr lang="en-GB" sz="1200" dirty="0">
                <a:sym typeface="Symbol" charset="0"/>
              </a:rPr>
              <a:t> </a:t>
            </a:r>
            <a:r>
              <a:rPr lang="en-US" sz="1200" dirty="0">
                <a:sym typeface="Symbol" charset="0"/>
              </a:rPr>
              <a:t>sec</a:t>
            </a:r>
            <a:r>
              <a:rPr lang="en-US" sz="1200" dirty="0"/>
              <a:t> </a:t>
            </a:r>
          </a:p>
        </p:txBody>
      </p:sp>
    </p:spTree>
    <p:extLst>
      <p:ext uri="{BB962C8B-B14F-4D97-AF65-F5344CB8AC3E}">
        <p14:creationId xmlns:p14="http://schemas.microsoft.com/office/powerpoint/2010/main" val="1565023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18091" y="404664"/>
            <a:ext cx="3480289" cy="336550"/>
          </a:xfrm>
          <a:prstGeom prst="rect">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noAutofit/>
          </a:bodyPr>
          <a:lstStyle/>
          <a:p>
            <a:pPr eaLnBrk="0" hangingPunct="0"/>
            <a:r>
              <a:rPr lang="en-US" sz="2400" dirty="0">
                <a:solidFill>
                  <a:srgbClr val="9A1D2B"/>
                </a:solidFill>
                <a:latin typeface="Arial" pitchFamily="34" charset="0"/>
                <a:cs typeface="Arial" pitchFamily="34" charset="0"/>
              </a:rPr>
              <a:t>Example Synchronizer</a:t>
            </a:r>
          </a:p>
        </p:txBody>
      </p:sp>
      <p:grpSp>
        <p:nvGrpSpPr>
          <p:cNvPr id="152794" name="Group 218"/>
          <p:cNvGrpSpPr>
            <a:grpSpLocks/>
          </p:cNvGrpSpPr>
          <p:nvPr/>
        </p:nvGrpSpPr>
        <p:grpSpPr bwMode="auto">
          <a:xfrm>
            <a:off x="1148862" y="4587875"/>
            <a:ext cx="7807569" cy="1708150"/>
            <a:chOff x="672" y="2976"/>
            <a:chExt cx="5328" cy="1076"/>
          </a:xfrm>
        </p:grpSpPr>
        <p:sp>
          <p:nvSpPr>
            <p:cNvPr id="152769" name="Text Box 193"/>
            <p:cNvSpPr txBox="1">
              <a:spLocks noChangeArrowheads="1"/>
            </p:cNvSpPr>
            <p:nvPr/>
          </p:nvSpPr>
          <p:spPr bwMode="auto">
            <a:xfrm>
              <a:off x="672" y="2976"/>
              <a:ext cx="4928" cy="404"/>
            </a:xfrm>
            <a:prstGeom prst="rect">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29783" dir="1514402" algn="ctr" rotWithShape="0">
                      <a:schemeClr val="tx2">
                        <a:alpha val="74998"/>
                      </a:schemeClr>
                    </a:outerShdw>
                  </a:effectLst>
                </a14:hiddenEffects>
              </a:ext>
            </a:extLst>
          </p:spPr>
          <p:txBody>
            <a:bodyPr wrap="none" anchor="ctr"/>
            <a:lstStyle/>
            <a:p>
              <a:pPr>
                <a:buFontTx/>
                <a:buChar char="•"/>
              </a:pPr>
              <a:r>
                <a:rPr lang="en-GB" sz="1800" dirty="0">
                  <a:solidFill>
                    <a:schemeClr val="tx1"/>
                  </a:solidFill>
                  <a:latin typeface="Arial" charset="0"/>
                </a:rPr>
                <a:t> High signal-to-noise ratio (SNR) - limited passive losses and periodic</a:t>
              </a:r>
            </a:p>
            <a:p>
              <a:r>
                <a:rPr lang="en-GB" sz="1800" dirty="0">
                  <a:solidFill>
                    <a:schemeClr val="tx1"/>
                  </a:solidFill>
                  <a:latin typeface="Arial" charset="0"/>
                </a:rPr>
                <a:t>amplification by optical gates</a:t>
              </a:r>
            </a:p>
          </p:txBody>
        </p:sp>
        <p:sp>
          <p:nvSpPr>
            <p:cNvPr id="152771" name="Text Box 195"/>
            <p:cNvSpPr txBox="1">
              <a:spLocks noChangeArrowheads="1"/>
            </p:cNvSpPr>
            <p:nvPr/>
          </p:nvSpPr>
          <p:spPr bwMode="auto">
            <a:xfrm>
              <a:off x="672" y="3360"/>
              <a:ext cx="5328" cy="404"/>
            </a:xfrm>
            <a:prstGeom prst="rect">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29783" dir="1514402" algn="ctr" rotWithShape="0">
                      <a:schemeClr val="tx2">
                        <a:alpha val="74998"/>
                      </a:schemeClr>
                    </a:outerShdw>
                  </a:effectLst>
                </a14:hiddenEffects>
              </a:ext>
            </a:extLst>
          </p:spPr>
          <p:txBody>
            <a:bodyPr wrap="none" anchor="ctr"/>
            <a:lstStyle/>
            <a:p>
              <a:pPr>
                <a:buFontTx/>
                <a:buChar char="•"/>
              </a:pPr>
              <a:r>
                <a:rPr lang="en-GB" sz="1800" dirty="0">
                  <a:solidFill>
                    <a:schemeClr val="tx1"/>
                  </a:solidFill>
                  <a:latin typeface="Arial" charset="0"/>
                </a:rPr>
                <a:t> High ON/OFF ratio (extinction) of gates results in low crosstalk</a:t>
              </a:r>
            </a:p>
          </p:txBody>
        </p:sp>
        <p:sp>
          <p:nvSpPr>
            <p:cNvPr id="152772" name="Text Box 196"/>
            <p:cNvSpPr txBox="1">
              <a:spLocks noChangeArrowheads="1"/>
            </p:cNvSpPr>
            <p:nvPr/>
          </p:nvSpPr>
          <p:spPr bwMode="auto">
            <a:xfrm>
              <a:off x="672" y="3648"/>
              <a:ext cx="5328" cy="404"/>
            </a:xfrm>
            <a:prstGeom prst="rect">
              <a:avLst/>
            </a:prstGeom>
            <a:noFill/>
            <a:ln>
              <a:noFill/>
            </a:ln>
            <a:effectLst/>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29783" dir="1514402" algn="ctr" rotWithShape="0">
                      <a:schemeClr val="tx2">
                        <a:alpha val="74998"/>
                      </a:schemeClr>
                    </a:outerShdw>
                  </a:effectLst>
                </a14:hiddenEffects>
              </a:ext>
            </a:extLst>
          </p:spPr>
          <p:txBody>
            <a:bodyPr wrap="none" anchor="ctr"/>
            <a:lstStyle/>
            <a:p>
              <a:pPr>
                <a:buFontTx/>
                <a:buChar char="•"/>
              </a:pPr>
              <a:r>
                <a:rPr lang="en-GB" sz="1800" dirty="0">
                  <a:solidFill>
                    <a:schemeClr val="tx1"/>
                  </a:solidFill>
                  <a:latin typeface="Arial" charset="0"/>
                </a:rPr>
                <a:t> Very fast operation (&lt;1ns)</a:t>
              </a:r>
            </a:p>
          </p:txBody>
        </p:sp>
      </p:gr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FEC7BAAC-BC51-B343-B315-A9ACA46898CF}" type="slidenum">
              <a:rPr lang="en-GB" smtClean="0"/>
              <a:pPr>
                <a:defRPr/>
              </a:pPr>
              <a:t>19</a:t>
            </a:fld>
            <a:endParaRPr lang="en-GB"/>
          </a:p>
        </p:txBody>
      </p:sp>
      <p:sp>
        <p:nvSpPr>
          <p:cNvPr id="432" name="Line 3">
            <a:extLst>
              <a:ext uri="{FF2B5EF4-FFF2-40B4-BE49-F238E27FC236}">
                <a16:creationId xmlns:a16="http://schemas.microsoft.com/office/drawing/2014/main" id="{BF38E536-2E5D-44F9-A633-8AA1C3B22665}"/>
              </a:ext>
            </a:extLst>
          </p:cNvPr>
          <p:cNvSpPr>
            <a:spLocks noChangeShapeType="1"/>
          </p:cNvSpPr>
          <p:nvPr/>
        </p:nvSpPr>
        <p:spPr bwMode="auto">
          <a:xfrm flipH="1">
            <a:off x="657958" y="2870200"/>
            <a:ext cx="168665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33" name="Group 4">
            <a:extLst>
              <a:ext uri="{FF2B5EF4-FFF2-40B4-BE49-F238E27FC236}">
                <a16:creationId xmlns:a16="http://schemas.microsoft.com/office/drawing/2014/main" id="{9A2602E8-D5B3-4361-980A-BA0BC9795754}"/>
              </a:ext>
            </a:extLst>
          </p:cNvPr>
          <p:cNvGrpSpPr>
            <a:grpSpLocks/>
          </p:cNvGrpSpPr>
          <p:nvPr/>
        </p:nvGrpSpPr>
        <p:grpSpPr bwMode="auto">
          <a:xfrm>
            <a:off x="1992923" y="2641600"/>
            <a:ext cx="281354" cy="228600"/>
            <a:chOff x="1872" y="1728"/>
            <a:chExt cx="240" cy="192"/>
          </a:xfrm>
        </p:grpSpPr>
        <p:sp>
          <p:nvSpPr>
            <p:cNvPr id="434" name="Oval 5">
              <a:extLst>
                <a:ext uri="{FF2B5EF4-FFF2-40B4-BE49-F238E27FC236}">
                  <a16:creationId xmlns:a16="http://schemas.microsoft.com/office/drawing/2014/main" id="{F9E6ACE6-21A3-46EC-815A-5C9AAB498FA6}"/>
                </a:ext>
              </a:extLst>
            </p:cNvPr>
            <p:cNvSpPr>
              <a:spLocks noChangeArrowheads="1"/>
            </p:cNvSpPr>
            <p:nvPr/>
          </p:nvSpPr>
          <p:spPr bwMode="auto">
            <a:xfrm>
              <a:off x="1872"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5" name="Oval 6">
              <a:extLst>
                <a:ext uri="{FF2B5EF4-FFF2-40B4-BE49-F238E27FC236}">
                  <a16:creationId xmlns:a16="http://schemas.microsoft.com/office/drawing/2014/main" id="{90C737C7-6169-423A-991C-AE8D2DA6C3A5}"/>
                </a:ext>
              </a:extLst>
            </p:cNvPr>
            <p:cNvSpPr>
              <a:spLocks noChangeArrowheads="1"/>
            </p:cNvSpPr>
            <p:nvPr/>
          </p:nvSpPr>
          <p:spPr bwMode="auto">
            <a:xfrm>
              <a:off x="1920"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36" name="Group 7">
            <a:extLst>
              <a:ext uri="{FF2B5EF4-FFF2-40B4-BE49-F238E27FC236}">
                <a16:creationId xmlns:a16="http://schemas.microsoft.com/office/drawing/2014/main" id="{66AD6864-285A-4D2D-A3C6-01427BDC61B3}"/>
              </a:ext>
            </a:extLst>
          </p:cNvPr>
          <p:cNvGrpSpPr>
            <a:grpSpLocks/>
          </p:cNvGrpSpPr>
          <p:nvPr/>
        </p:nvGrpSpPr>
        <p:grpSpPr bwMode="auto">
          <a:xfrm>
            <a:off x="1289538" y="2641600"/>
            <a:ext cx="282820" cy="228600"/>
            <a:chOff x="1872" y="1728"/>
            <a:chExt cx="240" cy="192"/>
          </a:xfrm>
        </p:grpSpPr>
        <p:sp>
          <p:nvSpPr>
            <p:cNvPr id="437" name="Oval 8">
              <a:extLst>
                <a:ext uri="{FF2B5EF4-FFF2-40B4-BE49-F238E27FC236}">
                  <a16:creationId xmlns:a16="http://schemas.microsoft.com/office/drawing/2014/main" id="{564BADC8-FD80-4807-AB5E-84E1F3C1C84B}"/>
                </a:ext>
              </a:extLst>
            </p:cNvPr>
            <p:cNvSpPr>
              <a:spLocks noChangeArrowheads="1"/>
            </p:cNvSpPr>
            <p:nvPr/>
          </p:nvSpPr>
          <p:spPr bwMode="auto">
            <a:xfrm>
              <a:off x="1872"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8" name="Oval 9">
              <a:extLst>
                <a:ext uri="{FF2B5EF4-FFF2-40B4-BE49-F238E27FC236}">
                  <a16:creationId xmlns:a16="http://schemas.microsoft.com/office/drawing/2014/main" id="{6C5F7721-057C-495A-B642-D081D078DE20}"/>
                </a:ext>
              </a:extLst>
            </p:cNvPr>
            <p:cNvSpPr>
              <a:spLocks noChangeArrowheads="1"/>
            </p:cNvSpPr>
            <p:nvPr/>
          </p:nvSpPr>
          <p:spPr bwMode="auto">
            <a:xfrm>
              <a:off x="1920"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39" name="Group 10">
            <a:extLst>
              <a:ext uri="{FF2B5EF4-FFF2-40B4-BE49-F238E27FC236}">
                <a16:creationId xmlns:a16="http://schemas.microsoft.com/office/drawing/2014/main" id="{3CC4A067-410B-4487-8170-EA887674B873}"/>
              </a:ext>
            </a:extLst>
          </p:cNvPr>
          <p:cNvGrpSpPr>
            <a:grpSpLocks/>
          </p:cNvGrpSpPr>
          <p:nvPr/>
        </p:nvGrpSpPr>
        <p:grpSpPr bwMode="auto">
          <a:xfrm>
            <a:off x="937846" y="2489200"/>
            <a:ext cx="281354" cy="381000"/>
            <a:chOff x="1872" y="1728"/>
            <a:chExt cx="240" cy="192"/>
          </a:xfrm>
        </p:grpSpPr>
        <p:sp>
          <p:nvSpPr>
            <p:cNvPr id="440" name="Oval 11">
              <a:extLst>
                <a:ext uri="{FF2B5EF4-FFF2-40B4-BE49-F238E27FC236}">
                  <a16:creationId xmlns:a16="http://schemas.microsoft.com/office/drawing/2014/main" id="{AF36B377-EB3C-4A44-90D4-05C99C0080CE}"/>
                </a:ext>
              </a:extLst>
            </p:cNvPr>
            <p:cNvSpPr>
              <a:spLocks noChangeArrowheads="1"/>
            </p:cNvSpPr>
            <p:nvPr/>
          </p:nvSpPr>
          <p:spPr bwMode="auto">
            <a:xfrm>
              <a:off x="1872"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1" name="Oval 12">
              <a:extLst>
                <a:ext uri="{FF2B5EF4-FFF2-40B4-BE49-F238E27FC236}">
                  <a16:creationId xmlns:a16="http://schemas.microsoft.com/office/drawing/2014/main" id="{F636145E-DA44-4E29-9AF8-A934F5A9A04B}"/>
                </a:ext>
              </a:extLst>
            </p:cNvPr>
            <p:cNvSpPr>
              <a:spLocks noChangeArrowheads="1"/>
            </p:cNvSpPr>
            <p:nvPr/>
          </p:nvSpPr>
          <p:spPr bwMode="auto">
            <a:xfrm>
              <a:off x="1920"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42" name="Text Box 13">
            <a:extLst>
              <a:ext uri="{FF2B5EF4-FFF2-40B4-BE49-F238E27FC236}">
                <a16:creationId xmlns:a16="http://schemas.microsoft.com/office/drawing/2014/main" id="{41C505CA-6BE3-461B-9BDC-0D3B4EEAE14C}"/>
              </a:ext>
            </a:extLst>
          </p:cNvPr>
          <p:cNvSpPr txBox="1">
            <a:spLocks noChangeArrowheads="1"/>
          </p:cNvSpPr>
          <p:nvPr/>
        </p:nvSpPr>
        <p:spPr bwMode="auto">
          <a:xfrm>
            <a:off x="515815" y="1270001"/>
            <a:ext cx="1336431" cy="581025"/>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600">
                <a:solidFill>
                  <a:schemeClr val="tx1"/>
                </a:solidFill>
                <a:latin typeface="Arial" charset="0"/>
              </a:rPr>
              <a:t>Passive</a:t>
            </a:r>
          </a:p>
          <a:p>
            <a:pPr algn="ctr"/>
            <a:r>
              <a:rPr lang="en-GB" sz="1600">
                <a:solidFill>
                  <a:schemeClr val="tx1"/>
                </a:solidFill>
                <a:latin typeface="Arial" charset="0"/>
              </a:rPr>
              <a:t>Compensation</a:t>
            </a:r>
          </a:p>
        </p:txBody>
      </p:sp>
      <p:sp>
        <p:nvSpPr>
          <p:cNvPr id="443" name="Line 14">
            <a:extLst>
              <a:ext uri="{FF2B5EF4-FFF2-40B4-BE49-F238E27FC236}">
                <a16:creationId xmlns:a16="http://schemas.microsoft.com/office/drawing/2014/main" id="{0D405416-5205-4118-A2DD-F430147D0847}"/>
              </a:ext>
            </a:extLst>
          </p:cNvPr>
          <p:cNvSpPr>
            <a:spLocks noChangeShapeType="1"/>
          </p:cNvSpPr>
          <p:nvPr/>
        </p:nvSpPr>
        <p:spPr bwMode="auto">
          <a:xfrm flipH="1">
            <a:off x="7620000" y="2870200"/>
            <a:ext cx="633046"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4" name="Text Box 15">
            <a:extLst>
              <a:ext uri="{FF2B5EF4-FFF2-40B4-BE49-F238E27FC236}">
                <a16:creationId xmlns:a16="http://schemas.microsoft.com/office/drawing/2014/main" id="{36B87F6C-7464-4032-BF0B-FB0076E9F1E8}"/>
              </a:ext>
            </a:extLst>
          </p:cNvPr>
          <p:cNvSpPr txBox="1">
            <a:spLocks noChangeArrowheads="1"/>
          </p:cNvSpPr>
          <p:nvPr/>
        </p:nvSpPr>
        <p:spPr bwMode="auto">
          <a:xfrm>
            <a:off x="657958" y="2108201"/>
            <a:ext cx="914400" cy="366713"/>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600">
                <a:solidFill>
                  <a:schemeClr val="tx1"/>
                </a:solidFill>
                <a:latin typeface="Arial" charset="0"/>
              </a:rPr>
              <a:t>DCF</a:t>
            </a:r>
          </a:p>
        </p:txBody>
      </p:sp>
      <p:sp>
        <p:nvSpPr>
          <p:cNvPr id="445" name="Text Box 16">
            <a:extLst>
              <a:ext uri="{FF2B5EF4-FFF2-40B4-BE49-F238E27FC236}">
                <a16:creationId xmlns:a16="http://schemas.microsoft.com/office/drawing/2014/main" id="{D3FE9EF0-5DD0-4246-905E-3C3CEB6D44E2}"/>
              </a:ext>
            </a:extLst>
          </p:cNvPr>
          <p:cNvSpPr txBox="1">
            <a:spLocks noChangeArrowheads="1"/>
          </p:cNvSpPr>
          <p:nvPr/>
        </p:nvSpPr>
        <p:spPr bwMode="auto">
          <a:xfrm>
            <a:off x="1852246" y="2260600"/>
            <a:ext cx="634512" cy="33655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600">
                <a:solidFill>
                  <a:schemeClr val="tx1"/>
                </a:solidFill>
                <a:latin typeface="Arial" charset="0"/>
              </a:rPr>
              <a:t>FDL</a:t>
            </a:r>
          </a:p>
        </p:txBody>
      </p:sp>
      <p:sp>
        <p:nvSpPr>
          <p:cNvPr id="446" name="Rectangle 17">
            <a:extLst>
              <a:ext uri="{FF2B5EF4-FFF2-40B4-BE49-F238E27FC236}">
                <a16:creationId xmlns:a16="http://schemas.microsoft.com/office/drawing/2014/main" id="{15A2890F-388A-477F-A3F2-269E06E980C2}"/>
              </a:ext>
            </a:extLst>
          </p:cNvPr>
          <p:cNvSpPr>
            <a:spLocks noChangeArrowheads="1"/>
          </p:cNvSpPr>
          <p:nvPr/>
        </p:nvSpPr>
        <p:spPr bwMode="auto">
          <a:xfrm>
            <a:off x="1922585" y="1193800"/>
            <a:ext cx="5978769" cy="2514600"/>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7" name="Line 18">
            <a:extLst>
              <a:ext uri="{FF2B5EF4-FFF2-40B4-BE49-F238E27FC236}">
                <a16:creationId xmlns:a16="http://schemas.microsoft.com/office/drawing/2014/main" id="{09FB5315-8972-4AA2-99BC-2EC4956E844B}"/>
              </a:ext>
            </a:extLst>
          </p:cNvPr>
          <p:cNvSpPr>
            <a:spLocks noChangeShapeType="1"/>
          </p:cNvSpPr>
          <p:nvPr/>
        </p:nvSpPr>
        <p:spPr bwMode="auto">
          <a:xfrm>
            <a:off x="1607528" y="2921000"/>
            <a:ext cx="17438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8" name="Line 19">
            <a:extLst>
              <a:ext uri="{FF2B5EF4-FFF2-40B4-BE49-F238E27FC236}">
                <a16:creationId xmlns:a16="http://schemas.microsoft.com/office/drawing/2014/main" id="{2C122D98-4D69-45F8-8484-D4104F6D599F}"/>
              </a:ext>
            </a:extLst>
          </p:cNvPr>
          <p:cNvSpPr>
            <a:spLocks noChangeShapeType="1"/>
          </p:cNvSpPr>
          <p:nvPr/>
        </p:nvSpPr>
        <p:spPr bwMode="auto">
          <a:xfrm flipH="1">
            <a:off x="1783374" y="2930525"/>
            <a:ext cx="0" cy="11207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9" name="Line 20">
            <a:extLst>
              <a:ext uri="{FF2B5EF4-FFF2-40B4-BE49-F238E27FC236}">
                <a16:creationId xmlns:a16="http://schemas.microsoft.com/office/drawing/2014/main" id="{92ED58E9-EA3B-4136-A403-4F7BD716B447}"/>
              </a:ext>
            </a:extLst>
          </p:cNvPr>
          <p:cNvSpPr>
            <a:spLocks noChangeShapeType="1"/>
          </p:cNvSpPr>
          <p:nvPr/>
        </p:nvSpPr>
        <p:spPr bwMode="auto">
          <a:xfrm flipH="1" flipV="1">
            <a:off x="1783374" y="4056063"/>
            <a:ext cx="769326" cy="476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50" name="Group 21">
            <a:extLst>
              <a:ext uri="{FF2B5EF4-FFF2-40B4-BE49-F238E27FC236}">
                <a16:creationId xmlns:a16="http://schemas.microsoft.com/office/drawing/2014/main" id="{DA7D4815-3C11-429E-B5BC-6A82CD173897}"/>
              </a:ext>
            </a:extLst>
          </p:cNvPr>
          <p:cNvGrpSpPr>
            <a:grpSpLocks/>
          </p:cNvGrpSpPr>
          <p:nvPr/>
        </p:nvGrpSpPr>
        <p:grpSpPr bwMode="auto">
          <a:xfrm>
            <a:off x="2344615" y="2032000"/>
            <a:ext cx="1758462" cy="2133600"/>
            <a:chOff x="1440" y="1440"/>
            <a:chExt cx="1200" cy="1344"/>
          </a:xfrm>
        </p:grpSpPr>
        <p:sp>
          <p:nvSpPr>
            <p:cNvPr id="451" name="Line 22">
              <a:extLst>
                <a:ext uri="{FF2B5EF4-FFF2-40B4-BE49-F238E27FC236}">
                  <a16:creationId xmlns:a16="http://schemas.microsoft.com/office/drawing/2014/main" id="{732BA903-3991-4F25-B964-23593BAC53E4}"/>
                </a:ext>
              </a:extLst>
            </p:cNvPr>
            <p:cNvSpPr>
              <a:spLocks noChangeShapeType="1"/>
            </p:cNvSpPr>
            <p:nvPr/>
          </p:nvSpPr>
          <p:spPr bwMode="auto">
            <a:xfrm>
              <a:off x="2392" y="1632"/>
              <a:ext cx="0" cy="11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52" name="Group 23">
              <a:extLst>
                <a:ext uri="{FF2B5EF4-FFF2-40B4-BE49-F238E27FC236}">
                  <a16:creationId xmlns:a16="http://schemas.microsoft.com/office/drawing/2014/main" id="{0B79EC83-E756-4406-9B74-3843776E210D}"/>
                </a:ext>
              </a:extLst>
            </p:cNvPr>
            <p:cNvGrpSpPr>
              <a:grpSpLocks/>
            </p:cNvGrpSpPr>
            <p:nvPr/>
          </p:nvGrpSpPr>
          <p:grpSpPr bwMode="auto">
            <a:xfrm>
              <a:off x="1728" y="1440"/>
              <a:ext cx="192" cy="144"/>
              <a:chOff x="1872" y="1728"/>
              <a:chExt cx="240" cy="192"/>
            </a:xfrm>
          </p:grpSpPr>
          <p:sp>
            <p:nvSpPr>
              <p:cNvPr id="504" name="Oval 24">
                <a:extLst>
                  <a:ext uri="{FF2B5EF4-FFF2-40B4-BE49-F238E27FC236}">
                    <a16:creationId xmlns:a16="http://schemas.microsoft.com/office/drawing/2014/main" id="{D2D33271-DE73-435E-ADC9-9C1C4CB95761}"/>
                  </a:ext>
                </a:extLst>
              </p:cNvPr>
              <p:cNvSpPr>
                <a:spLocks noChangeArrowheads="1"/>
              </p:cNvSpPr>
              <p:nvPr/>
            </p:nvSpPr>
            <p:spPr bwMode="auto">
              <a:xfrm>
                <a:off x="1872"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 name="Oval 25">
                <a:extLst>
                  <a:ext uri="{FF2B5EF4-FFF2-40B4-BE49-F238E27FC236}">
                    <a16:creationId xmlns:a16="http://schemas.microsoft.com/office/drawing/2014/main" id="{53422A0F-781A-492B-83CF-AFC2EE4D7D60}"/>
                  </a:ext>
                </a:extLst>
              </p:cNvPr>
              <p:cNvSpPr>
                <a:spLocks noChangeArrowheads="1"/>
              </p:cNvSpPr>
              <p:nvPr/>
            </p:nvSpPr>
            <p:spPr bwMode="auto">
              <a:xfrm>
                <a:off x="1920"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53" name="Line 26">
              <a:extLst>
                <a:ext uri="{FF2B5EF4-FFF2-40B4-BE49-F238E27FC236}">
                  <a16:creationId xmlns:a16="http://schemas.microsoft.com/office/drawing/2014/main" id="{F1477944-0222-4120-9430-0C8B1646F90A}"/>
                </a:ext>
              </a:extLst>
            </p:cNvPr>
            <p:cNvSpPr>
              <a:spLocks noChangeShapeType="1"/>
            </p:cNvSpPr>
            <p:nvPr/>
          </p:nvSpPr>
          <p:spPr bwMode="auto">
            <a:xfrm>
              <a:off x="1584" y="1824"/>
              <a:ext cx="48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4" name="Line 27">
              <a:extLst>
                <a:ext uri="{FF2B5EF4-FFF2-40B4-BE49-F238E27FC236}">
                  <a16:creationId xmlns:a16="http://schemas.microsoft.com/office/drawing/2014/main" id="{5402E44D-0450-457F-B346-44BF3EEAD1D0}"/>
                </a:ext>
              </a:extLst>
            </p:cNvPr>
            <p:cNvSpPr>
              <a:spLocks noChangeShapeType="1"/>
            </p:cNvSpPr>
            <p:nvPr/>
          </p:nvSpPr>
          <p:spPr bwMode="auto">
            <a:xfrm>
              <a:off x="1584" y="2064"/>
              <a:ext cx="48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5" name="Line 28">
              <a:extLst>
                <a:ext uri="{FF2B5EF4-FFF2-40B4-BE49-F238E27FC236}">
                  <a16:creationId xmlns:a16="http://schemas.microsoft.com/office/drawing/2014/main" id="{FFE44072-83C2-4637-A27F-E21C9D931952}"/>
                </a:ext>
              </a:extLst>
            </p:cNvPr>
            <p:cNvSpPr>
              <a:spLocks noChangeShapeType="1"/>
            </p:cNvSpPr>
            <p:nvPr/>
          </p:nvSpPr>
          <p:spPr bwMode="auto">
            <a:xfrm>
              <a:off x="1584" y="2304"/>
              <a:ext cx="48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6" name="Rectangle 29">
              <a:extLst>
                <a:ext uri="{FF2B5EF4-FFF2-40B4-BE49-F238E27FC236}">
                  <a16:creationId xmlns:a16="http://schemas.microsoft.com/office/drawing/2014/main" id="{2A3F9FB1-0EB6-49D0-B70F-CA1C2028B529}"/>
                </a:ext>
              </a:extLst>
            </p:cNvPr>
            <p:cNvSpPr>
              <a:spLocks noChangeArrowheads="1"/>
            </p:cNvSpPr>
            <p:nvPr/>
          </p:nvSpPr>
          <p:spPr bwMode="auto">
            <a:xfrm>
              <a:off x="2064" y="1488"/>
              <a:ext cx="192" cy="19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endParaRPr lang="en-US"/>
            </a:p>
          </p:txBody>
        </p:sp>
        <p:sp>
          <p:nvSpPr>
            <p:cNvPr id="457" name="Rectangle 30">
              <a:extLst>
                <a:ext uri="{FF2B5EF4-FFF2-40B4-BE49-F238E27FC236}">
                  <a16:creationId xmlns:a16="http://schemas.microsoft.com/office/drawing/2014/main" id="{CC677ECE-DA61-41CB-A12F-C5AE11D7984A}"/>
                </a:ext>
              </a:extLst>
            </p:cNvPr>
            <p:cNvSpPr>
              <a:spLocks noChangeArrowheads="1"/>
            </p:cNvSpPr>
            <p:nvPr/>
          </p:nvSpPr>
          <p:spPr bwMode="auto">
            <a:xfrm>
              <a:off x="2064" y="1728"/>
              <a:ext cx="192" cy="19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endParaRPr lang="en-US"/>
            </a:p>
          </p:txBody>
        </p:sp>
        <p:sp>
          <p:nvSpPr>
            <p:cNvPr id="458" name="Rectangle 31">
              <a:extLst>
                <a:ext uri="{FF2B5EF4-FFF2-40B4-BE49-F238E27FC236}">
                  <a16:creationId xmlns:a16="http://schemas.microsoft.com/office/drawing/2014/main" id="{73E30F20-0937-45B1-B537-8382B17D171C}"/>
                </a:ext>
              </a:extLst>
            </p:cNvPr>
            <p:cNvSpPr>
              <a:spLocks noChangeArrowheads="1"/>
            </p:cNvSpPr>
            <p:nvPr/>
          </p:nvSpPr>
          <p:spPr bwMode="auto">
            <a:xfrm>
              <a:off x="2064" y="1968"/>
              <a:ext cx="192" cy="19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endParaRPr lang="en-US"/>
            </a:p>
          </p:txBody>
        </p:sp>
        <p:sp>
          <p:nvSpPr>
            <p:cNvPr id="459" name="Rectangle 32">
              <a:extLst>
                <a:ext uri="{FF2B5EF4-FFF2-40B4-BE49-F238E27FC236}">
                  <a16:creationId xmlns:a16="http://schemas.microsoft.com/office/drawing/2014/main" id="{767CD2E1-2ABC-454F-AA0D-0103F3DD3D80}"/>
                </a:ext>
              </a:extLst>
            </p:cNvPr>
            <p:cNvSpPr>
              <a:spLocks noChangeArrowheads="1"/>
            </p:cNvSpPr>
            <p:nvPr/>
          </p:nvSpPr>
          <p:spPr bwMode="auto">
            <a:xfrm>
              <a:off x="2064" y="2208"/>
              <a:ext cx="192" cy="19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endParaRPr lang="en-US"/>
            </a:p>
          </p:txBody>
        </p:sp>
        <p:grpSp>
          <p:nvGrpSpPr>
            <p:cNvPr id="460" name="Group 33">
              <a:extLst>
                <a:ext uri="{FF2B5EF4-FFF2-40B4-BE49-F238E27FC236}">
                  <a16:creationId xmlns:a16="http://schemas.microsoft.com/office/drawing/2014/main" id="{802B5F24-5BCC-424F-9385-F0DA2879BEB0}"/>
                </a:ext>
              </a:extLst>
            </p:cNvPr>
            <p:cNvGrpSpPr>
              <a:grpSpLocks/>
            </p:cNvGrpSpPr>
            <p:nvPr/>
          </p:nvGrpSpPr>
          <p:grpSpPr bwMode="auto">
            <a:xfrm>
              <a:off x="1728" y="1680"/>
              <a:ext cx="192" cy="144"/>
              <a:chOff x="1872" y="1728"/>
              <a:chExt cx="240" cy="192"/>
            </a:xfrm>
          </p:grpSpPr>
          <p:sp>
            <p:nvSpPr>
              <p:cNvPr id="502" name="Oval 34">
                <a:extLst>
                  <a:ext uri="{FF2B5EF4-FFF2-40B4-BE49-F238E27FC236}">
                    <a16:creationId xmlns:a16="http://schemas.microsoft.com/office/drawing/2014/main" id="{05FA666C-28C3-421D-B1A4-C9C9883B6B75}"/>
                  </a:ext>
                </a:extLst>
              </p:cNvPr>
              <p:cNvSpPr>
                <a:spLocks noChangeArrowheads="1"/>
              </p:cNvSpPr>
              <p:nvPr/>
            </p:nvSpPr>
            <p:spPr bwMode="auto">
              <a:xfrm>
                <a:off x="1872"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3" name="Oval 35">
                <a:extLst>
                  <a:ext uri="{FF2B5EF4-FFF2-40B4-BE49-F238E27FC236}">
                    <a16:creationId xmlns:a16="http://schemas.microsoft.com/office/drawing/2014/main" id="{3171DB62-610D-476D-92FD-6EAAD2714764}"/>
                  </a:ext>
                </a:extLst>
              </p:cNvPr>
              <p:cNvSpPr>
                <a:spLocks noChangeArrowheads="1"/>
              </p:cNvSpPr>
              <p:nvPr/>
            </p:nvSpPr>
            <p:spPr bwMode="auto">
              <a:xfrm>
                <a:off x="1920"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61" name="Group 36">
              <a:extLst>
                <a:ext uri="{FF2B5EF4-FFF2-40B4-BE49-F238E27FC236}">
                  <a16:creationId xmlns:a16="http://schemas.microsoft.com/office/drawing/2014/main" id="{1E4CE906-8A46-4A17-B3BB-894428870BF5}"/>
                </a:ext>
              </a:extLst>
            </p:cNvPr>
            <p:cNvGrpSpPr>
              <a:grpSpLocks/>
            </p:cNvGrpSpPr>
            <p:nvPr/>
          </p:nvGrpSpPr>
          <p:grpSpPr bwMode="auto">
            <a:xfrm>
              <a:off x="1728" y="1920"/>
              <a:ext cx="192" cy="144"/>
              <a:chOff x="1872" y="1728"/>
              <a:chExt cx="240" cy="192"/>
            </a:xfrm>
          </p:grpSpPr>
          <p:sp>
            <p:nvSpPr>
              <p:cNvPr id="500" name="Oval 37">
                <a:extLst>
                  <a:ext uri="{FF2B5EF4-FFF2-40B4-BE49-F238E27FC236}">
                    <a16:creationId xmlns:a16="http://schemas.microsoft.com/office/drawing/2014/main" id="{94214FEE-1249-4846-9906-C3C98CD6A849}"/>
                  </a:ext>
                </a:extLst>
              </p:cNvPr>
              <p:cNvSpPr>
                <a:spLocks noChangeArrowheads="1"/>
              </p:cNvSpPr>
              <p:nvPr/>
            </p:nvSpPr>
            <p:spPr bwMode="auto">
              <a:xfrm>
                <a:off x="1872"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1" name="Oval 38">
                <a:extLst>
                  <a:ext uri="{FF2B5EF4-FFF2-40B4-BE49-F238E27FC236}">
                    <a16:creationId xmlns:a16="http://schemas.microsoft.com/office/drawing/2014/main" id="{0B0F391E-EBA7-40DF-AEB2-8935E7B6BD4E}"/>
                  </a:ext>
                </a:extLst>
              </p:cNvPr>
              <p:cNvSpPr>
                <a:spLocks noChangeArrowheads="1"/>
              </p:cNvSpPr>
              <p:nvPr/>
            </p:nvSpPr>
            <p:spPr bwMode="auto">
              <a:xfrm>
                <a:off x="1920"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62" name="Group 39">
              <a:extLst>
                <a:ext uri="{FF2B5EF4-FFF2-40B4-BE49-F238E27FC236}">
                  <a16:creationId xmlns:a16="http://schemas.microsoft.com/office/drawing/2014/main" id="{40C159DB-BF1E-460D-AB5F-40E43A5E2CBE}"/>
                </a:ext>
              </a:extLst>
            </p:cNvPr>
            <p:cNvGrpSpPr>
              <a:grpSpLocks/>
            </p:cNvGrpSpPr>
            <p:nvPr/>
          </p:nvGrpSpPr>
          <p:grpSpPr bwMode="auto">
            <a:xfrm>
              <a:off x="1728" y="2160"/>
              <a:ext cx="192" cy="144"/>
              <a:chOff x="1872" y="1728"/>
              <a:chExt cx="240" cy="192"/>
            </a:xfrm>
          </p:grpSpPr>
          <p:sp>
            <p:nvSpPr>
              <p:cNvPr id="498" name="Oval 40">
                <a:extLst>
                  <a:ext uri="{FF2B5EF4-FFF2-40B4-BE49-F238E27FC236}">
                    <a16:creationId xmlns:a16="http://schemas.microsoft.com/office/drawing/2014/main" id="{96242F56-BA4A-4CA2-87DB-E5C6A6606738}"/>
                  </a:ext>
                </a:extLst>
              </p:cNvPr>
              <p:cNvSpPr>
                <a:spLocks noChangeArrowheads="1"/>
              </p:cNvSpPr>
              <p:nvPr/>
            </p:nvSpPr>
            <p:spPr bwMode="auto">
              <a:xfrm>
                <a:off x="1872"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9" name="Oval 41">
                <a:extLst>
                  <a:ext uri="{FF2B5EF4-FFF2-40B4-BE49-F238E27FC236}">
                    <a16:creationId xmlns:a16="http://schemas.microsoft.com/office/drawing/2014/main" id="{A1D0EBEB-118B-45EF-B8F8-7E09E22CAB66}"/>
                  </a:ext>
                </a:extLst>
              </p:cNvPr>
              <p:cNvSpPr>
                <a:spLocks noChangeArrowheads="1"/>
              </p:cNvSpPr>
              <p:nvPr/>
            </p:nvSpPr>
            <p:spPr bwMode="auto">
              <a:xfrm>
                <a:off x="1920"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63" name="Line 42">
              <a:extLst>
                <a:ext uri="{FF2B5EF4-FFF2-40B4-BE49-F238E27FC236}">
                  <a16:creationId xmlns:a16="http://schemas.microsoft.com/office/drawing/2014/main" id="{941103D7-D531-4728-B8CF-48F576820F99}"/>
                </a:ext>
              </a:extLst>
            </p:cNvPr>
            <p:cNvSpPr>
              <a:spLocks noChangeShapeType="1"/>
            </p:cNvSpPr>
            <p:nvPr/>
          </p:nvSpPr>
          <p:spPr bwMode="auto">
            <a:xfrm flipH="1">
              <a:off x="2256" y="1632"/>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4" name="Line 43">
              <a:extLst>
                <a:ext uri="{FF2B5EF4-FFF2-40B4-BE49-F238E27FC236}">
                  <a16:creationId xmlns:a16="http://schemas.microsoft.com/office/drawing/2014/main" id="{4DC01D53-9927-4060-AC83-9BEDBB5E25E6}"/>
                </a:ext>
              </a:extLst>
            </p:cNvPr>
            <p:cNvSpPr>
              <a:spLocks noChangeShapeType="1"/>
            </p:cNvSpPr>
            <p:nvPr/>
          </p:nvSpPr>
          <p:spPr bwMode="auto">
            <a:xfrm flipH="1">
              <a:off x="2256" y="1872"/>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5" name="Line 44">
              <a:extLst>
                <a:ext uri="{FF2B5EF4-FFF2-40B4-BE49-F238E27FC236}">
                  <a16:creationId xmlns:a16="http://schemas.microsoft.com/office/drawing/2014/main" id="{CD37FFF1-18B5-455D-886D-9303C33B537B}"/>
                </a:ext>
              </a:extLst>
            </p:cNvPr>
            <p:cNvSpPr>
              <a:spLocks noChangeShapeType="1"/>
            </p:cNvSpPr>
            <p:nvPr/>
          </p:nvSpPr>
          <p:spPr bwMode="auto">
            <a:xfrm flipH="1">
              <a:off x="2256" y="2112"/>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6" name="Line 45">
              <a:extLst>
                <a:ext uri="{FF2B5EF4-FFF2-40B4-BE49-F238E27FC236}">
                  <a16:creationId xmlns:a16="http://schemas.microsoft.com/office/drawing/2014/main" id="{72C10BD5-A1FE-4F1D-9723-66D4754FBB28}"/>
                </a:ext>
              </a:extLst>
            </p:cNvPr>
            <p:cNvSpPr>
              <a:spLocks noChangeShapeType="1"/>
            </p:cNvSpPr>
            <p:nvPr/>
          </p:nvSpPr>
          <p:spPr bwMode="auto">
            <a:xfrm flipH="1">
              <a:off x="2256" y="2352"/>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7" name="Line 46">
              <a:extLst>
                <a:ext uri="{FF2B5EF4-FFF2-40B4-BE49-F238E27FC236}">
                  <a16:creationId xmlns:a16="http://schemas.microsoft.com/office/drawing/2014/main" id="{7653E258-0A4C-404E-82B8-89AFE7DE694A}"/>
                </a:ext>
              </a:extLst>
            </p:cNvPr>
            <p:cNvSpPr>
              <a:spLocks noChangeShapeType="1"/>
            </p:cNvSpPr>
            <p:nvPr/>
          </p:nvSpPr>
          <p:spPr bwMode="auto">
            <a:xfrm>
              <a:off x="2256" y="2304"/>
              <a:ext cx="24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8" name="Line 47">
              <a:extLst>
                <a:ext uri="{FF2B5EF4-FFF2-40B4-BE49-F238E27FC236}">
                  <a16:creationId xmlns:a16="http://schemas.microsoft.com/office/drawing/2014/main" id="{6549ED4A-FBC6-4CBC-A658-E9DCE7050F4F}"/>
                </a:ext>
              </a:extLst>
            </p:cNvPr>
            <p:cNvSpPr>
              <a:spLocks noChangeShapeType="1"/>
            </p:cNvSpPr>
            <p:nvPr/>
          </p:nvSpPr>
          <p:spPr bwMode="auto">
            <a:xfrm>
              <a:off x="2256" y="2064"/>
              <a:ext cx="24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9" name="Line 48">
              <a:extLst>
                <a:ext uri="{FF2B5EF4-FFF2-40B4-BE49-F238E27FC236}">
                  <a16:creationId xmlns:a16="http://schemas.microsoft.com/office/drawing/2014/main" id="{71CB747A-B410-4167-901B-35E44A18A65F}"/>
                </a:ext>
              </a:extLst>
            </p:cNvPr>
            <p:cNvSpPr>
              <a:spLocks noChangeShapeType="1"/>
            </p:cNvSpPr>
            <p:nvPr/>
          </p:nvSpPr>
          <p:spPr bwMode="auto">
            <a:xfrm>
              <a:off x="2256" y="1824"/>
              <a:ext cx="24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0" name="Line 49">
              <a:extLst>
                <a:ext uri="{FF2B5EF4-FFF2-40B4-BE49-F238E27FC236}">
                  <a16:creationId xmlns:a16="http://schemas.microsoft.com/office/drawing/2014/main" id="{00EEA317-E291-4316-A6ED-7EA2026728DD}"/>
                </a:ext>
              </a:extLst>
            </p:cNvPr>
            <p:cNvSpPr>
              <a:spLocks noChangeShapeType="1"/>
            </p:cNvSpPr>
            <p:nvPr/>
          </p:nvSpPr>
          <p:spPr bwMode="auto">
            <a:xfrm>
              <a:off x="2256" y="1584"/>
              <a:ext cx="24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71" name="Group 50">
              <a:extLst>
                <a:ext uri="{FF2B5EF4-FFF2-40B4-BE49-F238E27FC236}">
                  <a16:creationId xmlns:a16="http://schemas.microsoft.com/office/drawing/2014/main" id="{F1D27D95-5562-4349-B127-F36C3CD7B737}"/>
                </a:ext>
              </a:extLst>
            </p:cNvPr>
            <p:cNvGrpSpPr>
              <a:grpSpLocks/>
            </p:cNvGrpSpPr>
            <p:nvPr/>
          </p:nvGrpSpPr>
          <p:grpSpPr bwMode="auto">
            <a:xfrm>
              <a:off x="2496" y="1584"/>
              <a:ext cx="144" cy="720"/>
              <a:chOff x="2208" y="1296"/>
              <a:chExt cx="144" cy="720"/>
            </a:xfrm>
          </p:grpSpPr>
          <p:sp>
            <p:nvSpPr>
              <p:cNvPr id="494" name="Line 51">
                <a:extLst>
                  <a:ext uri="{FF2B5EF4-FFF2-40B4-BE49-F238E27FC236}">
                    <a16:creationId xmlns:a16="http://schemas.microsoft.com/office/drawing/2014/main" id="{03989FBC-928B-48F2-B1FF-306827C3B88D}"/>
                  </a:ext>
                </a:extLst>
              </p:cNvPr>
              <p:cNvSpPr>
                <a:spLocks noChangeShapeType="1"/>
              </p:cNvSpPr>
              <p:nvPr/>
            </p:nvSpPr>
            <p:spPr bwMode="auto">
              <a:xfrm>
                <a:off x="2208" y="1296"/>
                <a:ext cx="144" cy="38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5" name="Line 52">
                <a:extLst>
                  <a:ext uri="{FF2B5EF4-FFF2-40B4-BE49-F238E27FC236}">
                    <a16:creationId xmlns:a16="http://schemas.microsoft.com/office/drawing/2014/main" id="{158A6B94-E671-4699-A76F-37110AD0D249}"/>
                  </a:ext>
                </a:extLst>
              </p:cNvPr>
              <p:cNvSpPr>
                <a:spLocks noChangeShapeType="1"/>
              </p:cNvSpPr>
              <p:nvPr/>
            </p:nvSpPr>
            <p:spPr bwMode="auto">
              <a:xfrm>
                <a:off x="2208" y="1536"/>
                <a:ext cx="144"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6" name="Line 53">
                <a:extLst>
                  <a:ext uri="{FF2B5EF4-FFF2-40B4-BE49-F238E27FC236}">
                    <a16:creationId xmlns:a16="http://schemas.microsoft.com/office/drawing/2014/main" id="{5DBEFB2D-E261-45A7-80B2-198744A032EF}"/>
                  </a:ext>
                </a:extLst>
              </p:cNvPr>
              <p:cNvSpPr>
                <a:spLocks noChangeShapeType="1"/>
              </p:cNvSpPr>
              <p:nvPr/>
            </p:nvSpPr>
            <p:spPr bwMode="auto">
              <a:xfrm flipV="1">
                <a:off x="2208" y="1680"/>
                <a:ext cx="144" cy="9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7" name="Line 54">
                <a:extLst>
                  <a:ext uri="{FF2B5EF4-FFF2-40B4-BE49-F238E27FC236}">
                    <a16:creationId xmlns:a16="http://schemas.microsoft.com/office/drawing/2014/main" id="{984C70F3-9958-4C16-A151-17DDB33608EA}"/>
                  </a:ext>
                </a:extLst>
              </p:cNvPr>
              <p:cNvSpPr>
                <a:spLocks noChangeShapeType="1"/>
              </p:cNvSpPr>
              <p:nvPr/>
            </p:nvSpPr>
            <p:spPr bwMode="auto">
              <a:xfrm flipV="1">
                <a:off x="2208" y="1680"/>
                <a:ext cx="144" cy="33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72" name="Group 55">
              <a:extLst>
                <a:ext uri="{FF2B5EF4-FFF2-40B4-BE49-F238E27FC236}">
                  <a16:creationId xmlns:a16="http://schemas.microsoft.com/office/drawing/2014/main" id="{DC9251A2-C437-467C-B0A8-0BA3BA5F7505}"/>
                </a:ext>
              </a:extLst>
            </p:cNvPr>
            <p:cNvGrpSpPr>
              <a:grpSpLocks/>
            </p:cNvGrpSpPr>
            <p:nvPr/>
          </p:nvGrpSpPr>
          <p:grpSpPr bwMode="auto">
            <a:xfrm flipH="1">
              <a:off x="1440" y="1584"/>
              <a:ext cx="144" cy="720"/>
              <a:chOff x="2208" y="1296"/>
              <a:chExt cx="144" cy="720"/>
            </a:xfrm>
          </p:grpSpPr>
          <p:sp>
            <p:nvSpPr>
              <p:cNvPr id="490" name="Line 56">
                <a:extLst>
                  <a:ext uri="{FF2B5EF4-FFF2-40B4-BE49-F238E27FC236}">
                    <a16:creationId xmlns:a16="http://schemas.microsoft.com/office/drawing/2014/main" id="{C6F599DB-EC77-4C33-94DD-ED210DC54184}"/>
                  </a:ext>
                </a:extLst>
              </p:cNvPr>
              <p:cNvSpPr>
                <a:spLocks noChangeShapeType="1"/>
              </p:cNvSpPr>
              <p:nvPr/>
            </p:nvSpPr>
            <p:spPr bwMode="auto">
              <a:xfrm>
                <a:off x="2208" y="1296"/>
                <a:ext cx="144" cy="38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1" name="Line 57">
                <a:extLst>
                  <a:ext uri="{FF2B5EF4-FFF2-40B4-BE49-F238E27FC236}">
                    <a16:creationId xmlns:a16="http://schemas.microsoft.com/office/drawing/2014/main" id="{5C1FC4E9-0E51-4C7F-A963-352C55B82C75}"/>
                  </a:ext>
                </a:extLst>
              </p:cNvPr>
              <p:cNvSpPr>
                <a:spLocks noChangeShapeType="1"/>
              </p:cNvSpPr>
              <p:nvPr/>
            </p:nvSpPr>
            <p:spPr bwMode="auto">
              <a:xfrm>
                <a:off x="2208" y="1536"/>
                <a:ext cx="144"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2" name="Line 58">
                <a:extLst>
                  <a:ext uri="{FF2B5EF4-FFF2-40B4-BE49-F238E27FC236}">
                    <a16:creationId xmlns:a16="http://schemas.microsoft.com/office/drawing/2014/main" id="{8A6FD554-3A19-455C-B861-42DAAAE1B34D}"/>
                  </a:ext>
                </a:extLst>
              </p:cNvPr>
              <p:cNvSpPr>
                <a:spLocks noChangeShapeType="1"/>
              </p:cNvSpPr>
              <p:nvPr/>
            </p:nvSpPr>
            <p:spPr bwMode="auto">
              <a:xfrm flipV="1">
                <a:off x="2208" y="1680"/>
                <a:ext cx="144" cy="9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3" name="Line 59">
                <a:extLst>
                  <a:ext uri="{FF2B5EF4-FFF2-40B4-BE49-F238E27FC236}">
                    <a16:creationId xmlns:a16="http://schemas.microsoft.com/office/drawing/2014/main" id="{7CCFCB3E-6F7E-4477-9A4C-29B9139D94C1}"/>
                  </a:ext>
                </a:extLst>
              </p:cNvPr>
              <p:cNvSpPr>
                <a:spLocks noChangeShapeType="1"/>
              </p:cNvSpPr>
              <p:nvPr/>
            </p:nvSpPr>
            <p:spPr bwMode="auto">
              <a:xfrm flipV="1">
                <a:off x="2208" y="1680"/>
                <a:ext cx="144" cy="33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73" name="Line 60">
              <a:extLst>
                <a:ext uri="{FF2B5EF4-FFF2-40B4-BE49-F238E27FC236}">
                  <a16:creationId xmlns:a16="http://schemas.microsoft.com/office/drawing/2014/main" id="{71C3DF01-44E2-4C06-91F7-210EDFFA38C4}"/>
                </a:ext>
              </a:extLst>
            </p:cNvPr>
            <p:cNvSpPr>
              <a:spLocks noChangeShapeType="1"/>
            </p:cNvSpPr>
            <p:nvPr/>
          </p:nvSpPr>
          <p:spPr bwMode="auto">
            <a:xfrm>
              <a:off x="1584" y="1584"/>
              <a:ext cx="48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74" name="Group 61">
              <a:extLst>
                <a:ext uri="{FF2B5EF4-FFF2-40B4-BE49-F238E27FC236}">
                  <a16:creationId xmlns:a16="http://schemas.microsoft.com/office/drawing/2014/main" id="{700770A0-3E4F-4790-9A6D-570C233BBF0D}"/>
                </a:ext>
              </a:extLst>
            </p:cNvPr>
            <p:cNvGrpSpPr>
              <a:grpSpLocks/>
            </p:cNvGrpSpPr>
            <p:nvPr/>
          </p:nvGrpSpPr>
          <p:grpSpPr bwMode="auto">
            <a:xfrm>
              <a:off x="2064" y="1536"/>
              <a:ext cx="192" cy="48"/>
              <a:chOff x="2064" y="1536"/>
              <a:chExt cx="192" cy="48"/>
            </a:xfrm>
          </p:grpSpPr>
          <p:sp>
            <p:nvSpPr>
              <p:cNvPr id="487" name="Line 62">
                <a:extLst>
                  <a:ext uri="{FF2B5EF4-FFF2-40B4-BE49-F238E27FC236}">
                    <a16:creationId xmlns:a16="http://schemas.microsoft.com/office/drawing/2014/main" id="{7BECA1C4-14EE-469E-8B9C-94327B8B9CD9}"/>
                  </a:ext>
                </a:extLst>
              </p:cNvPr>
              <p:cNvSpPr>
                <a:spLocks noChangeShapeType="1"/>
              </p:cNvSpPr>
              <p:nvPr/>
            </p:nvSpPr>
            <p:spPr bwMode="auto">
              <a:xfrm>
                <a:off x="2208"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8" name="Line 63">
                <a:extLst>
                  <a:ext uri="{FF2B5EF4-FFF2-40B4-BE49-F238E27FC236}">
                    <a16:creationId xmlns:a16="http://schemas.microsoft.com/office/drawing/2014/main" id="{5C710C2F-EFAF-4687-A3AC-0324F4014AC3}"/>
                  </a:ext>
                </a:extLst>
              </p:cNvPr>
              <p:cNvSpPr>
                <a:spLocks noChangeShapeType="1"/>
              </p:cNvSpPr>
              <p:nvPr/>
            </p:nvSpPr>
            <p:spPr bwMode="auto">
              <a:xfrm>
                <a:off x="2064"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9" name="Line 64">
                <a:extLst>
                  <a:ext uri="{FF2B5EF4-FFF2-40B4-BE49-F238E27FC236}">
                    <a16:creationId xmlns:a16="http://schemas.microsoft.com/office/drawing/2014/main" id="{5C89D7B9-4AA7-4AE9-A27D-85D09FD54D7A}"/>
                  </a:ext>
                </a:extLst>
              </p:cNvPr>
              <p:cNvSpPr>
                <a:spLocks noChangeShapeType="1"/>
              </p:cNvSpPr>
              <p:nvPr/>
            </p:nvSpPr>
            <p:spPr bwMode="auto">
              <a:xfrm flipV="1">
                <a:off x="2112" y="1536"/>
                <a:ext cx="96" cy="4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75" name="Group 65">
              <a:extLst>
                <a:ext uri="{FF2B5EF4-FFF2-40B4-BE49-F238E27FC236}">
                  <a16:creationId xmlns:a16="http://schemas.microsoft.com/office/drawing/2014/main" id="{2685D834-1239-4271-84B0-6FC371C75B7F}"/>
                </a:ext>
              </a:extLst>
            </p:cNvPr>
            <p:cNvGrpSpPr>
              <a:grpSpLocks/>
            </p:cNvGrpSpPr>
            <p:nvPr/>
          </p:nvGrpSpPr>
          <p:grpSpPr bwMode="auto">
            <a:xfrm>
              <a:off x="2064" y="1776"/>
              <a:ext cx="192" cy="48"/>
              <a:chOff x="2064" y="1536"/>
              <a:chExt cx="192" cy="48"/>
            </a:xfrm>
          </p:grpSpPr>
          <p:sp>
            <p:nvSpPr>
              <p:cNvPr id="484" name="Line 66">
                <a:extLst>
                  <a:ext uri="{FF2B5EF4-FFF2-40B4-BE49-F238E27FC236}">
                    <a16:creationId xmlns:a16="http://schemas.microsoft.com/office/drawing/2014/main" id="{F25BCF71-E1BC-4B66-83F0-97AA2AA1BFF4}"/>
                  </a:ext>
                </a:extLst>
              </p:cNvPr>
              <p:cNvSpPr>
                <a:spLocks noChangeShapeType="1"/>
              </p:cNvSpPr>
              <p:nvPr/>
            </p:nvSpPr>
            <p:spPr bwMode="auto">
              <a:xfrm>
                <a:off x="2208"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5" name="Line 67">
                <a:extLst>
                  <a:ext uri="{FF2B5EF4-FFF2-40B4-BE49-F238E27FC236}">
                    <a16:creationId xmlns:a16="http://schemas.microsoft.com/office/drawing/2014/main" id="{3AAA80E3-1DF7-4DAA-80D1-CFAB6DFB0D2E}"/>
                  </a:ext>
                </a:extLst>
              </p:cNvPr>
              <p:cNvSpPr>
                <a:spLocks noChangeShapeType="1"/>
              </p:cNvSpPr>
              <p:nvPr/>
            </p:nvSpPr>
            <p:spPr bwMode="auto">
              <a:xfrm>
                <a:off x="2064"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6" name="Line 68">
                <a:extLst>
                  <a:ext uri="{FF2B5EF4-FFF2-40B4-BE49-F238E27FC236}">
                    <a16:creationId xmlns:a16="http://schemas.microsoft.com/office/drawing/2014/main" id="{1BEFCC90-8949-4AA4-B7E6-A9E8BD396896}"/>
                  </a:ext>
                </a:extLst>
              </p:cNvPr>
              <p:cNvSpPr>
                <a:spLocks noChangeShapeType="1"/>
              </p:cNvSpPr>
              <p:nvPr/>
            </p:nvSpPr>
            <p:spPr bwMode="auto">
              <a:xfrm flipV="1">
                <a:off x="2112" y="1536"/>
                <a:ext cx="96" cy="4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76" name="Group 69">
              <a:extLst>
                <a:ext uri="{FF2B5EF4-FFF2-40B4-BE49-F238E27FC236}">
                  <a16:creationId xmlns:a16="http://schemas.microsoft.com/office/drawing/2014/main" id="{C752D94C-F2F7-46FD-9FAE-1700BA103C49}"/>
                </a:ext>
              </a:extLst>
            </p:cNvPr>
            <p:cNvGrpSpPr>
              <a:grpSpLocks/>
            </p:cNvGrpSpPr>
            <p:nvPr/>
          </p:nvGrpSpPr>
          <p:grpSpPr bwMode="auto">
            <a:xfrm>
              <a:off x="2064" y="2016"/>
              <a:ext cx="192" cy="48"/>
              <a:chOff x="2064" y="1536"/>
              <a:chExt cx="192" cy="48"/>
            </a:xfrm>
          </p:grpSpPr>
          <p:sp>
            <p:nvSpPr>
              <p:cNvPr id="481" name="Line 70">
                <a:extLst>
                  <a:ext uri="{FF2B5EF4-FFF2-40B4-BE49-F238E27FC236}">
                    <a16:creationId xmlns:a16="http://schemas.microsoft.com/office/drawing/2014/main" id="{20060659-4ACA-4426-B962-E58D7464220A}"/>
                  </a:ext>
                </a:extLst>
              </p:cNvPr>
              <p:cNvSpPr>
                <a:spLocks noChangeShapeType="1"/>
              </p:cNvSpPr>
              <p:nvPr/>
            </p:nvSpPr>
            <p:spPr bwMode="auto">
              <a:xfrm>
                <a:off x="2208"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2" name="Line 71">
                <a:extLst>
                  <a:ext uri="{FF2B5EF4-FFF2-40B4-BE49-F238E27FC236}">
                    <a16:creationId xmlns:a16="http://schemas.microsoft.com/office/drawing/2014/main" id="{91C09D97-1C09-4FFC-8FCB-7C93EF9C1FAF}"/>
                  </a:ext>
                </a:extLst>
              </p:cNvPr>
              <p:cNvSpPr>
                <a:spLocks noChangeShapeType="1"/>
              </p:cNvSpPr>
              <p:nvPr/>
            </p:nvSpPr>
            <p:spPr bwMode="auto">
              <a:xfrm>
                <a:off x="2064"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3" name="Line 72">
                <a:extLst>
                  <a:ext uri="{FF2B5EF4-FFF2-40B4-BE49-F238E27FC236}">
                    <a16:creationId xmlns:a16="http://schemas.microsoft.com/office/drawing/2014/main" id="{0C2BD0CF-5AE3-455A-B4B5-D514525FBA77}"/>
                  </a:ext>
                </a:extLst>
              </p:cNvPr>
              <p:cNvSpPr>
                <a:spLocks noChangeShapeType="1"/>
              </p:cNvSpPr>
              <p:nvPr/>
            </p:nvSpPr>
            <p:spPr bwMode="auto">
              <a:xfrm flipV="1">
                <a:off x="2112" y="1536"/>
                <a:ext cx="96" cy="4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77" name="Group 73">
              <a:extLst>
                <a:ext uri="{FF2B5EF4-FFF2-40B4-BE49-F238E27FC236}">
                  <a16:creationId xmlns:a16="http://schemas.microsoft.com/office/drawing/2014/main" id="{FA7C8078-BADB-4F35-A431-6538F8077708}"/>
                </a:ext>
              </a:extLst>
            </p:cNvPr>
            <p:cNvGrpSpPr>
              <a:grpSpLocks/>
            </p:cNvGrpSpPr>
            <p:nvPr/>
          </p:nvGrpSpPr>
          <p:grpSpPr bwMode="auto">
            <a:xfrm>
              <a:off x="2064" y="2256"/>
              <a:ext cx="192" cy="48"/>
              <a:chOff x="2064" y="1536"/>
              <a:chExt cx="192" cy="48"/>
            </a:xfrm>
          </p:grpSpPr>
          <p:sp>
            <p:nvSpPr>
              <p:cNvPr id="478" name="Line 74">
                <a:extLst>
                  <a:ext uri="{FF2B5EF4-FFF2-40B4-BE49-F238E27FC236}">
                    <a16:creationId xmlns:a16="http://schemas.microsoft.com/office/drawing/2014/main" id="{D1659572-309B-46CA-9474-A57E31680382}"/>
                  </a:ext>
                </a:extLst>
              </p:cNvPr>
              <p:cNvSpPr>
                <a:spLocks noChangeShapeType="1"/>
              </p:cNvSpPr>
              <p:nvPr/>
            </p:nvSpPr>
            <p:spPr bwMode="auto">
              <a:xfrm>
                <a:off x="2208"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9" name="Line 75">
                <a:extLst>
                  <a:ext uri="{FF2B5EF4-FFF2-40B4-BE49-F238E27FC236}">
                    <a16:creationId xmlns:a16="http://schemas.microsoft.com/office/drawing/2014/main" id="{3EB096AD-CF2F-4E71-A0DB-3EB2BFE230B2}"/>
                  </a:ext>
                </a:extLst>
              </p:cNvPr>
              <p:cNvSpPr>
                <a:spLocks noChangeShapeType="1"/>
              </p:cNvSpPr>
              <p:nvPr/>
            </p:nvSpPr>
            <p:spPr bwMode="auto">
              <a:xfrm>
                <a:off x="2064"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0" name="Line 76">
                <a:extLst>
                  <a:ext uri="{FF2B5EF4-FFF2-40B4-BE49-F238E27FC236}">
                    <a16:creationId xmlns:a16="http://schemas.microsoft.com/office/drawing/2014/main" id="{1F3BC3F3-334B-4FAD-8581-B872BD7C2E55}"/>
                  </a:ext>
                </a:extLst>
              </p:cNvPr>
              <p:cNvSpPr>
                <a:spLocks noChangeShapeType="1"/>
              </p:cNvSpPr>
              <p:nvPr/>
            </p:nvSpPr>
            <p:spPr bwMode="auto">
              <a:xfrm flipV="1">
                <a:off x="2112" y="1536"/>
                <a:ext cx="96" cy="4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grpSp>
        <p:nvGrpSpPr>
          <p:cNvPr id="506" name="Group 77">
            <a:extLst>
              <a:ext uri="{FF2B5EF4-FFF2-40B4-BE49-F238E27FC236}">
                <a16:creationId xmlns:a16="http://schemas.microsoft.com/office/drawing/2014/main" id="{96AC32B2-C638-4F51-9369-8D4E1541357E}"/>
              </a:ext>
            </a:extLst>
          </p:cNvPr>
          <p:cNvGrpSpPr>
            <a:grpSpLocks/>
          </p:cNvGrpSpPr>
          <p:nvPr/>
        </p:nvGrpSpPr>
        <p:grpSpPr bwMode="auto">
          <a:xfrm>
            <a:off x="4103077" y="2032000"/>
            <a:ext cx="1758462" cy="2133600"/>
            <a:chOff x="1440" y="1440"/>
            <a:chExt cx="1200" cy="1344"/>
          </a:xfrm>
        </p:grpSpPr>
        <p:sp>
          <p:nvSpPr>
            <p:cNvPr id="507" name="Line 78">
              <a:extLst>
                <a:ext uri="{FF2B5EF4-FFF2-40B4-BE49-F238E27FC236}">
                  <a16:creationId xmlns:a16="http://schemas.microsoft.com/office/drawing/2014/main" id="{3D1D5BED-182B-4732-BF77-16D64BE658CC}"/>
                </a:ext>
              </a:extLst>
            </p:cNvPr>
            <p:cNvSpPr>
              <a:spLocks noChangeShapeType="1"/>
            </p:cNvSpPr>
            <p:nvPr/>
          </p:nvSpPr>
          <p:spPr bwMode="auto">
            <a:xfrm>
              <a:off x="2392" y="1632"/>
              <a:ext cx="0" cy="11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508" name="Group 79">
              <a:extLst>
                <a:ext uri="{FF2B5EF4-FFF2-40B4-BE49-F238E27FC236}">
                  <a16:creationId xmlns:a16="http://schemas.microsoft.com/office/drawing/2014/main" id="{9F157841-6314-47D6-B57D-1B5E96145B00}"/>
                </a:ext>
              </a:extLst>
            </p:cNvPr>
            <p:cNvGrpSpPr>
              <a:grpSpLocks/>
            </p:cNvGrpSpPr>
            <p:nvPr/>
          </p:nvGrpSpPr>
          <p:grpSpPr bwMode="auto">
            <a:xfrm>
              <a:off x="1728" y="1440"/>
              <a:ext cx="192" cy="144"/>
              <a:chOff x="1872" y="1728"/>
              <a:chExt cx="240" cy="192"/>
            </a:xfrm>
          </p:grpSpPr>
          <p:sp>
            <p:nvSpPr>
              <p:cNvPr id="560" name="Oval 80">
                <a:extLst>
                  <a:ext uri="{FF2B5EF4-FFF2-40B4-BE49-F238E27FC236}">
                    <a16:creationId xmlns:a16="http://schemas.microsoft.com/office/drawing/2014/main" id="{30B4A2E5-CA7F-491F-8380-4EC27607BCD6}"/>
                  </a:ext>
                </a:extLst>
              </p:cNvPr>
              <p:cNvSpPr>
                <a:spLocks noChangeArrowheads="1"/>
              </p:cNvSpPr>
              <p:nvPr/>
            </p:nvSpPr>
            <p:spPr bwMode="auto">
              <a:xfrm>
                <a:off x="1872"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1" name="Oval 81">
                <a:extLst>
                  <a:ext uri="{FF2B5EF4-FFF2-40B4-BE49-F238E27FC236}">
                    <a16:creationId xmlns:a16="http://schemas.microsoft.com/office/drawing/2014/main" id="{44777879-4E15-428F-BD73-F509D72AED5D}"/>
                  </a:ext>
                </a:extLst>
              </p:cNvPr>
              <p:cNvSpPr>
                <a:spLocks noChangeArrowheads="1"/>
              </p:cNvSpPr>
              <p:nvPr/>
            </p:nvSpPr>
            <p:spPr bwMode="auto">
              <a:xfrm>
                <a:off x="1920"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09" name="Line 82">
              <a:extLst>
                <a:ext uri="{FF2B5EF4-FFF2-40B4-BE49-F238E27FC236}">
                  <a16:creationId xmlns:a16="http://schemas.microsoft.com/office/drawing/2014/main" id="{A7FF3C2B-E642-4E66-810B-FFA01483473D}"/>
                </a:ext>
              </a:extLst>
            </p:cNvPr>
            <p:cNvSpPr>
              <a:spLocks noChangeShapeType="1"/>
            </p:cNvSpPr>
            <p:nvPr/>
          </p:nvSpPr>
          <p:spPr bwMode="auto">
            <a:xfrm>
              <a:off x="1584" y="1824"/>
              <a:ext cx="48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0" name="Line 83">
              <a:extLst>
                <a:ext uri="{FF2B5EF4-FFF2-40B4-BE49-F238E27FC236}">
                  <a16:creationId xmlns:a16="http://schemas.microsoft.com/office/drawing/2014/main" id="{253EA559-EEB7-4282-8C1C-7F7843E013AB}"/>
                </a:ext>
              </a:extLst>
            </p:cNvPr>
            <p:cNvSpPr>
              <a:spLocks noChangeShapeType="1"/>
            </p:cNvSpPr>
            <p:nvPr/>
          </p:nvSpPr>
          <p:spPr bwMode="auto">
            <a:xfrm>
              <a:off x="1584" y="2064"/>
              <a:ext cx="48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1" name="Line 84">
              <a:extLst>
                <a:ext uri="{FF2B5EF4-FFF2-40B4-BE49-F238E27FC236}">
                  <a16:creationId xmlns:a16="http://schemas.microsoft.com/office/drawing/2014/main" id="{6B53C364-A0F1-4905-BF2A-84B1EE3CCB95}"/>
                </a:ext>
              </a:extLst>
            </p:cNvPr>
            <p:cNvSpPr>
              <a:spLocks noChangeShapeType="1"/>
            </p:cNvSpPr>
            <p:nvPr/>
          </p:nvSpPr>
          <p:spPr bwMode="auto">
            <a:xfrm>
              <a:off x="1584" y="2304"/>
              <a:ext cx="48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2" name="Rectangle 85">
              <a:extLst>
                <a:ext uri="{FF2B5EF4-FFF2-40B4-BE49-F238E27FC236}">
                  <a16:creationId xmlns:a16="http://schemas.microsoft.com/office/drawing/2014/main" id="{00285D07-5D5F-43FB-99F6-0EE871887109}"/>
                </a:ext>
              </a:extLst>
            </p:cNvPr>
            <p:cNvSpPr>
              <a:spLocks noChangeArrowheads="1"/>
            </p:cNvSpPr>
            <p:nvPr/>
          </p:nvSpPr>
          <p:spPr bwMode="auto">
            <a:xfrm>
              <a:off x="2064" y="1488"/>
              <a:ext cx="192" cy="19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endParaRPr lang="en-US"/>
            </a:p>
          </p:txBody>
        </p:sp>
        <p:sp>
          <p:nvSpPr>
            <p:cNvPr id="513" name="Rectangle 86">
              <a:extLst>
                <a:ext uri="{FF2B5EF4-FFF2-40B4-BE49-F238E27FC236}">
                  <a16:creationId xmlns:a16="http://schemas.microsoft.com/office/drawing/2014/main" id="{8D3EF4C0-A491-4D9E-A8C4-04B5C14F4D16}"/>
                </a:ext>
              </a:extLst>
            </p:cNvPr>
            <p:cNvSpPr>
              <a:spLocks noChangeArrowheads="1"/>
            </p:cNvSpPr>
            <p:nvPr/>
          </p:nvSpPr>
          <p:spPr bwMode="auto">
            <a:xfrm>
              <a:off x="2064" y="1728"/>
              <a:ext cx="192" cy="19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endParaRPr lang="en-US"/>
            </a:p>
          </p:txBody>
        </p:sp>
        <p:sp>
          <p:nvSpPr>
            <p:cNvPr id="514" name="Rectangle 87">
              <a:extLst>
                <a:ext uri="{FF2B5EF4-FFF2-40B4-BE49-F238E27FC236}">
                  <a16:creationId xmlns:a16="http://schemas.microsoft.com/office/drawing/2014/main" id="{272C9116-5A88-4C38-8CD0-EF596A8FE1C7}"/>
                </a:ext>
              </a:extLst>
            </p:cNvPr>
            <p:cNvSpPr>
              <a:spLocks noChangeArrowheads="1"/>
            </p:cNvSpPr>
            <p:nvPr/>
          </p:nvSpPr>
          <p:spPr bwMode="auto">
            <a:xfrm>
              <a:off x="2064" y="1968"/>
              <a:ext cx="192" cy="19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endParaRPr lang="en-US"/>
            </a:p>
          </p:txBody>
        </p:sp>
        <p:sp>
          <p:nvSpPr>
            <p:cNvPr id="515" name="Rectangle 88">
              <a:extLst>
                <a:ext uri="{FF2B5EF4-FFF2-40B4-BE49-F238E27FC236}">
                  <a16:creationId xmlns:a16="http://schemas.microsoft.com/office/drawing/2014/main" id="{CFA08A26-CAEC-4B48-A5E8-4F5185EACC9C}"/>
                </a:ext>
              </a:extLst>
            </p:cNvPr>
            <p:cNvSpPr>
              <a:spLocks noChangeArrowheads="1"/>
            </p:cNvSpPr>
            <p:nvPr/>
          </p:nvSpPr>
          <p:spPr bwMode="auto">
            <a:xfrm>
              <a:off x="2064" y="2208"/>
              <a:ext cx="192" cy="19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endParaRPr lang="en-US"/>
            </a:p>
          </p:txBody>
        </p:sp>
        <p:grpSp>
          <p:nvGrpSpPr>
            <p:cNvPr id="516" name="Group 89">
              <a:extLst>
                <a:ext uri="{FF2B5EF4-FFF2-40B4-BE49-F238E27FC236}">
                  <a16:creationId xmlns:a16="http://schemas.microsoft.com/office/drawing/2014/main" id="{C6EF0392-0391-408D-A477-02D66ABA9300}"/>
                </a:ext>
              </a:extLst>
            </p:cNvPr>
            <p:cNvGrpSpPr>
              <a:grpSpLocks/>
            </p:cNvGrpSpPr>
            <p:nvPr/>
          </p:nvGrpSpPr>
          <p:grpSpPr bwMode="auto">
            <a:xfrm>
              <a:off x="1728" y="1680"/>
              <a:ext cx="192" cy="144"/>
              <a:chOff x="1872" y="1728"/>
              <a:chExt cx="240" cy="192"/>
            </a:xfrm>
          </p:grpSpPr>
          <p:sp>
            <p:nvSpPr>
              <p:cNvPr id="558" name="Oval 90">
                <a:extLst>
                  <a:ext uri="{FF2B5EF4-FFF2-40B4-BE49-F238E27FC236}">
                    <a16:creationId xmlns:a16="http://schemas.microsoft.com/office/drawing/2014/main" id="{A0940422-AEFD-4B42-A990-0EE9EE3A99BA}"/>
                  </a:ext>
                </a:extLst>
              </p:cNvPr>
              <p:cNvSpPr>
                <a:spLocks noChangeArrowheads="1"/>
              </p:cNvSpPr>
              <p:nvPr/>
            </p:nvSpPr>
            <p:spPr bwMode="auto">
              <a:xfrm>
                <a:off x="1872"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9" name="Oval 91">
                <a:extLst>
                  <a:ext uri="{FF2B5EF4-FFF2-40B4-BE49-F238E27FC236}">
                    <a16:creationId xmlns:a16="http://schemas.microsoft.com/office/drawing/2014/main" id="{D42F73CC-0180-441D-A6AB-67284CB295F6}"/>
                  </a:ext>
                </a:extLst>
              </p:cNvPr>
              <p:cNvSpPr>
                <a:spLocks noChangeArrowheads="1"/>
              </p:cNvSpPr>
              <p:nvPr/>
            </p:nvSpPr>
            <p:spPr bwMode="auto">
              <a:xfrm>
                <a:off x="1920"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517" name="Group 92">
              <a:extLst>
                <a:ext uri="{FF2B5EF4-FFF2-40B4-BE49-F238E27FC236}">
                  <a16:creationId xmlns:a16="http://schemas.microsoft.com/office/drawing/2014/main" id="{88256C4F-549D-48F7-9B63-3E19B0857E58}"/>
                </a:ext>
              </a:extLst>
            </p:cNvPr>
            <p:cNvGrpSpPr>
              <a:grpSpLocks/>
            </p:cNvGrpSpPr>
            <p:nvPr/>
          </p:nvGrpSpPr>
          <p:grpSpPr bwMode="auto">
            <a:xfrm>
              <a:off x="1728" y="1920"/>
              <a:ext cx="192" cy="144"/>
              <a:chOff x="1872" y="1728"/>
              <a:chExt cx="240" cy="192"/>
            </a:xfrm>
          </p:grpSpPr>
          <p:sp>
            <p:nvSpPr>
              <p:cNvPr id="556" name="Oval 93">
                <a:extLst>
                  <a:ext uri="{FF2B5EF4-FFF2-40B4-BE49-F238E27FC236}">
                    <a16:creationId xmlns:a16="http://schemas.microsoft.com/office/drawing/2014/main" id="{CBE2192F-F526-49E6-8833-5F29FAFEB794}"/>
                  </a:ext>
                </a:extLst>
              </p:cNvPr>
              <p:cNvSpPr>
                <a:spLocks noChangeArrowheads="1"/>
              </p:cNvSpPr>
              <p:nvPr/>
            </p:nvSpPr>
            <p:spPr bwMode="auto">
              <a:xfrm>
                <a:off x="1872"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7" name="Oval 94">
                <a:extLst>
                  <a:ext uri="{FF2B5EF4-FFF2-40B4-BE49-F238E27FC236}">
                    <a16:creationId xmlns:a16="http://schemas.microsoft.com/office/drawing/2014/main" id="{DB65FC40-7C07-4B2F-A469-EA5E9EF8F1CB}"/>
                  </a:ext>
                </a:extLst>
              </p:cNvPr>
              <p:cNvSpPr>
                <a:spLocks noChangeArrowheads="1"/>
              </p:cNvSpPr>
              <p:nvPr/>
            </p:nvSpPr>
            <p:spPr bwMode="auto">
              <a:xfrm>
                <a:off x="1920"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518" name="Group 95">
              <a:extLst>
                <a:ext uri="{FF2B5EF4-FFF2-40B4-BE49-F238E27FC236}">
                  <a16:creationId xmlns:a16="http://schemas.microsoft.com/office/drawing/2014/main" id="{92A34124-8B82-44C1-817B-B9B1BC635774}"/>
                </a:ext>
              </a:extLst>
            </p:cNvPr>
            <p:cNvGrpSpPr>
              <a:grpSpLocks/>
            </p:cNvGrpSpPr>
            <p:nvPr/>
          </p:nvGrpSpPr>
          <p:grpSpPr bwMode="auto">
            <a:xfrm>
              <a:off x="1728" y="2160"/>
              <a:ext cx="192" cy="144"/>
              <a:chOff x="1872" y="1728"/>
              <a:chExt cx="240" cy="192"/>
            </a:xfrm>
          </p:grpSpPr>
          <p:sp>
            <p:nvSpPr>
              <p:cNvPr id="554" name="Oval 96">
                <a:extLst>
                  <a:ext uri="{FF2B5EF4-FFF2-40B4-BE49-F238E27FC236}">
                    <a16:creationId xmlns:a16="http://schemas.microsoft.com/office/drawing/2014/main" id="{87181D7D-4968-4479-8020-6026500BFF04}"/>
                  </a:ext>
                </a:extLst>
              </p:cNvPr>
              <p:cNvSpPr>
                <a:spLocks noChangeArrowheads="1"/>
              </p:cNvSpPr>
              <p:nvPr/>
            </p:nvSpPr>
            <p:spPr bwMode="auto">
              <a:xfrm>
                <a:off x="1872"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5" name="Oval 97">
                <a:extLst>
                  <a:ext uri="{FF2B5EF4-FFF2-40B4-BE49-F238E27FC236}">
                    <a16:creationId xmlns:a16="http://schemas.microsoft.com/office/drawing/2014/main" id="{2411DEA4-7767-49EA-BDE2-871341502D1E}"/>
                  </a:ext>
                </a:extLst>
              </p:cNvPr>
              <p:cNvSpPr>
                <a:spLocks noChangeArrowheads="1"/>
              </p:cNvSpPr>
              <p:nvPr/>
            </p:nvSpPr>
            <p:spPr bwMode="auto">
              <a:xfrm>
                <a:off x="1920"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19" name="Line 98">
              <a:extLst>
                <a:ext uri="{FF2B5EF4-FFF2-40B4-BE49-F238E27FC236}">
                  <a16:creationId xmlns:a16="http://schemas.microsoft.com/office/drawing/2014/main" id="{874F64AD-1791-4A1D-B973-D786073E5413}"/>
                </a:ext>
              </a:extLst>
            </p:cNvPr>
            <p:cNvSpPr>
              <a:spLocks noChangeShapeType="1"/>
            </p:cNvSpPr>
            <p:nvPr/>
          </p:nvSpPr>
          <p:spPr bwMode="auto">
            <a:xfrm flipH="1">
              <a:off x="2256" y="1632"/>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0" name="Line 99">
              <a:extLst>
                <a:ext uri="{FF2B5EF4-FFF2-40B4-BE49-F238E27FC236}">
                  <a16:creationId xmlns:a16="http://schemas.microsoft.com/office/drawing/2014/main" id="{AD2E9CD4-4AF6-4E3D-B442-BD1C60A962E7}"/>
                </a:ext>
              </a:extLst>
            </p:cNvPr>
            <p:cNvSpPr>
              <a:spLocks noChangeShapeType="1"/>
            </p:cNvSpPr>
            <p:nvPr/>
          </p:nvSpPr>
          <p:spPr bwMode="auto">
            <a:xfrm flipH="1">
              <a:off x="2256" y="1872"/>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1" name="Line 100">
              <a:extLst>
                <a:ext uri="{FF2B5EF4-FFF2-40B4-BE49-F238E27FC236}">
                  <a16:creationId xmlns:a16="http://schemas.microsoft.com/office/drawing/2014/main" id="{83C5A698-9C00-4CCA-B378-3D7659BCC44D}"/>
                </a:ext>
              </a:extLst>
            </p:cNvPr>
            <p:cNvSpPr>
              <a:spLocks noChangeShapeType="1"/>
            </p:cNvSpPr>
            <p:nvPr/>
          </p:nvSpPr>
          <p:spPr bwMode="auto">
            <a:xfrm flipH="1">
              <a:off x="2256" y="2112"/>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2" name="Line 101">
              <a:extLst>
                <a:ext uri="{FF2B5EF4-FFF2-40B4-BE49-F238E27FC236}">
                  <a16:creationId xmlns:a16="http://schemas.microsoft.com/office/drawing/2014/main" id="{EF5D8778-AE33-4FD4-8C12-CEBEF00681D1}"/>
                </a:ext>
              </a:extLst>
            </p:cNvPr>
            <p:cNvSpPr>
              <a:spLocks noChangeShapeType="1"/>
            </p:cNvSpPr>
            <p:nvPr/>
          </p:nvSpPr>
          <p:spPr bwMode="auto">
            <a:xfrm flipH="1">
              <a:off x="2256" y="2352"/>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3" name="Line 102">
              <a:extLst>
                <a:ext uri="{FF2B5EF4-FFF2-40B4-BE49-F238E27FC236}">
                  <a16:creationId xmlns:a16="http://schemas.microsoft.com/office/drawing/2014/main" id="{676B494A-E359-468A-B9D2-0EF548289124}"/>
                </a:ext>
              </a:extLst>
            </p:cNvPr>
            <p:cNvSpPr>
              <a:spLocks noChangeShapeType="1"/>
            </p:cNvSpPr>
            <p:nvPr/>
          </p:nvSpPr>
          <p:spPr bwMode="auto">
            <a:xfrm>
              <a:off x="2256" y="2304"/>
              <a:ext cx="24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4" name="Line 103">
              <a:extLst>
                <a:ext uri="{FF2B5EF4-FFF2-40B4-BE49-F238E27FC236}">
                  <a16:creationId xmlns:a16="http://schemas.microsoft.com/office/drawing/2014/main" id="{D8C6F00F-080C-4BFD-9551-8DACB30AFBE8}"/>
                </a:ext>
              </a:extLst>
            </p:cNvPr>
            <p:cNvSpPr>
              <a:spLocks noChangeShapeType="1"/>
            </p:cNvSpPr>
            <p:nvPr/>
          </p:nvSpPr>
          <p:spPr bwMode="auto">
            <a:xfrm>
              <a:off x="2256" y="2064"/>
              <a:ext cx="24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5" name="Line 104">
              <a:extLst>
                <a:ext uri="{FF2B5EF4-FFF2-40B4-BE49-F238E27FC236}">
                  <a16:creationId xmlns:a16="http://schemas.microsoft.com/office/drawing/2014/main" id="{162567D5-863C-4058-AD3C-B5AF7013FC5C}"/>
                </a:ext>
              </a:extLst>
            </p:cNvPr>
            <p:cNvSpPr>
              <a:spLocks noChangeShapeType="1"/>
            </p:cNvSpPr>
            <p:nvPr/>
          </p:nvSpPr>
          <p:spPr bwMode="auto">
            <a:xfrm>
              <a:off x="2256" y="1824"/>
              <a:ext cx="24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6" name="Line 105">
              <a:extLst>
                <a:ext uri="{FF2B5EF4-FFF2-40B4-BE49-F238E27FC236}">
                  <a16:creationId xmlns:a16="http://schemas.microsoft.com/office/drawing/2014/main" id="{FB28B4EB-4778-42CD-98D5-5BB70C90A850}"/>
                </a:ext>
              </a:extLst>
            </p:cNvPr>
            <p:cNvSpPr>
              <a:spLocks noChangeShapeType="1"/>
            </p:cNvSpPr>
            <p:nvPr/>
          </p:nvSpPr>
          <p:spPr bwMode="auto">
            <a:xfrm>
              <a:off x="2256" y="1584"/>
              <a:ext cx="24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527" name="Group 106">
              <a:extLst>
                <a:ext uri="{FF2B5EF4-FFF2-40B4-BE49-F238E27FC236}">
                  <a16:creationId xmlns:a16="http://schemas.microsoft.com/office/drawing/2014/main" id="{56CAB555-4981-40B1-937F-4C084EF6B3FF}"/>
                </a:ext>
              </a:extLst>
            </p:cNvPr>
            <p:cNvGrpSpPr>
              <a:grpSpLocks/>
            </p:cNvGrpSpPr>
            <p:nvPr/>
          </p:nvGrpSpPr>
          <p:grpSpPr bwMode="auto">
            <a:xfrm>
              <a:off x="2496" y="1584"/>
              <a:ext cx="144" cy="720"/>
              <a:chOff x="2208" y="1296"/>
              <a:chExt cx="144" cy="720"/>
            </a:xfrm>
          </p:grpSpPr>
          <p:sp>
            <p:nvSpPr>
              <p:cNvPr id="550" name="Line 107">
                <a:extLst>
                  <a:ext uri="{FF2B5EF4-FFF2-40B4-BE49-F238E27FC236}">
                    <a16:creationId xmlns:a16="http://schemas.microsoft.com/office/drawing/2014/main" id="{2F6595C6-683B-457B-8F06-5B807F6CADAB}"/>
                  </a:ext>
                </a:extLst>
              </p:cNvPr>
              <p:cNvSpPr>
                <a:spLocks noChangeShapeType="1"/>
              </p:cNvSpPr>
              <p:nvPr/>
            </p:nvSpPr>
            <p:spPr bwMode="auto">
              <a:xfrm>
                <a:off x="2208" y="1296"/>
                <a:ext cx="144" cy="38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1" name="Line 108">
                <a:extLst>
                  <a:ext uri="{FF2B5EF4-FFF2-40B4-BE49-F238E27FC236}">
                    <a16:creationId xmlns:a16="http://schemas.microsoft.com/office/drawing/2014/main" id="{312E845E-0607-4D92-9422-B75933FDB132}"/>
                  </a:ext>
                </a:extLst>
              </p:cNvPr>
              <p:cNvSpPr>
                <a:spLocks noChangeShapeType="1"/>
              </p:cNvSpPr>
              <p:nvPr/>
            </p:nvSpPr>
            <p:spPr bwMode="auto">
              <a:xfrm>
                <a:off x="2208" y="1536"/>
                <a:ext cx="144"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2" name="Line 109">
                <a:extLst>
                  <a:ext uri="{FF2B5EF4-FFF2-40B4-BE49-F238E27FC236}">
                    <a16:creationId xmlns:a16="http://schemas.microsoft.com/office/drawing/2014/main" id="{3E85F662-3C1E-4416-80E8-F0E0CFDDE4A3}"/>
                  </a:ext>
                </a:extLst>
              </p:cNvPr>
              <p:cNvSpPr>
                <a:spLocks noChangeShapeType="1"/>
              </p:cNvSpPr>
              <p:nvPr/>
            </p:nvSpPr>
            <p:spPr bwMode="auto">
              <a:xfrm flipV="1">
                <a:off x="2208" y="1680"/>
                <a:ext cx="144" cy="9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 name="Line 110">
                <a:extLst>
                  <a:ext uri="{FF2B5EF4-FFF2-40B4-BE49-F238E27FC236}">
                    <a16:creationId xmlns:a16="http://schemas.microsoft.com/office/drawing/2014/main" id="{98935E1B-090C-4E0F-86D9-C1225E107BA0}"/>
                  </a:ext>
                </a:extLst>
              </p:cNvPr>
              <p:cNvSpPr>
                <a:spLocks noChangeShapeType="1"/>
              </p:cNvSpPr>
              <p:nvPr/>
            </p:nvSpPr>
            <p:spPr bwMode="auto">
              <a:xfrm flipV="1">
                <a:off x="2208" y="1680"/>
                <a:ext cx="144" cy="33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528" name="Group 111">
              <a:extLst>
                <a:ext uri="{FF2B5EF4-FFF2-40B4-BE49-F238E27FC236}">
                  <a16:creationId xmlns:a16="http://schemas.microsoft.com/office/drawing/2014/main" id="{A08987FA-1DE7-4D5E-91DA-3080D604801F}"/>
                </a:ext>
              </a:extLst>
            </p:cNvPr>
            <p:cNvGrpSpPr>
              <a:grpSpLocks/>
            </p:cNvGrpSpPr>
            <p:nvPr/>
          </p:nvGrpSpPr>
          <p:grpSpPr bwMode="auto">
            <a:xfrm flipH="1">
              <a:off x="1440" y="1584"/>
              <a:ext cx="144" cy="720"/>
              <a:chOff x="2208" y="1296"/>
              <a:chExt cx="144" cy="720"/>
            </a:xfrm>
          </p:grpSpPr>
          <p:sp>
            <p:nvSpPr>
              <p:cNvPr id="546" name="Line 112">
                <a:extLst>
                  <a:ext uri="{FF2B5EF4-FFF2-40B4-BE49-F238E27FC236}">
                    <a16:creationId xmlns:a16="http://schemas.microsoft.com/office/drawing/2014/main" id="{FB027A3B-9B18-4C44-BC64-747504021320}"/>
                  </a:ext>
                </a:extLst>
              </p:cNvPr>
              <p:cNvSpPr>
                <a:spLocks noChangeShapeType="1"/>
              </p:cNvSpPr>
              <p:nvPr/>
            </p:nvSpPr>
            <p:spPr bwMode="auto">
              <a:xfrm>
                <a:off x="2208" y="1296"/>
                <a:ext cx="144" cy="38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47" name="Line 113">
                <a:extLst>
                  <a:ext uri="{FF2B5EF4-FFF2-40B4-BE49-F238E27FC236}">
                    <a16:creationId xmlns:a16="http://schemas.microsoft.com/office/drawing/2014/main" id="{63540954-3ED1-4423-88BA-4D4E3F553FAA}"/>
                  </a:ext>
                </a:extLst>
              </p:cNvPr>
              <p:cNvSpPr>
                <a:spLocks noChangeShapeType="1"/>
              </p:cNvSpPr>
              <p:nvPr/>
            </p:nvSpPr>
            <p:spPr bwMode="auto">
              <a:xfrm>
                <a:off x="2208" y="1536"/>
                <a:ext cx="144"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48" name="Line 114">
                <a:extLst>
                  <a:ext uri="{FF2B5EF4-FFF2-40B4-BE49-F238E27FC236}">
                    <a16:creationId xmlns:a16="http://schemas.microsoft.com/office/drawing/2014/main" id="{068D87F1-F4B9-4A3B-9317-81EAD830C6DA}"/>
                  </a:ext>
                </a:extLst>
              </p:cNvPr>
              <p:cNvSpPr>
                <a:spLocks noChangeShapeType="1"/>
              </p:cNvSpPr>
              <p:nvPr/>
            </p:nvSpPr>
            <p:spPr bwMode="auto">
              <a:xfrm flipV="1">
                <a:off x="2208" y="1680"/>
                <a:ext cx="144" cy="9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49" name="Line 115">
                <a:extLst>
                  <a:ext uri="{FF2B5EF4-FFF2-40B4-BE49-F238E27FC236}">
                    <a16:creationId xmlns:a16="http://schemas.microsoft.com/office/drawing/2014/main" id="{60998F83-D433-41E0-840D-3473DB64FD1E}"/>
                  </a:ext>
                </a:extLst>
              </p:cNvPr>
              <p:cNvSpPr>
                <a:spLocks noChangeShapeType="1"/>
              </p:cNvSpPr>
              <p:nvPr/>
            </p:nvSpPr>
            <p:spPr bwMode="auto">
              <a:xfrm flipV="1">
                <a:off x="2208" y="1680"/>
                <a:ext cx="144" cy="33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29" name="Line 116">
              <a:extLst>
                <a:ext uri="{FF2B5EF4-FFF2-40B4-BE49-F238E27FC236}">
                  <a16:creationId xmlns:a16="http://schemas.microsoft.com/office/drawing/2014/main" id="{25F53666-6060-4398-9F32-3D917D96EE05}"/>
                </a:ext>
              </a:extLst>
            </p:cNvPr>
            <p:cNvSpPr>
              <a:spLocks noChangeShapeType="1"/>
            </p:cNvSpPr>
            <p:nvPr/>
          </p:nvSpPr>
          <p:spPr bwMode="auto">
            <a:xfrm>
              <a:off x="1584" y="1584"/>
              <a:ext cx="48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530" name="Group 117">
              <a:extLst>
                <a:ext uri="{FF2B5EF4-FFF2-40B4-BE49-F238E27FC236}">
                  <a16:creationId xmlns:a16="http://schemas.microsoft.com/office/drawing/2014/main" id="{8738D7AD-F014-4328-B1D9-DABAE109E036}"/>
                </a:ext>
              </a:extLst>
            </p:cNvPr>
            <p:cNvGrpSpPr>
              <a:grpSpLocks/>
            </p:cNvGrpSpPr>
            <p:nvPr/>
          </p:nvGrpSpPr>
          <p:grpSpPr bwMode="auto">
            <a:xfrm>
              <a:off x="2064" y="1536"/>
              <a:ext cx="192" cy="48"/>
              <a:chOff x="2064" y="1536"/>
              <a:chExt cx="192" cy="48"/>
            </a:xfrm>
          </p:grpSpPr>
          <p:sp>
            <p:nvSpPr>
              <p:cNvPr id="543" name="Line 118">
                <a:extLst>
                  <a:ext uri="{FF2B5EF4-FFF2-40B4-BE49-F238E27FC236}">
                    <a16:creationId xmlns:a16="http://schemas.microsoft.com/office/drawing/2014/main" id="{F3EEAADD-B5B1-4DA5-9F8E-43DDB49D8F7C}"/>
                  </a:ext>
                </a:extLst>
              </p:cNvPr>
              <p:cNvSpPr>
                <a:spLocks noChangeShapeType="1"/>
              </p:cNvSpPr>
              <p:nvPr/>
            </p:nvSpPr>
            <p:spPr bwMode="auto">
              <a:xfrm>
                <a:off x="2208"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44" name="Line 119">
                <a:extLst>
                  <a:ext uri="{FF2B5EF4-FFF2-40B4-BE49-F238E27FC236}">
                    <a16:creationId xmlns:a16="http://schemas.microsoft.com/office/drawing/2014/main" id="{5C97EA01-0886-4FB1-8E02-9A4F7D6C9A72}"/>
                  </a:ext>
                </a:extLst>
              </p:cNvPr>
              <p:cNvSpPr>
                <a:spLocks noChangeShapeType="1"/>
              </p:cNvSpPr>
              <p:nvPr/>
            </p:nvSpPr>
            <p:spPr bwMode="auto">
              <a:xfrm>
                <a:off x="2064"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45" name="Line 120">
                <a:extLst>
                  <a:ext uri="{FF2B5EF4-FFF2-40B4-BE49-F238E27FC236}">
                    <a16:creationId xmlns:a16="http://schemas.microsoft.com/office/drawing/2014/main" id="{FA81E1BD-B666-453B-BCA4-60BE71336601}"/>
                  </a:ext>
                </a:extLst>
              </p:cNvPr>
              <p:cNvSpPr>
                <a:spLocks noChangeShapeType="1"/>
              </p:cNvSpPr>
              <p:nvPr/>
            </p:nvSpPr>
            <p:spPr bwMode="auto">
              <a:xfrm flipV="1">
                <a:off x="2112" y="1536"/>
                <a:ext cx="96" cy="4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531" name="Group 121">
              <a:extLst>
                <a:ext uri="{FF2B5EF4-FFF2-40B4-BE49-F238E27FC236}">
                  <a16:creationId xmlns:a16="http://schemas.microsoft.com/office/drawing/2014/main" id="{D86A45DE-FD9D-4389-ABCA-E683DFC2A9FB}"/>
                </a:ext>
              </a:extLst>
            </p:cNvPr>
            <p:cNvGrpSpPr>
              <a:grpSpLocks/>
            </p:cNvGrpSpPr>
            <p:nvPr/>
          </p:nvGrpSpPr>
          <p:grpSpPr bwMode="auto">
            <a:xfrm>
              <a:off x="2064" y="1776"/>
              <a:ext cx="192" cy="48"/>
              <a:chOff x="2064" y="1536"/>
              <a:chExt cx="192" cy="48"/>
            </a:xfrm>
          </p:grpSpPr>
          <p:sp>
            <p:nvSpPr>
              <p:cNvPr id="540" name="Line 122">
                <a:extLst>
                  <a:ext uri="{FF2B5EF4-FFF2-40B4-BE49-F238E27FC236}">
                    <a16:creationId xmlns:a16="http://schemas.microsoft.com/office/drawing/2014/main" id="{93C830A4-CD80-4304-8F99-53983C3345E7}"/>
                  </a:ext>
                </a:extLst>
              </p:cNvPr>
              <p:cNvSpPr>
                <a:spLocks noChangeShapeType="1"/>
              </p:cNvSpPr>
              <p:nvPr/>
            </p:nvSpPr>
            <p:spPr bwMode="auto">
              <a:xfrm>
                <a:off x="2208"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41" name="Line 123">
                <a:extLst>
                  <a:ext uri="{FF2B5EF4-FFF2-40B4-BE49-F238E27FC236}">
                    <a16:creationId xmlns:a16="http://schemas.microsoft.com/office/drawing/2014/main" id="{41C3FA03-A3F1-460B-A0C5-625660B4F447}"/>
                  </a:ext>
                </a:extLst>
              </p:cNvPr>
              <p:cNvSpPr>
                <a:spLocks noChangeShapeType="1"/>
              </p:cNvSpPr>
              <p:nvPr/>
            </p:nvSpPr>
            <p:spPr bwMode="auto">
              <a:xfrm>
                <a:off x="2064"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42" name="Line 124">
                <a:extLst>
                  <a:ext uri="{FF2B5EF4-FFF2-40B4-BE49-F238E27FC236}">
                    <a16:creationId xmlns:a16="http://schemas.microsoft.com/office/drawing/2014/main" id="{28EF9DCA-9A98-4122-9A05-799B97583B62}"/>
                  </a:ext>
                </a:extLst>
              </p:cNvPr>
              <p:cNvSpPr>
                <a:spLocks noChangeShapeType="1"/>
              </p:cNvSpPr>
              <p:nvPr/>
            </p:nvSpPr>
            <p:spPr bwMode="auto">
              <a:xfrm flipV="1">
                <a:off x="2112" y="1536"/>
                <a:ext cx="96" cy="4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532" name="Group 125">
              <a:extLst>
                <a:ext uri="{FF2B5EF4-FFF2-40B4-BE49-F238E27FC236}">
                  <a16:creationId xmlns:a16="http://schemas.microsoft.com/office/drawing/2014/main" id="{64F4B752-AE0C-413A-AC22-E4AB74592992}"/>
                </a:ext>
              </a:extLst>
            </p:cNvPr>
            <p:cNvGrpSpPr>
              <a:grpSpLocks/>
            </p:cNvGrpSpPr>
            <p:nvPr/>
          </p:nvGrpSpPr>
          <p:grpSpPr bwMode="auto">
            <a:xfrm>
              <a:off x="2064" y="2016"/>
              <a:ext cx="192" cy="48"/>
              <a:chOff x="2064" y="1536"/>
              <a:chExt cx="192" cy="48"/>
            </a:xfrm>
          </p:grpSpPr>
          <p:sp>
            <p:nvSpPr>
              <p:cNvPr id="537" name="Line 126">
                <a:extLst>
                  <a:ext uri="{FF2B5EF4-FFF2-40B4-BE49-F238E27FC236}">
                    <a16:creationId xmlns:a16="http://schemas.microsoft.com/office/drawing/2014/main" id="{5DCC94BD-EB1B-4E27-B657-176D35EB3EE9}"/>
                  </a:ext>
                </a:extLst>
              </p:cNvPr>
              <p:cNvSpPr>
                <a:spLocks noChangeShapeType="1"/>
              </p:cNvSpPr>
              <p:nvPr/>
            </p:nvSpPr>
            <p:spPr bwMode="auto">
              <a:xfrm>
                <a:off x="2208"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8" name="Line 127">
                <a:extLst>
                  <a:ext uri="{FF2B5EF4-FFF2-40B4-BE49-F238E27FC236}">
                    <a16:creationId xmlns:a16="http://schemas.microsoft.com/office/drawing/2014/main" id="{5F6AC95A-F377-4393-A310-D8126D14B60B}"/>
                  </a:ext>
                </a:extLst>
              </p:cNvPr>
              <p:cNvSpPr>
                <a:spLocks noChangeShapeType="1"/>
              </p:cNvSpPr>
              <p:nvPr/>
            </p:nvSpPr>
            <p:spPr bwMode="auto">
              <a:xfrm>
                <a:off x="2064"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9" name="Line 128">
                <a:extLst>
                  <a:ext uri="{FF2B5EF4-FFF2-40B4-BE49-F238E27FC236}">
                    <a16:creationId xmlns:a16="http://schemas.microsoft.com/office/drawing/2014/main" id="{88C8B8DB-A2F7-47CB-8604-294CBF507520}"/>
                  </a:ext>
                </a:extLst>
              </p:cNvPr>
              <p:cNvSpPr>
                <a:spLocks noChangeShapeType="1"/>
              </p:cNvSpPr>
              <p:nvPr/>
            </p:nvSpPr>
            <p:spPr bwMode="auto">
              <a:xfrm flipV="1">
                <a:off x="2112" y="1536"/>
                <a:ext cx="96" cy="4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533" name="Group 129">
              <a:extLst>
                <a:ext uri="{FF2B5EF4-FFF2-40B4-BE49-F238E27FC236}">
                  <a16:creationId xmlns:a16="http://schemas.microsoft.com/office/drawing/2014/main" id="{6406BA6E-F231-4BB7-A830-241D80C02E6D}"/>
                </a:ext>
              </a:extLst>
            </p:cNvPr>
            <p:cNvGrpSpPr>
              <a:grpSpLocks/>
            </p:cNvGrpSpPr>
            <p:nvPr/>
          </p:nvGrpSpPr>
          <p:grpSpPr bwMode="auto">
            <a:xfrm>
              <a:off x="2064" y="2256"/>
              <a:ext cx="192" cy="48"/>
              <a:chOff x="2064" y="1536"/>
              <a:chExt cx="192" cy="48"/>
            </a:xfrm>
          </p:grpSpPr>
          <p:sp>
            <p:nvSpPr>
              <p:cNvPr id="534" name="Line 130">
                <a:extLst>
                  <a:ext uri="{FF2B5EF4-FFF2-40B4-BE49-F238E27FC236}">
                    <a16:creationId xmlns:a16="http://schemas.microsoft.com/office/drawing/2014/main" id="{6ED70F84-C708-470B-BA8B-B531C49367B7}"/>
                  </a:ext>
                </a:extLst>
              </p:cNvPr>
              <p:cNvSpPr>
                <a:spLocks noChangeShapeType="1"/>
              </p:cNvSpPr>
              <p:nvPr/>
            </p:nvSpPr>
            <p:spPr bwMode="auto">
              <a:xfrm>
                <a:off x="2208"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5" name="Line 131">
                <a:extLst>
                  <a:ext uri="{FF2B5EF4-FFF2-40B4-BE49-F238E27FC236}">
                    <a16:creationId xmlns:a16="http://schemas.microsoft.com/office/drawing/2014/main" id="{4C86DA5A-2355-4A68-978E-9776DDE2C323}"/>
                  </a:ext>
                </a:extLst>
              </p:cNvPr>
              <p:cNvSpPr>
                <a:spLocks noChangeShapeType="1"/>
              </p:cNvSpPr>
              <p:nvPr/>
            </p:nvSpPr>
            <p:spPr bwMode="auto">
              <a:xfrm>
                <a:off x="2064"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6" name="Line 132">
                <a:extLst>
                  <a:ext uri="{FF2B5EF4-FFF2-40B4-BE49-F238E27FC236}">
                    <a16:creationId xmlns:a16="http://schemas.microsoft.com/office/drawing/2014/main" id="{E39BCF8E-9D4D-494A-A4D8-ED89628601AF}"/>
                  </a:ext>
                </a:extLst>
              </p:cNvPr>
              <p:cNvSpPr>
                <a:spLocks noChangeShapeType="1"/>
              </p:cNvSpPr>
              <p:nvPr/>
            </p:nvSpPr>
            <p:spPr bwMode="auto">
              <a:xfrm flipV="1">
                <a:off x="2112" y="1536"/>
                <a:ext cx="96" cy="4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grpSp>
        <p:nvGrpSpPr>
          <p:cNvPr id="562" name="Group 133">
            <a:extLst>
              <a:ext uri="{FF2B5EF4-FFF2-40B4-BE49-F238E27FC236}">
                <a16:creationId xmlns:a16="http://schemas.microsoft.com/office/drawing/2014/main" id="{6C865969-C533-468C-AE04-B596F3052E92}"/>
              </a:ext>
            </a:extLst>
          </p:cNvPr>
          <p:cNvGrpSpPr>
            <a:grpSpLocks/>
          </p:cNvGrpSpPr>
          <p:nvPr/>
        </p:nvGrpSpPr>
        <p:grpSpPr bwMode="auto">
          <a:xfrm>
            <a:off x="5861538" y="2032000"/>
            <a:ext cx="1758462" cy="2133600"/>
            <a:chOff x="1440" y="1440"/>
            <a:chExt cx="1200" cy="1344"/>
          </a:xfrm>
        </p:grpSpPr>
        <p:sp>
          <p:nvSpPr>
            <p:cNvPr id="563" name="Line 134">
              <a:extLst>
                <a:ext uri="{FF2B5EF4-FFF2-40B4-BE49-F238E27FC236}">
                  <a16:creationId xmlns:a16="http://schemas.microsoft.com/office/drawing/2014/main" id="{E47ABA43-831E-40A3-BE18-86E3CA89DC4B}"/>
                </a:ext>
              </a:extLst>
            </p:cNvPr>
            <p:cNvSpPr>
              <a:spLocks noChangeShapeType="1"/>
            </p:cNvSpPr>
            <p:nvPr/>
          </p:nvSpPr>
          <p:spPr bwMode="auto">
            <a:xfrm>
              <a:off x="2392" y="1632"/>
              <a:ext cx="0" cy="11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564" name="Group 135">
              <a:extLst>
                <a:ext uri="{FF2B5EF4-FFF2-40B4-BE49-F238E27FC236}">
                  <a16:creationId xmlns:a16="http://schemas.microsoft.com/office/drawing/2014/main" id="{A6DD4FDD-9BD7-495B-92C3-EF1EE57A35B5}"/>
                </a:ext>
              </a:extLst>
            </p:cNvPr>
            <p:cNvGrpSpPr>
              <a:grpSpLocks/>
            </p:cNvGrpSpPr>
            <p:nvPr/>
          </p:nvGrpSpPr>
          <p:grpSpPr bwMode="auto">
            <a:xfrm>
              <a:off x="1728" y="1440"/>
              <a:ext cx="192" cy="144"/>
              <a:chOff x="1872" y="1728"/>
              <a:chExt cx="240" cy="192"/>
            </a:xfrm>
          </p:grpSpPr>
          <p:sp>
            <p:nvSpPr>
              <p:cNvPr id="616" name="Oval 136">
                <a:extLst>
                  <a:ext uri="{FF2B5EF4-FFF2-40B4-BE49-F238E27FC236}">
                    <a16:creationId xmlns:a16="http://schemas.microsoft.com/office/drawing/2014/main" id="{63A063E1-50EB-4C85-9210-9766127AD0B3}"/>
                  </a:ext>
                </a:extLst>
              </p:cNvPr>
              <p:cNvSpPr>
                <a:spLocks noChangeArrowheads="1"/>
              </p:cNvSpPr>
              <p:nvPr/>
            </p:nvSpPr>
            <p:spPr bwMode="auto">
              <a:xfrm>
                <a:off x="1872"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7" name="Oval 137">
                <a:extLst>
                  <a:ext uri="{FF2B5EF4-FFF2-40B4-BE49-F238E27FC236}">
                    <a16:creationId xmlns:a16="http://schemas.microsoft.com/office/drawing/2014/main" id="{E00FD490-E4BE-494A-8EF0-8A9EFCE3A94B}"/>
                  </a:ext>
                </a:extLst>
              </p:cNvPr>
              <p:cNvSpPr>
                <a:spLocks noChangeArrowheads="1"/>
              </p:cNvSpPr>
              <p:nvPr/>
            </p:nvSpPr>
            <p:spPr bwMode="auto">
              <a:xfrm>
                <a:off x="1920"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65" name="Line 138">
              <a:extLst>
                <a:ext uri="{FF2B5EF4-FFF2-40B4-BE49-F238E27FC236}">
                  <a16:creationId xmlns:a16="http://schemas.microsoft.com/office/drawing/2014/main" id="{181BF117-0DDF-48E3-AADB-B57E295A4594}"/>
                </a:ext>
              </a:extLst>
            </p:cNvPr>
            <p:cNvSpPr>
              <a:spLocks noChangeShapeType="1"/>
            </p:cNvSpPr>
            <p:nvPr/>
          </p:nvSpPr>
          <p:spPr bwMode="auto">
            <a:xfrm>
              <a:off x="1584" y="1824"/>
              <a:ext cx="48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6" name="Line 139">
              <a:extLst>
                <a:ext uri="{FF2B5EF4-FFF2-40B4-BE49-F238E27FC236}">
                  <a16:creationId xmlns:a16="http://schemas.microsoft.com/office/drawing/2014/main" id="{51CE4236-8376-49FF-A84C-6549A6498242}"/>
                </a:ext>
              </a:extLst>
            </p:cNvPr>
            <p:cNvSpPr>
              <a:spLocks noChangeShapeType="1"/>
            </p:cNvSpPr>
            <p:nvPr/>
          </p:nvSpPr>
          <p:spPr bwMode="auto">
            <a:xfrm>
              <a:off x="1584" y="2064"/>
              <a:ext cx="48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7" name="Line 140">
              <a:extLst>
                <a:ext uri="{FF2B5EF4-FFF2-40B4-BE49-F238E27FC236}">
                  <a16:creationId xmlns:a16="http://schemas.microsoft.com/office/drawing/2014/main" id="{BBA3911A-FFE8-4880-B6C8-8B2813777573}"/>
                </a:ext>
              </a:extLst>
            </p:cNvPr>
            <p:cNvSpPr>
              <a:spLocks noChangeShapeType="1"/>
            </p:cNvSpPr>
            <p:nvPr/>
          </p:nvSpPr>
          <p:spPr bwMode="auto">
            <a:xfrm>
              <a:off x="1584" y="2304"/>
              <a:ext cx="48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8" name="Rectangle 141">
              <a:extLst>
                <a:ext uri="{FF2B5EF4-FFF2-40B4-BE49-F238E27FC236}">
                  <a16:creationId xmlns:a16="http://schemas.microsoft.com/office/drawing/2014/main" id="{1B8A19F3-7213-4138-8663-2ED0BE0ED27C}"/>
                </a:ext>
              </a:extLst>
            </p:cNvPr>
            <p:cNvSpPr>
              <a:spLocks noChangeArrowheads="1"/>
            </p:cNvSpPr>
            <p:nvPr/>
          </p:nvSpPr>
          <p:spPr bwMode="auto">
            <a:xfrm>
              <a:off x="2064" y="1488"/>
              <a:ext cx="192" cy="19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endParaRPr lang="en-US"/>
            </a:p>
          </p:txBody>
        </p:sp>
        <p:sp>
          <p:nvSpPr>
            <p:cNvPr id="569" name="Rectangle 142">
              <a:extLst>
                <a:ext uri="{FF2B5EF4-FFF2-40B4-BE49-F238E27FC236}">
                  <a16:creationId xmlns:a16="http://schemas.microsoft.com/office/drawing/2014/main" id="{AE3ECFD3-0B9B-4580-B52A-041D60907E08}"/>
                </a:ext>
              </a:extLst>
            </p:cNvPr>
            <p:cNvSpPr>
              <a:spLocks noChangeArrowheads="1"/>
            </p:cNvSpPr>
            <p:nvPr/>
          </p:nvSpPr>
          <p:spPr bwMode="auto">
            <a:xfrm>
              <a:off x="2064" y="1728"/>
              <a:ext cx="192" cy="19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endParaRPr lang="en-US"/>
            </a:p>
          </p:txBody>
        </p:sp>
        <p:sp>
          <p:nvSpPr>
            <p:cNvPr id="570" name="Rectangle 143">
              <a:extLst>
                <a:ext uri="{FF2B5EF4-FFF2-40B4-BE49-F238E27FC236}">
                  <a16:creationId xmlns:a16="http://schemas.microsoft.com/office/drawing/2014/main" id="{BDF92C38-1648-40C7-9D8B-29C398709177}"/>
                </a:ext>
              </a:extLst>
            </p:cNvPr>
            <p:cNvSpPr>
              <a:spLocks noChangeArrowheads="1"/>
            </p:cNvSpPr>
            <p:nvPr/>
          </p:nvSpPr>
          <p:spPr bwMode="auto">
            <a:xfrm>
              <a:off x="2064" y="1968"/>
              <a:ext cx="192" cy="19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endParaRPr lang="en-US"/>
            </a:p>
          </p:txBody>
        </p:sp>
        <p:sp>
          <p:nvSpPr>
            <p:cNvPr id="571" name="Rectangle 144">
              <a:extLst>
                <a:ext uri="{FF2B5EF4-FFF2-40B4-BE49-F238E27FC236}">
                  <a16:creationId xmlns:a16="http://schemas.microsoft.com/office/drawing/2014/main" id="{5C727ECC-70FD-4E38-9B44-F52A535D2326}"/>
                </a:ext>
              </a:extLst>
            </p:cNvPr>
            <p:cNvSpPr>
              <a:spLocks noChangeArrowheads="1"/>
            </p:cNvSpPr>
            <p:nvPr/>
          </p:nvSpPr>
          <p:spPr bwMode="auto">
            <a:xfrm>
              <a:off x="2064" y="2208"/>
              <a:ext cx="192" cy="19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endParaRPr lang="en-US"/>
            </a:p>
          </p:txBody>
        </p:sp>
        <p:grpSp>
          <p:nvGrpSpPr>
            <p:cNvPr id="572" name="Group 145">
              <a:extLst>
                <a:ext uri="{FF2B5EF4-FFF2-40B4-BE49-F238E27FC236}">
                  <a16:creationId xmlns:a16="http://schemas.microsoft.com/office/drawing/2014/main" id="{96093E03-1201-4E18-9FA2-B19809CAA1AC}"/>
                </a:ext>
              </a:extLst>
            </p:cNvPr>
            <p:cNvGrpSpPr>
              <a:grpSpLocks/>
            </p:cNvGrpSpPr>
            <p:nvPr/>
          </p:nvGrpSpPr>
          <p:grpSpPr bwMode="auto">
            <a:xfrm>
              <a:off x="1728" y="1680"/>
              <a:ext cx="192" cy="144"/>
              <a:chOff x="1872" y="1728"/>
              <a:chExt cx="240" cy="192"/>
            </a:xfrm>
          </p:grpSpPr>
          <p:sp>
            <p:nvSpPr>
              <p:cNvPr id="614" name="Oval 146">
                <a:extLst>
                  <a:ext uri="{FF2B5EF4-FFF2-40B4-BE49-F238E27FC236}">
                    <a16:creationId xmlns:a16="http://schemas.microsoft.com/office/drawing/2014/main" id="{278B7E52-E4CE-4D77-AD7F-D535CEAC5514}"/>
                  </a:ext>
                </a:extLst>
              </p:cNvPr>
              <p:cNvSpPr>
                <a:spLocks noChangeArrowheads="1"/>
              </p:cNvSpPr>
              <p:nvPr/>
            </p:nvSpPr>
            <p:spPr bwMode="auto">
              <a:xfrm>
                <a:off x="1872"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5" name="Oval 147">
                <a:extLst>
                  <a:ext uri="{FF2B5EF4-FFF2-40B4-BE49-F238E27FC236}">
                    <a16:creationId xmlns:a16="http://schemas.microsoft.com/office/drawing/2014/main" id="{E023A94F-C3C6-4891-971D-FEFD5C30BB7A}"/>
                  </a:ext>
                </a:extLst>
              </p:cNvPr>
              <p:cNvSpPr>
                <a:spLocks noChangeArrowheads="1"/>
              </p:cNvSpPr>
              <p:nvPr/>
            </p:nvSpPr>
            <p:spPr bwMode="auto">
              <a:xfrm>
                <a:off x="1920"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573" name="Group 148">
              <a:extLst>
                <a:ext uri="{FF2B5EF4-FFF2-40B4-BE49-F238E27FC236}">
                  <a16:creationId xmlns:a16="http://schemas.microsoft.com/office/drawing/2014/main" id="{3E4A5ED1-9F2C-42F3-801E-59FECC0A928A}"/>
                </a:ext>
              </a:extLst>
            </p:cNvPr>
            <p:cNvGrpSpPr>
              <a:grpSpLocks/>
            </p:cNvGrpSpPr>
            <p:nvPr/>
          </p:nvGrpSpPr>
          <p:grpSpPr bwMode="auto">
            <a:xfrm>
              <a:off x="1728" y="1920"/>
              <a:ext cx="192" cy="144"/>
              <a:chOff x="1872" y="1728"/>
              <a:chExt cx="240" cy="192"/>
            </a:xfrm>
          </p:grpSpPr>
          <p:sp>
            <p:nvSpPr>
              <p:cNvPr id="612" name="Oval 149">
                <a:extLst>
                  <a:ext uri="{FF2B5EF4-FFF2-40B4-BE49-F238E27FC236}">
                    <a16:creationId xmlns:a16="http://schemas.microsoft.com/office/drawing/2014/main" id="{6F006AE5-5E33-46E1-AEA5-7DCB521AE758}"/>
                  </a:ext>
                </a:extLst>
              </p:cNvPr>
              <p:cNvSpPr>
                <a:spLocks noChangeArrowheads="1"/>
              </p:cNvSpPr>
              <p:nvPr/>
            </p:nvSpPr>
            <p:spPr bwMode="auto">
              <a:xfrm>
                <a:off x="1872"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3" name="Oval 150">
                <a:extLst>
                  <a:ext uri="{FF2B5EF4-FFF2-40B4-BE49-F238E27FC236}">
                    <a16:creationId xmlns:a16="http://schemas.microsoft.com/office/drawing/2014/main" id="{820B073A-CC78-4D4E-AF5C-C0AF41ED59A1}"/>
                  </a:ext>
                </a:extLst>
              </p:cNvPr>
              <p:cNvSpPr>
                <a:spLocks noChangeArrowheads="1"/>
              </p:cNvSpPr>
              <p:nvPr/>
            </p:nvSpPr>
            <p:spPr bwMode="auto">
              <a:xfrm>
                <a:off x="1920"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574" name="Group 151">
              <a:extLst>
                <a:ext uri="{FF2B5EF4-FFF2-40B4-BE49-F238E27FC236}">
                  <a16:creationId xmlns:a16="http://schemas.microsoft.com/office/drawing/2014/main" id="{2C433E0E-1A76-4B0F-AF23-5D52069458A9}"/>
                </a:ext>
              </a:extLst>
            </p:cNvPr>
            <p:cNvGrpSpPr>
              <a:grpSpLocks/>
            </p:cNvGrpSpPr>
            <p:nvPr/>
          </p:nvGrpSpPr>
          <p:grpSpPr bwMode="auto">
            <a:xfrm>
              <a:off x="1728" y="2160"/>
              <a:ext cx="192" cy="144"/>
              <a:chOff x="1872" y="1728"/>
              <a:chExt cx="240" cy="192"/>
            </a:xfrm>
          </p:grpSpPr>
          <p:sp>
            <p:nvSpPr>
              <p:cNvPr id="610" name="Oval 152">
                <a:extLst>
                  <a:ext uri="{FF2B5EF4-FFF2-40B4-BE49-F238E27FC236}">
                    <a16:creationId xmlns:a16="http://schemas.microsoft.com/office/drawing/2014/main" id="{5C46B83E-1645-4B26-84C0-949481D207D6}"/>
                  </a:ext>
                </a:extLst>
              </p:cNvPr>
              <p:cNvSpPr>
                <a:spLocks noChangeArrowheads="1"/>
              </p:cNvSpPr>
              <p:nvPr/>
            </p:nvSpPr>
            <p:spPr bwMode="auto">
              <a:xfrm>
                <a:off x="1872"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1" name="Oval 153">
                <a:extLst>
                  <a:ext uri="{FF2B5EF4-FFF2-40B4-BE49-F238E27FC236}">
                    <a16:creationId xmlns:a16="http://schemas.microsoft.com/office/drawing/2014/main" id="{C8A859DD-8BE0-4AD3-8237-992D3F27D4E0}"/>
                  </a:ext>
                </a:extLst>
              </p:cNvPr>
              <p:cNvSpPr>
                <a:spLocks noChangeArrowheads="1"/>
              </p:cNvSpPr>
              <p:nvPr/>
            </p:nvSpPr>
            <p:spPr bwMode="auto">
              <a:xfrm>
                <a:off x="1920" y="1728"/>
                <a:ext cx="192" cy="19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75" name="Line 154">
              <a:extLst>
                <a:ext uri="{FF2B5EF4-FFF2-40B4-BE49-F238E27FC236}">
                  <a16:creationId xmlns:a16="http://schemas.microsoft.com/office/drawing/2014/main" id="{CF56A9D6-A2E4-439A-8542-C44569442900}"/>
                </a:ext>
              </a:extLst>
            </p:cNvPr>
            <p:cNvSpPr>
              <a:spLocks noChangeShapeType="1"/>
            </p:cNvSpPr>
            <p:nvPr/>
          </p:nvSpPr>
          <p:spPr bwMode="auto">
            <a:xfrm flipH="1">
              <a:off x="2256" y="1632"/>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6" name="Line 155">
              <a:extLst>
                <a:ext uri="{FF2B5EF4-FFF2-40B4-BE49-F238E27FC236}">
                  <a16:creationId xmlns:a16="http://schemas.microsoft.com/office/drawing/2014/main" id="{FDC3AE78-A6EF-4622-B644-A669F9A39AEF}"/>
                </a:ext>
              </a:extLst>
            </p:cNvPr>
            <p:cNvSpPr>
              <a:spLocks noChangeShapeType="1"/>
            </p:cNvSpPr>
            <p:nvPr/>
          </p:nvSpPr>
          <p:spPr bwMode="auto">
            <a:xfrm flipH="1">
              <a:off x="2256" y="1872"/>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7" name="Line 156">
              <a:extLst>
                <a:ext uri="{FF2B5EF4-FFF2-40B4-BE49-F238E27FC236}">
                  <a16:creationId xmlns:a16="http://schemas.microsoft.com/office/drawing/2014/main" id="{D7E4B11B-5444-4A9B-A811-78249C4DF3D7}"/>
                </a:ext>
              </a:extLst>
            </p:cNvPr>
            <p:cNvSpPr>
              <a:spLocks noChangeShapeType="1"/>
            </p:cNvSpPr>
            <p:nvPr/>
          </p:nvSpPr>
          <p:spPr bwMode="auto">
            <a:xfrm flipH="1">
              <a:off x="2256" y="2112"/>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8" name="Line 157">
              <a:extLst>
                <a:ext uri="{FF2B5EF4-FFF2-40B4-BE49-F238E27FC236}">
                  <a16:creationId xmlns:a16="http://schemas.microsoft.com/office/drawing/2014/main" id="{F82F637D-8D8E-42CD-A3B6-A162A1C39E81}"/>
                </a:ext>
              </a:extLst>
            </p:cNvPr>
            <p:cNvSpPr>
              <a:spLocks noChangeShapeType="1"/>
            </p:cNvSpPr>
            <p:nvPr/>
          </p:nvSpPr>
          <p:spPr bwMode="auto">
            <a:xfrm flipH="1">
              <a:off x="2256" y="2352"/>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9" name="Line 158">
              <a:extLst>
                <a:ext uri="{FF2B5EF4-FFF2-40B4-BE49-F238E27FC236}">
                  <a16:creationId xmlns:a16="http://schemas.microsoft.com/office/drawing/2014/main" id="{AD03AFCF-B354-4222-A08A-0A7FF5FD266E}"/>
                </a:ext>
              </a:extLst>
            </p:cNvPr>
            <p:cNvSpPr>
              <a:spLocks noChangeShapeType="1"/>
            </p:cNvSpPr>
            <p:nvPr/>
          </p:nvSpPr>
          <p:spPr bwMode="auto">
            <a:xfrm>
              <a:off x="2256" y="2304"/>
              <a:ext cx="24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0" name="Line 159">
              <a:extLst>
                <a:ext uri="{FF2B5EF4-FFF2-40B4-BE49-F238E27FC236}">
                  <a16:creationId xmlns:a16="http://schemas.microsoft.com/office/drawing/2014/main" id="{B3D46B81-9661-43C9-A0EF-580BB3A42DCB}"/>
                </a:ext>
              </a:extLst>
            </p:cNvPr>
            <p:cNvSpPr>
              <a:spLocks noChangeShapeType="1"/>
            </p:cNvSpPr>
            <p:nvPr/>
          </p:nvSpPr>
          <p:spPr bwMode="auto">
            <a:xfrm>
              <a:off x="2256" y="2064"/>
              <a:ext cx="24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1" name="Line 160">
              <a:extLst>
                <a:ext uri="{FF2B5EF4-FFF2-40B4-BE49-F238E27FC236}">
                  <a16:creationId xmlns:a16="http://schemas.microsoft.com/office/drawing/2014/main" id="{E438BBF8-9370-485A-B408-73125DBDE996}"/>
                </a:ext>
              </a:extLst>
            </p:cNvPr>
            <p:cNvSpPr>
              <a:spLocks noChangeShapeType="1"/>
            </p:cNvSpPr>
            <p:nvPr/>
          </p:nvSpPr>
          <p:spPr bwMode="auto">
            <a:xfrm>
              <a:off x="2256" y="1824"/>
              <a:ext cx="24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2" name="Line 161">
              <a:extLst>
                <a:ext uri="{FF2B5EF4-FFF2-40B4-BE49-F238E27FC236}">
                  <a16:creationId xmlns:a16="http://schemas.microsoft.com/office/drawing/2014/main" id="{CEC3B2FD-ED9B-480C-AA13-C588C21C0F95}"/>
                </a:ext>
              </a:extLst>
            </p:cNvPr>
            <p:cNvSpPr>
              <a:spLocks noChangeShapeType="1"/>
            </p:cNvSpPr>
            <p:nvPr/>
          </p:nvSpPr>
          <p:spPr bwMode="auto">
            <a:xfrm>
              <a:off x="2256" y="1584"/>
              <a:ext cx="24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583" name="Group 162">
              <a:extLst>
                <a:ext uri="{FF2B5EF4-FFF2-40B4-BE49-F238E27FC236}">
                  <a16:creationId xmlns:a16="http://schemas.microsoft.com/office/drawing/2014/main" id="{020B00A9-6693-4E1D-BA80-0DD68071D58B}"/>
                </a:ext>
              </a:extLst>
            </p:cNvPr>
            <p:cNvGrpSpPr>
              <a:grpSpLocks/>
            </p:cNvGrpSpPr>
            <p:nvPr/>
          </p:nvGrpSpPr>
          <p:grpSpPr bwMode="auto">
            <a:xfrm>
              <a:off x="2496" y="1584"/>
              <a:ext cx="144" cy="720"/>
              <a:chOff x="2208" y="1296"/>
              <a:chExt cx="144" cy="720"/>
            </a:xfrm>
          </p:grpSpPr>
          <p:sp>
            <p:nvSpPr>
              <p:cNvPr id="606" name="Line 163">
                <a:extLst>
                  <a:ext uri="{FF2B5EF4-FFF2-40B4-BE49-F238E27FC236}">
                    <a16:creationId xmlns:a16="http://schemas.microsoft.com/office/drawing/2014/main" id="{A1F694A2-E90A-4B08-AF28-0842E431D84A}"/>
                  </a:ext>
                </a:extLst>
              </p:cNvPr>
              <p:cNvSpPr>
                <a:spLocks noChangeShapeType="1"/>
              </p:cNvSpPr>
              <p:nvPr/>
            </p:nvSpPr>
            <p:spPr bwMode="auto">
              <a:xfrm>
                <a:off x="2208" y="1296"/>
                <a:ext cx="144" cy="38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7" name="Line 164">
                <a:extLst>
                  <a:ext uri="{FF2B5EF4-FFF2-40B4-BE49-F238E27FC236}">
                    <a16:creationId xmlns:a16="http://schemas.microsoft.com/office/drawing/2014/main" id="{344655F0-7B37-430E-9813-47B8799E3A6C}"/>
                  </a:ext>
                </a:extLst>
              </p:cNvPr>
              <p:cNvSpPr>
                <a:spLocks noChangeShapeType="1"/>
              </p:cNvSpPr>
              <p:nvPr/>
            </p:nvSpPr>
            <p:spPr bwMode="auto">
              <a:xfrm>
                <a:off x="2208" y="1536"/>
                <a:ext cx="144"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8" name="Line 165">
                <a:extLst>
                  <a:ext uri="{FF2B5EF4-FFF2-40B4-BE49-F238E27FC236}">
                    <a16:creationId xmlns:a16="http://schemas.microsoft.com/office/drawing/2014/main" id="{AA96AAF3-B5DE-4BEA-BBA9-74CCF0D351F2}"/>
                  </a:ext>
                </a:extLst>
              </p:cNvPr>
              <p:cNvSpPr>
                <a:spLocks noChangeShapeType="1"/>
              </p:cNvSpPr>
              <p:nvPr/>
            </p:nvSpPr>
            <p:spPr bwMode="auto">
              <a:xfrm flipV="1">
                <a:off x="2208" y="1680"/>
                <a:ext cx="144" cy="9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9" name="Line 166">
                <a:extLst>
                  <a:ext uri="{FF2B5EF4-FFF2-40B4-BE49-F238E27FC236}">
                    <a16:creationId xmlns:a16="http://schemas.microsoft.com/office/drawing/2014/main" id="{CAFDC396-CDEB-425B-A1DD-6CF357EEA091}"/>
                  </a:ext>
                </a:extLst>
              </p:cNvPr>
              <p:cNvSpPr>
                <a:spLocks noChangeShapeType="1"/>
              </p:cNvSpPr>
              <p:nvPr/>
            </p:nvSpPr>
            <p:spPr bwMode="auto">
              <a:xfrm flipV="1">
                <a:off x="2208" y="1680"/>
                <a:ext cx="144" cy="33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584" name="Group 167">
              <a:extLst>
                <a:ext uri="{FF2B5EF4-FFF2-40B4-BE49-F238E27FC236}">
                  <a16:creationId xmlns:a16="http://schemas.microsoft.com/office/drawing/2014/main" id="{18AC6BA8-76AA-4182-A923-EC119A45DEA0}"/>
                </a:ext>
              </a:extLst>
            </p:cNvPr>
            <p:cNvGrpSpPr>
              <a:grpSpLocks/>
            </p:cNvGrpSpPr>
            <p:nvPr/>
          </p:nvGrpSpPr>
          <p:grpSpPr bwMode="auto">
            <a:xfrm flipH="1">
              <a:off x="1440" y="1584"/>
              <a:ext cx="144" cy="720"/>
              <a:chOff x="2208" y="1296"/>
              <a:chExt cx="144" cy="720"/>
            </a:xfrm>
          </p:grpSpPr>
          <p:sp>
            <p:nvSpPr>
              <p:cNvPr id="602" name="Line 168">
                <a:extLst>
                  <a:ext uri="{FF2B5EF4-FFF2-40B4-BE49-F238E27FC236}">
                    <a16:creationId xmlns:a16="http://schemas.microsoft.com/office/drawing/2014/main" id="{2D2D1357-0A1E-465E-9EB7-136C96227B95}"/>
                  </a:ext>
                </a:extLst>
              </p:cNvPr>
              <p:cNvSpPr>
                <a:spLocks noChangeShapeType="1"/>
              </p:cNvSpPr>
              <p:nvPr/>
            </p:nvSpPr>
            <p:spPr bwMode="auto">
              <a:xfrm>
                <a:off x="2208" y="1296"/>
                <a:ext cx="144" cy="38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3" name="Line 169">
                <a:extLst>
                  <a:ext uri="{FF2B5EF4-FFF2-40B4-BE49-F238E27FC236}">
                    <a16:creationId xmlns:a16="http://schemas.microsoft.com/office/drawing/2014/main" id="{27EB18B2-874D-4199-BD4F-0DDF360BE400}"/>
                  </a:ext>
                </a:extLst>
              </p:cNvPr>
              <p:cNvSpPr>
                <a:spLocks noChangeShapeType="1"/>
              </p:cNvSpPr>
              <p:nvPr/>
            </p:nvSpPr>
            <p:spPr bwMode="auto">
              <a:xfrm>
                <a:off x="2208" y="1536"/>
                <a:ext cx="144"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4" name="Line 170">
                <a:extLst>
                  <a:ext uri="{FF2B5EF4-FFF2-40B4-BE49-F238E27FC236}">
                    <a16:creationId xmlns:a16="http://schemas.microsoft.com/office/drawing/2014/main" id="{47DD34ED-EC19-4FA5-AEB4-B286F6E98EE4}"/>
                  </a:ext>
                </a:extLst>
              </p:cNvPr>
              <p:cNvSpPr>
                <a:spLocks noChangeShapeType="1"/>
              </p:cNvSpPr>
              <p:nvPr/>
            </p:nvSpPr>
            <p:spPr bwMode="auto">
              <a:xfrm flipV="1">
                <a:off x="2208" y="1680"/>
                <a:ext cx="144" cy="9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5" name="Line 171">
                <a:extLst>
                  <a:ext uri="{FF2B5EF4-FFF2-40B4-BE49-F238E27FC236}">
                    <a16:creationId xmlns:a16="http://schemas.microsoft.com/office/drawing/2014/main" id="{6A585F95-980C-4A35-9424-808231C192FD}"/>
                  </a:ext>
                </a:extLst>
              </p:cNvPr>
              <p:cNvSpPr>
                <a:spLocks noChangeShapeType="1"/>
              </p:cNvSpPr>
              <p:nvPr/>
            </p:nvSpPr>
            <p:spPr bwMode="auto">
              <a:xfrm flipV="1">
                <a:off x="2208" y="1680"/>
                <a:ext cx="144" cy="33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85" name="Line 172">
              <a:extLst>
                <a:ext uri="{FF2B5EF4-FFF2-40B4-BE49-F238E27FC236}">
                  <a16:creationId xmlns:a16="http://schemas.microsoft.com/office/drawing/2014/main" id="{E9F4FD20-9AD0-465D-89BC-D1E3DAA0E45D}"/>
                </a:ext>
              </a:extLst>
            </p:cNvPr>
            <p:cNvSpPr>
              <a:spLocks noChangeShapeType="1"/>
            </p:cNvSpPr>
            <p:nvPr/>
          </p:nvSpPr>
          <p:spPr bwMode="auto">
            <a:xfrm>
              <a:off x="1584" y="1584"/>
              <a:ext cx="48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586" name="Group 173">
              <a:extLst>
                <a:ext uri="{FF2B5EF4-FFF2-40B4-BE49-F238E27FC236}">
                  <a16:creationId xmlns:a16="http://schemas.microsoft.com/office/drawing/2014/main" id="{7D21DC41-F0E1-4B40-A04D-387CE67F0A26}"/>
                </a:ext>
              </a:extLst>
            </p:cNvPr>
            <p:cNvGrpSpPr>
              <a:grpSpLocks/>
            </p:cNvGrpSpPr>
            <p:nvPr/>
          </p:nvGrpSpPr>
          <p:grpSpPr bwMode="auto">
            <a:xfrm>
              <a:off x="2064" y="1536"/>
              <a:ext cx="192" cy="48"/>
              <a:chOff x="2064" y="1536"/>
              <a:chExt cx="192" cy="48"/>
            </a:xfrm>
          </p:grpSpPr>
          <p:sp>
            <p:nvSpPr>
              <p:cNvPr id="599" name="Line 174">
                <a:extLst>
                  <a:ext uri="{FF2B5EF4-FFF2-40B4-BE49-F238E27FC236}">
                    <a16:creationId xmlns:a16="http://schemas.microsoft.com/office/drawing/2014/main" id="{F93BF09D-1FB8-4016-BBCD-F9E0B65748F6}"/>
                  </a:ext>
                </a:extLst>
              </p:cNvPr>
              <p:cNvSpPr>
                <a:spLocks noChangeShapeType="1"/>
              </p:cNvSpPr>
              <p:nvPr/>
            </p:nvSpPr>
            <p:spPr bwMode="auto">
              <a:xfrm>
                <a:off x="2208"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0" name="Line 175">
                <a:extLst>
                  <a:ext uri="{FF2B5EF4-FFF2-40B4-BE49-F238E27FC236}">
                    <a16:creationId xmlns:a16="http://schemas.microsoft.com/office/drawing/2014/main" id="{AE49C338-470C-43F5-9231-41687DE90B63}"/>
                  </a:ext>
                </a:extLst>
              </p:cNvPr>
              <p:cNvSpPr>
                <a:spLocks noChangeShapeType="1"/>
              </p:cNvSpPr>
              <p:nvPr/>
            </p:nvSpPr>
            <p:spPr bwMode="auto">
              <a:xfrm>
                <a:off x="2064"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1" name="Line 176">
                <a:extLst>
                  <a:ext uri="{FF2B5EF4-FFF2-40B4-BE49-F238E27FC236}">
                    <a16:creationId xmlns:a16="http://schemas.microsoft.com/office/drawing/2014/main" id="{B77DD402-FA8F-4BAD-8421-1AB106A797F2}"/>
                  </a:ext>
                </a:extLst>
              </p:cNvPr>
              <p:cNvSpPr>
                <a:spLocks noChangeShapeType="1"/>
              </p:cNvSpPr>
              <p:nvPr/>
            </p:nvSpPr>
            <p:spPr bwMode="auto">
              <a:xfrm flipV="1">
                <a:off x="2112" y="1536"/>
                <a:ext cx="96" cy="4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587" name="Group 177">
              <a:extLst>
                <a:ext uri="{FF2B5EF4-FFF2-40B4-BE49-F238E27FC236}">
                  <a16:creationId xmlns:a16="http://schemas.microsoft.com/office/drawing/2014/main" id="{873A5205-A844-41B8-BC0E-808AAC83D96A}"/>
                </a:ext>
              </a:extLst>
            </p:cNvPr>
            <p:cNvGrpSpPr>
              <a:grpSpLocks/>
            </p:cNvGrpSpPr>
            <p:nvPr/>
          </p:nvGrpSpPr>
          <p:grpSpPr bwMode="auto">
            <a:xfrm>
              <a:off x="2064" y="1776"/>
              <a:ext cx="192" cy="48"/>
              <a:chOff x="2064" y="1536"/>
              <a:chExt cx="192" cy="48"/>
            </a:xfrm>
          </p:grpSpPr>
          <p:sp>
            <p:nvSpPr>
              <p:cNvPr id="596" name="Line 178">
                <a:extLst>
                  <a:ext uri="{FF2B5EF4-FFF2-40B4-BE49-F238E27FC236}">
                    <a16:creationId xmlns:a16="http://schemas.microsoft.com/office/drawing/2014/main" id="{1F455C66-EA0D-4FA6-8080-1E1905A2565F}"/>
                  </a:ext>
                </a:extLst>
              </p:cNvPr>
              <p:cNvSpPr>
                <a:spLocks noChangeShapeType="1"/>
              </p:cNvSpPr>
              <p:nvPr/>
            </p:nvSpPr>
            <p:spPr bwMode="auto">
              <a:xfrm>
                <a:off x="2208"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7" name="Line 179">
                <a:extLst>
                  <a:ext uri="{FF2B5EF4-FFF2-40B4-BE49-F238E27FC236}">
                    <a16:creationId xmlns:a16="http://schemas.microsoft.com/office/drawing/2014/main" id="{A491FC9A-4A63-42A2-AFA3-82BFDFEB5692}"/>
                  </a:ext>
                </a:extLst>
              </p:cNvPr>
              <p:cNvSpPr>
                <a:spLocks noChangeShapeType="1"/>
              </p:cNvSpPr>
              <p:nvPr/>
            </p:nvSpPr>
            <p:spPr bwMode="auto">
              <a:xfrm>
                <a:off x="2064"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8" name="Line 180">
                <a:extLst>
                  <a:ext uri="{FF2B5EF4-FFF2-40B4-BE49-F238E27FC236}">
                    <a16:creationId xmlns:a16="http://schemas.microsoft.com/office/drawing/2014/main" id="{AD6DCD8F-26EE-46F6-8DA6-598E71E5638C}"/>
                  </a:ext>
                </a:extLst>
              </p:cNvPr>
              <p:cNvSpPr>
                <a:spLocks noChangeShapeType="1"/>
              </p:cNvSpPr>
              <p:nvPr/>
            </p:nvSpPr>
            <p:spPr bwMode="auto">
              <a:xfrm flipV="1">
                <a:off x="2112" y="1536"/>
                <a:ext cx="96" cy="4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588" name="Group 181">
              <a:extLst>
                <a:ext uri="{FF2B5EF4-FFF2-40B4-BE49-F238E27FC236}">
                  <a16:creationId xmlns:a16="http://schemas.microsoft.com/office/drawing/2014/main" id="{9CB4791C-0150-4722-B24A-3ABC7D88A3FC}"/>
                </a:ext>
              </a:extLst>
            </p:cNvPr>
            <p:cNvGrpSpPr>
              <a:grpSpLocks/>
            </p:cNvGrpSpPr>
            <p:nvPr/>
          </p:nvGrpSpPr>
          <p:grpSpPr bwMode="auto">
            <a:xfrm>
              <a:off x="2064" y="2016"/>
              <a:ext cx="192" cy="48"/>
              <a:chOff x="2064" y="1536"/>
              <a:chExt cx="192" cy="48"/>
            </a:xfrm>
          </p:grpSpPr>
          <p:sp>
            <p:nvSpPr>
              <p:cNvPr id="593" name="Line 182">
                <a:extLst>
                  <a:ext uri="{FF2B5EF4-FFF2-40B4-BE49-F238E27FC236}">
                    <a16:creationId xmlns:a16="http://schemas.microsoft.com/office/drawing/2014/main" id="{A7047CEB-1216-4BE2-BF69-5D952D7EB501}"/>
                  </a:ext>
                </a:extLst>
              </p:cNvPr>
              <p:cNvSpPr>
                <a:spLocks noChangeShapeType="1"/>
              </p:cNvSpPr>
              <p:nvPr/>
            </p:nvSpPr>
            <p:spPr bwMode="auto">
              <a:xfrm>
                <a:off x="2208"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4" name="Line 183">
                <a:extLst>
                  <a:ext uri="{FF2B5EF4-FFF2-40B4-BE49-F238E27FC236}">
                    <a16:creationId xmlns:a16="http://schemas.microsoft.com/office/drawing/2014/main" id="{01FA1D3F-3B4E-4A4D-8B08-74AD7BE78F2C}"/>
                  </a:ext>
                </a:extLst>
              </p:cNvPr>
              <p:cNvSpPr>
                <a:spLocks noChangeShapeType="1"/>
              </p:cNvSpPr>
              <p:nvPr/>
            </p:nvSpPr>
            <p:spPr bwMode="auto">
              <a:xfrm>
                <a:off x="2064"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5" name="Line 184">
                <a:extLst>
                  <a:ext uri="{FF2B5EF4-FFF2-40B4-BE49-F238E27FC236}">
                    <a16:creationId xmlns:a16="http://schemas.microsoft.com/office/drawing/2014/main" id="{E2569F00-1293-4C2A-AD24-D2E701B3F48D}"/>
                  </a:ext>
                </a:extLst>
              </p:cNvPr>
              <p:cNvSpPr>
                <a:spLocks noChangeShapeType="1"/>
              </p:cNvSpPr>
              <p:nvPr/>
            </p:nvSpPr>
            <p:spPr bwMode="auto">
              <a:xfrm flipV="1">
                <a:off x="2112" y="1536"/>
                <a:ext cx="96" cy="4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589" name="Group 185">
              <a:extLst>
                <a:ext uri="{FF2B5EF4-FFF2-40B4-BE49-F238E27FC236}">
                  <a16:creationId xmlns:a16="http://schemas.microsoft.com/office/drawing/2014/main" id="{22981BB4-7348-4A74-B047-3E6D4179D7BE}"/>
                </a:ext>
              </a:extLst>
            </p:cNvPr>
            <p:cNvGrpSpPr>
              <a:grpSpLocks/>
            </p:cNvGrpSpPr>
            <p:nvPr/>
          </p:nvGrpSpPr>
          <p:grpSpPr bwMode="auto">
            <a:xfrm>
              <a:off x="2064" y="2256"/>
              <a:ext cx="192" cy="48"/>
              <a:chOff x="2064" y="1536"/>
              <a:chExt cx="192" cy="48"/>
            </a:xfrm>
          </p:grpSpPr>
          <p:sp>
            <p:nvSpPr>
              <p:cNvPr id="590" name="Line 186">
                <a:extLst>
                  <a:ext uri="{FF2B5EF4-FFF2-40B4-BE49-F238E27FC236}">
                    <a16:creationId xmlns:a16="http://schemas.microsoft.com/office/drawing/2014/main" id="{F2B1786C-B84B-4226-A37D-844609294630}"/>
                  </a:ext>
                </a:extLst>
              </p:cNvPr>
              <p:cNvSpPr>
                <a:spLocks noChangeShapeType="1"/>
              </p:cNvSpPr>
              <p:nvPr/>
            </p:nvSpPr>
            <p:spPr bwMode="auto">
              <a:xfrm>
                <a:off x="2208"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1" name="Line 187">
                <a:extLst>
                  <a:ext uri="{FF2B5EF4-FFF2-40B4-BE49-F238E27FC236}">
                    <a16:creationId xmlns:a16="http://schemas.microsoft.com/office/drawing/2014/main" id="{1C915C56-C367-4B24-9DE9-A40CADE8AF6C}"/>
                  </a:ext>
                </a:extLst>
              </p:cNvPr>
              <p:cNvSpPr>
                <a:spLocks noChangeShapeType="1"/>
              </p:cNvSpPr>
              <p:nvPr/>
            </p:nvSpPr>
            <p:spPr bwMode="auto">
              <a:xfrm>
                <a:off x="2064" y="1584"/>
                <a:ext cx="4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2" name="Line 188">
                <a:extLst>
                  <a:ext uri="{FF2B5EF4-FFF2-40B4-BE49-F238E27FC236}">
                    <a16:creationId xmlns:a16="http://schemas.microsoft.com/office/drawing/2014/main" id="{D0BF4C04-D0FD-4A6A-8FC6-B3A91B8BE17C}"/>
                  </a:ext>
                </a:extLst>
              </p:cNvPr>
              <p:cNvSpPr>
                <a:spLocks noChangeShapeType="1"/>
              </p:cNvSpPr>
              <p:nvPr/>
            </p:nvSpPr>
            <p:spPr bwMode="auto">
              <a:xfrm flipV="1">
                <a:off x="2112" y="1536"/>
                <a:ext cx="96" cy="4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618" name="Rectangle 189">
            <a:extLst>
              <a:ext uri="{FF2B5EF4-FFF2-40B4-BE49-F238E27FC236}">
                <a16:creationId xmlns:a16="http://schemas.microsoft.com/office/drawing/2014/main" id="{A99306D2-E7D9-4B4D-AFE4-3BA64C1FC0EB}"/>
              </a:ext>
            </a:extLst>
          </p:cNvPr>
          <p:cNvSpPr>
            <a:spLocks noChangeArrowheads="1"/>
          </p:cNvSpPr>
          <p:nvPr/>
        </p:nvSpPr>
        <p:spPr bwMode="auto">
          <a:xfrm>
            <a:off x="2555631" y="3860800"/>
            <a:ext cx="5417527" cy="381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endParaRPr lang="en-US"/>
          </a:p>
        </p:txBody>
      </p:sp>
      <p:sp>
        <p:nvSpPr>
          <p:cNvPr id="619" name="Text Box 190">
            <a:extLst>
              <a:ext uri="{FF2B5EF4-FFF2-40B4-BE49-F238E27FC236}">
                <a16:creationId xmlns:a16="http://schemas.microsoft.com/office/drawing/2014/main" id="{E1BF8FDE-ACBE-40BA-BD61-72E8609215F9}"/>
              </a:ext>
            </a:extLst>
          </p:cNvPr>
          <p:cNvSpPr txBox="1">
            <a:spLocks noChangeArrowheads="1"/>
          </p:cNvSpPr>
          <p:nvPr/>
        </p:nvSpPr>
        <p:spPr bwMode="auto">
          <a:xfrm>
            <a:off x="2555631" y="3856039"/>
            <a:ext cx="5486400" cy="37623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a:spcBef>
                <a:spcPct val="50000"/>
              </a:spcBef>
            </a:pPr>
            <a:r>
              <a:rPr lang="en-GB" sz="1800">
                <a:solidFill>
                  <a:schemeClr val="tx1"/>
                </a:solidFill>
                <a:latin typeface="Arial" charset="0"/>
              </a:rPr>
              <a:t>Electronic Control</a:t>
            </a:r>
          </a:p>
        </p:txBody>
      </p:sp>
      <p:sp>
        <p:nvSpPr>
          <p:cNvPr id="620" name="Text Box 191">
            <a:extLst>
              <a:ext uri="{FF2B5EF4-FFF2-40B4-BE49-F238E27FC236}">
                <a16:creationId xmlns:a16="http://schemas.microsoft.com/office/drawing/2014/main" id="{D7088AD7-CCEE-4EEE-878B-3BE9783DACE0}"/>
              </a:ext>
            </a:extLst>
          </p:cNvPr>
          <p:cNvSpPr txBox="1">
            <a:spLocks noChangeArrowheads="1"/>
          </p:cNvSpPr>
          <p:nvPr/>
        </p:nvSpPr>
        <p:spPr bwMode="auto">
          <a:xfrm>
            <a:off x="1148862" y="2336800"/>
            <a:ext cx="633046" cy="33655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600">
                <a:solidFill>
                  <a:schemeClr val="tx1"/>
                </a:solidFill>
                <a:latin typeface="Arial" charset="0"/>
              </a:rPr>
              <a:t>FDL</a:t>
            </a:r>
          </a:p>
        </p:txBody>
      </p:sp>
      <p:sp>
        <p:nvSpPr>
          <p:cNvPr id="621" name="Text Box 198">
            <a:extLst>
              <a:ext uri="{FF2B5EF4-FFF2-40B4-BE49-F238E27FC236}">
                <a16:creationId xmlns:a16="http://schemas.microsoft.com/office/drawing/2014/main" id="{BDEA649E-4562-4B7C-B6B8-5F8902ABD741}"/>
              </a:ext>
            </a:extLst>
          </p:cNvPr>
          <p:cNvSpPr txBox="1">
            <a:spLocks noChangeArrowheads="1"/>
          </p:cNvSpPr>
          <p:nvPr/>
        </p:nvSpPr>
        <p:spPr bwMode="auto">
          <a:xfrm>
            <a:off x="2555631" y="1422400"/>
            <a:ext cx="703385" cy="33655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600">
                <a:solidFill>
                  <a:schemeClr val="tx1"/>
                </a:solidFill>
                <a:latin typeface="Arial" charset="0"/>
              </a:rPr>
              <a:t>Fibre Delay </a:t>
            </a:r>
          </a:p>
          <a:p>
            <a:pPr algn="ctr"/>
            <a:r>
              <a:rPr lang="en-GB" sz="1600">
                <a:solidFill>
                  <a:schemeClr val="tx1"/>
                </a:solidFill>
                <a:latin typeface="Arial" charset="0"/>
              </a:rPr>
              <a:t>Lines</a:t>
            </a:r>
          </a:p>
          <a:p>
            <a:pPr algn="ctr"/>
            <a:r>
              <a:rPr lang="en-GB" sz="1600">
                <a:solidFill>
                  <a:schemeClr val="tx1"/>
                </a:solidFill>
                <a:latin typeface="Arial" charset="0"/>
              </a:rPr>
              <a:t> (FDL)</a:t>
            </a:r>
          </a:p>
        </p:txBody>
      </p:sp>
      <p:sp>
        <p:nvSpPr>
          <p:cNvPr id="622" name="Text Box 199">
            <a:extLst>
              <a:ext uri="{FF2B5EF4-FFF2-40B4-BE49-F238E27FC236}">
                <a16:creationId xmlns:a16="http://schemas.microsoft.com/office/drawing/2014/main" id="{ED115474-54AB-4259-9C52-33A67F8C4D5B}"/>
              </a:ext>
            </a:extLst>
          </p:cNvPr>
          <p:cNvSpPr txBox="1">
            <a:spLocks noChangeArrowheads="1"/>
          </p:cNvSpPr>
          <p:nvPr/>
        </p:nvSpPr>
        <p:spPr bwMode="auto">
          <a:xfrm>
            <a:off x="4806461" y="1574800"/>
            <a:ext cx="703385" cy="33655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600">
                <a:solidFill>
                  <a:schemeClr val="tx1"/>
                </a:solidFill>
                <a:latin typeface="Arial" charset="0"/>
              </a:rPr>
              <a:t>Optical </a:t>
            </a:r>
          </a:p>
          <a:p>
            <a:pPr algn="ctr"/>
            <a:r>
              <a:rPr lang="en-GB" sz="1600">
                <a:solidFill>
                  <a:schemeClr val="tx1"/>
                </a:solidFill>
                <a:latin typeface="Arial" charset="0"/>
              </a:rPr>
              <a:t>gates</a:t>
            </a:r>
          </a:p>
        </p:txBody>
      </p:sp>
      <p:sp>
        <p:nvSpPr>
          <p:cNvPr id="623" name="Text Box 200">
            <a:extLst>
              <a:ext uri="{FF2B5EF4-FFF2-40B4-BE49-F238E27FC236}">
                <a16:creationId xmlns:a16="http://schemas.microsoft.com/office/drawing/2014/main" id="{A42C7770-7DC8-45B6-AB10-CBC42DEC6A7F}"/>
              </a:ext>
            </a:extLst>
          </p:cNvPr>
          <p:cNvSpPr txBox="1">
            <a:spLocks noChangeArrowheads="1"/>
          </p:cNvSpPr>
          <p:nvPr/>
        </p:nvSpPr>
        <p:spPr bwMode="auto">
          <a:xfrm>
            <a:off x="164123" y="2565401"/>
            <a:ext cx="914400" cy="366713"/>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600">
                <a:solidFill>
                  <a:schemeClr val="tx1"/>
                </a:solidFill>
                <a:latin typeface="Arial" charset="0"/>
              </a:rPr>
              <a:t>Input</a:t>
            </a:r>
          </a:p>
        </p:txBody>
      </p:sp>
      <p:sp>
        <p:nvSpPr>
          <p:cNvPr id="624" name="Text Box 201">
            <a:extLst>
              <a:ext uri="{FF2B5EF4-FFF2-40B4-BE49-F238E27FC236}">
                <a16:creationId xmlns:a16="http://schemas.microsoft.com/office/drawing/2014/main" id="{D6C407F5-9EC8-427B-9964-00ED8A2BD4C3}"/>
              </a:ext>
            </a:extLst>
          </p:cNvPr>
          <p:cNvSpPr txBox="1">
            <a:spLocks noChangeArrowheads="1"/>
          </p:cNvSpPr>
          <p:nvPr/>
        </p:nvSpPr>
        <p:spPr bwMode="auto">
          <a:xfrm>
            <a:off x="7901354" y="2565401"/>
            <a:ext cx="703385" cy="366713"/>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600">
                <a:solidFill>
                  <a:schemeClr val="tx1"/>
                </a:solidFill>
                <a:latin typeface="Arial" charset="0"/>
              </a:rPr>
              <a:t>Output</a:t>
            </a:r>
          </a:p>
        </p:txBody>
      </p:sp>
      <p:sp>
        <p:nvSpPr>
          <p:cNvPr id="625" name="Text Box 202">
            <a:extLst>
              <a:ext uri="{FF2B5EF4-FFF2-40B4-BE49-F238E27FC236}">
                <a16:creationId xmlns:a16="http://schemas.microsoft.com/office/drawing/2014/main" id="{0489627C-2535-46B2-9018-4B13B6F50BD1}"/>
              </a:ext>
            </a:extLst>
          </p:cNvPr>
          <p:cNvSpPr txBox="1">
            <a:spLocks noChangeArrowheads="1"/>
          </p:cNvSpPr>
          <p:nvPr/>
        </p:nvSpPr>
        <p:spPr bwMode="auto">
          <a:xfrm>
            <a:off x="2274277" y="1955800"/>
            <a:ext cx="633046" cy="33655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400">
                <a:solidFill>
                  <a:schemeClr val="tx1"/>
                </a:solidFill>
                <a:latin typeface="Arial" charset="0"/>
              </a:rPr>
              <a:t>48</a:t>
            </a:r>
          </a:p>
        </p:txBody>
      </p:sp>
      <p:sp>
        <p:nvSpPr>
          <p:cNvPr id="626" name="Text Box 203">
            <a:extLst>
              <a:ext uri="{FF2B5EF4-FFF2-40B4-BE49-F238E27FC236}">
                <a16:creationId xmlns:a16="http://schemas.microsoft.com/office/drawing/2014/main" id="{BDE99650-E161-4920-ADBA-FB719FA0713C}"/>
              </a:ext>
            </a:extLst>
          </p:cNvPr>
          <p:cNvSpPr txBox="1">
            <a:spLocks noChangeArrowheads="1"/>
          </p:cNvSpPr>
          <p:nvPr/>
        </p:nvSpPr>
        <p:spPr bwMode="auto">
          <a:xfrm>
            <a:off x="2274277" y="2336800"/>
            <a:ext cx="633046" cy="33655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400">
                <a:solidFill>
                  <a:schemeClr val="tx1"/>
                </a:solidFill>
                <a:latin typeface="Arial" charset="0"/>
              </a:rPr>
              <a:t>32</a:t>
            </a:r>
          </a:p>
        </p:txBody>
      </p:sp>
      <p:sp>
        <p:nvSpPr>
          <p:cNvPr id="627" name="Text Box 204">
            <a:extLst>
              <a:ext uri="{FF2B5EF4-FFF2-40B4-BE49-F238E27FC236}">
                <a16:creationId xmlns:a16="http://schemas.microsoft.com/office/drawing/2014/main" id="{49443655-C2EF-43F3-995F-A9A8E6D0C21B}"/>
              </a:ext>
            </a:extLst>
          </p:cNvPr>
          <p:cNvSpPr txBox="1">
            <a:spLocks noChangeArrowheads="1"/>
          </p:cNvSpPr>
          <p:nvPr/>
        </p:nvSpPr>
        <p:spPr bwMode="auto">
          <a:xfrm>
            <a:off x="2274277" y="2717800"/>
            <a:ext cx="633046" cy="33655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400">
                <a:solidFill>
                  <a:schemeClr val="tx1"/>
                </a:solidFill>
                <a:latin typeface="Arial" charset="0"/>
              </a:rPr>
              <a:t>16</a:t>
            </a:r>
          </a:p>
        </p:txBody>
      </p:sp>
      <p:sp>
        <p:nvSpPr>
          <p:cNvPr id="628" name="Text Box 205">
            <a:extLst>
              <a:ext uri="{FF2B5EF4-FFF2-40B4-BE49-F238E27FC236}">
                <a16:creationId xmlns:a16="http://schemas.microsoft.com/office/drawing/2014/main" id="{1CE3BE61-9CFD-4497-9569-11FEBAA45161}"/>
              </a:ext>
            </a:extLst>
          </p:cNvPr>
          <p:cNvSpPr txBox="1">
            <a:spLocks noChangeArrowheads="1"/>
          </p:cNvSpPr>
          <p:nvPr/>
        </p:nvSpPr>
        <p:spPr bwMode="auto">
          <a:xfrm>
            <a:off x="2344615" y="3098800"/>
            <a:ext cx="633046" cy="33655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400">
                <a:solidFill>
                  <a:schemeClr val="tx1"/>
                </a:solidFill>
                <a:latin typeface="Arial" charset="0"/>
              </a:rPr>
              <a:t>0</a:t>
            </a:r>
          </a:p>
        </p:txBody>
      </p:sp>
      <p:sp>
        <p:nvSpPr>
          <p:cNvPr id="629" name="Text Box 206">
            <a:extLst>
              <a:ext uri="{FF2B5EF4-FFF2-40B4-BE49-F238E27FC236}">
                <a16:creationId xmlns:a16="http://schemas.microsoft.com/office/drawing/2014/main" id="{50F950F2-C32F-4277-AF5F-4F4C133D8809}"/>
              </a:ext>
            </a:extLst>
          </p:cNvPr>
          <p:cNvSpPr txBox="1">
            <a:spLocks noChangeArrowheads="1"/>
          </p:cNvSpPr>
          <p:nvPr/>
        </p:nvSpPr>
        <p:spPr bwMode="auto">
          <a:xfrm>
            <a:off x="4103077" y="3098800"/>
            <a:ext cx="633046" cy="33655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400">
                <a:solidFill>
                  <a:schemeClr val="tx1"/>
                </a:solidFill>
                <a:latin typeface="Arial" charset="0"/>
              </a:rPr>
              <a:t>0</a:t>
            </a:r>
          </a:p>
        </p:txBody>
      </p:sp>
      <p:sp>
        <p:nvSpPr>
          <p:cNvPr id="630" name="Text Box 207">
            <a:extLst>
              <a:ext uri="{FF2B5EF4-FFF2-40B4-BE49-F238E27FC236}">
                <a16:creationId xmlns:a16="http://schemas.microsoft.com/office/drawing/2014/main" id="{572995BC-0B3F-4D96-89A0-87B834BEF731}"/>
              </a:ext>
            </a:extLst>
          </p:cNvPr>
          <p:cNvSpPr txBox="1">
            <a:spLocks noChangeArrowheads="1"/>
          </p:cNvSpPr>
          <p:nvPr/>
        </p:nvSpPr>
        <p:spPr bwMode="auto">
          <a:xfrm>
            <a:off x="5861539" y="3098800"/>
            <a:ext cx="633046" cy="33655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400">
                <a:solidFill>
                  <a:schemeClr val="tx1"/>
                </a:solidFill>
                <a:latin typeface="Arial" charset="0"/>
              </a:rPr>
              <a:t>0</a:t>
            </a:r>
          </a:p>
        </p:txBody>
      </p:sp>
      <p:sp>
        <p:nvSpPr>
          <p:cNvPr id="631" name="Text Box 208">
            <a:extLst>
              <a:ext uri="{FF2B5EF4-FFF2-40B4-BE49-F238E27FC236}">
                <a16:creationId xmlns:a16="http://schemas.microsoft.com/office/drawing/2014/main" id="{E445392E-FE6C-4E59-94D3-365F775EC789}"/>
              </a:ext>
            </a:extLst>
          </p:cNvPr>
          <p:cNvSpPr txBox="1">
            <a:spLocks noChangeArrowheads="1"/>
          </p:cNvSpPr>
          <p:nvPr/>
        </p:nvSpPr>
        <p:spPr bwMode="auto">
          <a:xfrm>
            <a:off x="4103077" y="2717800"/>
            <a:ext cx="633046" cy="33655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400">
                <a:solidFill>
                  <a:schemeClr val="tx1"/>
                </a:solidFill>
                <a:latin typeface="Arial" charset="0"/>
              </a:rPr>
              <a:t>4</a:t>
            </a:r>
          </a:p>
        </p:txBody>
      </p:sp>
      <p:sp>
        <p:nvSpPr>
          <p:cNvPr id="632" name="Text Box 209">
            <a:extLst>
              <a:ext uri="{FF2B5EF4-FFF2-40B4-BE49-F238E27FC236}">
                <a16:creationId xmlns:a16="http://schemas.microsoft.com/office/drawing/2014/main" id="{CDF88C6A-BD4A-4EAE-9585-28A856ACEBE1}"/>
              </a:ext>
            </a:extLst>
          </p:cNvPr>
          <p:cNvSpPr txBox="1">
            <a:spLocks noChangeArrowheads="1"/>
          </p:cNvSpPr>
          <p:nvPr/>
        </p:nvSpPr>
        <p:spPr bwMode="auto">
          <a:xfrm>
            <a:off x="5861539" y="2717800"/>
            <a:ext cx="633046" cy="33655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400">
                <a:solidFill>
                  <a:schemeClr val="tx1"/>
                </a:solidFill>
                <a:latin typeface="Arial" charset="0"/>
              </a:rPr>
              <a:t>1</a:t>
            </a:r>
          </a:p>
        </p:txBody>
      </p:sp>
      <p:sp>
        <p:nvSpPr>
          <p:cNvPr id="633" name="Text Box 210">
            <a:extLst>
              <a:ext uri="{FF2B5EF4-FFF2-40B4-BE49-F238E27FC236}">
                <a16:creationId xmlns:a16="http://schemas.microsoft.com/office/drawing/2014/main" id="{BEBE8C6F-6D3F-43A6-87BA-4627E3FB4262}"/>
              </a:ext>
            </a:extLst>
          </p:cNvPr>
          <p:cNvSpPr txBox="1">
            <a:spLocks noChangeArrowheads="1"/>
          </p:cNvSpPr>
          <p:nvPr/>
        </p:nvSpPr>
        <p:spPr bwMode="auto">
          <a:xfrm>
            <a:off x="5861539" y="2336800"/>
            <a:ext cx="633046" cy="33655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400">
                <a:solidFill>
                  <a:schemeClr val="tx1"/>
                </a:solidFill>
                <a:latin typeface="Arial" charset="0"/>
              </a:rPr>
              <a:t>2</a:t>
            </a:r>
          </a:p>
        </p:txBody>
      </p:sp>
      <p:sp>
        <p:nvSpPr>
          <p:cNvPr id="634" name="Text Box 211">
            <a:extLst>
              <a:ext uri="{FF2B5EF4-FFF2-40B4-BE49-F238E27FC236}">
                <a16:creationId xmlns:a16="http://schemas.microsoft.com/office/drawing/2014/main" id="{B4349A04-760C-4811-A69B-C9BB1229DA3C}"/>
              </a:ext>
            </a:extLst>
          </p:cNvPr>
          <p:cNvSpPr txBox="1">
            <a:spLocks noChangeArrowheads="1"/>
          </p:cNvSpPr>
          <p:nvPr/>
        </p:nvSpPr>
        <p:spPr bwMode="auto">
          <a:xfrm>
            <a:off x="5861539" y="1955800"/>
            <a:ext cx="633046" cy="33655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400">
                <a:solidFill>
                  <a:schemeClr val="tx1"/>
                </a:solidFill>
                <a:latin typeface="Arial" charset="0"/>
              </a:rPr>
              <a:t>3</a:t>
            </a:r>
          </a:p>
        </p:txBody>
      </p:sp>
      <p:sp>
        <p:nvSpPr>
          <p:cNvPr id="635" name="Text Box 212">
            <a:extLst>
              <a:ext uri="{FF2B5EF4-FFF2-40B4-BE49-F238E27FC236}">
                <a16:creationId xmlns:a16="http://schemas.microsoft.com/office/drawing/2014/main" id="{353C87E5-5C5A-4901-970B-96E0F68EB56D}"/>
              </a:ext>
            </a:extLst>
          </p:cNvPr>
          <p:cNvSpPr txBox="1">
            <a:spLocks noChangeArrowheads="1"/>
          </p:cNvSpPr>
          <p:nvPr/>
        </p:nvSpPr>
        <p:spPr bwMode="auto">
          <a:xfrm>
            <a:off x="4032739" y="1955800"/>
            <a:ext cx="633046" cy="33655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400">
                <a:solidFill>
                  <a:schemeClr val="tx1"/>
                </a:solidFill>
                <a:latin typeface="Arial" charset="0"/>
              </a:rPr>
              <a:t>12</a:t>
            </a:r>
          </a:p>
        </p:txBody>
      </p:sp>
      <p:sp>
        <p:nvSpPr>
          <p:cNvPr id="636" name="Text Box 213">
            <a:extLst>
              <a:ext uri="{FF2B5EF4-FFF2-40B4-BE49-F238E27FC236}">
                <a16:creationId xmlns:a16="http://schemas.microsoft.com/office/drawing/2014/main" id="{9D9915A3-2F63-467B-8486-47A421CA3710}"/>
              </a:ext>
            </a:extLst>
          </p:cNvPr>
          <p:cNvSpPr txBox="1">
            <a:spLocks noChangeArrowheads="1"/>
          </p:cNvSpPr>
          <p:nvPr/>
        </p:nvSpPr>
        <p:spPr bwMode="auto">
          <a:xfrm>
            <a:off x="4103077" y="2336800"/>
            <a:ext cx="633046" cy="336550"/>
          </a:xfrm>
          <a:prstGeom prst="rect">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29783" dir="1514402" algn="ctr" rotWithShape="0">
                    <a:schemeClr val="tx2">
                      <a:alpha val="74998"/>
                    </a:schemeClr>
                  </a:outerShdw>
                </a:effectLst>
              </a14:hiddenEffects>
            </a:ext>
          </a:extLst>
        </p:spPr>
        <p:txBody>
          <a:bodyPr wrap="none" anchor="ctr"/>
          <a:lstStyle/>
          <a:p>
            <a:pPr algn="ctr"/>
            <a:r>
              <a:rPr lang="en-GB" sz="1400">
                <a:solidFill>
                  <a:schemeClr val="tx1"/>
                </a:solidFill>
                <a:latin typeface="Arial" charset="0"/>
              </a:rPr>
              <a:t>8</a:t>
            </a:r>
          </a:p>
        </p:txBody>
      </p:sp>
      <p:sp>
        <p:nvSpPr>
          <p:cNvPr id="637" name="Oval 214">
            <a:extLst>
              <a:ext uri="{FF2B5EF4-FFF2-40B4-BE49-F238E27FC236}">
                <a16:creationId xmlns:a16="http://schemas.microsoft.com/office/drawing/2014/main" id="{AF39D1DB-F99E-4D5F-96EF-8B9332AEA8F8}"/>
              </a:ext>
            </a:extLst>
          </p:cNvPr>
          <p:cNvSpPr>
            <a:spLocks noChangeArrowheads="1"/>
          </p:cNvSpPr>
          <p:nvPr/>
        </p:nvSpPr>
        <p:spPr bwMode="auto">
          <a:xfrm>
            <a:off x="4067908" y="2786063"/>
            <a:ext cx="67408" cy="176212"/>
          </a:xfrm>
          <a:prstGeom prst="ellipse">
            <a:avLst/>
          </a:prstGeom>
          <a:solidFill>
            <a:srgbClr val="FF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8" name="Oval 215">
            <a:extLst>
              <a:ext uri="{FF2B5EF4-FFF2-40B4-BE49-F238E27FC236}">
                <a16:creationId xmlns:a16="http://schemas.microsoft.com/office/drawing/2014/main" id="{BDECF2DC-62BA-4A80-B33C-58670E225C06}"/>
              </a:ext>
            </a:extLst>
          </p:cNvPr>
          <p:cNvSpPr>
            <a:spLocks noChangeArrowheads="1"/>
          </p:cNvSpPr>
          <p:nvPr/>
        </p:nvSpPr>
        <p:spPr bwMode="auto">
          <a:xfrm>
            <a:off x="5824904" y="2792413"/>
            <a:ext cx="68873" cy="176212"/>
          </a:xfrm>
          <a:prstGeom prst="ellipse">
            <a:avLst/>
          </a:prstGeom>
          <a:solidFill>
            <a:srgbClr val="FF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9" name="Oval 216">
            <a:extLst>
              <a:ext uri="{FF2B5EF4-FFF2-40B4-BE49-F238E27FC236}">
                <a16:creationId xmlns:a16="http://schemas.microsoft.com/office/drawing/2014/main" id="{517CD082-F7AB-4C99-A003-6877A4BB94B3}"/>
              </a:ext>
            </a:extLst>
          </p:cNvPr>
          <p:cNvSpPr>
            <a:spLocks noChangeArrowheads="1"/>
          </p:cNvSpPr>
          <p:nvPr/>
        </p:nvSpPr>
        <p:spPr bwMode="auto">
          <a:xfrm>
            <a:off x="7577504" y="2786063"/>
            <a:ext cx="68873" cy="17621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0" name="Oval 217">
            <a:extLst>
              <a:ext uri="{FF2B5EF4-FFF2-40B4-BE49-F238E27FC236}">
                <a16:creationId xmlns:a16="http://schemas.microsoft.com/office/drawing/2014/main" id="{C27D0318-C263-4789-930F-E0A7AA8E9B03}"/>
              </a:ext>
            </a:extLst>
          </p:cNvPr>
          <p:cNvSpPr>
            <a:spLocks noChangeArrowheads="1"/>
          </p:cNvSpPr>
          <p:nvPr/>
        </p:nvSpPr>
        <p:spPr bwMode="auto">
          <a:xfrm>
            <a:off x="2325566" y="2786063"/>
            <a:ext cx="68873" cy="176212"/>
          </a:xfrm>
          <a:prstGeom prst="ellipse">
            <a:avLst/>
          </a:prstGeom>
          <a:solidFill>
            <a:srgbClr val="FF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45626489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Sub-wavelength switched networks</a:t>
            </a:r>
            <a:br>
              <a:rPr lang="en-US" dirty="0"/>
            </a:br>
            <a:endParaRPr lang="en-US" dirty="0"/>
          </a:p>
        </p:txBody>
      </p:sp>
      <p:sp>
        <p:nvSpPr>
          <p:cNvPr id="3" name="Content Placeholder 2"/>
          <p:cNvSpPr>
            <a:spLocks noGrp="1"/>
          </p:cNvSpPr>
          <p:nvPr>
            <p:ph idx="1"/>
          </p:nvPr>
        </p:nvSpPr>
        <p:spPr/>
        <p:txBody>
          <a:bodyPr/>
          <a:lstStyle/>
          <a:p>
            <a:r>
              <a:rPr lang="en-US" dirty="0"/>
              <a:t>Why Optical sub-wavelength switched networks </a:t>
            </a:r>
          </a:p>
          <a:p>
            <a:endParaRPr lang="en-US" dirty="0"/>
          </a:p>
          <a:p>
            <a:r>
              <a:rPr lang="en-US" dirty="0"/>
              <a:t>Optical Packet Switched network</a:t>
            </a:r>
          </a:p>
          <a:p>
            <a:endParaRPr lang="en-US" dirty="0"/>
          </a:p>
          <a:p>
            <a:r>
              <a:rPr lang="en-US" dirty="0"/>
              <a:t>Optical Burst Switched networks</a:t>
            </a:r>
          </a:p>
          <a:p>
            <a:endParaRPr lang="en-US" dirty="0"/>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5" name="Slide Number Placeholder 4"/>
          <p:cNvSpPr>
            <a:spLocks noGrp="1"/>
          </p:cNvSpPr>
          <p:nvPr>
            <p:ph type="sldNum" sz="quarter" idx="11"/>
          </p:nvPr>
        </p:nvSpPr>
        <p:spPr/>
        <p:txBody>
          <a:bodyPr/>
          <a:lstStyle/>
          <a:p>
            <a:pPr>
              <a:defRPr/>
            </a:pPr>
            <a:fld id="{E27625A9-5E77-CB45-8867-3DD80D097EC7}" type="slidenum">
              <a:rPr lang="en-GB" smtClean="0"/>
              <a:pPr>
                <a:defRPr/>
              </a:pPr>
              <a:t>2</a:t>
            </a:fld>
            <a:endParaRPr lang="en-GB"/>
          </a:p>
        </p:txBody>
      </p:sp>
    </p:spTree>
    <p:extLst>
      <p:ext uri="{BB962C8B-B14F-4D97-AF65-F5344CB8AC3E}">
        <p14:creationId xmlns:p14="http://schemas.microsoft.com/office/powerpoint/2010/main" val="232830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8715" y="188640"/>
            <a:ext cx="6964973" cy="593725"/>
          </a:xfrm>
          <a:noFill/>
          <a:ln>
            <a:noFill/>
          </a:ln>
        </p:spPr>
        <p:txBody>
          <a:bodyPr vert="horz" wrap="square" lIns="91440" tIns="45720" rIns="91440" bIns="45720" numCol="1" anchor="b" anchorCtr="0" compatLnSpc="1">
            <a:prstTxWarp prst="textNoShape">
              <a:avLst/>
            </a:prstTxWarp>
            <a:noAutofit/>
          </a:bodyPr>
          <a:lstStyle/>
          <a:p>
            <a:r>
              <a:rPr lang="en-GB" dirty="0"/>
              <a:t>Avoiding synchronisation</a:t>
            </a:r>
          </a:p>
        </p:txBody>
      </p:sp>
      <p:sp>
        <p:nvSpPr>
          <p:cNvPr id="505859" name="Rectangle 3"/>
          <p:cNvSpPr>
            <a:spLocks noGrp="1" noChangeArrowheads="1"/>
          </p:cNvSpPr>
          <p:nvPr>
            <p:ph type="body" idx="1"/>
          </p:nvPr>
        </p:nvSpPr>
        <p:spPr>
          <a:xfrm>
            <a:off x="179512" y="993775"/>
            <a:ext cx="8640960" cy="5470525"/>
          </a:xfrm>
          <a:ln/>
        </p:spPr>
        <p:txBody>
          <a:bodyPr/>
          <a:lstStyle/>
          <a:p>
            <a:pPr marL="284163" indent="-284163" defTabSz="914400">
              <a:lnSpc>
                <a:spcPct val="80000"/>
              </a:lnSpc>
            </a:pPr>
            <a:r>
              <a:rPr lang="en-GB" sz="1800" dirty="0"/>
              <a:t>Asynchronous</a:t>
            </a:r>
          </a:p>
          <a:p>
            <a:pPr marL="854075" lvl="1" indent="-285750" defTabSz="914400"/>
            <a:r>
              <a:rPr lang="en-GB" sz="1800" dirty="0"/>
              <a:t>The packets may or may not have the same size </a:t>
            </a:r>
          </a:p>
          <a:p>
            <a:pPr marL="854075" lvl="1" indent="-285750" defTabSz="914400"/>
            <a:r>
              <a:rPr lang="en-GB" sz="1800" dirty="0"/>
              <a:t>Packets arrive and leave the switch without being aligned</a:t>
            </a:r>
          </a:p>
          <a:p>
            <a:pPr marL="854075" lvl="1" indent="-285750" defTabSz="914400"/>
            <a:r>
              <a:rPr lang="en-GB" sz="1800" dirty="0"/>
              <a:t>Packet-by-packet switch action  </a:t>
            </a:r>
          </a:p>
          <a:p>
            <a:pPr marL="854075" lvl="1" indent="-285750" defTabSz="914400"/>
            <a:r>
              <a:rPr lang="en-GB" sz="1800" dirty="0"/>
              <a:t>packet contention is generally higher because the behaviour of the packets is more unpredictable and less regulated </a:t>
            </a:r>
          </a:p>
          <a:p>
            <a:pPr marL="854075" lvl="1" indent="-285750" defTabSz="914400"/>
            <a:r>
              <a:rPr lang="en-GB" sz="1800" dirty="0"/>
              <a:t>For the same traffic load the link throughput is lower than slotted networks  </a:t>
            </a:r>
          </a:p>
          <a:p>
            <a:pPr marL="854075" lvl="1" indent="-285750" defTabSz="914400"/>
            <a:endParaRPr lang="en-GB" sz="1800" dirty="0"/>
          </a:p>
          <a:p>
            <a:pPr marL="284163" indent="-284163" defTabSz="914400">
              <a:lnSpc>
                <a:spcPct val="90000"/>
              </a:lnSpc>
            </a:pPr>
            <a:r>
              <a:rPr lang="en-GB" sz="1800" dirty="0"/>
              <a:t>Variable length packets and asynchronous operation:</a:t>
            </a:r>
          </a:p>
          <a:p>
            <a:pPr marL="854075" lvl="1" indent="-285750" defTabSz="914400"/>
            <a:r>
              <a:rPr lang="en-GB" sz="1800" dirty="0"/>
              <a:t>Enables simpler grooming of traffic and higher </a:t>
            </a:r>
            <a:r>
              <a:rPr lang="en-GB" sz="1800" dirty="0" err="1"/>
              <a:t>packetization</a:t>
            </a:r>
            <a:r>
              <a:rPr lang="en-GB" sz="1800" dirty="0"/>
              <a:t> efficiency</a:t>
            </a:r>
          </a:p>
          <a:p>
            <a:pPr marL="854075" lvl="1" indent="-285750" defTabSz="914400"/>
            <a:r>
              <a:rPr lang="en-GB" sz="1800" dirty="0"/>
              <a:t>Is compatible with IP and other emerging transfer modes</a:t>
            </a:r>
          </a:p>
          <a:p>
            <a:pPr marL="854075" lvl="1" indent="-285750" defTabSz="914400"/>
            <a:r>
              <a:rPr lang="en-GB" sz="1800" dirty="0"/>
              <a:t>The switch architecture should ensure asynchronous switching paths set-up</a:t>
            </a:r>
          </a:p>
          <a:p>
            <a:pPr marL="854075" lvl="1" indent="-285750" defTabSz="914400"/>
            <a:r>
              <a:rPr lang="en-GB" sz="1800" dirty="0"/>
              <a:t>Optical buffering requirements are increasing</a:t>
            </a:r>
          </a:p>
          <a:p>
            <a:pPr marL="854075" lvl="1" indent="-285750" defTabSz="914400"/>
            <a:r>
              <a:rPr lang="en-GB" sz="1800" dirty="0"/>
              <a:t>Implementation of packet start and packet end recognition function is required</a:t>
            </a:r>
          </a:p>
          <a:p>
            <a:pPr marL="284163" indent="-284163" defTabSz="914400">
              <a:lnSpc>
                <a:spcPct val="80000"/>
              </a:lnSpc>
            </a:pPr>
            <a:endParaRPr lang="en-GB" sz="1800" dirty="0"/>
          </a:p>
          <a:p>
            <a:pPr marL="284163" indent="-284163" defTabSz="914400">
              <a:lnSpc>
                <a:spcPct val="90000"/>
              </a:lnSpc>
            </a:pPr>
            <a:endParaRPr lang="en-GB" sz="1800" dirty="0"/>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20</a:t>
            </a:fld>
            <a:endParaRPr lang="en-GB"/>
          </a:p>
        </p:txBody>
      </p:sp>
    </p:spTree>
    <p:extLst>
      <p:ext uri="{BB962C8B-B14F-4D97-AF65-F5344CB8AC3E}">
        <p14:creationId xmlns:p14="http://schemas.microsoft.com/office/powerpoint/2010/main" val="414031617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179512" y="116632"/>
            <a:ext cx="7737231" cy="711200"/>
          </a:xfrm>
          <a:noFill/>
          <a:ln>
            <a:noFill/>
          </a:ln>
        </p:spPr>
        <p:txBody>
          <a:bodyPr vert="horz" wrap="square" lIns="91440" tIns="45720" rIns="91440" bIns="45720" numCol="1" anchor="b" anchorCtr="0" compatLnSpc="1">
            <a:prstTxWarp prst="textNoShape">
              <a:avLst/>
            </a:prstTxWarp>
            <a:noAutofit/>
          </a:bodyPr>
          <a:lstStyle/>
          <a:p>
            <a:r>
              <a:rPr lang="en-GB" dirty="0"/>
              <a:t>Switching Fabric Space- switched or Wavelength- routed</a:t>
            </a:r>
          </a:p>
        </p:txBody>
      </p:sp>
      <p:sp>
        <p:nvSpPr>
          <p:cNvPr id="490499" name="Rectangle 3"/>
          <p:cNvSpPr>
            <a:spLocks noGrp="1" noChangeArrowheads="1"/>
          </p:cNvSpPr>
          <p:nvPr>
            <p:ph type="body" idx="1"/>
          </p:nvPr>
        </p:nvSpPr>
        <p:spPr>
          <a:xfrm>
            <a:off x="179512" y="764704"/>
            <a:ext cx="8784976" cy="5157788"/>
          </a:xfrm>
          <a:noFill/>
          <a:ln/>
          <a:extLst>
            <a:ext uri="{91240B29-F687-4f45-9708-019B960494DF}">
              <a14:hiddenLine xmlns="" xmlns:a14="http://schemas.microsoft.com/office/drawing/2010/main" w="12700" cap="flat" cmpd="sng">
                <a:solidFill>
                  <a:schemeClr val="tx1"/>
                </a:solidFill>
                <a:prstDash val="solid"/>
                <a:miter lim="800000"/>
                <a:headEnd/>
                <a:tailEn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88" tIns="44450" rIns="90488" bIns="44450" anchor="t" anchorCtr="0"/>
          <a:lstStyle/>
          <a:p>
            <a:pPr marL="231775" indent="-231775" defTabSz="914400">
              <a:lnSpc>
                <a:spcPct val="110000"/>
              </a:lnSpc>
              <a:spcBef>
                <a:spcPct val="0"/>
              </a:spcBef>
              <a:buClrTx/>
              <a:buSzTx/>
              <a:buFontTx/>
              <a:buNone/>
            </a:pPr>
            <a:r>
              <a:rPr lang="en-US" dirty="0">
                <a:solidFill>
                  <a:srgbClr val="000000"/>
                </a:solidFill>
              </a:rPr>
              <a:t>Require a non- blocking optical switch functionality (</a:t>
            </a:r>
            <a:r>
              <a:rPr lang="en-US" dirty="0" err="1">
                <a:solidFill>
                  <a:srgbClr val="000000"/>
                </a:solidFill>
              </a:rPr>
              <a:t>NxN</a:t>
            </a:r>
            <a:r>
              <a:rPr lang="en-US" dirty="0">
                <a:solidFill>
                  <a:srgbClr val="000000"/>
                </a:solidFill>
              </a:rPr>
              <a:t>)</a:t>
            </a:r>
          </a:p>
          <a:p>
            <a:pPr marL="231775" indent="-231775" defTabSz="914400">
              <a:lnSpc>
                <a:spcPct val="110000"/>
              </a:lnSpc>
              <a:spcBef>
                <a:spcPct val="0"/>
              </a:spcBef>
              <a:buClrTx/>
              <a:buSzTx/>
              <a:buFontTx/>
              <a:buChar char="•"/>
            </a:pPr>
            <a:endParaRPr lang="en-US" dirty="0">
              <a:solidFill>
                <a:srgbClr val="000000"/>
              </a:solidFill>
            </a:endParaRPr>
          </a:p>
          <a:p>
            <a:pPr marL="231775" indent="-231775" defTabSz="914400">
              <a:lnSpc>
                <a:spcPct val="110000"/>
              </a:lnSpc>
              <a:spcBef>
                <a:spcPct val="0"/>
              </a:spcBef>
              <a:buClrTx/>
              <a:buSzTx/>
              <a:buFontTx/>
              <a:buChar char="•"/>
            </a:pPr>
            <a:r>
              <a:rPr lang="en-US" b="1" dirty="0">
                <a:solidFill>
                  <a:srgbClr val="000000"/>
                </a:solidFill>
              </a:rPr>
              <a:t>Space- switched</a:t>
            </a:r>
            <a:r>
              <a:rPr lang="en-US" dirty="0">
                <a:solidFill>
                  <a:srgbClr val="000000"/>
                </a:solidFill>
              </a:rPr>
              <a:t> </a:t>
            </a:r>
          </a:p>
          <a:p>
            <a:pPr marL="631825" lvl="1" indent="-231775">
              <a:buClr>
                <a:schemeClr val="tx2"/>
              </a:buClr>
              <a:buFontTx/>
              <a:buChar char="•"/>
            </a:pPr>
            <a:r>
              <a:rPr lang="en-US" dirty="0">
                <a:solidFill>
                  <a:srgbClr val="000000"/>
                </a:solidFill>
              </a:rPr>
              <a:t>Space switch fabrics can be constructed using multi- stage architectures based on SOA or electro- optic (</a:t>
            </a:r>
            <a:r>
              <a:rPr lang="en-US" dirty="0" err="1">
                <a:solidFill>
                  <a:srgbClr val="000000"/>
                </a:solidFill>
              </a:rPr>
              <a:t>eg</a:t>
            </a:r>
            <a:r>
              <a:rPr lang="en-US" dirty="0">
                <a:solidFill>
                  <a:srgbClr val="000000"/>
                </a:solidFill>
              </a:rPr>
              <a:t> Lithium </a:t>
            </a:r>
            <a:r>
              <a:rPr lang="en-US" dirty="0" err="1">
                <a:solidFill>
                  <a:srgbClr val="000000"/>
                </a:solidFill>
              </a:rPr>
              <a:t>Niobate</a:t>
            </a:r>
            <a:r>
              <a:rPr lang="en-US" dirty="0">
                <a:solidFill>
                  <a:srgbClr val="000000"/>
                </a:solidFill>
              </a:rPr>
              <a:t>) technology</a:t>
            </a:r>
          </a:p>
          <a:p>
            <a:pPr marL="631825" lvl="1" indent="-231775">
              <a:buClr>
                <a:schemeClr val="tx2"/>
              </a:buClr>
              <a:buFontTx/>
              <a:buChar char="•"/>
            </a:pPr>
            <a:r>
              <a:rPr lang="en-US" dirty="0">
                <a:solidFill>
                  <a:srgbClr val="000000"/>
                </a:solidFill>
              </a:rPr>
              <a:t>SOA the main approach to achieve reasonable scalability </a:t>
            </a:r>
          </a:p>
          <a:p>
            <a:pPr marL="231775" indent="-231775" defTabSz="914400">
              <a:spcBef>
                <a:spcPct val="20000"/>
              </a:spcBef>
              <a:buClr>
                <a:schemeClr val="tx2"/>
              </a:buClr>
              <a:buSzTx/>
              <a:buFontTx/>
              <a:buChar char="•"/>
            </a:pPr>
            <a:endParaRPr lang="en-US" dirty="0">
              <a:solidFill>
                <a:srgbClr val="000000"/>
              </a:solidFill>
            </a:endParaRPr>
          </a:p>
          <a:p>
            <a:pPr marL="231775" indent="-231775" defTabSz="914400">
              <a:spcBef>
                <a:spcPct val="20000"/>
              </a:spcBef>
              <a:buClr>
                <a:schemeClr val="tx1"/>
              </a:buClr>
              <a:buSzTx/>
              <a:buFontTx/>
              <a:buChar char="•"/>
            </a:pPr>
            <a:r>
              <a:rPr lang="en-US" b="1" dirty="0">
                <a:solidFill>
                  <a:srgbClr val="000000"/>
                </a:solidFill>
              </a:rPr>
              <a:t>Wavelength- routed</a:t>
            </a:r>
          </a:p>
          <a:p>
            <a:pPr marL="631825" lvl="1" indent="-231775">
              <a:buClr>
                <a:schemeClr val="tx2"/>
              </a:buClr>
              <a:buFontTx/>
              <a:buChar char="•"/>
            </a:pPr>
            <a:r>
              <a:rPr lang="en-US" dirty="0">
                <a:solidFill>
                  <a:srgbClr val="000000"/>
                </a:solidFill>
              </a:rPr>
              <a:t>A tunable wavelength converter preceding a passive wavelength routing device (such as an AWG) perform the same function but provide better scalability</a:t>
            </a:r>
          </a:p>
          <a:p>
            <a:pPr marL="631825" lvl="1" indent="-231775">
              <a:buClr>
                <a:schemeClr val="tx2"/>
              </a:buClr>
              <a:buFontTx/>
              <a:buChar char="•"/>
            </a:pPr>
            <a:r>
              <a:rPr lang="en-US" dirty="0">
                <a:solidFill>
                  <a:srgbClr val="000000"/>
                </a:solidFill>
              </a:rPr>
              <a:t>Proof of principle demonstrated in laboratory</a:t>
            </a:r>
          </a:p>
          <a:p>
            <a:pPr marL="1023938" lvl="2" indent="-277813">
              <a:lnSpc>
                <a:spcPct val="150000"/>
              </a:lnSpc>
              <a:spcBef>
                <a:spcPct val="0"/>
              </a:spcBef>
              <a:buFontTx/>
              <a:buNone/>
            </a:pPr>
            <a:endParaRPr lang="en-US" sz="1800" dirty="0">
              <a:solidFill>
                <a:srgbClr val="000000"/>
              </a:solidFill>
            </a:endParaRPr>
          </a:p>
          <a:p>
            <a:pPr marL="623888" lvl="1" indent="-277813" defTabSz="914400">
              <a:lnSpc>
                <a:spcPct val="150000"/>
              </a:lnSpc>
              <a:spcBef>
                <a:spcPct val="0"/>
              </a:spcBef>
              <a:buClrTx/>
              <a:buSzTx/>
              <a:buFontTx/>
              <a:buChar char="•"/>
            </a:pPr>
            <a:endParaRPr lang="en-US" sz="2000" dirty="0">
              <a:solidFill>
                <a:srgbClr val="000000"/>
              </a:solidFill>
            </a:endParaRPr>
          </a:p>
          <a:p>
            <a:pPr marL="623888" lvl="1" indent="-277813" defTabSz="914400">
              <a:lnSpc>
                <a:spcPct val="150000"/>
              </a:lnSpc>
              <a:spcBef>
                <a:spcPct val="0"/>
              </a:spcBef>
              <a:buFontTx/>
              <a:buChar char="•"/>
            </a:pPr>
            <a:endParaRPr lang="en-US" sz="1400" dirty="0">
              <a:solidFill>
                <a:schemeClr val="tx2"/>
              </a:solidFill>
            </a:endParaRP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21</a:t>
            </a:fld>
            <a:endParaRPr lang="en-GB"/>
          </a:p>
        </p:txBody>
      </p:sp>
    </p:spTree>
    <p:extLst>
      <p:ext uri="{BB962C8B-B14F-4D97-AF65-F5344CB8AC3E}">
        <p14:creationId xmlns:p14="http://schemas.microsoft.com/office/powerpoint/2010/main" val="79961138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050"/>
          <p:cNvSpPr>
            <a:spLocks noGrp="1" noChangeArrowheads="1"/>
          </p:cNvSpPr>
          <p:nvPr>
            <p:ph type="title"/>
          </p:nvPr>
        </p:nvSpPr>
        <p:spPr>
          <a:xfrm>
            <a:off x="539552" y="254166"/>
            <a:ext cx="6151685" cy="593725"/>
          </a:xfrm>
          <a:noFill/>
          <a:ln>
            <a:noFill/>
          </a:ln>
        </p:spPr>
        <p:txBody>
          <a:bodyPr vert="horz" wrap="square" lIns="91440" tIns="45720" rIns="91440" bIns="45720" numCol="1" anchor="b" anchorCtr="0" compatLnSpc="1">
            <a:prstTxWarp prst="textNoShape">
              <a:avLst/>
            </a:prstTxWarp>
            <a:noAutofit/>
          </a:bodyPr>
          <a:lstStyle/>
          <a:p>
            <a:r>
              <a:rPr lang="en-GB" dirty="0"/>
              <a:t>Contention Resolution</a:t>
            </a:r>
          </a:p>
        </p:txBody>
      </p:sp>
      <p:sp>
        <p:nvSpPr>
          <p:cNvPr id="493571" name="Rectangle 2051"/>
          <p:cNvSpPr>
            <a:spLocks noGrp="1" noChangeArrowheads="1"/>
          </p:cNvSpPr>
          <p:nvPr>
            <p:ph type="body" idx="1"/>
          </p:nvPr>
        </p:nvSpPr>
        <p:spPr>
          <a:xfrm>
            <a:off x="0" y="1147764"/>
            <a:ext cx="9144000" cy="5075237"/>
          </a:xfrm>
          <a:ln/>
        </p:spPr>
        <p:txBody>
          <a:bodyPr/>
          <a:lstStyle/>
          <a:p>
            <a:pPr defTabSz="914400">
              <a:lnSpc>
                <a:spcPct val="90000"/>
              </a:lnSpc>
            </a:pPr>
            <a:r>
              <a:rPr lang="en-US" dirty="0">
                <a:cs typeface="Times New Roman" charset="0"/>
              </a:rPr>
              <a:t>In packet networks contention occurs when two or more packets at the switch input ports request connection to the same output port simultaneously </a:t>
            </a:r>
          </a:p>
          <a:p>
            <a:pPr defTabSz="914400">
              <a:lnSpc>
                <a:spcPct val="90000"/>
              </a:lnSpc>
            </a:pPr>
            <a:endParaRPr lang="en-US" dirty="0">
              <a:cs typeface="Times New Roman" charset="0"/>
            </a:endParaRPr>
          </a:p>
          <a:p>
            <a:pPr defTabSz="914400">
              <a:lnSpc>
                <a:spcPct val="90000"/>
              </a:lnSpc>
            </a:pPr>
            <a:r>
              <a:rPr lang="en-US" dirty="0">
                <a:cs typeface="Times New Roman" charset="0"/>
              </a:rPr>
              <a:t>A number of techniques can be deployed on their own or in combination:</a:t>
            </a:r>
          </a:p>
          <a:p>
            <a:pPr lvl="1" defTabSz="914400"/>
            <a:r>
              <a:rPr lang="en-US" sz="2000" u="sng" dirty="0">
                <a:cs typeface="Times New Roman" charset="0"/>
              </a:rPr>
              <a:t>Buffering:</a:t>
            </a:r>
            <a:r>
              <a:rPr lang="en-US" sz="2000" dirty="0">
                <a:cs typeface="Times New Roman" charset="0"/>
              </a:rPr>
              <a:t>  For example if two packets are in contention, one might be delayed for a packet period in a buffer (such as fibre delay line)</a:t>
            </a:r>
          </a:p>
          <a:p>
            <a:pPr lvl="1" defTabSz="914400">
              <a:buFont typeface="Monotype Sorts" charset="0"/>
              <a:buNone/>
            </a:pPr>
            <a:r>
              <a:rPr lang="en-US" sz="2000" dirty="0">
                <a:cs typeface="Times New Roman" charset="0"/>
              </a:rPr>
              <a:t> </a:t>
            </a:r>
          </a:p>
          <a:p>
            <a:pPr lvl="1" defTabSz="914400"/>
            <a:r>
              <a:rPr lang="en-US" sz="2000" u="sng" dirty="0">
                <a:cs typeface="Times New Roman" charset="0"/>
              </a:rPr>
              <a:t>Deflection routing:</a:t>
            </a:r>
            <a:r>
              <a:rPr lang="en-US" sz="2000" dirty="0">
                <a:cs typeface="Times New Roman" charset="0"/>
              </a:rPr>
              <a:t> An extension of above where the network is used as a buffer, packets are deflected into the network (for example rerouting)</a:t>
            </a:r>
          </a:p>
          <a:p>
            <a:pPr lvl="1" defTabSz="914400"/>
            <a:endParaRPr lang="en-US" sz="2000" dirty="0">
              <a:cs typeface="Times New Roman" charset="0"/>
            </a:endParaRPr>
          </a:p>
          <a:p>
            <a:pPr lvl="1" defTabSz="914400"/>
            <a:r>
              <a:rPr lang="en-US" sz="2000" u="sng" dirty="0">
                <a:cs typeface="Times New Roman" charset="0"/>
              </a:rPr>
              <a:t>Wavelength multiplexing:</a:t>
            </a:r>
            <a:r>
              <a:rPr lang="en-US" sz="2000" dirty="0">
                <a:cs typeface="Times New Roman" charset="0"/>
              </a:rPr>
              <a:t> Contending packets are assigned different wavelengths so they can co-exist on the same output port</a:t>
            </a:r>
          </a:p>
          <a:p>
            <a:pPr defTabSz="914400">
              <a:lnSpc>
                <a:spcPct val="90000"/>
              </a:lnSpc>
            </a:pPr>
            <a:endParaRPr lang="en-GB" dirty="0"/>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22</a:t>
            </a:fld>
            <a:endParaRPr lang="en-GB"/>
          </a:p>
        </p:txBody>
      </p:sp>
    </p:spTree>
    <p:extLst>
      <p:ext uri="{BB962C8B-B14F-4D97-AF65-F5344CB8AC3E}">
        <p14:creationId xmlns:p14="http://schemas.microsoft.com/office/powerpoint/2010/main" val="372089711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6" name="Line 2"/>
          <p:cNvSpPr>
            <a:spLocks noChangeShapeType="1"/>
          </p:cNvSpPr>
          <p:nvPr/>
        </p:nvSpPr>
        <p:spPr bwMode="auto">
          <a:xfrm>
            <a:off x="5695950" y="1892300"/>
            <a:ext cx="660400" cy="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FF0000">
                      <a:gamma/>
                      <a:shade val="60000"/>
                      <a:invGamma/>
                      <a:alpha val="74998"/>
                    </a:srgbClr>
                  </a:outerShdw>
                </a:effectLst>
              </a14:hiddenEffects>
            </a:ext>
          </a:extLst>
        </p:spPr>
        <p:txBody>
          <a:bodyPr wrap="none" lIns="93600" tIns="46800" rIns="93600" bIns="46800" anchor="ctr"/>
          <a:lstStyle/>
          <a:p>
            <a:endParaRPr lang="en-US"/>
          </a:p>
        </p:txBody>
      </p:sp>
      <p:sp>
        <p:nvSpPr>
          <p:cNvPr id="7" name="Rectangle 3"/>
          <p:cNvSpPr>
            <a:spLocks noChangeArrowheads="1"/>
          </p:cNvSpPr>
          <p:nvPr/>
        </p:nvSpPr>
        <p:spPr bwMode="auto">
          <a:xfrm>
            <a:off x="3549650" y="901700"/>
            <a:ext cx="2146300" cy="18288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endParaRPr lang="en-US"/>
          </a:p>
        </p:txBody>
      </p:sp>
      <p:sp>
        <p:nvSpPr>
          <p:cNvPr id="8" name="AutoShape 4"/>
          <p:cNvSpPr>
            <a:spLocks noChangeArrowheads="1"/>
          </p:cNvSpPr>
          <p:nvPr/>
        </p:nvSpPr>
        <p:spPr bwMode="auto">
          <a:xfrm rot="5400000">
            <a:off x="1803400" y="1263650"/>
            <a:ext cx="685800" cy="1485900"/>
          </a:xfrm>
          <a:prstGeom prst="can">
            <a:avLst>
              <a:gd name="adj" fmla="val 54167"/>
            </a:avLst>
          </a:prstGeom>
          <a:solidFill>
            <a:srgbClr val="CECECE"/>
          </a:solidFill>
          <a:ln w="12700">
            <a:solidFill>
              <a:schemeClr val="tx2"/>
            </a:solidFill>
            <a:round/>
            <a:headEnd/>
            <a:tailEnd/>
          </a:ln>
          <a:effectLst/>
        </p:spPr>
        <p:txBody>
          <a:bodyPr wrap="none" lIns="93600" tIns="46800" rIns="93600" bIns="46800" anchor="ctr"/>
          <a:lstStyle/>
          <a:p>
            <a:endParaRPr lang="en-US"/>
          </a:p>
        </p:txBody>
      </p:sp>
      <p:sp>
        <p:nvSpPr>
          <p:cNvPr id="9" name="Line 5"/>
          <p:cNvSpPr>
            <a:spLocks noChangeShapeType="1"/>
          </p:cNvSpPr>
          <p:nvPr/>
        </p:nvSpPr>
        <p:spPr bwMode="auto">
          <a:xfrm>
            <a:off x="2724150" y="1892300"/>
            <a:ext cx="825500" cy="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FF0000">
                      <a:gamma/>
                      <a:shade val="60000"/>
                      <a:invGamma/>
                      <a:alpha val="74998"/>
                    </a:srgbClr>
                  </a:outerShdw>
                </a:effectLst>
              </a14:hiddenEffects>
            </a:ext>
          </a:extLst>
        </p:spPr>
        <p:txBody>
          <a:bodyPr wrap="none" lIns="93600" tIns="46800" rIns="93600" bIns="46800" anchor="ctr"/>
          <a:lstStyle/>
          <a:p>
            <a:endParaRPr lang="en-US"/>
          </a:p>
        </p:txBody>
      </p:sp>
      <p:sp>
        <p:nvSpPr>
          <p:cNvPr id="10" name="Line 6"/>
          <p:cNvSpPr>
            <a:spLocks noChangeShapeType="1"/>
          </p:cNvSpPr>
          <p:nvPr/>
        </p:nvSpPr>
        <p:spPr bwMode="auto">
          <a:xfrm>
            <a:off x="3714750" y="1054100"/>
            <a:ext cx="3302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endParaRPr lang="en-US"/>
          </a:p>
        </p:txBody>
      </p:sp>
      <p:sp>
        <p:nvSpPr>
          <p:cNvPr id="11" name="Line 7"/>
          <p:cNvSpPr>
            <a:spLocks noChangeShapeType="1"/>
          </p:cNvSpPr>
          <p:nvPr/>
        </p:nvSpPr>
        <p:spPr bwMode="auto">
          <a:xfrm>
            <a:off x="4044950" y="1054100"/>
            <a:ext cx="1155700" cy="1524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endParaRPr lang="en-US"/>
          </a:p>
        </p:txBody>
      </p:sp>
      <p:sp>
        <p:nvSpPr>
          <p:cNvPr id="12" name="Line 8"/>
          <p:cNvSpPr>
            <a:spLocks noChangeShapeType="1"/>
          </p:cNvSpPr>
          <p:nvPr/>
        </p:nvSpPr>
        <p:spPr bwMode="auto">
          <a:xfrm>
            <a:off x="5200650" y="1054100"/>
            <a:ext cx="3302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endParaRPr lang="en-US"/>
          </a:p>
        </p:txBody>
      </p:sp>
      <p:sp>
        <p:nvSpPr>
          <p:cNvPr id="13" name="Line 9"/>
          <p:cNvSpPr>
            <a:spLocks noChangeShapeType="1"/>
          </p:cNvSpPr>
          <p:nvPr/>
        </p:nvSpPr>
        <p:spPr bwMode="auto">
          <a:xfrm>
            <a:off x="3714750" y="2578100"/>
            <a:ext cx="3302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endParaRPr lang="en-US"/>
          </a:p>
        </p:txBody>
      </p:sp>
      <p:sp>
        <p:nvSpPr>
          <p:cNvPr id="14" name="Line 10"/>
          <p:cNvSpPr>
            <a:spLocks noChangeShapeType="1"/>
          </p:cNvSpPr>
          <p:nvPr/>
        </p:nvSpPr>
        <p:spPr bwMode="auto">
          <a:xfrm>
            <a:off x="5200650" y="2578100"/>
            <a:ext cx="3302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endParaRPr lang="en-US"/>
          </a:p>
        </p:txBody>
      </p:sp>
      <p:sp>
        <p:nvSpPr>
          <p:cNvPr id="15" name="Line 11"/>
          <p:cNvSpPr>
            <a:spLocks noChangeShapeType="1"/>
          </p:cNvSpPr>
          <p:nvPr/>
        </p:nvSpPr>
        <p:spPr bwMode="auto">
          <a:xfrm flipV="1">
            <a:off x="4044950" y="1054100"/>
            <a:ext cx="1155700" cy="1524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endParaRPr lang="en-US"/>
          </a:p>
        </p:txBody>
      </p:sp>
      <p:sp>
        <p:nvSpPr>
          <p:cNvPr id="16" name="Oval 12"/>
          <p:cNvSpPr>
            <a:spLocks noChangeArrowheads="1"/>
          </p:cNvSpPr>
          <p:nvPr/>
        </p:nvSpPr>
        <p:spPr bwMode="auto">
          <a:xfrm>
            <a:off x="3467100" y="1816100"/>
            <a:ext cx="165100" cy="152400"/>
          </a:xfrm>
          <a:prstGeom prst="ellipse">
            <a:avLst/>
          </a:prstGeom>
          <a:solidFill>
            <a:schemeClr val="tx2"/>
          </a:solidFill>
          <a:ln>
            <a:noFill/>
          </a:ln>
          <a:effectLst/>
          <a:extLst>
            <a:ext uri="{91240B29-F687-4f45-9708-019B960494DF}">
              <a14:hiddenLine xmlns="" xmlns:a14="http://schemas.microsoft.com/office/drawing/2010/main" w="12700">
                <a:solidFill>
                  <a:schemeClr val="accent1"/>
                </a:solidFill>
                <a:round/>
                <a:headEnd/>
                <a:tailEnd/>
              </a14:hiddenLine>
            </a:ext>
            <a:ext uri="{AF507438-7753-43e0-B8FC-AC1667EBCBE1}">
              <a14:hiddenEffects xmlns="" xmlns:a14="http://schemas.microsoft.com/office/drawing/2010/main">
                <a:effectLst>
                  <a:outerShdw blurRad="63500" dist="17961" dir="2700000" algn="ctr" rotWithShape="0">
                    <a:schemeClr val="tx2">
                      <a:gamma/>
                      <a:shade val="60000"/>
                      <a:invGamma/>
                      <a:alpha val="74998"/>
                    </a:schemeClr>
                  </a:outerShdw>
                </a:effectLst>
              </a14:hiddenEffects>
            </a:ext>
          </a:extLst>
        </p:spPr>
        <p:txBody>
          <a:bodyPr wrap="none" lIns="93600" tIns="46800" rIns="93600" bIns="46800" anchor="ctr"/>
          <a:lstStyle/>
          <a:p>
            <a:endParaRPr lang="en-US"/>
          </a:p>
        </p:txBody>
      </p:sp>
      <p:sp>
        <p:nvSpPr>
          <p:cNvPr id="17" name="Oval 13"/>
          <p:cNvSpPr>
            <a:spLocks noChangeArrowheads="1"/>
          </p:cNvSpPr>
          <p:nvPr/>
        </p:nvSpPr>
        <p:spPr bwMode="auto">
          <a:xfrm>
            <a:off x="5613400" y="1816100"/>
            <a:ext cx="165100" cy="152400"/>
          </a:xfrm>
          <a:prstGeom prst="ellipse">
            <a:avLst/>
          </a:prstGeom>
          <a:solidFill>
            <a:schemeClr val="tx2"/>
          </a:solidFill>
          <a:ln>
            <a:noFill/>
          </a:ln>
          <a:effectLst/>
          <a:extLst>
            <a:ext uri="{91240B29-F687-4f45-9708-019B960494DF}">
              <a14:hiddenLine xmlns="" xmlns:a14="http://schemas.microsoft.com/office/drawing/2010/main" w="12700">
                <a:solidFill>
                  <a:schemeClr val="accent1"/>
                </a:solidFill>
                <a:round/>
                <a:headEnd/>
                <a:tailEnd/>
              </a14:hiddenLine>
            </a:ext>
            <a:ext uri="{AF507438-7753-43e0-B8FC-AC1667EBCBE1}">
              <a14:hiddenEffects xmlns="" xmlns:a14="http://schemas.microsoft.com/office/drawing/2010/main">
                <a:effectLst>
                  <a:outerShdw blurRad="63500" dist="17961" dir="2700000" algn="ctr" rotWithShape="0">
                    <a:schemeClr val="tx2">
                      <a:gamma/>
                      <a:shade val="60000"/>
                      <a:invGamma/>
                      <a:alpha val="74998"/>
                    </a:schemeClr>
                  </a:outerShdw>
                </a:effectLst>
              </a14:hiddenEffects>
            </a:ext>
          </a:extLst>
        </p:spPr>
        <p:txBody>
          <a:bodyPr wrap="none" lIns="93600" tIns="46800" rIns="93600" bIns="46800" anchor="ctr"/>
          <a:lstStyle/>
          <a:p>
            <a:endParaRPr lang="en-US"/>
          </a:p>
        </p:txBody>
      </p:sp>
      <p:sp>
        <p:nvSpPr>
          <p:cNvPr id="18" name="Oval 14"/>
          <p:cNvSpPr>
            <a:spLocks noChangeArrowheads="1"/>
          </p:cNvSpPr>
          <p:nvPr/>
        </p:nvSpPr>
        <p:spPr bwMode="auto">
          <a:xfrm>
            <a:off x="3302000" y="1435100"/>
            <a:ext cx="330200" cy="304800"/>
          </a:xfrm>
          <a:prstGeom prst="ellipse">
            <a:avLst/>
          </a:prstGeom>
          <a:solidFill>
            <a:srgbClr val="CECECE"/>
          </a:solidFill>
          <a:ln>
            <a:noFill/>
          </a:ln>
          <a:effectLst>
            <a:prstShdw prst="shdw17" dist="17961" dir="2700000">
              <a:schemeClr val="hlink">
                <a:gamma/>
                <a:shade val="60000"/>
                <a:invGamma/>
                <a:alpha val="74998"/>
              </a:schemeClr>
            </a:prstShdw>
          </a:effectLst>
        </p:spPr>
        <p:txBody>
          <a:bodyPr wrap="none" lIns="93600" tIns="46800" rIns="93600" bIns="46800" anchor="ctr"/>
          <a:lstStyle/>
          <a:p>
            <a:r>
              <a:rPr lang="en-GB" sz="1800" b="0" dirty="0">
                <a:solidFill>
                  <a:schemeClr val="tx2"/>
                </a:solidFill>
                <a:latin typeface="Arial" charset="0"/>
              </a:rPr>
              <a:t>1</a:t>
            </a:r>
          </a:p>
        </p:txBody>
      </p:sp>
      <p:sp>
        <p:nvSpPr>
          <p:cNvPr id="19" name="Oval 15"/>
          <p:cNvSpPr>
            <a:spLocks noChangeArrowheads="1"/>
          </p:cNvSpPr>
          <p:nvPr/>
        </p:nvSpPr>
        <p:spPr bwMode="auto">
          <a:xfrm>
            <a:off x="5613400" y="1435100"/>
            <a:ext cx="330200" cy="304800"/>
          </a:xfrm>
          <a:prstGeom prst="ellipse">
            <a:avLst/>
          </a:prstGeom>
          <a:solidFill>
            <a:srgbClr val="CECECE"/>
          </a:solidFill>
          <a:ln>
            <a:noFill/>
          </a:ln>
          <a:effectLst>
            <a:prstShdw prst="shdw17" dist="17961" dir="2700000">
              <a:schemeClr val="hlink">
                <a:gamma/>
                <a:shade val="60000"/>
                <a:invGamma/>
                <a:alpha val="74998"/>
              </a:schemeClr>
            </a:prstShdw>
          </a:effectLst>
        </p:spPr>
        <p:txBody>
          <a:bodyPr wrap="none" lIns="93600" tIns="46800" rIns="93600" bIns="46800" anchor="ctr"/>
          <a:lstStyle/>
          <a:p>
            <a:r>
              <a:rPr lang="en-GB" sz="1800" b="0">
                <a:solidFill>
                  <a:schemeClr val="tx2"/>
                </a:solidFill>
                <a:latin typeface="Arial" charset="0"/>
              </a:rPr>
              <a:t>2</a:t>
            </a:r>
          </a:p>
        </p:txBody>
      </p:sp>
      <p:sp>
        <p:nvSpPr>
          <p:cNvPr id="20" name="Rectangle 16"/>
          <p:cNvSpPr>
            <a:spLocks noChangeArrowheads="1"/>
          </p:cNvSpPr>
          <p:nvPr/>
        </p:nvSpPr>
        <p:spPr bwMode="auto">
          <a:xfrm>
            <a:off x="3054350" y="1816100"/>
            <a:ext cx="3302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21" name="Line 17"/>
          <p:cNvSpPr>
            <a:spLocks noChangeShapeType="1"/>
          </p:cNvSpPr>
          <p:nvPr/>
        </p:nvSpPr>
        <p:spPr bwMode="auto">
          <a:xfrm>
            <a:off x="5695950" y="2120900"/>
            <a:ext cx="660400" cy="0"/>
          </a:xfrm>
          <a:prstGeom prst="line">
            <a:avLst/>
          </a:prstGeom>
          <a:noFill/>
          <a:ln w="3810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0000FF">
                      <a:gamma/>
                      <a:shade val="60000"/>
                      <a:invGamma/>
                      <a:alpha val="74998"/>
                    </a:srgbClr>
                  </a:outerShdw>
                </a:effectLst>
              </a14:hiddenEffects>
            </a:ext>
          </a:extLst>
        </p:spPr>
        <p:txBody>
          <a:bodyPr wrap="none" lIns="93600" tIns="46800" rIns="93600" bIns="46800" anchor="ctr"/>
          <a:lstStyle/>
          <a:p>
            <a:endParaRPr lang="en-US"/>
          </a:p>
        </p:txBody>
      </p:sp>
      <p:sp>
        <p:nvSpPr>
          <p:cNvPr id="22" name="AutoShape 18"/>
          <p:cNvSpPr>
            <a:spLocks noChangeArrowheads="1"/>
          </p:cNvSpPr>
          <p:nvPr/>
        </p:nvSpPr>
        <p:spPr bwMode="auto">
          <a:xfrm rot="5400000">
            <a:off x="6508750" y="1263650"/>
            <a:ext cx="685800" cy="1485900"/>
          </a:xfrm>
          <a:prstGeom prst="can">
            <a:avLst>
              <a:gd name="adj" fmla="val 54167"/>
            </a:avLst>
          </a:prstGeom>
          <a:solidFill>
            <a:srgbClr val="CECECE"/>
          </a:solidFill>
          <a:ln w="12700">
            <a:solidFill>
              <a:schemeClr val="tx2"/>
            </a:solidFill>
            <a:round/>
            <a:headEnd/>
            <a:tailEnd/>
          </a:ln>
          <a:effectLst/>
        </p:spPr>
        <p:txBody>
          <a:bodyPr wrap="none" lIns="93600" tIns="46800" rIns="93600" bIns="46800" anchor="ctr"/>
          <a:lstStyle/>
          <a:p>
            <a:endParaRPr lang="en-US"/>
          </a:p>
        </p:txBody>
      </p:sp>
      <p:sp>
        <p:nvSpPr>
          <p:cNvPr id="23" name="Line 19"/>
          <p:cNvSpPr>
            <a:spLocks noChangeShapeType="1"/>
          </p:cNvSpPr>
          <p:nvPr/>
        </p:nvSpPr>
        <p:spPr bwMode="auto">
          <a:xfrm>
            <a:off x="7429500" y="1892300"/>
            <a:ext cx="660400" cy="0"/>
          </a:xfrm>
          <a:prstGeom prst="line">
            <a:avLst/>
          </a:prstGeom>
          <a:noFill/>
          <a:ln w="381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FF0000">
                      <a:gamma/>
                      <a:shade val="60000"/>
                      <a:invGamma/>
                      <a:alpha val="74998"/>
                    </a:srgbClr>
                  </a:outerShdw>
                </a:effectLst>
              </a14:hiddenEffects>
            </a:ext>
          </a:extLst>
        </p:spPr>
        <p:txBody>
          <a:bodyPr wrap="none" lIns="93600" tIns="46800" rIns="93600" bIns="46800" anchor="ctr"/>
          <a:lstStyle/>
          <a:p>
            <a:endParaRPr lang="en-US"/>
          </a:p>
        </p:txBody>
      </p:sp>
      <p:sp>
        <p:nvSpPr>
          <p:cNvPr id="24" name="Oval 20"/>
          <p:cNvSpPr>
            <a:spLocks noChangeArrowheads="1"/>
          </p:cNvSpPr>
          <p:nvPr/>
        </p:nvSpPr>
        <p:spPr bwMode="auto">
          <a:xfrm>
            <a:off x="5613400" y="2044700"/>
            <a:ext cx="165100" cy="152400"/>
          </a:xfrm>
          <a:prstGeom prst="ellipse">
            <a:avLst/>
          </a:prstGeom>
          <a:solidFill>
            <a:schemeClr val="tx2"/>
          </a:solidFill>
          <a:ln>
            <a:noFill/>
          </a:ln>
          <a:effectLst/>
          <a:extLst>
            <a:ext uri="{91240B29-F687-4f45-9708-019B960494DF}">
              <a14:hiddenLine xmlns="" xmlns:a14="http://schemas.microsoft.com/office/drawing/2010/main" w="12700">
                <a:solidFill>
                  <a:schemeClr val="accent1"/>
                </a:solidFill>
                <a:round/>
                <a:headEnd/>
                <a:tailEnd/>
              </a14:hiddenLine>
            </a:ext>
            <a:ext uri="{AF507438-7753-43e0-B8FC-AC1667EBCBE1}">
              <a14:hiddenEffects xmlns="" xmlns:a14="http://schemas.microsoft.com/office/drawing/2010/main">
                <a:effectLst>
                  <a:outerShdw blurRad="63500" dist="17961" dir="2700000" algn="ctr" rotWithShape="0">
                    <a:schemeClr val="tx2">
                      <a:gamma/>
                      <a:shade val="60000"/>
                      <a:invGamma/>
                      <a:alpha val="74998"/>
                    </a:schemeClr>
                  </a:outerShdw>
                </a:effectLst>
              </a14:hiddenEffects>
            </a:ext>
          </a:extLst>
        </p:spPr>
        <p:txBody>
          <a:bodyPr wrap="none" lIns="93600" tIns="46800" rIns="93600" bIns="46800" anchor="ctr"/>
          <a:lstStyle/>
          <a:p>
            <a:endParaRPr lang="en-US"/>
          </a:p>
        </p:txBody>
      </p:sp>
      <p:sp>
        <p:nvSpPr>
          <p:cNvPr id="25" name="Line 21"/>
          <p:cNvSpPr>
            <a:spLocks noChangeShapeType="1"/>
          </p:cNvSpPr>
          <p:nvPr/>
        </p:nvSpPr>
        <p:spPr bwMode="auto">
          <a:xfrm>
            <a:off x="7429500" y="2120900"/>
            <a:ext cx="660400" cy="0"/>
          </a:xfrm>
          <a:prstGeom prst="line">
            <a:avLst/>
          </a:prstGeom>
          <a:noFill/>
          <a:ln w="3810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rgbClr val="0000FF">
                      <a:gamma/>
                      <a:shade val="60000"/>
                      <a:invGamma/>
                      <a:alpha val="74998"/>
                    </a:srgbClr>
                  </a:outerShdw>
                </a:effectLst>
              </a14:hiddenEffects>
            </a:ext>
          </a:extLst>
        </p:spPr>
        <p:txBody>
          <a:bodyPr wrap="none" lIns="93600" tIns="46800" rIns="93600" bIns="46800" anchor="ctr"/>
          <a:lstStyle/>
          <a:p>
            <a:endParaRPr lang="en-US"/>
          </a:p>
        </p:txBody>
      </p:sp>
      <p:sp>
        <p:nvSpPr>
          <p:cNvPr id="26" name="Rectangle 22"/>
          <p:cNvSpPr>
            <a:spLocks noChangeArrowheads="1"/>
          </p:cNvSpPr>
          <p:nvPr/>
        </p:nvSpPr>
        <p:spPr bwMode="auto">
          <a:xfrm>
            <a:off x="5530850" y="1816100"/>
            <a:ext cx="3302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27" name="Rectangle 23"/>
          <p:cNvSpPr>
            <a:spLocks noChangeArrowheads="1"/>
          </p:cNvSpPr>
          <p:nvPr/>
        </p:nvSpPr>
        <p:spPr bwMode="auto">
          <a:xfrm>
            <a:off x="5530850" y="2044700"/>
            <a:ext cx="330200" cy="152400"/>
          </a:xfrm>
          <a:prstGeom prst="rect">
            <a:avLst/>
          </a:prstGeom>
          <a:solidFill>
            <a:srgbClr val="0000FF"/>
          </a:solidFill>
          <a:ln>
            <a:noFill/>
          </a:ln>
          <a:effectLst>
            <a:prstShdw prst="shdw17" dist="17961" dir="2700000">
              <a:srgbClr val="0000FF">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28" name="Rectangle 25"/>
          <p:cNvSpPr>
            <a:spLocks noChangeArrowheads="1"/>
          </p:cNvSpPr>
          <p:nvPr/>
        </p:nvSpPr>
        <p:spPr bwMode="auto">
          <a:xfrm>
            <a:off x="323528" y="4293096"/>
            <a:ext cx="8627938" cy="1993900"/>
          </a:xfrm>
          <a:prstGeom prst="rect">
            <a:avLst/>
          </a:prstGeom>
          <a:solidFill>
            <a:srgbClr val="CECECE"/>
          </a:solidFill>
          <a:ln>
            <a:noFill/>
          </a:ln>
          <a:effectLst>
            <a:prstShdw prst="shdw17" dist="17961" dir="2700000">
              <a:schemeClr val="hlink">
                <a:gamma/>
                <a:shade val="60000"/>
                <a:invGamma/>
                <a:alpha val="74998"/>
              </a:schemeClr>
            </a:prstShdw>
          </a:effectLst>
        </p:spPr>
        <p:txBody>
          <a:bodyPr lIns="93600" tIns="46800" rIns="93600" bIns="46800" anchor="ctr"/>
          <a:lstStyle/>
          <a:p>
            <a:pPr marL="190500" indent="-190500" algn="l">
              <a:buFontTx/>
              <a:buChar char="•"/>
            </a:pPr>
            <a:r>
              <a:rPr lang="en-GB" sz="2000" b="0" dirty="0">
                <a:cs typeface="Times New Roman" charset="0"/>
              </a:rPr>
              <a:t>Inbound optical packet on Port #1, red wavelength</a:t>
            </a:r>
          </a:p>
          <a:p>
            <a:pPr marL="190500" indent="-190500" algn="l">
              <a:buFontTx/>
              <a:buChar char="•"/>
            </a:pPr>
            <a:r>
              <a:rPr lang="en-GB" sz="2000" b="0" dirty="0">
                <a:cs typeface="Times New Roman" charset="0"/>
              </a:rPr>
              <a:t>Final destination is X, routing table indicates that X is reached out of Port #2</a:t>
            </a:r>
          </a:p>
          <a:p>
            <a:pPr marL="190500" indent="-190500" algn="l">
              <a:buFontTx/>
              <a:buChar char="•"/>
            </a:pPr>
            <a:r>
              <a:rPr lang="en-GB" sz="2000" b="0" dirty="0">
                <a:cs typeface="Times New Roman" charset="0"/>
              </a:rPr>
              <a:t>But all wavelengths on Port #2 have packets queued</a:t>
            </a:r>
          </a:p>
          <a:p>
            <a:pPr marL="190500" indent="-190500" algn="l">
              <a:buFontTx/>
              <a:buChar char="•"/>
            </a:pPr>
            <a:r>
              <a:rPr lang="en-GB" sz="2000" b="0" dirty="0">
                <a:cs typeface="Times New Roman" charset="0"/>
              </a:rPr>
              <a:t>Packet is switched out of Port #3</a:t>
            </a:r>
          </a:p>
        </p:txBody>
      </p:sp>
      <p:sp>
        <p:nvSpPr>
          <p:cNvPr id="29" name="AutoShape 26"/>
          <p:cNvSpPr>
            <a:spLocks noChangeArrowheads="1"/>
          </p:cNvSpPr>
          <p:nvPr/>
        </p:nvSpPr>
        <p:spPr bwMode="auto">
          <a:xfrm>
            <a:off x="4292600" y="2959100"/>
            <a:ext cx="742950" cy="800100"/>
          </a:xfrm>
          <a:prstGeom prst="can">
            <a:avLst>
              <a:gd name="adj" fmla="val 38675"/>
            </a:avLst>
          </a:prstGeom>
          <a:solidFill>
            <a:srgbClr val="CECECE"/>
          </a:solidFill>
          <a:ln w="12700">
            <a:solidFill>
              <a:schemeClr val="tx2"/>
            </a:solidFill>
            <a:round/>
            <a:headEnd/>
            <a:tailEnd/>
          </a:ln>
          <a:effectLst/>
        </p:spPr>
        <p:txBody>
          <a:bodyPr wrap="none" lIns="93600" tIns="46800" rIns="93600" bIns="46800" anchor="ctr"/>
          <a:lstStyle/>
          <a:p>
            <a:endParaRPr lang="en-US"/>
          </a:p>
        </p:txBody>
      </p:sp>
      <p:sp>
        <p:nvSpPr>
          <p:cNvPr id="30" name="Oval 27"/>
          <p:cNvSpPr>
            <a:spLocks noChangeArrowheads="1"/>
          </p:cNvSpPr>
          <p:nvPr/>
        </p:nvSpPr>
        <p:spPr bwMode="auto">
          <a:xfrm>
            <a:off x="4870450" y="2578100"/>
            <a:ext cx="330200" cy="304800"/>
          </a:xfrm>
          <a:prstGeom prst="ellipse">
            <a:avLst/>
          </a:prstGeom>
          <a:solidFill>
            <a:srgbClr val="CECECE"/>
          </a:solidFill>
          <a:ln>
            <a:noFill/>
          </a:ln>
          <a:effectLst>
            <a:prstShdw prst="shdw17" dist="17961" dir="2700000">
              <a:schemeClr val="hlink">
                <a:gamma/>
                <a:shade val="60000"/>
                <a:invGamma/>
                <a:alpha val="74998"/>
              </a:schemeClr>
            </a:prstShdw>
          </a:effectLst>
        </p:spPr>
        <p:txBody>
          <a:bodyPr wrap="none" lIns="93600" tIns="46800" rIns="93600" bIns="46800" anchor="ctr"/>
          <a:lstStyle/>
          <a:p>
            <a:r>
              <a:rPr lang="en-GB" sz="1800" b="0">
                <a:solidFill>
                  <a:schemeClr val="tx2"/>
                </a:solidFill>
                <a:latin typeface="Arial" charset="0"/>
              </a:rPr>
              <a:t>3</a:t>
            </a:r>
          </a:p>
        </p:txBody>
      </p:sp>
      <p:sp>
        <p:nvSpPr>
          <p:cNvPr id="31" name="Line 28"/>
          <p:cNvSpPr>
            <a:spLocks noChangeShapeType="1"/>
          </p:cNvSpPr>
          <p:nvPr/>
        </p:nvSpPr>
        <p:spPr bwMode="auto">
          <a:xfrm>
            <a:off x="4622800" y="2730500"/>
            <a:ext cx="0" cy="381000"/>
          </a:xfrm>
          <a:prstGeom prst="line">
            <a:avLst/>
          </a:prstGeom>
          <a:noFill/>
          <a:ln w="3810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accent1">
                      <a:gamma/>
                      <a:shade val="60000"/>
                      <a:invGamma/>
                      <a:alpha val="74998"/>
                    </a:schemeClr>
                  </a:outerShdw>
                </a:effectLst>
              </a14:hiddenEffects>
            </a:ext>
          </a:extLst>
        </p:spPr>
        <p:txBody>
          <a:bodyPr wrap="none" lIns="93600" tIns="46800" rIns="93600" bIns="46800" anchor="ctr"/>
          <a:lstStyle/>
          <a:p>
            <a:endParaRPr lang="en-US"/>
          </a:p>
        </p:txBody>
      </p:sp>
      <p:sp>
        <p:nvSpPr>
          <p:cNvPr id="32" name="Oval 29"/>
          <p:cNvSpPr>
            <a:spLocks noChangeArrowheads="1"/>
          </p:cNvSpPr>
          <p:nvPr/>
        </p:nvSpPr>
        <p:spPr bwMode="auto">
          <a:xfrm>
            <a:off x="4540250" y="2654300"/>
            <a:ext cx="165100" cy="152400"/>
          </a:xfrm>
          <a:prstGeom prst="ellipse">
            <a:avLst/>
          </a:prstGeom>
          <a:solidFill>
            <a:schemeClr val="tx2"/>
          </a:solidFill>
          <a:ln>
            <a:noFill/>
          </a:ln>
          <a:effectLst/>
          <a:extLst>
            <a:ext uri="{91240B29-F687-4f45-9708-019B960494DF}">
              <a14:hiddenLine xmlns="" xmlns:a14="http://schemas.microsoft.com/office/drawing/2010/main" w="12700">
                <a:solidFill>
                  <a:schemeClr val="accent1"/>
                </a:solidFill>
                <a:round/>
                <a:headEnd/>
                <a:tailEnd/>
              </a14:hiddenLine>
            </a:ext>
            <a:ext uri="{AF507438-7753-43e0-B8FC-AC1667EBCBE1}">
              <a14:hiddenEffects xmlns="" xmlns:a14="http://schemas.microsoft.com/office/drawing/2010/main">
                <a:effectLst>
                  <a:outerShdw blurRad="63500" dist="17961" dir="2700000" algn="ctr" rotWithShape="0">
                    <a:schemeClr val="tx2">
                      <a:gamma/>
                      <a:shade val="60000"/>
                      <a:invGamma/>
                      <a:alpha val="74998"/>
                    </a:schemeClr>
                  </a:outerShdw>
                </a:effectLst>
              </a14:hiddenEffects>
            </a:ext>
          </a:extLst>
        </p:spPr>
        <p:txBody>
          <a:bodyPr wrap="none" lIns="93600" tIns="46800" rIns="93600" bIns="46800" anchor="ctr"/>
          <a:lstStyle/>
          <a:p>
            <a:endParaRPr lang="en-US"/>
          </a:p>
        </p:txBody>
      </p:sp>
      <p:sp>
        <p:nvSpPr>
          <p:cNvPr id="33" name="Rectangle 30"/>
          <p:cNvSpPr>
            <a:spLocks noChangeArrowheads="1"/>
          </p:cNvSpPr>
          <p:nvPr/>
        </p:nvSpPr>
        <p:spPr bwMode="auto">
          <a:xfrm>
            <a:off x="3219450" y="1816100"/>
            <a:ext cx="3302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34" name="Rectangle 31"/>
          <p:cNvSpPr>
            <a:spLocks noChangeArrowheads="1"/>
          </p:cNvSpPr>
          <p:nvPr/>
        </p:nvSpPr>
        <p:spPr bwMode="auto">
          <a:xfrm>
            <a:off x="3384550" y="1816100"/>
            <a:ext cx="3302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35" name="Rectangle 32"/>
          <p:cNvSpPr>
            <a:spLocks noChangeArrowheads="1"/>
          </p:cNvSpPr>
          <p:nvPr/>
        </p:nvSpPr>
        <p:spPr bwMode="auto">
          <a:xfrm>
            <a:off x="3549650" y="1816100"/>
            <a:ext cx="3302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36" name="Rectangle 33"/>
          <p:cNvSpPr>
            <a:spLocks noChangeArrowheads="1"/>
          </p:cNvSpPr>
          <p:nvPr/>
        </p:nvSpPr>
        <p:spPr bwMode="auto">
          <a:xfrm>
            <a:off x="3714750" y="1816100"/>
            <a:ext cx="3302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37" name="Rectangle 34"/>
          <p:cNvSpPr>
            <a:spLocks noChangeArrowheads="1"/>
          </p:cNvSpPr>
          <p:nvPr/>
        </p:nvSpPr>
        <p:spPr bwMode="auto">
          <a:xfrm>
            <a:off x="3879850" y="1816100"/>
            <a:ext cx="3302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38" name="Rectangle 35"/>
          <p:cNvSpPr>
            <a:spLocks noChangeArrowheads="1"/>
          </p:cNvSpPr>
          <p:nvPr/>
        </p:nvSpPr>
        <p:spPr bwMode="auto">
          <a:xfrm>
            <a:off x="4044950" y="1816100"/>
            <a:ext cx="3302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39" name="Rectangle 36"/>
          <p:cNvSpPr>
            <a:spLocks noChangeArrowheads="1"/>
          </p:cNvSpPr>
          <p:nvPr/>
        </p:nvSpPr>
        <p:spPr bwMode="auto">
          <a:xfrm>
            <a:off x="4210050" y="1816100"/>
            <a:ext cx="3302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40" name="Rectangle 37"/>
          <p:cNvSpPr>
            <a:spLocks noChangeArrowheads="1"/>
          </p:cNvSpPr>
          <p:nvPr/>
        </p:nvSpPr>
        <p:spPr bwMode="auto">
          <a:xfrm>
            <a:off x="4375150" y="1816100"/>
            <a:ext cx="3302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41" name="Rectangle 38"/>
          <p:cNvSpPr>
            <a:spLocks noChangeArrowheads="1"/>
          </p:cNvSpPr>
          <p:nvPr/>
        </p:nvSpPr>
        <p:spPr bwMode="auto">
          <a:xfrm rot="5400000">
            <a:off x="4470400" y="1962150"/>
            <a:ext cx="304800" cy="1651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42" name="Rectangle 39"/>
          <p:cNvSpPr>
            <a:spLocks noChangeArrowheads="1"/>
          </p:cNvSpPr>
          <p:nvPr/>
        </p:nvSpPr>
        <p:spPr bwMode="auto">
          <a:xfrm rot="5400000">
            <a:off x="4470400" y="2114550"/>
            <a:ext cx="304800" cy="1651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43" name="Rectangle 40"/>
          <p:cNvSpPr>
            <a:spLocks noChangeArrowheads="1"/>
          </p:cNvSpPr>
          <p:nvPr/>
        </p:nvSpPr>
        <p:spPr bwMode="auto">
          <a:xfrm rot="5400000">
            <a:off x="4470400" y="2266950"/>
            <a:ext cx="304800" cy="1651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44" name="Rectangle 41"/>
          <p:cNvSpPr>
            <a:spLocks noChangeArrowheads="1"/>
          </p:cNvSpPr>
          <p:nvPr/>
        </p:nvSpPr>
        <p:spPr bwMode="auto">
          <a:xfrm rot="5400000">
            <a:off x="4470400" y="2419350"/>
            <a:ext cx="304800" cy="1651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45" name="Rectangle 42"/>
          <p:cNvSpPr>
            <a:spLocks noChangeArrowheads="1"/>
          </p:cNvSpPr>
          <p:nvPr/>
        </p:nvSpPr>
        <p:spPr bwMode="auto">
          <a:xfrm rot="5400000">
            <a:off x="4470400" y="2571750"/>
            <a:ext cx="304800" cy="1651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46" name="Rectangle 43"/>
          <p:cNvSpPr>
            <a:spLocks noChangeArrowheads="1"/>
          </p:cNvSpPr>
          <p:nvPr/>
        </p:nvSpPr>
        <p:spPr bwMode="auto">
          <a:xfrm rot="5400000">
            <a:off x="4470400" y="2724150"/>
            <a:ext cx="304800" cy="1651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47" name="Rectangle 44"/>
          <p:cNvSpPr>
            <a:spLocks noChangeArrowheads="1"/>
          </p:cNvSpPr>
          <p:nvPr/>
        </p:nvSpPr>
        <p:spPr bwMode="auto">
          <a:xfrm rot="5400000">
            <a:off x="4470400" y="2876550"/>
            <a:ext cx="304800" cy="1651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48" name="Rectangle 45"/>
          <p:cNvSpPr>
            <a:spLocks noChangeArrowheads="1"/>
          </p:cNvSpPr>
          <p:nvPr/>
        </p:nvSpPr>
        <p:spPr bwMode="auto">
          <a:xfrm rot="5400000">
            <a:off x="4470400" y="3028950"/>
            <a:ext cx="304800" cy="1651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49" name="Rectangle 46"/>
          <p:cNvSpPr>
            <a:spLocks noChangeArrowheads="1"/>
          </p:cNvSpPr>
          <p:nvPr/>
        </p:nvSpPr>
        <p:spPr bwMode="auto">
          <a:xfrm rot="5400000">
            <a:off x="4470400" y="3181350"/>
            <a:ext cx="304800" cy="1651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50" name="Rectangle 47"/>
          <p:cNvSpPr>
            <a:spLocks noChangeArrowheads="1"/>
          </p:cNvSpPr>
          <p:nvPr/>
        </p:nvSpPr>
        <p:spPr bwMode="auto">
          <a:xfrm rot="5400000">
            <a:off x="4470400" y="3333750"/>
            <a:ext cx="304800" cy="1651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51" name="Rectangle 48"/>
          <p:cNvSpPr>
            <a:spLocks noChangeArrowheads="1"/>
          </p:cNvSpPr>
          <p:nvPr/>
        </p:nvSpPr>
        <p:spPr bwMode="auto">
          <a:xfrm rot="5400000">
            <a:off x="4470400" y="3486150"/>
            <a:ext cx="304800" cy="1651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52" name="Rectangle 49"/>
          <p:cNvSpPr>
            <a:spLocks noChangeArrowheads="1"/>
          </p:cNvSpPr>
          <p:nvPr/>
        </p:nvSpPr>
        <p:spPr bwMode="auto">
          <a:xfrm rot="5400000">
            <a:off x="4470400" y="3638550"/>
            <a:ext cx="304800" cy="1651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endParaRPr lang="en-US"/>
          </a:p>
        </p:txBody>
      </p:sp>
      <p:sp>
        <p:nvSpPr>
          <p:cNvPr id="53" name="Title 1"/>
          <p:cNvSpPr>
            <a:spLocks noGrp="1"/>
          </p:cNvSpPr>
          <p:nvPr>
            <p:ph type="title"/>
          </p:nvPr>
        </p:nvSpPr>
        <p:spPr/>
        <p:txBody>
          <a:bodyPr/>
          <a:lstStyle/>
          <a:p>
            <a:r>
              <a:rPr lang="en-US" dirty="0"/>
              <a:t>How to avoid buffering in OPS : Deflection Routing</a:t>
            </a:r>
          </a:p>
        </p:txBody>
      </p:sp>
      <p:sp>
        <p:nvSpPr>
          <p:cNvPr id="54" name="Slide Number Placeholder 53"/>
          <p:cNvSpPr>
            <a:spLocks noGrp="1"/>
          </p:cNvSpPr>
          <p:nvPr>
            <p:ph type="sldNum" sz="quarter" idx="11"/>
          </p:nvPr>
        </p:nvSpPr>
        <p:spPr/>
        <p:txBody>
          <a:bodyPr/>
          <a:lstStyle/>
          <a:p>
            <a:pPr>
              <a:defRPr/>
            </a:pPr>
            <a:fld id="{E27625A9-5E77-CB45-8867-3DD80D097EC7}" type="slidenum">
              <a:rPr lang="en-GB" smtClean="0"/>
              <a:pPr>
                <a:defRPr/>
              </a:pPr>
              <a:t>23</a:t>
            </a:fld>
            <a:endParaRPr lang="en-GB"/>
          </a:p>
        </p:txBody>
      </p:sp>
    </p:spTree>
    <p:extLst>
      <p:ext uri="{BB962C8B-B14F-4D97-AF65-F5344CB8AC3E}">
        <p14:creationId xmlns:p14="http://schemas.microsoft.com/office/powerpoint/2010/main" val="65928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1" presetClass="entr" presetSubtype="0" fill="hold" grpId="0" nodeType="clickEffect">
                                  <p:stCondLst>
                                    <p:cond delay="0"/>
                                  </p:stCondLst>
                                  <p:childTnLst>
                                    <p:set>
                                      <p:cBhvr>
                                        <p:cTn id="6" dur="75">
                                          <p:stCondLst>
                                            <p:cond delay="0"/>
                                          </p:stCondLst>
                                        </p:cTn>
                                        <p:tgtEl>
                                          <p:spTgt spid="20"/>
                                        </p:tgtEl>
                                        <p:attrNameLst>
                                          <p:attrName>style.visibility</p:attrName>
                                        </p:attrNameLst>
                                      </p:cBhvr>
                                      <p:to>
                                        <p:strVal val="visible"/>
                                      </p:to>
                                    </p:set>
                                  </p:childTnLst>
                                </p:cTn>
                              </p:par>
                            </p:childTnLst>
                          </p:cTn>
                        </p:par>
                        <p:par>
                          <p:cTn id="7" fill="hold">
                            <p:stCondLst>
                              <p:cond delay="75"/>
                            </p:stCondLst>
                            <p:childTnLst>
                              <p:par>
                                <p:cTn id="8" presetID="11" presetClass="entr" presetSubtype="0" fill="hold" grpId="0" nodeType="afterEffect">
                                  <p:stCondLst>
                                    <p:cond delay="0"/>
                                  </p:stCondLst>
                                  <p:childTnLst>
                                    <p:set>
                                      <p:cBhvr>
                                        <p:cTn id="9" dur="75">
                                          <p:stCondLst>
                                            <p:cond delay="0"/>
                                          </p:stCondLst>
                                        </p:cTn>
                                        <p:tgtEl>
                                          <p:spTgt spid="33"/>
                                        </p:tgtEl>
                                        <p:attrNameLst>
                                          <p:attrName>style.visibility</p:attrName>
                                        </p:attrNameLst>
                                      </p:cBhvr>
                                      <p:to>
                                        <p:strVal val="visible"/>
                                      </p:to>
                                    </p:set>
                                  </p:childTnLst>
                                </p:cTn>
                              </p:par>
                            </p:childTnLst>
                          </p:cTn>
                        </p:par>
                        <p:par>
                          <p:cTn id="10" fill="hold">
                            <p:stCondLst>
                              <p:cond delay="150"/>
                            </p:stCondLst>
                            <p:childTnLst>
                              <p:par>
                                <p:cTn id="11" presetID="11" presetClass="entr" presetSubtype="0" fill="hold" grpId="0" nodeType="afterEffect">
                                  <p:stCondLst>
                                    <p:cond delay="0"/>
                                  </p:stCondLst>
                                  <p:childTnLst>
                                    <p:set>
                                      <p:cBhvr>
                                        <p:cTn id="12" dur="75">
                                          <p:stCondLst>
                                            <p:cond delay="0"/>
                                          </p:stCondLst>
                                        </p:cTn>
                                        <p:tgtEl>
                                          <p:spTgt spid="34"/>
                                        </p:tgtEl>
                                        <p:attrNameLst>
                                          <p:attrName>style.visibility</p:attrName>
                                        </p:attrNameLst>
                                      </p:cBhvr>
                                      <p:to>
                                        <p:strVal val="visible"/>
                                      </p:to>
                                    </p:set>
                                  </p:childTnLst>
                                </p:cTn>
                              </p:par>
                            </p:childTnLst>
                          </p:cTn>
                        </p:par>
                        <p:par>
                          <p:cTn id="13" fill="hold">
                            <p:stCondLst>
                              <p:cond delay="225"/>
                            </p:stCondLst>
                            <p:childTnLst>
                              <p:par>
                                <p:cTn id="14" presetID="11" presetClass="entr" presetSubtype="0" fill="hold" grpId="0" nodeType="afterEffect">
                                  <p:stCondLst>
                                    <p:cond delay="0"/>
                                  </p:stCondLst>
                                  <p:childTnLst>
                                    <p:set>
                                      <p:cBhvr>
                                        <p:cTn id="15" dur="75">
                                          <p:stCondLst>
                                            <p:cond delay="0"/>
                                          </p:stCondLst>
                                        </p:cTn>
                                        <p:tgtEl>
                                          <p:spTgt spid="35"/>
                                        </p:tgtEl>
                                        <p:attrNameLst>
                                          <p:attrName>style.visibility</p:attrName>
                                        </p:attrNameLst>
                                      </p:cBhvr>
                                      <p:to>
                                        <p:strVal val="visible"/>
                                      </p:to>
                                    </p:set>
                                  </p:childTnLst>
                                </p:cTn>
                              </p:par>
                            </p:childTnLst>
                          </p:cTn>
                        </p:par>
                        <p:par>
                          <p:cTn id="16" fill="hold">
                            <p:stCondLst>
                              <p:cond delay="300"/>
                            </p:stCondLst>
                            <p:childTnLst>
                              <p:par>
                                <p:cTn id="17" presetID="11" presetClass="entr" presetSubtype="0" fill="hold" grpId="0" nodeType="afterEffect">
                                  <p:stCondLst>
                                    <p:cond delay="0"/>
                                  </p:stCondLst>
                                  <p:childTnLst>
                                    <p:set>
                                      <p:cBhvr>
                                        <p:cTn id="18" dur="75">
                                          <p:stCondLst>
                                            <p:cond delay="0"/>
                                          </p:stCondLst>
                                        </p:cTn>
                                        <p:tgtEl>
                                          <p:spTgt spid="36"/>
                                        </p:tgtEl>
                                        <p:attrNameLst>
                                          <p:attrName>style.visibility</p:attrName>
                                        </p:attrNameLst>
                                      </p:cBhvr>
                                      <p:to>
                                        <p:strVal val="visible"/>
                                      </p:to>
                                    </p:set>
                                  </p:childTnLst>
                                </p:cTn>
                              </p:par>
                            </p:childTnLst>
                          </p:cTn>
                        </p:par>
                        <p:par>
                          <p:cTn id="19" fill="hold">
                            <p:stCondLst>
                              <p:cond delay="375"/>
                            </p:stCondLst>
                            <p:childTnLst>
                              <p:par>
                                <p:cTn id="20" presetID="11" presetClass="entr" presetSubtype="0" fill="hold" grpId="0" nodeType="afterEffect">
                                  <p:stCondLst>
                                    <p:cond delay="0"/>
                                  </p:stCondLst>
                                  <p:childTnLst>
                                    <p:set>
                                      <p:cBhvr>
                                        <p:cTn id="21" dur="75">
                                          <p:stCondLst>
                                            <p:cond delay="0"/>
                                          </p:stCondLst>
                                        </p:cTn>
                                        <p:tgtEl>
                                          <p:spTgt spid="37"/>
                                        </p:tgtEl>
                                        <p:attrNameLst>
                                          <p:attrName>style.visibility</p:attrName>
                                        </p:attrNameLst>
                                      </p:cBhvr>
                                      <p:to>
                                        <p:strVal val="visible"/>
                                      </p:to>
                                    </p:set>
                                  </p:childTnLst>
                                </p:cTn>
                              </p:par>
                            </p:childTnLst>
                          </p:cTn>
                        </p:par>
                        <p:par>
                          <p:cTn id="22" fill="hold">
                            <p:stCondLst>
                              <p:cond delay="450"/>
                            </p:stCondLst>
                            <p:childTnLst>
                              <p:par>
                                <p:cTn id="23" presetID="11" presetClass="entr" presetSubtype="0" fill="hold" grpId="0" nodeType="afterEffect">
                                  <p:stCondLst>
                                    <p:cond delay="0"/>
                                  </p:stCondLst>
                                  <p:childTnLst>
                                    <p:set>
                                      <p:cBhvr>
                                        <p:cTn id="24" dur="75">
                                          <p:stCondLst>
                                            <p:cond delay="0"/>
                                          </p:stCondLst>
                                        </p:cTn>
                                        <p:tgtEl>
                                          <p:spTgt spid="38"/>
                                        </p:tgtEl>
                                        <p:attrNameLst>
                                          <p:attrName>style.visibility</p:attrName>
                                        </p:attrNameLst>
                                      </p:cBhvr>
                                      <p:to>
                                        <p:strVal val="visible"/>
                                      </p:to>
                                    </p:set>
                                  </p:childTnLst>
                                </p:cTn>
                              </p:par>
                            </p:childTnLst>
                          </p:cTn>
                        </p:par>
                        <p:par>
                          <p:cTn id="25" fill="hold">
                            <p:stCondLst>
                              <p:cond delay="525"/>
                            </p:stCondLst>
                            <p:childTnLst>
                              <p:par>
                                <p:cTn id="26" presetID="11" presetClass="entr" presetSubtype="0" fill="hold" grpId="0" nodeType="afterEffect">
                                  <p:stCondLst>
                                    <p:cond delay="0"/>
                                  </p:stCondLst>
                                  <p:childTnLst>
                                    <p:set>
                                      <p:cBhvr>
                                        <p:cTn id="27" dur="75">
                                          <p:stCondLst>
                                            <p:cond delay="0"/>
                                          </p:stCondLst>
                                        </p:cTn>
                                        <p:tgtEl>
                                          <p:spTgt spid="39"/>
                                        </p:tgtEl>
                                        <p:attrNameLst>
                                          <p:attrName>style.visibility</p:attrName>
                                        </p:attrNameLst>
                                      </p:cBhvr>
                                      <p:to>
                                        <p:strVal val="visible"/>
                                      </p:to>
                                    </p:set>
                                  </p:childTnLst>
                                </p:cTn>
                              </p:par>
                            </p:childTnLst>
                          </p:cTn>
                        </p:par>
                        <p:par>
                          <p:cTn id="28" fill="hold">
                            <p:stCondLst>
                              <p:cond delay="600"/>
                            </p:stCondLst>
                            <p:childTnLst>
                              <p:par>
                                <p:cTn id="29" presetID="11" presetClass="entr" presetSubtype="0" fill="hold" grpId="0" nodeType="afterEffect">
                                  <p:stCondLst>
                                    <p:cond delay="0"/>
                                  </p:stCondLst>
                                  <p:childTnLst>
                                    <p:set>
                                      <p:cBhvr>
                                        <p:cTn id="30" dur="75">
                                          <p:stCondLst>
                                            <p:cond delay="0"/>
                                          </p:stCondLst>
                                        </p:cTn>
                                        <p:tgtEl>
                                          <p:spTgt spid="40"/>
                                        </p:tgtEl>
                                        <p:attrNameLst>
                                          <p:attrName>style.visibility</p:attrName>
                                        </p:attrNameLst>
                                      </p:cBhvr>
                                      <p:to>
                                        <p:strVal val="visible"/>
                                      </p:to>
                                    </p:set>
                                  </p:childTnLst>
                                </p:cTn>
                              </p:par>
                            </p:childTnLst>
                          </p:cTn>
                        </p:par>
                        <p:par>
                          <p:cTn id="31" fill="hold">
                            <p:stCondLst>
                              <p:cond delay="675"/>
                            </p:stCondLst>
                            <p:childTnLst>
                              <p:par>
                                <p:cTn id="32" presetID="11" presetClass="entr" presetSubtype="0" fill="hold" grpId="0" nodeType="afterEffect">
                                  <p:stCondLst>
                                    <p:cond delay="0"/>
                                  </p:stCondLst>
                                  <p:childTnLst>
                                    <p:set>
                                      <p:cBhvr>
                                        <p:cTn id="33" dur="75">
                                          <p:stCondLst>
                                            <p:cond delay="0"/>
                                          </p:stCondLst>
                                        </p:cTn>
                                        <p:tgtEl>
                                          <p:spTgt spid="41"/>
                                        </p:tgtEl>
                                        <p:attrNameLst>
                                          <p:attrName>style.visibility</p:attrName>
                                        </p:attrNameLst>
                                      </p:cBhvr>
                                      <p:to>
                                        <p:strVal val="visible"/>
                                      </p:to>
                                    </p:set>
                                  </p:childTnLst>
                                </p:cTn>
                              </p:par>
                            </p:childTnLst>
                          </p:cTn>
                        </p:par>
                        <p:par>
                          <p:cTn id="34" fill="hold">
                            <p:stCondLst>
                              <p:cond delay="750"/>
                            </p:stCondLst>
                            <p:childTnLst>
                              <p:par>
                                <p:cTn id="35" presetID="11" presetClass="entr" presetSubtype="0" fill="hold" grpId="0" nodeType="afterEffect">
                                  <p:stCondLst>
                                    <p:cond delay="0"/>
                                  </p:stCondLst>
                                  <p:childTnLst>
                                    <p:set>
                                      <p:cBhvr>
                                        <p:cTn id="36" dur="75">
                                          <p:stCondLst>
                                            <p:cond delay="0"/>
                                          </p:stCondLst>
                                        </p:cTn>
                                        <p:tgtEl>
                                          <p:spTgt spid="42"/>
                                        </p:tgtEl>
                                        <p:attrNameLst>
                                          <p:attrName>style.visibility</p:attrName>
                                        </p:attrNameLst>
                                      </p:cBhvr>
                                      <p:to>
                                        <p:strVal val="visible"/>
                                      </p:to>
                                    </p:set>
                                  </p:childTnLst>
                                </p:cTn>
                              </p:par>
                            </p:childTnLst>
                          </p:cTn>
                        </p:par>
                        <p:par>
                          <p:cTn id="37" fill="hold">
                            <p:stCondLst>
                              <p:cond delay="825"/>
                            </p:stCondLst>
                            <p:childTnLst>
                              <p:par>
                                <p:cTn id="38" presetID="11" presetClass="entr" presetSubtype="0" fill="hold" grpId="0" nodeType="afterEffect">
                                  <p:stCondLst>
                                    <p:cond delay="0"/>
                                  </p:stCondLst>
                                  <p:childTnLst>
                                    <p:set>
                                      <p:cBhvr>
                                        <p:cTn id="39" dur="75">
                                          <p:stCondLst>
                                            <p:cond delay="0"/>
                                          </p:stCondLst>
                                        </p:cTn>
                                        <p:tgtEl>
                                          <p:spTgt spid="43"/>
                                        </p:tgtEl>
                                        <p:attrNameLst>
                                          <p:attrName>style.visibility</p:attrName>
                                        </p:attrNameLst>
                                      </p:cBhvr>
                                      <p:to>
                                        <p:strVal val="visible"/>
                                      </p:to>
                                    </p:set>
                                  </p:childTnLst>
                                </p:cTn>
                              </p:par>
                            </p:childTnLst>
                          </p:cTn>
                        </p:par>
                        <p:par>
                          <p:cTn id="40" fill="hold">
                            <p:stCondLst>
                              <p:cond delay="900"/>
                            </p:stCondLst>
                            <p:childTnLst>
                              <p:par>
                                <p:cTn id="41" presetID="11" presetClass="entr" presetSubtype="0" fill="hold" grpId="0" nodeType="afterEffect">
                                  <p:stCondLst>
                                    <p:cond delay="0"/>
                                  </p:stCondLst>
                                  <p:childTnLst>
                                    <p:set>
                                      <p:cBhvr>
                                        <p:cTn id="42" dur="75">
                                          <p:stCondLst>
                                            <p:cond delay="0"/>
                                          </p:stCondLst>
                                        </p:cTn>
                                        <p:tgtEl>
                                          <p:spTgt spid="44"/>
                                        </p:tgtEl>
                                        <p:attrNameLst>
                                          <p:attrName>style.visibility</p:attrName>
                                        </p:attrNameLst>
                                      </p:cBhvr>
                                      <p:to>
                                        <p:strVal val="visible"/>
                                      </p:to>
                                    </p:set>
                                  </p:childTnLst>
                                </p:cTn>
                              </p:par>
                            </p:childTnLst>
                          </p:cTn>
                        </p:par>
                        <p:par>
                          <p:cTn id="43" fill="hold">
                            <p:stCondLst>
                              <p:cond delay="975"/>
                            </p:stCondLst>
                            <p:childTnLst>
                              <p:par>
                                <p:cTn id="44" presetID="11" presetClass="entr" presetSubtype="0" fill="hold" grpId="0" nodeType="afterEffect">
                                  <p:stCondLst>
                                    <p:cond delay="0"/>
                                  </p:stCondLst>
                                  <p:childTnLst>
                                    <p:set>
                                      <p:cBhvr>
                                        <p:cTn id="45" dur="75">
                                          <p:stCondLst>
                                            <p:cond delay="0"/>
                                          </p:stCondLst>
                                        </p:cTn>
                                        <p:tgtEl>
                                          <p:spTgt spid="45"/>
                                        </p:tgtEl>
                                        <p:attrNameLst>
                                          <p:attrName>style.visibility</p:attrName>
                                        </p:attrNameLst>
                                      </p:cBhvr>
                                      <p:to>
                                        <p:strVal val="visible"/>
                                      </p:to>
                                    </p:set>
                                  </p:childTnLst>
                                </p:cTn>
                              </p:par>
                            </p:childTnLst>
                          </p:cTn>
                        </p:par>
                        <p:par>
                          <p:cTn id="46" fill="hold">
                            <p:stCondLst>
                              <p:cond delay="1050"/>
                            </p:stCondLst>
                            <p:childTnLst>
                              <p:par>
                                <p:cTn id="47" presetID="11" presetClass="entr" presetSubtype="0" fill="hold" grpId="0" nodeType="afterEffect">
                                  <p:stCondLst>
                                    <p:cond delay="0"/>
                                  </p:stCondLst>
                                  <p:childTnLst>
                                    <p:set>
                                      <p:cBhvr>
                                        <p:cTn id="48" dur="75">
                                          <p:stCondLst>
                                            <p:cond delay="0"/>
                                          </p:stCondLst>
                                        </p:cTn>
                                        <p:tgtEl>
                                          <p:spTgt spid="46"/>
                                        </p:tgtEl>
                                        <p:attrNameLst>
                                          <p:attrName>style.visibility</p:attrName>
                                        </p:attrNameLst>
                                      </p:cBhvr>
                                      <p:to>
                                        <p:strVal val="visible"/>
                                      </p:to>
                                    </p:set>
                                  </p:childTnLst>
                                </p:cTn>
                              </p:par>
                            </p:childTnLst>
                          </p:cTn>
                        </p:par>
                        <p:par>
                          <p:cTn id="49" fill="hold">
                            <p:stCondLst>
                              <p:cond delay="1125"/>
                            </p:stCondLst>
                            <p:childTnLst>
                              <p:par>
                                <p:cTn id="50" presetID="11" presetClass="entr" presetSubtype="0" fill="hold" grpId="0" nodeType="afterEffect">
                                  <p:stCondLst>
                                    <p:cond delay="0"/>
                                  </p:stCondLst>
                                  <p:childTnLst>
                                    <p:set>
                                      <p:cBhvr>
                                        <p:cTn id="51" dur="75">
                                          <p:stCondLst>
                                            <p:cond delay="0"/>
                                          </p:stCondLst>
                                        </p:cTn>
                                        <p:tgtEl>
                                          <p:spTgt spid="47"/>
                                        </p:tgtEl>
                                        <p:attrNameLst>
                                          <p:attrName>style.visibility</p:attrName>
                                        </p:attrNameLst>
                                      </p:cBhvr>
                                      <p:to>
                                        <p:strVal val="visible"/>
                                      </p:to>
                                    </p:set>
                                  </p:childTnLst>
                                </p:cTn>
                              </p:par>
                            </p:childTnLst>
                          </p:cTn>
                        </p:par>
                        <p:par>
                          <p:cTn id="52" fill="hold">
                            <p:stCondLst>
                              <p:cond delay="1200"/>
                            </p:stCondLst>
                            <p:childTnLst>
                              <p:par>
                                <p:cTn id="53" presetID="11" presetClass="entr" presetSubtype="0" fill="hold" grpId="0" nodeType="afterEffect">
                                  <p:stCondLst>
                                    <p:cond delay="0"/>
                                  </p:stCondLst>
                                  <p:childTnLst>
                                    <p:set>
                                      <p:cBhvr>
                                        <p:cTn id="54" dur="75">
                                          <p:stCondLst>
                                            <p:cond delay="0"/>
                                          </p:stCondLst>
                                        </p:cTn>
                                        <p:tgtEl>
                                          <p:spTgt spid="48"/>
                                        </p:tgtEl>
                                        <p:attrNameLst>
                                          <p:attrName>style.visibility</p:attrName>
                                        </p:attrNameLst>
                                      </p:cBhvr>
                                      <p:to>
                                        <p:strVal val="visible"/>
                                      </p:to>
                                    </p:set>
                                  </p:childTnLst>
                                </p:cTn>
                              </p:par>
                            </p:childTnLst>
                          </p:cTn>
                        </p:par>
                        <p:par>
                          <p:cTn id="55" fill="hold">
                            <p:stCondLst>
                              <p:cond delay="1275"/>
                            </p:stCondLst>
                            <p:childTnLst>
                              <p:par>
                                <p:cTn id="56" presetID="11" presetClass="entr" presetSubtype="0" fill="hold" grpId="0" nodeType="afterEffect">
                                  <p:stCondLst>
                                    <p:cond delay="0"/>
                                  </p:stCondLst>
                                  <p:childTnLst>
                                    <p:set>
                                      <p:cBhvr>
                                        <p:cTn id="57" dur="75">
                                          <p:stCondLst>
                                            <p:cond delay="0"/>
                                          </p:stCondLst>
                                        </p:cTn>
                                        <p:tgtEl>
                                          <p:spTgt spid="49"/>
                                        </p:tgtEl>
                                        <p:attrNameLst>
                                          <p:attrName>style.visibility</p:attrName>
                                        </p:attrNameLst>
                                      </p:cBhvr>
                                      <p:to>
                                        <p:strVal val="visible"/>
                                      </p:to>
                                    </p:set>
                                  </p:childTnLst>
                                </p:cTn>
                              </p:par>
                            </p:childTnLst>
                          </p:cTn>
                        </p:par>
                        <p:par>
                          <p:cTn id="58" fill="hold">
                            <p:stCondLst>
                              <p:cond delay="1350"/>
                            </p:stCondLst>
                            <p:childTnLst>
                              <p:par>
                                <p:cTn id="59" presetID="11" presetClass="entr" presetSubtype="0" fill="hold" grpId="0" nodeType="afterEffect">
                                  <p:stCondLst>
                                    <p:cond delay="0"/>
                                  </p:stCondLst>
                                  <p:childTnLst>
                                    <p:set>
                                      <p:cBhvr>
                                        <p:cTn id="60" dur="75">
                                          <p:stCondLst>
                                            <p:cond delay="0"/>
                                          </p:stCondLst>
                                        </p:cTn>
                                        <p:tgtEl>
                                          <p:spTgt spid="50"/>
                                        </p:tgtEl>
                                        <p:attrNameLst>
                                          <p:attrName>style.visibility</p:attrName>
                                        </p:attrNameLst>
                                      </p:cBhvr>
                                      <p:to>
                                        <p:strVal val="visible"/>
                                      </p:to>
                                    </p:set>
                                  </p:childTnLst>
                                </p:cTn>
                              </p:par>
                            </p:childTnLst>
                          </p:cTn>
                        </p:par>
                        <p:par>
                          <p:cTn id="61" fill="hold">
                            <p:stCondLst>
                              <p:cond delay="1425"/>
                            </p:stCondLst>
                            <p:childTnLst>
                              <p:par>
                                <p:cTn id="62" presetID="11" presetClass="entr" presetSubtype="0" fill="hold" grpId="0" nodeType="afterEffect">
                                  <p:stCondLst>
                                    <p:cond delay="0"/>
                                  </p:stCondLst>
                                  <p:childTnLst>
                                    <p:set>
                                      <p:cBhvr>
                                        <p:cTn id="63" dur="75">
                                          <p:stCondLst>
                                            <p:cond delay="0"/>
                                          </p:stCondLst>
                                        </p:cTn>
                                        <p:tgtEl>
                                          <p:spTgt spid="51"/>
                                        </p:tgtEl>
                                        <p:attrNameLst>
                                          <p:attrName>style.visibility</p:attrName>
                                        </p:attrNameLst>
                                      </p:cBhvr>
                                      <p:to>
                                        <p:strVal val="visible"/>
                                      </p:to>
                                    </p:set>
                                  </p:childTnLst>
                                </p:cTn>
                              </p:par>
                            </p:childTnLst>
                          </p:cTn>
                        </p:par>
                        <p:par>
                          <p:cTn id="64" fill="hold">
                            <p:stCondLst>
                              <p:cond delay="1500"/>
                            </p:stCondLst>
                            <p:childTnLst>
                              <p:par>
                                <p:cTn id="65" presetID="1" presetClass="entr" presetSubtype="0" fill="hold" grpId="0" nodeType="afterEffect">
                                  <p:stCondLst>
                                    <p:cond delay="0"/>
                                  </p:stCondLst>
                                  <p:childTnLst>
                                    <p:set>
                                      <p:cBhvr>
                                        <p:cTn id="66" dur="1" fill="hold">
                                          <p:stCondLst>
                                            <p:cond delay="499"/>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Optical Packet Switching Main Issues: </a:t>
            </a:r>
          </a:p>
        </p:txBody>
      </p:sp>
      <p:sp>
        <p:nvSpPr>
          <p:cNvPr id="3" name="Content Placeholder 2"/>
          <p:cNvSpPr>
            <a:spLocks noGrp="1"/>
          </p:cNvSpPr>
          <p:nvPr>
            <p:ph idx="1"/>
          </p:nvPr>
        </p:nvSpPr>
        <p:spPr>
          <a:xfrm>
            <a:off x="251520" y="908721"/>
            <a:ext cx="8640960" cy="5112567"/>
          </a:xfrm>
        </p:spPr>
        <p:txBody>
          <a:bodyPr/>
          <a:lstStyle/>
          <a:p>
            <a:pPr marL="250825" indent="-304800">
              <a:spcBef>
                <a:spcPct val="0"/>
              </a:spcBef>
              <a:buFontTx/>
              <a:buChar char="•"/>
            </a:pPr>
            <a:endParaRPr lang="en-GB" dirty="0">
              <a:cs typeface="Times New Roman" charset="0"/>
            </a:endParaRPr>
          </a:p>
          <a:p>
            <a:pPr marL="250825" indent="-304800">
              <a:spcBef>
                <a:spcPct val="0"/>
              </a:spcBef>
              <a:buFontTx/>
              <a:buChar char="•"/>
            </a:pPr>
            <a:r>
              <a:rPr lang="en-GB" dirty="0">
                <a:cs typeface="Times New Roman" charset="0"/>
              </a:rPr>
              <a:t>Main issues:</a:t>
            </a:r>
          </a:p>
          <a:p>
            <a:pPr marL="650875" lvl="1" indent="-304800">
              <a:spcBef>
                <a:spcPct val="0"/>
              </a:spcBef>
              <a:buFontTx/>
              <a:buChar char="•"/>
            </a:pPr>
            <a:endParaRPr lang="en-GB" sz="2400" dirty="0">
              <a:cs typeface="Times New Roman" charset="0"/>
            </a:endParaRPr>
          </a:p>
          <a:p>
            <a:pPr marL="650875" lvl="1" indent="-304800">
              <a:spcBef>
                <a:spcPct val="0"/>
              </a:spcBef>
              <a:buFontTx/>
              <a:buChar char="•"/>
            </a:pPr>
            <a:r>
              <a:rPr lang="en-GB" sz="2400" dirty="0">
                <a:cs typeface="Times New Roman" charset="0"/>
              </a:rPr>
              <a:t>Building an optical buffer</a:t>
            </a:r>
          </a:p>
          <a:p>
            <a:pPr marL="1050925" lvl="2" indent="-304800">
              <a:spcBef>
                <a:spcPct val="0"/>
              </a:spcBef>
              <a:buFontTx/>
              <a:buChar char="•"/>
            </a:pPr>
            <a:r>
              <a:rPr lang="en-GB" sz="2200" dirty="0">
                <a:cs typeface="Times New Roman" charset="0"/>
              </a:rPr>
              <a:t>Use networking scheme that can reduce requirements for buffering</a:t>
            </a:r>
          </a:p>
          <a:p>
            <a:pPr marL="1508125" lvl="3" indent="-304800">
              <a:spcBef>
                <a:spcPct val="0"/>
              </a:spcBef>
              <a:buFontTx/>
              <a:buChar char="•"/>
            </a:pPr>
            <a:r>
              <a:rPr lang="en-GB" sz="2200" dirty="0">
                <a:cs typeface="Times New Roman" charset="0"/>
              </a:rPr>
              <a:t>Very inefficient</a:t>
            </a:r>
          </a:p>
          <a:p>
            <a:pPr marL="650875" lvl="1" indent="-304800">
              <a:spcBef>
                <a:spcPct val="0"/>
              </a:spcBef>
              <a:buFontTx/>
              <a:buChar char="•"/>
            </a:pPr>
            <a:endParaRPr lang="en-GB" sz="2400" dirty="0">
              <a:cs typeface="Times New Roman" charset="0"/>
            </a:endParaRPr>
          </a:p>
          <a:p>
            <a:pPr marL="650875" lvl="1" indent="-304800">
              <a:spcBef>
                <a:spcPct val="0"/>
              </a:spcBef>
              <a:buFontTx/>
              <a:buChar char="•"/>
            </a:pPr>
            <a:endParaRPr lang="en-GB" sz="2400" dirty="0">
              <a:cs typeface="Times New Roman" charset="0"/>
            </a:endParaRPr>
          </a:p>
          <a:p>
            <a:pPr marL="650875" lvl="1" indent="-304800">
              <a:spcBef>
                <a:spcPct val="0"/>
              </a:spcBef>
              <a:buFontTx/>
              <a:buChar char="•"/>
            </a:pPr>
            <a:r>
              <a:rPr lang="en-GB" sz="2400" dirty="0">
                <a:cs typeface="Times New Roman" charset="0"/>
              </a:rPr>
              <a:t>Reading bits (OE) conversion at very high speed</a:t>
            </a:r>
          </a:p>
          <a:p>
            <a:pPr marL="1050925" lvl="2" indent="-304800">
              <a:spcBef>
                <a:spcPct val="0"/>
              </a:spcBef>
              <a:buFontTx/>
              <a:buChar char="•"/>
            </a:pPr>
            <a:r>
              <a:rPr lang="en-GB" sz="2200" dirty="0">
                <a:cs typeface="Times New Roman" charset="0"/>
              </a:rPr>
              <a:t>Technology advancement</a:t>
            </a:r>
          </a:p>
          <a:p>
            <a:pPr marL="1050925" lvl="2" indent="-304800">
              <a:spcBef>
                <a:spcPct val="0"/>
              </a:spcBef>
              <a:buFontTx/>
              <a:buChar char="•"/>
            </a:pPr>
            <a:r>
              <a:rPr lang="en-GB" sz="2200" dirty="0">
                <a:cs typeface="Times New Roman" charset="0"/>
              </a:rPr>
              <a:t>Use synchronous transmission </a:t>
            </a:r>
          </a:p>
          <a:p>
            <a:pPr marL="1050925" lvl="2" indent="-304800">
              <a:spcBef>
                <a:spcPct val="0"/>
              </a:spcBef>
              <a:buFontTx/>
              <a:buChar char="•"/>
            </a:pPr>
            <a:r>
              <a:rPr lang="en-GB" sz="2200" dirty="0">
                <a:cs typeface="Times New Roman" charset="0"/>
              </a:rPr>
              <a:t>In bound clock transmission and recovery </a:t>
            </a:r>
          </a:p>
          <a:p>
            <a:endParaRPr lang="en-US" dirty="0"/>
          </a:p>
        </p:txBody>
      </p:sp>
      <p:sp>
        <p:nvSpPr>
          <p:cNvPr id="10" name="Footer Placeholder 9"/>
          <p:cNvSpPr>
            <a:spLocks noGrp="1"/>
          </p:cNvSpPr>
          <p:nvPr>
            <p:ph type="ftr" sz="quarter" idx="10"/>
          </p:nvPr>
        </p:nvSpPr>
        <p:spPr/>
        <p:txBody>
          <a:bodyPr/>
          <a:lstStyle/>
          <a:p>
            <a:pPr>
              <a:defRPr/>
            </a:pPr>
            <a:r>
              <a:rPr lang="en-US"/>
              <a:t>Optical Networks                                                 Electrical and Electronic Engineering</a:t>
            </a:r>
            <a:endParaRPr lang="en-GB"/>
          </a:p>
        </p:txBody>
      </p:sp>
      <p:sp>
        <p:nvSpPr>
          <p:cNvPr id="11" name="Slide Number Placeholder 10"/>
          <p:cNvSpPr>
            <a:spLocks noGrp="1"/>
          </p:cNvSpPr>
          <p:nvPr>
            <p:ph type="sldNum" sz="quarter" idx="11"/>
          </p:nvPr>
        </p:nvSpPr>
        <p:spPr/>
        <p:txBody>
          <a:bodyPr/>
          <a:lstStyle/>
          <a:p>
            <a:pPr>
              <a:defRPr/>
            </a:pPr>
            <a:fld id="{E27625A9-5E77-CB45-8867-3DD80D097EC7}" type="slidenum">
              <a:rPr lang="en-GB" smtClean="0"/>
              <a:pPr>
                <a:defRPr/>
              </a:pPr>
              <a:t>24</a:t>
            </a:fld>
            <a:endParaRPr lang="en-GB"/>
          </a:p>
        </p:txBody>
      </p:sp>
    </p:spTree>
    <p:extLst>
      <p:ext uri="{BB962C8B-B14F-4D97-AF65-F5344CB8AC3E}">
        <p14:creationId xmlns:p14="http://schemas.microsoft.com/office/powerpoint/2010/main" val="1339252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Optical Burst Switching</a:t>
            </a:r>
          </a:p>
        </p:txBody>
      </p:sp>
      <p:sp>
        <p:nvSpPr>
          <p:cNvPr id="3" name="Content Placeholder 2"/>
          <p:cNvSpPr>
            <a:spLocks noGrp="1"/>
          </p:cNvSpPr>
          <p:nvPr>
            <p:ph idx="1"/>
          </p:nvPr>
        </p:nvSpPr>
        <p:spPr/>
        <p:txBody>
          <a:bodyPr/>
          <a:lstStyle/>
          <a:p>
            <a:pPr>
              <a:lnSpc>
                <a:spcPct val="90000"/>
              </a:lnSpc>
              <a:spcBef>
                <a:spcPct val="0"/>
              </a:spcBef>
            </a:pPr>
            <a:r>
              <a:rPr lang="en-GB" sz="2000" dirty="0">
                <a:cs typeface="Times New Roman" charset="0"/>
              </a:rPr>
              <a:t>Optical burst switching:</a:t>
            </a:r>
          </a:p>
          <a:p>
            <a:pPr marL="650875" lvl="1" indent="-304800">
              <a:spcBef>
                <a:spcPct val="0"/>
              </a:spcBef>
              <a:buFontTx/>
              <a:buChar char="•"/>
            </a:pPr>
            <a:r>
              <a:rPr lang="en-GB" dirty="0"/>
              <a:t>A compromise between optical circuit and optical packet switching</a:t>
            </a:r>
            <a:endParaRPr lang="en-GB" dirty="0">
              <a:cs typeface="Times New Roman" charset="0"/>
            </a:endParaRPr>
          </a:p>
          <a:p>
            <a:pPr marL="650875" lvl="1" indent="-304800">
              <a:spcBef>
                <a:spcPct val="0"/>
              </a:spcBef>
              <a:buFontTx/>
              <a:buChar char="•"/>
            </a:pPr>
            <a:endParaRPr lang="en-GB" dirty="0">
              <a:cs typeface="Times New Roman" charset="0"/>
            </a:endParaRPr>
          </a:p>
          <a:p>
            <a:pPr marL="650875" lvl="1" indent="-304800">
              <a:spcBef>
                <a:spcPct val="0"/>
              </a:spcBef>
              <a:buFontTx/>
              <a:buChar char="•"/>
            </a:pPr>
            <a:r>
              <a:rPr lang="en-GB" dirty="0">
                <a:cs typeface="Times New Roman" charset="0"/>
              </a:rPr>
              <a:t>The header precedes (on a special control channel) the burst of information</a:t>
            </a:r>
          </a:p>
          <a:p>
            <a:pPr marL="1084263" lvl="2" indent="-284163"/>
            <a:r>
              <a:rPr lang="en-GB" sz="2000" dirty="0"/>
              <a:t>Header (Control messages are) sent separately from data traffic</a:t>
            </a:r>
          </a:p>
          <a:p>
            <a:pPr marL="1133475" lvl="2" indent="-334963"/>
            <a:r>
              <a:rPr lang="en-GB" sz="2000" dirty="0"/>
              <a:t>True "out of band" signalling</a:t>
            </a:r>
          </a:p>
          <a:p>
            <a:pPr marL="1084263" lvl="2" indent="-284163"/>
            <a:r>
              <a:rPr lang="en-GB" sz="2000" dirty="0"/>
              <a:t>Control channels can operate at constant lower bit rate (</a:t>
            </a:r>
            <a:r>
              <a:rPr lang="en-GB" sz="2000" dirty="0" err="1"/>
              <a:t>eg</a:t>
            </a:r>
            <a:r>
              <a:rPr lang="en-GB" sz="2000" dirty="0"/>
              <a:t>. 620Mbps)</a:t>
            </a:r>
          </a:p>
          <a:p>
            <a:pPr marL="1084263" lvl="2" indent="-284163"/>
            <a:endParaRPr lang="en-GB" sz="2000" dirty="0"/>
          </a:p>
          <a:p>
            <a:pPr marL="284163" indent="-284163" defTabSz="914400"/>
            <a:r>
              <a:rPr lang="en-GB" sz="2000" dirty="0"/>
              <a:t>Data channels are completely “service transparent”</a:t>
            </a:r>
          </a:p>
          <a:p>
            <a:pPr marL="650875" lvl="1" indent="-304800">
              <a:spcBef>
                <a:spcPct val="0"/>
              </a:spcBef>
              <a:buFontTx/>
              <a:buChar char="•"/>
            </a:pPr>
            <a:r>
              <a:rPr lang="en-GB" dirty="0">
                <a:cs typeface="Times New Roman" charset="0"/>
              </a:rPr>
              <a:t> The burst may comprise packets from different sources or clients (i.e. not a flow)</a:t>
            </a:r>
          </a:p>
          <a:p>
            <a:pPr marL="250825" indent="-304800">
              <a:spcBef>
                <a:spcPct val="0"/>
              </a:spcBef>
              <a:buFontTx/>
              <a:buChar char="•"/>
            </a:pPr>
            <a:endParaRPr lang="en-GB" sz="2000" dirty="0">
              <a:cs typeface="Times New Roman" charset="0"/>
            </a:endParaRPr>
          </a:p>
          <a:p>
            <a:pPr marL="250825" indent="-304800">
              <a:spcBef>
                <a:spcPct val="0"/>
              </a:spcBef>
              <a:buFontTx/>
              <a:buChar char="•"/>
            </a:pPr>
            <a:r>
              <a:rPr lang="en-GB" sz="2000" dirty="0">
                <a:cs typeface="Times New Roman" charset="0"/>
              </a:rPr>
              <a:t>Switch resources are allocated just before the burst arrives</a:t>
            </a:r>
          </a:p>
          <a:p>
            <a:pPr marL="650875" lvl="1" indent="-304800">
              <a:spcBef>
                <a:spcPct val="0"/>
              </a:spcBef>
              <a:buFontTx/>
              <a:buChar char="•"/>
            </a:pPr>
            <a:r>
              <a:rPr lang="en-GB" dirty="0">
                <a:cs typeface="Times New Roman" charset="0"/>
              </a:rPr>
              <a:t> Ideally this means a reduced demand on buffering</a:t>
            </a:r>
          </a:p>
          <a:p>
            <a:endParaRPr lang="en-US" sz="2000" dirty="0"/>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8" name="Slide Number Placeholder 7"/>
          <p:cNvSpPr>
            <a:spLocks noGrp="1"/>
          </p:cNvSpPr>
          <p:nvPr>
            <p:ph type="sldNum" sz="quarter" idx="11"/>
          </p:nvPr>
        </p:nvSpPr>
        <p:spPr/>
        <p:txBody>
          <a:bodyPr/>
          <a:lstStyle/>
          <a:p>
            <a:pPr>
              <a:defRPr/>
            </a:pPr>
            <a:fld id="{E27625A9-5E77-CB45-8867-3DD80D097EC7}" type="slidenum">
              <a:rPr lang="en-GB" smtClean="0"/>
              <a:pPr>
                <a:defRPr/>
              </a:pPr>
              <a:t>25</a:t>
            </a:fld>
            <a:endParaRPr lang="en-GB"/>
          </a:p>
        </p:txBody>
      </p:sp>
    </p:spTree>
    <p:extLst>
      <p:ext uri="{BB962C8B-B14F-4D97-AF65-F5344CB8AC3E}">
        <p14:creationId xmlns:p14="http://schemas.microsoft.com/office/powerpoint/2010/main" val="4092260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2771" name="Group 3"/>
          <p:cNvGrpSpPr>
            <a:grpSpLocks/>
          </p:cNvGrpSpPr>
          <p:nvPr/>
        </p:nvGrpSpPr>
        <p:grpSpPr bwMode="auto">
          <a:xfrm>
            <a:off x="1187624" y="1052736"/>
            <a:ext cx="6853605" cy="3387726"/>
            <a:chOff x="739" y="548"/>
            <a:chExt cx="4677" cy="2134"/>
          </a:xfrm>
        </p:grpSpPr>
        <p:sp>
          <p:nvSpPr>
            <p:cNvPr id="672772" name="Line 4"/>
            <p:cNvSpPr>
              <a:spLocks noChangeShapeType="1"/>
            </p:cNvSpPr>
            <p:nvPr/>
          </p:nvSpPr>
          <p:spPr bwMode="auto">
            <a:xfrm flipV="1">
              <a:off x="1399" y="1573"/>
              <a:ext cx="1575" cy="4"/>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72773" name="Line 5"/>
            <p:cNvSpPr>
              <a:spLocks noChangeShapeType="1"/>
            </p:cNvSpPr>
            <p:nvPr/>
          </p:nvSpPr>
          <p:spPr bwMode="auto">
            <a:xfrm flipV="1">
              <a:off x="1404" y="2098"/>
              <a:ext cx="1554" cy="5"/>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72774" name="Rectangle 6"/>
            <p:cNvSpPr>
              <a:spLocks noChangeArrowheads="1"/>
            </p:cNvSpPr>
            <p:nvPr/>
          </p:nvSpPr>
          <p:spPr bwMode="auto">
            <a:xfrm>
              <a:off x="2974" y="1397"/>
              <a:ext cx="927" cy="1089"/>
            </a:xfrm>
            <a:prstGeom prst="rect">
              <a:avLst/>
            </a:prstGeom>
            <a:solidFill>
              <a:srgbClr val="FFFF00"/>
            </a:solidFill>
            <a:ln w="7938">
              <a:solidFill>
                <a:srgbClr val="000000"/>
              </a:solidFill>
              <a:miter lim="800000"/>
              <a:headEnd/>
              <a:tailEnd/>
            </a:ln>
          </p:spPr>
          <p:txBody>
            <a:bodyPr/>
            <a:lstStyle/>
            <a:p>
              <a:endParaRPr lang="en-US"/>
            </a:p>
          </p:txBody>
        </p:sp>
        <p:sp>
          <p:nvSpPr>
            <p:cNvPr id="672775" name="Line 7"/>
            <p:cNvSpPr>
              <a:spLocks noChangeShapeType="1"/>
            </p:cNvSpPr>
            <p:nvPr/>
          </p:nvSpPr>
          <p:spPr bwMode="auto">
            <a:xfrm flipH="1" flipV="1">
              <a:off x="3892" y="1651"/>
              <a:ext cx="942" cy="7"/>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672776" name="Group 8"/>
            <p:cNvGrpSpPr>
              <a:grpSpLocks/>
            </p:cNvGrpSpPr>
            <p:nvPr/>
          </p:nvGrpSpPr>
          <p:grpSpPr bwMode="auto">
            <a:xfrm>
              <a:off x="811" y="1375"/>
              <a:ext cx="590" cy="835"/>
              <a:chOff x="927" y="1561"/>
              <a:chExt cx="670" cy="949"/>
            </a:xfrm>
          </p:grpSpPr>
          <p:sp>
            <p:nvSpPr>
              <p:cNvPr id="672777" name="Freeform 9"/>
              <p:cNvSpPr>
                <a:spLocks/>
              </p:cNvSpPr>
              <p:nvPr/>
            </p:nvSpPr>
            <p:spPr bwMode="auto">
              <a:xfrm>
                <a:off x="1405" y="1561"/>
                <a:ext cx="192" cy="431"/>
              </a:xfrm>
              <a:custGeom>
                <a:avLst/>
                <a:gdLst>
                  <a:gd name="T0" fmla="*/ 384 w 384"/>
                  <a:gd name="T1" fmla="*/ 0 h 864"/>
                  <a:gd name="T2" fmla="*/ 0 w 384"/>
                  <a:gd name="T3" fmla="*/ 216 h 864"/>
                  <a:gd name="T4" fmla="*/ 0 w 384"/>
                  <a:gd name="T5" fmla="*/ 647 h 864"/>
                  <a:gd name="T6" fmla="*/ 384 w 384"/>
                  <a:gd name="T7" fmla="*/ 864 h 864"/>
                  <a:gd name="T8" fmla="*/ 384 w 384"/>
                  <a:gd name="T9" fmla="*/ 0 h 864"/>
                </a:gdLst>
                <a:ahLst/>
                <a:cxnLst>
                  <a:cxn ang="0">
                    <a:pos x="T0" y="T1"/>
                  </a:cxn>
                  <a:cxn ang="0">
                    <a:pos x="T2" y="T3"/>
                  </a:cxn>
                  <a:cxn ang="0">
                    <a:pos x="T4" y="T5"/>
                  </a:cxn>
                  <a:cxn ang="0">
                    <a:pos x="T6" y="T7"/>
                  </a:cxn>
                  <a:cxn ang="0">
                    <a:pos x="T8" y="T9"/>
                  </a:cxn>
                </a:cxnLst>
                <a:rect l="0" t="0" r="r" b="b"/>
                <a:pathLst>
                  <a:path w="384" h="864">
                    <a:moveTo>
                      <a:pt x="384" y="0"/>
                    </a:moveTo>
                    <a:lnTo>
                      <a:pt x="0" y="216"/>
                    </a:lnTo>
                    <a:lnTo>
                      <a:pt x="0" y="647"/>
                    </a:lnTo>
                    <a:lnTo>
                      <a:pt x="384" y="864"/>
                    </a:lnTo>
                    <a:lnTo>
                      <a:pt x="384" y="0"/>
                    </a:lnTo>
                    <a:close/>
                  </a:path>
                </a:pathLst>
              </a:custGeom>
              <a:solidFill>
                <a:srgbClr val="00FF00"/>
              </a:solidFill>
              <a:ln w="7938">
                <a:solidFill>
                  <a:srgbClr val="000000"/>
                </a:solidFill>
                <a:prstDash val="solid"/>
                <a:round/>
                <a:headEnd/>
                <a:tailEnd/>
              </a:ln>
            </p:spPr>
            <p:txBody>
              <a:bodyPr/>
              <a:lstStyle/>
              <a:p>
                <a:endParaRPr lang="en-US"/>
              </a:p>
            </p:txBody>
          </p:sp>
          <p:sp>
            <p:nvSpPr>
              <p:cNvPr id="672778" name="Freeform 10"/>
              <p:cNvSpPr>
                <a:spLocks/>
              </p:cNvSpPr>
              <p:nvPr/>
            </p:nvSpPr>
            <p:spPr bwMode="auto">
              <a:xfrm>
                <a:off x="1405" y="2079"/>
                <a:ext cx="192" cy="431"/>
              </a:xfrm>
              <a:custGeom>
                <a:avLst/>
                <a:gdLst>
                  <a:gd name="T0" fmla="*/ 384 w 384"/>
                  <a:gd name="T1" fmla="*/ 0 h 864"/>
                  <a:gd name="T2" fmla="*/ 0 w 384"/>
                  <a:gd name="T3" fmla="*/ 217 h 864"/>
                  <a:gd name="T4" fmla="*/ 0 w 384"/>
                  <a:gd name="T5" fmla="*/ 647 h 864"/>
                  <a:gd name="T6" fmla="*/ 384 w 384"/>
                  <a:gd name="T7" fmla="*/ 864 h 864"/>
                  <a:gd name="T8" fmla="*/ 384 w 384"/>
                  <a:gd name="T9" fmla="*/ 0 h 864"/>
                </a:gdLst>
                <a:ahLst/>
                <a:cxnLst>
                  <a:cxn ang="0">
                    <a:pos x="T0" y="T1"/>
                  </a:cxn>
                  <a:cxn ang="0">
                    <a:pos x="T2" y="T3"/>
                  </a:cxn>
                  <a:cxn ang="0">
                    <a:pos x="T4" y="T5"/>
                  </a:cxn>
                  <a:cxn ang="0">
                    <a:pos x="T6" y="T7"/>
                  </a:cxn>
                  <a:cxn ang="0">
                    <a:pos x="T8" y="T9"/>
                  </a:cxn>
                </a:cxnLst>
                <a:rect l="0" t="0" r="r" b="b"/>
                <a:pathLst>
                  <a:path w="384" h="864">
                    <a:moveTo>
                      <a:pt x="384" y="0"/>
                    </a:moveTo>
                    <a:lnTo>
                      <a:pt x="0" y="217"/>
                    </a:lnTo>
                    <a:lnTo>
                      <a:pt x="0" y="647"/>
                    </a:lnTo>
                    <a:lnTo>
                      <a:pt x="384" y="864"/>
                    </a:lnTo>
                    <a:lnTo>
                      <a:pt x="384" y="0"/>
                    </a:lnTo>
                    <a:close/>
                  </a:path>
                </a:pathLst>
              </a:custGeom>
              <a:solidFill>
                <a:srgbClr val="00FF00"/>
              </a:solidFill>
              <a:ln w="7938">
                <a:solidFill>
                  <a:srgbClr val="000000"/>
                </a:solidFill>
                <a:prstDash val="solid"/>
                <a:round/>
                <a:headEnd/>
                <a:tailEnd/>
              </a:ln>
            </p:spPr>
            <p:txBody>
              <a:bodyPr/>
              <a:lstStyle/>
              <a:p>
                <a:endParaRPr lang="en-US"/>
              </a:p>
            </p:txBody>
          </p:sp>
          <p:sp>
            <p:nvSpPr>
              <p:cNvPr id="672779" name="Rectangle 11"/>
              <p:cNvSpPr>
                <a:spLocks noChangeArrowheads="1"/>
              </p:cNvSpPr>
              <p:nvPr/>
            </p:nvSpPr>
            <p:spPr bwMode="auto">
              <a:xfrm>
                <a:off x="927" y="1733"/>
                <a:ext cx="479" cy="88"/>
              </a:xfrm>
              <a:prstGeom prst="rect">
                <a:avLst/>
              </a:prstGeom>
              <a:solidFill>
                <a:srgbClr val="000000"/>
              </a:solidFill>
              <a:ln w="7938">
                <a:solidFill>
                  <a:srgbClr val="000000"/>
                </a:solidFill>
                <a:miter lim="800000"/>
                <a:headEnd/>
                <a:tailEnd/>
              </a:ln>
            </p:spPr>
            <p:txBody>
              <a:bodyPr/>
              <a:lstStyle/>
              <a:p>
                <a:endParaRPr lang="en-US"/>
              </a:p>
            </p:txBody>
          </p:sp>
          <p:sp>
            <p:nvSpPr>
              <p:cNvPr id="672780" name="Rectangle 12"/>
              <p:cNvSpPr>
                <a:spLocks noChangeArrowheads="1"/>
              </p:cNvSpPr>
              <p:nvPr/>
            </p:nvSpPr>
            <p:spPr bwMode="auto">
              <a:xfrm>
                <a:off x="927" y="2251"/>
                <a:ext cx="479" cy="88"/>
              </a:xfrm>
              <a:prstGeom prst="rect">
                <a:avLst/>
              </a:prstGeom>
              <a:solidFill>
                <a:srgbClr val="000000"/>
              </a:solidFill>
              <a:ln w="7938">
                <a:solidFill>
                  <a:srgbClr val="000000"/>
                </a:solidFill>
                <a:miter lim="800000"/>
                <a:headEnd/>
                <a:tailEnd/>
              </a:ln>
            </p:spPr>
            <p:txBody>
              <a:bodyPr/>
              <a:lstStyle/>
              <a:p>
                <a:endParaRPr lang="en-US"/>
              </a:p>
            </p:txBody>
          </p:sp>
        </p:grpSp>
        <p:grpSp>
          <p:nvGrpSpPr>
            <p:cNvPr id="672781" name="Group 13"/>
            <p:cNvGrpSpPr>
              <a:grpSpLocks/>
            </p:cNvGrpSpPr>
            <p:nvPr/>
          </p:nvGrpSpPr>
          <p:grpSpPr bwMode="auto">
            <a:xfrm>
              <a:off x="4827" y="1448"/>
              <a:ext cx="589" cy="379"/>
              <a:chOff x="4275" y="1820"/>
              <a:chExt cx="670" cy="431"/>
            </a:xfrm>
          </p:grpSpPr>
          <p:sp>
            <p:nvSpPr>
              <p:cNvPr id="672782" name="Freeform 14"/>
              <p:cNvSpPr>
                <a:spLocks/>
              </p:cNvSpPr>
              <p:nvPr/>
            </p:nvSpPr>
            <p:spPr bwMode="auto">
              <a:xfrm>
                <a:off x="4275" y="1820"/>
                <a:ext cx="191" cy="431"/>
              </a:xfrm>
              <a:custGeom>
                <a:avLst/>
                <a:gdLst>
                  <a:gd name="T0" fmla="*/ 0 w 381"/>
                  <a:gd name="T1" fmla="*/ 0 h 864"/>
                  <a:gd name="T2" fmla="*/ 381 w 381"/>
                  <a:gd name="T3" fmla="*/ 217 h 864"/>
                  <a:gd name="T4" fmla="*/ 381 w 381"/>
                  <a:gd name="T5" fmla="*/ 647 h 864"/>
                  <a:gd name="T6" fmla="*/ 0 w 381"/>
                  <a:gd name="T7" fmla="*/ 864 h 864"/>
                  <a:gd name="T8" fmla="*/ 0 w 381"/>
                  <a:gd name="T9" fmla="*/ 0 h 864"/>
                </a:gdLst>
                <a:ahLst/>
                <a:cxnLst>
                  <a:cxn ang="0">
                    <a:pos x="T0" y="T1"/>
                  </a:cxn>
                  <a:cxn ang="0">
                    <a:pos x="T2" y="T3"/>
                  </a:cxn>
                  <a:cxn ang="0">
                    <a:pos x="T4" y="T5"/>
                  </a:cxn>
                  <a:cxn ang="0">
                    <a:pos x="T6" y="T7"/>
                  </a:cxn>
                  <a:cxn ang="0">
                    <a:pos x="T8" y="T9"/>
                  </a:cxn>
                </a:cxnLst>
                <a:rect l="0" t="0" r="r" b="b"/>
                <a:pathLst>
                  <a:path w="381" h="864">
                    <a:moveTo>
                      <a:pt x="0" y="0"/>
                    </a:moveTo>
                    <a:lnTo>
                      <a:pt x="381" y="217"/>
                    </a:lnTo>
                    <a:lnTo>
                      <a:pt x="381" y="647"/>
                    </a:lnTo>
                    <a:lnTo>
                      <a:pt x="0" y="864"/>
                    </a:lnTo>
                    <a:lnTo>
                      <a:pt x="0" y="0"/>
                    </a:lnTo>
                    <a:close/>
                  </a:path>
                </a:pathLst>
              </a:custGeom>
              <a:solidFill>
                <a:srgbClr val="00FF00"/>
              </a:solidFill>
              <a:ln w="7938">
                <a:solidFill>
                  <a:srgbClr val="000000"/>
                </a:solidFill>
                <a:prstDash val="solid"/>
                <a:round/>
                <a:headEnd/>
                <a:tailEnd/>
              </a:ln>
            </p:spPr>
            <p:txBody>
              <a:bodyPr/>
              <a:lstStyle/>
              <a:p>
                <a:endParaRPr lang="en-US"/>
              </a:p>
            </p:txBody>
          </p:sp>
          <p:sp>
            <p:nvSpPr>
              <p:cNvPr id="672783" name="Rectangle 15"/>
              <p:cNvSpPr>
                <a:spLocks noChangeArrowheads="1"/>
              </p:cNvSpPr>
              <p:nvPr/>
            </p:nvSpPr>
            <p:spPr bwMode="auto">
              <a:xfrm>
                <a:off x="4466" y="1992"/>
                <a:ext cx="479" cy="88"/>
              </a:xfrm>
              <a:prstGeom prst="rect">
                <a:avLst/>
              </a:prstGeom>
              <a:solidFill>
                <a:srgbClr val="000000"/>
              </a:solidFill>
              <a:ln w="7938">
                <a:solidFill>
                  <a:srgbClr val="000000"/>
                </a:solidFill>
                <a:miter lim="800000"/>
                <a:headEnd/>
                <a:tailEnd/>
              </a:ln>
            </p:spPr>
            <p:txBody>
              <a:bodyPr/>
              <a:lstStyle/>
              <a:p>
                <a:endParaRPr lang="en-US"/>
              </a:p>
            </p:txBody>
          </p:sp>
        </p:grpSp>
        <p:grpSp>
          <p:nvGrpSpPr>
            <p:cNvPr id="672784" name="Group 16"/>
            <p:cNvGrpSpPr>
              <a:grpSpLocks/>
            </p:cNvGrpSpPr>
            <p:nvPr/>
          </p:nvGrpSpPr>
          <p:grpSpPr bwMode="auto">
            <a:xfrm>
              <a:off x="3011" y="722"/>
              <a:ext cx="901" cy="362"/>
              <a:chOff x="3249" y="896"/>
              <a:chExt cx="1670" cy="410"/>
            </a:xfrm>
          </p:grpSpPr>
          <p:sp>
            <p:nvSpPr>
              <p:cNvPr id="672785" name="Rectangle 17"/>
              <p:cNvSpPr>
                <a:spLocks noChangeArrowheads="1"/>
              </p:cNvSpPr>
              <p:nvPr/>
            </p:nvSpPr>
            <p:spPr bwMode="auto">
              <a:xfrm>
                <a:off x="3249" y="896"/>
                <a:ext cx="1626" cy="410"/>
              </a:xfrm>
              <a:prstGeom prst="rect">
                <a:avLst/>
              </a:prstGeom>
              <a:solidFill>
                <a:srgbClr val="CCFF66"/>
              </a:solidFill>
              <a:ln w="7938">
                <a:solidFill>
                  <a:srgbClr val="000000"/>
                </a:solidFill>
                <a:miter lim="800000"/>
                <a:headEnd/>
                <a:tailEnd/>
              </a:ln>
            </p:spPr>
            <p:txBody>
              <a:bodyPr/>
              <a:lstStyle/>
              <a:p>
                <a:endParaRPr lang="en-US"/>
              </a:p>
            </p:txBody>
          </p:sp>
          <p:sp>
            <p:nvSpPr>
              <p:cNvPr id="672786" name="Rectangle 18"/>
              <p:cNvSpPr>
                <a:spLocks noChangeArrowheads="1"/>
              </p:cNvSpPr>
              <p:nvPr/>
            </p:nvSpPr>
            <p:spPr bwMode="auto">
              <a:xfrm>
                <a:off x="3264" y="963"/>
                <a:ext cx="1655" cy="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sz="1400" b="1" dirty="0">
                    <a:solidFill>
                      <a:srgbClr val="000000"/>
                    </a:solidFill>
                  </a:rPr>
                  <a:t>OBS Controller</a:t>
                </a:r>
              </a:p>
              <a:p>
                <a:r>
                  <a:rPr lang="en-GB" sz="1400" b="1" dirty="0">
                    <a:solidFill>
                      <a:srgbClr val="000000"/>
                    </a:solidFill>
                  </a:rPr>
                  <a:t>O/E/O</a:t>
                </a:r>
                <a:endParaRPr lang="en-GB" sz="1400" b="1" dirty="0"/>
              </a:p>
            </p:txBody>
          </p:sp>
        </p:grpSp>
        <p:sp>
          <p:nvSpPr>
            <p:cNvPr id="672787" name="Rectangle 19"/>
            <p:cNvSpPr>
              <a:spLocks noChangeArrowheads="1"/>
            </p:cNvSpPr>
            <p:nvPr/>
          </p:nvSpPr>
          <p:spPr bwMode="auto">
            <a:xfrm>
              <a:off x="3097" y="1713"/>
              <a:ext cx="670" cy="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GB" sz="2600" b="0" dirty="0">
                  <a:solidFill>
                    <a:srgbClr val="000000"/>
                  </a:solidFill>
                </a:rPr>
                <a:t>Switch </a:t>
              </a:r>
            </a:p>
            <a:p>
              <a:r>
                <a:rPr lang="en-GB" sz="2600" b="0" dirty="0">
                  <a:solidFill>
                    <a:srgbClr val="000000"/>
                  </a:solidFill>
                </a:rPr>
                <a:t>Fabric</a:t>
              </a:r>
              <a:endParaRPr lang="en-GB" b="0" dirty="0">
                <a:latin typeface="Arial" charset="0"/>
              </a:endParaRPr>
            </a:p>
          </p:txBody>
        </p:sp>
        <p:sp>
          <p:nvSpPr>
            <p:cNvPr id="672788" name="Line 20"/>
            <p:cNvSpPr>
              <a:spLocks noChangeShapeType="1"/>
            </p:cNvSpPr>
            <p:nvPr/>
          </p:nvSpPr>
          <p:spPr bwMode="auto">
            <a:xfrm flipH="1">
              <a:off x="1741" y="811"/>
              <a:ext cx="1272" cy="0"/>
            </a:xfrm>
            <a:prstGeom prst="line">
              <a:avLst/>
            </a:prstGeom>
            <a:noFill/>
            <a:ln w="12700">
              <a:solidFill>
                <a:schemeClr val="accent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789" name="Line 21"/>
            <p:cNvSpPr>
              <a:spLocks noChangeShapeType="1"/>
            </p:cNvSpPr>
            <p:nvPr/>
          </p:nvSpPr>
          <p:spPr bwMode="auto">
            <a:xfrm flipH="1" flipV="1">
              <a:off x="1868" y="1001"/>
              <a:ext cx="1134" cy="0"/>
            </a:xfrm>
            <a:prstGeom prst="line">
              <a:avLst/>
            </a:prstGeom>
            <a:noFill/>
            <a:ln w="12700">
              <a:solidFill>
                <a:schemeClr val="accent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790" name="Line 22"/>
            <p:cNvSpPr>
              <a:spLocks noChangeShapeType="1"/>
            </p:cNvSpPr>
            <p:nvPr/>
          </p:nvSpPr>
          <p:spPr bwMode="auto">
            <a:xfrm flipH="1" flipV="1">
              <a:off x="3899" y="811"/>
              <a:ext cx="912" cy="0"/>
            </a:xfrm>
            <a:prstGeom prst="line">
              <a:avLst/>
            </a:prstGeom>
            <a:noFill/>
            <a:ln w="12700">
              <a:solidFill>
                <a:schemeClr val="accent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791" name="Line 23"/>
            <p:cNvSpPr>
              <a:spLocks noChangeShapeType="1"/>
            </p:cNvSpPr>
            <p:nvPr/>
          </p:nvSpPr>
          <p:spPr bwMode="auto">
            <a:xfrm flipH="1" flipV="1">
              <a:off x="3888" y="1001"/>
              <a:ext cx="742" cy="0"/>
            </a:xfrm>
            <a:prstGeom prst="line">
              <a:avLst/>
            </a:prstGeom>
            <a:noFill/>
            <a:ln w="12700">
              <a:solidFill>
                <a:schemeClr val="accent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792" name="Line 24"/>
            <p:cNvSpPr>
              <a:spLocks noChangeShapeType="1"/>
            </p:cNvSpPr>
            <p:nvPr/>
          </p:nvSpPr>
          <p:spPr bwMode="auto">
            <a:xfrm>
              <a:off x="1741" y="811"/>
              <a:ext cx="0" cy="613"/>
            </a:xfrm>
            <a:prstGeom prst="line">
              <a:avLst/>
            </a:prstGeom>
            <a:noFill/>
            <a:ln w="12700">
              <a:solidFill>
                <a:schemeClr val="accent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793" name="Line 25"/>
            <p:cNvSpPr>
              <a:spLocks noChangeShapeType="1"/>
            </p:cNvSpPr>
            <p:nvPr/>
          </p:nvSpPr>
          <p:spPr bwMode="auto">
            <a:xfrm flipH="1">
              <a:off x="1414" y="1412"/>
              <a:ext cx="332" cy="0"/>
            </a:xfrm>
            <a:prstGeom prst="line">
              <a:avLst/>
            </a:prstGeom>
            <a:noFill/>
            <a:ln w="12700">
              <a:solidFill>
                <a:schemeClr val="accent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794" name="Line 26"/>
            <p:cNvSpPr>
              <a:spLocks noChangeShapeType="1"/>
            </p:cNvSpPr>
            <p:nvPr/>
          </p:nvSpPr>
          <p:spPr bwMode="auto">
            <a:xfrm flipH="1">
              <a:off x="1863" y="1000"/>
              <a:ext cx="5" cy="887"/>
            </a:xfrm>
            <a:prstGeom prst="line">
              <a:avLst/>
            </a:prstGeom>
            <a:noFill/>
            <a:ln w="12700">
              <a:solidFill>
                <a:schemeClr val="accent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795" name="Line 27"/>
            <p:cNvSpPr>
              <a:spLocks noChangeShapeType="1"/>
            </p:cNvSpPr>
            <p:nvPr/>
          </p:nvSpPr>
          <p:spPr bwMode="auto">
            <a:xfrm flipH="1">
              <a:off x="1408" y="1887"/>
              <a:ext cx="455" cy="0"/>
            </a:xfrm>
            <a:prstGeom prst="line">
              <a:avLst/>
            </a:prstGeom>
            <a:noFill/>
            <a:ln w="12700">
              <a:solidFill>
                <a:schemeClr val="accent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796" name="Line 28"/>
            <p:cNvSpPr>
              <a:spLocks noChangeShapeType="1"/>
            </p:cNvSpPr>
            <p:nvPr/>
          </p:nvSpPr>
          <p:spPr bwMode="auto">
            <a:xfrm flipH="1" flipV="1">
              <a:off x="3904" y="1753"/>
              <a:ext cx="941" cy="7"/>
            </a:xfrm>
            <a:prstGeom prst="line">
              <a:avLst/>
            </a:prstGeom>
            <a:noFill/>
            <a:ln w="79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72797" name="Line 29"/>
            <p:cNvSpPr>
              <a:spLocks noChangeShapeType="1"/>
            </p:cNvSpPr>
            <p:nvPr/>
          </p:nvSpPr>
          <p:spPr bwMode="auto">
            <a:xfrm>
              <a:off x="4636" y="1004"/>
              <a:ext cx="0" cy="491"/>
            </a:xfrm>
            <a:prstGeom prst="line">
              <a:avLst/>
            </a:prstGeom>
            <a:noFill/>
            <a:ln w="12700">
              <a:solidFill>
                <a:schemeClr val="accent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798" name="Line 30"/>
            <p:cNvSpPr>
              <a:spLocks noChangeShapeType="1"/>
            </p:cNvSpPr>
            <p:nvPr/>
          </p:nvSpPr>
          <p:spPr bwMode="auto">
            <a:xfrm>
              <a:off x="4628" y="1503"/>
              <a:ext cx="201" cy="0"/>
            </a:xfrm>
            <a:prstGeom prst="line">
              <a:avLst/>
            </a:prstGeom>
            <a:noFill/>
            <a:ln w="12700">
              <a:solidFill>
                <a:schemeClr val="accent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799" name="Line 31"/>
            <p:cNvSpPr>
              <a:spLocks noChangeShapeType="1"/>
            </p:cNvSpPr>
            <p:nvPr/>
          </p:nvSpPr>
          <p:spPr bwMode="auto">
            <a:xfrm>
              <a:off x="4805" y="811"/>
              <a:ext cx="0" cy="249"/>
            </a:xfrm>
            <a:prstGeom prst="line">
              <a:avLst/>
            </a:prstGeom>
            <a:noFill/>
            <a:ln w="12700">
              <a:solidFill>
                <a:schemeClr val="accent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800" name="AutoShape 32"/>
            <p:cNvSpPr>
              <a:spLocks noChangeArrowheads="1"/>
            </p:cNvSpPr>
            <p:nvPr/>
          </p:nvSpPr>
          <p:spPr bwMode="auto">
            <a:xfrm>
              <a:off x="1354" y="2232"/>
              <a:ext cx="628" cy="129"/>
            </a:xfrm>
            <a:prstGeom prst="cube">
              <a:avLst>
                <a:gd name="adj" fmla="val 45579"/>
              </a:avLst>
            </a:prstGeom>
            <a:solidFill>
              <a:schemeClr val="folHlink"/>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2801" name="AutoShape 33"/>
            <p:cNvSpPr>
              <a:spLocks noChangeArrowheads="1"/>
            </p:cNvSpPr>
            <p:nvPr/>
          </p:nvSpPr>
          <p:spPr bwMode="auto">
            <a:xfrm>
              <a:off x="1655" y="1852"/>
              <a:ext cx="628" cy="129"/>
            </a:xfrm>
            <a:prstGeom prst="cube">
              <a:avLst>
                <a:gd name="adj" fmla="val 45579"/>
              </a:avLst>
            </a:prstGeom>
            <a:solidFill>
              <a:schemeClr val="folHlink"/>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2802" name="AutoShape 34"/>
            <p:cNvSpPr>
              <a:spLocks noChangeArrowheads="1"/>
            </p:cNvSpPr>
            <p:nvPr/>
          </p:nvSpPr>
          <p:spPr bwMode="auto">
            <a:xfrm>
              <a:off x="2516" y="1065"/>
              <a:ext cx="205" cy="129"/>
            </a:xfrm>
            <a:prstGeom prst="cube">
              <a:avLst>
                <a:gd name="adj" fmla="val 45579"/>
              </a:avLst>
            </a:prstGeom>
            <a:solidFill>
              <a:srgbClr val="40C5F4"/>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2803" name="AutoShape 35"/>
            <p:cNvSpPr>
              <a:spLocks noChangeArrowheads="1"/>
            </p:cNvSpPr>
            <p:nvPr/>
          </p:nvSpPr>
          <p:spPr bwMode="auto">
            <a:xfrm>
              <a:off x="2780" y="832"/>
              <a:ext cx="205" cy="130"/>
            </a:xfrm>
            <a:prstGeom prst="cube">
              <a:avLst>
                <a:gd name="adj" fmla="val 45579"/>
              </a:avLst>
            </a:prstGeom>
            <a:solidFill>
              <a:srgbClr val="40C5F4"/>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2804" name="Text Box 36"/>
            <p:cNvSpPr txBox="1">
              <a:spLocks noChangeArrowheads="1"/>
            </p:cNvSpPr>
            <p:nvPr/>
          </p:nvSpPr>
          <p:spPr bwMode="auto">
            <a:xfrm>
              <a:off x="2668" y="1133"/>
              <a:ext cx="194"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GB" sz="1400" b="0">
                  <a:latin typeface="Arial" charset="0"/>
                </a:rPr>
                <a:t>1</a:t>
              </a:r>
            </a:p>
          </p:txBody>
        </p:sp>
        <p:sp>
          <p:nvSpPr>
            <p:cNvPr id="672805" name="Text Box 37"/>
            <p:cNvSpPr txBox="1">
              <a:spLocks noChangeArrowheads="1"/>
            </p:cNvSpPr>
            <p:nvPr/>
          </p:nvSpPr>
          <p:spPr bwMode="auto">
            <a:xfrm>
              <a:off x="1944" y="2247"/>
              <a:ext cx="194"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GB" sz="1400" b="0">
                  <a:latin typeface="Arial" charset="0"/>
                </a:rPr>
                <a:t>1</a:t>
              </a:r>
            </a:p>
          </p:txBody>
        </p:sp>
        <p:sp>
          <p:nvSpPr>
            <p:cNvPr id="672806" name="Text Box 38"/>
            <p:cNvSpPr txBox="1">
              <a:spLocks noChangeArrowheads="1"/>
            </p:cNvSpPr>
            <p:nvPr/>
          </p:nvSpPr>
          <p:spPr bwMode="auto">
            <a:xfrm>
              <a:off x="2277" y="1809"/>
              <a:ext cx="194"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GB" sz="1400" b="0">
                  <a:latin typeface="Arial" charset="0"/>
                </a:rPr>
                <a:t>2</a:t>
              </a:r>
            </a:p>
          </p:txBody>
        </p:sp>
        <p:sp>
          <p:nvSpPr>
            <p:cNvPr id="672807" name="Text Box 39"/>
            <p:cNvSpPr txBox="1">
              <a:spLocks noChangeArrowheads="1"/>
            </p:cNvSpPr>
            <p:nvPr/>
          </p:nvSpPr>
          <p:spPr bwMode="auto">
            <a:xfrm>
              <a:off x="2657" y="810"/>
              <a:ext cx="194"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GB" sz="1400" b="0">
                  <a:latin typeface="Arial" charset="0"/>
                </a:rPr>
                <a:t>2</a:t>
              </a:r>
            </a:p>
          </p:txBody>
        </p:sp>
        <p:sp>
          <p:nvSpPr>
            <p:cNvPr id="672808" name="AutoShape 40"/>
            <p:cNvSpPr>
              <a:spLocks noChangeArrowheads="1"/>
            </p:cNvSpPr>
            <p:nvPr/>
          </p:nvSpPr>
          <p:spPr bwMode="auto">
            <a:xfrm>
              <a:off x="4233" y="832"/>
              <a:ext cx="205" cy="130"/>
            </a:xfrm>
            <a:prstGeom prst="cube">
              <a:avLst>
                <a:gd name="adj" fmla="val 45579"/>
              </a:avLst>
            </a:prstGeom>
            <a:solidFill>
              <a:srgbClr val="40C5F4"/>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2809" name="AutoShape 41"/>
            <p:cNvSpPr>
              <a:spLocks noChangeArrowheads="1"/>
            </p:cNvSpPr>
            <p:nvPr/>
          </p:nvSpPr>
          <p:spPr bwMode="auto">
            <a:xfrm>
              <a:off x="4424" y="1081"/>
              <a:ext cx="205" cy="129"/>
            </a:xfrm>
            <a:prstGeom prst="cube">
              <a:avLst>
                <a:gd name="adj" fmla="val 45579"/>
              </a:avLst>
            </a:prstGeom>
            <a:solidFill>
              <a:srgbClr val="40C5F4"/>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2810" name="Text Box 42"/>
            <p:cNvSpPr txBox="1">
              <a:spLocks noChangeArrowheads="1"/>
            </p:cNvSpPr>
            <p:nvPr/>
          </p:nvSpPr>
          <p:spPr bwMode="auto">
            <a:xfrm>
              <a:off x="4062" y="821"/>
              <a:ext cx="194"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GB" sz="1400" b="0">
                  <a:latin typeface="Arial" charset="0"/>
                </a:rPr>
                <a:t>2</a:t>
              </a:r>
            </a:p>
          </p:txBody>
        </p:sp>
        <p:sp>
          <p:nvSpPr>
            <p:cNvPr id="672811" name="Text Box 43"/>
            <p:cNvSpPr txBox="1">
              <a:spLocks noChangeArrowheads="1"/>
            </p:cNvSpPr>
            <p:nvPr/>
          </p:nvSpPr>
          <p:spPr bwMode="auto">
            <a:xfrm>
              <a:off x="4432" y="1206"/>
              <a:ext cx="194"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GB" sz="1400" b="0">
                  <a:latin typeface="Arial" charset="0"/>
                </a:rPr>
                <a:t>1</a:t>
              </a:r>
            </a:p>
          </p:txBody>
        </p:sp>
        <p:sp>
          <p:nvSpPr>
            <p:cNvPr id="672812" name="Line 44"/>
            <p:cNvSpPr>
              <a:spLocks noChangeShapeType="1"/>
            </p:cNvSpPr>
            <p:nvPr/>
          </p:nvSpPr>
          <p:spPr bwMode="auto">
            <a:xfrm>
              <a:off x="3421" y="1084"/>
              <a:ext cx="0" cy="312"/>
            </a:xfrm>
            <a:prstGeom prst="line">
              <a:avLst/>
            </a:prstGeom>
            <a:noFill/>
            <a:ln w="12700">
              <a:solidFill>
                <a:schemeClr val="tx1"/>
              </a:solidFill>
              <a:round/>
              <a:headEnd type="none" w="sm" len="sm"/>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813" name="Text Box 45"/>
            <p:cNvSpPr txBox="1">
              <a:spLocks noChangeArrowheads="1"/>
            </p:cNvSpPr>
            <p:nvPr/>
          </p:nvSpPr>
          <p:spPr bwMode="auto">
            <a:xfrm>
              <a:off x="1051" y="791"/>
              <a:ext cx="71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GB" sz="1200">
                  <a:latin typeface="Arial" charset="0"/>
                </a:rPr>
                <a:t>Control</a:t>
              </a:r>
            </a:p>
            <a:p>
              <a:pPr algn="l"/>
              <a:r>
                <a:rPr lang="en-GB" sz="1200">
                  <a:latin typeface="Arial" charset="0"/>
                </a:rPr>
                <a:t>wavelengths</a:t>
              </a:r>
            </a:p>
          </p:txBody>
        </p:sp>
        <p:sp>
          <p:nvSpPr>
            <p:cNvPr id="672814" name="Line 46"/>
            <p:cNvSpPr>
              <a:spLocks noChangeShapeType="1"/>
            </p:cNvSpPr>
            <p:nvPr/>
          </p:nvSpPr>
          <p:spPr bwMode="auto">
            <a:xfrm>
              <a:off x="1551" y="910"/>
              <a:ext cx="243" cy="153"/>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815" name="Text Box 47"/>
            <p:cNvSpPr txBox="1">
              <a:spLocks noChangeArrowheads="1"/>
            </p:cNvSpPr>
            <p:nvPr/>
          </p:nvSpPr>
          <p:spPr bwMode="auto">
            <a:xfrm>
              <a:off x="1986" y="1229"/>
              <a:ext cx="71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GB" sz="1200">
                  <a:latin typeface="Arial" charset="0"/>
                </a:rPr>
                <a:t>Data</a:t>
              </a:r>
            </a:p>
            <a:p>
              <a:pPr algn="l"/>
              <a:r>
                <a:rPr lang="en-GB" sz="1200">
                  <a:latin typeface="Arial" charset="0"/>
                </a:rPr>
                <a:t>wavelengths</a:t>
              </a:r>
            </a:p>
          </p:txBody>
        </p:sp>
        <p:sp>
          <p:nvSpPr>
            <p:cNvPr id="672816" name="Line 48"/>
            <p:cNvSpPr>
              <a:spLocks noChangeShapeType="1"/>
            </p:cNvSpPr>
            <p:nvPr/>
          </p:nvSpPr>
          <p:spPr bwMode="auto">
            <a:xfrm>
              <a:off x="2417" y="1475"/>
              <a:ext cx="201" cy="7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817" name="Line 49"/>
            <p:cNvSpPr>
              <a:spLocks noChangeShapeType="1"/>
            </p:cNvSpPr>
            <p:nvPr/>
          </p:nvSpPr>
          <p:spPr bwMode="auto">
            <a:xfrm>
              <a:off x="2259" y="1486"/>
              <a:ext cx="343" cy="59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818" name="Text Box 50"/>
            <p:cNvSpPr txBox="1">
              <a:spLocks noChangeArrowheads="1"/>
            </p:cNvSpPr>
            <p:nvPr/>
          </p:nvSpPr>
          <p:spPr bwMode="auto">
            <a:xfrm>
              <a:off x="739" y="2508"/>
              <a:ext cx="663"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GB" sz="1200">
                  <a:latin typeface="Arial" charset="0"/>
                </a:rPr>
                <a:t>Data bursts</a:t>
              </a:r>
            </a:p>
          </p:txBody>
        </p:sp>
        <p:sp>
          <p:nvSpPr>
            <p:cNvPr id="672819" name="Text Box 51"/>
            <p:cNvSpPr txBox="1">
              <a:spLocks noChangeArrowheads="1"/>
            </p:cNvSpPr>
            <p:nvPr/>
          </p:nvSpPr>
          <p:spPr bwMode="auto">
            <a:xfrm>
              <a:off x="1880" y="548"/>
              <a:ext cx="803"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GB" sz="1200">
                  <a:latin typeface="Arial" charset="0"/>
                </a:rPr>
                <a:t>Control packet</a:t>
              </a:r>
            </a:p>
          </p:txBody>
        </p:sp>
        <p:sp>
          <p:nvSpPr>
            <p:cNvPr id="672820" name="Line 52"/>
            <p:cNvSpPr>
              <a:spLocks noChangeShapeType="1"/>
            </p:cNvSpPr>
            <p:nvPr/>
          </p:nvSpPr>
          <p:spPr bwMode="auto">
            <a:xfrm flipV="1">
              <a:off x="1287" y="2389"/>
              <a:ext cx="348" cy="185"/>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821" name="Line 53"/>
            <p:cNvSpPr>
              <a:spLocks noChangeShapeType="1"/>
            </p:cNvSpPr>
            <p:nvPr/>
          </p:nvSpPr>
          <p:spPr bwMode="auto">
            <a:xfrm>
              <a:off x="2233" y="704"/>
              <a:ext cx="295" cy="36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822" name="Text Box 54"/>
            <p:cNvSpPr txBox="1">
              <a:spLocks noChangeArrowheads="1"/>
            </p:cNvSpPr>
            <p:nvPr/>
          </p:nvSpPr>
          <p:spPr bwMode="auto">
            <a:xfrm>
              <a:off x="2852" y="1108"/>
              <a:ext cx="1509"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GB" sz="1200">
                  <a:latin typeface="Arial" charset="0"/>
                </a:rPr>
                <a:t>Control packet processing</a:t>
              </a:r>
            </a:p>
            <a:p>
              <a:pPr algn="l"/>
              <a:r>
                <a:rPr lang="en-GB" sz="1200">
                  <a:latin typeface="Arial" charset="0"/>
                </a:rPr>
                <a:t>(setup/bandwidth reservation)</a:t>
              </a:r>
            </a:p>
          </p:txBody>
        </p:sp>
        <p:sp>
          <p:nvSpPr>
            <p:cNvPr id="672823" name="Line 55"/>
            <p:cNvSpPr>
              <a:spLocks noChangeShapeType="1"/>
            </p:cNvSpPr>
            <p:nvPr/>
          </p:nvSpPr>
          <p:spPr bwMode="auto">
            <a:xfrm>
              <a:off x="2704" y="1221"/>
              <a:ext cx="8" cy="1152"/>
            </a:xfrm>
            <a:prstGeom prst="line">
              <a:avLst/>
            </a:prstGeom>
            <a:noFill/>
            <a:ln w="12700">
              <a:solidFill>
                <a:schemeClr val="tx1"/>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824" name="Line 56"/>
            <p:cNvSpPr>
              <a:spLocks noChangeShapeType="1"/>
            </p:cNvSpPr>
            <p:nvPr/>
          </p:nvSpPr>
          <p:spPr bwMode="auto">
            <a:xfrm>
              <a:off x="1971" y="2453"/>
              <a:ext cx="684" cy="0"/>
            </a:xfrm>
            <a:prstGeom prst="line">
              <a:avLst/>
            </a:prstGeom>
            <a:noFill/>
            <a:ln w="12700">
              <a:solidFill>
                <a:schemeClr val="tx1"/>
              </a:solidFill>
              <a:prstDash val="dash"/>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72825" name="Text Box 57"/>
            <p:cNvSpPr txBox="1">
              <a:spLocks noChangeArrowheads="1"/>
            </p:cNvSpPr>
            <p:nvPr/>
          </p:nvSpPr>
          <p:spPr bwMode="auto">
            <a:xfrm>
              <a:off x="2023" y="2495"/>
              <a:ext cx="640" cy="1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l"/>
              <a:r>
                <a:rPr lang="en-GB" sz="1200">
                  <a:latin typeface="Arial" charset="0"/>
                </a:rPr>
                <a:t>Time offset</a:t>
              </a:r>
            </a:p>
          </p:txBody>
        </p:sp>
      </p:grpSp>
      <p:sp>
        <p:nvSpPr>
          <p:cNvPr id="672826" name="Rectangle 58"/>
          <p:cNvSpPr>
            <a:spLocks noChangeArrowheads="1"/>
          </p:cNvSpPr>
          <p:nvPr/>
        </p:nvSpPr>
        <p:spPr bwMode="auto">
          <a:xfrm>
            <a:off x="179512" y="4495000"/>
            <a:ext cx="8964488" cy="18281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defTabSz="762000">
              <a:lnSpc>
                <a:spcPct val="60000"/>
              </a:lnSpc>
              <a:spcBef>
                <a:spcPct val="50000"/>
              </a:spcBef>
              <a:buFontTx/>
              <a:buChar char="•"/>
            </a:pPr>
            <a:r>
              <a:rPr lang="en-GB" b="0" dirty="0">
                <a:cs typeface="Times New Roman" charset="0"/>
              </a:rPr>
              <a:t> The burst is assembled at the edge and may comprise packets from different sources. </a:t>
            </a:r>
          </a:p>
          <a:p>
            <a:pPr algn="l" defTabSz="762000">
              <a:lnSpc>
                <a:spcPct val="60000"/>
              </a:lnSpc>
              <a:spcBef>
                <a:spcPct val="50000"/>
              </a:spcBef>
              <a:buFontTx/>
              <a:buChar char="•"/>
            </a:pPr>
            <a:r>
              <a:rPr lang="en-GB" b="0" dirty="0">
                <a:cs typeface="Times New Roman" charset="0"/>
              </a:rPr>
              <a:t> A control packet (header)  precedes (by the “offset time”) the burst of information</a:t>
            </a:r>
          </a:p>
          <a:p>
            <a:pPr algn="l" defTabSz="762000">
              <a:lnSpc>
                <a:spcPct val="60000"/>
              </a:lnSpc>
              <a:spcBef>
                <a:spcPct val="50000"/>
              </a:spcBef>
              <a:buFontTx/>
              <a:buChar char="•"/>
            </a:pPr>
            <a:r>
              <a:rPr lang="en-GB" b="0" dirty="0">
                <a:cs typeface="Times New Roman" charset="0"/>
              </a:rPr>
              <a:t> Switch resources are allocated just before the burst arrives.  </a:t>
            </a:r>
          </a:p>
          <a:p>
            <a:pPr algn="l" defTabSz="762000">
              <a:lnSpc>
                <a:spcPct val="60000"/>
              </a:lnSpc>
              <a:spcBef>
                <a:spcPct val="50000"/>
              </a:spcBef>
              <a:buFontTx/>
              <a:buChar char="•"/>
            </a:pPr>
            <a:r>
              <a:rPr lang="en-GB" b="0" dirty="0">
                <a:cs typeface="Times New Roman" charset="0"/>
              </a:rPr>
              <a:t> Variation of the offset time, gives design flexibility </a:t>
            </a:r>
          </a:p>
          <a:p>
            <a:pPr algn="l" defTabSz="762000">
              <a:lnSpc>
                <a:spcPct val="60000"/>
              </a:lnSpc>
              <a:spcBef>
                <a:spcPct val="50000"/>
              </a:spcBef>
              <a:buFontTx/>
              <a:buChar char="•"/>
            </a:pPr>
            <a:r>
              <a:rPr lang="en-GB" b="0" dirty="0">
                <a:cs typeface="Times New Roman" charset="0"/>
              </a:rPr>
              <a:t> Ideally the approach means a reduced demand on buffering and slower switches (</a:t>
            </a:r>
            <a:r>
              <a:rPr lang="en-GB" b="0" dirty="0" err="1">
                <a:cs typeface="Times New Roman" charset="0"/>
              </a:rPr>
              <a:t>ms</a:t>
            </a:r>
            <a:r>
              <a:rPr lang="en-GB" b="0" dirty="0">
                <a:cs typeface="Times New Roman" charset="0"/>
              </a:rPr>
              <a:t>)</a:t>
            </a:r>
          </a:p>
        </p:txBody>
      </p:sp>
      <p:sp>
        <p:nvSpPr>
          <p:cNvPr id="672827" name="Rectangle 59"/>
          <p:cNvSpPr>
            <a:spLocks noChangeArrowheads="1"/>
          </p:cNvSpPr>
          <p:nvPr/>
        </p:nvSpPr>
        <p:spPr bwMode="auto">
          <a:xfrm>
            <a:off x="-11667" y="332656"/>
            <a:ext cx="3350426" cy="46230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eaLnBrk="0" hangingPunct="0"/>
            <a:r>
              <a:rPr lang="en-GB" sz="2400" dirty="0">
                <a:solidFill>
                  <a:srgbClr val="9A1D2B"/>
                </a:solidFill>
                <a:latin typeface="Arial" pitchFamily="34" charset="0"/>
                <a:cs typeface="Arial" pitchFamily="34" charset="0"/>
              </a:rPr>
              <a:t>Optical Burst Switching</a:t>
            </a:r>
          </a:p>
        </p:txBody>
      </p:sp>
      <p:sp>
        <p:nvSpPr>
          <p:cNvPr id="2" name="Footer Placeholder 1"/>
          <p:cNvSpPr>
            <a:spLocks noGrp="1"/>
          </p:cNvSpPr>
          <p:nvPr>
            <p:ph type="ftr" sz="quarter" idx="11"/>
          </p:nvPr>
        </p:nvSpPr>
        <p:spPr/>
        <p:txBody>
          <a:bodyPr/>
          <a:lstStyle/>
          <a:p>
            <a:pPr>
              <a:defRPr/>
            </a:pPr>
            <a:r>
              <a:rPr lang="en-US"/>
              <a:t>Optical Networks                                                 Electrical and Electronic Engineering</a:t>
            </a:r>
          </a:p>
        </p:txBody>
      </p:sp>
      <p:sp>
        <p:nvSpPr>
          <p:cNvPr id="3" name="Slide Number Placeholder 2"/>
          <p:cNvSpPr>
            <a:spLocks noGrp="1"/>
          </p:cNvSpPr>
          <p:nvPr>
            <p:ph type="sldNum" sz="quarter" idx="12"/>
          </p:nvPr>
        </p:nvSpPr>
        <p:spPr/>
        <p:txBody>
          <a:bodyPr/>
          <a:lstStyle/>
          <a:p>
            <a:pPr>
              <a:defRPr/>
            </a:pPr>
            <a:fld id="{5EDDAF6F-ADFD-5D48-994E-4F1E94263D72}" type="slidenum">
              <a:rPr lang="en-GB" smtClean="0"/>
              <a:pPr>
                <a:defRPr/>
              </a:pPr>
              <a:t>26</a:t>
            </a:fld>
            <a:endParaRPr lang="en-GB"/>
          </a:p>
        </p:txBody>
      </p:sp>
    </p:spTree>
    <p:extLst>
      <p:ext uri="{BB962C8B-B14F-4D97-AF65-F5344CB8AC3E}">
        <p14:creationId xmlns:p14="http://schemas.microsoft.com/office/powerpoint/2010/main" val="236997741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640960" cy="792088"/>
          </a:xfrm>
        </p:spPr>
        <p:txBody>
          <a:bodyPr/>
          <a:lstStyle/>
          <a:p>
            <a:r>
              <a:rPr lang="en-GB" dirty="0"/>
              <a:t>Optical Burst Switching : Basic Principle</a:t>
            </a:r>
            <a:endParaRPr lang="en-US" dirty="0"/>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297" name="Line 3"/>
          <p:cNvSpPr>
            <a:spLocks noChangeShapeType="1"/>
          </p:cNvSpPr>
          <p:nvPr/>
        </p:nvSpPr>
        <p:spPr bwMode="auto">
          <a:xfrm flipV="1">
            <a:off x="6309296" y="3582516"/>
            <a:ext cx="1320800" cy="5334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8" name="Freeform 4"/>
          <p:cNvSpPr>
            <a:spLocks/>
          </p:cNvSpPr>
          <p:nvPr/>
        </p:nvSpPr>
        <p:spPr bwMode="auto">
          <a:xfrm>
            <a:off x="613346" y="2515716"/>
            <a:ext cx="1320800" cy="990600"/>
          </a:xfrm>
          <a:custGeom>
            <a:avLst/>
            <a:gdLst>
              <a:gd name="T0" fmla="*/ 0 w 768"/>
              <a:gd name="T1" fmla="*/ 0 h 624"/>
              <a:gd name="T2" fmla="*/ 0 w 768"/>
              <a:gd name="T3" fmla="*/ 624 h 624"/>
              <a:gd name="T4" fmla="*/ 768 w 768"/>
              <a:gd name="T5" fmla="*/ 624 h 624"/>
            </a:gdLst>
            <a:ahLst/>
            <a:cxnLst>
              <a:cxn ang="0">
                <a:pos x="T0" y="T1"/>
              </a:cxn>
              <a:cxn ang="0">
                <a:pos x="T2" y="T3"/>
              </a:cxn>
              <a:cxn ang="0">
                <a:pos x="T4" y="T5"/>
              </a:cxn>
            </a:cxnLst>
            <a:rect l="0" t="0" r="r" b="b"/>
            <a:pathLst>
              <a:path w="768" h="624">
                <a:moveTo>
                  <a:pt x="0" y="0"/>
                </a:moveTo>
                <a:lnTo>
                  <a:pt x="0" y="624"/>
                </a:lnTo>
                <a:lnTo>
                  <a:pt x="768" y="624"/>
                </a:lnTo>
              </a:path>
            </a:pathLst>
          </a:custGeom>
          <a:noFill/>
          <a:ln w="38100" cap="flat" cmpd="sng">
            <a:solidFill>
              <a:srgbClr val="CECECE"/>
            </a:solidFill>
            <a:prstDash val="solid"/>
            <a:round/>
            <a:headEnd/>
            <a:tailEnd/>
          </a:ln>
          <a:effectLst/>
          <a:extLst>
            <a:ext uri="{909E8E84-426E-40dd-AFC4-6F175D3DCCD1}">
              <a14:hiddenFill xmlns="" xmlns:a14="http://schemas.microsoft.com/office/drawing/2010/main">
                <a:solidFill>
                  <a:schemeClr val="hlink"/>
                </a:solidFill>
              </a14:hiddenFill>
            </a:ext>
            <a:ext uri="{AF507438-7753-43e0-B8FC-AC1667EBCBE1}">
              <a14:hiddenEffects xmlns="" xmlns:a14="http://schemas.microsoft.com/office/drawing/2010/main">
                <a:effectLst>
                  <a:outerShdw blurRad="63500" dist="17961" dir="2700000" algn="ctr" rotWithShape="0">
                    <a:schemeClr val="tx2">
                      <a:gamma/>
                      <a:shade val="60000"/>
                      <a:invGamma/>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99" name="Group 5"/>
          <p:cNvGrpSpPr>
            <a:grpSpLocks/>
          </p:cNvGrpSpPr>
          <p:nvPr/>
        </p:nvGrpSpPr>
        <p:grpSpPr bwMode="auto">
          <a:xfrm>
            <a:off x="200596" y="1982316"/>
            <a:ext cx="908050" cy="838200"/>
            <a:chOff x="480" y="2818"/>
            <a:chExt cx="872" cy="878"/>
          </a:xfrm>
        </p:grpSpPr>
        <p:sp>
          <p:nvSpPr>
            <p:cNvPr id="300" name="Oval 6"/>
            <p:cNvSpPr>
              <a:spLocks noChangeArrowheads="1"/>
            </p:cNvSpPr>
            <p:nvPr/>
          </p:nvSpPr>
          <p:spPr bwMode="auto">
            <a:xfrm>
              <a:off x="482" y="3416"/>
              <a:ext cx="870" cy="280"/>
            </a:xfrm>
            <a:prstGeom prst="ellipse">
              <a:avLst/>
            </a:prstGeom>
            <a:solidFill>
              <a:srgbClr val="919191"/>
            </a:solidFill>
            <a:ln>
              <a:noFill/>
            </a:ln>
            <a:extLst>
              <a:ext uri="{91240B29-F687-4f45-9708-019B960494DF}">
                <a14:hiddenLine xmlns="" xmlns:a14="http://schemas.microsoft.com/office/drawing/2010/main" w="7938">
                  <a:solidFill>
                    <a:srgbClr val="AAE6FF"/>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1" name="Rectangle 7"/>
            <p:cNvSpPr>
              <a:spLocks noChangeArrowheads="1"/>
            </p:cNvSpPr>
            <p:nvPr/>
          </p:nvSpPr>
          <p:spPr bwMode="auto">
            <a:xfrm>
              <a:off x="480" y="2961"/>
              <a:ext cx="869" cy="597"/>
            </a:xfrm>
            <a:prstGeom prst="rect">
              <a:avLst/>
            </a:prstGeom>
            <a:solidFill>
              <a:srgbClr val="0078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2" name="Rectangle 8"/>
            <p:cNvSpPr>
              <a:spLocks noChangeArrowheads="1"/>
            </p:cNvSpPr>
            <p:nvPr/>
          </p:nvSpPr>
          <p:spPr bwMode="auto">
            <a:xfrm>
              <a:off x="480" y="2961"/>
              <a:ext cx="869" cy="597"/>
            </a:xfrm>
            <a:prstGeom prst="rect">
              <a:avLst/>
            </a:prstGeom>
            <a:solidFill>
              <a:srgbClr val="91919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3" name="Oval 9"/>
            <p:cNvSpPr>
              <a:spLocks noChangeArrowheads="1"/>
            </p:cNvSpPr>
            <p:nvPr/>
          </p:nvSpPr>
          <p:spPr bwMode="auto">
            <a:xfrm>
              <a:off x="482" y="2818"/>
              <a:ext cx="870" cy="280"/>
            </a:xfrm>
            <a:prstGeom prst="ellipse">
              <a:avLst/>
            </a:prstGeom>
            <a:solidFill>
              <a:srgbClr val="777ED5"/>
            </a:solidFill>
            <a:ln>
              <a:noFill/>
            </a:ln>
            <a:effectLst/>
            <a:extLst>
              <a:ext uri="{91240B29-F687-4f45-9708-019B960494DF}">
                <a14:hiddenLine xmlns="" xmlns:a14="http://schemas.microsoft.com/office/drawing/2010/main" w="9525">
                  <a:solidFill>
                    <a:srgbClr val="AAE6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304" name="Group 10"/>
            <p:cNvGrpSpPr>
              <a:grpSpLocks/>
            </p:cNvGrpSpPr>
            <p:nvPr/>
          </p:nvGrpSpPr>
          <p:grpSpPr bwMode="auto">
            <a:xfrm>
              <a:off x="612" y="2851"/>
              <a:ext cx="604" cy="214"/>
              <a:chOff x="612" y="2531"/>
              <a:chExt cx="604" cy="214"/>
            </a:xfrm>
          </p:grpSpPr>
          <p:grpSp>
            <p:nvGrpSpPr>
              <p:cNvPr id="310" name="Group 11"/>
              <p:cNvGrpSpPr>
                <a:grpSpLocks/>
              </p:cNvGrpSpPr>
              <p:nvPr/>
            </p:nvGrpSpPr>
            <p:grpSpPr bwMode="auto">
              <a:xfrm>
                <a:off x="612" y="2531"/>
                <a:ext cx="599" cy="209"/>
                <a:chOff x="612" y="2531"/>
                <a:chExt cx="599" cy="209"/>
              </a:xfrm>
            </p:grpSpPr>
            <p:sp>
              <p:nvSpPr>
                <p:cNvPr id="320" name="Freeform 12"/>
                <p:cNvSpPr>
                  <a:spLocks/>
                </p:cNvSpPr>
                <p:nvPr/>
              </p:nvSpPr>
              <p:spPr bwMode="auto">
                <a:xfrm>
                  <a:off x="925" y="2536"/>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1" name="Freeform 13"/>
                <p:cNvSpPr>
                  <a:spLocks/>
                </p:cNvSpPr>
                <p:nvPr/>
              </p:nvSpPr>
              <p:spPr bwMode="auto">
                <a:xfrm>
                  <a:off x="925" y="2536"/>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2" name="Freeform 14"/>
                <p:cNvSpPr>
                  <a:spLocks/>
                </p:cNvSpPr>
                <p:nvPr/>
              </p:nvSpPr>
              <p:spPr bwMode="auto">
                <a:xfrm>
                  <a:off x="612" y="2641"/>
                  <a:ext cx="286" cy="94"/>
                </a:xfrm>
                <a:custGeom>
                  <a:avLst/>
                  <a:gdLst>
                    <a:gd name="T0" fmla="*/ 286 w 286"/>
                    <a:gd name="T1" fmla="*/ 19 h 94"/>
                    <a:gd name="T2" fmla="*/ 223 w 286"/>
                    <a:gd name="T3" fmla="*/ 0 h 94"/>
                    <a:gd name="T4" fmla="*/ 75 w 286"/>
                    <a:gd name="T5" fmla="*/ 59 h 94"/>
                    <a:gd name="T6" fmla="*/ 0 w 286"/>
                    <a:gd name="T7" fmla="*/ 39 h 94"/>
                    <a:gd name="T8" fmla="*/ 38 w 286"/>
                    <a:gd name="T9" fmla="*/ 94 h 94"/>
                    <a:gd name="T10" fmla="*/ 223 w 286"/>
                    <a:gd name="T11" fmla="*/ 94 h 94"/>
                    <a:gd name="T12" fmla="*/ 143 w 286"/>
                    <a:gd name="T13" fmla="*/ 74 h 94"/>
                    <a:gd name="T14" fmla="*/ 286 w 286"/>
                    <a:gd name="T15" fmla="*/ 19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4">
                      <a:moveTo>
                        <a:pt x="286" y="19"/>
                      </a:moveTo>
                      <a:lnTo>
                        <a:pt x="223" y="0"/>
                      </a:lnTo>
                      <a:lnTo>
                        <a:pt x="75" y="59"/>
                      </a:lnTo>
                      <a:lnTo>
                        <a:pt x="0" y="39"/>
                      </a:lnTo>
                      <a:lnTo>
                        <a:pt x="38" y="94"/>
                      </a:lnTo>
                      <a:lnTo>
                        <a:pt x="223" y="94"/>
                      </a:lnTo>
                      <a:lnTo>
                        <a:pt x="143" y="74"/>
                      </a:lnTo>
                      <a:lnTo>
                        <a:pt x="286" y="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3" name="Freeform 15"/>
                <p:cNvSpPr>
                  <a:spLocks/>
                </p:cNvSpPr>
                <p:nvPr/>
              </p:nvSpPr>
              <p:spPr bwMode="auto">
                <a:xfrm>
                  <a:off x="612" y="2641"/>
                  <a:ext cx="286" cy="94"/>
                </a:xfrm>
                <a:custGeom>
                  <a:avLst/>
                  <a:gdLst>
                    <a:gd name="T0" fmla="*/ 286 w 286"/>
                    <a:gd name="T1" fmla="*/ 19 h 94"/>
                    <a:gd name="T2" fmla="*/ 223 w 286"/>
                    <a:gd name="T3" fmla="*/ 0 h 94"/>
                    <a:gd name="T4" fmla="*/ 75 w 286"/>
                    <a:gd name="T5" fmla="*/ 59 h 94"/>
                    <a:gd name="T6" fmla="*/ 0 w 286"/>
                    <a:gd name="T7" fmla="*/ 39 h 94"/>
                    <a:gd name="T8" fmla="*/ 38 w 286"/>
                    <a:gd name="T9" fmla="*/ 94 h 94"/>
                    <a:gd name="T10" fmla="*/ 223 w 286"/>
                    <a:gd name="T11" fmla="*/ 94 h 94"/>
                    <a:gd name="T12" fmla="*/ 143 w 286"/>
                    <a:gd name="T13" fmla="*/ 74 h 94"/>
                    <a:gd name="T14" fmla="*/ 286 w 286"/>
                    <a:gd name="T15" fmla="*/ 19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4">
                      <a:moveTo>
                        <a:pt x="286" y="19"/>
                      </a:moveTo>
                      <a:lnTo>
                        <a:pt x="223" y="0"/>
                      </a:lnTo>
                      <a:lnTo>
                        <a:pt x="75" y="59"/>
                      </a:lnTo>
                      <a:lnTo>
                        <a:pt x="0" y="39"/>
                      </a:lnTo>
                      <a:lnTo>
                        <a:pt x="38" y="94"/>
                      </a:lnTo>
                      <a:lnTo>
                        <a:pt x="223" y="94"/>
                      </a:lnTo>
                      <a:lnTo>
                        <a:pt x="143" y="74"/>
                      </a:lnTo>
                      <a:lnTo>
                        <a:pt x="286" y="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4" name="Freeform 16"/>
                <p:cNvSpPr>
                  <a:spLocks/>
                </p:cNvSpPr>
                <p:nvPr/>
              </p:nvSpPr>
              <p:spPr bwMode="auto">
                <a:xfrm>
                  <a:off x="628" y="2531"/>
                  <a:ext cx="286" cy="90"/>
                </a:xfrm>
                <a:custGeom>
                  <a:avLst/>
                  <a:gdLst>
                    <a:gd name="T0" fmla="*/ 0 w 286"/>
                    <a:gd name="T1" fmla="*/ 20 h 90"/>
                    <a:gd name="T2" fmla="*/ 64 w 286"/>
                    <a:gd name="T3" fmla="*/ 0 h 90"/>
                    <a:gd name="T4" fmla="*/ 217 w 286"/>
                    <a:gd name="T5" fmla="*/ 55 h 90"/>
                    <a:gd name="T6" fmla="*/ 286 w 286"/>
                    <a:gd name="T7" fmla="*/ 40 h 90"/>
                    <a:gd name="T8" fmla="*/ 249 w 286"/>
                    <a:gd name="T9" fmla="*/ 90 h 90"/>
                    <a:gd name="T10" fmla="*/ 69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4" y="0"/>
                      </a:lnTo>
                      <a:lnTo>
                        <a:pt x="217" y="55"/>
                      </a:lnTo>
                      <a:lnTo>
                        <a:pt x="286" y="40"/>
                      </a:lnTo>
                      <a:lnTo>
                        <a:pt x="249" y="90"/>
                      </a:lnTo>
                      <a:lnTo>
                        <a:pt x="69" y="90"/>
                      </a:lnTo>
                      <a:lnTo>
                        <a:pt x="143" y="75"/>
                      </a:lnTo>
                      <a:lnTo>
                        <a:pt x="0" y="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5" name="Freeform 17"/>
                <p:cNvSpPr>
                  <a:spLocks/>
                </p:cNvSpPr>
                <p:nvPr/>
              </p:nvSpPr>
              <p:spPr bwMode="auto">
                <a:xfrm>
                  <a:off x="628" y="2531"/>
                  <a:ext cx="286" cy="90"/>
                </a:xfrm>
                <a:custGeom>
                  <a:avLst/>
                  <a:gdLst>
                    <a:gd name="T0" fmla="*/ 0 w 286"/>
                    <a:gd name="T1" fmla="*/ 20 h 90"/>
                    <a:gd name="T2" fmla="*/ 64 w 286"/>
                    <a:gd name="T3" fmla="*/ 0 h 90"/>
                    <a:gd name="T4" fmla="*/ 217 w 286"/>
                    <a:gd name="T5" fmla="*/ 55 h 90"/>
                    <a:gd name="T6" fmla="*/ 286 w 286"/>
                    <a:gd name="T7" fmla="*/ 40 h 90"/>
                    <a:gd name="T8" fmla="*/ 249 w 286"/>
                    <a:gd name="T9" fmla="*/ 90 h 90"/>
                    <a:gd name="T10" fmla="*/ 69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4" y="0"/>
                      </a:lnTo>
                      <a:lnTo>
                        <a:pt x="217" y="55"/>
                      </a:lnTo>
                      <a:lnTo>
                        <a:pt x="286" y="40"/>
                      </a:lnTo>
                      <a:lnTo>
                        <a:pt x="249" y="90"/>
                      </a:lnTo>
                      <a:lnTo>
                        <a:pt x="69" y="90"/>
                      </a:lnTo>
                      <a:lnTo>
                        <a:pt x="143" y="75"/>
                      </a:lnTo>
                      <a:lnTo>
                        <a:pt x="0" y="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6" name="Freeform 18"/>
                <p:cNvSpPr>
                  <a:spLocks/>
                </p:cNvSpPr>
                <p:nvPr/>
              </p:nvSpPr>
              <p:spPr bwMode="auto">
                <a:xfrm>
                  <a:off x="914" y="2650"/>
                  <a:ext cx="286" cy="90"/>
                </a:xfrm>
                <a:custGeom>
                  <a:avLst/>
                  <a:gdLst>
                    <a:gd name="T0" fmla="*/ 286 w 286"/>
                    <a:gd name="T1" fmla="*/ 70 h 90"/>
                    <a:gd name="T2" fmla="*/ 223 w 286"/>
                    <a:gd name="T3" fmla="*/ 90 h 90"/>
                    <a:gd name="T4" fmla="*/ 75 w 286"/>
                    <a:gd name="T5" fmla="*/ 30 h 90"/>
                    <a:gd name="T6" fmla="*/ 0 w 286"/>
                    <a:gd name="T7" fmla="*/ 50 h 90"/>
                    <a:gd name="T8" fmla="*/ 37 w 286"/>
                    <a:gd name="T9" fmla="*/ 0 h 90"/>
                    <a:gd name="T10" fmla="*/ 223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3" y="90"/>
                      </a:lnTo>
                      <a:lnTo>
                        <a:pt x="75" y="30"/>
                      </a:lnTo>
                      <a:lnTo>
                        <a:pt x="0" y="50"/>
                      </a:lnTo>
                      <a:lnTo>
                        <a:pt x="37" y="0"/>
                      </a:lnTo>
                      <a:lnTo>
                        <a:pt x="223" y="0"/>
                      </a:lnTo>
                      <a:lnTo>
                        <a:pt x="143" y="15"/>
                      </a:lnTo>
                      <a:lnTo>
                        <a:pt x="286"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7" name="Freeform 19"/>
                <p:cNvSpPr>
                  <a:spLocks/>
                </p:cNvSpPr>
                <p:nvPr/>
              </p:nvSpPr>
              <p:spPr bwMode="auto">
                <a:xfrm>
                  <a:off x="914" y="2650"/>
                  <a:ext cx="286" cy="90"/>
                </a:xfrm>
                <a:custGeom>
                  <a:avLst/>
                  <a:gdLst>
                    <a:gd name="T0" fmla="*/ 286 w 286"/>
                    <a:gd name="T1" fmla="*/ 70 h 90"/>
                    <a:gd name="T2" fmla="*/ 223 w 286"/>
                    <a:gd name="T3" fmla="*/ 90 h 90"/>
                    <a:gd name="T4" fmla="*/ 75 w 286"/>
                    <a:gd name="T5" fmla="*/ 30 h 90"/>
                    <a:gd name="T6" fmla="*/ 0 w 286"/>
                    <a:gd name="T7" fmla="*/ 50 h 90"/>
                    <a:gd name="T8" fmla="*/ 37 w 286"/>
                    <a:gd name="T9" fmla="*/ 0 h 90"/>
                    <a:gd name="T10" fmla="*/ 223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3" y="90"/>
                      </a:lnTo>
                      <a:lnTo>
                        <a:pt x="75" y="30"/>
                      </a:lnTo>
                      <a:lnTo>
                        <a:pt x="0" y="50"/>
                      </a:lnTo>
                      <a:lnTo>
                        <a:pt x="37" y="0"/>
                      </a:lnTo>
                      <a:lnTo>
                        <a:pt x="223" y="0"/>
                      </a:lnTo>
                      <a:lnTo>
                        <a:pt x="143" y="15"/>
                      </a:lnTo>
                      <a:lnTo>
                        <a:pt x="286"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11" name="Group 20"/>
              <p:cNvGrpSpPr>
                <a:grpSpLocks/>
              </p:cNvGrpSpPr>
              <p:nvPr/>
            </p:nvGrpSpPr>
            <p:grpSpPr bwMode="auto">
              <a:xfrm>
                <a:off x="618" y="2536"/>
                <a:ext cx="598" cy="209"/>
                <a:chOff x="618" y="2536"/>
                <a:chExt cx="598" cy="209"/>
              </a:xfrm>
            </p:grpSpPr>
            <p:sp>
              <p:nvSpPr>
                <p:cNvPr id="312" name="Freeform 21"/>
                <p:cNvSpPr>
                  <a:spLocks/>
                </p:cNvSpPr>
                <p:nvPr/>
              </p:nvSpPr>
              <p:spPr bwMode="auto">
                <a:xfrm>
                  <a:off x="930" y="2541"/>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3" name="Freeform 22"/>
                <p:cNvSpPr>
                  <a:spLocks/>
                </p:cNvSpPr>
                <p:nvPr/>
              </p:nvSpPr>
              <p:spPr bwMode="auto">
                <a:xfrm>
                  <a:off x="930" y="2541"/>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4" name="Freeform 23"/>
                <p:cNvSpPr>
                  <a:spLocks/>
                </p:cNvSpPr>
                <p:nvPr/>
              </p:nvSpPr>
              <p:spPr bwMode="auto">
                <a:xfrm>
                  <a:off x="618" y="2645"/>
                  <a:ext cx="286" cy="95"/>
                </a:xfrm>
                <a:custGeom>
                  <a:avLst/>
                  <a:gdLst>
                    <a:gd name="T0" fmla="*/ 286 w 286"/>
                    <a:gd name="T1" fmla="*/ 20 h 95"/>
                    <a:gd name="T2" fmla="*/ 222 w 286"/>
                    <a:gd name="T3" fmla="*/ 0 h 95"/>
                    <a:gd name="T4" fmla="*/ 74 w 286"/>
                    <a:gd name="T5" fmla="*/ 60 h 95"/>
                    <a:gd name="T6" fmla="*/ 0 w 286"/>
                    <a:gd name="T7" fmla="*/ 40 h 95"/>
                    <a:gd name="T8" fmla="*/ 37 w 286"/>
                    <a:gd name="T9" fmla="*/ 95 h 95"/>
                    <a:gd name="T10" fmla="*/ 222 w 286"/>
                    <a:gd name="T11" fmla="*/ 95 h 95"/>
                    <a:gd name="T12" fmla="*/ 143 w 286"/>
                    <a:gd name="T13" fmla="*/ 75 h 95"/>
                    <a:gd name="T14" fmla="*/ 286 w 286"/>
                    <a:gd name="T15" fmla="*/ 2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5">
                      <a:moveTo>
                        <a:pt x="286" y="20"/>
                      </a:moveTo>
                      <a:lnTo>
                        <a:pt x="222" y="0"/>
                      </a:lnTo>
                      <a:lnTo>
                        <a:pt x="74" y="60"/>
                      </a:lnTo>
                      <a:lnTo>
                        <a:pt x="0" y="40"/>
                      </a:lnTo>
                      <a:lnTo>
                        <a:pt x="37" y="95"/>
                      </a:lnTo>
                      <a:lnTo>
                        <a:pt x="222" y="95"/>
                      </a:lnTo>
                      <a:lnTo>
                        <a:pt x="143" y="75"/>
                      </a:lnTo>
                      <a:lnTo>
                        <a:pt x="28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5" name="Freeform 24"/>
                <p:cNvSpPr>
                  <a:spLocks/>
                </p:cNvSpPr>
                <p:nvPr/>
              </p:nvSpPr>
              <p:spPr bwMode="auto">
                <a:xfrm>
                  <a:off x="618" y="2645"/>
                  <a:ext cx="286" cy="95"/>
                </a:xfrm>
                <a:custGeom>
                  <a:avLst/>
                  <a:gdLst>
                    <a:gd name="T0" fmla="*/ 286 w 286"/>
                    <a:gd name="T1" fmla="*/ 20 h 95"/>
                    <a:gd name="T2" fmla="*/ 222 w 286"/>
                    <a:gd name="T3" fmla="*/ 0 h 95"/>
                    <a:gd name="T4" fmla="*/ 74 w 286"/>
                    <a:gd name="T5" fmla="*/ 60 h 95"/>
                    <a:gd name="T6" fmla="*/ 0 w 286"/>
                    <a:gd name="T7" fmla="*/ 40 h 95"/>
                    <a:gd name="T8" fmla="*/ 37 w 286"/>
                    <a:gd name="T9" fmla="*/ 95 h 95"/>
                    <a:gd name="T10" fmla="*/ 222 w 286"/>
                    <a:gd name="T11" fmla="*/ 95 h 95"/>
                    <a:gd name="T12" fmla="*/ 143 w 286"/>
                    <a:gd name="T13" fmla="*/ 75 h 95"/>
                    <a:gd name="T14" fmla="*/ 286 w 286"/>
                    <a:gd name="T15" fmla="*/ 2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5">
                      <a:moveTo>
                        <a:pt x="286" y="20"/>
                      </a:moveTo>
                      <a:lnTo>
                        <a:pt x="222" y="0"/>
                      </a:lnTo>
                      <a:lnTo>
                        <a:pt x="74" y="60"/>
                      </a:lnTo>
                      <a:lnTo>
                        <a:pt x="0" y="40"/>
                      </a:lnTo>
                      <a:lnTo>
                        <a:pt x="37" y="95"/>
                      </a:lnTo>
                      <a:lnTo>
                        <a:pt x="222" y="95"/>
                      </a:lnTo>
                      <a:lnTo>
                        <a:pt x="143" y="75"/>
                      </a:lnTo>
                      <a:lnTo>
                        <a:pt x="28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6" name="Freeform 25"/>
                <p:cNvSpPr>
                  <a:spLocks/>
                </p:cNvSpPr>
                <p:nvPr/>
              </p:nvSpPr>
              <p:spPr bwMode="auto">
                <a:xfrm>
                  <a:off x="634" y="2536"/>
                  <a:ext cx="286" cy="90"/>
                </a:xfrm>
                <a:custGeom>
                  <a:avLst/>
                  <a:gdLst>
                    <a:gd name="T0" fmla="*/ 0 w 286"/>
                    <a:gd name="T1" fmla="*/ 20 h 90"/>
                    <a:gd name="T2" fmla="*/ 63 w 286"/>
                    <a:gd name="T3" fmla="*/ 0 h 90"/>
                    <a:gd name="T4" fmla="*/ 217 w 286"/>
                    <a:gd name="T5" fmla="*/ 55 h 90"/>
                    <a:gd name="T6" fmla="*/ 286 w 286"/>
                    <a:gd name="T7" fmla="*/ 40 h 90"/>
                    <a:gd name="T8" fmla="*/ 249 w 286"/>
                    <a:gd name="T9" fmla="*/ 90 h 90"/>
                    <a:gd name="T10" fmla="*/ 68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3" y="0"/>
                      </a:lnTo>
                      <a:lnTo>
                        <a:pt x="217" y="55"/>
                      </a:lnTo>
                      <a:lnTo>
                        <a:pt x="286" y="40"/>
                      </a:lnTo>
                      <a:lnTo>
                        <a:pt x="249" y="90"/>
                      </a:lnTo>
                      <a:lnTo>
                        <a:pt x="68" y="90"/>
                      </a:lnTo>
                      <a:lnTo>
                        <a:pt x="143" y="75"/>
                      </a:lnTo>
                      <a:lnTo>
                        <a:pt x="0"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7" name="Freeform 26"/>
                <p:cNvSpPr>
                  <a:spLocks/>
                </p:cNvSpPr>
                <p:nvPr/>
              </p:nvSpPr>
              <p:spPr bwMode="auto">
                <a:xfrm>
                  <a:off x="634" y="2536"/>
                  <a:ext cx="286" cy="90"/>
                </a:xfrm>
                <a:custGeom>
                  <a:avLst/>
                  <a:gdLst>
                    <a:gd name="T0" fmla="*/ 0 w 286"/>
                    <a:gd name="T1" fmla="*/ 20 h 90"/>
                    <a:gd name="T2" fmla="*/ 63 w 286"/>
                    <a:gd name="T3" fmla="*/ 0 h 90"/>
                    <a:gd name="T4" fmla="*/ 217 w 286"/>
                    <a:gd name="T5" fmla="*/ 55 h 90"/>
                    <a:gd name="T6" fmla="*/ 286 w 286"/>
                    <a:gd name="T7" fmla="*/ 40 h 90"/>
                    <a:gd name="T8" fmla="*/ 249 w 286"/>
                    <a:gd name="T9" fmla="*/ 90 h 90"/>
                    <a:gd name="T10" fmla="*/ 68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3" y="0"/>
                      </a:lnTo>
                      <a:lnTo>
                        <a:pt x="217" y="55"/>
                      </a:lnTo>
                      <a:lnTo>
                        <a:pt x="286" y="40"/>
                      </a:lnTo>
                      <a:lnTo>
                        <a:pt x="249" y="90"/>
                      </a:lnTo>
                      <a:lnTo>
                        <a:pt x="68" y="90"/>
                      </a:lnTo>
                      <a:lnTo>
                        <a:pt x="143" y="75"/>
                      </a:lnTo>
                      <a:lnTo>
                        <a:pt x="0"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8" name="Freeform 27"/>
                <p:cNvSpPr>
                  <a:spLocks/>
                </p:cNvSpPr>
                <p:nvPr/>
              </p:nvSpPr>
              <p:spPr bwMode="auto">
                <a:xfrm>
                  <a:off x="920" y="2655"/>
                  <a:ext cx="286" cy="90"/>
                </a:xfrm>
                <a:custGeom>
                  <a:avLst/>
                  <a:gdLst>
                    <a:gd name="T0" fmla="*/ 286 w 286"/>
                    <a:gd name="T1" fmla="*/ 70 h 90"/>
                    <a:gd name="T2" fmla="*/ 222 w 286"/>
                    <a:gd name="T3" fmla="*/ 90 h 90"/>
                    <a:gd name="T4" fmla="*/ 74 w 286"/>
                    <a:gd name="T5" fmla="*/ 30 h 90"/>
                    <a:gd name="T6" fmla="*/ 0 w 286"/>
                    <a:gd name="T7" fmla="*/ 50 h 90"/>
                    <a:gd name="T8" fmla="*/ 37 w 286"/>
                    <a:gd name="T9" fmla="*/ 0 h 90"/>
                    <a:gd name="T10" fmla="*/ 222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2" y="90"/>
                      </a:lnTo>
                      <a:lnTo>
                        <a:pt x="74" y="30"/>
                      </a:lnTo>
                      <a:lnTo>
                        <a:pt x="0" y="50"/>
                      </a:lnTo>
                      <a:lnTo>
                        <a:pt x="37" y="0"/>
                      </a:lnTo>
                      <a:lnTo>
                        <a:pt x="222" y="0"/>
                      </a:lnTo>
                      <a:lnTo>
                        <a:pt x="143" y="15"/>
                      </a:lnTo>
                      <a:lnTo>
                        <a:pt x="286"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9" name="Freeform 28"/>
                <p:cNvSpPr>
                  <a:spLocks/>
                </p:cNvSpPr>
                <p:nvPr/>
              </p:nvSpPr>
              <p:spPr bwMode="auto">
                <a:xfrm>
                  <a:off x="920" y="2655"/>
                  <a:ext cx="286" cy="90"/>
                </a:xfrm>
                <a:custGeom>
                  <a:avLst/>
                  <a:gdLst>
                    <a:gd name="T0" fmla="*/ 286 w 286"/>
                    <a:gd name="T1" fmla="*/ 70 h 90"/>
                    <a:gd name="T2" fmla="*/ 222 w 286"/>
                    <a:gd name="T3" fmla="*/ 90 h 90"/>
                    <a:gd name="T4" fmla="*/ 74 w 286"/>
                    <a:gd name="T5" fmla="*/ 30 h 90"/>
                    <a:gd name="T6" fmla="*/ 0 w 286"/>
                    <a:gd name="T7" fmla="*/ 50 h 90"/>
                    <a:gd name="T8" fmla="*/ 37 w 286"/>
                    <a:gd name="T9" fmla="*/ 0 h 90"/>
                    <a:gd name="T10" fmla="*/ 222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2" y="90"/>
                      </a:lnTo>
                      <a:lnTo>
                        <a:pt x="74" y="30"/>
                      </a:lnTo>
                      <a:lnTo>
                        <a:pt x="0" y="50"/>
                      </a:lnTo>
                      <a:lnTo>
                        <a:pt x="37" y="0"/>
                      </a:lnTo>
                      <a:lnTo>
                        <a:pt x="222" y="0"/>
                      </a:lnTo>
                      <a:lnTo>
                        <a:pt x="143" y="15"/>
                      </a:lnTo>
                      <a:lnTo>
                        <a:pt x="286"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nvGrpSpPr>
            <p:cNvPr id="305" name="Group 29"/>
            <p:cNvGrpSpPr>
              <a:grpSpLocks/>
            </p:cNvGrpSpPr>
            <p:nvPr/>
          </p:nvGrpSpPr>
          <p:grpSpPr bwMode="auto">
            <a:xfrm>
              <a:off x="581" y="3115"/>
              <a:ext cx="667" cy="513"/>
              <a:chOff x="581" y="2795"/>
              <a:chExt cx="667" cy="513"/>
            </a:xfrm>
          </p:grpSpPr>
          <p:sp>
            <p:nvSpPr>
              <p:cNvPr id="306" name="Freeform 30"/>
              <p:cNvSpPr>
                <a:spLocks/>
              </p:cNvSpPr>
              <p:nvPr/>
            </p:nvSpPr>
            <p:spPr bwMode="auto">
              <a:xfrm>
                <a:off x="581" y="2795"/>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6 w 662"/>
                  <a:gd name="T11" fmla="*/ 65 h 508"/>
                  <a:gd name="T12" fmla="*/ 566 w 662"/>
                  <a:gd name="T13" fmla="*/ 0 h 508"/>
                  <a:gd name="T14" fmla="*/ 662 w 662"/>
                  <a:gd name="T15" fmla="*/ 80 h 508"/>
                  <a:gd name="T16" fmla="*/ 566 w 662"/>
                  <a:gd name="T17" fmla="*/ 159 h 508"/>
                  <a:gd name="T18" fmla="*/ 566 w 662"/>
                  <a:gd name="T19" fmla="*/ 105 h 508"/>
                  <a:gd name="T20" fmla="*/ 455 w 662"/>
                  <a:gd name="T21" fmla="*/ 105 h 508"/>
                  <a:gd name="T22" fmla="*/ 365 w 662"/>
                  <a:gd name="T23" fmla="*/ 254 h 508"/>
                  <a:gd name="T24" fmla="*/ 455 w 662"/>
                  <a:gd name="T25" fmla="*/ 409 h 508"/>
                  <a:gd name="T26" fmla="*/ 566 w 662"/>
                  <a:gd name="T27" fmla="*/ 409 h 508"/>
                  <a:gd name="T28" fmla="*/ 566 w 662"/>
                  <a:gd name="T29" fmla="*/ 354 h 508"/>
                  <a:gd name="T30" fmla="*/ 662 w 662"/>
                  <a:gd name="T31" fmla="*/ 429 h 508"/>
                  <a:gd name="T32" fmla="*/ 566 w 662"/>
                  <a:gd name="T33" fmla="*/ 508 h 508"/>
                  <a:gd name="T34" fmla="*/ 566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6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6" y="65"/>
                    </a:lnTo>
                    <a:lnTo>
                      <a:pt x="566" y="0"/>
                    </a:lnTo>
                    <a:lnTo>
                      <a:pt x="662" y="80"/>
                    </a:lnTo>
                    <a:lnTo>
                      <a:pt x="566" y="159"/>
                    </a:lnTo>
                    <a:lnTo>
                      <a:pt x="566" y="105"/>
                    </a:lnTo>
                    <a:lnTo>
                      <a:pt x="455" y="105"/>
                    </a:lnTo>
                    <a:lnTo>
                      <a:pt x="365" y="254"/>
                    </a:lnTo>
                    <a:lnTo>
                      <a:pt x="455" y="409"/>
                    </a:lnTo>
                    <a:lnTo>
                      <a:pt x="566" y="409"/>
                    </a:lnTo>
                    <a:lnTo>
                      <a:pt x="566" y="354"/>
                    </a:lnTo>
                    <a:lnTo>
                      <a:pt x="662" y="429"/>
                    </a:lnTo>
                    <a:lnTo>
                      <a:pt x="566" y="508"/>
                    </a:lnTo>
                    <a:lnTo>
                      <a:pt x="566" y="448"/>
                    </a:lnTo>
                    <a:lnTo>
                      <a:pt x="413" y="448"/>
                    </a:lnTo>
                    <a:lnTo>
                      <a:pt x="328" y="309"/>
                    </a:lnTo>
                    <a:lnTo>
                      <a:pt x="249" y="453"/>
                    </a:lnTo>
                    <a:lnTo>
                      <a:pt x="95" y="453"/>
                    </a:lnTo>
                    <a:lnTo>
                      <a:pt x="95" y="508"/>
                    </a:lnTo>
                    <a:lnTo>
                      <a:pt x="0" y="429"/>
                    </a:lnTo>
                    <a:lnTo>
                      <a:pt x="95" y="354"/>
                    </a:lnTo>
                    <a:lnTo>
                      <a:pt x="95" y="409"/>
                    </a:lnTo>
                    <a:lnTo>
                      <a:pt x="201" y="409"/>
                    </a:lnTo>
                    <a:lnTo>
                      <a:pt x="296" y="254"/>
                    </a:lnTo>
                    <a:lnTo>
                      <a:pt x="201" y="105"/>
                    </a:lnTo>
                    <a:lnTo>
                      <a:pt x="95" y="105"/>
                    </a:lnTo>
                    <a:lnTo>
                      <a:pt x="95" y="154"/>
                    </a:lnTo>
                    <a:lnTo>
                      <a:pt x="0" y="80"/>
                    </a:lnTo>
                    <a:lnTo>
                      <a:pt x="9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7" name="Freeform 31"/>
              <p:cNvSpPr>
                <a:spLocks/>
              </p:cNvSpPr>
              <p:nvPr/>
            </p:nvSpPr>
            <p:spPr bwMode="auto">
              <a:xfrm>
                <a:off x="581" y="2795"/>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6 w 662"/>
                  <a:gd name="T11" fmla="*/ 65 h 508"/>
                  <a:gd name="T12" fmla="*/ 566 w 662"/>
                  <a:gd name="T13" fmla="*/ 0 h 508"/>
                  <a:gd name="T14" fmla="*/ 662 w 662"/>
                  <a:gd name="T15" fmla="*/ 80 h 508"/>
                  <a:gd name="T16" fmla="*/ 566 w 662"/>
                  <a:gd name="T17" fmla="*/ 159 h 508"/>
                  <a:gd name="T18" fmla="*/ 566 w 662"/>
                  <a:gd name="T19" fmla="*/ 105 h 508"/>
                  <a:gd name="T20" fmla="*/ 455 w 662"/>
                  <a:gd name="T21" fmla="*/ 105 h 508"/>
                  <a:gd name="T22" fmla="*/ 365 w 662"/>
                  <a:gd name="T23" fmla="*/ 254 h 508"/>
                  <a:gd name="T24" fmla="*/ 455 w 662"/>
                  <a:gd name="T25" fmla="*/ 409 h 508"/>
                  <a:gd name="T26" fmla="*/ 566 w 662"/>
                  <a:gd name="T27" fmla="*/ 409 h 508"/>
                  <a:gd name="T28" fmla="*/ 566 w 662"/>
                  <a:gd name="T29" fmla="*/ 354 h 508"/>
                  <a:gd name="T30" fmla="*/ 662 w 662"/>
                  <a:gd name="T31" fmla="*/ 429 h 508"/>
                  <a:gd name="T32" fmla="*/ 566 w 662"/>
                  <a:gd name="T33" fmla="*/ 508 h 508"/>
                  <a:gd name="T34" fmla="*/ 566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6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6" y="65"/>
                    </a:lnTo>
                    <a:lnTo>
                      <a:pt x="566" y="0"/>
                    </a:lnTo>
                    <a:lnTo>
                      <a:pt x="662" y="80"/>
                    </a:lnTo>
                    <a:lnTo>
                      <a:pt x="566" y="159"/>
                    </a:lnTo>
                    <a:lnTo>
                      <a:pt x="566" y="105"/>
                    </a:lnTo>
                    <a:lnTo>
                      <a:pt x="455" y="105"/>
                    </a:lnTo>
                    <a:lnTo>
                      <a:pt x="365" y="254"/>
                    </a:lnTo>
                    <a:lnTo>
                      <a:pt x="455" y="409"/>
                    </a:lnTo>
                    <a:lnTo>
                      <a:pt x="566" y="409"/>
                    </a:lnTo>
                    <a:lnTo>
                      <a:pt x="566" y="354"/>
                    </a:lnTo>
                    <a:lnTo>
                      <a:pt x="662" y="429"/>
                    </a:lnTo>
                    <a:lnTo>
                      <a:pt x="566" y="508"/>
                    </a:lnTo>
                    <a:lnTo>
                      <a:pt x="566" y="448"/>
                    </a:lnTo>
                    <a:lnTo>
                      <a:pt x="413" y="448"/>
                    </a:lnTo>
                    <a:lnTo>
                      <a:pt x="328" y="309"/>
                    </a:lnTo>
                    <a:lnTo>
                      <a:pt x="249" y="453"/>
                    </a:lnTo>
                    <a:lnTo>
                      <a:pt x="95" y="453"/>
                    </a:lnTo>
                    <a:lnTo>
                      <a:pt x="95" y="508"/>
                    </a:lnTo>
                    <a:lnTo>
                      <a:pt x="0" y="429"/>
                    </a:lnTo>
                    <a:lnTo>
                      <a:pt x="95" y="354"/>
                    </a:lnTo>
                    <a:lnTo>
                      <a:pt x="95" y="409"/>
                    </a:lnTo>
                    <a:lnTo>
                      <a:pt x="201" y="409"/>
                    </a:lnTo>
                    <a:lnTo>
                      <a:pt x="296" y="254"/>
                    </a:lnTo>
                    <a:lnTo>
                      <a:pt x="201" y="105"/>
                    </a:lnTo>
                    <a:lnTo>
                      <a:pt x="95" y="105"/>
                    </a:lnTo>
                    <a:lnTo>
                      <a:pt x="95" y="154"/>
                    </a:lnTo>
                    <a:lnTo>
                      <a:pt x="0" y="80"/>
                    </a:lnTo>
                    <a:lnTo>
                      <a:pt x="9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8" name="Freeform 32"/>
              <p:cNvSpPr>
                <a:spLocks/>
              </p:cNvSpPr>
              <p:nvPr/>
            </p:nvSpPr>
            <p:spPr bwMode="auto">
              <a:xfrm>
                <a:off x="586" y="2800"/>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7 w 662"/>
                  <a:gd name="T11" fmla="*/ 65 h 508"/>
                  <a:gd name="T12" fmla="*/ 567 w 662"/>
                  <a:gd name="T13" fmla="*/ 0 h 508"/>
                  <a:gd name="T14" fmla="*/ 662 w 662"/>
                  <a:gd name="T15" fmla="*/ 80 h 508"/>
                  <a:gd name="T16" fmla="*/ 567 w 662"/>
                  <a:gd name="T17" fmla="*/ 159 h 508"/>
                  <a:gd name="T18" fmla="*/ 567 w 662"/>
                  <a:gd name="T19" fmla="*/ 105 h 508"/>
                  <a:gd name="T20" fmla="*/ 455 w 662"/>
                  <a:gd name="T21" fmla="*/ 105 h 508"/>
                  <a:gd name="T22" fmla="*/ 365 w 662"/>
                  <a:gd name="T23" fmla="*/ 254 h 508"/>
                  <a:gd name="T24" fmla="*/ 455 w 662"/>
                  <a:gd name="T25" fmla="*/ 409 h 508"/>
                  <a:gd name="T26" fmla="*/ 567 w 662"/>
                  <a:gd name="T27" fmla="*/ 409 h 508"/>
                  <a:gd name="T28" fmla="*/ 567 w 662"/>
                  <a:gd name="T29" fmla="*/ 354 h 508"/>
                  <a:gd name="T30" fmla="*/ 662 w 662"/>
                  <a:gd name="T31" fmla="*/ 429 h 508"/>
                  <a:gd name="T32" fmla="*/ 567 w 662"/>
                  <a:gd name="T33" fmla="*/ 508 h 508"/>
                  <a:gd name="T34" fmla="*/ 567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7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7" y="65"/>
                    </a:lnTo>
                    <a:lnTo>
                      <a:pt x="567" y="0"/>
                    </a:lnTo>
                    <a:lnTo>
                      <a:pt x="662" y="80"/>
                    </a:lnTo>
                    <a:lnTo>
                      <a:pt x="567" y="159"/>
                    </a:lnTo>
                    <a:lnTo>
                      <a:pt x="567" y="105"/>
                    </a:lnTo>
                    <a:lnTo>
                      <a:pt x="455" y="105"/>
                    </a:lnTo>
                    <a:lnTo>
                      <a:pt x="365" y="254"/>
                    </a:lnTo>
                    <a:lnTo>
                      <a:pt x="455" y="409"/>
                    </a:lnTo>
                    <a:lnTo>
                      <a:pt x="567" y="409"/>
                    </a:lnTo>
                    <a:lnTo>
                      <a:pt x="567" y="354"/>
                    </a:lnTo>
                    <a:lnTo>
                      <a:pt x="662" y="429"/>
                    </a:lnTo>
                    <a:lnTo>
                      <a:pt x="567" y="508"/>
                    </a:lnTo>
                    <a:lnTo>
                      <a:pt x="567" y="448"/>
                    </a:lnTo>
                    <a:lnTo>
                      <a:pt x="413" y="448"/>
                    </a:lnTo>
                    <a:lnTo>
                      <a:pt x="328" y="309"/>
                    </a:lnTo>
                    <a:lnTo>
                      <a:pt x="249" y="453"/>
                    </a:lnTo>
                    <a:lnTo>
                      <a:pt x="95" y="453"/>
                    </a:lnTo>
                    <a:lnTo>
                      <a:pt x="95" y="508"/>
                    </a:lnTo>
                    <a:lnTo>
                      <a:pt x="0" y="429"/>
                    </a:lnTo>
                    <a:lnTo>
                      <a:pt x="95" y="354"/>
                    </a:lnTo>
                    <a:lnTo>
                      <a:pt x="95" y="409"/>
                    </a:lnTo>
                    <a:lnTo>
                      <a:pt x="201" y="409"/>
                    </a:lnTo>
                    <a:lnTo>
                      <a:pt x="297" y="254"/>
                    </a:lnTo>
                    <a:lnTo>
                      <a:pt x="201" y="105"/>
                    </a:lnTo>
                    <a:lnTo>
                      <a:pt x="95" y="105"/>
                    </a:lnTo>
                    <a:lnTo>
                      <a:pt x="95" y="154"/>
                    </a:lnTo>
                    <a:lnTo>
                      <a:pt x="0" y="80"/>
                    </a:lnTo>
                    <a:lnTo>
                      <a:pt x="95"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9" name="Freeform 33"/>
              <p:cNvSpPr>
                <a:spLocks/>
              </p:cNvSpPr>
              <p:nvPr/>
            </p:nvSpPr>
            <p:spPr bwMode="auto">
              <a:xfrm>
                <a:off x="586" y="2800"/>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7 w 662"/>
                  <a:gd name="T11" fmla="*/ 65 h 508"/>
                  <a:gd name="T12" fmla="*/ 567 w 662"/>
                  <a:gd name="T13" fmla="*/ 0 h 508"/>
                  <a:gd name="T14" fmla="*/ 662 w 662"/>
                  <a:gd name="T15" fmla="*/ 80 h 508"/>
                  <a:gd name="T16" fmla="*/ 567 w 662"/>
                  <a:gd name="T17" fmla="*/ 159 h 508"/>
                  <a:gd name="T18" fmla="*/ 567 w 662"/>
                  <a:gd name="T19" fmla="*/ 105 h 508"/>
                  <a:gd name="T20" fmla="*/ 455 w 662"/>
                  <a:gd name="T21" fmla="*/ 105 h 508"/>
                  <a:gd name="T22" fmla="*/ 365 w 662"/>
                  <a:gd name="T23" fmla="*/ 254 h 508"/>
                  <a:gd name="T24" fmla="*/ 455 w 662"/>
                  <a:gd name="T25" fmla="*/ 409 h 508"/>
                  <a:gd name="T26" fmla="*/ 567 w 662"/>
                  <a:gd name="T27" fmla="*/ 409 h 508"/>
                  <a:gd name="T28" fmla="*/ 567 w 662"/>
                  <a:gd name="T29" fmla="*/ 354 h 508"/>
                  <a:gd name="T30" fmla="*/ 662 w 662"/>
                  <a:gd name="T31" fmla="*/ 429 h 508"/>
                  <a:gd name="T32" fmla="*/ 567 w 662"/>
                  <a:gd name="T33" fmla="*/ 508 h 508"/>
                  <a:gd name="T34" fmla="*/ 567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7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7" y="65"/>
                    </a:lnTo>
                    <a:lnTo>
                      <a:pt x="567" y="0"/>
                    </a:lnTo>
                    <a:lnTo>
                      <a:pt x="662" y="80"/>
                    </a:lnTo>
                    <a:lnTo>
                      <a:pt x="567" y="159"/>
                    </a:lnTo>
                    <a:lnTo>
                      <a:pt x="567" y="105"/>
                    </a:lnTo>
                    <a:lnTo>
                      <a:pt x="455" y="105"/>
                    </a:lnTo>
                    <a:lnTo>
                      <a:pt x="365" y="254"/>
                    </a:lnTo>
                    <a:lnTo>
                      <a:pt x="455" y="409"/>
                    </a:lnTo>
                    <a:lnTo>
                      <a:pt x="567" y="409"/>
                    </a:lnTo>
                    <a:lnTo>
                      <a:pt x="567" y="354"/>
                    </a:lnTo>
                    <a:lnTo>
                      <a:pt x="662" y="429"/>
                    </a:lnTo>
                    <a:lnTo>
                      <a:pt x="567" y="508"/>
                    </a:lnTo>
                    <a:lnTo>
                      <a:pt x="567" y="448"/>
                    </a:lnTo>
                    <a:lnTo>
                      <a:pt x="413" y="448"/>
                    </a:lnTo>
                    <a:lnTo>
                      <a:pt x="328" y="309"/>
                    </a:lnTo>
                    <a:lnTo>
                      <a:pt x="249" y="453"/>
                    </a:lnTo>
                    <a:lnTo>
                      <a:pt x="95" y="453"/>
                    </a:lnTo>
                    <a:lnTo>
                      <a:pt x="95" y="508"/>
                    </a:lnTo>
                    <a:lnTo>
                      <a:pt x="0" y="429"/>
                    </a:lnTo>
                    <a:lnTo>
                      <a:pt x="95" y="354"/>
                    </a:lnTo>
                    <a:lnTo>
                      <a:pt x="95" y="409"/>
                    </a:lnTo>
                    <a:lnTo>
                      <a:pt x="201" y="409"/>
                    </a:lnTo>
                    <a:lnTo>
                      <a:pt x="297" y="254"/>
                    </a:lnTo>
                    <a:lnTo>
                      <a:pt x="201" y="105"/>
                    </a:lnTo>
                    <a:lnTo>
                      <a:pt x="95" y="105"/>
                    </a:lnTo>
                    <a:lnTo>
                      <a:pt x="95" y="154"/>
                    </a:lnTo>
                    <a:lnTo>
                      <a:pt x="0" y="80"/>
                    </a:lnTo>
                    <a:lnTo>
                      <a:pt x="95"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328" name="Line 34"/>
          <p:cNvSpPr>
            <a:spLocks noChangeShapeType="1"/>
          </p:cNvSpPr>
          <p:nvPr/>
        </p:nvSpPr>
        <p:spPr bwMode="auto">
          <a:xfrm>
            <a:off x="1769046" y="3582516"/>
            <a:ext cx="990600" cy="12954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9" name="Line 35"/>
          <p:cNvSpPr>
            <a:spLocks noChangeShapeType="1"/>
          </p:cNvSpPr>
          <p:nvPr/>
        </p:nvSpPr>
        <p:spPr bwMode="auto">
          <a:xfrm>
            <a:off x="2842196" y="4877916"/>
            <a:ext cx="2228850" cy="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0" name="Line 36"/>
          <p:cNvSpPr>
            <a:spLocks noChangeShapeType="1"/>
          </p:cNvSpPr>
          <p:nvPr/>
        </p:nvSpPr>
        <p:spPr bwMode="auto">
          <a:xfrm flipV="1">
            <a:off x="2842196" y="4115916"/>
            <a:ext cx="990600" cy="7620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1" name="Line 37"/>
          <p:cNvSpPr>
            <a:spLocks noChangeShapeType="1"/>
          </p:cNvSpPr>
          <p:nvPr/>
        </p:nvSpPr>
        <p:spPr bwMode="auto">
          <a:xfrm>
            <a:off x="3997896" y="4115916"/>
            <a:ext cx="1155700" cy="7620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2" name="Line 38"/>
          <p:cNvSpPr>
            <a:spLocks noChangeShapeType="1"/>
          </p:cNvSpPr>
          <p:nvPr/>
        </p:nvSpPr>
        <p:spPr bwMode="auto">
          <a:xfrm>
            <a:off x="3997896" y="4115916"/>
            <a:ext cx="2311400" cy="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3" name="Line 39"/>
          <p:cNvSpPr>
            <a:spLocks noChangeShapeType="1"/>
          </p:cNvSpPr>
          <p:nvPr/>
        </p:nvSpPr>
        <p:spPr bwMode="auto">
          <a:xfrm flipV="1">
            <a:off x="5153596" y="4115916"/>
            <a:ext cx="1155700" cy="7620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4" name="AutoShape 40"/>
          <p:cNvSpPr>
            <a:spLocks noChangeArrowheads="1"/>
          </p:cNvSpPr>
          <p:nvPr/>
        </p:nvSpPr>
        <p:spPr bwMode="auto">
          <a:xfrm>
            <a:off x="2429446" y="4573116"/>
            <a:ext cx="742950" cy="6096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1800" b="0" i="0" u="none" strike="noStrike" kern="0" cap="none" spc="0" normalizeH="0" baseline="0" noProof="0">
                <a:ln>
                  <a:noFill/>
                </a:ln>
                <a:solidFill>
                  <a:srgbClr val="CECECE"/>
                </a:solidFill>
                <a:effectLst/>
                <a:uLnTx/>
                <a:uFillTx/>
                <a:cs typeface="Times New Roman" charset="0"/>
              </a:rPr>
              <a:t>OBS</a:t>
            </a:r>
          </a:p>
        </p:txBody>
      </p:sp>
      <p:sp>
        <p:nvSpPr>
          <p:cNvPr id="335" name="AutoShape 41"/>
          <p:cNvSpPr>
            <a:spLocks noChangeArrowheads="1"/>
          </p:cNvSpPr>
          <p:nvPr/>
        </p:nvSpPr>
        <p:spPr bwMode="auto">
          <a:xfrm>
            <a:off x="4740846" y="4573116"/>
            <a:ext cx="742950" cy="6096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1800" b="0" i="0" u="none" strike="noStrike" kern="0" cap="none" spc="0" normalizeH="0" baseline="0" noProof="0">
                <a:ln>
                  <a:noFill/>
                </a:ln>
                <a:solidFill>
                  <a:srgbClr val="CECECE"/>
                </a:solidFill>
                <a:effectLst/>
                <a:uLnTx/>
                <a:uFillTx/>
                <a:cs typeface="Times New Roman" charset="0"/>
              </a:rPr>
              <a:t>OBS</a:t>
            </a:r>
          </a:p>
        </p:txBody>
      </p:sp>
      <p:sp>
        <p:nvSpPr>
          <p:cNvPr id="336" name="Line 42"/>
          <p:cNvSpPr>
            <a:spLocks noChangeShapeType="1"/>
          </p:cNvSpPr>
          <p:nvPr/>
        </p:nvSpPr>
        <p:spPr bwMode="auto">
          <a:xfrm>
            <a:off x="1769046" y="3582516"/>
            <a:ext cx="2228850" cy="5334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7" name="Line 43"/>
          <p:cNvSpPr>
            <a:spLocks noChangeShapeType="1"/>
          </p:cNvSpPr>
          <p:nvPr/>
        </p:nvSpPr>
        <p:spPr bwMode="auto">
          <a:xfrm>
            <a:off x="1769046" y="3582516"/>
            <a:ext cx="2228850" cy="533400"/>
          </a:xfrm>
          <a:prstGeom prst="line">
            <a:avLst/>
          </a:prstGeom>
          <a:noFill/>
          <a:ln w="38100">
            <a:solidFill>
              <a:srgbClr val="FF0000"/>
            </a:solidFill>
            <a:round/>
            <a:headEnd/>
            <a:tailEnd/>
          </a:ln>
          <a:effectLst>
            <a:prstShdw prst="shdw17" dist="17961" dir="2700000">
              <a:srgbClr val="FF000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8" name="Line 44"/>
          <p:cNvSpPr>
            <a:spLocks noChangeShapeType="1"/>
          </p:cNvSpPr>
          <p:nvPr/>
        </p:nvSpPr>
        <p:spPr bwMode="auto">
          <a:xfrm>
            <a:off x="3997896" y="4115916"/>
            <a:ext cx="2063750" cy="0"/>
          </a:xfrm>
          <a:prstGeom prst="line">
            <a:avLst/>
          </a:prstGeom>
          <a:noFill/>
          <a:ln w="38100">
            <a:solidFill>
              <a:srgbClr val="FF0000"/>
            </a:solidFill>
            <a:round/>
            <a:headEnd/>
            <a:tailEnd/>
          </a:ln>
          <a:effectLst>
            <a:prstShdw prst="shdw17" dist="17961" dir="2700000">
              <a:srgbClr val="FF000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9" name="Line 45"/>
          <p:cNvSpPr>
            <a:spLocks noChangeShapeType="1"/>
          </p:cNvSpPr>
          <p:nvPr/>
        </p:nvSpPr>
        <p:spPr bwMode="auto">
          <a:xfrm flipV="1">
            <a:off x="6309296" y="3582516"/>
            <a:ext cx="1320800" cy="533400"/>
          </a:xfrm>
          <a:prstGeom prst="line">
            <a:avLst/>
          </a:prstGeom>
          <a:noFill/>
          <a:ln w="38100">
            <a:solidFill>
              <a:srgbClr val="FF0000"/>
            </a:solidFill>
            <a:round/>
            <a:headEnd/>
            <a:tailEnd/>
          </a:ln>
          <a:effectLst>
            <a:prstShdw prst="shdw17" dist="17961" dir="2700000">
              <a:srgbClr val="FF000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0" name="AutoShape 46"/>
          <p:cNvSpPr>
            <a:spLocks noChangeArrowheads="1"/>
          </p:cNvSpPr>
          <p:nvPr/>
        </p:nvSpPr>
        <p:spPr bwMode="auto">
          <a:xfrm>
            <a:off x="5896546" y="3811116"/>
            <a:ext cx="742950" cy="6096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1800" b="0" i="0" u="none" strike="noStrike" kern="0" cap="none" spc="0" normalizeH="0" baseline="0" noProof="0">
                <a:ln>
                  <a:noFill/>
                </a:ln>
                <a:solidFill>
                  <a:srgbClr val="CECECE"/>
                </a:solidFill>
                <a:effectLst/>
                <a:uLnTx/>
                <a:uFillTx/>
                <a:cs typeface="Times New Roman" charset="0"/>
              </a:rPr>
              <a:t>OBS</a:t>
            </a:r>
          </a:p>
        </p:txBody>
      </p:sp>
      <p:grpSp>
        <p:nvGrpSpPr>
          <p:cNvPr id="341" name="Group 47"/>
          <p:cNvGrpSpPr>
            <a:grpSpLocks/>
          </p:cNvGrpSpPr>
          <p:nvPr/>
        </p:nvGrpSpPr>
        <p:grpSpPr bwMode="auto">
          <a:xfrm>
            <a:off x="4575746" y="1753716"/>
            <a:ext cx="1238250" cy="990600"/>
            <a:chOff x="2832" y="1824"/>
            <a:chExt cx="720" cy="624"/>
          </a:xfrm>
        </p:grpSpPr>
        <p:sp>
          <p:nvSpPr>
            <p:cNvPr id="342" name="Rectangle 48"/>
            <p:cNvSpPr>
              <a:spLocks noChangeArrowheads="1"/>
            </p:cNvSpPr>
            <p:nvPr/>
          </p:nvSpPr>
          <p:spPr bwMode="auto">
            <a:xfrm>
              <a:off x="2880" y="2304"/>
              <a:ext cx="624" cy="144"/>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3" name="Rectangle 49"/>
            <p:cNvSpPr>
              <a:spLocks noChangeArrowheads="1"/>
            </p:cNvSpPr>
            <p:nvPr/>
          </p:nvSpPr>
          <p:spPr bwMode="auto">
            <a:xfrm>
              <a:off x="2832" y="2400"/>
              <a:ext cx="720" cy="48"/>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4" name="Rectangle 50"/>
            <p:cNvSpPr>
              <a:spLocks noChangeArrowheads="1"/>
            </p:cNvSpPr>
            <p:nvPr/>
          </p:nvSpPr>
          <p:spPr bwMode="auto">
            <a:xfrm>
              <a:off x="3024" y="2256"/>
              <a:ext cx="336" cy="48"/>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5" name="Rectangle 51"/>
            <p:cNvSpPr>
              <a:spLocks noChangeArrowheads="1"/>
            </p:cNvSpPr>
            <p:nvPr/>
          </p:nvSpPr>
          <p:spPr bwMode="auto">
            <a:xfrm>
              <a:off x="2880" y="1824"/>
              <a:ext cx="624" cy="43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6" name="Rectangle 52"/>
            <p:cNvSpPr>
              <a:spLocks noChangeArrowheads="1"/>
            </p:cNvSpPr>
            <p:nvPr/>
          </p:nvSpPr>
          <p:spPr bwMode="auto">
            <a:xfrm>
              <a:off x="2928" y="1872"/>
              <a:ext cx="528" cy="336"/>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ysClr val="windowText" lastClr="000000"/>
                  </a:solidFill>
                  <a:effectLst/>
                  <a:uLnTx/>
                  <a:uFillTx/>
                  <a:cs typeface="Times New Roman" charset="0"/>
                </a:rPr>
                <a:t>NMS</a:t>
              </a:r>
            </a:p>
          </p:txBody>
        </p:sp>
      </p:grpSp>
      <p:sp>
        <p:nvSpPr>
          <p:cNvPr id="347" name="Freeform 53"/>
          <p:cNvSpPr>
            <a:spLocks/>
          </p:cNvSpPr>
          <p:nvPr/>
        </p:nvSpPr>
        <p:spPr bwMode="auto">
          <a:xfrm flipH="1">
            <a:off x="7382446" y="2515716"/>
            <a:ext cx="1320800" cy="990600"/>
          </a:xfrm>
          <a:custGeom>
            <a:avLst/>
            <a:gdLst>
              <a:gd name="T0" fmla="*/ 0 w 768"/>
              <a:gd name="T1" fmla="*/ 0 h 624"/>
              <a:gd name="T2" fmla="*/ 0 w 768"/>
              <a:gd name="T3" fmla="*/ 624 h 624"/>
              <a:gd name="T4" fmla="*/ 768 w 768"/>
              <a:gd name="T5" fmla="*/ 624 h 624"/>
            </a:gdLst>
            <a:ahLst/>
            <a:cxnLst>
              <a:cxn ang="0">
                <a:pos x="T0" y="T1"/>
              </a:cxn>
              <a:cxn ang="0">
                <a:pos x="T2" y="T3"/>
              </a:cxn>
              <a:cxn ang="0">
                <a:pos x="T4" y="T5"/>
              </a:cxn>
            </a:cxnLst>
            <a:rect l="0" t="0" r="r" b="b"/>
            <a:pathLst>
              <a:path w="768" h="624">
                <a:moveTo>
                  <a:pt x="0" y="0"/>
                </a:moveTo>
                <a:lnTo>
                  <a:pt x="0" y="624"/>
                </a:lnTo>
                <a:lnTo>
                  <a:pt x="768" y="624"/>
                </a:lnTo>
              </a:path>
            </a:pathLst>
          </a:custGeom>
          <a:noFill/>
          <a:ln w="38100" cap="flat" cmpd="sng">
            <a:solidFill>
              <a:srgbClr val="CECECE"/>
            </a:solidFill>
            <a:prstDash val="solid"/>
            <a:round/>
            <a:headEnd/>
            <a:tailEnd/>
          </a:ln>
          <a:effectLst/>
          <a:extLst>
            <a:ext uri="{909E8E84-426E-40dd-AFC4-6F175D3DCCD1}">
              <a14:hiddenFill xmlns="" xmlns:a14="http://schemas.microsoft.com/office/drawing/2010/main">
                <a:solidFill>
                  <a:schemeClr val="hlink"/>
                </a:solidFill>
              </a14:hiddenFill>
            </a:ext>
            <a:ext uri="{AF507438-7753-43e0-B8FC-AC1667EBCBE1}">
              <a14:hiddenEffects xmlns="" xmlns:a14="http://schemas.microsoft.com/office/drawing/2010/main">
                <a:effectLst>
                  <a:outerShdw blurRad="63500" dist="17961" dir="2700000" algn="ctr" rotWithShape="0">
                    <a:schemeClr val="tx2">
                      <a:gamma/>
                      <a:shade val="60000"/>
                      <a:invGamma/>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8" name="AutoShape 54"/>
          <p:cNvSpPr>
            <a:spLocks noChangeArrowheads="1"/>
          </p:cNvSpPr>
          <p:nvPr/>
        </p:nvSpPr>
        <p:spPr bwMode="auto">
          <a:xfrm>
            <a:off x="7134796" y="3125316"/>
            <a:ext cx="990600" cy="8382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2000" b="0" i="0" u="none" strike="noStrike" kern="0" cap="none" spc="0" normalizeH="0" baseline="0" noProof="0">
                <a:ln>
                  <a:noFill/>
                </a:ln>
                <a:solidFill>
                  <a:srgbClr val="CECECE"/>
                </a:solidFill>
                <a:effectLst/>
                <a:uLnTx/>
                <a:uFillTx/>
                <a:cs typeface="Times New Roman" charset="0"/>
              </a:rPr>
              <a:t>OBS</a:t>
            </a:r>
          </a:p>
        </p:txBody>
      </p:sp>
      <p:grpSp>
        <p:nvGrpSpPr>
          <p:cNvPr id="349" name="Group 55"/>
          <p:cNvGrpSpPr>
            <a:grpSpLocks/>
          </p:cNvGrpSpPr>
          <p:nvPr/>
        </p:nvGrpSpPr>
        <p:grpSpPr bwMode="auto">
          <a:xfrm>
            <a:off x="8207946" y="1982316"/>
            <a:ext cx="908050" cy="838200"/>
            <a:chOff x="480" y="2818"/>
            <a:chExt cx="872" cy="878"/>
          </a:xfrm>
        </p:grpSpPr>
        <p:sp>
          <p:nvSpPr>
            <p:cNvPr id="350" name="Oval 56"/>
            <p:cNvSpPr>
              <a:spLocks noChangeArrowheads="1"/>
            </p:cNvSpPr>
            <p:nvPr/>
          </p:nvSpPr>
          <p:spPr bwMode="auto">
            <a:xfrm>
              <a:off x="482" y="3416"/>
              <a:ext cx="870" cy="280"/>
            </a:xfrm>
            <a:prstGeom prst="ellipse">
              <a:avLst/>
            </a:prstGeom>
            <a:solidFill>
              <a:srgbClr val="919191"/>
            </a:solidFill>
            <a:ln>
              <a:noFill/>
            </a:ln>
            <a:extLst>
              <a:ext uri="{91240B29-F687-4f45-9708-019B960494DF}">
                <a14:hiddenLine xmlns="" xmlns:a14="http://schemas.microsoft.com/office/drawing/2010/main" w="7938">
                  <a:solidFill>
                    <a:srgbClr val="AAE6FF"/>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1" name="Rectangle 57"/>
            <p:cNvSpPr>
              <a:spLocks noChangeArrowheads="1"/>
            </p:cNvSpPr>
            <p:nvPr/>
          </p:nvSpPr>
          <p:spPr bwMode="auto">
            <a:xfrm>
              <a:off x="480" y="2961"/>
              <a:ext cx="869" cy="597"/>
            </a:xfrm>
            <a:prstGeom prst="rect">
              <a:avLst/>
            </a:prstGeom>
            <a:solidFill>
              <a:srgbClr val="0078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2" name="Rectangle 58"/>
            <p:cNvSpPr>
              <a:spLocks noChangeArrowheads="1"/>
            </p:cNvSpPr>
            <p:nvPr/>
          </p:nvSpPr>
          <p:spPr bwMode="auto">
            <a:xfrm>
              <a:off x="480" y="2961"/>
              <a:ext cx="869" cy="597"/>
            </a:xfrm>
            <a:prstGeom prst="rect">
              <a:avLst/>
            </a:prstGeom>
            <a:solidFill>
              <a:srgbClr val="91919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3" name="Oval 59"/>
            <p:cNvSpPr>
              <a:spLocks noChangeArrowheads="1"/>
            </p:cNvSpPr>
            <p:nvPr/>
          </p:nvSpPr>
          <p:spPr bwMode="auto">
            <a:xfrm>
              <a:off x="482" y="2818"/>
              <a:ext cx="870" cy="280"/>
            </a:xfrm>
            <a:prstGeom prst="ellipse">
              <a:avLst/>
            </a:prstGeom>
            <a:solidFill>
              <a:srgbClr val="777ED5"/>
            </a:solidFill>
            <a:ln>
              <a:noFill/>
            </a:ln>
            <a:effectLst/>
            <a:extLst>
              <a:ext uri="{91240B29-F687-4f45-9708-019B960494DF}">
                <a14:hiddenLine xmlns="" xmlns:a14="http://schemas.microsoft.com/office/drawing/2010/main" w="9525">
                  <a:solidFill>
                    <a:srgbClr val="AAE6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354" name="Group 60"/>
            <p:cNvGrpSpPr>
              <a:grpSpLocks/>
            </p:cNvGrpSpPr>
            <p:nvPr/>
          </p:nvGrpSpPr>
          <p:grpSpPr bwMode="auto">
            <a:xfrm>
              <a:off x="612" y="2851"/>
              <a:ext cx="604" cy="214"/>
              <a:chOff x="612" y="2531"/>
              <a:chExt cx="604" cy="214"/>
            </a:xfrm>
          </p:grpSpPr>
          <p:grpSp>
            <p:nvGrpSpPr>
              <p:cNvPr id="360" name="Group 61"/>
              <p:cNvGrpSpPr>
                <a:grpSpLocks/>
              </p:cNvGrpSpPr>
              <p:nvPr/>
            </p:nvGrpSpPr>
            <p:grpSpPr bwMode="auto">
              <a:xfrm>
                <a:off x="612" y="2531"/>
                <a:ext cx="599" cy="209"/>
                <a:chOff x="612" y="2531"/>
                <a:chExt cx="599" cy="209"/>
              </a:xfrm>
            </p:grpSpPr>
            <p:sp>
              <p:nvSpPr>
                <p:cNvPr id="370" name="Freeform 62"/>
                <p:cNvSpPr>
                  <a:spLocks/>
                </p:cNvSpPr>
                <p:nvPr/>
              </p:nvSpPr>
              <p:spPr bwMode="auto">
                <a:xfrm>
                  <a:off x="925" y="2536"/>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1" name="Freeform 63"/>
                <p:cNvSpPr>
                  <a:spLocks/>
                </p:cNvSpPr>
                <p:nvPr/>
              </p:nvSpPr>
              <p:spPr bwMode="auto">
                <a:xfrm>
                  <a:off x="925" y="2536"/>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2" name="Freeform 64"/>
                <p:cNvSpPr>
                  <a:spLocks/>
                </p:cNvSpPr>
                <p:nvPr/>
              </p:nvSpPr>
              <p:spPr bwMode="auto">
                <a:xfrm>
                  <a:off x="612" y="2641"/>
                  <a:ext cx="286" cy="94"/>
                </a:xfrm>
                <a:custGeom>
                  <a:avLst/>
                  <a:gdLst>
                    <a:gd name="T0" fmla="*/ 286 w 286"/>
                    <a:gd name="T1" fmla="*/ 19 h 94"/>
                    <a:gd name="T2" fmla="*/ 223 w 286"/>
                    <a:gd name="T3" fmla="*/ 0 h 94"/>
                    <a:gd name="T4" fmla="*/ 75 w 286"/>
                    <a:gd name="T5" fmla="*/ 59 h 94"/>
                    <a:gd name="T6" fmla="*/ 0 w 286"/>
                    <a:gd name="T7" fmla="*/ 39 h 94"/>
                    <a:gd name="T8" fmla="*/ 38 w 286"/>
                    <a:gd name="T9" fmla="*/ 94 h 94"/>
                    <a:gd name="T10" fmla="*/ 223 w 286"/>
                    <a:gd name="T11" fmla="*/ 94 h 94"/>
                    <a:gd name="T12" fmla="*/ 143 w 286"/>
                    <a:gd name="T13" fmla="*/ 74 h 94"/>
                    <a:gd name="T14" fmla="*/ 286 w 286"/>
                    <a:gd name="T15" fmla="*/ 19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4">
                      <a:moveTo>
                        <a:pt x="286" y="19"/>
                      </a:moveTo>
                      <a:lnTo>
                        <a:pt x="223" y="0"/>
                      </a:lnTo>
                      <a:lnTo>
                        <a:pt x="75" y="59"/>
                      </a:lnTo>
                      <a:lnTo>
                        <a:pt x="0" y="39"/>
                      </a:lnTo>
                      <a:lnTo>
                        <a:pt x="38" y="94"/>
                      </a:lnTo>
                      <a:lnTo>
                        <a:pt x="223" y="94"/>
                      </a:lnTo>
                      <a:lnTo>
                        <a:pt x="143" y="74"/>
                      </a:lnTo>
                      <a:lnTo>
                        <a:pt x="286" y="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3" name="Freeform 65"/>
                <p:cNvSpPr>
                  <a:spLocks/>
                </p:cNvSpPr>
                <p:nvPr/>
              </p:nvSpPr>
              <p:spPr bwMode="auto">
                <a:xfrm>
                  <a:off x="612" y="2641"/>
                  <a:ext cx="286" cy="94"/>
                </a:xfrm>
                <a:custGeom>
                  <a:avLst/>
                  <a:gdLst>
                    <a:gd name="T0" fmla="*/ 286 w 286"/>
                    <a:gd name="T1" fmla="*/ 19 h 94"/>
                    <a:gd name="T2" fmla="*/ 223 w 286"/>
                    <a:gd name="T3" fmla="*/ 0 h 94"/>
                    <a:gd name="T4" fmla="*/ 75 w 286"/>
                    <a:gd name="T5" fmla="*/ 59 h 94"/>
                    <a:gd name="T6" fmla="*/ 0 w 286"/>
                    <a:gd name="T7" fmla="*/ 39 h 94"/>
                    <a:gd name="T8" fmla="*/ 38 w 286"/>
                    <a:gd name="T9" fmla="*/ 94 h 94"/>
                    <a:gd name="T10" fmla="*/ 223 w 286"/>
                    <a:gd name="T11" fmla="*/ 94 h 94"/>
                    <a:gd name="T12" fmla="*/ 143 w 286"/>
                    <a:gd name="T13" fmla="*/ 74 h 94"/>
                    <a:gd name="T14" fmla="*/ 286 w 286"/>
                    <a:gd name="T15" fmla="*/ 19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4">
                      <a:moveTo>
                        <a:pt x="286" y="19"/>
                      </a:moveTo>
                      <a:lnTo>
                        <a:pt x="223" y="0"/>
                      </a:lnTo>
                      <a:lnTo>
                        <a:pt x="75" y="59"/>
                      </a:lnTo>
                      <a:lnTo>
                        <a:pt x="0" y="39"/>
                      </a:lnTo>
                      <a:lnTo>
                        <a:pt x="38" y="94"/>
                      </a:lnTo>
                      <a:lnTo>
                        <a:pt x="223" y="94"/>
                      </a:lnTo>
                      <a:lnTo>
                        <a:pt x="143" y="74"/>
                      </a:lnTo>
                      <a:lnTo>
                        <a:pt x="286" y="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4" name="Freeform 66"/>
                <p:cNvSpPr>
                  <a:spLocks/>
                </p:cNvSpPr>
                <p:nvPr/>
              </p:nvSpPr>
              <p:spPr bwMode="auto">
                <a:xfrm>
                  <a:off x="628" y="2531"/>
                  <a:ext cx="286" cy="90"/>
                </a:xfrm>
                <a:custGeom>
                  <a:avLst/>
                  <a:gdLst>
                    <a:gd name="T0" fmla="*/ 0 w 286"/>
                    <a:gd name="T1" fmla="*/ 20 h 90"/>
                    <a:gd name="T2" fmla="*/ 64 w 286"/>
                    <a:gd name="T3" fmla="*/ 0 h 90"/>
                    <a:gd name="T4" fmla="*/ 217 w 286"/>
                    <a:gd name="T5" fmla="*/ 55 h 90"/>
                    <a:gd name="T6" fmla="*/ 286 w 286"/>
                    <a:gd name="T7" fmla="*/ 40 h 90"/>
                    <a:gd name="T8" fmla="*/ 249 w 286"/>
                    <a:gd name="T9" fmla="*/ 90 h 90"/>
                    <a:gd name="T10" fmla="*/ 69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4" y="0"/>
                      </a:lnTo>
                      <a:lnTo>
                        <a:pt x="217" y="55"/>
                      </a:lnTo>
                      <a:lnTo>
                        <a:pt x="286" y="40"/>
                      </a:lnTo>
                      <a:lnTo>
                        <a:pt x="249" y="90"/>
                      </a:lnTo>
                      <a:lnTo>
                        <a:pt x="69" y="90"/>
                      </a:lnTo>
                      <a:lnTo>
                        <a:pt x="143" y="75"/>
                      </a:lnTo>
                      <a:lnTo>
                        <a:pt x="0" y="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5" name="Freeform 67"/>
                <p:cNvSpPr>
                  <a:spLocks/>
                </p:cNvSpPr>
                <p:nvPr/>
              </p:nvSpPr>
              <p:spPr bwMode="auto">
                <a:xfrm>
                  <a:off x="628" y="2531"/>
                  <a:ext cx="286" cy="90"/>
                </a:xfrm>
                <a:custGeom>
                  <a:avLst/>
                  <a:gdLst>
                    <a:gd name="T0" fmla="*/ 0 w 286"/>
                    <a:gd name="T1" fmla="*/ 20 h 90"/>
                    <a:gd name="T2" fmla="*/ 64 w 286"/>
                    <a:gd name="T3" fmla="*/ 0 h 90"/>
                    <a:gd name="T4" fmla="*/ 217 w 286"/>
                    <a:gd name="T5" fmla="*/ 55 h 90"/>
                    <a:gd name="T6" fmla="*/ 286 w 286"/>
                    <a:gd name="T7" fmla="*/ 40 h 90"/>
                    <a:gd name="T8" fmla="*/ 249 w 286"/>
                    <a:gd name="T9" fmla="*/ 90 h 90"/>
                    <a:gd name="T10" fmla="*/ 69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4" y="0"/>
                      </a:lnTo>
                      <a:lnTo>
                        <a:pt x="217" y="55"/>
                      </a:lnTo>
                      <a:lnTo>
                        <a:pt x="286" y="40"/>
                      </a:lnTo>
                      <a:lnTo>
                        <a:pt x="249" y="90"/>
                      </a:lnTo>
                      <a:lnTo>
                        <a:pt x="69" y="90"/>
                      </a:lnTo>
                      <a:lnTo>
                        <a:pt x="143" y="75"/>
                      </a:lnTo>
                      <a:lnTo>
                        <a:pt x="0" y="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6" name="Freeform 68"/>
                <p:cNvSpPr>
                  <a:spLocks/>
                </p:cNvSpPr>
                <p:nvPr/>
              </p:nvSpPr>
              <p:spPr bwMode="auto">
                <a:xfrm>
                  <a:off x="914" y="2650"/>
                  <a:ext cx="286" cy="90"/>
                </a:xfrm>
                <a:custGeom>
                  <a:avLst/>
                  <a:gdLst>
                    <a:gd name="T0" fmla="*/ 286 w 286"/>
                    <a:gd name="T1" fmla="*/ 70 h 90"/>
                    <a:gd name="T2" fmla="*/ 223 w 286"/>
                    <a:gd name="T3" fmla="*/ 90 h 90"/>
                    <a:gd name="T4" fmla="*/ 75 w 286"/>
                    <a:gd name="T5" fmla="*/ 30 h 90"/>
                    <a:gd name="T6" fmla="*/ 0 w 286"/>
                    <a:gd name="T7" fmla="*/ 50 h 90"/>
                    <a:gd name="T8" fmla="*/ 37 w 286"/>
                    <a:gd name="T9" fmla="*/ 0 h 90"/>
                    <a:gd name="T10" fmla="*/ 223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3" y="90"/>
                      </a:lnTo>
                      <a:lnTo>
                        <a:pt x="75" y="30"/>
                      </a:lnTo>
                      <a:lnTo>
                        <a:pt x="0" y="50"/>
                      </a:lnTo>
                      <a:lnTo>
                        <a:pt x="37" y="0"/>
                      </a:lnTo>
                      <a:lnTo>
                        <a:pt x="223" y="0"/>
                      </a:lnTo>
                      <a:lnTo>
                        <a:pt x="143" y="15"/>
                      </a:lnTo>
                      <a:lnTo>
                        <a:pt x="286"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7" name="Freeform 69"/>
                <p:cNvSpPr>
                  <a:spLocks/>
                </p:cNvSpPr>
                <p:nvPr/>
              </p:nvSpPr>
              <p:spPr bwMode="auto">
                <a:xfrm>
                  <a:off x="914" y="2650"/>
                  <a:ext cx="286" cy="90"/>
                </a:xfrm>
                <a:custGeom>
                  <a:avLst/>
                  <a:gdLst>
                    <a:gd name="T0" fmla="*/ 286 w 286"/>
                    <a:gd name="T1" fmla="*/ 70 h 90"/>
                    <a:gd name="T2" fmla="*/ 223 w 286"/>
                    <a:gd name="T3" fmla="*/ 90 h 90"/>
                    <a:gd name="T4" fmla="*/ 75 w 286"/>
                    <a:gd name="T5" fmla="*/ 30 h 90"/>
                    <a:gd name="T6" fmla="*/ 0 w 286"/>
                    <a:gd name="T7" fmla="*/ 50 h 90"/>
                    <a:gd name="T8" fmla="*/ 37 w 286"/>
                    <a:gd name="T9" fmla="*/ 0 h 90"/>
                    <a:gd name="T10" fmla="*/ 223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3" y="90"/>
                      </a:lnTo>
                      <a:lnTo>
                        <a:pt x="75" y="30"/>
                      </a:lnTo>
                      <a:lnTo>
                        <a:pt x="0" y="50"/>
                      </a:lnTo>
                      <a:lnTo>
                        <a:pt x="37" y="0"/>
                      </a:lnTo>
                      <a:lnTo>
                        <a:pt x="223" y="0"/>
                      </a:lnTo>
                      <a:lnTo>
                        <a:pt x="143" y="15"/>
                      </a:lnTo>
                      <a:lnTo>
                        <a:pt x="286"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61" name="Group 70"/>
              <p:cNvGrpSpPr>
                <a:grpSpLocks/>
              </p:cNvGrpSpPr>
              <p:nvPr/>
            </p:nvGrpSpPr>
            <p:grpSpPr bwMode="auto">
              <a:xfrm>
                <a:off x="618" y="2536"/>
                <a:ext cx="598" cy="209"/>
                <a:chOff x="618" y="2536"/>
                <a:chExt cx="598" cy="209"/>
              </a:xfrm>
            </p:grpSpPr>
            <p:sp>
              <p:nvSpPr>
                <p:cNvPr id="362" name="Freeform 71"/>
                <p:cNvSpPr>
                  <a:spLocks/>
                </p:cNvSpPr>
                <p:nvPr/>
              </p:nvSpPr>
              <p:spPr bwMode="auto">
                <a:xfrm>
                  <a:off x="930" y="2541"/>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3" name="Freeform 72"/>
                <p:cNvSpPr>
                  <a:spLocks/>
                </p:cNvSpPr>
                <p:nvPr/>
              </p:nvSpPr>
              <p:spPr bwMode="auto">
                <a:xfrm>
                  <a:off x="930" y="2541"/>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4" name="Freeform 73"/>
                <p:cNvSpPr>
                  <a:spLocks/>
                </p:cNvSpPr>
                <p:nvPr/>
              </p:nvSpPr>
              <p:spPr bwMode="auto">
                <a:xfrm>
                  <a:off x="618" y="2645"/>
                  <a:ext cx="286" cy="95"/>
                </a:xfrm>
                <a:custGeom>
                  <a:avLst/>
                  <a:gdLst>
                    <a:gd name="T0" fmla="*/ 286 w 286"/>
                    <a:gd name="T1" fmla="*/ 20 h 95"/>
                    <a:gd name="T2" fmla="*/ 222 w 286"/>
                    <a:gd name="T3" fmla="*/ 0 h 95"/>
                    <a:gd name="T4" fmla="*/ 74 w 286"/>
                    <a:gd name="T5" fmla="*/ 60 h 95"/>
                    <a:gd name="T6" fmla="*/ 0 w 286"/>
                    <a:gd name="T7" fmla="*/ 40 h 95"/>
                    <a:gd name="T8" fmla="*/ 37 w 286"/>
                    <a:gd name="T9" fmla="*/ 95 h 95"/>
                    <a:gd name="T10" fmla="*/ 222 w 286"/>
                    <a:gd name="T11" fmla="*/ 95 h 95"/>
                    <a:gd name="T12" fmla="*/ 143 w 286"/>
                    <a:gd name="T13" fmla="*/ 75 h 95"/>
                    <a:gd name="T14" fmla="*/ 286 w 286"/>
                    <a:gd name="T15" fmla="*/ 2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5">
                      <a:moveTo>
                        <a:pt x="286" y="20"/>
                      </a:moveTo>
                      <a:lnTo>
                        <a:pt x="222" y="0"/>
                      </a:lnTo>
                      <a:lnTo>
                        <a:pt x="74" y="60"/>
                      </a:lnTo>
                      <a:lnTo>
                        <a:pt x="0" y="40"/>
                      </a:lnTo>
                      <a:lnTo>
                        <a:pt x="37" y="95"/>
                      </a:lnTo>
                      <a:lnTo>
                        <a:pt x="222" y="95"/>
                      </a:lnTo>
                      <a:lnTo>
                        <a:pt x="143" y="75"/>
                      </a:lnTo>
                      <a:lnTo>
                        <a:pt x="28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5" name="Freeform 74"/>
                <p:cNvSpPr>
                  <a:spLocks/>
                </p:cNvSpPr>
                <p:nvPr/>
              </p:nvSpPr>
              <p:spPr bwMode="auto">
                <a:xfrm>
                  <a:off x="618" y="2645"/>
                  <a:ext cx="286" cy="95"/>
                </a:xfrm>
                <a:custGeom>
                  <a:avLst/>
                  <a:gdLst>
                    <a:gd name="T0" fmla="*/ 286 w 286"/>
                    <a:gd name="T1" fmla="*/ 20 h 95"/>
                    <a:gd name="T2" fmla="*/ 222 w 286"/>
                    <a:gd name="T3" fmla="*/ 0 h 95"/>
                    <a:gd name="T4" fmla="*/ 74 w 286"/>
                    <a:gd name="T5" fmla="*/ 60 h 95"/>
                    <a:gd name="T6" fmla="*/ 0 w 286"/>
                    <a:gd name="T7" fmla="*/ 40 h 95"/>
                    <a:gd name="T8" fmla="*/ 37 w 286"/>
                    <a:gd name="T9" fmla="*/ 95 h 95"/>
                    <a:gd name="T10" fmla="*/ 222 w 286"/>
                    <a:gd name="T11" fmla="*/ 95 h 95"/>
                    <a:gd name="T12" fmla="*/ 143 w 286"/>
                    <a:gd name="T13" fmla="*/ 75 h 95"/>
                    <a:gd name="T14" fmla="*/ 286 w 286"/>
                    <a:gd name="T15" fmla="*/ 2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5">
                      <a:moveTo>
                        <a:pt x="286" y="20"/>
                      </a:moveTo>
                      <a:lnTo>
                        <a:pt x="222" y="0"/>
                      </a:lnTo>
                      <a:lnTo>
                        <a:pt x="74" y="60"/>
                      </a:lnTo>
                      <a:lnTo>
                        <a:pt x="0" y="40"/>
                      </a:lnTo>
                      <a:lnTo>
                        <a:pt x="37" y="95"/>
                      </a:lnTo>
                      <a:lnTo>
                        <a:pt x="222" y="95"/>
                      </a:lnTo>
                      <a:lnTo>
                        <a:pt x="143" y="75"/>
                      </a:lnTo>
                      <a:lnTo>
                        <a:pt x="28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6" name="Freeform 75"/>
                <p:cNvSpPr>
                  <a:spLocks/>
                </p:cNvSpPr>
                <p:nvPr/>
              </p:nvSpPr>
              <p:spPr bwMode="auto">
                <a:xfrm>
                  <a:off x="634" y="2536"/>
                  <a:ext cx="286" cy="90"/>
                </a:xfrm>
                <a:custGeom>
                  <a:avLst/>
                  <a:gdLst>
                    <a:gd name="T0" fmla="*/ 0 w 286"/>
                    <a:gd name="T1" fmla="*/ 20 h 90"/>
                    <a:gd name="T2" fmla="*/ 63 w 286"/>
                    <a:gd name="T3" fmla="*/ 0 h 90"/>
                    <a:gd name="T4" fmla="*/ 217 w 286"/>
                    <a:gd name="T5" fmla="*/ 55 h 90"/>
                    <a:gd name="T6" fmla="*/ 286 w 286"/>
                    <a:gd name="T7" fmla="*/ 40 h 90"/>
                    <a:gd name="T8" fmla="*/ 249 w 286"/>
                    <a:gd name="T9" fmla="*/ 90 h 90"/>
                    <a:gd name="T10" fmla="*/ 68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3" y="0"/>
                      </a:lnTo>
                      <a:lnTo>
                        <a:pt x="217" y="55"/>
                      </a:lnTo>
                      <a:lnTo>
                        <a:pt x="286" y="40"/>
                      </a:lnTo>
                      <a:lnTo>
                        <a:pt x="249" y="90"/>
                      </a:lnTo>
                      <a:lnTo>
                        <a:pt x="68" y="90"/>
                      </a:lnTo>
                      <a:lnTo>
                        <a:pt x="143" y="75"/>
                      </a:lnTo>
                      <a:lnTo>
                        <a:pt x="0"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7" name="Freeform 76"/>
                <p:cNvSpPr>
                  <a:spLocks/>
                </p:cNvSpPr>
                <p:nvPr/>
              </p:nvSpPr>
              <p:spPr bwMode="auto">
                <a:xfrm>
                  <a:off x="634" y="2536"/>
                  <a:ext cx="286" cy="90"/>
                </a:xfrm>
                <a:custGeom>
                  <a:avLst/>
                  <a:gdLst>
                    <a:gd name="T0" fmla="*/ 0 w 286"/>
                    <a:gd name="T1" fmla="*/ 20 h 90"/>
                    <a:gd name="T2" fmla="*/ 63 w 286"/>
                    <a:gd name="T3" fmla="*/ 0 h 90"/>
                    <a:gd name="T4" fmla="*/ 217 w 286"/>
                    <a:gd name="T5" fmla="*/ 55 h 90"/>
                    <a:gd name="T6" fmla="*/ 286 w 286"/>
                    <a:gd name="T7" fmla="*/ 40 h 90"/>
                    <a:gd name="T8" fmla="*/ 249 w 286"/>
                    <a:gd name="T9" fmla="*/ 90 h 90"/>
                    <a:gd name="T10" fmla="*/ 68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3" y="0"/>
                      </a:lnTo>
                      <a:lnTo>
                        <a:pt x="217" y="55"/>
                      </a:lnTo>
                      <a:lnTo>
                        <a:pt x="286" y="40"/>
                      </a:lnTo>
                      <a:lnTo>
                        <a:pt x="249" y="90"/>
                      </a:lnTo>
                      <a:lnTo>
                        <a:pt x="68" y="90"/>
                      </a:lnTo>
                      <a:lnTo>
                        <a:pt x="143" y="75"/>
                      </a:lnTo>
                      <a:lnTo>
                        <a:pt x="0"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8" name="Freeform 77"/>
                <p:cNvSpPr>
                  <a:spLocks/>
                </p:cNvSpPr>
                <p:nvPr/>
              </p:nvSpPr>
              <p:spPr bwMode="auto">
                <a:xfrm>
                  <a:off x="920" y="2655"/>
                  <a:ext cx="286" cy="90"/>
                </a:xfrm>
                <a:custGeom>
                  <a:avLst/>
                  <a:gdLst>
                    <a:gd name="T0" fmla="*/ 286 w 286"/>
                    <a:gd name="T1" fmla="*/ 70 h 90"/>
                    <a:gd name="T2" fmla="*/ 222 w 286"/>
                    <a:gd name="T3" fmla="*/ 90 h 90"/>
                    <a:gd name="T4" fmla="*/ 74 w 286"/>
                    <a:gd name="T5" fmla="*/ 30 h 90"/>
                    <a:gd name="T6" fmla="*/ 0 w 286"/>
                    <a:gd name="T7" fmla="*/ 50 h 90"/>
                    <a:gd name="T8" fmla="*/ 37 w 286"/>
                    <a:gd name="T9" fmla="*/ 0 h 90"/>
                    <a:gd name="T10" fmla="*/ 222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2" y="90"/>
                      </a:lnTo>
                      <a:lnTo>
                        <a:pt x="74" y="30"/>
                      </a:lnTo>
                      <a:lnTo>
                        <a:pt x="0" y="50"/>
                      </a:lnTo>
                      <a:lnTo>
                        <a:pt x="37" y="0"/>
                      </a:lnTo>
                      <a:lnTo>
                        <a:pt x="222" y="0"/>
                      </a:lnTo>
                      <a:lnTo>
                        <a:pt x="143" y="15"/>
                      </a:lnTo>
                      <a:lnTo>
                        <a:pt x="286"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9" name="Freeform 78"/>
                <p:cNvSpPr>
                  <a:spLocks/>
                </p:cNvSpPr>
                <p:nvPr/>
              </p:nvSpPr>
              <p:spPr bwMode="auto">
                <a:xfrm>
                  <a:off x="920" y="2655"/>
                  <a:ext cx="286" cy="90"/>
                </a:xfrm>
                <a:custGeom>
                  <a:avLst/>
                  <a:gdLst>
                    <a:gd name="T0" fmla="*/ 286 w 286"/>
                    <a:gd name="T1" fmla="*/ 70 h 90"/>
                    <a:gd name="T2" fmla="*/ 222 w 286"/>
                    <a:gd name="T3" fmla="*/ 90 h 90"/>
                    <a:gd name="T4" fmla="*/ 74 w 286"/>
                    <a:gd name="T5" fmla="*/ 30 h 90"/>
                    <a:gd name="T6" fmla="*/ 0 w 286"/>
                    <a:gd name="T7" fmla="*/ 50 h 90"/>
                    <a:gd name="T8" fmla="*/ 37 w 286"/>
                    <a:gd name="T9" fmla="*/ 0 h 90"/>
                    <a:gd name="T10" fmla="*/ 222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2" y="90"/>
                      </a:lnTo>
                      <a:lnTo>
                        <a:pt x="74" y="30"/>
                      </a:lnTo>
                      <a:lnTo>
                        <a:pt x="0" y="50"/>
                      </a:lnTo>
                      <a:lnTo>
                        <a:pt x="37" y="0"/>
                      </a:lnTo>
                      <a:lnTo>
                        <a:pt x="222" y="0"/>
                      </a:lnTo>
                      <a:lnTo>
                        <a:pt x="143" y="15"/>
                      </a:lnTo>
                      <a:lnTo>
                        <a:pt x="286"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nvGrpSpPr>
            <p:cNvPr id="355" name="Group 79"/>
            <p:cNvGrpSpPr>
              <a:grpSpLocks/>
            </p:cNvGrpSpPr>
            <p:nvPr/>
          </p:nvGrpSpPr>
          <p:grpSpPr bwMode="auto">
            <a:xfrm>
              <a:off x="581" y="3115"/>
              <a:ext cx="667" cy="513"/>
              <a:chOff x="581" y="2795"/>
              <a:chExt cx="667" cy="513"/>
            </a:xfrm>
          </p:grpSpPr>
          <p:sp>
            <p:nvSpPr>
              <p:cNvPr id="356" name="Freeform 80"/>
              <p:cNvSpPr>
                <a:spLocks/>
              </p:cNvSpPr>
              <p:nvPr/>
            </p:nvSpPr>
            <p:spPr bwMode="auto">
              <a:xfrm>
                <a:off x="581" y="2795"/>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6 w 662"/>
                  <a:gd name="T11" fmla="*/ 65 h 508"/>
                  <a:gd name="T12" fmla="*/ 566 w 662"/>
                  <a:gd name="T13" fmla="*/ 0 h 508"/>
                  <a:gd name="T14" fmla="*/ 662 w 662"/>
                  <a:gd name="T15" fmla="*/ 80 h 508"/>
                  <a:gd name="T16" fmla="*/ 566 w 662"/>
                  <a:gd name="T17" fmla="*/ 159 h 508"/>
                  <a:gd name="T18" fmla="*/ 566 w 662"/>
                  <a:gd name="T19" fmla="*/ 105 h 508"/>
                  <a:gd name="T20" fmla="*/ 455 w 662"/>
                  <a:gd name="T21" fmla="*/ 105 h 508"/>
                  <a:gd name="T22" fmla="*/ 365 w 662"/>
                  <a:gd name="T23" fmla="*/ 254 h 508"/>
                  <a:gd name="T24" fmla="*/ 455 w 662"/>
                  <a:gd name="T25" fmla="*/ 409 h 508"/>
                  <a:gd name="T26" fmla="*/ 566 w 662"/>
                  <a:gd name="T27" fmla="*/ 409 h 508"/>
                  <a:gd name="T28" fmla="*/ 566 w 662"/>
                  <a:gd name="T29" fmla="*/ 354 h 508"/>
                  <a:gd name="T30" fmla="*/ 662 w 662"/>
                  <a:gd name="T31" fmla="*/ 429 h 508"/>
                  <a:gd name="T32" fmla="*/ 566 w 662"/>
                  <a:gd name="T33" fmla="*/ 508 h 508"/>
                  <a:gd name="T34" fmla="*/ 566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6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6" y="65"/>
                    </a:lnTo>
                    <a:lnTo>
                      <a:pt x="566" y="0"/>
                    </a:lnTo>
                    <a:lnTo>
                      <a:pt x="662" y="80"/>
                    </a:lnTo>
                    <a:lnTo>
                      <a:pt x="566" y="159"/>
                    </a:lnTo>
                    <a:lnTo>
                      <a:pt x="566" y="105"/>
                    </a:lnTo>
                    <a:lnTo>
                      <a:pt x="455" y="105"/>
                    </a:lnTo>
                    <a:lnTo>
                      <a:pt x="365" y="254"/>
                    </a:lnTo>
                    <a:lnTo>
                      <a:pt x="455" y="409"/>
                    </a:lnTo>
                    <a:lnTo>
                      <a:pt x="566" y="409"/>
                    </a:lnTo>
                    <a:lnTo>
                      <a:pt x="566" y="354"/>
                    </a:lnTo>
                    <a:lnTo>
                      <a:pt x="662" y="429"/>
                    </a:lnTo>
                    <a:lnTo>
                      <a:pt x="566" y="508"/>
                    </a:lnTo>
                    <a:lnTo>
                      <a:pt x="566" y="448"/>
                    </a:lnTo>
                    <a:lnTo>
                      <a:pt x="413" y="448"/>
                    </a:lnTo>
                    <a:lnTo>
                      <a:pt x="328" y="309"/>
                    </a:lnTo>
                    <a:lnTo>
                      <a:pt x="249" y="453"/>
                    </a:lnTo>
                    <a:lnTo>
                      <a:pt x="95" y="453"/>
                    </a:lnTo>
                    <a:lnTo>
                      <a:pt x="95" y="508"/>
                    </a:lnTo>
                    <a:lnTo>
                      <a:pt x="0" y="429"/>
                    </a:lnTo>
                    <a:lnTo>
                      <a:pt x="95" y="354"/>
                    </a:lnTo>
                    <a:lnTo>
                      <a:pt x="95" y="409"/>
                    </a:lnTo>
                    <a:lnTo>
                      <a:pt x="201" y="409"/>
                    </a:lnTo>
                    <a:lnTo>
                      <a:pt x="296" y="254"/>
                    </a:lnTo>
                    <a:lnTo>
                      <a:pt x="201" y="105"/>
                    </a:lnTo>
                    <a:lnTo>
                      <a:pt x="95" y="105"/>
                    </a:lnTo>
                    <a:lnTo>
                      <a:pt x="95" y="154"/>
                    </a:lnTo>
                    <a:lnTo>
                      <a:pt x="0" y="80"/>
                    </a:lnTo>
                    <a:lnTo>
                      <a:pt x="9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7" name="Freeform 81"/>
              <p:cNvSpPr>
                <a:spLocks/>
              </p:cNvSpPr>
              <p:nvPr/>
            </p:nvSpPr>
            <p:spPr bwMode="auto">
              <a:xfrm>
                <a:off x="581" y="2795"/>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6 w 662"/>
                  <a:gd name="T11" fmla="*/ 65 h 508"/>
                  <a:gd name="T12" fmla="*/ 566 w 662"/>
                  <a:gd name="T13" fmla="*/ 0 h 508"/>
                  <a:gd name="T14" fmla="*/ 662 w 662"/>
                  <a:gd name="T15" fmla="*/ 80 h 508"/>
                  <a:gd name="T16" fmla="*/ 566 w 662"/>
                  <a:gd name="T17" fmla="*/ 159 h 508"/>
                  <a:gd name="T18" fmla="*/ 566 w 662"/>
                  <a:gd name="T19" fmla="*/ 105 h 508"/>
                  <a:gd name="T20" fmla="*/ 455 w 662"/>
                  <a:gd name="T21" fmla="*/ 105 h 508"/>
                  <a:gd name="T22" fmla="*/ 365 w 662"/>
                  <a:gd name="T23" fmla="*/ 254 h 508"/>
                  <a:gd name="T24" fmla="*/ 455 w 662"/>
                  <a:gd name="T25" fmla="*/ 409 h 508"/>
                  <a:gd name="T26" fmla="*/ 566 w 662"/>
                  <a:gd name="T27" fmla="*/ 409 h 508"/>
                  <a:gd name="T28" fmla="*/ 566 w 662"/>
                  <a:gd name="T29" fmla="*/ 354 h 508"/>
                  <a:gd name="T30" fmla="*/ 662 w 662"/>
                  <a:gd name="T31" fmla="*/ 429 h 508"/>
                  <a:gd name="T32" fmla="*/ 566 w 662"/>
                  <a:gd name="T33" fmla="*/ 508 h 508"/>
                  <a:gd name="T34" fmla="*/ 566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6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6" y="65"/>
                    </a:lnTo>
                    <a:lnTo>
                      <a:pt x="566" y="0"/>
                    </a:lnTo>
                    <a:lnTo>
                      <a:pt x="662" y="80"/>
                    </a:lnTo>
                    <a:lnTo>
                      <a:pt x="566" y="159"/>
                    </a:lnTo>
                    <a:lnTo>
                      <a:pt x="566" y="105"/>
                    </a:lnTo>
                    <a:lnTo>
                      <a:pt x="455" y="105"/>
                    </a:lnTo>
                    <a:lnTo>
                      <a:pt x="365" y="254"/>
                    </a:lnTo>
                    <a:lnTo>
                      <a:pt x="455" y="409"/>
                    </a:lnTo>
                    <a:lnTo>
                      <a:pt x="566" y="409"/>
                    </a:lnTo>
                    <a:lnTo>
                      <a:pt x="566" y="354"/>
                    </a:lnTo>
                    <a:lnTo>
                      <a:pt x="662" y="429"/>
                    </a:lnTo>
                    <a:lnTo>
                      <a:pt x="566" y="508"/>
                    </a:lnTo>
                    <a:lnTo>
                      <a:pt x="566" y="448"/>
                    </a:lnTo>
                    <a:lnTo>
                      <a:pt x="413" y="448"/>
                    </a:lnTo>
                    <a:lnTo>
                      <a:pt x="328" y="309"/>
                    </a:lnTo>
                    <a:lnTo>
                      <a:pt x="249" y="453"/>
                    </a:lnTo>
                    <a:lnTo>
                      <a:pt x="95" y="453"/>
                    </a:lnTo>
                    <a:lnTo>
                      <a:pt x="95" y="508"/>
                    </a:lnTo>
                    <a:lnTo>
                      <a:pt x="0" y="429"/>
                    </a:lnTo>
                    <a:lnTo>
                      <a:pt x="95" y="354"/>
                    </a:lnTo>
                    <a:lnTo>
                      <a:pt x="95" y="409"/>
                    </a:lnTo>
                    <a:lnTo>
                      <a:pt x="201" y="409"/>
                    </a:lnTo>
                    <a:lnTo>
                      <a:pt x="296" y="254"/>
                    </a:lnTo>
                    <a:lnTo>
                      <a:pt x="201" y="105"/>
                    </a:lnTo>
                    <a:lnTo>
                      <a:pt x="95" y="105"/>
                    </a:lnTo>
                    <a:lnTo>
                      <a:pt x="95" y="154"/>
                    </a:lnTo>
                    <a:lnTo>
                      <a:pt x="0" y="80"/>
                    </a:lnTo>
                    <a:lnTo>
                      <a:pt x="9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8" name="Freeform 82"/>
              <p:cNvSpPr>
                <a:spLocks/>
              </p:cNvSpPr>
              <p:nvPr/>
            </p:nvSpPr>
            <p:spPr bwMode="auto">
              <a:xfrm>
                <a:off x="586" y="2800"/>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7 w 662"/>
                  <a:gd name="T11" fmla="*/ 65 h 508"/>
                  <a:gd name="T12" fmla="*/ 567 w 662"/>
                  <a:gd name="T13" fmla="*/ 0 h 508"/>
                  <a:gd name="T14" fmla="*/ 662 w 662"/>
                  <a:gd name="T15" fmla="*/ 80 h 508"/>
                  <a:gd name="T16" fmla="*/ 567 w 662"/>
                  <a:gd name="T17" fmla="*/ 159 h 508"/>
                  <a:gd name="T18" fmla="*/ 567 w 662"/>
                  <a:gd name="T19" fmla="*/ 105 h 508"/>
                  <a:gd name="T20" fmla="*/ 455 w 662"/>
                  <a:gd name="T21" fmla="*/ 105 h 508"/>
                  <a:gd name="T22" fmla="*/ 365 w 662"/>
                  <a:gd name="T23" fmla="*/ 254 h 508"/>
                  <a:gd name="T24" fmla="*/ 455 w 662"/>
                  <a:gd name="T25" fmla="*/ 409 h 508"/>
                  <a:gd name="T26" fmla="*/ 567 w 662"/>
                  <a:gd name="T27" fmla="*/ 409 h 508"/>
                  <a:gd name="T28" fmla="*/ 567 w 662"/>
                  <a:gd name="T29" fmla="*/ 354 h 508"/>
                  <a:gd name="T30" fmla="*/ 662 w 662"/>
                  <a:gd name="T31" fmla="*/ 429 h 508"/>
                  <a:gd name="T32" fmla="*/ 567 w 662"/>
                  <a:gd name="T33" fmla="*/ 508 h 508"/>
                  <a:gd name="T34" fmla="*/ 567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7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7" y="65"/>
                    </a:lnTo>
                    <a:lnTo>
                      <a:pt x="567" y="0"/>
                    </a:lnTo>
                    <a:lnTo>
                      <a:pt x="662" y="80"/>
                    </a:lnTo>
                    <a:lnTo>
                      <a:pt x="567" y="159"/>
                    </a:lnTo>
                    <a:lnTo>
                      <a:pt x="567" y="105"/>
                    </a:lnTo>
                    <a:lnTo>
                      <a:pt x="455" y="105"/>
                    </a:lnTo>
                    <a:lnTo>
                      <a:pt x="365" y="254"/>
                    </a:lnTo>
                    <a:lnTo>
                      <a:pt x="455" y="409"/>
                    </a:lnTo>
                    <a:lnTo>
                      <a:pt x="567" y="409"/>
                    </a:lnTo>
                    <a:lnTo>
                      <a:pt x="567" y="354"/>
                    </a:lnTo>
                    <a:lnTo>
                      <a:pt x="662" y="429"/>
                    </a:lnTo>
                    <a:lnTo>
                      <a:pt x="567" y="508"/>
                    </a:lnTo>
                    <a:lnTo>
                      <a:pt x="567" y="448"/>
                    </a:lnTo>
                    <a:lnTo>
                      <a:pt x="413" y="448"/>
                    </a:lnTo>
                    <a:lnTo>
                      <a:pt x="328" y="309"/>
                    </a:lnTo>
                    <a:lnTo>
                      <a:pt x="249" y="453"/>
                    </a:lnTo>
                    <a:lnTo>
                      <a:pt x="95" y="453"/>
                    </a:lnTo>
                    <a:lnTo>
                      <a:pt x="95" y="508"/>
                    </a:lnTo>
                    <a:lnTo>
                      <a:pt x="0" y="429"/>
                    </a:lnTo>
                    <a:lnTo>
                      <a:pt x="95" y="354"/>
                    </a:lnTo>
                    <a:lnTo>
                      <a:pt x="95" y="409"/>
                    </a:lnTo>
                    <a:lnTo>
                      <a:pt x="201" y="409"/>
                    </a:lnTo>
                    <a:lnTo>
                      <a:pt x="297" y="254"/>
                    </a:lnTo>
                    <a:lnTo>
                      <a:pt x="201" y="105"/>
                    </a:lnTo>
                    <a:lnTo>
                      <a:pt x="95" y="105"/>
                    </a:lnTo>
                    <a:lnTo>
                      <a:pt x="95" y="154"/>
                    </a:lnTo>
                    <a:lnTo>
                      <a:pt x="0" y="80"/>
                    </a:lnTo>
                    <a:lnTo>
                      <a:pt x="95"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9" name="Freeform 83"/>
              <p:cNvSpPr>
                <a:spLocks/>
              </p:cNvSpPr>
              <p:nvPr/>
            </p:nvSpPr>
            <p:spPr bwMode="auto">
              <a:xfrm>
                <a:off x="586" y="2800"/>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7 w 662"/>
                  <a:gd name="T11" fmla="*/ 65 h 508"/>
                  <a:gd name="T12" fmla="*/ 567 w 662"/>
                  <a:gd name="T13" fmla="*/ 0 h 508"/>
                  <a:gd name="T14" fmla="*/ 662 w 662"/>
                  <a:gd name="T15" fmla="*/ 80 h 508"/>
                  <a:gd name="T16" fmla="*/ 567 w 662"/>
                  <a:gd name="T17" fmla="*/ 159 h 508"/>
                  <a:gd name="T18" fmla="*/ 567 w 662"/>
                  <a:gd name="T19" fmla="*/ 105 h 508"/>
                  <a:gd name="T20" fmla="*/ 455 w 662"/>
                  <a:gd name="T21" fmla="*/ 105 h 508"/>
                  <a:gd name="T22" fmla="*/ 365 w 662"/>
                  <a:gd name="T23" fmla="*/ 254 h 508"/>
                  <a:gd name="T24" fmla="*/ 455 w 662"/>
                  <a:gd name="T25" fmla="*/ 409 h 508"/>
                  <a:gd name="T26" fmla="*/ 567 w 662"/>
                  <a:gd name="T27" fmla="*/ 409 h 508"/>
                  <a:gd name="T28" fmla="*/ 567 w 662"/>
                  <a:gd name="T29" fmla="*/ 354 h 508"/>
                  <a:gd name="T30" fmla="*/ 662 w 662"/>
                  <a:gd name="T31" fmla="*/ 429 h 508"/>
                  <a:gd name="T32" fmla="*/ 567 w 662"/>
                  <a:gd name="T33" fmla="*/ 508 h 508"/>
                  <a:gd name="T34" fmla="*/ 567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7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7" y="65"/>
                    </a:lnTo>
                    <a:lnTo>
                      <a:pt x="567" y="0"/>
                    </a:lnTo>
                    <a:lnTo>
                      <a:pt x="662" y="80"/>
                    </a:lnTo>
                    <a:lnTo>
                      <a:pt x="567" y="159"/>
                    </a:lnTo>
                    <a:lnTo>
                      <a:pt x="567" y="105"/>
                    </a:lnTo>
                    <a:lnTo>
                      <a:pt x="455" y="105"/>
                    </a:lnTo>
                    <a:lnTo>
                      <a:pt x="365" y="254"/>
                    </a:lnTo>
                    <a:lnTo>
                      <a:pt x="455" y="409"/>
                    </a:lnTo>
                    <a:lnTo>
                      <a:pt x="567" y="409"/>
                    </a:lnTo>
                    <a:lnTo>
                      <a:pt x="567" y="354"/>
                    </a:lnTo>
                    <a:lnTo>
                      <a:pt x="662" y="429"/>
                    </a:lnTo>
                    <a:lnTo>
                      <a:pt x="567" y="508"/>
                    </a:lnTo>
                    <a:lnTo>
                      <a:pt x="567" y="448"/>
                    </a:lnTo>
                    <a:lnTo>
                      <a:pt x="413" y="448"/>
                    </a:lnTo>
                    <a:lnTo>
                      <a:pt x="328" y="309"/>
                    </a:lnTo>
                    <a:lnTo>
                      <a:pt x="249" y="453"/>
                    </a:lnTo>
                    <a:lnTo>
                      <a:pt x="95" y="453"/>
                    </a:lnTo>
                    <a:lnTo>
                      <a:pt x="95" y="508"/>
                    </a:lnTo>
                    <a:lnTo>
                      <a:pt x="0" y="429"/>
                    </a:lnTo>
                    <a:lnTo>
                      <a:pt x="95" y="354"/>
                    </a:lnTo>
                    <a:lnTo>
                      <a:pt x="95" y="409"/>
                    </a:lnTo>
                    <a:lnTo>
                      <a:pt x="201" y="409"/>
                    </a:lnTo>
                    <a:lnTo>
                      <a:pt x="297" y="254"/>
                    </a:lnTo>
                    <a:lnTo>
                      <a:pt x="201" y="105"/>
                    </a:lnTo>
                    <a:lnTo>
                      <a:pt x="95" y="105"/>
                    </a:lnTo>
                    <a:lnTo>
                      <a:pt x="95" y="154"/>
                    </a:lnTo>
                    <a:lnTo>
                      <a:pt x="0" y="80"/>
                    </a:lnTo>
                    <a:lnTo>
                      <a:pt x="95"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378" name="AutoShape 84"/>
          <p:cNvSpPr>
            <a:spLocks noChangeArrowheads="1"/>
          </p:cNvSpPr>
          <p:nvPr/>
        </p:nvSpPr>
        <p:spPr bwMode="auto">
          <a:xfrm>
            <a:off x="1191196" y="3125316"/>
            <a:ext cx="990600" cy="8382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2000" b="0" i="0" u="none" strike="noStrike" kern="0" cap="none" spc="0" normalizeH="0" baseline="0" noProof="0">
                <a:ln>
                  <a:noFill/>
                </a:ln>
                <a:solidFill>
                  <a:srgbClr val="CECECE"/>
                </a:solidFill>
                <a:effectLst/>
                <a:uLnTx/>
                <a:uFillTx/>
                <a:cs typeface="Times New Roman" charset="0"/>
              </a:rPr>
              <a:t>OBS</a:t>
            </a:r>
          </a:p>
        </p:txBody>
      </p:sp>
      <p:sp>
        <p:nvSpPr>
          <p:cNvPr id="379" name="AutoShape 85"/>
          <p:cNvSpPr>
            <a:spLocks noChangeArrowheads="1"/>
          </p:cNvSpPr>
          <p:nvPr/>
        </p:nvSpPr>
        <p:spPr bwMode="auto">
          <a:xfrm>
            <a:off x="3585146" y="3811116"/>
            <a:ext cx="742950" cy="6096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1800" b="0" i="0" u="none" strike="noStrike" kern="0" cap="none" spc="0" normalizeH="0" baseline="0" noProof="0">
                <a:ln>
                  <a:noFill/>
                </a:ln>
                <a:solidFill>
                  <a:srgbClr val="CECECE"/>
                </a:solidFill>
                <a:effectLst/>
                <a:uLnTx/>
                <a:uFillTx/>
                <a:cs typeface="Times New Roman" charset="0"/>
              </a:rPr>
              <a:t>OBS</a:t>
            </a:r>
          </a:p>
        </p:txBody>
      </p:sp>
      <p:sp>
        <p:nvSpPr>
          <p:cNvPr id="380" name="Rectangle 86"/>
          <p:cNvSpPr>
            <a:spLocks noChangeArrowheads="1"/>
          </p:cNvSpPr>
          <p:nvPr/>
        </p:nvSpPr>
        <p:spPr bwMode="auto">
          <a:xfrm>
            <a:off x="35496" y="1753716"/>
            <a:ext cx="1651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1" name="Rectangle 87"/>
          <p:cNvSpPr>
            <a:spLocks noChangeArrowheads="1"/>
          </p:cNvSpPr>
          <p:nvPr/>
        </p:nvSpPr>
        <p:spPr bwMode="auto">
          <a:xfrm>
            <a:off x="35496" y="1753716"/>
            <a:ext cx="24765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2" name="Rectangle 88"/>
          <p:cNvSpPr>
            <a:spLocks noChangeArrowheads="1"/>
          </p:cNvSpPr>
          <p:nvPr/>
        </p:nvSpPr>
        <p:spPr bwMode="auto">
          <a:xfrm>
            <a:off x="35496" y="1753716"/>
            <a:ext cx="3302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3" name="Rectangle 89"/>
          <p:cNvSpPr>
            <a:spLocks noChangeArrowheads="1"/>
          </p:cNvSpPr>
          <p:nvPr/>
        </p:nvSpPr>
        <p:spPr bwMode="auto">
          <a:xfrm>
            <a:off x="35496" y="1753716"/>
            <a:ext cx="41275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4" name="Rectangle 90"/>
          <p:cNvSpPr>
            <a:spLocks noChangeArrowheads="1"/>
          </p:cNvSpPr>
          <p:nvPr/>
        </p:nvSpPr>
        <p:spPr bwMode="auto">
          <a:xfrm>
            <a:off x="35496" y="1753716"/>
            <a:ext cx="4953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5" name="Rectangle 91"/>
          <p:cNvSpPr>
            <a:spLocks noChangeArrowheads="1"/>
          </p:cNvSpPr>
          <p:nvPr/>
        </p:nvSpPr>
        <p:spPr bwMode="auto">
          <a:xfrm>
            <a:off x="35496" y="1753716"/>
            <a:ext cx="57785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6" name="Rectangle 92"/>
          <p:cNvSpPr>
            <a:spLocks noChangeArrowheads="1"/>
          </p:cNvSpPr>
          <p:nvPr/>
        </p:nvSpPr>
        <p:spPr bwMode="auto">
          <a:xfrm>
            <a:off x="35496" y="1753716"/>
            <a:ext cx="6604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7" name="Rectangle 93"/>
          <p:cNvSpPr>
            <a:spLocks noChangeArrowheads="1"/>
          </p:cNvSpPr>
          <p:nvPr/>
        </p:nvSpPr>
        <p:spPr bwMode="auto">
          <a:xfrm>
            <a:off x="35496" y="1753716"/>
            <a:ext cx="74295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8" name="Rectangle 94"/>
          <p:cNvSpPr>
            <a:spLocks noChangeArrowheads="1"/>
          </p:cNvSpPr>
          <p:nvPr/>
        </p:nvSpPr>
        <p:spPr bwMode="auto">
          <a:xfrm>
            <a:off x="35496" y="1753716"/>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9" name="Rectangle 95"/>
          <p:cNvSpPr>
            <a:spLocks noChangeArrowheads="1"/>
          </p:cNvSpPr>
          <p:nvPr/>
        </p:nvSpPr>
        <p:spPr bwMode="auto">
          <a:xfrm>
            <a:off x="530796" y="28967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0" name="Rectangle 96"/>
          <p:cNvSpPr>
            <a:spLocks noChangeArrowheads="1"/>
          </p:cNvSpPr>
          <p:nvPr/>
        </p:nvSpPr>
        <p:spPr bwMode="auto">
          <a:xfrm>
            <a:off x="530796" y="32015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1" name="Rectangle 97"/>
          <p:cNvSpPr>
            <a:spLocks noChangeArrowheads="1"/>
          </p:cNvSpPr>
          <p:nvPr/>
        </p:nvSpPr>
        <p:spPr bwMode="auto">
          <a:xfrm>
            <a:off x="695896" y="34301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2" name="Rectangle 98"/>
          <p:cNvSpPr>
            <a:spLocks noChangeArrowheads="1"/>
          </p:cNvSpPr>
          <p:nvPr/>
        </p:nvSpPr>
        <p:spPr bwMode="auto">
          <a:xfrm>
            <a:off x="1026096" y="34301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3" name="Rectangle 99"/>
          <p:cNvSpPr>
            <a:spLocks noChangeArrowheads="1"/>
          </p:cNvSpPr>
          <p:nvPr/>
        </p:nvSpPr>
        <p:spPr bwMode="auto">
          <a:xfrm>
            <a:off x="1356296" y="34301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4" name="Rectangle 100"/>
          <p:cNvSpPr>
            <a:spLocks noChangeArrowheads="1"/>
          </p:cNvSpPr>
          <p:nvPr/>
        </p:nvSpPr>
        <p:spPr bwMode="auto">
          <a:xfrm>
            <a:off x="1686496" y="34301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5" name="Rectangle 101"/>
          <p:cNvSpPr>
            <a:spLocks noChangeArrowheads="1"/>
          </p:cNvSpPr>
          <p:nvPr/>
        </p:nvSpPr>
        <p:spPr bwMode="auto">
          <a:xfrm>
            <a:off x="2016696" y="35825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6" name="Rectangle 102"/>
          <p:cNvSpPr>
            <a:spLocks noChangeArrowheads="1"/>
          </p:cNvSpPr>
          <p:nvPr/>
        </p:nvSpPr>
        <p:spPr bwMode="auto">
          <a:xfrm>
            <a:off x="2346896" y="36587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7" name="Rectangle 103"/>
          <p:cNvSpPr>
            <a:spLocks noChangeArrowheads="1"/>
          </p:cNvSpPr>
          <p:nvPr/>
        </p:nvSpPr>
        <p:spPr bwMode="auto">
          <a:xfrm>
            <a:off x="2677096" y="37349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8" name="Rectangle 104"/>
          <p:cNvSpPr>
            <a:spLocks noChangeArrowheads="1"/>
          </p:cNvSpPr>
          <p:nvPr/>
        </p:nvSpPr>
        <p:spPr bwMode="auto">
          <a:xfrm>
            <a:off x="3007296" y="38111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9" name="Rectangle 105"/>
          <p:cNvSpPr>
            <a:spLocks noChangeArrowheads="1"/>
          </p:cNvSpPr>
          <p:nvPr/>
        </p:nvSpPr>
        <p:spPr bwMode="auto">
          <a:xfrm>
            <a:off x="3337496" y="38873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0" name="Rectangle 106"/>
          <p:cNvSpPr>
            <a:spLocks noChangeArrowheads="1"/>
          </p:cNvSpPr>
          <p:nvPr/>
        </p:nvSpPr>
        <p:spPr bwMode="auto">
          <a:xfrm>
            <a:off x="3667696" y="39635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1" name="Rectangle 107"/>
          <p:cNvSpPr>
            <a:spLocks noChangeArrowheads="1"/>
          </p:cNvSpPr>
          <p:nvPr/>
        </p:nvSpPr>
        <p:spPr bwMode="auto">
          <a:xfrm>
            <a:off x="3997896" y="40397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2" name="Rectangle 108"/>
          <p:cNvSpPr>
            <a:spLocks noChangeArrowheads="1"/>
          </p:cNvSpPr>
          <p:nvPr/>
        </p:nvSpPr>
        <p:spPr bwMode="auto">
          <a:xfrm>
            <a:off x="4328096" y="40397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3" name="Rectangle 109"/>
          <p:cNvSpPr>
            <a:spLocks noChangeArrowheads="1"/>
          </p:cNvSpPr>
          <p:nvPr/>
        </p:nvSpPr>
        <p:spPr bwMode="auto">
          <a:xfrm>
            <a:off x="4658296" y="40397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4" name="Rectangle 110"/>
          <p:cNvSpPr>
            <a:spLocks noChangeArrowheads="1"/>
          </p:cNvSpPr>
          <p:nvPr/>
        </p:nvSpPr>
        <p:spPr bwMode="auto">
          <a:xfrm>
            <a:off x="4988496" y="40397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5" name="Rectangle 111"/>
          <p:cNvSpPr>
            <a:spLocks noChangeArrowheads="1"/>
          </p:cNvSpPr>
          <p:nvPr/>
        </p:nvSpPr>
        <p:spPr bwMode="auto">
          <a:xfrm>
            <a:off x="5318696" y="40397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6" name="Rectangle 112"/>
          <p:cNvSpPr>
            <a:spLocks noChangeArrowheads="1"/>
          </p:cNvSpPr>
          <p:nvPr/>
        </p:nvSpPr>
        <p:spPr bwMode="auto">
          <a:xfrm>
            <a:off x="5648896" y="40397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7" name="Rectangle 113"/>
          <p:cNvSpPr>
            <a:spLocks noChangeArrowheads="1"/>
          </p:cNvSpPr>
          <p:nvPr/>
        </p:nvSpPr>
        <p:spPr bwMode="auto">
          <a:xfrm>
            <a:off x="5979096" y="40397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8" name="Rectangle 114"/>
          <p:cNvSpPr>
            <a:spLocks noChangeArrowheads="1"/>
          </p:cNvSpPr>
          <p:nvPr/>
        </p:nvSpPr>
        <p:spPr bwMode="auto">
          <a:xfrm>
            <a:off x="6309296" y="39635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9" name="Rectangle 115"/>
          <p:cNvSpPr>
            <a:spLocks noChangeArrowheads="1"/>
          </p:cNvSpPr>
          <p:nvPr/>
        </p:nvSpPr>
        <p:spPr bwMode="auto">
          <a:xfrm>
            <a:off x="6639496" y="38111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0" name="Rectangle 116"/>
          <p:cNvSpPr>
            <a:spLocks noChangeArrowheads="1"/>
          </p:cNvSpPr>
          <p:nvPr/>
        </p:nvSpPr>
        <p:spPr bwMode="auto">
          <a:xfrm>
            <a:off x="6969696" y="3658716"/>
            <a:ext cx="165100" cy="152400"/>
          </a:xfrm>
          <a:prstGeom prst="rect">
            <a:avLst/>
          </a:prstGeom>
          <a:solidFill>
            <a:srgbClr val="CECECE"/>
          </a:solidFill>
          <a:ln>
            <a:noFill/>
          </a:ln>
          <a:effectLst>
            <a:prstShdw prst="shdw17" dist="17961" dir="2700000">
              <a:srgbClr val="CECECE">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1" name="Rectangle 117"/>
          <p:cNvSpPr>
            <a:spLocks noChangeArrowheads="1"/>
          </p:cNvSpPr>
          <p:nvPr/>
        </p:nvSpPr>
        <p:spPr bwMode="auto">
          <a:xfrm>
            <a:off x="1197546" y="5373216"/>
            <a:ext cx="6604000" cy="825500"/>
          </a:xfrm>
          <a:prstGeom prst="rect">
            <a:avLst/>
          </a:prstGeom>
          <a:solidFill>
            <a:srgbClr val="919191"/>
          </a:solidFill>
          <a:ln>
            <a:noFill/>
          </a:ln>
          <a:effectLst>
            <a:prstShdw prst="shdw17" dist="17961" dir="2700000">
              <a:srgbClr val="919191">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lIns="93600" tIns="46800" rIns="93600" bIns="46800" anchor="ctr"/>
          <a:lstStyle/>
          <a:p>
            <a:pPr marL="292100" marR="0" lvl="0" indent="-292100" algn="l"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ysClr val="windowText" lastClr="000000"/>
                </a:solidFill>
                <a:effectLst/>
                <a:uLnTx/>
                <a:uFillTx/>
                <a:cs typeface="Times New Roman" charset="0"/>
              </a:rPr>
              <a:t>1: 	Burst is electronically buffered at the edge</a:t>
            </a:r>
          </a:p>
          <a:p>
            <a:pPr marL="292100" marR="0" lvl="0" indent="-292100" algn="l"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ysClr val="windowText" lastClr="000000"/>
                </a:solidFill>
                <a:effectLst/>
                <a:uLnTx/>
                <a:uFillTx/>
                <a:cs typeface="Times New Roman" charset="0"/>
              </a:rPr>
              <a:t>2:	Path setup message is sent on control channel</a:t>
            </a:r>
          </a:p>
        </p:txBody>
      </p:sp>
      <p:sp>
        <p:nvSpPr>
          <p:cNvPr id="413" name="Text Box 119"/>
          <p:cNvSpPr txBox="1">
            <a:spLocks noChangeArrowheads="1"/>
          </p:cNvSpPr>
          <p:nvPr/>
        </p:nvSpPr>
        <p:spPr bwMode="auto">
          <a:xfrm>
            <a:off x="3677221" y="2780829"/>
            <a:ext cx="27717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ysClr val="windowText" lastClr="000000"/>
                </a:solidFill>
                <a:effectLst/>
                <a:uLnTx/>
                <a:uFillTx/>
              </a:rPr>
              <a:t>Network Management system</a:t>
            </a:r>
          </a:p>
        </p:txBody>
      </p:sp>
      <p:sp>
        <p:nvSpPr>
          <p:cNvPr id="414" name="Slide Number Placeholder 413"/>
          <p:cNvSpPr>
            <a:spLocks noGrp="1"/>
          </p:cNvSpPr>
          <p:nvPr>
            <p:ph type="sldNum" sz="quarter" idx="11"/>
          </p:nvPr>
        </p:nvSpPr>
        <p:spPr/>
        <p:txBody>
          <a:bodyPr/>
          <a:lstStyle/>
          <a:p>
            <a:pPr>
              <a:defRPr/>
            </a:pPr>
            <a:fld id="{E27625A9-5E77-CB45-8867-3DD80D097EC7}" type="slidenum">
              <a:rPr lang="en-GB" smtClean="0"/>
              <a:pPr>
                <a:defRPr/>
              </a:pPr>
              <a:t>27</a:t>
            </a:fld>
            <a:endParaRPr lang="en-GB"/>
          </a:p>
        </p:txBody>
      </p:sp>
    </p:spTree>
    <p:extLst>
      <p:ext uri="{BB962C8B-B14F-4D97-AF65-F5344CB8AC3E}">
        <p14:creationId xmlns:p14="http://schemas.microsoft.com/office/powerpoint/2010/main" val="169195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1" presetClass="entr" presetSubtype="0" fill="hold" grpId="0" nodeType="clickEffect">
                                  <p:stCondLst>
                                    <p:cond delay="0"/>
                                  </p:stCondLst>
                                  <p:childTnLst>
                                    <p:set>
                                      <p:cBhvr>
                                        <p:cTn id="6" dur="75">
                                          <p:stCondLst>
                                            <p:cond delay="0"/>
                                          </p:stCondLst>
                                        </p:cTn>
                                        <p:tgtEl>
                                          <p:spTgt spid="380"/>
                                        </p:tgtEl>
                                        <p:attrNameLst>
                                          <p:attrName>style.visibility</p:attrName>
                                        </p:attrNameLst>
                                      </p:cBhvr>
                                      <p:to>
                                        <p:strVal val="visible"/>
                                      </p:to>
                                    </p:set>
                                  </p:childTnLst>
                                </p:cTn>
                              </p:par>
                            </p:childTnLst>
                          </p:cTn>
                        </p:par>
                        <p:par>
                          <p:cTn id="7" fill="hold">
                            <p:stCondLst>
                              <p:cond delay="75"/>
                            </p:stCondLst>
                            <p:childTnLst>
                              <p:par>
                                <p:cTn id="8" presetID="11" presetClass="entr" presetSubtype="0" fill="hold" grpId="0" nodeType="afterEffect">
                                  <p:stCondLst>
                                    <p:cond delay="0"/>
                                  </p:stCondLst>
                                  <p:childTnLst>
                                    <p:set>
                                      <p:cBhvr>
                                        <p:cTn id="9" dur="75">
                                          <p:stCondLst>
                                            <p:cond delay="0"/>
                                          </p:stCondLst>
                                        </p:cTn>
                                        <p:tgtEl>
                                          <p:spTgt spid="381"/>
                                        </p:tgtEl>
                                        <p:attrNameLst>
                                          <p:attrName>style.visibility</p:attrName>
                                        </p:attrNameLst>
                                      </p:cBhvr>
                                      <p:to>
                                        <p:strVal val="visible"/>
                                      </p:to>
                                    </p:set>
                                  </p:childTnLst>
                                </p:cTn>
                              </p:par>
                            </p:childTnLst>
                          </p:cTn>
                        </p:par>
                        <p:par>
                          <p:cTn id="10" fill="hold">
                            <p:stCondLst>
                              <p:cond delay="150"/>
                            </p:stCondLst>
                            <p:childTnLst>
                              <p:par>
                                <p:cTn id="11" presetID="11" presetClass="entr" presetSubtype="0" fill="hold" grpId="0" nodeType="afterEffect">
                                  <p:stCondLst>
                                    <p:cond delay="0"/>
                                  </p:stCondLst>
                                  <p:childTnLst>
                                    <p:set>
                                      <p:cBhvr>
                                        <p:cTn id="12" dur="75">
                                          <p:stCondLst>
                                            <p:cond delay="0"/>
                                          </p:stCondLst>
                                        </p:cTn>
                                        <p:tgtEl>
                                          <p:spTgt spid="382"/>
                                        </p:tgtEl>
                                        <p:attrNameLst>
                                          <p:attrName>style.visibility</p:attrName>
                                        </p:attrNameLst>
                                      </p:cBhvr>
                                      <p:to>
                                        <p:strVal val="visible"/>
                                      </p:to>
                                    </p:set>
                                  </p:childTnLst>
                                </p:cTn>
                              </p:par>
                            </p:childTnLst>
                          </p:cTn>
                        </p:par>
                        <p:par>
                          <p:cTn id="13" fill="hold">
                            <p:stCondLst>
                              <p:cond delay="225"/>
                            </p:stCondLst>
                            <p:childTnLst>
                              <p:par>
                                <p:cTn id="14" presetID="11" presetClass="entr" presetSubtype="0" fill="hold" grpId="0" nodeType="afterEffect">
                                  <p:stCondLst>
                                    <p:cond delay="0"/>
                                  </p:stCondLst>
                                  <p:childTnLst>
                                    <p:set>
                                      <p:cBhvr>
                                        <p:cTn id="15" dur="75">
                                          <p:stCondLst>
                                            <p:cond delay="0"/>
                                          </p:stCondLst>
                                        </p:cTn>
                                        <p:tgtEl>
                                          <p:spTgt spid="383"/>
                                        </p:tgtEl>
                                        <p:attrNameLst>
                                          <p:attrName>style.visibility</p:attrName>
                                        </p:attrNameLst>
                                      </p:cBhvr>
                                      <p:to>
                                        <p:strVal val="visible"/>
                                      </p:to>
                                    </p:set>
                                  </p:childTnLst>
                                </p:cTn>
                              </p:par>
                            </p:childTnLst>
                          </p:cTn>
                        </p:par>
                        <p:par>
                          <p:cTn id="16" fill="hold">
                            <p:stCondLst>
                              <p:cond delay="300"/>
                            </p:stCondLst>
                            <p:childTnLst>
                              <p:par>
                                <p:cTn id="17" presetID="11" presetClass="entr" presetSubtype="0" fill="hold" grpId="0" nodeType="afterEffect">
                                  <p:stCondLst>
                                    <p:cond delay="0"/>
                                  </p:stCondLst>
                                  <p:childTnLst>
                                    <p:set>
                                      <p:cBhvr>
                                        <p:cTn id="18" dur="75">
                                          <p:stCondLst>
                                            <p:cond delay="0"/>
                                          </p:stCondLst>
                                        </p:cTn>
                                        <p:tgtEl>
                                          <p:spTgt spid="384"/>
                                        </p:tgtEl>
                                        <p:attrNameLst>
                                          <p:attrName>style.visibility</p:attrName>
                                        </p:attrNameLst>
                                      </p:cBhvr>
                                      <p:to>
                                        <p:strVal val="visible"/>
                                      </p:to>
                                    </p:set>
                                  </p:childTnLst>
                                </p:cTn>
                              </p:par>
                            </p:childTnLst>
                          </p:cTn>
                        </p:par>
                        <p:par>
                          <p:cTn id="19" fill="hold">
                            <p:stCondLst>
                              <p:cond delay="375"/>
                            </p:stCondLst>
                            <p:childTnLst>
                              <p:par>
                                <p:cTn id="20" presetID="11" presetClass="entr" presetSubtype="0" fill="hold" grpId="0" nodeType="afterEffect">
                                  <p:stCondLst>
                                    <p:cond delay="0"/>
                                  </p:stCondLst>
                                  <p:childTnLst>
                                    <p:set>
                                      <p:cBhvr>
                                        <p:cTn id="21" dur="75">
                                          <p:stCondLst>
                                            <p:cond delay="0"/>
                                          </p:stCondLst>
                                        </p:cTn>
                                        <p:tgtEl>
                                          <p:spTgt spid="385"/>
                                        </p:tgtEl>
                                        <p:attrNameLst>
                                          <p:attrName>style.visibility</p:attrName>
                                        </p:attrNameLst>
                                      </p:cBhvr>
                                      <p:to>
                                        <p:strVal val="visible"/>
                                      </p:to>
                                    </p:set>
                                  </p:childTnLst>
                                </p:cTn>
                              </p:par>
                            </p:childTnLst>
                          </p:cTn>
                        </p:par>
                        <p:par>
                          <p:cTn id="22" fill="hold">
                            <p:stCondLst>
                              <p:cond delay="450"/>
                            </p:stCondLst>
                            <p:childTnLst>
                              <p:par>
                                <p:cTn id="23" presetID="11" presetClass="entr" presetSubtype="0" fill="hold" grpId="0" nodeType="afterEffect">
                                  <p:stCondLst>
                                    <p:cond delay="0"/>
                                  </p:stCondLst>
                                  <p:childTnLst>
                                    <p:set>
                                      <p:cBhvr>
                                        <p:cTn id="24" dur="75">
                                          <p:stCondLst>
                                            <p:cond delay="0"/>
                                          </p:stCondLst>
                                        </p:cTn>
                                        <p:tgtEl>
                                          <p:spTgt spid="386"/>
                                        </p:tgtEl>
                                        <p:attrNameLst>
                                          <p:attrName>style.visibility</p:attrName>
                                        </p:attrNameLst>
                                      </p:cBhvr>
                                      <p:to>
                                        <p:strVal val="visible"/>
                                      </p:to>
                                    </p:set>
                                  </p:childTnLst>
                                </p:cTn>
                              </p:par>
                            </p:childTnLst>
                          </p:cTn>
                        </p:par>
                        <p:par>
                          <p:cTn id="25" fill="hold">
                            <p:stCondLst>
                              <p:cond delay="525"/>
                            </p:stCondLst>
                            <p:childTnLst>
                              <p:par>
                                <p:cTn id="26" presetID="11" presetClass="entr" presetSubtype="0" fill="hold" grpId="0" nodeType="afterEffect">
                                  <p:stCondLst>
                                    <p:cond delay="0"/>
                                  </p:stCondLst>
                                  <p:childTnLst>
                                    <p:set>
                                      <p:cBhvr>
                                        <p:cTn id="27" dur="75">
                                          <p:stCondLst>
                                            <p:cond delay="0"/>
                                          </p:stCondLst>
                                        </p:cTn>
                                        <p:tgtEl>
                                          <p:spTgt spid="387"/>
                                        </p:tgtEl>
                                        <p:attrNameLst>
                                          <p:attrName>style.visibility</p:attrName>
                                        </p:attrNameLst>
                                      </p:cBhvr>
                                      <p:to>
                                        <p:strVal val="visible"/>
                                      </p:to>
                                    </p:set>
                                  </p:childTnLst>
                                </p:cTn>
                              </p:par>
                            </p:childTnLst>
                          </p:cTn>
                        </p:par>
                        <p:par>
                          <p:cTn id="28" fill="hold">
                            <p:stCondLst>
                              <p:cond delay="600"/>
                            </p:stCondLst>
                            <p:childTnLst>
                              <p:par>
                                <p:cTn id="29" presetID="1" presetClass="entr" presetSubtype="0" fill="hold" grpId="0" nodeType="afterEffect">
                                  <p:stCondLst>
                                    <p:cond delay="0"/>
                                  </p:stCondLst>
                                  <p:childTnLst>
                                    <p:set>
                                      <p:cBhvr>
                                        <p:cTn id="30" dur="1" fill="hold">
                                          <p:stCondLst>
                                            <p:cond delay="499"/>
                                          </p:stCondLst>
                                        </p:cTn>
                                        <p:tgtEl>
                                          <p:spTgt spid="388"/>
                                        </p:tgtEl>
                                        <p:attrNameLst>
                                          <p:attrName>style.visibility</p:attrName>
                                        </p:attrNameLst>
                                      </p:cBhvr>
                                      <p:to>
                                        <p:strVal val="visible"/>
                                      </p:to>
                                    </p:set>
                                  </p:childTnLst>
                                </p:cTn>
                              </p:par>
                            </p:childTnLst>
                          </p:cTn>
                        </p:par>
                        <p:par>
                          <p:cTn id="31" fill="hold">
                            <p:stCondLst>
                              <p:cond delay="1100"/>
                            </p:stCondLst>
                            <p:childTnLst>
                              <p:par>
                                <p:cTn id="32" presetID="11" presetClass="entr" presetSubtype="0" fill="hold" grpId="0" nodeType="afterEffect">
                                  <p:stCondLst>
                                    <p:cond delay="0"/>
                                  </p:stCondLst>
                                  <p:childTnLst>
                                    <p:set>
                                      <p:cBhvr>
                                        <p:cTn id="33" dur="75">
                                          <p:stCondLst>
                                            <p:cond delay="0"/>
                                          </p:stCondLst>
                                        </p:cTn>
                                        <p:tgtEl>
                                          <p:spTgt spid="389"/>
                                        </p:tgtEl>
                                        <p:attrNameLst>
                                          <p:attrName>style.visibility</p:attrName>
                                        </p:attrNameLst>
                                      </p:cBhvr>
                                      <p:to>
                                        <p:strVal val="visible"/>
                                      </p:to>
                                    </p:set>
                                  </p:childTnLst>
                                </p:cTn>
                              </p:par>
                            </p:childTnLst>
                          </p:cTn>
                        </p:par>
                        <p:par>
                          <p:cTn id="34" fill="hold">
                            <p:stCondLst>
                              <p:cond delay="1175"/>
                            </p:stCondLst>
                            <p:childTnLst>
                              <p:par>
                                <p:cTn id="35" presetID="11" presetClass="entr" presetSubtype="0" fill="hold" grpId="0" nodeType="afterEffect">
                                  <p:stCondLst>
                                    <p:cond delay="0"/>
                                  </p:stCondLst>
                                  <p:childTnLst>
                                    <p:set>
                                      <p:cBhvr>
                                        <p:cTn id="36" dur="75">
                                          <p:stCondLst>
                                            <p:cond delay="0"/>
                                          </p:stCondLst>
                                        </p:cTn>
                                        <p:tgtEl>
                                          <p:spTgt spid="390"/>
                                        </p:tgtEl>
                                        <p:attrNameLst>
                                          <p:attrName>style.visibility</p:attrName>
                                        </p:attrNameLst>
                                      </p:cBhvr>
                                      <p:to>
                                        <p:strVal val="visible"/>
                                      </p:to>
                                    </p:set>
                                  </p:childTnLst>
                                </p:cTn>
                              </p:par>
                            </p:childTnLst>
                          </p:cTn>
                        </p:par>
                        <p:par>
                          <p:cTn id="37" fill="hold">
                            <p:stCondLst>
                              <p:cond delay="1250"/>
                            </p:stCondLst>
                            <p:childTnLst>
                              <p:par>
                                <p:cTn id="38" presetID="11" presetClass="entr" presetSubtype="0" fill="hold" grpId="0" nodeType="afterEffect">
                                  <p:stCondLst>
                                    <p:cond delay="0"/>
                                  </p:stCondLst>
                                  <p:childTnLst>
                                    <p:set>
                                      <p:cBhvr>
                                        <p:cTn id="39" dur="75">
                                          <p:stCondLst>
                                            <p:cond delay="0"/>
                                          </p:stCondLst>
                                        </p:cTn>
                                        <p:tgtEl>
                                          <p:spTgt spid="391"/>
                                        </p:tgtEl>
                                        <p:attrNameLst>
                                          <p:attrName>style.visibility</p:attrName>
                                        </p:attrNameLst>
                                      </p:cBhvr>
                                      <p:to>
                                        <p:strVal val="visible"/>
                                      </p:to>
                                    </p:set>
                                  </p:childTnLst>
                                </p:cTn>
                              </p:par>
                            </p:childTnLst>
                          </p:cTn>
                        </p:par>
                        <p:par>
                          <p:cTn id="40" fill="hold">
                            <p:stCondLst>
                              <p:cond delay="1325"/>
                            </p:stCondLst>
                            <p:childTnLst>
                              <p:par>
                                <p:cTn id="41" presetID="11" presetClass="entr" presetSubtype="0" fill="hold" grpId="0" nodeType="afterEffect">
                                  <p:stCondLst>
                                    <p:cond delay="0"/>
                                  </p:stCondLst>
                                  <p:childTnLst>
                                    <p:set>
                                      <p:cBhvr>
                                        <p:cTn id="42" dur="75">
                                          <p:stCondLst>
                                            <p:cond delay="0"/>
                                          </p:stCondLst>
                                        </p:cTn>
                                        <p:tgtEl>
                                          <p:spTgt spid="392"/>
                                        </p:tgtEl>
                                        <p:attrNameLst>
                                          <p:attrName>style.visibility</p:attrName>
                                        </p:attrNameLst>
                                      </p:cBhvr>
                                      <p:to>
                                        <p:strVal val="visible"/>
                                      </p:to>
                                    </p:set>
                                  </p:childTnLst>
                                </p:cTn>
                              </p:par>
                            </p:childTnLst>
                          </p:cTn>
                        </p:par>
                        <p:par>
                          <p:cTn id="43" fill="hold">
                            <p:stCondLst>
                              <p:cond delay="1400"/>
                            </p:stCondLst>
                            <p:childTnLst>
                              <p:par>
                                <p:cTn id="44" presetID="11" presetClass="entr" presetSubtype="0" fill="hold" grpId="0" nodeType="afterEffect">
                                  <p:stCondLst>
                                    <p:cond delay="0"/>
                                  </p:stCondLst>
                                  <p:childTnLst>
                                    <p:set>
                                      <p:cBhvr>
                                        <p:cTn id="45" dur="75">
                                          <p:stCondLst>
                                            <p:cond delay="0"/>
                                          </p:stCondLst>
                                        </p:cTn>
                                        <p:tgtEl>
                                          <p:spTgt spid="393"/>
                                        </p:tgtEl>
                                        <p:attrNameLst>
                                          <p:attrName>style.visibility</p:attrName>
                                        </p:attrNameLst>
                                      </p:cBhvr>
                                      <p:to>
                                        <p:strVal val="visible"/>
                                      </p:to>
                                    </p:set>
                                  </p:childTnLst>
                                </p:cTn>
                              </p:par>
                            </p:childTnLst>
                          </p:cTn>
                        </p:par>
                        <p:par>
                          <p:cTn id="46" fill="hold">
                            <p:stCondLst>
                              <p:cond delay="1475"/>
                            </p:stCondLst>
                            <p:childTnLst>
                              <p:par>
                                <p:cTn id="47" presetID="11" presetClass="entr" presetSubtype="0" fill="hold" grpId="0" nodeType="afterEffect">
                                  <p:stCondLst>
                                    <p:cond delay="0"/>
                                  </p:stCondLst>
                                  <p:childTnLst>
                                    <p:set>
                                      <p:cBhvr>
                                        <p:cTn id="48" dur="75">
                                          <p:stCondLst>
                                            <p:cond delay="0"/>
                                          </p:stCondLst>
                                        </p:cTn>
                                        <p:tgtEl>
                                          <p:spTgt spid="394"/>
                                        </p:tgtEl>
                                        <p:attrNameLst>
                                          <p:attrName>style.visibility</p:attrName>
                                        </p:attrNameLst>
                                      </p:cBhvr>
                                      <p:to>
                                        <p:strVal val="visible"/>
                                      </p:to>
                                    </p:set>
                                  </p:childTnLst>
                                </p:cTn>
                              </p:par>
                            </p:childTnLst>
                          </p:cTn>
                        </p:par>
                        <p:par>
                          <p:cTn id="49" fill="hold">
                            <p:stCondLst>
                              <p:cond delay="1550"/>
                            </p:stCondLst>
                            <p:childTnLst>
                              <p:par>
                                <p:cTn id="50" presetID="11" presetClass="entr" presetSubtype="0" fill="hold" grpId="0" nodeType="afterEffect">
                                  <p:stCondLst>
                                    <p:cond delay="0"/>
                                  </p:stCondLst>
                                  <p:childTnLst>
                                    <p:set>
                                      <p:cBhvr>
                                        <p:cTn id="51" dur="75">
                                          <p:stCondLst>
                                            <p:cond delay="0"/>
                                          </p:stCondLst>
                                        </p:cTn>
                                        <p:tgtEl>
                                          <p:spTgt spid="395"/>
                                        </p:tgtEl>
                                        <p:attrNameLst>
                                          <p:attrName>style.visibility</p:attrName>
                                        </p:attrNameLst>
                                      </p:cBhvr>
                                      <p:to>
                                        <p:strVal val="visible"/>
                                      </p:to>
                                    </p:set>
                                  </p:childTnLst>
                                </p:cTn>
                              </p:par>
                            </p:childTnLst>
                          </p:cTn>
                        </p:par>
                        <p:par>
                          <p:cTn id="52" fill="hold">
                            <p:stCondLst>
                              <p:cond delay="1625"/>
                            </p:stCondLst>
                            <p:childTnLst>
                              <p:par>
                                <p:cTn id="53" presetID="22" presetClass="entr" presetSubtype="8" fill="hold" grpId="0" nodeType="afterEffect">
                                  <p:stCondLst>
                                    <p:cond delay="0"/>
                                  </p:stCondLst>
                                  <p:childTnLst>
                                    <p:set>
                                      <p:cBhvr>
                                        <p:cTn id="54" dur="1" fill="hold">
                                          <p:stCondLst>
                                            <p:cond delay="0"/>
                                          </p:stCondLst>
                                        </p:cTn>
                                        <p:tgtEl>
                                          <p:spTgt spid="337"/>
                                        </p:tgtEl>
                                        <p:attrNameLst>
                                          <p:attrName>style.visibility</p:attrName>
                                        </p:attrNameLst>
                                      </p:cBhvr>
                                      <p:to>
                                        <p:strVal val="visible"/>
                                      </p:to>
                                    </p:set>
                                    <p:animEffect transition="in" filter="wipe(left)">
                                      <p:cBhvr>
                                        <p:cTn id="55" dur="500"/>
                                        <p:tgtEl>
                                          <p:spTgt spid="337"/>
                                        </p:tgtEl>
                                      </p:cBhvr>
                                    </p:animEffect>
                                  </p:childTnLst>
                                </p:cTn>
                              </p:par>
                            </p:childTnLst>
                          </p:cTn>
                        </p:par>
                        <p:par>
                          <p:cTn id="56" fill="hold">
                            <p:stCondLst>
                              <p:cond delay="2125"/>
                            </p:stCondLst>
                            <p:childTnLst>
                              <p:par>
                                <p:cTn id="57" presetID="11" presetClass="entr" presetSubtype="0" fill="hold" grpId="0" nodeType="afterEffect">
                                  <p:stCondLst>
                                    <p:cond delay="0"/>
                                  </p:stCondLst>
                                  <p:childTnLst>
                                    <p:set>
                                      <p:cBhvr>
                                        <p:cTn id="58" dur="75">
                                          <p:stCondLst>
                                            <p:cond delay="0"/>
                                          </p:stCondLst>
                                        </p:cTn>
                                        <p:tgtEl>
                                          <p:spTgt spid="396"/>
                                        </p:tgtEl>
                                        <p:attrNameLst>
                                          <p:attrName>style.visibility</p:attrName>
                                        </p:attrNameLst>
                                      </p:cBhvr>
                                      <p:to>
                                        <p:strVal val="visible"/>
                                      </p:to>
                                    </p:set>
                                  </p:childTnLst>
                                </p:cTn>
                              </p:par>
                            </p:childTnLst>
                          </p:cTn>
                        </p:par>
                        <p:par>
                          <p:cTn id="59" fill="hold">
                            <p:stCondLst>
                              <p:cond delay="2200"/>
                            </p:stCondLst>
                            <p:childTnLst>
                              <p:par>
                                <p:cTn id="60" presetID="11" presetClass="entr" presetSubtype="0" fill="hold" grpId="0" nodeType="afterEffect">
                                  <p:stCondLst>
                                    <p:cond delay="0"/>
                                  </p:stCondLst>
                                  <p:childTnLst>
                                    <p:set>
                                      <p:cBhvr>
                                        <p:cTn id="61" dur="75">
                                          <p:stCondLst>
                                            <p:cond delay="0"/>
                                          </p:stCondLst>
                                        </p:cTn>
                                        <p:tgtEl>
                                          <p:spTgt spid="397"/>
                                        </p:tgtEl>
                                        <p:attrNameLst>
                                          <p:attrName>style.visibility</p:attrName>
                                        </p:attrNameLst>
                                      </p:cBhvr>
                                      <p:to>
                                        <p:strVal val="visible"/>
                                      </p:to>
                                    </p:set>
                                  </p:childTnLst>
                                </p:cTn>
                              </p:par>
                            </p:childTnLst>
                          </p:cTn>
                        </p:par>
                        <p:par>
                          <p:cTn id="62" fill="hold">
                            <p:stCondLst>
                              <p:cond delay="2275"/>
                            </p:stCondLst>
                            <p:childTnLst>
                              <p:par>
                                <p:cTn id="63" presetID="11" presetClass="entr" presetSubtype="0" fill="hold" grpId="0" nodeType="afterEffect">
                                  <p:stCondLst>
                                    <p:cond delay="0"/>
                                  </p:stCondLst>
                                  <p:childTnLst>
                                    <p:set>
                                      <p:cBhvr>
                                        <p:cTn id="64" dur="75">
                                          <p:stCondLst>
                                            <p:cond delay="0"/>
                                          </p:stCondLst>
                                        </p:cTn>
                                        <p:tgtEl>
                                          <p:spTgt spid="398"/>
                                        </p:tgtEl>
                                        <p:attrNameLst>
                                          <p:attrName>style.visibility</p:attrName>
                                        </p:attrNameLst>
                                      </p:cBhvr>
                                      <p:to>
                                        <p:strVal val="visible"/>
                                      </p:to>
                                    </p:set>
                                  </p:childTnLst>
                                </p:cTn>
                              </p:par>
                            </p:childTnLst>
                          </p:cTn>
                        </p:par>
                        <p:par>
                          <p:cTn id="65" fill="hold">
                            <p:stCondLst>
                              <p:cond delay="2350"/>
                            </p:stCondLst>
                            <p:childTnLst>
                              <p:par>
                                <p:cTn id="66" presetID="11" presetClass="entr" presetSubtype="0" fill="hold" grpId="0" nodeType="afterEffect">
                                  <p:stCondLst>
                                    <p:cond delay="0"/>
                                  </p:stCondLst>
                                  <p:childTnLst>
                                    <p:set>
                                      <p:cBhvr>
                                        <p:cTn id="67" dur="75">
                                          <p:stCondLst>
                                            <p:cond delay="0"/>
                                          </p:stCondLst>
                                        </p:cTn>
                                        <p:tgtEl>
                                          <p:spTgt spid="399"/>
                                        </p:tgtEl>
                                        <p:attrNameLst>
                                          <p:attrName>style.visibility</p:attrName>
                                        </p:attrNameLst>
                                      </p:cBhvr>
                                      <p:to>
                                        <p:strVal val="visible"/>
                                      </p:to>
                                    </p:set>
                                  </p:childTnLst>
                                </p:cTn>
                              </p:par>
                            </p:childTnLst>
                          </p:cTn>
                        </p:par>
                        <p:par>
                          <p:cTn id="68" fill="hold">
                            <p:stCondLst>
                              <p:cond delay="2425"/>
                            </p:stCondLst>
                            <p:childTnLst>
                              <p:par>
                                <p:cTn id="69" presetID="11" presetClass="entr" presetSubtype="0" fill="hold" grpId="0" nodeType="afterEffect">
                                  <p:stCondLst>
                                    <p:cond delay="0"/>
                                  </p:stCondLst>
                                  <p:childTnLst>
                                    <p:set>
                                      <p:cBhvr>
                                        <p:cTn id="70" dur="75">
                                          <p:stCondLst>
                                            <p:cond delay="0"/>
                                          </p:stCondLst>
                                        </p:cTn>
                                        <p:tgtEl>
                                          <p:spTgt spid="400"/>
                                        </p:tgtEl>
                                        <p:attrNameLst>
                                          <p:attrName>style.visibility</p:attrName>
                                        </p:attrNameLst>
                                      </p:cBhvr>
                                      <p:to>
                                        <p:strVal val="visible"/>
                                      </p:to>
                                    </p:set>
                                  </p:childTnLst>
                                </p:cTn>
                              </p:par>
                            </p:childTnLst>
                          </p:cTn>
                        </p:par>
                        <p:par>
                          <p:cTn id="71" fill="hold">
                            <p:stCondLst>
                              <p:cond delay="2500"/>
                            </p:stCondLst>
                            <p:childTnLst>
                              <p:par>
                                <p:cTn id="72" presetID="11" presetClass="entr" presetSubtype="0" fill="hold" grpId="0" nodeType="afterEffect">
                                  <p:stCondLst>
                                    <p:cond delay="0"/>
                                  </p:stCondLst>
                                  <p:childTnLst>
                                    <p:set>
                                      <p:cBhvr>
                                        <p:cTn id="73" dur="75">
                                          <p:stCondLst>
                                            <p:cond delay="0"/>
                                          </p:stCondLst>
                                        </p:cTn>
                                        <p:tgtEl>
                                          <p:spTgt spid="401"/>
                                        </p:tgtEl>
                                        <p:attrNameLst>
                                          <p:attrName>style.visibility</p:attrName>
                                        </p:attrNameLst>
                                      </p:cBhvr>
                                      <p:to>
                                        <p:strVal val="visible"/>
                                      </p:to>
                                    </p:set>
                                  </p:childTnLst>
                                </p:cTn>
                              </p:par>
                            </p:childTnLst>
                          </p:cTn>
                        </p:par>
                        <p:par>
                          <p:cTn id="74" fill="hold">
                            <p:stCondLst>
                              <p:cond delay="2575"/>
                            </p:stCondLst>
                            <p:childTnLst>
                              <p:par>
                                <p:cTn id="75" presetID="22" presetClass="entr" presetSubtype="8" fill="hold" grpId="0" nodeType="afterEffect">
                                  <p:stCondLst>
                                    <p:cond delay="0"/>
                                  </p:stCondLst>
                                  <p:childTnLst>
                                    <p:set>
                                      <p:cBhvr>
                                        <p:cTn id="76" dur="1" fill="hold">
                                          <p:stCondLst>
                                            <p:cond delay="0"/>
                                          </p:stCondLst>
                                        </p:cTn>
                                        <p:tgtEl>
                                          <p:spTgt spid="338"/>
                                        </p:tgtEl>
                                        <p:attrNameLst>
                                          <p:attrName>style.visibility</p:attrName>
                                        </p:attrNameLst>
                                      </p:cBhvr>
                                      <p:to>
                                        <p:strVal val="visible"/>
                                      </p:to>
                                    </p:set>
                                    <p:animEffect transition="in" filter="wipe(left)">
                                      <p:cBhvr>
                                        <p:cTn id="77" dur="500"/>
                                        <p:tgtEl>
                                          <p:spTgt spid="338"/>
                                        </p:tgtEl>
                                      </p:cBhvr>
                                    </p:animEffect>
                                  </p:childTnLst>
                                </p:cTn>
                              </p:par>
                            </p:childTnLst>
                          </p:cTn>
                        </p:par>
                        <p:par>
                          <p:cTn id="78" fill="hold">
                            <p:stCondLst>
                              <p:cond delay="3075"/>
                            </p:stCondLst>
                            <p:childTnLst>
                              <p:par>
                                <p:cTn id="79" presetID="11" presetClass="entr" presetSubtype="0" fill="hold" grpId="0" nodeType="afterEffect">
                                  <p:stCondLst>
                                    <p:cond delay="0"/>
                                  </p:stCondLst>
                                  <p:childTnLst>
                                    <p:set>
                                      <p:cBhvr>
                                        <p:cTn id="80" dur="75">
                                          <p:stCondLst>
                                            <p:cond delay="0"/>
                                          </p:stCondLst>
                                        </p:cTn>
                                        <p:tgtEl>
                                          <p:spTgt spid="402"/>
                                        </p:tgtEl>
                                        <p:attrNameLst>
                                          <p:attrName>style.visibility</p:attrName>
                                        </p:attrNameLst>
                                      </p:cBhvr>
                                      <p:to>
                                        <p:strVal val="visible"/>
                                      </p:to>
                                    </p:set>
                                  </p:childTnLst>
                                </p:cTn>
                              </p:par>
                            </p:childTnLst>
                          </p:cTn>
                        </p:par>
                        <p:par>
                          <p:cTn id="81" fill="hold">
                            <p:stCondLst>
                              <p:cond delay="3150"/>
                            </p:stCondLst>
                            <p:childTnLst>
                              <p:par>
                                <p:cTn id="82" presetID="11" presetClass="entr" presetSubtype="0" fill="hold" grpId="0" nodeType="afterEffect">
                                  <p:stCondLst>
                                    <p:cond delay="0"/>
                                  </p:stCondLst>
                                  <p:childTnLst>
                                    <p:set>
                                      <p:cBhvr>
                                        <p:cTn id="83" dur="75">
                                          <p:stCondLst>
                                            <p:cond delay="0"/>
                                          </p:stCondLst>
                                        </p:cTn>
                                        <p:tgtEl>
                                          <p:spTgt spid="403"/>
                                        </p:tgtEl>
                                        <p:attrNameLst>
                                          <p:attrName>style.visibility</p:attrName>
                                        </p:attrNameLst>
                                      </p:cBhvr>
                                      <p:to>
                                        <p:strVal val="visible"/>
                                      </p:to>
                                    </p:set>
                                  </p:childTnLst>
                                </p:cTn>
                              </p:par>
                            </p:childTnLst>
                          </p:cTn>
                        </p:par>
                        <p:par>
                          <p:cTn id="84" fill="hold">
                            <p:stCondLst>
                              <p:cond delay="3225"/>
                            </p:stCondLst>
                            <p:childTnLst>
                              <p:par>
                                <p:cTn id="85" presetID="11" presetClass="entr" presetSubtype="0" fill="hold" grpId="0" nodeType="afterEffect">
                                  <p:stCondLst>
                                    <p:cond delay="0"/>
                                  </p:stCondLst>
                                  <p:childTnLst>
                                    <p:set>
                                      <p:cBhvr>
                                        <p:cTn id="86" dur="75">
                                          <p:stCondLst>
                                            <p:cond delay="0"/>
                                          </p:stCondLst>
                                        </p:cTn>
                                        <p:tgtEl>
                                          <p:spTgt spid="404"/>
                                        </p:tgtEl>
                                        <p:attrNameLst>
                                          <p:attrName>style.visibility</p:attrName>
                                        </p:attrNameLst>
                                      </p:cBhvr>
                                      <p:to>
                                        <p:strVal val="visible"/>
                                      </p:to>
                                    </p:set>
                                  </p:childTnLst>
                                </p:cTn>
                              </p:par>
                            </p:childTnLst>
                          </p:cTn>
                        </p:par>
                        <p:par>
                          <p:cTn id="87" fill="hold">
                            <p:stCondLst>
                              <p:cond delay="3300"/>
                            </p:stCondLst>
                            <p:childTnLst>
                              <p:par>
                                <p:cTn id="88" presetID="11" presetClass="entr" presetSubtype="0" fill="hold" grpId="0" nodeType="afterEffect">
                                  <p:stCondLst>
                                    <p:cond delay="0"/>
                                  </p:stCondLst>
                                  <p:childTnLst>
                                    <p:set>
                                      <p:cBhvr>
                                        <p:cTn id="89" dur="75">
                                          <p:stCondLst>
                                            <p:cond delay="0"/>
                                          </p:stCondLst>
                                        </p:cTn>
                                        <p:tgtEl>
                                          <p:spTgt spid="405"/>
                                        </p:tgtEl>
                                        <p:attrNameLst>
                                          <p:attrName>style.visibility</p:attrName>
                                        </p:attrNameLst>
                                      </p:cBhvr>
                                      <p:to>
                                        <p:strVal val="visible"/>
                                      </p:to>
                                    </p:set>
                                  </p:childTnLst>
                                </p:cTn>
                              </p:par>
                            </p:childTnLst>
                          </p:cTn>
                        </p:par>
                        <p:par>
                          <p:cTn id="90" fill="hold">
                            <p:stCondLst>
                              <p:cond delay="3375"/>
                            </p:stCondLst>
                            <p:childTnLst>
                              <p:par>
                                <p:cTn id="91" presetID="11" presetClass="entr" presetSubtype="0" fill="hold" grpId="0" nodeType="afterEffect">
                                  <p:stCondLst>
                                    <p:cond delay="0"/>
                                  </p:stCondLst>
                                  <p:childTnLst>
                                    <p:set>
                                      <p:cBhvr>
                                        <p:cTn id="92" dur="75">
                                          <p:stCondLst>
                                            <p:cond delay="0"/>
                                          </p:stCondLst>
                                        </p:cTn>
                                        <p:tgtEl>
                                          <p:spTgt spid="406"/>
                                        </p:tgtEl>
                                        <p:attrNameLst>
                                          <p:attrName>style.visibility</p:attrName>
                                        </p:attrNameLst>
                                      </p:cBhvr>
                                      <p:to>
                                        <p:strVal val="visible"/>
                                      </p:to>
                                    </p:set>
                                  </p:childTnLst>
                                </p:cTn>
                              </p:par>
                            </p:childTnLst>
                          </p:cTn>
                        </p:par>
                        <p:par>
                          <p:cTn id="93" fill="hold">
                            <p:stCondLst>
                              <p:cond delay="3450"/>
                            </p:stCondLst>
                            <p:childTnLst>
                              <p:par>
                                <p:cTn id="94" presetID="11" presetClass="entr" presetSubtype="0" fill="hold" grpId="0" nodeType="afterEffect">
                                  <p:stCondLst>
                                    <p:cond delay="0"/>
                                  </p:stCondLst>
                                  <p:childTnLst>
                                    <p:set>
                                      <p:cBhvr>
                                        <p:cTn id="95" dur="75">
                                          <p:stCondLst>
                                            <p:cond delay="0"/>
                                          </p:stCondLst>
                                        </p:cTn>
                                        <p:tgtEl>
                                          <p:spTgt spid="407"/>
                                        </p:tgtEl>
                                        <p:attrNameLst>
                                          <p:attrName>style.visibility</p:attrName>
                                        </p:attrNameLst>
                                      </p:cBhvr>
                                      <p:to>
                                        <p:strVal val="visible"/>
                                      </p:to>
                                    </p:set>
                                  </p:childTnLst>
                                </p:cTn>
                              </p:par>
                            </p:childTnLst>
                          </p:cTn>
                        </p:par>
                        <p:par>
                          <p:cTn id="96" fill="hold">
                            <p:stCondLst>
                              <p:cond delay="3525"/>
                            </p:stCondLst>
                            <p:childTnLst>
                              <p:par>
                                <p:cTn id="97" presetID="11" presetClass="entr" presetSubtype="0" fill="hold" grpId="0" nodeType="afterEffect">
                                  <p:stCondLst>
                                    <p:cond delay="0"/>
                                  </p:stCondLst>
                                  <p:childTnLst>
                                    <p:set>
                                      <p:cBhvr>
                                        <p:cTn id="98" dur="75">
                                          <p:stCondLst>
                                            <p:cond delay="0"/>
                                          </p:stCondLst>
                                        </p:cTn>
                                        <p:tgtEl>
                                          <p:spTgt spid="408"/>
                                        </p:tgtEl>
                                        <p:attrNameLst>
                                          <p:attrName>style.visibility</p:attrName>
                                        </p:attrNameLst>
                                      </p:cBhvr>
                                      <p:to>
                                        <p:strVal val="visible"/>
                                      </p:to>
                                    </p:set>
                                  </p:childTnLst>
                                </p:cTn>
                              </p:par>
                            </p:childTnLst>
                          </p:cTn>
                        </p:par>
                        <p:par>
                          <p:cTn id="99" fill="hold">
                            <p:stCondLst>
                              <p:cond delay="3600"/>
                            </p:stCondLst>
                            <p:childTnLst>
                              <p:par>
                                <p:cTn id="100" presetID="18" presetClass="entr" presetSubtype="3" fill="hold" grpId="0" nodeType="afterEffect">
                                  <p:stCondLst>
                                    <p:cond delay="0"/>
                                  </p:stCondLst>
                                  <p:childTnLst>
                                    <p:set>
                                      <p:cBhvr>
                                        <p:cTn id="101" dur="1" fill="hold">
                                          <p:stCondLst>
                                            <p:cond delay="0"/>
                                          </p:stCondLst>
                                        </p:cTn>
                                        <p:tgtEl>
                                          <p:spTgt spid="339"/>
                                        </p:tgtEl>
                                        <p:attrNameLst>
                                          <p:attrName>style.visibility</p:attrName>
                                        </p:attrNameLst>
                                      </p:cBhvr>
                                      <p:to>
                                        <p:strVal val="visible"/>
                                      </p:to>
                                    </p:set>
                                    <p:animEffect transition="in" filter="strips(upRight)">
                                      <p:cBhvr>
                                        <p:cTn id="102" dur="500"/>
                                        <p:tgtEl>
                                          <p:spTgt spid="339"/>
                                        </p:tgtEl>
                                      </p:cBhvr>
                                    </p:animEffect>
                                  </p:childTnLst>
                                </p:cTn>
                              </p:par>
                            </p:childTnLst>
                          </p:cTn>
                        </p:par>
                        <p:par>
                          <p:cTn id="103" fill="hold">
                            <p:stCondLst>
                              <p:cond delay="4100"/>
                            </p:stCondLst>
                            <p:childTnLst>
                              <p:par>
                                <p:cTn id="104" presetID="11" presetClass="entr" presetSubtype="0" fill="hold" grpId="0" nodeType="afterEffect">
                                  <p:stCondLst>
                                    <p:cond delay="0"/>
                                  </p:stCondLst>
                                  <p:childTnLst>
                                    <p:set>
                                      <p:cBhvr>
                                        <p:cTn id="105" dur="75">
                                          <p:stCondLst>
                                            <p:cond delay="0"/>
                                          </p:stCondLst>
                                        </p:cTn>
                                        <p:tgtEl>
                                          <p:spTgt spid="409"/>
                                        </p:tgtEl>
                                        <p:attrNameLst>
                                          <p:attrName>style.visibility</p:attrName>
                                        </p:attrNameLst>
                                      </p:cBhvr>
                                      <p:to>
                                        <p:strVal val="visible"/>
                                      </p:to>
                                    </p:set>
                                  </p:childTnLst>
                                </p:cTn>
                              </p:par>
                            </p:childTnLst>
                          </p:cTn>
                        </p:par>
                        <p:par>
                          <p:cTn id="106" fill="hold">
                            <p:stCondLst>
                              <p:cond delay="4175"/>
                            </p:stCondLst>
                            <p:childTnLst>
                              <p:par>
                                <p:cTn id="107" presetID="11" presetClass="entr" presetSubtype="0" fill="hold" grpId="0" nodeType="afterEffect">
                                  <p:stCondLst>
                                    <p:cond delay="0"/>
                                  </p:stCondLst>
                                  <p:childTnLst>
                                    <p:set>
                                      <p:cBhvr>
                                        <p:cTn id="108" dur="75">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animBg="1"/>
      <p:bldP spid="338" grpId="0" animBg="1"/>
      <p:bldP spid="339" grpId="0" animBg="1"/>
      <p:bldP spid="380" grpId="0" animBg="1"/>
      <p:bldP spid="381" grpId="0" animBg="1"/>
      <p:bldP spid="382" grpId="0" animBg="1"/>
      <p:bldP spid="383" grpId="0" animBg="1"/>
      <p:bldP spid="384" grpId="0" animBg="1"/>
      <p:bldP spid="385" grpId="0" animBg="1"/>
      <p:bldP spid="386" grpId="0" animBg="1"/>
      <p:bldP spid="387" grpId="0" animBg="1"/>
      <p:bldP spid="388" grpId="0" animBg="1"/>
      <p:bldP spid="389" grpId="0" animBg="1"/>
      <p:bldP spid="390" grpId="0" animBg="1"/>
      <p:bldP spid="391" grpId="0" animBg="1"/>
      <p:bldP spid="392" grpId="0" animBg="1"/>
      <p:bldP spid="393" grpId="0" animBg="1"/>
      <p:bldP spid="394" grpId="0" animBg="1"/>
      <p:bldP spid="395" grpId="0" animBg="1"/>
      <p:bldP spid="396" grpId="0" animBg="1"/>
      <p:bldP spid="397" grpId="0" animBg="1"/>
      <p:bldP spid="398" grpId="0" animBg="1"/>
      <p:bldP spid="399" grpId="0" animBg="1"/>
      <p:bldP spid="400" grpId="0" animBg="1"/>
      <p:bldP spid="401" grpId="0" animBg="1"/>
      <p:bldP spid="402" grpId="0" animBg="1"/>
      <p:bldP spid="403" grpId="0" animBg="1"/>
      <p:bldP spid="404" grpId="0" animBg="1"/>
      <p:bldP spid="405" grpId="0" animBg="1"/>
      <p:bldP spid="406" grpId="0" animBg="1"/>
      <p:bldP spid="407" grpId="0" animBg="1"/>
      <p:bldP spid="408" grpId="0" animBg="1"/>
      <p:bldP spid="409" grpId="0" animBg="1"/>
      <p:bldP spid="4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Optical Burst Switching : Basic Principle</a:t>
            </a:r>
            <a:endParaRPr lang="en-US" dirty="0"/>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97" name="Line 3"/>
          <p:cNvSpPr>
            <a:spLocks noChangeShapeType="1"/>
          </p:cNvSpPr>
          <p:nvPr/>
        </p:nvSpPr>
        <p:spPr bwMode="auto">
          <a:xfrm flipV="1">
            <a:off x="6244043" y="3499892"/>
            <a:ext cx="1320800" cy="5334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 name="Freeform 4"/>
          <p:cNvSpPr>
            <a:spLocks/>
          </p:cNvSpPr>
          <p:nvPr/>
        </p:nvSpPr>
        <p:spPr bwMode="auto">
          <a:xfrm>
            <a:off x="548093" y="2433092"/>
            <a:ext cx="1320800" cy="990600"/>
          </a:xfrm>
          <a:custGeom>
            <a:avLst/>
            <a:gdLst>
              <a:gd name="T0" fmla="*/ 0 w 768"/>
              <a:gd name="T1" fmla="*/ 0 h 624"/>
              <a:gd name="T2" fmla="*/ 0 w 768"/>
              <a:gd name="T3" fmla="*/ 624 h 624"/>
              <a:gd name="T4" fmla="*/ 768 w 768"/>
              <a:gd name="T5" fmla="*/ 624 h 624"/>
            </a:gdLst>
            <a:ahLst/>
            <a:cxnLst>
              <a:cxn ang="0">
                <a:pos x="T0" y="T1"/>
              </a:cxn>
              <a:cxn ang="0">
                <a:pos x="T2" y="T3"/>
              </a:cxn>
              <a:cxn ang="0">
                <a:pos x="T4" y="T5"/>
              </a:cxn>
            </a:cxnLst>
            <a:rect l="0" t="0" r="r" b="b"/>
            <a:pathLst>
              <a:path w="768" h="624">
                <a:moveTo>
                  <a:pt x="0" y="0"/>
                </a:moveTo>
                <a:lnTo>
                  <a:pt x="0" y="624"/>
                </a:lnTo>
                <a:lnTo>
                  <a:pt x="768" y="624"/>
                </a:lnTo>
              </a:path>
            </a:pathLst>
          </a:custGeom>
          <a:noFill/>
          <a:ln w="38100" cap="flat" cmpd="sng">
            <a:solidFill>
              <a:srgbClr val="CECECE"/>
            </a:solidFill>
            <a:prstDash val="solid"/>
            <a:round/>
            <a:headEnd/>
            <a:tailEnd/>
          </a:ln>
          <a:effectLst/>
          <a:extLst>
            <a:ext uri="{909E8E84-426E-40dd-AFC4-6F175D3DCCD1}">
              <a14:hiddenFill xmlns="" xmlns:a14="http://schemas.microsoft.com/office/drawing/2010/main">
                <a:solidFill>
                  <a:schemeClr val="hlink"/>
                </a:solidFill>
              </a14:hiddenFill>
            </a:ext>
            <a:ext uri="{AF507438-7753-43e0-B8FC-AC1667EBCBE1}">
              <a14:hiddenEffects xmlns="" xmlns:a14="http://schemas.microsoft.com/office/drawing/2010/main">
                <a:effectLst>
                  <a:outerShdw blurRad="63500" dist="17961" dir="2700000" algn="ctr" rotWithShape="0">
                    <a:schemeClr val="tx2">
                      <a:gamma/>
                      <a:shade val="60000"/>
                      <a:invGamma/>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99" name="Group 5"/>
          <p:cNvGrpSpPr>
            <a:grpSpLocks/>
          </p:cNvGrpSpPr>
          <p:nvPr/>
        </p:nvGrpSpPr>
        <p:grpSpPr bwMode="auto">
          <a:xfrm>
            <a:off x="135343" y="1899692"/>
            <a:ext cx="908050" cy="838200"/>
            <a:chOff x="480" y="2818"/>
            <a:chExt cx="872" cy="878"/>
          </a:xfrm>
        </p:grpSpPr>
        <p:sp>
          <p:nvSpPr>
            <p:cNvPr id="100" name="Oval 6"/>
            <p:cNvSpPr>
              <a:spLocks noChangeArrowheads="1"/>
            </p:cNvSpPr>
            <p:nvPr/>
          </p:nvSpPr>
          <p:spPr bwMode="auto">
            <a:xfrm>
              <a:off x="482" y="3416"/>
              <a:ext cx="870" cy="280"/>
            </a:xfrm>
            <a:prstGeom prst="ellipse">
              <a:avLst/>
            </a:prstGeom>
            <a:solidFill>
              <a:srgbClr val="919191"/>
            </a:solidFill>
            <a:ln>
              <a:noFill/>
            </a:ln>
            <a:extLst>
              <a:ext uri="{91240B29-F687-4f45-9708-019B960494DF}">
                <a14:hiddenLine xmlns="" xmlns:a14="http://schemas.microsoft.com/office/drawing/2010/main" w="7938">
                  <a:solidFill>
                    <a:srgbClr val="AAE6FF"/>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1" name="Rectangle 7"/>
            <p:cNvSpPr>
              <a:spLocks noChangeArrowheads="1"/>
            </p:cNvSpPr>
            <p:nvPr/>
          </p:nvSpPr>
          <p:spPr bwMode="auto">
            <a:xfrm>
              <a:off x="480" y="2961"/>
              <a:ext cx="869" cy="597"/>
            </a:xfrm>
            <a:prstGeom prst="rect">
              <a:avLst/>
            </a:prstGeom>
            <a:solidFill>
              <a:srgbClr val="0078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 name="Rectangle 8"/>
            <p:cNvSpPr>
              <a:spLocks noChangeArrowheads="1"/>
            </p:cNvSpPr>
            <p:nvPr/>
          </p:nvSpPr>
          <p:spPr bwMode="auto">
            <a:xfrm>
              <a:off x="480" y="2961"/>
              <a:ext cx="869" cy="597"/>
            </a:xfrm>
            <a:prstGeom prst="rect">
              <a:avLst/>
            </a:prstGeom>
            <a:solidFill>
              <a:srgbClr val="91919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3" name="Oval 9"/>
            <p:cNvSpPr>
              <a:spLocks noChangeArrowheads="1"/>
            </p:cNvSpPr>
            <p:nvPr/>
          </p:nvSpPr>
          <p:spPr bwMode="auto">
            <a:xfrm>
              <a:off x="482" y="2818"/>
              <a:ext cx="870" cy="280"/>
            </a:xfrm>
            <a:prstGeom prst="ellipse">
              <a:avLst/>
            </a:prstGeom>
            <a:solidFill>
              <a:srgbClr val="777ED5"/>
            </a:solidFill>
            <a:ln>
              <a:noFill/>
            </a:ln>
            <a:effectLst/>
            <a:extLst>
              <a:ext uri="{91240B29-F687-4f45-9708-019B960494DF}">
                <a14:hiddenLine xmlns="" xmlns:a14="http://schemas.microsoft.com/office/drawing/2010/main" w="9525">
                  <a:solidFill>
                    <a:srgbClr val="AAE6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04" name="Group 10"/>
            <p:cNvGrpSpPr>
              <a:grpSpLocks/>
            </p:cNvGrpSpPr>
            <p:nvPr/>
          </p:nvGrpSpPr>
          <p:grpSpPr bwMode="auto">
            <a:xfrm>
              <a:off x="612" y="2851"/>
              <a:ext cx="604" cy="214"/>
              <a:chOff x="612" y="2531"/>
              <a:chExt cx="604" cy="214"/>
            </a:xfrm>
          </p:grpSpPr>
          <p:grpSp>
            <p:nvGrpSpPr>
              <p:cNvPr id="110" name="Group 11"/>
              <p:cNvGrpSpPr>
                <a:grpSpLocks/>
              </p:cNvGrpSpPr>
              <p:nvPr/>
            </p:nvGrpSpPr>
            <p:grpSpPr bwMode="auto">
              <a:xfrm>
                <a:off x="612" y="2531"/>
                <a:ext cx="599" cy="209"/>
                <a:chOff x="612" y="2531"/>
                <a:chExt cx="599" cy="209"/>
              </a:xfrm>
            </p:grpSpPr>
            <p:sp>
              <p:nvSpPr>
                <p:cNvPr id="120" name="Freeform 12"/>
                <p:cNvSpPr>
                  <a:spLocks/>
                </p:cNvSpPr>
                <p:nvPr/>
              </p:nvSpPr>
              <p:spPr bwMode="auto">
                <a:xfrm>
                  <a:off x="925" y="2536"/>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1" name="Freeform 13"/>
                <p:cNvSpPr>
                  <a:spLocks/>
                </p:cNvSpPr>
                <p:nvPr/>
              </p:nvSpPr>
              <p:spPr bwMode="auto">
                <a:xfrm>
                  <a:off x="925" y="2536"/>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2" name="Freeform 14"/>
                <p:cNvSpPr>
                  <a:spLocks/>
                </p:cNvSpPr>
                <p:nvPr/>
              </p:nvSpPr>
              <p:spPr bwMode="auto">
                <a:xfrm>
                  <a:off x="612" y="2641"/>
                  <a:ext cx="286" cy="94"/>
                </a:xfrm>
                <a:custGeom>
                  <a:avLst/>
                  <a:gdLst>
                    <a:gd name="T0" fmla="*/ 286 w 286"/>
                    <a:gd name="T1" fmla="*/ 19 h 94"/>
                    <a:gd name="T2" fmla="*/ 223 w 286"/>
                    <a:gd name="T3" fmla="*/ 0 h 94"/>
                    <a:gd name="T4" fmla="*/ 75 w 286"/>
                    <a:gd name="T5" fmla="*/ 59 h 94"/>
                    <a:gd name="T6" fmla="*/ 0 w 286"/>
                    <a:gd name="T7" fmla="*/ 39 h 94"/>
                    <a:gd name="T8" fmla="*/ 38 w 286"/>
                    <a:gd name="T9" fmla="*/ 94 h 94"/>
                    <a:gd name="T10" fmla="*/ 223 w 286"/>
                    <a:gd name="T11" fmla="*/ 94 h 94"/>
                    <a:gd name="T12" fmla="*/ 143 w 286"/>
                    <a:gd name="T13" fmla="*/ 74 h 94"/>
                    <a:gd name="T14" fmla="*/ 286 w 286"/>
                    <a:gd name="T15" fmla="*/ 19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4">
                      <a:moveTo>
                        <a:pt x="286" y="19"/>
                      </a:moveTo>
                      <a:lnTo>
                        <a:pt x="223" y="0"/>
                      </a:lnTo>
                      <a:lnTo>
                        <a:pt x="75" y="59"/>
                      </a:lnTo>
                      <a:lnTo>
                        <a:pt x="0" y="39"/>
                      </a:lnTo>
                      <a:lnTo>
                        <a:pt x="38" y="94"/>
                      </a:lnTo>
                      <a:lnTo>
                        <a:pt x="223" y="94"/>
                      </a:lnTo>
                      <a:lnTo>
                        <a:pt x="143" y="74"/>
                      </a:lnTo>
                      <a:lnTo>
                        <a:pt x="286" y="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3" name="Freeform 15"/>
                <p:cNvSpPr>
                  <a:spLocks/>
                </p:cNvSpPr>
                <p:nvPr/>
              </p:nvSpPr>
              <p:spPr bwMode="auto">
                <a:xfrm>
                  <a:off x="612" y="2641"/>
                  <a:ext cx="286" cy="94"/>
                </a:xfrm>
                <a:custGeom>
                  <a:avLst/>
                  <a:gdLst>
                    <a:gd name="T0" fmla="*/ 286 w 286"/>
                    <a:gd name="T1" fmla="*/ 19 h 94"/>
                    <a:gd name="T2" fmla="*/ 223 w 286"/>
                    <a:gd name="T3" fmla="*/ 0 h 94"/>
                    <a:gd name="T4" fmla="*/ 75 w 286"/>
                    <a:gd name="T5" fmla="*/ 59 h 94"/>
                    <a:gd name="T6" fmla="*/ 0 w 286"/>
                    <a:gd name="T7" fmla="*/ 39 h 94"/>
                    <a:gd name="T8" fmla="*/ 38 w 286"/>
                    <a:gd name="T9" fmla="*/ 94 h 94"/>
                    <a:gd name="T10" fmla="*/ 223 w 286"/>
                    <a:gd name="T11" fmla="*/ 94 h 94"/>
                    <a:gd name="T12" fmla="*/ 143 w 286"/>
                    <a:gd name="T13" fmla="*/ 74 h 94"/>
                    <a:gd name="T14" fmla="*/ 286 w 286"/>
                    <a:gd name="T15" fmla="*/ 19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4">
                      <a:moveTo>
                        <a:pt x="286" y="19"/>
                      </a:moveTo>
                      <a:lnTo>
                        <a:pt x="223" y="0"/>
                      </a:lnTo>
                      <a:lnTo>
                        <a:pt x="75" y="59"/>
                      </a:lnTo>
                      <a:lnTo>
                        <a:pt x="0" y="39"/>
                      </a:lnTo>
                      <a:lnTo>
                        <a:pt x="38" y="94"/>
                      </a:lnTo>
                      <a:lnTo>
                        <a:pt x="223" y="94"/>
                      </a:lnTo>
                      <a:lnTo>
                        <a:pt x="143" y="74"/>
                      </a:lnTo>
                      <a:lnTo>
                        <a:pt x="286" y="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4" name="Freeform 16"/>
                <p:cNvSpPr>
                  <a:spLocks/>
                </p:cNvSpPr>
                <p:nvPr/>
              </p:nvSpPr>
              <p:spPr bwMode="auto">
                <a:xfrm>
                  <a:off x="628" y="2531"/>
                  <a:ext cx="286" cy="90"/>
                </a:xfrm>
                <a:custGeom>
                  <a:avLst/>
                  <a:gdLst>
                    <a:gd name="T0" fmla="*/ 0 w 286"/>
                    <a:gd name="T1" fmla="*/ 20 h 90"/>
                    <a:gd name="T2" fmla="*/ 64 w 286"/>
                    <a:gd name="T3" fmla="*/ 0 h 90"/>
                    <a:gd name="T4" fmla="*/ 217 w 286"/>
                    <a:gd name="T5" fmla="*/ 55 h 90"/>
                    <a:gd name="T6" fmla="*/ 286 w 286"/>
                    <a:gd name="T7" fmla="*/ 40 h 90"/>
                    <a:gd name="T8" fmla="*/ 249 w 286"/>
                    <a:gd name="T9" fmla="*/ 90 h 90"/>
                    <a:gd name="T10" fmla="*/ 69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4" y="0"/>
                      </a:lnTo>
                      <a:lnTo>
                        <a:pt x="217" y="55"/>
                      </a:lnTo>
                      <a:lnTo>
                        <a:pt x="286" y="40"/>
                      </a:lnTo>
                      <a:lnTo>
                        <a:pt x="249" y="90"/>
                      </a:lnTo>
                      <a:lnTo>
                        <a:pt x="69" y="90"/>
                      </a:lnTo>
                      <a:lnTo>
                        <a:pt x="143" y="75"/>
                      </a:lnTo>
                      <a:lnTo>
                        <a:pt x="0" y="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5" name="Freeform 17"/>
                <p:cNvSpPr>
                  <a:spLocks/>
                </p:cNvSpPr>
                <p:nvPr/>
              </p:nvSpPr>
              <p:spPr bwMode="auto">
                <a:xfrm>
                  <a:off x="628" y="2531"/>
                  <a:ext cx="286" cy="90"/>
                </a:xfrm>
                <a:custGeom>
                  <a:avLst/>
                  <a:gdLst>
                    <a:gd name="T0" fmla="*/ 0 w 286"/>
                    <a:gd name="T1" fmla="*/ 20 h 90"/>
                    <a:gd name="T2" fmla="*/ 64 w 286"/>
                    <a:gd name="T3" fmla="*/ 0 h 90"/>
                    <a:gd name="T4" fmla="*/ 217 w 286"/>
                    <a:gd name="T5" fmla="*/ 55 h 90"/>
                    <a:gd name="T6" fmla="*/ 286 w 286"/>
                    <a:gd name="T7" fmla="*/ 40 h 90"/>
                    <a:gd name="T8" fmla="*/ 249 w 286"/>
                    <a:gd name="T9" fmla="*/ 90 h 90"/>
                    <a:gd name="T10" fmla="*/ 69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4" y="0"/>
                      </a:lnTo>
                      <a:lnTo>
                        <a:pt x="217" y="55"/>
                      </a:lnTo>
                      <a:lnTo>
                        <a:pt x="286" y="40"/>
                      </a:lnTo>
                      <a:lnTo>
                        <a:pt x="249" y="90"/>
                      </a:lnTo>
                      <a:lnTo>
                        <a:pt x="69" y="90"/>
                      </a:lnTo>
                      <a:lnTo>
                        <a:pt x="143" y="75"/>
                      </a:lnTo>
                      <a:lnTo>
                        <a:pt x="0" y="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6" name="Freeform 18"/>
                <p:cNvSpPr>
                  <a:spLocks/>
                </p:cNvSpPr>
                <p:nvPr/>
              </p:nvSpPr>
              <p:spPr bwMode="auto">
                <a:xfrm>
                  <a:off x="914" y="2650"/>
                  <a:ext cx="286" cy="90"/>
                </a:xfrm>
                <a:custGeom>
                  <a:avLst/>
                  <a:gdLst>
                    <a:gd name="T0" fmla="*/ 286 w 286"/>
                    <a:gd name="T1" fmla="*/ 70 h 90"/>
                    <a:gd name="T2" fmla="*/ 223 w 286"/>
                    <a:gd name="T3" fmla="*/ 90 h 90"/>
                    <a:gd name="T4" fmla="*/ 75 w 286"/>
                    <a:gd name="T5" fmla="*/ 30 h 90"/>
                    <a:gd name="T6" fmla="*/ 0 w 286"/>
                    <a:gd name="T7" fmla="*/ 50 h 90"/>
                    <a:gd name="T8" fmla="*/ 37 w 286"/>
                    <a:gd name="T9" fmla="*/ 0 h 90"/>
                    <a:gd name="T10" fmla="*/ 223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3" y="90"/>
                      </a:lnTo>
                      <a:lnTo>
                        <a:pt x="75" y="30"/>
                      </a:lnTo>
                      <a:lnTo>
                        <a:pt x="0" y="50"/>
                      </a:lnTo>
                      <a:lnTo>
                        <a:pt x="37" y="0"/>
                      </a:lnTo>
                      <a:lnTo>
                        <a:pt x="223" y="0"/>
                      </a:lnTo>
                      <a:lnTo>
                        <a:pt x="143" y="15"/>
                      </a:lnTo>
                      <a:lnTo>
                        <a:pt x="286"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7" name="Freeform 19"/>
                <p:cNvSpPr>
                  <a:spLocks/>
                </p:cNvSpPr>
                <p:nvPr/>
              </p:nvSpPr>
              <p:spPr bwMode="auto">
                <a:xfrm>
                  <a:off x="914" y="2650"/>
                  <a:ext cx="286" cy="90"/>
                </a:xfrm>
                <a:custGeom>
                  <a:avLst/>
                  <a:gdLst>
                    <a:gd name="T0" fmla="*/ 286 w 286"/>
                    <a:gd name="T1" fmla="*/ 70 h 90"/>
                    <a:gd name="T2" fmla="*/ 223 w 286"/>
                    <a:gd name="T3" fmla="*/ 90 h 90"/>
                    <a:gd name="T4" fmla="*/ 75 w 286"/>
                    <a:gd name="T5" fmla="*/ 30 h 90"/>
                    <a:gd name="T6" fmla="*/ 0 w 286"/>
                    <a:gd name="T7" fmla="*/ 50 h 90"/>
                    <a:gd name="T8" fmla="*/ 37 w 286"/>
                    <a:gd name="T9" fmla="*/ 0 h 90"/>
                    <a:gd name="T10" fmla="*/ 223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3" y="90"/>
                      </a:lnTo>
                      <a:lnTo>
                        <a:pt x="75" y="30"/>
                      </a:lnTo>
                      <a:lnTo>
                        <a:pt x="0" y="50"/>
                      </a:lnTo>
                      <a:lnTo>
                        <a:pt x="37" y="0"/>
                      </a:lnTo>
                      <a:lnTo>
                        <a:pt x="223" y="0"/>
                      </a:lnTo>
                      <a:lnTo>
                        <a:pt x="143" y="15"/>
                      </a:lnTo>
                      <a:lnTo>
                        <a:pt x="286"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1" name="Group 20"/>
              <p:cNvGrpSpPr>
                <a:grpSpLocks/>
              </p:cNvGrpSpPr>
              <p:nvPr/>
            </p:nvGrpSpPr>
            <p:grpSpPr bwMode="auto">
              <a:xfrm>
                <a:off x="618" y="2536"/>
                <a:ext cx="598" cy="209"/>
                <a:chOff x="618" y="2536"/>
                <a:chExt cx="598" cy="209"/>
              </a:xfrm>
            </p:grpSpPr>
            <p:sp>
              <p:nvSpPr>
                <p:cNvPr id="112" name="Freeform 21"/>
                <p:cNvSpPr>
                  <a:spLocks/>
                </p:cNvSpPr>
                <p:nvPr/>
              </p:nvSpPr>
              <p:spPr bwMode="auto">
                <a:xfrm>
                  <a:off x="930" y="2541"/>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Freeform 22"/>
                <p:cNvSpPr>
                  <a:spLocks/>
                </p:cNvSpPr>
                <p:nvPr/>
              </p:nvSpPr>
              <p:spPr bwMode="auto">
                <a:xfrm>
                  <a:off x="930" y="2541"/>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4" name="Freeform 23"/>
                <p:cNvSpPr>
                  <a:spLocks/>
                </p:cNvSpPr>
                <p:nvPr/>
              </p:nvSpPr>
              <p:spPr bwMode="auto">
                <a:xfrm>
                  <a:off x="618" y="2645"/>
                  <a:ext cx="286" cy="95"/>
                </a:xfrm>
                <a:custGeom>
                  <a:avLst/>
                  <a:gdLst>
                    <a:gd name="T0" fmla="*/ 286 w 286"/>
                    <a:gd name="T1" fmla="*/ 20 h 95"/>
                    <a:gd name="T2" fmla="*/ 222 w 286"/>
                    <a:gd name="T3" fmla="*/ 0 h 95"/>
                    <a:gd name="T4" fmla="*/ 74 w 286"/>
                    <a:gd name="T5" fmla="*/ 60 h 95"/>
                    <a:gd name="T6" fmla="*/ 0 w 286"/>
                    <a:gd name="T7" fmla="*/ 40 h 95"/>
                    <a:gd name="T8" fmla="*/ 37 w 286"/>
                    <a:gd name="T9" fmla="*/ 95 h 95"/>
                    <a:gd name="T10" fmla="*/ 222 w 286"/>
                    <a:gd name="T11" fmla="*/ 95 h 95"/>
                    <a:gd name="T12" fmla="*/ 143 w 286"/>
                    <a:gd name="T13" fmla="*/ 75 h 95"/>
                    <a:gd name="T14" fmla="*/ 286 w 286"/>
                    <a:gd name="T15" fmla="*/ 2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5">
                      <a:moveTo>
                        <a:pt x="286" y="20"/>
                      </a:moveTo>
                      <a:lnTo>
                        <a:pt x="222" y="0"/>
                      </a:lnTo>
                      <a:lnTo>
                        <a:pt x="74" y="60"/>
                      </a:lnTo>
                      <a:lnTo>
                        <a:pt x="0" y="40"/>
                      </a:lnTo>
                      <a:lnTo>
                        <a:pt x="37" y="95"/>
                      </a:lnTo>
                      <a:lnTo>
                        <a:pt x="222" y="95"/>
                      </a:lnTo>
                      <a:lnTo>
                        <a:pt x="143" y="75"/>
                      </a:lnTo>
                      <a:lnTo>
                        <a:pt x="28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5" name="Freeform 24"/>
                <p:cNvSpPr>
                  <a:spLocks/>
                </p:cNvSpPr>
                <p:nvPr/>
              </p:nvSpPr>
              <p:spPr bwMode="auto">
                <a:xfrm>
                  <a:off x="618" y="2645"/>
                  <a:ext cx="286" cy="95"/>
                </a:xfrm>
                <a:custGeom>
                  <a:avLst/>
                  <a:gdLst>
                    <a:gd name="T0" fmla="*/ 286 w 286"/>
                    <a:gd name="T1" fmla="*/ 20 h 95"/>
                    <a:gd name="T2" fmla="*/ 222 w 286"/>
                    <a:gd name="T3" fmla="*/ 0 h 95"/>
                    <a:gd name="T4" fmla="*/ 74 w 286"/>
                    <a:gd name="T5" fmla="*/ 60 h 95"/>
                    <a:gd name="T6" fmla="*/ 0 w 286"/>
                    <a:gd name="T7" fmla="*/ 40 h 95"/>
                    <a:gd name="T8" fmla="*/ 37 w 286"/>
                    <a:gd name="T9" fmla="*/ 95 h 95"/>
                    <a:gd name="T10" fmla="*/ 222 w 286"/>
                    <a:gd name="T11" fmla="*/ 95 h 95"/>
                    <a:gd name="T12" fmla="*/ 143 w 286"/>
                    <a:gd name="T13" fmla="*/ 75 h 95"/>
                    <a:gd name="T14" fmla="*/ 286 w 286"/>
                    <a:gd name="T15" fmla="*/ 2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5">
                      <a:moveTo>
                        <a:pt x="286" y="20"/>
                      </a:moveTo>
                      <a:lnTo>
                        <a:pt x="222" y="0"/>
                      </a:lnTo>
                      <a:lnTo>
                        <a:pt x="74" y="60"/>
                      </a:lnTo>
                      <a:lnTo>
                        <a:pt x="0" y="40"/>
                      </a:lnTo>
                      <a:lnTo>
                        <a:pt x="37" y="95"/>
                      </a:lnTo>
                      <a:lnTo>
                        <a:pt x="222" y="95"/>
                      </a:lnTo>
                      <a:lnTo>
                        <a:pt x="143" y="75"/>
                      </a:lnTo>
                      <a:lnTo>
                        <a:pt x="28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6" name="Freeform 25"/>
                <p:cNvSpPr>
                  <a:spLocks/>
                </p:cNvSpPr>
                <p:nvPr/>
              </p:nvSpPr>
              <p:spPr bwMode="auto">
                <a:xfrm>
                  <a:off x="634" y="2536"/>
                  <a:ext cx="286" cy="90"/>
                </a:xfrm>
                <a:custGeom>
                  <a:avLst/>
                  <a:gdLst>
                    <a:gd name="T0" fmla="*/ 0 w 286"/>
                    <a:gd name="T1" fmla="*/ 20 h 90"/>
                    <a:gd name="T2" fmla="*/ 63 w 286"/>
                    <a:gd name="T3" fmla="*/ 0 h 90"/>
                    <a:gd name="T4" fmla="*/ 217 w 286"/>
                    <a:gd name="T5" fmla="*/ 55 h 90"/>
                    <a:gd name="T6" fmla="*/ 286 w 286"/>
                    <a:gd name="T7" fmla="*/ 40 h 90"/>
                    <a:gd name="T8" fmla="*/ 249 w 286"/>
                    <a:gd name="T9" fmla="*/ 90 h 90"/>
                    <a:gd name="T10" fmla="*/ 68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3" y="0"/>
                      </a:lnTo>
                      <a:lnTo>
                        <a:pt x="217" y="55"/>
                      </a:lnTo>
                      <a:lnTo>
                        <a:pt x="286" y="40"/>
                      </a:lnTo>
                      <a:lnTo>
                        <a:pt x="249" y="90"/>
                      </a:lnTo>
                      <a:lnTo>
                        <a:pt x="68" y="90"/>
                      </a:lnTo>
                      <a:lnTo>
                        <a:pt x="143" y="75"/>
                      </a:lnTo>
                      <a:lnTo>
                        <a:pt x="0"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7" name="Freeform 26"/>
                <p:cNvSpPr>
                  <a:spLocks/>
                </p:cNvSpPr>
                <p:nvPr/>
              </p:nvSpPr>
              <p:spPr bwMode="auto">
                <a:xfrm>
                  <a:off x="634" y="2536"/>
                  <a:ext cx="286" cy="90"/>
                </a:xfrm>
                <a:custGeom>
                  <a:avLst/>
                  <a:gdLst>
                    <a:gd name="T0" fmla="*/ 0 w 286"/>
                    <a:gd name="T1" fmla="*/ 20 h 90"/>
                    <a:gd name="T2" fmla="*/ 63 w 286"/>
                    <a:gd name="T3" fmla="*/ 0 h 90"/>
                    <a:gd name="T4" fmla="*/ 217 w 286"/>
                    <a:gd name="T5" fmla="*/ 55 h 90"/>
                    <a:gd name="T6" fmla="*/ 286 w 286"/>
                    <a:gd name="T7" fmla="*/ 40 h 90"/>
                    <a:gd name="T8" fmla="*/ 249 w 286"/>
                    <a:gd name="T9" fmla="*/ 90 h 90"/>
                    <a:gd name="T10" fmla="*/ 68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3" y="0"/>
                      </a:lnTo>
                      <a:lnTo>
                        <a:pt x="217" y="55"/>
                      </a:lnTo>
                      <a:lnTo>
                        <a:pt x="286" y="40"/>
                      </a:lnTo>
                      <a:lnTo>
                        <a:pt x="249" y="90"/>
                      </a:lnTo>
                      <a:lnTo>
                        <a:pt x="68" y="90"/>
                      </a:lnTo>
                      <a:lnTo>
                        <a:pt x="143" y="75"/>
                      </a:lnTo>
                      <a:lnTo>
                        <a:pt x="0"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8" name="Freeform 27"/>
                <p:cNvSpPr>
                  <a:spLocks/>
                </p:cNvSpPr>
                <p:nvPr/>
              </p:nvSpPr>
              <p:spPr bwMode="auto">
                <a:xfrm>
                  <a:off x="920" y="2655"/>
                  <a:ext cx="286" cy="90"/>
                </a:xfrm>
                <a:custGeom>
                  <a:avLst/>
                  <a:gdLst>
                    <a:gd name="T0" fmla="*/ 286 w 286"/>
                    <a:gd name="T1" fmla="*/ 70 h 90"/>
                    <a:gd name="T2" fmla="*/ 222 w 286"/>
                    <a:gd name="T3" fmla="*/ 90 h 90"/>
                    <a:gd name="T4" fmla="*/ 74 w 286"/>
                    <a:gd name="T5" fmla="*/ 30 h 90"/>
                    <a:gd name="T6" fmla="*/ 0 w 286"/>
                    <a:gd name="T7" fmla="*/ 50 h 90"/>
                    <a:gd name="T8" fmla="*/ 37 w 286"/>
                    <a:gd name="T9" fmla="*/ 0 h 90"/>
                    <a:gd name="T10" fmla="*/ 222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2" y="90"/>
                      </a:lnTo>
                      <a:lnTo>
                        <a:pt x="74" y="30"/>
                      </a:lnTo>
                      <a:lnTo>
                        <a:pt x="0" y="50"/>
                      </a:lnTo>
                      <a:lnTo>
                        <a:pt x="37" y="0"/>
                      </a:lnTo>
                      <a:lnTo>
                        <a:pt x="222" y="0"/>
                      </a:lnTo>
                      <a:lnTo>
                        <a:pt x="143" y="15"/>
                      </a:lnTo>
                      <a:lnTo>
                        <a:pt x="286"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9" name="Freeform 28"/>
                <p:cNvSpPr>
                  <a:spLocks/>
                </p:cNvSpPr>
                <p:nvPr/>
              </p:nvSpPr>
              <p:spPr bwMode="auto">
                <a:xfrm>
                  <a:off x="920" y="2655"/>
                  <a:ext cx="286" cy="90"/>
                </a:xfrm>
                <a:custGeom>
                  <a:avLst/>
                  <a:gdLst>
                    <a:gd name="T0" fmla="*/ 286 w 286"/>
                    <a:gd name="T1" fmla="*/ 70 h 90"/>
                    <a:gd name="T2" fmla="*/ 222 w 286"/>
                    <a:gd name="T3" fmla="*/ 90 h 90"/>
                    <a:gd name="T4" fmla="*/ 74 w 286"/>
                    <a:gd name="T5" fmla="*/ 30 h 90"/>
                    <a:gd name="T6" fmla="*/ 0 w 286"/>
                    <a:gd name="T7" fmla="*/ 50 h 90"/>
                    <a:gd name="T8" fmla="*/ 37 w 286"/>
                    <a:gd name="T9" fmla="*/ 0 h 90"/>
                    <a:gd name="T10" fmla="*/ 222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2" y="90"/>
                      </a:lnTo>
                      <a:lnTo>
                        <a:pt x="74" y="30"/>
                      </a:lnTo>
                      <a:lnTo>
                        <a:pt x="0" y="50"/>
                      </a:lnTo>
                      <a:lnTo>
                        <a:pt x="37" y="0"/>
                      </a:lnTo>
                      <a:lnTo>
                        <a:pt x="222" y="0"/>
                      </a:lnTo>
                      <a:lnTo>
                        <a:pt x="143" y="15"/>
                      </a:lnTo>
                      <a:lnTo>
                        <a:pt x="286"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nvGrpSpPr>
            <p:cNvPr id="105" name="Group 29"/>
            <p:cNvGrpSpPr>
              <a:grpSpLocks/>
            </p:cNvGrpSpPr>
            <p:nvPr/>
          </p:nvGrpSpPr>
          <p:grpSpPr bwMode="auto">
            <a:xfrm>
              <a:off x="581" y="3115"/>
              <a:ext cx="667" cy="513"/>
              <a:chOff x="581" y="2795"/>
              <a:chExt cx="667" cy="513"/>
            </a:xfrm>
          </p:grpSpPr>
          <p:sp>
            <p:nvSpPr>
              <p:cNvPr id="106" name="Freeform 30"/>
              <p:cNvSpPr>
                <a:spLocks/>
              </p:cNvSpPr>
              <p:nvPr/>
            </p:nvSpPr>
            <p:spPr bwMode="auto">
              <a:xfrm>
                <a:off x="581" y="2795"/>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6 w 662"/>
                  <a:gd name="T11" fmla="*/ 65 h 508"/>
                  <a:gd name="T12" fmla="*/ 566 w 662"/>
                  <a:gd name="T13" fmla="*/ 0 h 508"/>
                  <a:gd name="T14" fmla="*/ 662 w 662"/>
                  <a:gd name="T15" fmla="*/ 80 h 508"/>
                  <a:gd name="T16" fmla="*/ 566 w 662"/>
                  <a:gd name="T17" fmla="*/ 159 h 508"/>
                  <a:gd name="T18" fmla="*/ 566 w 662"/>
                  <a:gd name="T19" fmla="*/ 105 h 508"/>
                  <a:gd name="T20" fmla="*/ 455 w 662"/>
                  <a:gd name="T21" fmla="*/ 105 h 508"/>
                  <a:gd name="T22" fmla="*/ 365 w 662"/>
                  <a:gd name="T23" fmla="*/ 254 h 508"/>
                  <a:gd name="T24" fmla="*/ 455 w 662"/>
                  <a:gd name="T25" fmla="*/ 409 h 508"/>
                  <a:gd name="T26" fmla="*/ 566 w 662"/>
                  <a:gd name="T27" fmla="*/ 409 h 508"/>
                  <a:gd name="T28" fmla="*/ 566 w 662"/>
                  <a:gd name="T29" fmla="*/ 354 h 508"/>
                  <a:gd name="T30" fmla="*/ 662 w 662"/>
                  <a:gd name="T31" fmla="*/ 429 h 508"/>
                  <a:gd name="T32" fmla="*/ 566 w 662"/>
                  <a:gd name="T33" fmla="*/ 508 h 508"/>
                  <a:gd name="T34" fmla="*/ 566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6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6" y="65"/>
                    </a:lnTo>
                    <a:lnTo>
                      <a:pt x="566" y="0"/>
                    </a:lnTo>
                    <a:lnTo>
                      <a:pt x="662" y="80"/>
                    </a:lnTo>
                    <a:lnTo>
                      <a:pt x="566" y="159"/>
                    </a:lnTo>
                    <a:lnTo>
                      <a:pt x="566" y="105"/>
                    </a:lnTo>
                    <a:lnTo>
                      <a:pt x="455" y="105"/>
                    </a:lnTo>
                    <a:lnTo>
                      <a:pt x="365" y="254"/>
                    </a:lnTo>
                    <a:lnTo>
                      <a:pt x="455" y="409"/>
                    </a:lnTo>
                    <a:lnTo>
                      <a:pt x="566" y="409"/>
                    </a:lnTo>
                    <a:lnTo>
                      <a:pt x="566" y="354"/>
                    </a:lnTo>
                    <a:lnTo>
                      <a:pt x="662" y="429"/>
                    </a:lnTo>
                    <a:lnTo>
                      <a:pt x="566" y="508"/>
                    </a:lnTo>
                    <a:lnTo>
                      <a:pt x="566" y="448"/>
                    </a:lnTo>
                    <a:lnTo>
                      <a:pt x="413" y="448"/>
                    </a:lnTo>
                    <a:lnTo>
                      <a:pt x="328" y="309"/>
                    </a:lnTo>
                    <a:lnTo>
                      <a:pt x="249" y="453"/>
                    </a:lnTo>
                    <a:lnTo>
                      <a:pt x="95" y="453"/>
                    </a:lnTo>
                    <a:lnTo>
                      <a:pt x="95" y="508"/>
                    </a:lnTo>
                    <a:lnTo>
                      <a:pt x="0" y="429"/>
                    </a:lnTo>
                    <a:lnTo>
                      <a:pt x="95" y="354"/>
                    </a:lnTo>
                    <a:lnTo>
                      <a:pt x="95" y="409"/>
                    </a:lnTo>
                    <a:lnTo>
                      <a:pt x="201" y="409"/>
                    </a:lnTo>
                    <a:lnTo>
                      <a:pt x="296" y="254"/>
                    </a:lnTo>
                    <a:lnTo>
                      <a:pt x="201" y="105"/>
                    </a:lnTo>
                    <a:lnTo>
                      <a:pt x="95" y="105"/>
                    </a:lnTo>
                    <a:lnTo>
                      <a:pt x="95" y="154"/>
                    </a:lnTo>
                    <a:lnTo>
                      <a:pt x="0" y="80"/>
                    </a:lnTo>
                    <a:lnTo>
                      <a:pt x="9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7" name="Freeform 31"/>
              <p:cNvSpPr>
                <a:spLocks/>
              </p:cNvSpPr>
              <p:nvPr/>
            </p:nvSpPr>
            <p:spPr bwMode="auto">
              <a:xfrm>
                <a:off x="581" y="2795"/>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6 w 662"/>
                  <a:gd name="T11" fmla="*/ 65 h 508"/>
                  <a:gd name="T12" fmla="*/ 566 w 662"/>
                  <a:gd name="T13" fmla="*/ 0 h 508"/>
                  <a:gd name="T14" fmla="*/ 662 w 662"/>
                  <a:gd name="T15" fmla="*/ 80 h 508"/>
                  <a:gd name="T16" fmla="*/ 566 w 662"/>
                  <a:gd name="T17" fmla="*/ 159 h 508"/>
                  <a:gd name="T18" fmla="*/ 566 w 662"/>
                  <a:gd name="T19" fmla="*/ 105 h 508"/>
                  <a:gd name="T20" fmla="*/ 455 w 662"/>
                  <a:gd name="T21" fmla="*/ 105 h 508"/>
                  <a:gd name="T22" fmla="*/ 365 w 662"/>
                  <a:gd name="T23" fmla="*/ 254 h 508"/>
                  <a:gd name="T24" fmla="*/ 455 w 662"/>
                  <a:gd name="T25" fmla="*/ 409 h 508"/>
                  <a:gd name="T26" fmla="*/ 566 w 662"/>
                  <a:gd name="T27" fmla="*/ 409 h 508"/>
                  <a:gd name="T28" fmla="*/ 566 w 662"/>
                  <a:gd name="T29" fmla="*/ 354 h 508"/>
                  <a:gd name="T30" fmla="*/ 662 w 662"/>
                  <a:gd name="T31" fmla="*/ 429 h 508"/>
                  <a:gd name="T32" fmla="*/ 566 w 662"/>
                  <a:gd name="T33" fmla="*/ 508 h 508"/>
                  <a:gd name="T34" fmla="*/ 566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6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6" y="65"/>
                    </a:lnTo>
                    <a:lnTo>
                      <a:pt x="566" y="0"/>
                    </a:lnTo>
                    <a:lnTo>
                      <a:pt x="662" y="80"/>
                    </a:lnTo>
                    <a:lnTo>
                      <a:pt x="566" y="159"/>
                    </a:lnTo>
                    <a:lnTo>
                      <a:pt x="566" y="105"/>
                    </a:lnTo>
                    <a:lnTo>
                      <a:pt x="455" y="105"/>
                    </a:lnTo>
                    <a:lnTo>
                      <a:pt x="365" y="254"/>
                    </a:lnTo>
                    <a:lnTo>
                      <a:pt x="455" y="409"/>
                    </a:lnTo>
                    <a:lnTo>
                      <a:pt x="566" y="409"/>
                    </a:lnTo>
                    <a:lnTo>
                      <a:pt x="566" y="354"/>
                    </a:lnTo>
                    <a:lnTo>
                      <a:pt x="662" y="429"/>
                    </a:lnTo>
                    <a:lnTo>
                      <a:pt x="566" y="508"/>
                    </a:lnTo>
                    <a:lnTo>
                      <a:pt x="566" y="448"/>
                    </a:lnTo>
                    <a:lnTo>
                      <a:pt x="413" y="448"/>
                    </a:lnTo>
                    <a:lnTo>
                      <a:pt x="328" y="309"/>
                    </a:lnTo>
                    <a:lnTo>
                      <a:pt x="249" y="453"/>
                    </a:lnTo>
                    <a:lnTo>
                      <a:pt x="95" y="453"/>
                    </a:lnTo>
                    <a:lnTo>
                      <a:pt x="95" y="508"/>
                    </a:lnTo>
                    <a:lnTo>
                      <a:pt x="0" y="429"/>
                    </a:lnTo>
                    <a:lnTo>
                      <a:pt x="95" y="354"/>
                    </a:lnTo>
                    <a:lnTo>
                      <a:pt x="95" y="409"/>
                    </a:lnTo>
                    <a:lnTo>
                      <a:pt x="201" y="409"/>
                    </a:lnTo>
                    <a:lnTo>
                      <a:pt x="296" y="254"/>
                    </a:lnTo>
                    <a:lnTo>
                      <a:pt x="201" y="105"/>
                    </a:lnTo>
                    <a:lnTo>
                      <a:pt x="95" y="105"/>
                    </a:lnTo>
                    <a:lnTo>
                      <a:pt x="95" y="154"/>
                    </a:lnTo>
                    <a:lnTo>
                      <a:pt x="0" y="80"/>
                    </a:lnTo>
                    <a:lnTo>
                      <a:pt x="9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Freeform 32"/>
              <p:cNvSpPr>
                <a:spLocks/>
              </p:cNvSpPr>
              <p:nvPr/>
            </p:nvSpPr>
            <p:spPr bwMode="auto">
              <a:xfrm>
                <a:off x="586" y="2800"/>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7 w 662"/>
                  <a:gd name="T11" fmla="*/ 65 h 508"/>
                  <a:gd name="T12" fmla="*/ 567 w 662"/>
                  <a:gd name="T13" fmla="*/ 0 h 508"/>
                  <a:gd name="T14" fmla="*/ 662 w 662"/>
                  <a:gd name="T15" fmla="*/ 80 h 508"/>
                  <a:gd name="T16" fmla="*/ 567 w 662"/>
                  <a:gd name="T17" fmla="*/ 159 h 508"/>
                  <a:gd name="T18" fmla="*/ 567 w 662"/>
                  <a:gd name="T19" fmla="*/ 105 h 508"/>
                  <a:gd name="T20" fmla="*/ 455 w 662"/>
                  <a:gd name="T21" fmla="*/ 105 h 508"/>
                  <a:gd name="T22" fmla="*/ 365 w 662"/>
                  <a:gd name="T23" fmla="*/ 254 h 508"/>
                  <a:gd name="T24" fmla="*/ 455 w 662"/>
                  <a:gd name="T25" fmla="*/ 409 h 508"/>
                  <a:gd name="T26" fmla="*/ 567 w 662"/>
                  <a:gd name="T27" fmla="*/ 409 h 508"/>
                  <a:gd name="T28" fmla="*/ 567 w 662"/>
                  <a:gd name="T29" fmla="*/ 354 h 508"/>
                  <a:gd name="T30" fmla="*/ 662 w 662"/>
                  <a:gd name="T31" fmla="*/ 429 h 508"/>
                  <a:gd name="T32" fmla="*/ 567 w 662"/>
                  <a:gd name="T33" fmla="*/ 508 h 508"/>
                  <a:gd name="T34" fmla="*/ 567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7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7" y="65"/>
                    </a:lnTo>
                    <a:lnTo>
                      <a:pt x="567" y="0"/>
                    </a:lnTo>
                    <a:lnTo>
                      <a:pt x="662" y="80"/>
                    </a:lnTo>
                    <a:lnTo>
                      <a:pt x="567" y="159"/>
                    </a:lnTo>
                    <a:lnTo>
                      <a:pt x="567" y="105"/>
                    </a:lnTo>
                    <a:lnTo>
                      <a:pt x="455" y="105"/>
                    </a:lnTo>
                    <a:lnTo>
                      <a:pt x="365" y="254"/>
                    </a:lnTo>
                    <a:lnTo>
                      <a:pt x="455" y="409"/>
                    </a:lnTo>
                    <a:lnTo>
                      <a:pt x="567" y="409"/>
                    </a:lnTo>
                    <a:lnTo>
                      <a:pt x="567" y="354"/>
                    </a:lnTo>
                    <a:lnTo>
                      <a:pt x="662" y="429"/>
                    </a:lnTo>
                    <a:lnTo>
                      <a:pt x="567" y="508"/>
                    </a:lnTo>
                    <a:lnTo>
                      <a:pt x="567" y="448"/>
                    </a:lnTo>
                    <a:lnTo>
                      <a:pt x="413" y="448"/>
                    </a:lnTo>
                    <a:lnTo>
                      <a:pt x="328" y="309"/>
                    </a:lnTo>
                    <a:lnTo>
                      <a:pt x="249" y="453"/>
                    </a:lnTo>
                    <a:lnTo>
                      <a:pt x="95" y="453"/>
                    </a:lnTo>
                    <a:lnTo>
                      <a:pt x="95" y="508"/>
                    </a:lnTo>
                    <a:lnTo>
                      <a:pt x="0" y="429"/>
                    </a:lnTo>
                    <a:lnTo>
                      <a:pt x="95" y="354"/>
                    </a:lnTo>
                    <a:lnTo>
                      <a:pt x="95" y="409"/>
                    </a:lnTo>
                    <a:lnTo>
                      <a:pt x="201" y="409"/>
                    </a:lnTo>
                    <a:lnTo>
                      <a:pt x="297" y="254"/>
                    </a:lnTo>
                    <a:lnTo>
                      <a:pt x="201" y="105"/>
                    </a:lnTo>
                    <a:lnTo>
                      <a:pt x="95" y="105"/>
                    </a:lnTo>
                    <a:lnTo>
                      <a:pt x="95" y="154"/>
                    </a:lnTo>
                    <a:lnTo>
                      <a:pt x="0" y="80"/>
                    </a:lnTo>
                    <a:lnTo>
                      <a:pt x="95"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Freeform 33"/>
              <p:cNvSpPr>
                <a:spLocks/>
              </p:cNvSpPr>
              <p:nvPr/>
            </p:nvSpPr>
            <p:spPr bwMode="auto">
              <a:xfrm>
                <a:off x="586" y="2800"/>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7 w 662"/>
                  <a:gd name="T11" fmla="*/ 65 h 508"/>
                  <a:gd name="T12" fmla="*/ 567 w 662"/>
                  <a:gd name="T13" fmla="*/ 0 h 508"/>
                  <a:gd name="T14" fmla="*/ 662 w 662"/>
                  <a:gd name="T15" fmla="*/ 80 h 508"/>
                  <a:gd name="T16" fmla="*/ 567 w 662"/>
                  <a:gd name="T17" fmla="*/ 159 h 508"/>
                  <a:gd name="T18" fmla="*/ 567 w 662"/>
                  <a:gd name="T19" fmla="*/ 105 h 508"/>
                  <a:gd name="T20" fmla="*/ 455 w 662"/>
                  <a:gd name="T21" fmla="*/ 105 h 508"/>
                  <a:gd name="T22" fmla="*/ 365 w 662"/>
                  <a:gd name="T23" fmla="*/ 254 h 508"/>
                  <a:gd name="T24" fmla="*/ 455 w 662"/>
                  <a:gd name="T25" fmla="*/ 409 h 508"/>
                  <a:gd name="T26" fmla="*/ 567 w 662"/>
                  <a:gd name="T27" fmla="*/ 409 h 508"/>
                  <a:gd name="T28" fmla="*/ 567 w 662"/>
                  <a:gd name="T29" fmla="*/ 354 h 508"/>
                  <a:gd name="T30" fmla="*/ 662 w 662"/>
                  <a:gd name="T31" fmla="*/ 429 h 508"/>
                  <a:gd name="T32" fmla="*/ 567 w 662"/>
                  <a:gd name="T33" fmla="*/ 508 h 508"/>
                  <a:gd name="T34" fmla="*/ 567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7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7" y="65"/>
                    </a:lnTo>
                    <a:lnTo>
                      <a:pt x="567" y="0"/>
                    </a:lnTo>
                    <a:lnTo>
                      <a:pt x="662" y="80"/>
                    </a:lnTo>
                    <a:lnTo>
                      <a:pt x="567" y="159"/>
                    </a:lnTo>
                    <a:lnTo>
                      <a:pt x="567" y="105"/>
                    </a:lnTo>
                    <a:lnTo>
                      <a:pt x="455" y="105"/>
                    </a:lnTo>
                    <a:lnTo>
                      <a:pt x="365" y="254"/>
                    </a:lnTo>
                    <a:lnTo>
                      <a:pt x="455" y="409"/>
                    </a:lnTo>
                    <a:lnTo>
                      <a:pt x="567" y="409"/>
                    </a:lnTo>
                    <a:lnTo>
                      <a:pt x="567" y="354"/>
                    </a:lnTo>
                    <a:lnTo>
                      <a:pt x="662" y="429"/>
                    </a:lnTo>
                    <a:lnTo>
                      <a:pt x="567" y="508"/>
                    </a:lnTo>
                    <a:lnTo>
                      <a:pt x="567" y="448"/>
                    </a:lnTo>
                    <a:lnTo>
                      <a:pt x="413" y="448"/>
                    </a:lnTo>
                    <a:lnTo>
                      <a:pt x="328" y="309"/>
                    </a:lnTo>
                    <a:lnTo>
                      <a:pt x="249" y="453"/>
                    </a:lnTo>
                    <a:lnTo>
                      <a:pt x="95" y="453"/>
                    </a:lnTo>
                    <a:lnTo>
                      <a:pt x="95" y="508"/>
                    </a:lnTo>
                    <a:lnTo>
                      <a:pt x="0" y="429"/>
                    </a:lnTo>
                    <a:lnTo>
                      <a:pt x="95" y="354"/>
                    </a:lnTo>
                    <a:lnTo>
                      <a:pt x="95" y="409"/>
                    </a:lnTo>
                    <a:lnTo>
                      <a:pt x="201" y="409"/>
                    </a:lnTo>
                    <a:lnTo>
                      <a:pt x="297" y="254"/>
                    </a:lnTo>
                    <a:lnTo>
                      <a:pt x="201" y="105"/>
                    </a:lnTo>
                    <a:lnTo>
                      <a:pt x="95" y="105"/>
                    </a:lnTo>
                    <a:lnTo>
                      <a:pt x="95" y="154"/>
                    </a:lnTo>
                    <a:lnTo>
                      <a:pt x="0" y="80"/>
                    </a:lnTo>
                    <a:lnTo>
                      <a:pt x="95"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128" name="Line 34"/>
          <p:cNvSpPr>
            <a:spLocks noChangeShapeType="1"/>
          </p:cNvSpPr>
          <p:nvPr/>
        </p:nvSpPr>
        <p:spPr bwMode="auto">
          <a:xfrm>
            <a:off x="1703793" y="3499892"/>
            <a:ext cx="990600" cy="12954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9" name="Line 35"/>
          <p:cNvSpPr>
            <a:spLocks noChangeShapeType="1"/>
          </p:cNvSpPr>
          <p:nvPr/>
        </p:nvSpPr>
        <p:spPr bwMode="auto">
          <a:xfrm>
            <a:off x="2776943" y="4795292"/>
            <a:ext cx="2228850" cy="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0" name="Line 36"/>
          <p:cNvSpPr>
            <a:spLocks noChangeShapeType="1"/>
          </p:cNvSpPr>
          <p:nvPr/>
        </p:nvSpPr>
        <p:spPr bwMode="auto">
          <a:xfrm flipV="1">
            <a:off x="2776943" y="4033292"/>
            <a:ext cx="990600" cy="7620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1" name="Line 37"/>
          <p:cNvSpPr>
            <a:spLocks noChangeShapeType="1"/>
          </p:cNvSpPr>
          <p:nvPr/>
        </p:nvSpPr>
        <p:spPr bwMode="auto">
          <a:xfrm>
            <a:off x="3932643" y="4033292"/>
            <a:ext cx="1155700" cy="7620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2" name="Line 38"/>
          <p:cNvSpPr>
            <a:spLocks noChangeShapeType="1"/>
          </p:cNvSpPr>
          <p:nvPr/>
        </p:nvSpPr>
        <p:spPr bwMode="auto">
          <a:xfrm>
            <a:off x="3932643" y="4033292"/>
            <a:ext cx="2311400" cy="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3" name="Line 39"/>
          <p:cNvSpPr>
            <a:spLocks noChangeShapeType="1"/>
          </p:cNvSpPr>
          <p:nvPr/>
        </p:nvSpPr>
        <p:spPr bwMode="auto">
          <a:xfrm flipV="1">
            <a:off x="5088343" y="4033292"/>
            <a:ext cx="1155700" cy="7620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4" name="AutoShape 40"/>
          <p:cNvSpPr>
            <a:spLocks noChangeArrowheads="1"/>
          </p:cNvSpPr>
          <p:nvPr/>
        </p:nvSpPr>
        <p:spPr bwMode="auto">
          <a:xfrm>
            <a:off x="2364193" y="4490492"/>
            <a:ext cx="742950" cy="6096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1800" b="0" i="0" u="none" strike="noStrike" kern="0" cap="none" spc="0" normalizeH="0" baseline="0" noProof="0">
                <a:ln>
                  <a:noFill/>
                </a:ln>
                <a:solidFill>
                  <a:srgbClr val="CECECE"/>
                </a:solidFill>
                <a:effectLst/>
                <a:uLnTx/>
                <a:uFillTx/>
                <a:cs typeface="Times New Roman" charset="0"/>
              </a:rPr>
              <a:t>OBS</a:t>
            </a:r>
          </a:p>
        </p:txBody>
      </p:sp>
      <p:sp>
        <p:nvSpPr>
          <p:cNvPr id="135" name="AutoShape 41"/>
          <p:cNvSpPr>
            <a:spLocks noChangeArrowheads="1"/>
          </p:cNvSpPr>
          <p:nvPr/>
        </p:nvSpPr>
        <p:spPr bwMode="auto">
          <a:xfrm>
            <a:off x="4675593" y="4490492"/>
            <a:ext cx="742950" cy="6096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1800" b="0" i="0" u="none" strike="noStrike" kern="0" cap="none" spc="0" normalizeH="0" baseline="0" noProof="0">
                <a:ln>
                  <a:noFill/>
                </a:ln>
                <a:solidFill>
                  <a:srgbClr val="CECECE"/>
                </a:solidFill>
                <a:effectLst/>
                <a:uLnTx/>
                <a:uFillTx/>
                <a:cs typeface="Times New Roman" charset="0"/>
              </a:rPr>
              <a:t>OBS</a:t>
            </a:r>
          </a:p>
        </p:txBody>
      </p:sp>
      <p:sp>
        <p:nvSpPr>
          <p:cNvPr id="136" name="Line 42"/>
          <p:cNvSpPr>
            <a:spLocks noChangeShapeType="1"/>
          </p:cNvSpPr>
          <p:nvPr/>
        </p:nvSpPr>
        <p:spPr bwMode="auto">
          <a:xfrm>
            <a:off x="1703793" y="3499892"/>
            <a:ext cx="2228850" cy="5334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Line 43"/>
          <p:cNvSpPr>
            <a:spLocks noChangeShapeType="1"/>
          </p:cNvSpPr>
          <p:nvPr/>
        </p:nvSpPr>
        <p:spPr bwMode="auto">
          <a:xfrm>
            <a:off x="1703793" y="3499892"/>
            <a:ext cx="2228850" cy="533400"/>
          </a:xfrm>
          <a:prstGeom prst="line">
            <a:avLst/>
          </a:prstGeom>
          <a:noFill/>
          <a:ln w="38100">
            <a:solidFill>
              <a:srgbClr val="FF0000"/>
            </a:solidFill>
            <a:round/>
            <a:headEnd/>
            <a:tailEnd/>
          </a:ln>
          <a:effectLst>
            <a:prstShdw prst="shdw17" dist="17961" dir="2700000">
              <a:srgbClr val="FF000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8" name="Line 44"/>
          <p:cNvSpPr>
            <a:spLocks noChangeShapeType="1"/>
          </p:cNvSpPr>
          <p:nvPr/>
        </p:nvSpPr>
        <p:spPr bwMode="auto">
          <a:xfrm>
            <a:off x="3932643" y="4033292"/>
            <a:ext cx="2063750" cy="0"/>
          </a:xfrm>
          <a:prstGeom prst="line">
            <a:avLst/>
          </a:prstGeom>
          <a:noFill/>
          <a:ln w="38100">
            <a:solidFill>
              <a:srgbClr val="FF0000"/>
            </a:solidFill>
            <a:round/>
            <a:headEnd/>
            <a:tailEnd/>
          </a:ln>
          <a:effectLst>
            <a:prstShdw prst="shdw17" dist="17961" dir="2700000">
              <a:srgbClr val="FF000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9" name="Line 45"/>
          <p:cNvSpPr>
            <a:spLocks noChangeShapeType="1"/>
          </p:cNvSpPr>
          <p:nvPr/>
        </p:nvSpPr>
        <p:spPr bwMode="auto">
          <a:xfrm flipV="1">
            <a:off x="6244043" y="3499892"/>
            <a:ext cx="1320800" cy="533400"/>
          </a:xfrm>
          <a:prstGeom prst="line">
            <a:avLst/>
          </a:prstGeom>
          <a:noFill/>
          <a:ln w="38100">
            <a:solidFill>
              <a:srgbClr val="FF0000"/>
            </a:solidFill>
            <a:round/>
            <a:headEnd/>
            <a:tailEnd/>
          </a:ln>
          <a:effectLst>
            <a:prstShdw prst="shdw17" dist="17961" dir="2700000">
              <a:srgbClr val="FF000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AutoShape 46"/>
          <p:cNvSpPr>
            <a:spLocks noChangeArrowheads="1"/>
          </p:cNvSpPr>
          <p:nvPr/>
        </p:nvSpPr>
        <p:spPr bwMode="auto">
          <a:xfrm>
            <a:off x="5831293" y="3728492"/>
            <a:ext cx="742950" cy="6096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1800" b="0" i="0" u="none" strike="noStrike" kern="0" cap="none" spc="0" normalizeH="0" baseline="0" noProof="0">
                <a:ln>
                  <a:noFill/>
                </a:ln>
                <a:solidFill>
                  <a:srgbClr val="CECECE"/>
                </a:solidFill>
                <a:effectLst/>
                <a:uLnTx/>
                <a:uFillTx/>
                <a:cs typeface="Times New Roman" charset="0"/>
              </a:rPr>
              <a:t>OBS</a:t>
            </a:r>
          </a:p>
        </p:txBody>
      </p:sp>
      <p:sp>
        <p:nvSpPr>
          <p:cNvPr id="141" name="Freeform 53"/>
          <p:cNvSpPr>
            <a:spLocks/>
          </p:cNvSpPr>
          <p:nvPr/>
        </p:nvSpPr>
        <p:spPr bwMode="auto">
          <a:xfrm flipH="1">
            <a:off x="7317193" y="2433092"/>
            <a:ext cx="1320800" cy="990600"/>
          </a:xfrm>
          <a:custGeom>
            <a:avLst/>
            <a:gdLst>
              <a:gd name="T0" fmla="*/ 0 w 768"/>
              <a:gd name="T1" fmla="*/ 0 h 624"/>
              <a:gd name="T2" fmla="*/ 0 w 768"/>
              <a:gd name="T3" fmla="*/ 624 h 624"/>
              <a:gd name="T4" fmla="*/ 768 w 768"/>
              <a:gd name="T5" fmla="*/ 624 h 624"/>
            </a:gdLst>
            <a:ahLst/>
            <a:cxnLst>
              <a:cxn ang="0">
                <a:pos x="T0" y="T1"/>
              </a:cxn>
              <a:cxn ang="0">
                <a:pos x="T2" y="T3"/>
              </a:cxn>
              <a:cxn ang="0">
                <a:pos x="T4" y="T5"/>
              </a:cxn>
            </a:cxnLst>
            <a:rect l="0" t="0" r="r" b="b"/>
            <a:pathLst>
              <a:path w="768" h="624">
                <a:moveTo>
                  <a:pt x="0" y="0"/>
                </a:moveTo>
                <a:lnTo>
                  <a:pt x="0" y="624"/>
                </a:lnTo>
                <a:lnTo>
                  <a:pt x="768" y="624"/>
                </a:lnTo>
              </a:path>
            </a:pathLst>
          </a:custGeom>
          <a:noFill/>
          <a:ln w="38100" cap="flat" cmpd="sng">
            <a:solidFill>
              <a:srgbClr val="CECECE"/>
            </a:solidFill>
            <a:prstDash val="solid"/>
            <a:round/>
            <a:headEnd/>
            <a:tailEnd/>
          </a:ln>
          <a:effectLst/>
          <a:extLst>
            <a:ext uri="{909E8E84-426E-40dd-AFC4-6F175D3DCCD1}">
              <a14:hiddenFill xmlns="" xmlns:a14="http://schemas.microsoft.com/office/drawing/2010/main">
                <a:solidFill>
                  <a:schemeClr val="hlink"/>
                </a:solidFill>
              </a14:hiddenFill>
            </a:ext>
            <a:ext uri="{AF507438-7753-43e0-B8FC-AC1667EBCBE1}">
              <a14:hiddenEffects xmlns="" xmlns:a14="http://schemas.microsoft.com/office/drawing/2010/main">
                <a:effectLst>
                  <a:outerShdw blurRad="63500" dist="17961" dir="2700000" algn="ctr" rotWithShape="0">
                    <a:schemeClr val="tx2">
                      <a:gamma/>
                      <a:shade val="60000"/>
                      <a:invGamma/>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2" name="AutoShape 54"/>
          <p:cNvSpPr>
            <a:spLocks noChangeArrowheads="1"/>
          </p:cNvSpPr>
          <p:nvPr/>
        </p:nvSpPr>
        <p:spPr bwMode="auto">
          <a:xfrm>
            <a:off x="7069543" y="3042692"/>
            <a:ext cx="990600" cy="8382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2000" b="0" i="0" u="none" strike="noStrike" kern="0" cap="none" spc="0" normalizeH="0" baseline="0" noProof="0">
                <a:ln>
                  <a:noFill/>
                </a:ln>
                <a:solidFill>
                  <a:srgbClr val="CECECE"/>
                </a:solidFill>
                <a:effectLst/>
                <a:uLnTx/>
                <a:uFillTx/>
                <a:cs typeface="Times New Roman" charset="0"/>
              </a:rPr>
              <a:t>OBS</a:t>
            </a:r>
          </a:p>
        </p:txBody>
      </p:sp>
      <p:grpSp>
        <p:nvGrpSpPr>
          <p:cNvPr id="143" name="Group 55"/>
          <p:cNvGrpSpPr>
            <a:grpSpLocks/>
          </p:cNvGrpSpPr>
          <p:nvPr/>
        </p:nvGrpSpPr>
        <p:grpSpPr bwMode="auto">
          <a:xfrm>
            <a:off x="8142693" y="1899692"/>
            <a:ext cx="908050" cy="838200"/>
            <a:chOff x="480" y="2818"/>
            <a:chExt cx="872" cy="878"/>
          </a:xfrm>
        </p:grpSpPr>
        <p:sp>
          <p:nvSpPr>
            <p:cNvPr id="144" name="Oval 56"/>
            <p:cNvSpPr>
              <a:spLocks noChangeArrowheads="1"/>
            </p:cNvSpPr>
            <p:nvPr/>
          </p:nvSpPr>
          <p:spPr bwMode="auto">
            <a:xfrm>
              <a:off x="482" y="3416"/>
              <a:ext cx="870" cy="280"/>
            </a:xfrm>
            <a:prstGeom prst="ellipse">
              <a:avLst/>
            </a:prstGeom>
            <a:solidFill>
              <a:srgbClr val="919191"/>
            </a:solidFill>
            <a:ln>
              <a:noFill/>
            </a:ln>
            <a:extLst>
              <a:ext uri="{91240B29-F687-4f45-9708-019B960494DF}">
                <a14:hiddenLine xmlns="" xmlns:a14="http://schemas.microsoft.com/office/drawing/2010/main" w="7938">
                  <a:solidFill>
                    <a:srgbClr val="AAE6FF"/>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5" name="Rectangle 57"/>
            <p:cNvSpPr>
              <a:spLocks noChangeArrowheads="1"/>
            </p:cNvSpPr>
            <p:nvPr/>
          </p:nvSpPr>
          <p:spPr bwMode="auto">
            <a:xfrm>
              <a:off x="480" y="2961"/>
              <a:ext cx="869" cy="597"/>
            </a:xfrm>
            <a:prstGeom prst="rect">
              <a:avLst/>
            </a:prstGeom>
            <a:solidFill>
              <a:srgbClr val="0078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6" name="Rectangle 58"/>
            <p:cNvSpPr>
              <a:spLocks noChangeArrowheads="1"/>
            </p:cNvSpPr>
            <p:nvPr/>
          </p:nvSpPr>
          <p:spPr bwMode="auto">
            <a:xfrm>
              <a:off x="480" y="2961"/>
              <a:ext cx="869" cy="597"/>
            </a:xfrm>
            <a:prstGeom prst="rect">
              <a:avLst/>
            </a:prstGeom>
            <a:solidFill>
              <a:srgbClr val="91919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7" name="Oval 59"/>
            <p:cNvSpPr>
              <a:spLocks noChangeArrowheads="1"/>
            </p:cNvSpPr>
            <p:nvPr/>
          </p:nvSpPr>
          <p:spPr bwMode="auto">
            <a:xfrm>
              <a:off x="482" y="2818"/>
              <a:ext cx="870" cy="280"/>
            </a:xfrm>
            <a:prstGeom prst="ellipse">
              <a:avLst/>
            </a:prstGeom>
            <a:solidFill>
              <a:srgbClr val="777ED5"/>
            </a:solidFill>
            <a:ln>
              <a:noFill/>
            </a:ln>
            <a:effectLst/>
            <a:extLst>
              <a:ext uri="{91240B29-F687-4f45-9708-019B960494DF}">
                <a14:hiddenLine xmlns="" xmlns:a14="http://schemas.microsoft.com/office/drawing/2010/main" w="9525">
                  <a:solidFill>
                    <a:srgbClr val="AAE6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48" name="Group 60"/>
            <p:cNvGrpSpPr>
              <a:grpSpLocks/>
            </p:cNvGrpSpPr>
            <p:nvPr/>
          </p:nvGrpSpPr>
          <p:grpSpPr bwMode="auto">
            <a:xfrm>
              <a:off x="612" y="2851"/>
              <a:ext cx="604" cy="214"/>
              <a:chOff x="612" y="2531"/>
              <a:chExt cx="604" cy="214"/>
            </a:xfrm>
          </p:grpSpPr>
          <p:grpSp>
            <p:nvGrpSpPr>
              <p:cNvPr id="154" name="Group 61"/>
              <p:cNvGrpSpPr>
                <a:grpSpLocks/>
              </p:cNvGrpSpPr>
              <p:nvPr/>
            </p:nvGrpSpPr>
            <p:grpSpPr bwMode="auto">
              <a:xfrm>
                <a:off x="612" y="2531"/>
                <a:ext cx="599" cy="209"/>
                <a:chOff x="612" y="2531"/>
                <a:chExt cx="599" cy="209"/>
              </a:xfrm>
            </p:grpSpPr>
            <p:sp>
              <p:nvSpPr>
                <p:cNvPr id="164" name="Freeform 62"/>
                <p:cNvSpPr>
                  <a:spLocks/>
                </p:cNvSpPr>
                <p:nvPr/>
              </p:nvSpPr>
              <p:spPr bwMode="auto">
                <a:xfrm>
                  <a:off x="925" y="2536"/>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5" name="Freeform 63"/>
                <p:cNvSpPr>
                  <a:spLocks/>
                </p:cNvSpPr>
                <p:nvPr/>
              </p:nvSpPr>
              <p:spPr bwMode="auto">
                <a:xfrm>
                  <a:off x="925" y="2536"/>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6" name="Freeform 64"/>
                <p:cNvSpPr>
                  <a:spLocks/>
                </p:cNvSpPr>
                <p:nvPr/>
              </p:nvSpPr>
              <p:spPr bwMode="auto">
                <a:xfrm>
                  <a:off x="612" y="2641"/>
                  <a:ext cx="286" cy="94"/>
                </a:xfrm>
                <a:custGeom>
                  <a:avLst/>
                  <a:gdLst>
                    <a:gd name="T0" fmla="*/ 286 w 286"/>
                    <a:gd name="T1" fmla="*/ 19 h 94"/>
                    <a:gd name="T2" fmla="*/ 223 w 286"/>
                    <a:gd name="T3" fmla="*/ 0 h 94"/>
                    <a:gd name="T4" fmla="*/ 75 w 286"/>
                    <a:gd name="T5" fmla="*/ 59 h 94"/>
                    <a:gd name="T6" fmla="*/ 0 w 286"/>
                    <a:gd name="T7" fmla="*/ 39 h 94"/>
                    <a:gd name="T8" fmla="*/ 38 w 286"/>
                    <a:gd name="T9" fmla="*/ 94 h 94"/>
                    <a:gd name="T10" fmla="*/ 223 w 286"/>
                    <a:gd name="T11" fmla="*/ 94 h 94"/>
                    <a:gd name="T12" fmla="*/ 143 w 286"/>
                    <a:gd name="T13" fmla="*/ 74 h 94"/>
                    <a:gd name="T14" fmla="*/ 286 w 286"/>
                    <a:gd name="T15" fmla="*/ 19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4">
                      <a:moveTo>
                        <a:pt x="286" y="19"/>
                      </a:moveTo>
                      <a:lnTo>
                        <a:pt x="223" y="0"/>
                      </a:lnTo>
                      <a:lnTo>
                        <a:pt x="75" y="59"/>
                      </a:lnTo>
                      <a:lnTo>
                        <a:pt x="0" y="39"/>
                      </a:lnTo>
                      <a:lnTo>
                        <a:pt x="38" y="94"/>
                      </a:lnTo>
                      <a:lnTo>
                        <a:pt x="223" y="94"/>
                      </a:lnTo>
                      <a:lnTo>
                        <a:pt x="143" y="74"/>
                      </a:lnTo>
                      <a:lnTo>
                        <a:pt x="286" y="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7" name="Freeform 65"/>
                <p:cNvSpPr>
                  <a:spLocks/>
                </p:cNvSpPr>
                <p:nvPr/>
              </p:nvSpPr>
              <p:spPr bwMode="auto">
                <a:xfrm>
                  <a:off x="612" y="2641"/>
                  <a:ext cx="286" cy="94"/>
                </a:xfrm>
                <a:custGeom>
                  <a:avLst/>
                  <a:gdLst>
                    <a:gd name="T0" fmla="*/ 286 w 286"/>
                    <a:gd name="T1" fmla="*/ 19 h 94"/>
                    <a:gd name="T2" fmla="*/ 223 w 286"/>
                    <a:gd name="T3" fmla="*/ 0 h 94"/>
                    <a:gd name="T4" fmla="*/ 75 w 286"/>
                    <a:gd name="T5" fmla="*/ 59 h 94"/>
                    <a:gd name="T6" fmla="*/ 0 w 286"/>
                    <a:gd name="T7" fmla="*/ 39 h 94"/>
                    <a:gd name="T8" fmla="*/ 38 w 286"/>
                    <a:gd name="T9" fmla="*/ 94 h 94"/>
                    <a:gd name="T10" fmla="*/ 223 w 286"/>
                    <a:gd name="T11" fmla="*/ 94 h 94"/>
                    <a:gd name="T12" fmla="*/ 143 w 286"/>
                    <a:gd name="T13" fmla="*/ 74 h 94"/>
                    <a:gd name="T14" fmla="*/ 286 w 286"/>
                    <a:gd name="T15" fmla="*/ 19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4">
                      <a:moveTo>
                        <a:pt x="286" y="19"/>
                      </a:moveTo>
                      <a:lnTo>
                        <a:pt x="223" y="0"/>
                      </a:lnTo>
                      <a:lnTo>
                        <a:pt x="75" y="59"/>
                      </a:lnTo>
                      <a:lnTo>
                        <a:pt x="0" y="39"/>
                      </a:lnTo>
                      <a:lnTo>
                        <a:pt x="38" y="94"/>
                      </a:lnTo>
                      <a:lnTo>
                        <a:pt x="223" y="94"/>
                      </a:lnTo>
                      <a:lnTo>
                        <a:pt x="143" y="74"/>
                      </a:lnTo>
                      <a:lnTo>
                        <a:pt x="286" y="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8" name="Freeform 66"/>
                <p:cNvSpPr>
                  <a:spLocks/>
                </p:cNvSpPr>
                <p:nvPr/>
              </p:nvSpPr>
              <p:spPr bwMode="auto">
                <a:xfrm>
                  <a:off x="628" y="2531"/>
                  <a:ext cx="286" cy="90"/>
                </a:xfrm>
                <a:custGeom>
                  <a:avLst/>
                  <a:gdLst>
                    <a:gd name="T0" fmla="*/ 0 w 286"/>
                    <a:gd name="T1" fmla="*/ 20 h 90"/>
                    <a:gd name="T2" fmla="*/ 64 w 286"/>
                    <a:gd name="T3" fmla="*/ 0 h 90"/>
                    <a:gd name="T4" fmla="*/ 217 w 286"/>
                    <a:gd name="T5" fmla="*/ 55 h 90"/>
                    <a:gd name="T6" fmla="*/ 286 w 286"/>
                    <a:gd name="T7" fmla="*/ 40 h 90"/>
                    <a:gd name="T8" fmla="*/ 249 w 286"/>
                    <a:gd name="T9" fmla="*/ 90 h 90"/>
                    <a:gd name="T10" fmla="*/ 69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4" y="0"/>
                      </a:lnTo>
                      <a:lnTo>
                        <a:pt x="217" y="55"/>
                      </a:lnTo>
                      <a:lnTo>
                        <a:pt x="286" y="40"/>
                      </a:lnTo>
                      <a:lnTo>
                        <a:pt x="249" y="90"/>
                      </a:lnTo>
                      <a:lnTo>
                        <a:pt x="69" y="90"/>
                      </a:lnTo>
                      <a:lnTo>
                        <a:pt x="143" y="75"/>
                      </a:lnTo>
                      <a:lnTo>
                        <a:pt x="0" y="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9" name="Freeform 67"/>
                <p:cNvSpPr>
                  <a:spLocks/>
                </p:cNvSpPr>
                <p:nvPr/>
              </p:nvSpPr>
              <p:spPr bwMode="auto">
                <a:xfrm>
                  <a:off x="628" y="2531"/>
                  <a:ext cx="286" cy="90"/>
                </a:xfrm>
                <a:custGeom>
                  <a:avLst/>
                  <a:gdLst>
                    <a:gd name="T0" fmla="*/ 0 w 286"/>
                    <a:gd name="T1" fmla="*/ 20 h 90"/>
                    <a:gd name="T2" fmla="*/ 64 w 286"/>
                    <a:gd name="T3" fmla="*/ 0 h 90"/>
                    <a:gd name="T4" fmla="*/ 217 w 286"/>
                    <a:gd name="T5" fmla="*/ 55 h 90"/>
                    <a:gd name="T6" fmla="*/ 286 w 286"/>
                    <a:gd name="T7" fmla="*/ 40 h 90"/>
                    <a:gd name="T8" fmla="*/ 249 w 286"/>
                    <a:gd name="T9" fmla="*/ 90 h 90"/>
                    <a:gd name="T10" fmla="*/ 69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4" y="0"/>
                      </a:lnTo>
                      <a:lnTo>
                        <a:pt x="217" y="55"/>
                      </a:lnTo>
                      <a:lnTo>
                        <a:pt x="286" y="40"/>
                      </a:lnTo>
                      <a:lnTo>
                        <a:pt x="249" y="90"/>
                      </a:lnTo>
                      <a:lnTo>
                        <a:pt x="69" y="90"/>
                      </a:lnTo>
                      <a:lnTo>
                        <a:pt x="143" y="75"/>
                      </a:lnTo>
                      <a:lnTo>
                        <a:pt x="0" y="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0" name="Freeform 68"/>
                <p:cNvSpPr>
                  <a:spLocks/>
                </p:cNvSpPr>
                <p:nvPr/>
              </p:nvSpPr>
              <p:spPr bwMode="auto">
                <a:xfrm>
                  <a:off x="914" y="2650"/>
                  <a:ext cx="286" cy="90"/>
                </a:xfrm>
                <a:custGeom>
                  <a:avLst/>
                  <a:gdLst>
                    <a:gd name="T0" fmla="*/ 286 w 286"/>
                    <a:gd name="T1" fmla="*/ 70 h 90"/>
                    <a:gd name="T2" fmla="*/ 223 w 286"/>
                    <a:gd name="T3" fmla="*/ 90 h 90"/>
                    <a:gd name="T4" fmla="*/ 75 w 286"/>
                    <a:gd name="T5" fmla="*/ 30 h 90"/>
                    <a:gd name="T6" fmla="*/ 0 w 286"/>
                    <a:gd name="T7" fmla="*/ 50 h 90"/>
                    <a:gd name="T8" fmla="*/ 37 w 286"/>
                    <a:gd name="T9" fmla="*/ 0 h 90"/>
                    <a:gd name="T10" fmla="*/ 223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3" y="90"/>
                      </a:lnTo>
                      <a:lnTo>
                        <a:pt x="75" y="30"/>
                      </a:lnTo>
                      <a:lnTo>
                        <a:pt x="0" y="50"/>
                      </a:lnTo>
                      <a:lnTo>
                        <a:pt x="37" y="0"/>
                      </a:lnTo>
                      <a:lnTo>
                        <a:pt x="223" y="0"/>
                      </a:lnTo>
                      <a:lnTo>
                        <a:pt x="143" y="15"/>
                      </a:lnTo>
                      <a:lnTo>
                        <a:pt x="286"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1" name="Freeform 69"/>
                <p:cNvSpPr>
                  <a:spLocks/>
                </p:cNvSpPr>
                <p:nvPr/>
              </p:nvSpPr>
              <p:spPr bwMode="auto">
                <a:xfrm>
                  <a:off x="914" y="2650"/>
                  <a:ext cx="286" cy="90"/>
                </a:xfrm>
                <a:custGeom>
                  <a:avLst/>
                  <a:gdLst>
                    <a:gd name="T0" fmla="*/ 286 w 286"/>
                    <a:gd name="T1" fmla="*/ 70 h 90"/>
                    <a:gd name="T2" fmla="*/ 223 w 286"/>
                    <a:gd name="T3" fmla="*/ 90 h 90"/>
                    <a:gd name="T4" fmla="*/ 75 w 286"/>
                    <a:gd name="T5" fmla="*/ 30 h 90"/>
                    <a:gd name="T6" fmla="*/ 0 w 286"/>
                    <a:gd name="T7" fmla="*/ 50 h 90"/>
                    <a:gd name="T8" fmla="*/ 37 w 286"/>
                    <a:gd name="T9" fmla="*/ 0 h 90"/>
                    <a:gd name="T10" fmla="*/ 223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3" y="90"/>
                      </a:lnTo>
                      <a:lnTo>
                        <a:pt x="75" y="30"/>
                      </a:lnTo>
                      <a:lnTo>
                        <a:pt x="0" y="50"/>
                      </a:lnTo>
                      <a:lnTo>
                        <a:pt x="37" y="0"/>
                      </a:lnTo>
                      <a:lnTo>
                        <a:pt x="223" y="0"/>
                      </a:lnTo>
                      <a:lnTo>
                        <a:pt x="143" y="15"/>
                      </a:lnTo>
                      <a:lnTo>
                        <a:pt x="286"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55" name="Group 70"/>
              <p:cNvGrpSpPr>
                <a:grpSpLocks/>
              </p:cNvGrpSpPr>
              <p:nvPr/>
            </p:nvGrpSpPr>
            <p:grpSpPr bwMode="auto">
              <a:xfrm>
                <a:off x="618" y="2536"/>
                <a:ext cx="598" cy="209"/>
                <a:chOff x="618" y="2536"/>
                <a:chExt cx="598" cy="209"/>
              </a:xfrm>
            </p:grpSpPr>
            <p:sp>
              <p:nvSpPr>
                <p:cNvPr id="156" name="Freeform 71"/>
                <p:cNvSpPr>
                  <a:spLocks/>
                </p:cNvSpPr>
                <p:nvPr/>
              </p:nvSpPr>
              <p:spPr bwMode="auto">
                <a:xfrm>
                  <a:off x="930" y="2541"/>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7" name="Freeform 72"/>
                <p:cNvSpPr>
                  <a:spLocks/>
                </p:cNvSpPr>
                <p:nvPr/>
              </p:nvSpPr>
              <p:spPr bwMode="auto">
                <a:xfrm>
                  <a:off x="930" y="2541"/>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8" name="Freeform 73"/>
                <p:cNvSpPr>
                  <a:spLocks/>
                </p:cNvSpPr>
                <p:nvPr/>
              </p:nvSpPr>
              <p:spPr bwMode="auto">
                <a:xfrm>
                  <a:off x="618" y="2645"/>
                  <a:ext cx="286" cy="95"/>
                </a:xfrm>
                <a:custGeom>
                  <a:avLst/>
                  <a:gdLst>
                    <a:gd name="T0" fmla="*/ 286 w 286"/>
                    <a:gd name="T1" fmla="*/ 20 h 95"/>
                    <a:gd name="T2" fmla="*/ 222 w 286"/>
                    <a:gd name="T3" fmla="*/ 0 h 95"/>
                    <a:gd name="T4" fmla="*/ 74 w 286"/>
                    <a:gd name="T5" fmla="*/ 60 h 95"/>
                    <a:gd name="T6" fmla="*/ 0 w 286"/>
                    <a:gd name="T7" fmla="*/ 40 h 95"/>
                    <a:gd name="T8" fmla="*/ 37 w 286"/>
                    <a:gd name="T9" fmla="*/ 95 h 95"/>
                    <a:gd name="T10" fmla="*/ 222 w 286"/>
                    <a:gd name="T11" fmla="*/ 95 h 95"/>
                    <a:gd name="T12" fmla="*/ 143 w 286"/>
                    <a:gd name="T13" fmla="*/ 75 h 95"/>
                    <a:gd name="T14" fmla="*/ 286 w 286"/>
                    <a:gd name="T15" fmla="*/ 2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5">
                      <a:moveTo>
                        <a:pt x="286" y="20"/>
                      </a:moveTo>
                      <a:lnTo>
                        <a:pt x="222" y="0"/>
                      </a:lnTo>
                      <a:lnTo>
                        <a:pt x="74" y="60"/>
                      </a:lnTo>
                      <a:lnTo>
                        <a:pt x="0" y="40"/>
                      </a:lnTo>
                      <a:lnTo>
                        <a:pt x="37" y="95"/>
                      </a:lnTo>
                      <a:lnTo>
                        <a:pt x="222" y="95"/>
                      </a:lnTo>
                      <a:lnTo>
                        <a:pt x="143" y="75"/>
                      </a:lnTo>
                      <a:lnTo>
                        <a:pt x="28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9" name="Freeform 74"/>
                <p:cNvSpPr>
                  <a:spLocks/>
                </p:cNvSpPr>
                <p:nvPr/>
              </p:nvSpPr>
              <p:spPr bwMode="auto">
                <a:xfrm>
                  <a:off x="618" y="2645"/>
                  <a:ext cx="286" cy="95"/>
                </a:xfrm>
                <a:custGeom>
                  <a:avLst/>
                  <a:gdLst>
                    <a:gd name="T0" fmla="*/ 286 w 286"/>
                    <a:gd name="T1" fmla="*/ 20 h 95"/>
                    <a:gd name="T2" fmla="*/ 222 w 286"/>
                    <a:gd name="T3" fmla="*/ 0 h 95"/>
                    <a:gd name="T4" fmla="*/ 74 w 286"/>
                    <a:gd name="T5" fmla="*/ 60 h 95"/>
                    <a:gd name="T6" fmla="*/ 0 w 286"/>
                    <a:gd name="T7" fmla="*/ 40 h 95"/>
                    <a:gd name="T8" fmla="*/ 37 w 286"/>
                    <a:gd name="T9" fmla="*/ 95 h 95"/>
                    <a:gd name="T10" fmla="*/ 222 w 286"/>
                    <a:gd name="T11" fmla="*/ 95 h 95"/>
                    <a:gd name="T12" fmla="*/ 143 w 286"/>
                    <a:gd name="T13" fmla="*/ 75 h 95"/>
                    <a:gd name="T14" fmla="*/ 286 w 286"/>
                    <a:gd name="T15" fmla="*/ 2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5">
                      <a:moveTo>
                        <a:pt x="286" y="20"/>
                      </a:moveTo>
                      <a:lnTo>
                        <a:pt x="222" y="0"/>
                      </a:lnTo>
                      <a:lnTo>
                        <a:pt x="74" y="60"/>
                      </a:lnTo>
                      <a:lnTo>
                        <a:pt x="0" y="40"/>
                      </a:lnTo>
                      <a:lnTo>
                        <a:pt x="37" y="95"/>
                      </a:lnTo>
                      <a:lnTo>
                        <a:pt x="222" y="95"/>
                      </a:lnTo>
                      <a:lnTo>
                        <a:pt x="143" y="75"/>
                      </a:lnTo>
                      <a:lnTo>
                        <a:pt x="28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0" name="Freeform 75"/>
                <p:cNvSpPr>
                  <a:spLocks/>
                </p:cNvSpPr>
                <p:nvPr/>
              </p:nvSpPr>
              <p:spPr bwMode="auto">
                <a:xfrm>
                  <a:off x="634" y="2536"/>
                  <a:ext cx="286" cy="90"/>
                </a:xfrm>
                <a:custGeom>
                  <a:avLst/>
                  <a:gdLst>
                    <a:gd name="T0" fmla="*/ 0 w 286"/>
                    <a:gd name="T1" fmla="*/ 20 h 90"/>
                    <a:gd name="T2" fmla="*/ 63 w 286"/>
                    <a:gd name="T3" fmla="*/ 0 h 90"/>
                    <a:gd name="T4" fmla="*/ 217 w 286"/>
                    <a:gd name="T5" fmla="*/ 55 h 90"/>
                    <a:gd name="T6" fmla="*/ 286 w 286"/>
                    <a:gd name="T7" fmla="*/ 40 h 90"/>
                    <a:gd name="T8" fmla="*/ 249 w 286"/>
                    <a:gd name="T9" fmla="*/ 90 h 90"/>
                    <a:gd name="T10" fmla="*/ 68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3" y="0"/>
                      </a:lnTo>
                      <a:lnTo>
                        <a:pt x="217" y="55"/>
                      </a:lnTo>
                      <a:lnTo>
                        <a:pt x="286" y="40"/>
                      </a:lnTo>
                      <a:lnTo>
                        <a:pt x="249" y="90"/>
                      </a:lnTo>
                      <a:lnTo>
                        <a:pt x="68" y="90"/>
                      </a:lnTo>
                      <a:lnTo>
                        <a:pt x="143" y="75"/>
                      </a:lnTo>
                      <a:lnTo>
                        <a:pt x="0"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1" name="Freeform 76"/>
                <p:cNvSpPr>
                  <a:spLocks/>
                </p:cNvSpPr>
                <p:nvPr/>
              </p:nvSpPr>
              <p:spPr bwMode="auto">
                <a:xfrm>
                  <a:off x="634" y="2536"/>
                  <a:ext cx="286" cy="90"/>
                </a:xfrm>
                <a:custGeom>
                  <a:avLst/>
                  <a:gdLst>
                    <a:gd name="T0" fmla="*/ 0 w 286"/>
                    <a:gd name="T1" fmla="*/ 20 h 90"/>
                    <a:gd name="T2" fmla="*/ 63 w 286"/>
                    <a:gd name="T3" fmla="*/ 0 h 90"/>
                    <a:gd name="T4" fmla="*/ 217 w 286"/>
                    <a:gd name="T5" fmla="*/ 55 h 90"/>
                    <a:gd name="T6" fmla="*/ 286 w 286"/>
                    <a:gd name="T7" fmla="*/ 40 h 90"/>
                    <a:gd name="T8" fmla="*/ 249 w 286"/>
                    <a:gd name="T9" fmla="*/ 90 h 90"/>
                    <a:gd name="T10" fmla="*/ 68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3" y="0"/>
                      </a:lnTo>
                      <a:lnTo>
                        <a:pt x="217" y="55"/>
                      </a:lnTo>
                      <a:lnTo>
                        <a:pt x="286" y="40"/>
                      </a:lnTo>
                      <a:lnTo>
                        <a:pt x="249" y="90"/>
                      </a:lnTo>
                      <a:lnTo>
                        <a:pt x="68" y="90"/>
                      </a:lnTo>
                      <a:lnTo>
                        <a:pt x="143" y="75"/>
                      </a:lnTo>
                      <a:lnTo>
                        <a:pt x="0"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2" name="Freeform 77"/>
                <p:cNvSpPr>
                  <a:spLocks/>
                </p:cNvSpPr>
                <p:nvPr/>
              </p:nvSpPr>
              <p:spPr bwMode="auto">
                <a:xfrm>
                  <a:off x="920" y="2655"/>
                  <a:ext cx="286" cy="90"/>
                </a:xfrm>
                <a:custGeom>
                  <a:avLst/>
                  <a:gdLst>
                    <a:gd name="T0" fmla="*/ 286 w 286"/>
                    <a:gd name="T1" fmla="*/ 70 h 90"/>
                    <a:gd name="T2" fmla="*/ 222 w 286"/>
                    <a:gd name="T3" fmla="*/ 90 h 90"/>
                    <a:gd name="T4" fmla="*/ 74 w 286"/>
                    <a:gd name="T5" fmla="*/ 30 h 90"/>
                    <a:gd name="T6" fmla="*/ 0 w 286"/>
                    <a:gd name="T7" fmla="*/ 50 h 90"/>
                    <a:gd name="T8" fmla="*/ 37 w 286"/>
                    <a:gd name="T9" fmla="*/ 0 h 90"/>
                    <a:gd name="T10" fmla="*/ 222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2" y="90"/>
                      </a:lnTo>
                      <a:lnTo>
                        <a:pt x="74" y="30"/>
                      </a:lnTo>
                      <a:lnTo>
                        <a:pt x="0" y="50"/>
                      </a:lnTo>
                      <a:lnTo>
                        <a:pt x="37" y="0"/>
                      </a:lnTo>
                      <a:lnTo>
                        <a:pt x="222" y="0"/>
                      </a:lnTo>
                      <a:lnTo>
                        <a:pt x="143" y="15"/>
                      </a:lnTo>
                      <a:lnTo>
                        <a:pt x="286"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3" name="Freeform 78"/>
                <p:cNvSpPr>
                  <a:spLocks/>
                </p:cNvSpPr>
                <p:nvPr/>
              </p:nvSpPr>
              <p:spPr bwMode="auto">
                <a:xfrm>
                  <a:off x="920" y="2655"/>
                  <a:ext cx="286" cy="90"/>
                </a:xfrm>
                <a:custGeom>
                  <a:avLst/>
                  <a:gdLst>
                    <a:gd name="T0" fmla="*/ 286 w 286"/>
                    <a:gd name="T1" fmla="*/ 70 h 90"/>
                    <a:gd name="T2" fmla="*/ 222 w 286"/>
                    <a:gd name="T3" fmla="*/ 90 h 90"/>
                    <a:gd name="T4" fmla="*/ 74 w 286"/>
                    <a:gd name="T5" fmla="*/ 30 h 90"/>
                    <a:gd name="T6" fmla="*/ 0 w 286"/>
                    <a:gd name="T7" fmla="*/ 50 h 90"/>
                    <a:gd name="T8" fmla="*/ 37 w 286"/>
                    <a:gd name="T9" fmla="*/ 0 h 90"/>
                    <a:gd name="T10" fmla="*/ 222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2" y="90"/>
                      </a:lnTo>
                      <a:lnTo>
                        <a:pt x="74" y="30"/>
                      </a:lnTo>
                      <a:lnTo>
                        <a:pt x="0" y="50"/>
                      </a:lnTo>
                      <a:lnTo>
                        <a:pt x="37" y="0"/>
                      </a:lnTo>
                      <a:lnTo>
                        <a:pt x="222" y="0"/>
                      </a:lnTo>
                      <a:lnTo>
                        <a:pt x="143" y="15"/>
                      </a:lnTo>
                      <a:lnTo>
                        <a:pt x="286"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nvGrpSpPr>
            <p:cNvPr id="149" name="Group 79"/>
            <p:cNvGrpSpPr>
              <a:grpSpLocks/>
            </p:cNvGrpSpPr>
            <p:nvPr/>
          </p:nvGrpSpPr>
          <p:grpSpPr bwMode="auto">
            <a:xfrm>
              <a:off x="581" y="3115"/>
              <a:ext cx="667" cy="513"/>
              <a:chOff x="581" y="2795"/>
              <a:chExt cx="667" cy="513"/>
            </a:xfrm>
          </p:grpSpPr>
          <p:sp>
            <p:nvSpPr>
              <p:cNvPr id="150" name="Freeform 80"/>
              <p:cNvSpPr>
                <a:spLocks/>
              </p:cNvSpPr>
              <p:nvPr/>
            </p:nvSpPr>
            <p:spPr bwMode="auto">
              <a:xfrm>
                <a:off x="581" y="2795"/>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6 w 662"/>
                  <a:gd name="T11" fmla="*/ 65 h 508"/>
                  <a:gd name="T12" fmla="*/ 566 w 662"/>
                  <a:gd name="T13" fmla="*/ 0 h 508"/>
                  <a:gd name="T14" fmla="*/ 662 w 662"/>
                  <a:gd name="T15" fmla="*/ 80 h 508"/>
                  <a:gd name="T16" fmla="*/ 566 w 662"/>
                  <a:gd name="T17" fmla="*/ 159 h 508"/>
                  <a:gd name="T18" fmla="*/ 566 w 662"/>
                  <a:gd name="T19" fmla="*/ 105 h 508"/>
                  <a:gd name="T20" fmla="*/ 455 w 662"/>
                  <a:gd name="T21" fmla="*/ 105 h 508"/>
                  <a:gd name="T22" fmla="*/ 365 w 662"/>
                  <a:gd name="T23" fmla="*/ 254 h 508"/>
                  <a:gd name="T24" fmla="*/ 455 w 662"/>
                  <a:gd name="T25" fmla="*/ 409 h 508"/>
                  <a:gd name="T26" fmla="*/ 566 w 662"/>
                  <a:gd name="T27" fmla="*/ 409 h 508"/>
                  <a:gd name="T28" fmla="*/ 566 w 662"/>
                  <a:gd name="T29" fmla="*/ 354 h 508"/>
                  <a:gd name="T30" fmla="*/ 662 w 662"/>
                  <a:gd name="T31" fmla="*/ 429 h 508"/>
                  <a:gd name="T32" fmla="*/ 566 w 662"/>
                  <a:gd name="T33" fmla="*/ 508 h 508"/>
                  <a:gd name="T34" fmla="*/ 566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6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6" y="65"/>
                    </a:lnTo>
                    <a:lnTo>
                      <a:pt x="566" y="0"/>
                    </a:lnTo>
                    <a:lnTo>
                      <a:pt x="662" y="80"/>
                    </a:lnTo>
                    <a:lnTo>
                      <a:pt x="566" y="159"/>
                    </a:lnTo>
                    <a:lnTo>
                      <a:pt x="566" y="105"/>
                    </a:lnTo>
                    <a:lnTo>
                      <a:pt x="455" y="105"/>
                    </a:lnTo>
                    <a:lnTo>
                      <a:pt x="365" y="254"/>
                    </a:lnTo>
                    <a:lnTo>
                      <a:pt x="455" y="409"/>
                    </a:lnTo>
                    <a:lnTo>
                      <a:pt x="566" y="409"/>
                    </a:lnTo>
                    <a:lnTo>
                      <a:pt x="566" y="354"/>
                    </a:lnTo>
                    <a:lnTo>
                      <a:pt x="662" y="429"/>
                    </a:lnTo>
                    <a:lnTo>
                      <a:pt x="566" y="508"/>
                    </a:lnTo>
                    <a:lnTo>
                      <a:pt x="566" y="448"/>
                    </a:lnTo>
                    <a:lnTo>
                      <a:pt x="413" y="448"/>
                    </a:lnTo>
                    <a:lnTo>
                      <a:pt x="328" y="309"/>
                    </a:lnTo>
                    <a:lnTo>
                      <a:pt x="249" y="453"/>
                    </a:lnTo>
                    <a:lnTo>
                      <a:pt x="95" y="453"/>
                    </a:lnTo>
                    <a:lnTo>
                      <a:pt x="95" y="508"/>
                    </a:lnTo>
                    <a:lnTo>
                      <a:pt x="0" y="429"/>
                    </a:lnTo>
                    <a:lnTo>
                      <a:pt x="95" y="354"/>
                    </a:lnTo>
                    <a:lnTo>
                      <a:pt x="95" y="409"/>
                    </a:lnTo>
                    <a:lnTo>
                      <a:pt x="201" y="409"/>
                    </a:lnTo>
                    <a:lnTo>
                      <a:pt x="296" y="254"/>
                    </a:lnTo>
                    <a:lnTo>
                      <a:pt x="201" y="105"/>
                    </a:lnTo>
                    <a:lnTo>
                      <a:pt x="95" y="105"/>
                    </a:lnTo>
                    <a:lnTo>
                      <a:pt x="95" y="154"/>
                    </a:lnTo>
                    <a:lnTo>
                      <a:pt x="0" y="80"/>
                    </a:lnTo>
                    <a:lnTo>
                      <a:pt x="9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1" name="Freeform 81"/>
              <p:cNvSpPr>
                <a:spLocks/>
              </p:cNvSpPr>
              <p:nvPr/>
            </p:nvSpPr>
            <p:spPr bwMode="auto">
              <a:xfrm>
                <a:off x="581" y="2795"/>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6 w 662"/>
                  <a:gd name="T11" fmla="*/ 65 h 508"/>
                  <a:gd name="T12" fmla="*/ 566 w 662"/>
                  <a:gd name="T13" fmla="*/ 0 h 508"/>
                  <a:gd name="T14" fmla="*/ 662 w 662"/>
                  <a:gd name="T15" fmla="*/ 80 h 508"/>
                  <a:gd name="T16" fmla="*/ 566 w 662"/>
                  <a:gd name="T17" fmla="*/ 159 h 508"/>
                  <a:gd name="T18" fmla="*/ 566 w 662"/>
                  <a:gd name="T19" fmla="*/ 105 h 508"/>
                  <a:gd name="T20" fmla="*/ 455 w 662"/>
                  <a:gd name="T21" fmla="*/ 105 h 508"/>
                  <a:gd name="T22" fmla="*/ 365 w 662"/>
                  <a:gd name="T23" fmla="*/ 254 h 508"/>
                  <a:gd name="T24" fmla="*/ 455 w 662"/>
                  <a:gd name="T25" fmla="*/ 409 h 508"/>
                  <a:gd name="T26" fmla="*/ 566 w 662"/>
                  <a:gd name="T27" fmla="*/ 409 h 508"/>
                  <a:gd name="T28" fmla="*/ 566 w 662"/>
                  <a:gd name="T29" fmla="*/ 354 h 508"/>
                  <a:gd name="T30" fmla="*/ 662 w 662"/>
                  <a:gd name="T31" fmla="*/ 429 h 508"/>
                  <a:gd name="T32" fmla="*/ 566 w 662"/>
                  <a:gd name="T33" fmla="*/ 508 h 508"/>
                  <a:gd name="T34" fmla="*/ 566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6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6" y="65"/>
                    </a:lnTo>
                    <a:lnTo>
                      <a:pt x="566" y="0"/>
                    </a:lnTo>
                    <a:lnTo>
                      <a:pt x="662" y="80"/>
                    </a:lnTo>
                    <a:lnTo>
                      <a:pt x="566" y="159"/>
                    </a:lnTo>
                    <a:lnTo>
                      <a:pt x="566" y="105"/>
                    </a:lnTo>
                    <a:lnTo>
                      <a:pt x="455" y="105"/>
                    </a:lnTo>
                    <a:lnTo>
                      <a:pt x="365" y="254"/>
                    </a:lnTo>
                    <a:lnTo>
                      <a:pt x="455" y="409"/>
                    </a:lnTo>
                    <a:lnTo>
                      <a:pt x="566" y="409"/>
                    </a:lnTo>
                    <a:lnTo>
                      <a:pt x="566" y="354"/>
                    </a:lnTo>
                    <a:lnTo>
                      <a:pt x="662" y="429"/>
                    </a:lnTo>
                    <a:lnTo>
                      <a:pt x="566" y="508"/>
                    </a:lnTo>
                    <a:lnTo>
                      <a:pt x="566" y="448"/>
                    </a:lnTo>
                    <a:lnTo>
                      <a:pt x="413" y="448"/>
                    </a:lnTo>
                    <a:lnTo>
                      <a:pt x="328" y="309"/>
                    </a:lnTo>
                    <a:lnTo>
                      <a:pt x="249" y="453"/>
                    </a:lnTo>
                    <a:lnTo>
                      <a:pt x="95" y="453"/>
                    </a:lnTo>
                    <a:lnTo>
                      <a:pt x="95" y="508"/>
                    </a:lnTo>
                    <a:lnTo>
                      <a:pt x="0" y="429"/>
                    </a:lnTo>
                    <a:lnTo>
                      <a:pt x="95" y="354"/>
                    </a:lnTo>
                    <a:lnTo>
                      <a:pt x="95" y="409"/>
                    </a:lnTo>
                    <a:lnTo>
                      <a:pt x="201" y="409"/>
                    </a:lnTo>
                    <a:lnTo>
                      <a:pt x="296" y="254"/>
                    </a:lnTo>
                    <a:lnTo>
                      <a:pt x="201" y="105"/>
                    </a:lnTo>
                    <a:lnTo>
                      <a:pt x="95" y="105"/>
                    </a:lnTo>
                    <a:lnTo>
                      <a:pt x="95" y="154"/>
                    </a:lnTo>
                    <a:lnTo>
                      <a:pt x="0" y="80"/>
                    </a:lnTo>
                    <a:lnTo>
                      <a:pt x="9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2" name="Freeform 82"/>
              <p:cNvSpPr>
                <a:spLocks/>
              </p:cNvSpPr>
              <p:nvPr/>
            </p:nvSpPr>
            <p:spPr bwMode="auto">
              <a:xfrm>
                <a:off x="586" y="2800"/>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7 w 662"/>
                  <a:gd name="T11" fmla="*/ 65 h 508"/>
                  <a:gd name="T12" fmla="*/ 567 w 662"/>
                  <a:gd name="T13" fmla="*/ 0 h 508"/>
                  <a:gd name="T14" fmla="*/ 662 w 662"/>
                  <a:gd name="T15" fmla="*/ 80 h 508"/>
                  <a:gd name="T16" fmla="*/ 567 w 662"/>
                  <a:gd name="T17" fmla="*/ 159 h 508"/>
                  <a:gd name="T18" fmla="*/ 567 w 662"/>
                  <a:gd name="T19" fmla="*/ 105 h 508"/>
                  <a:gd name="T20" fmla="*/ 455 w 662"/>
                  <a:gd name="T21" fmla="*/ 105 h 508"/>
                  <a:gd name="T22" fmla="*/ 365 w 662"/>
                  <a:gd name="T23" fmla="*/ 254 h 508"/>
                  <a:gd name="T24" fmla="*/ 455 w 662"/>
                  <a:gd name="T25" fmla="*/ 409 h 508"/>
                  <a:gd name="T26" fmla="*/ 567 w 662"/>
                  <a:gd name="T27" fmla="*/ 409 h 508"/>
                  <a:gd name="T28" fmla="*/ 567 w 662"/>
                  <a:gd name="T29" fmla="*/ 354 h 508"/>
                  <a:gd name="T30" fmla="*/ 662 w 662"/>
                  <a:gd name="T31" fmla="*/ 429 h 508"/>
                  <a:gd name="T32" fmla="*/ 567 w 662"/>
                  <a:gd name="T33" fmla="*/ 508 h 508"/>
                  <a:gd name="T34" fmla="*/ 567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7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7" y="65"/>
                    </a:lnTo>
                    <a:lnTo>
                      <a:pt x="567" y="0"/>
                    </a:lnTo>
                    <a:lnTo>
                      <a:pt x="662" y="80"/>
                    </a:lnTo>
                    <a:lnTo>
                      <a:pt x="567" y="159"/>
                    </a:lnTo>
                    <a:lnTo>
                      <a:pt x="567" y="105"/>
                    </a:lnTo>
                    <a:lnTo>
                      <a:pt x="455" y="105"/>
                    </a:lnTo>
                    <a:lnTo>
                      <a:pt x="365" y="254"/>
                    </a:lnTo>
                    <a:lnTo>
                      <a:pt x="455" y="409"/>
                    </a:lnTo>
                    <a:lnTo>
                      <a:pt x="567" y="409"/>
                    </a:lnTo>
                    <a:lnTo>
                      <a:pt x="567" y="354"/>
                    </a:lnTo>
                    <a:lnTo>
                      <a:pt x="662" y="429"/>
                    </a:lnTo>
                    <a:lnTo>
                      <a:pt x="567" y="508"/>
                    </a:lnTo>
                    <a:lnTo>
                      <a:pt x="567" y="448"/>
                    </a:lnTo>
                    <a:lnTo>
                      <a:pt x="413" y="448"/>
                    </a:lnTo>
                    <a:lnTo>
                      <a:pt x="328" y="309"/>
                    </a:lnTo>
                    <a:lnTo>
                      <a:pt x="249" y="453"/>
                    </a:lnTo>
                    <a:lnTo>
                      <a:pt x="95" y="453"/>
                    </a:lnTo>
                    <a:lnTo>
                      <a:pt x="95" y="508"/>
                    </a:lnTo>
                    <a:lnTo>
                      <a:pt x="0" y="429"/>
                    </a:lnTo>
                    <a:lnTo>
                      <a:pt x="95" y="354"/>
                    </a:lnTo>
                    <a:lnTo>
                      <a:pt x="95" y="409"/>
                    </a:lnTo>
                    <a:lnTo>
                      <a:pt x="201" y="409"/>
                    </a:lnTo>
                    <a:lnTo>
                      <a:pt x="297" y="254"/>
                    </a:lnTo>
                    <a:lnTo>
                      <a:pt x="201" y="105"/>
                    </a:lnTo>
                    <a:lnTo>
                      <a:pt x="95" y="105"/>
                    </a:lnTo>
                    <a:lnTo>
                      <a:pt x="95" y="154"/>
                    </a:lnTo>
                    <a:lnTo>
                      <a:pt x="0" y="80"/>
                    </a:lnTo>
                    <a:lnTo>
                      <a:pt x="95"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3" name="Freeform 83"/>
              <p:cNvSpPr>
                <a:spLocks/>
              </p:cNvSpPr>
              <p:nvPr/>
            </p:nvSpPr>
            <p:spPr bwMode="auto">
              <a:xfrm>
                <a:off x="586" y="2800"/>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7 w 662"/>
                  <a:gd name="T11" fmla="*/ 65 h 508"/>
                  <a:gd name="T12" fmla="*/ 567 w 662"/>
                  <a:gd name="T13" fmla="*/ 0 h 508"/>
                  <a:gd name="T14" fmla="*/ 662 w 662"/>
                  <a:gd name="T15" fmla="*/ 80 h 508"/>
                  <a:gd name="T16" fmla="*/ 567 w 662"/>
                  <a:gd name="T17" fmla="*/ 159 h 508"/>
                  <a:gd name="T18" fmla="*/ 567 w 662"/>
                  <a:gd name="T19" fmla="*/ 105 h 508"/>
                  <a:gd name="T20" fmla="*/ 455 w 662"/>
                  <a:gd name="T21" fmla="*/ 105 h 508"/>
                  <a:gd name="T22" fmla="*/ 365 w 662"/>
                  <a:gd name="T23" fmla="*/ 254 h 508"/>
                  <a:gd name="T24" fmla="*/ 455 w 662"/>
                  <a:gd name="T25" fmla="*/ 409 h 508"/>
                  <a:gd name="T26" fmla="*/ 567 w 662"/>
                  <a:gd name="T27" fmla="*/ 409 h 508"/>
                  <a:gd name="T28" fmla="*/ 567 w 662"/>
                  <a:gd name="T29" fmla="*/ 354 h 508"/>
                  <a:gd name="T30" fmla="*/ 662 w 662"/>
                  <a:gd name="T31" fmla="*/ 429 h 508"/>
                  <a:gd name="T32" fmla="*/ 567 w 662"/>
                  <a:gd name="T33" fmla="*/ 508 h 508"/>
                  <a:gd name="T34" fmla="*/ 567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7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7" y="65"/>
                    </a:lnTo>
                    <a:lnTo>
                      <a:pt x="567" y="0"/>
                    </a:lnTo>
                    <a:lnTo>
                      <a:pt x="662" y="80"/>
                    </a:lnTo>
                    <a:lnTo>
                      <a:pt x="567" y="159"/>
                    </a:lnTo>
                    <a:lnTo>
                      <a:pt x="567" y="105"/>
                    </a:lnTo>
                    <a:lnTo>
                      <a:pt x="455" y="105"/>
                    </a:lnTo>
                    <a:lnTo>
                      <a:pt x="365" y="254"/>
                    </a:lnTo>
                    <a:lnTo>
                      <a:pt x="455" y="409"/>
                    </a:lnTo>
                    <a:lnTo>
                      <a:pt x="567" y="409"/>
                    </a:lnTo>
                    <a:lnTo>
                      <a:pt x="567" y="354"/>
                    </a:lnTo>
                    <a:lnTo>
                      <a:pt x="662" y="429"/>
                    </a:lnTo>
                    <a:lnTo>
                      <a:pt x="567" y="508"/>
                    </a:lnTo>
                    <a:lnTo>
                      <a:pt x="567" y="448"/>
                    </a:lnTo>
                    <a:lnTo>
                      <a:pt x="413" y="448"/>
                    </a:lnTo>
                    <a:lnTo>
                      <a:pt x="328" y="309"/>
                    </a:lnTo>
                    <a:lnTo>
                      <a:pt x="249" y="453"/>
                    </a:lnTo>
                    <a:lnTo>
                      <a:pt x="95" y="453"/>
                    </a:lnTo>
                    <a:lnTo>
                      <a:pt x="95" y="508"/>
                    </a:lnTo>
                    <a:lnTo>
                      <a:pt x="0" y="429"/>
                    </a:lnTo>
                    <a:lnTo>
                      <a:pt x="95" y="354"/>
                    </a:lnTo>
                    <a:lnTo>
                      <a:pt x="95" y="409"/>
                    </a:lnTo>
                    <a:lnTo>
                      <a:pt x="201" y="409"/>
                    </a:lnTo>
                    <a:lnTo>
                      <a:pt x="297" y="254"/>
                    </a:lnTo>
                    <a:lnTo>
                      <a:pt x="201" y="105"/>
                    </a:lnTo>
                    <a:lnTo>
                      <a:pt x="95" y="105"/>
                    </a:lnTo>
                    <a:lnTo>
                      <a:pt x="95" y="154"/>
                    </a:lnTo>
                    <a:lnTo>
                      <a:pt x="0" y="80"/>
                    </a:lnTo>
                    <a:lnTo>
                      <a:pt x="95"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172" name="AutoShape 84"/>
          <p:cNvSpPr>
            <a:spLocks noChangeArrowheads="1"/>
          </p:cNvSpPr>
          <p:nvPr/>
        </p:nvSpPr>
        <p:spPr bwMode="auto">
          <a:xfrm>
            <a:off x="1125943" y="3042692"/>
            <a:ext cx="990600" cy="8382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2000" b="0" i="0" u="none" strike="noStrike" kern="0" cap="none" spc="0" normalizeH="0" baseline="0" noProof="0">
                <a:ln>
                  <a:noFill/>
                </a:ln>
                <a:solidFill>
                  <a:srgbClr val="CECECE"/>
                </a:solidFill>
                <a:effectLst/>
                <a:uLnTx/>
                <a:uFillTx/>
                <a:cs typeface="Times New Roman" charset="0"/>
              </a:rPr>
              <a:t>OBS</a:t>
            </a:r>
          </a:p>
        </p:txBody>
      </p:sp>
      <p:sp>
        <p:nvSpPr>
          <p:cNvPr id="173" name="AutoShape 85"/>
          <p:cNvSpPr>
            <a:spLocks noChangeArrowheads="1"/>
          </p:cNvSpPr>
          <p:nvPr/>
        </p:nvSpPr>
        <p:spPr bwMode="auto">
          <a:xfrm>
            <a:off x="3519893" y="3728492"/>
            <a:ext cx="742950" cy="6096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1800" b="0" i="0" u="none" strike="noStrike" kern="0" cap="none" spc="0" normalizeH="0" baseline="0" noProof="0">
                <a:ln>
                  <a:noFill/>
                </a:ln>
                <a:solidFill>
                  <a:srgbClr val="CECECE"/>
                </a:solidFill>
                <a:effectLst/>
                <a:uLnTx/>
                <a:uFillTx/>
                <a:cs typeface="Times New Roman" charset="0"/>
              </a:rPr>
              <a:t>OBS</a:t>
            </a:r>
          </a:p>
        </p:txBody>
      </p:sp>
      <p:sp>
        <p:nvSpPr>
          <p:cNvPr id="174" name="Rectangle 86"/>
          <p:cNvSpPr>
            <a:spLocks noChangeArrowheads="1"/>
          </p:cNvSpPr>
          <p:nvPr/>
        </p:nvSpPr>
        <p:spPr bwMode="auto">
          <a:xfrm>
            <a:off x="1259293" y="5315992"/>
            <a:ext cx="6604000" cy="990600"/>
          </a:xfrm>
          <a:prstGeom prst="rect">
            <a:avLst/>
          </a:prstGeom>
          <a:solidFill>
            <a:srgbClr val="919191"/>
          </a:solidFill>
          <a:ln>
            <a:noFill/>
          </a:ln>
          <a:effectLst>
            <a:prstShdw prst="shdw17" dist="17961" dir="2700000">
              <a:srgbClr val="919191">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lIns="93600" tIns="46800" rIns="93600" bIns="46800" anchor="ctr"/>
          <a:lstStyle/>
          <a:p>
            <a:pPr marL="292100" marR="0" lvl="0" indent="-292100" algn="l"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ysClr val="windowText" lastClr="000000"/>
                </a:solidFill>
                <a:effectLst/>
                <a:uLnTx/>
                <a:uFillTx/>
                <a:cs typeface="Times New Roman" charset="0"/>
              </a:rPr>
              <a:t>1: 	Burst is electronically buffered at the edge</a:t>
            </a:r>
          </a:p>
          <a:p>
            <a:pPr marL="292100" marR="0" lvl="0" indent="-292100" algn="l"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ysClr val="windowText" lastClr="000000"/>
                </a:solidFill>
                <a:effectLst/>
                <a:uLnTx/>
                <a:uFillTx/>
                <a:cs typeface="Times New Roman" charset="0"/>
              </a:rPr>
              <a:t>2:	Path setup message is sent on control channel</a:t>
            </a:r>
          </a:p>
        </p:txBody>
      </p:sp>
      <p:sp>
        <p:nvSpPr>
          <p:cNvPr id="175" name="Rectangle 87"/>
          <p:cNvSpPr>
            <a:spLocks noChangeArrowheads="1"/>
          </p:cNvSpPr>
          <p:nvPr/>
        </p:nvSpPr>
        <p:spPr bwMode="auto">
          <a:xfrm>
            <a:off x="-29757" y="1671092"/>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6" name="Rectangle 88"/>
          <p:cNvSpPr>
            <a:spLocks noChangeArrowheads="1"/>
          </p:cNvSpPr>
          <p:nvPr/>
        </p:nvSpPr>
        <p:spPr bwMode="auto">
          <a:xfrm>
            <a:off x="1532343" y="1556792"/>
            <a:ext cx="2641600" cy="838200"/>
          </a:xfrm>
          <a:prstGeom prst="rect">
            <a:avLst/>
          </a:prstGeom>
          <a:solidFill>
            <a:srgbClr val="919191"/>
          </a:solidFill>
          <a:ln>
            <a:noFill/>
          </a:ln>
          <a:effectLst>
            <a:prstShdw prst="shdw17" dist="17961" dir="2700000">
              <a:srgbClr val="919191">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ysClr val="windowText" lastClr="000000"/>
                </a:solidFill>
                <a:effectLst/>
                <a:uLnTx/>
                <a:uFillTx/>
                <a:cs typeface="Times New Roman" charset="0"/>
              </a:rPr>
              <a:t>NMS can be informed of path setup</a:t>
            </a:r>
          </a:p>
        </p:txBody>
      </p:sp>
      <p:grpSp>
        <p:nvGrpSpPr>
          <p:cNvPr id="177" name="Group 89"/>
          <p:cNvGrpSpPr>
            <a:grpSpLocks/>
          </p:cNvGrpSpPr>
          <p:nvPr/>
        </p:nvGrpSpPr>
        <p:grpSpPr bwMode="auto">
          <a:xfrm>
            <a:off x="2199093" y="2585492"/>
            <a:ext cx="4705350" cy="1143000"/>
            <a:chOff x="1584" y="2208"/>
            <a:chExt cx="2736" cy="720"/>
          </a:xfrm>
        </p:grpSpPr>
        <p:sp>
          <p:nvSpPr>
            <p:cNvPr id="178" name="Line 90"/>
            <p:cNvSpPr>
              <a:spLocks noChangeShapeType="1"/>
            </p:cNvSpPr>
            <p:nvPr/>
          </p:nvSpPr>
          <p:spPr bwMode="auto">
            <a:xfrm flipV="1">
              <a:off x="1584" y="2208"/>
              <a:ext cx="1296" cy="384"/>
            </a:xfrm>
            <a:prstGeom prst="line">
              <a:avLst/>
            </a:prstGeom>
            <a:noFill/>
            <a:ln w="38100">
              <a:solidFill>
                <a:srgbClr val="000000"/>
              </a:solidFill>
              <a:prstDash val="sysDot"/>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9" name="Line 91"/>
            <p:cNvSpPr>
              <a:spLocks noChangeShapeType="1"/>
            </p:cNvSpPr>
            <p:nvPr/>
          </p:nvSpPr>
          <p:spPr bwMode="auto">
            <a:xfrm flipV="1">
              <a:off x="2640" y="2352"/>
              <a:ext cx="432" cy="576"/>
            </a:xfrm>
            <a:prstGeom prst="line">
              <a:avLst/>
            </a:prstGeom>
            <a:noFill/>
            <a:ln w="38100">
              <a:solidFill>
                <a:srgbClr val="000000"/>
              </a:solidFill>
              <a:prstDash val="sysDot"/>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0" name="Line 92"/>
            <p:cNvSpPr>
              <a:spLocks noChangeShapeType="1"/>
            </p:cNvSpPr>
            <p:nvPr/>
          </p:nvSpPr>
          <p:spPr bwMode="auto">
            <a:xfrm flipH="1" flipV="1">
              <a:off x="3504" y="2352"/>
              <a:ext cx="384" cy="576"/>
            </a:xfrm>
            <a:prstGeom prst="line">
              <a:avLst/>
            </a:prstGeom>
            <a:noFill/>
            <a:ln w="38100">
              <a:solidFill>
                <a:srgbClr val="000000"/>
              </a:solidFill>
              <a:prstDash val="sysDot"/>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1" name="Line 93"/>
            <p:cNvSpPr>
              <a:spLocks noChangeShapeType="1"/>
            </p:cNvSpPr>
            <p:nvPr/>
          </p:nvSpPr>
          <p:spPr bwMode="auto">
            <a:xfrm flipH="1" flipV="1">
              <a:off x="3744" y="2208"/>
              <a:ext cx="576" cy="336"/>
            </a:xfrm>
            <a:prstGeom prst="line">
              <a:avLst/>
            </a:prstGeom>
            <a:noFill/>
            <a:ln w="38100">
              <a:solidFill>
                <a:srgbClr val="000000"/>
              </a:solidFill>
              <a:prstDash val="sysDot"/>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82" name="Group 94"/>
          <p:cNvGrpSpPr>
            <a:grpSpLocks/>
          </p:cNvGrpSpPr>
          <p:nvPr/>
        </p:nvGrpSpPr>
        <p:grpSpPr bwMode="auto">
          <a:xfrm>
            <a:off x="4510493" y="1671092"/>
            <a:ext cx="1238250" cy="990600"/>
            <a:chOff x="2832" y="1824"/>
            <a:chExt cx="720" cy="624"/>
          </a:xfrm>
        </p:grpSpPr>
        <p:sp>
          <p:nvSpPr>
            <p:cNvPr id="183" name="Rectangle 95"/>
            <p:cNvSpPr>
              <a:spLocks noChangeArrowheads="1"/>
            </p:cNvSpPr>
            <p:nvPr/>
          </p:nvSpPr>
          <p:spPr bwMode="auto">
            <a:xfrm>
              <a:off x="2880" y="2304"/>
              <a:ext cx="624" cy="144"/>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4" name="Rectangle 96"/>
            <p:cNvSpPr>
              <a:spLocks noChangeArrowheads="1"/>
            </p:cNvSpPr>
            <p:nvPr/>
          </p:nvSpPr>
          <p:spPr bwMode="auto">
            <a:xfrm>
              <a:off x="2832" y="2400"/>
              <a:ext cx="720" cy="48"/>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5" name="Rectangle 97"/>
            <p:cNvSpPr>
              <a:spLocks noChangeArrowheads="1"/>
            </p:cNvSpPr>
            <p:nvPr/>
          </p:nvSpPr>
          <p:spPr bwMode="auto">
            <a:xfrm>
              <a:off x="3024" y="2256"/>
              <a:ext cx="336" cy="48"/>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6" name="Rectangle 98"/>
            <p:cNvSpPr>
              <a:spLocks noChangeArrowheads="1"/>
            </p:cNvSpPr>
            <p:nvPr/>
          </p:nvSpPr>
          <p:spPr bwMode="auto">
            <a:xfrm>
              <a:off x="2880" y="1824"/>
              <a:ext cx="624" cy="43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7" name="Rectangle 99"/>
            <p:cNvSpPr>
              <a:spLocks noChangeArrowheads="1"/>
            </p:cNvSpPr>
            <p:nvPr/>
          </p:nvSpPr>
          <p:spPr bwMode="auto">
            <a:xfrm>
              <a:off x="2928" y="1872"/>
              <a:ext cx="528" cy="336"/>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ysClr val="windowText" lastClr="000000"/>
                  </a:solidFill>
                  <a:effectLst/>
                  <a:uLnTx/>
                  <a:uFillTx/>
                  <a:cs typeface="Times New Roman" charset="0"/>
                </a:rPr>
                <a:t>NMS</a:t>
              </a:r>
            </a:p>
          </p:txBody>
        </p:sp>
      </p:grpSp>
      <p:sp>
        <p:nvSpPr>
          <p:cNvPr id="188" name="Slide Number Placeholder 187"/>
          <p:cNvSpPr>
            <a:spLocks noGrp="1"/>
          </p:cNvSpPr>
          <p:nvPr>
            <p:ph type="sldNum" sz="quarter" idx="11"/>
          </p:nvPr>
        </p:nvSpPr>
        <p:spPr/>
        <p:txBody>
          <a:bodyPr/>
          <a:lstStyle/>
          <a:p>
            <a:pPr>
              <a:defRPr/>
            </a:pPr>
            <a:fld id="{E27625A9-5E77-CB45-8867-3DD80D097EC7}" type="slidenum">
              <a:rPr lang="en-GB" smtClean="0"/>
              <a:pPr>
                <a:defRPr/>
              </a:pPr>
              <a:t>28</a:t>
            </a:fld>
            <a:endParaRPr lang="en-GB"/>
          </a:p>
        </p:txBody>
      </p:sp>
    </p:spTree>
    <p:extLst>
      <p:ext uri="{BB962C8B-B14F-4D97-AF65-F5344CB8AC3E}">
        <p14:creationId xmlns:p14="http://schemas.microsoft.com/office/powerpoint/2010/main" val="285073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wipe(down)">
                                      <p:cBhvr>
                                        <p:cTn id="7"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Optical Burst Switching : Basic Principle</a:t>
            </a:r>
            <a:endParaRPr lang="en-US" dirty="0"/>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216" name="Line 3"/>
          <p:cNvSpPr>
            <a:spLocks noChangeShapeType="1"/>
          </p:cNvSpPr>
          <p:nvPr/>
        </p:nvSpPr>
        <p:spPr bwMode="auto">
          <a:xfrm flipV="1">
            <a:off x="6364932" y="3526160"/>
            <a:ext cx="1320800" cy="5334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7" name="Freeform 4"/>
          <p:cNvSpPr>
            <a:spLocks/>
          </p:cNvSpPr>
          <p:nvPr/>
        </p:nvSpPr>
        <p:spPr bwMode="auto">
          <a:xfrm>
            <a:off x="668982" y="2459360"/>
            <a:ext cx="1320800" cy="990600"/>
          </a:xfrm>
          <a:custGeom>
            <a:avLst/>
            <a:gdLst>
              <a:gd name="T0" fmla="*/ 0 w 768"/>
              <a:gd name="T1" fmla="*/ 0 h 624"/>
              <a:gd name="T2" fmla="*/ 0 w 768"/>
              <a:gd name="T3" fmla="*/ 624 h 624"/>
              <a:gd name="T4" fmla="*/ 768 w 768"/>
              <a:gd name="T5" fmla="*/ 624 h 624"/>
            </a:gdLst>
            <a:ahLst/>
            <a:cxnLst>
              <a:cxn ang="0">
                <a:pos x="T0" y="T1"/>
              </a:cxn>
              <a:cxn ang="0">
                <a:pos x="T2" y="T3"/>
              </a:cxn>
              <a:cxn ang="0">
                <a:pos x="T4" y="T5"/>
              </a:cxn>
            </a:cxnLst>
            <a:rect l="0" t="0" r="r" b="b"/>
            <a:pathLst>
              <a:path w="768" h="624">
                <a:moveTo>
                  <a:pt x="0" y="0"/>
                </a:moveTo>
                <a:lnTo>
                  <a:pt x="0" y="624"/>
                </a:lnTo>
                <a:lnTo>
                  <a:pt x="768" y="624"/>
                </a:lnTo>
              </a:path>
            </a:pathLst>
          </a:custGeom>
          <a:noFill/>
          <a:ln w="38100" cap="flat" cmpd="sng">
            <a:solidFill>
              <a:srgbClr val="CECECE"/>
            </a:solidFill>
            <a:prstDash val="solid"/>
            <a:round/>
            <a:headEnd/>
            <a:tailEnd/>
          </a:ln>
          <a:effectLst/>
          <a:extLst>
            <a:ext uri="{909E8E84-426E-40dd-AFC4-6F175D3DCCD1}">
              <a14:hiddenFill xmlns="" xmlns:a14="http://schemas.microsoft.com/office/drawing/2010/main">
                <a:solidFill>
                  <a:schemeClr val="hlink"/>
                </a:solidFill>
              </a14:hiddenFill>
            </a:ext>
            <a:ext uri="{AF507438-7753-43e0-B8FC-AC1667EBCBE1}">
              <a14:hiddenEffects xmlns="" xmlns:a14="http://schemas.microsoft.com/office/drawing/2010/main">
                <a:effectLst>
                  <a:outerShdw blurRad="63500" dist="17961" dir="2700000" algn="ctr" rotWithShape="0">
                    <a:schemeClr val="tx2">
                      <a:gamma/>
                      <a:shade val="60000"/>
                      <a:invGamma/>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18" name="Group 5"/>
          <p:cNvGrpSpPr>
            <a:grpSpLocks/>
          </p:cNvGrpSpPr>
          <p:nvPr/>
        </p:nvGrpSpPr>
        <p:grpSpPr bwMode="auto">
          <a:xfrm>
            <a:off x="256232" y="1925960"/>
            <a:ext cx="908050" cy="838200"/>
            <a:chOff x="480" y="2818"/>
            <a:chExt cx="872" cy="878"/>
          </a:xfrm>
        </p:grpSpPr>
        <p:sp>
          <p:nvSpPr>
            <p:cNvPr id="219" name="Oval 6"/>
            <p:cNvSpPr>
              <a:spLocks noChangeArrowheads="1"/>
            </p:cNvSpPr>
            <p:nvPr/>
          </p:nvSpPr>
          <p:spPr bwMode="auto">
            <a:xfrm>
              <a:off x="482" y="3416"/>
              <a:ext cx="870" cy="280"/>
            </a:xfrm>
            <a:prstGeom prst="ellipse">
              <a:avLst/>
            </a:prstGeom>
            <a:solidFill>
              <a:srgbClr val="919191"/>
            </a:solidFill>
            <a:ln>
              <a:noFill/>
            </a:ln>
            <a:extLst>
              <a:ext uri="{91240B29-F687-4f45-9708-019B960494DF}">
                <a14:hiddenLine xmlns="" xmlns:a14="http://schemas.microsoft.com/office/drawing/2010/main" w="7938">
                  <a:solidFill>
                    <a:srgbClr val="AAE6FF"/>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0" name="Rectangle 7"/>
            <p:cNvSpPr>
              <a:spLocks noChangeArrowheads="1"/>
            </p:cNvSpPr>
            <p:nvPr/>
          </p:nvSpPr>
          <p:spPr bwMode="auto">
            <a:xfrm>
              <a:off x="480" y="2961"/>
              <a:ext cx="869" cy="597"/>
            </a:xfrm>
            <a:prstGeom prst="rect">
              <a:avLst/>
            </a:prstGeom>
            <a:solidFill>
              <a:srgbClr val="0078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1" name="Rectangle 8"/>
            <p:cNvSpPr>
              <a:spLocks noChangeArrowheads="1"/>
            </p:cNvSpPr>
            <p:nvPr/>
          </p:nvSpPr>
          <p:spPr bwMode="auto">
            <a:xfrm>
              <a:off x="480" y="2961"/>
              <a:ext cx="869" cy="597"/>
            </a:xfrm>
            <a:prstGeom prst="rect">
              <a:avLst/>
            </a:prstGeom>
            <a:solidFill>
              <a:srgbClr val="91919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2" name="Oval 9"/>
            <p:cNvSpPr>
              <a:spLocks noChangeArrowheads="1"/>
            </p:cNvSpPr>
            <p:nvPr/>
          </p:nvSpPr>
          <p:spPr bwMode="auto">
            <a:xfrm>
              <a:off x="482" y="2818"/>
              <a:ext cx="870" cy="280"/>
            </a:xfrm>
            <a:prstGeom prst="ellipse">
              <a:avLst/>
            </a:prstGeom>
            <a:solidFill>
              <a:srgbClr val="777ED5"/>
            </a:solidFill>
            <a:ln>
              <a:noFill/>
            </a:ln>
            <a:effectLst/>
            <a:extLst>
              <a:ext uri="{91240B29-F687-4f45-9708-019B960494DF}">
                <a14:hiddenLine xmlns="" xmlns:a14="http://schemas.microsoft.com/office/drawing/2010/main" w="9525">
                  <a:solidFill>
                    <a:srgbClr val="AAE6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23" name="Group 10"/>
            <p:cNvGrpSpPr>
              <a:grpSpLocks/>
            </p:cNvGrpSpPr>
            <p:nvPr/>
          </p:nvGrpSpPr>
          <p:grpSpPr bwMode="auto">
            <a:xfrm>
              <a:off x="612" y="2851"/>
              <a:ext cx="604" cy="214"/>
              <a:chOff x="612" y="2531"/>
              <a:chExt cx="604" cy="214"/>
            </a:xfrm>
          </p:grpSpPr>
          <p:grpSp>
            <p:nvGrpSpPr>
              <p:cNvPr id="229" name="Group 11"/>
              <p:cNvGrpSpPr>
                <a:grpSpLocks/>
              </p:cNvGrpSpPr>
              <p:nvPr/>
            </p:nvGrpSpPr>
            <p:grpSpPr bwMode="auto">
              <a:xfrm>
                <a:off x="612" y="2531"/>
                <a:ext cx="599" cy="209"/>
                <a:chOff x="612" y="2531"/>
                <a:chExt cx="599" cy="209"/>
              </a:xfrm>
            </p:grpSpPr>
            <p:sp>
              <p:nvSpPr>
                <p:cNvPr id="239" name="Freeform 12"/>
                <p:cNvSpPr>
                  <a:spLocks/>
                </p:cNvSpPr>
                <p:nvPr/>
              </p:nvSpPr>
              <p:spPr bwMode="auto">
                <a:xfrm>
                  <a:off x="925" y="2536"/>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0" name="Freeform 13"/>
                <p:cNvSpPr>
                  <a:spLocks/>
                </p:cNvSpPr>
                <p:nvPr/>
              </p:nvSpPr>
              <p:spPr bwMode="auto">
                <a:xfrm>
                  <a:off x="925" y="2536"/>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1" name="Freeform 14"/>
                <p:cNvSpPr>
                  <a:spLocks/>
                </p:cNvSpPr>
                <p:nvPr/>
              </p:nvSpPr>
              <p:spPr bwMode="auto">
                <a:xfrm>
                  <a:off x="612" y="2641"/>
                  <a:ext cx="286" cy="94"/>
                </a:xfrm>
                <a:custGeom>
                  <a:avLst/>
                  <a:gdLst>
                    <a:gd name="T0" fmla="*/ 286 w 286"/>
                    <a:gd name="T1" fmla="*/ 19 h 94"/>
                    <a:gd name="T2" fmla="*/ 223 w 286"/>
                    <a:gd name="T3" fmla="*/ 0 h 94"/>
                    <a:gd name="T4" fmla="*/ 75 w 286"/>
                    <a:gd name="T5" fmla="*/ 59 h 94"/>
                    <a:gd name="T6" fmla="*/ 0 w 286"/>
                    <a:gd name="T7" fmla="*/ 39 h 94"/>
                    <a:gd name="T8" fmla="*/ 38 w 286"/>
                    <a:gd name="T9" fmla="*/ 94 h 94"/>
                    <a:gd name="T10" fmla="*/ 223 w 286"/>
                    <a:gd name="T11" fmla="*/ 94 h 94"/>
                    <a:gd name="T12" fmla="*/ 143 w 286"/>
                    <a:gd name="T13" fmla="*/ 74 h 94"/>
                    <a:gd name="T14" fmla="*/ 286 w 286"/>
                    <a:gd name="T15" fmla="*/ 19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4">
                      <a:moveTo>
                        <a:pt x="286" y="19"/>
                      </a:moveTo>
                      <a:lnTo>
                        <a:pt x="223" y="0"/>
                      </a:lnTo>
                      <a:lnTo>
                        <a:pt x="75" y="59"/>
                      </a:lnTo>
                      <a:lnTo>
                        <a:pt x="0" y="39"/>
                      </a:lnTo>
                      <a:lnTo>
                        <a:pt x="38" y="94"/>
                      </a:lnTo>
                      <a:lnTo>
                        <a:pt x="223" y="94"/>
                      </a:lnTo>
                      <a:lnTo>
                        <a:pt x="143" y="74"/>
                      </a:lnTo>
                      <a:lnTo>
                        <a:pt x="286" y="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2" name="Freeform 15"/>
                <p:cNvSpPr>
                  <a:spLocks/>
                </p:cNvSpPr>
                <p:nvPr/>
              </p:nvSpPr>
              <p:spPr bwMode="auto">
                <a:xfrm>
                  <a:off x="612" y="2641"/>
                  <a:ext cx="286" cy="94"/>
                </a:xfrm>
                <a:custGeom>
                  <a:avLst/>
                  <a:gdLst>
                    <a:gd name="T0" fmla="*/ 286 w 286"/>
                    <a:gd name="T1" fmla="*/ 19 h 94"/>
                    <a:gd name="T2" fmla="*/ 223 w 286"/>
                    <a:gd name="T3" fmla="*/ 0 h 94"/>
                    <a:gd name="T4" fmla="*/ 75 w 286"/>
                    <a:gd name="T5" fmla="*/ 59 h 94"/>
                    <a:gd name="T6" fmla="*/ 0 w 286"/>
                    <a:gd name="T7" fmla="*/ 39 h 94"/>
                    <a:gd name="T8" fmla="*/ 38 w 286"/>
                    <a:gd name="T9" fmla="*/ 94 h 94"/>
                    <a:gd name="T10" fmla="*/ 223 w 286"/>
                    <a:gd name="T11" fmla="*/ 94 h 94"/>
                    <a:gd name="T12" fmla="*/ 143 w 286"/>
                    <a:gd name="T13" fmla="*/ 74 h 94"/>
                    <a:gd name="T14" fmla="*/ 286 w 286"/>
                    <a:gd name="T15" fmla="*/ 19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4">
                      <a:moveTo>
                        <a:pt x="286" y="19"/>
                      </a:moveTo>
                      <a:lnTo>
                        <a:pt x="223" y="0"/>
                      </a:lnTo>
                      <a:lnTo>
                        <a:pt x="75" y="59"/>
                      </a:lnTo>
                      <a:lnTo>
                        <a:pt x="0" y="39"/>
                      </a:lnTo>
                      <a:lnTo>
                        <a:pt x="38" y="94"/>
                      </a:lnTo>
                      <a:lnTo>
                        <a:pt x="223" y="94"/>
                      </a:lnTo>
                      <a:lnTo>
                        <a:pt x="143" y="74"/>
                      </a:lnTo>
                      <a:lnTo>
                        <a:pt x="286" y="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3" name="Freeform 16"/>
                <p:cNvSpPr>
                  <a:spLocks/>
                </p:cNvSpPr>
                <p:nvPr/>
              </p:nvSpPr>
              <p:spPr bwMode="auto">
                <a:xfrm>
                  <a:off x="628" y="2531"/>
                  <a:ext cx="286" cy="90"/>
                </a:xfrm>
                <a:custGeom>
                  <a:avLst/>
                  <a:gdLst>
                    <a:gd name="T0" fmla="*/ 0 w 286"/>
                    <a:gd name="T1" fmla="*/ 20 h 90"/>
                    <a:gd name="T2" fmla="*/ 64 w 286"/>
                    <a:gd name="T3" fmla="*/ 0 h 90"/>
                    <a:gd name="T4" fmla="*/ 217 w 286"/>
                    <a:gd name="T5" fmla="*/ 55 h 90"/>
                    <a:gd name="T6" fmla="*/ 286 w 286"/>
                    <a:gd name="T7" fmla="*/ 40 h 90"/>
                    <a:gd name="T8" fmla="*/ 249 w 286"/>
                    <a:gd name="T9" fmla="*/ 90 h 90"/>
                    <a:gd name="T10" fmla="*/ 69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4" y="0"/>
                      </a:lnTo>
                      <a:lnTo>
                        <a:pt x="217" y="55"/>
                      </a:lnTo>
                      <a:lnTo>
                        <a:pt x="286" y="40"/>
                      </a:lnTo>
                      <a:lnTo>
                        <a:pt x="249" y="90"/>
                      </a:lnTo>
                      <a:lnTo>
                        <a:pt x="69" y="90"/>
                      </a:lnTo>
                      <a:lnTo>
                        <a:pt x="143" y="75"/>
                      </a:lnTo>
                      <a:lnTo>
                        <a:pt x="0" y="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4" name="Freeform 17"/>
                <p:cNvSpPr>
                  <a:spLocks/>
                </p:cNvSpPr>
                <p:nvPr/>
              </p:nvSpPr>
              <p:spPr bwMode="auto">
                <a:xfrm>
                  <a:off x="628" y="2531"/>
                  <a:ext cx="286" cy="90"/>
                </a:xfrm>
                <a:custGeom>
                  <a:avLst/>
                  <a:gdLst>
                    <a:gd name="T0" fmla="*/ 0 w 286"/>
                    <a:gd name="T1" fmla="*/ 20 h 90"/>
                    <a:gd name="T2" fmla="*/ 64 w 286"/>
                    <a:gd name="T3" fmla="*/ 0 h 90"/>
                    <a:gd name="T4" fmla="*/ 217 w 286"/>
                    <a:gd name="T5" fmla="*/ 55 h 90"/>
                    <a:gd name="T6" fmla="*/ 286 w 286"/>
                    <a:gd name="T7" fmla="*/ 40 h 90"/>
                    <a:gd name="T8" fmla="*/ 249 w 286"/>
                    <a:gd name="T9" fmla="*/ 90 h 90"/>
                    <a:gd name="T10" fmla="*/ 69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4" y="0"/>
                      </a:lnTo>
                      <a:lnTo>
                        <a:pt x="217" y="55"/>
                      </a:lnTo>
                      <a:lnTo>
                        <a:pt x="286" y="40"/>
                      </a:lnTo>
                      <a:lnTo>
                        <a:pt x="249" y="90"/>
                      </a:lnTo>
                      <a:lnTo>
                        <a:pt x="69" y="90"/>
                      </a:lnTo>
                      <a:lnTo>
                        <a:pt x="143" y="75"/>
                      </a:lnTo>
                      <a:lnTo>
                        <a:pt x="0" y="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5" name="Freeform 18"/>
                <p:cNvSpPr>
                  <a:spLocks/>
                </p:cNvSpPr>
                <p:nvPr/>
              </p:nvSpPr>
              <p:spPr bwMode="auto">
                <a:xfrm>
                  <a:off x="914" y="2650"/>
                  <a:ext cx="286" cy="90"/>
                </a:xfrm>
                <a:custGeom>
                  <a:avLst/>
                  <a:gdLst>
                    <a:gd name="T0" fmla="*/ 286 w 286"/>
                    <a:gd name="T1" fmla="*/ 70 h 90"/>
                    <a:gd name="T2" fmla="*/ 223 w 286"/>
                    <a:gd name="T3" fmla="*/ 90 h 90"/>
                    <a:gd name="T4" fmla="*/ 75 w 286"/>
                    <a:gd name="T5" fmla="*/ 30 h 90"/>
                    <a:gd name="T6" fmla="*/ 0 w 286"/>
                    <a:gd name="T7" fmla="*/ 50 h 90"/>
                    <a:gd name="T8" fmla="*/ 37 w 286"/>
                    <a:gd name="T9" fmla="*/ 0 h 90"/>
                    <a:gd name="T10" fmla="*/ 223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3" y="90"/>
                      </a:lnTo>
                      <a:lnTo>
                        <a:pt x="75" y="30"/>
                      </a:lnTo>
                      <a:lnTo>
                        <a:pt x="0" y="50"/>
                      </a:lnTo>
                      <a:lnTo>
                        <a:pt x="37" y="0"/>
                      </a:lnTo>
                      <a:lnTo>
                        <a:pt x="223" y="0"/>
                      </a:lnTo>
                      <a:lnTo>
                        <a:pt x="143" y="15"/>
                      </a:lnTo>
                      <a:lnTo>
                        <a:pt x="286"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6" name="Freeform 19"/>
                <p:cNvSpPr>
                  <a:spLocks/>
                </p:cNvSpPr>
                <p:nvPr/>
              </p:nvSpPr>
              <p:spPr bwMode="auto">
                <a:xfrm>
                  <a:off x="914" y="2650"/>
                  <a:ext cx="286" cy="90"/>
                </a:xfrm>
                <a:custGeom>
                  <a:avLst/>
                  <a:gdLst>
                    <a:gd name="T0" fmla="*/ 286 w 286"/>
                    <a:gd name="T1" fmla="*/ 70 h 90"/>
                    <a:gd name="T2" fmla="*/ 223 w 286"/>
                    <a:gd name="T3" fmla="*/ 90 h 90"/>
                    <a:gd name="T4" fmla="*/ 75 w 286"/>
                    <a:gd name="T5" fmla="*/ 30 h 90"/>
                    <a:gd name="T6" fmla="*/ 0 w 286"/>
                    <a:gd name="T7" fmla="*/ 50 h 90"/>
                    <a:gd name="T8" fmla="*/ 37 w 286"/>
                    <a:gd name="T9" fmla="*/ 0 h 90"/>
                    <a:gd name="T10" fmla="*/ 223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3" y="90"/>
                      </a:lnTo>
                      <a:lnTo>
                        <a:pt x="75" y="30"/>
                      </a:lnTo>
                      <a:lnTo>
                        <a:pt x="0" y="50"/>
                      </a:lnTo>
                      <a:lnTo>
                        <a:pt x="37" y="0"/>
                      </a:lnTo>
                      <a:lnTo>
                        <a:pt x="223" y="0"/>
                      </a:lnTo>
                      <a:lnTo>
                        <a:pt x="143" y="15"/>
                      </a:lnTo>
                      <a:lnTo>
                        <a:pt x="286"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230" name="Group 20"/>
              <p:cNvGrpSpPr>
                <a:grpSpLocks/>
              </p:cNvGrpSpPr>
              <p:nvPr/>
            </p:nvGrpSpPr>
            <p:grpSpPr bwMode="auto">
              <a:xfrm>
                <a:off x="618" y="2536"/>
                <a:ext cx="598" cy="209"/>
                <a:chOff x="618" y="2536"/>
                <a:chExt cx="598" cy="209"/>
              </a:xfrm>
            </p:grpSpPr>
            <p:sp>
              <p:nvSpPr>
                <p:cNvPr id="231" name="Freeform 21"/>
                <p:cNvSpPr>
                  <a:spLocks/>
                </p:cNvSpPr>
                <p:nvPr/>
              </p:nvSpPr>
              <p:spPr bwMode="auto">
                <a:xfrm>
                  <a:off x="930" y="2541"/>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2" name="Freeform 22"/>
                <p:cNvSpPr>
                  <a:spLocks/>
                </p:cNvSpPr>
                <p:nvPr/>
              </p:nvSpPr>
              <p:spPr bwMode="auto">
                <a:xfrm>
                  <a:off x="930" y="2541"/>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3" name="Freeform 23"/>
                <p:cNvSpPr>
                  <a:spLocks/>
                </p:cNvSpPr>
                <p:nvPr/>
              </p:nvSpPr>
              <p:spPr bwMode="auto">
                <a:xfrm>
                  <a:off x="618" y="2645"/>
                  <a:ext cx="286" cy="95"/>
                </a:xfrm>
                <a:custGeom>
                  <a:avLst/>
                  <a:gdLst>
                    <a:gd name="T0" fmla="*/ 286 w 286"/>
                    <a:gd name="T1" fmla="*/ 20 h 95"/>
                    <a:gd name="T2" fmla="*/ 222 w 286"/>
                    <a:gd name="T3" fmla="*/ 0 h 95"/>
                    <a:gd name="T4" fmla="*/ 74 w 286"/>
                    <a:gd name="T5" fmla="*/ 60 h 95"/>
                    <a:gd name="T6" fmla="*/ 0 w 286"/>
                    <a:gd name="T7" fmla="*/ 40 h 95"/>
                    <a:gd name="T8" fmla="*/ 37 w 286"/>
                    <a:gd name="T9" fmla="*/ 95 h 95"/>
                    <a:gd name="T10" fmla="*/ 222 w 286"/>
                    <a:gd name="T11" fmla="*/ 95 h 95"/>
                    <a:gd name="T12" fmla="*/ 143 w 286"/>
                    <a:gd name="T13" fmla="*/ 75 h 95"/>
                    <a:gd name="T14" fmla="*/ 286 w 286"/>
                    <a:gd name="T15" fmla="*/ 2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5">
                      <a:moveTo>
                        <a:pt x="286" y="20"/>
                      </a:moveTo>
                      <a:lnTo>
                        <a:pt x="222" y="0"/>
                      </a:lnTo>
                      <a:lnTo>
                        <a:pt x="74" y="60"/>
                      </a:lnTo>
                      <a:lnTo>
                        <a:pt x="0" y="40"/>
                      </a:lnTo>
                      <a:lnTo>
                        <a:pt x="37" y="95"/>
                      </a:lnTo>
                      <a:lnTo>
                        <a:pt x="222" y="95"/>
                      </a:lnTo>
                      <a:lnTo>
                        <a:pt x="143" y="75"/>
                      </a:lnTo>
                      <a:lnTo>
                        <a:pt x="28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4" name="Freeform 24"/>
                <p:cNvSpPr>
                  <a:spLocks/>
                </p:cNvSpPr>
                <p:nvPr/>
              </p:nvSpPr>
              <p:spPr bwMode="auto">
                <a:xfrm>
                  <a:off x="618" y="2645"/>
                  <a:ext cx="286" cy="95"/>
                </a:xfrm>
                <a:custGeom>
                  <a:avLst/>
                  <a:gdLst>
                    <a:gd name="T0" fmla="*/ 286 w 286"/>
                    <a:gd name="T1" fmla="*/ 20 h 95"/>
                    <a:gd name="T2" fmla="*/ 222 w 286"/>
                    <a:gd name="T3" fmla="*/ 0 h 95"/>
                    <a:gd name="T4" fmla="*/ 74 w 286"/>
                    <a:gd name="T5" fmla="*/ 60 h 95"/>
                    <a:gd name="T6" fmla="*/ 0 w 286"/>
                    <a:gd name="T7" fmla="*/ 40 h 95"/>
                    <a:gd name="T8" fmla="*/ 37 w 286"/>
                    <a:gd name="T9" fmla="*/ 95 h 95"/>
                    <a:gd name="T10" fmla="*/ 222 w 286"/>
                    <a:gd name="T11" fmla="*/ 95 h 95"/>
                    <a:gd name="T12" fmla="*/ 143 w 286"/>
                    <a:gd name="T13" fmla="*/ 75 h 95"/>
                    <a:gd name="T14" fmla="*/ 286 w 286"/>
                    <a:gd name="T15" fmla="*/ 2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5">
                      <a:moveTo>
                        <a:pt x="286" y="20"/>
                      </a:moveTo>
                      <a:lnTo>
                        <a:pt x="222" y="0"/>
                      </a:lnTo>
                      <a:lnTo>
                        <a:pt x="74" y="60"/>
                      </a:lnTo>
                      <a:lnTo>
                        <a:pt x="0" y="40"/>
                      </a:lnTo>
                      <a:lnTo>
                        <a:pt x="37" y="95"/>
                      </a:lnTo>
                      <a:lnTo>
                        <a:pt x="222" y="95"/>
                      </a:lnTo>
                      <a:lnTo>
                        <a:pt x="143" y="75"/>
                      </a:lnTo>
                      <a:lnTo>
                        <a:pt x="28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5" name="Freeform 25"/>
                <p:cNvSpPr>
                  <a:spLocks/>
                </p:cNvSpPr>
                <p:nvPr/>
              </p:nvSpPr>
              <p:spPr bwMode="auto">
                <a:xfrm>
                  <a:off x="634" y="2536"/>
                  <a:ext cx="286" cy="90"/>
                </a:xfrm>
                <a:custGeom>
                  <a:avLst/>
                  <a:gdLst>
                    <a:gd name="T0" fmla="*/ 0 w 286"/>
                    <a:gd name="T1" fmla="*/ 20 h 90"/>
                    <a:gd name="T2" fmla="*/ 63 w 286"/>
                    <a:gd name="T3" fmla="*/ 0 h 90"/>
                    <a:gd name="T4" fmla="*/ 217 w 286"/>
                    <a:gd name="T5" fmla="*/ 55 h 90"/>
                    <a:gd name="T6" fmla="*/ 286 w 286"/>
                    <a:gd name="T7" fmla="*/ 40 h 90"/>
                    <a:gd name="T8" fmla="*/ 249 w 286"/>
                    <a:gd name="T9" fmla="*/ 90 h 90"/>
                    <a:gd name="T10" fmla="*/ 68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3" y="0"/>
                      </a:lnTo>
                      <a:lnTo>
                        <a:pt x="217" y="55"/>
                      </a:lnTo>
                      <a:lnTo>
                        <a:pt x="286" y="40"/>
                      </a:lnTo>
                      <a:lnTo>
                        <a:pt x="249" y="90"/>
                      </a:lnTo>
                      <a:lnTo>
                        <a:pt x="68" y="90"/>
                      </a:lnTo>
                      <a:lnTo>
                        <a:pt x="143" y="75"/>
                      </a:lnTo>
                      <a:lnTo>
                        <a:pt x="0"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6" name="Freeform 26"/>
                <p:cNvSpPr>
                  <a:spLocks/>
                </p:cNvSpPr>
                <p:nvPr/>
              </p:nvSpPr>
              <p:spPr bwMode="auto">
                <a:xfrm>
                  <a:off x="634" y="2536"/>
                  <a:ext cx="286" cy="90"/>
                </a:xfrm>
                <a:custGeom>
                  <a:avLst/>
                  <a:gdLst>
                    <a:gd name="T0" fmla="*/ 0 w 286"/>
                    <a:gd name="T1" fmla="*/ 20 h 90"/>
                    <a:gd name="T2" fmla="*/ 63 w 286"/>
                    <a:gd name="T3" fmla="*/ 0 h 90"/>
                    <a:gd name="T4" fmla="*/ 217 w 286"/>
                    <a:gd name="T5" fmla="*/ 55 h 90"/>
                    <a:gd name="T6" fmla="*/ 286 w 286"/>
                    <a:gd name="T7" fmla="*/ 40 h 90"/>
                    <a:gd name="T8" fmla="*/ 249 w 286"/>
                    <a:gd name="T9" fmla="*/ 90 h 90"/>
                    <a:gd name="T10" fmla="*/ 68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3" y="0"/>
                      </a:lnTo>
                      <a:lnTo>
                        <a:pt x="217" y="55"/>
                      </a:lnTo>
                      <a:lnTo>
                        <a:pt x="286" y="40"/>
                      </a:lnTo>
                      <a:lnTo>
                        <a:pt x="249" y="90"/>
                      </a:lnTo>
                      <a:lnTo>
                        <a:pt x="68" y="90"/>
                      </a:lnTo>
                      <a:lnTo>
                        <a:pt x="143" y="75"/>
                      </a:lnTo>
                      <a:lnTo>
                        <a:pt x="0"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7" name="Freeform 27"/>
                <p:cNvSpPr>
                  <a:spLocks/>
                </p:cNvSpPr>
                <p:nvPr/>
              </p:nvSpPr>
              <p:spPr bwMode="auto">
                <a:xfrm>
                  <a:off x="920" y="2655"/>
                  <a:ext cx="286" cy="90"/>
                </a:xfrm>
                <a:custGeom>
                  <a:avLst/>
                  <a:gdLst>
                    <a:gd name="T0" fmla="*/ 286 w 286"/>
                    <a:gd name="T1" fmla="*/ 70 h 90"/>
                    <a:gd name="T2" fmla="*/ 222 w 286"/>
                    <a:gd name="T3" fmla="*/ 90 h 90"/>
                    <a:gd name="T4" fmla="*/ 74 w 286"/>
                    <a:gd name="T5" fmla="*/ 30 h 90"/>
                    <a:gd name="T6" fmla="*/ 0 w 286"/>
                    <a:gd name="T7" fmla="*/ 50 h 90"/>
                    <a:gd name="T8" fmla="*/ 37 w 286"/>
                    <a:gd name="T9" fmla="*/ 0 h 90"/>
                    <a:gd name="T10" fmla="*/ 222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2" y="90"/>
                      </a:lnTo>
                      <a:lnTo>
                        <a:pt x="74" y="30"/>
                      </a:lnTo>
                      <a:lnTo>
                        <a:pt x="0" y="50"/>
                      </a:lnTo>
                      <a:lnTo>
                        <a:pt x="37" y="0"/>
                      </a:lnTo>
                      <a:lnTo>
                        <a:pt x="222" y="0"/>
                      </a:lnTo>
                      <a:lnTo>
                        <a:pt x="143" y="15"/>
                      </a:lnTo>
                      <a:lnTo>
                        <a:pt x="286"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8" name="Freeform 28"/>
                <p:cNvSpPr>
                  <a:spLocks/>
                </p:cNvSpPr>
                <p:nvPr/>
              </p:nvSpPr>
              <p:spPr bwMode="auto">
                <a:xfrm>
                  <a:off x="920" y="2655"/>
                  <a:ext cx="286" cy="90"/>
                </a:xfrm>
                <a:custGeom>
                  <a:avLst/>
                  <a:gdLst>
                    <a:gd name="T0" fmla="*/ 286 w 286"/>
                    <a:gd name="T1" fmla="*/ 70 h 90"/>
                    <a:gd name="T2" fmla="*/ 222 w 286"/>
                    <a:gd name="T3" fmla="*/ 90 h 90"/>
                    <a:gd name="T4" fmla="*/ 74 w 286"/>
                    <a:gd name="T5" fmla="*/ 30 h 90"/>
                    <a:gd name="T6" fmla="*/ 0 w 286"/>
                    <a:gd name="T7" fmla="*/ 50 h 90"/>
                    <a:gd name="T8" fmla="*/ 37 w 286"/>
                    <a:gd name="T9" fmla="*/ 0 h 90"/>
                    <a:gd name="T10" fmla="*/ 222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2" y="90"/>
                      </a:lnTo>
                      <a:lnTo>
                        <a:pt x="74" y="30"/>
                      </a:lnTo>
                      <a:lnTo>
                        <a:pt x="0" y="50"/>
                      </a:lnTo>
                      <a:lnTo>
                        <a:pt x="37" y="0"/>
                      </a:lnTo>
                      <a:lnTo>
                        <a:pt x="222" y="0"/>
                      </a:lnTo>
                      <a:lnTo>
                        <a:pt x="143" y="15"/>
                      </a:lnTo>
                      <a:lnTo>
                        <a:pt x="286"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nvGrpSpPr>
            <p:cNvPr id="224" name="Group 29"/>
            <p:cNvGrpSpPr>
              <a:grpSpLocks/>
            </p:cNvGrpSpPr>
            <p:nvPr/>
          </p:nvGrpSpPr>
          <p:grpSpPr bwMode="auto">
            <a:xfrm>
              <a:off x="581" y="3115"/>
              <a:ext cx="667" cy="513"/>
              <a:chOff x="581" y="2795"/>
              <a:chExt cx="667" cy="513"/>
            </a:xfrm>
          </p:grpSpPr>
          <p:sp>
            <p:nvSpPr>
              <p:cNvPr id="225" name="Freeform 30"/>
              <p:cNvSpPr>
                <a:spLocks/>
              </p:cNvSpPr>
              <p:nvPr/>
            </p:nvSpPr>
            <p:spPr bwMode="auto">
              <a:xfrm>
                <a:off x="581" y="2795"/>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6 w 662"/>
                  <a:gd name="T11" fmla="*/ 65 h 508"/>
                  <a:gd name="T12" fmla="*/ 566 w 662"/>
                  <a:gd name="T13" fmla="*/ 0 h 508"/>
                  <a:gd name="T14" fmla="*/ 662 w 662"/>
                  <a:gd name="T15" fmla="*/ 80 h 508"/>
                  <a:gd name="T16" fmla="*/ 566 w 662"/>
                  <a:gd name="T17" fmla="*/ 159 h 508"/>
                  <a:gd name="T18" fmla="*/ 566 w 662"/>
                  <a:gd name="T19" fmla="*/ 105 h 508"/>
                  <a:gd name="T20" fmla="*/ 455 w 662"/>
                  <a:gd name="T21" fmla="*/ 105 h 508"/>
                  <a:gd name="T22" fmla="*/ 365 w 662"/>
                  <a:gd name="T23" fmla="*/ 254 h 508"/>
                  <a:gd name="T24" fmla="*/ 455 w 662"/>
                  <a:gd name="T25" fmla="*/ 409 h 508"/>
                  <a:gd name="T26" fmla="*/ 566 w 662"/>
                  <a:gd name="T27" fmla="*/ 409 h 508"/>
                  <a:gd name="T28" fmla="*/ 566 w 662"/>
                  <a:gd name="T29" fmla="*/ 354 h 508"/>
                  <a:gd name="T30" fmla="*/ 662 w 662"/>
                  <a:gd name="T31" fmla="*/ 429 h 508"/>
                  <a:gd name="T32" fmla="*/ 566 w 662"/>
                  <a:gd name="T33" fmla="*/ 508 h 508"/>
                  <a:gd name="T34" fmla="*/ 566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6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6" y="65"/>
                    </a:lnTo>
                    <a:lnTo>
                      <a:pt x="566" y="0"/>
                    </a:lnTo>
                    <a:lnTo>
                      <a:pt x="662" y="80"/>
                    </a:lnTo>
                    <a:lnTo>
                      <a:pt x="566" y="159"/>
                    </a:lnTo>
                    <a:lnTo>
                      <a:pt x="566" y="105"/>
                    </a:lnTo>
                    <a:lnTo>
                      <a:pt x="455" y="105"/>
                    </a:lnTo>
                    <a:lnTo>
                      <a:pt x="365" y="254"/>
                    </a:lnTo>
                    <a:lnTo>
                      <a:pt x="455" y="409"/>
                    </a:lnTo>
                    <a:lnTo>
                      <a:pt x="566" y="409"/>
                    </a:lnTo>
                    <a:lnTo>
                      <a:pt x="566" y="354"/>
                    </a:lnTo>
                    <a:lnTo>
                      <a:pt x="662" y="429"/>
                    </a:lnTo>
                    <a:lnTo>
                      <a:pt x="566" y="508"/>
                    </a:lnTo>
                    <a:lnTo>
                      <a:pt x="566" y="448"/>
                    </a:lnTo>
                    <a:lnTo>
                      <a:pt x="413" y="448"/>
                    </a:lnTo>
                    <a:lnTo>
                      <a:pt x="328" y="309"/>
                    </a:lnTo>
                    <a:lnTo>
                      <a:pt x="249" y="453"/>
                    </a:lnTo>
                    <a:lnTo>
                      <a:pt x="95" y="453"/>
                    </a:lnTo>
                    <a:lnTo>
                      <a:pt x="95" y="508"/>
                    </a:lnTo>
                    <a:lnTo>
                      <a:pt x="0" y="429"/>
                    </a:lnTo>
                    <a:lnTo>
                      <a:pt x="95" y="354"/>
                    </a:lnTo>
                    <a:lnTo>
                      <a:pt x="95" y="409"/>
                    </a:lnTo>
                    <a:lnTo>
                      <a:pt x="201" y="409"/>
                    </a:lnTo>
                    <a:lnTo>
                      <a:pt x="296" y="254"/>
                    </a:lnTo>
                    <a:lnTo>
                      <a:pt x="201" y="105"/>
                    </a:lnTo>
                    <a:lnTo>
                      <a:pt x="95" y="105"/>
                    </a:lnTo>
                    <a:lnTo>
                      <a:pt x="95" y="154"/>
                    </a:lnTo>
                    <a:lnTo>
                      <a:pt x="0" y="80"/>
                    </a:lnTo>
                    <a:lnTo>
                      <a:pt x="9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6" name="Freeform 31"/>
              <p:cNvSpPr>
                <a:spLocks/>
              </p:cNvSpPr>
              <p:nvPr/>
            </p:nvSpPr>
            <p:spPr bwMode="auto">
              <a:xfrm>
                <a:off x="581" y="2795"/>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6 w 662"/>
                  <a:gd name="T11" fmla="*/ 65 h 508"/>
                  <a:gd name="T12" fmla="*/ 566 w 662"/>
                  <a:gd name="T13" fmla="*/ 0 h 508"/>
                  <a:gd name="T14" fmla="*/ 662 w 662"/>
                  <a:gd name="T15" fmla="*/ 80 h 508"/>
                  <a:gd name="T16" fmla="*/ 566 w 662"/>
                  <a:gd name="T17" fmla="*/ 159 h 508"/>
                  <a:gd name="T18" fmla="*/ 566 w 662"/>
                  <a:gd name="T19" fmla="*/ 105 h 508"/>
                  <a:gd name="T20" fmla="*/ 455 w 662"/>
                  <a:gd name="T21" fmla="*/ 105 h 508"/>
                  <a:gd name="T22" fmla="*/ 365 w 662"/>
                  <a:gd name="T23" fmla="*/ 254 h 508"/>
                  <a:gd name="T24" fmla="*/ 455 w 662"/>
                  <a:gd name="T25" fmla="*/ 409 h 508"/>
                  <a:gd name="T26" fmla="*/ 566 w 662"/>
                  <a:gd name="T27" fmla="*/ 409 h 508"/>
                  <a:gd name="T28" fmla="*/ 566 w 662"/>
                  <a:gd name="T29" fmla="*/ 354 h 508"/>
                  <a:gd name="T30" fmla="*/ 662 w 662"/>
                  <a:gd name="T31" fmla="*/ 429 h 508"/>
                  <a:gd name="T32" fmla="*/ 566 w 662"/>
                  <a:gd name="T33" fmla="*/ 508 h 508"/>
                  <a:gd name="T34" fmla="*/ 566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6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6" y="65"/>
                    </a:lnTo>
                    <a:lnTo>
                      <a:pt x="566" y="0"/>
                    </a:lnTo>
                    <a:lnTo>
                      <a:pt x="662" y="80"/>
                    </a:lnTo>
                    <a:lnTo>
                      <a:pt x="566" y="159"/>
                    </a:lnTo>
                    <a:lnTo>
                      <a:pt x="566" y="105"/>
                    </a:lnTo>
                    <a:lnTo>
                      <a:pt x="455" y="105"/>
                    </a:lnTo>
                    <a:lnTo>
                      <a:pt x="365" y="254"/>
                    </a:lnTo>
                    <a:lnTo>
                      <a:pt x="455" y="409"/>
                    </a:lnTo>
                    <a:lnTo>
                      <a:pt x="566" y="409"/>
                    </a:lnTo>
                    <a:lnTo>
                      <a:pt x="566" y="354"/>
                    </a:lnTo>
                    <a:lnTo>
                      <a:pt x="662" y="429"/>
                    </a:lnTo>
                    <a:lnTo>
                      <a:pt x="566" y="508"/>
                    </a:lnTo>
                    <a:lnTo>
                      <a:pt x="566" y="448"/>
                    </a:lnTo>
                    <a:lnTo>
                      <a:pt x="413" y="448"/>
                    </a:lnTo>
                    <a:lnTo>
                      <a:pt x="328" y="309"/>
                    </a:lnTo>
                    <a:lnTo>
                      <a:pt x="249" y="453"/>
                    </a:lnTo>
                    <a:lnTo>
                      <a:pt x="95" y="453"/>
                    </a:lnTo>
                    <a:lnTo>
                      <a:pt x="95" y="508"/>
                    </a:lnTo>
                    <a:lnTo>
                      <a:pt x="0" y="429"/>
                    </a:lnTo>
                    <a:lnTo>
                      <a:pt x="95" y="354"/>
                    </a:lnTo>
                    <a:lnTo>
                      <a:pt x="95" y="409"/>
                    </a:lnTo>
                    <a:lnTo>
                      <a:pt x="201" y="409"/>
                    </a:lnTo>
                    <a:lnTo>
                      <a:pt x="296" y="254"/>
                    </a:lnTo>
                    <a:lnTo>
                      <a:pt x="201" y="105"/>
                    </a:lnTo>
                    <a:lnTo>
                      <a:pt x="95" y="105"/>
                    </a:lnTo>
                    <a:lnTo>
                      <a:pt x="95" y="154"/>
                    </a:lnTo>
                    <a:lnTo>
                      <a:pt x="0" y="80"/>
                    </a:lnTo>
                    <a:lnTo>
                      <a:pt x="9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7" name="Freeform 32"/>
              <p:cNvSpPr>
                <a:spLocks/>
              </p:cNvSpPr>
              <p:nvPr/>
            </p:nvSpPr>
            <p:spPr bwMode="auto">
              <a:xfrm>
                <a:off x="586" y="2800"/>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7 w 662"/>
                  <a:gd name="T11" fmla="*/ 65 h 508"/>
                  <a:gd name="T12" fmla="*/ 567 w 662"/>
                  <a:gd name="T13" fmla="*/ 0 h 508"/>
                  <a:gd name="T14" fmla="*/ 662 w 662"/>
                  <a:gd name="T15" fmla="*/ 80 h 508"/>
                  <a:gd name="T16" fmla="*/ 567 w 662"/>
                  <a:gd name="T17" fmla="*/ 159 h 508"/>
                  <a:gd name="T18" fmla="*/ 567 w 662"/>
                  <a:gd name="T19" fmla="*/ 105 h 508"/>
                  <a:gd name="T20" fmla="*/ 455 w 662"/>
                  <a:gd name="T21" fmla="*/ 105 h 508"/>
                  <a:gd name="T22" fmla="*/ 365 w 662"/>
                  <a:gd name="T23" fmla="*/ 254 h 508"/>
                  <a:gd name="T24" fmla="*/ 455 w 662"/>
                  <a:gd name="T25" fmla="*/ 409 h 508"/>
                  <a:gd name="T26" fmla="*/ 567 w 662"/>
                  <a:gd name="T27" fmla="*/ 409 h 508"/>
                  <a:gd name="T28" fmla="*/ 567 w 662"/>
                  <a:gd name="T29" fmla="*/ 354 h 508"/>
                  <a:gd name="T30" fmla="*/ 662 w 662"/>
                  <a:gd name="T31" fmla="*/ 429 h 508"/>
                  <a:gd name="T32" fmla="*/ 567 w 662"/>
                  <a:gd name="T33" fmla="*/ 508 h 508"/>
                  <a:gd name="T34" fmla="*/ 567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7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7" y="65"/>
                    </a:lnTo>
                    <a:lnTo>
                      <a:pt x="567" y="0"/>
                    </a:lnTo>
                    <a:lnTo>
                      <a:pt x="662" y="80"/>
                    </a:lnTo>
                    <a:lnTo>
                      <a:pt x="567" y="159"/>
                    </a:lnTo>
                    <a:lnTo>
                      <a:pt x="567" y="105"/>
                    </a:lnTo>
                    <a:lnTo>
                      <a:pt x="455" y="105"/>
                    </a:lnTo>
                    <a:lnTo>
                      <a:pt x="365" y="254"/>
                    </a:lnTo>
                    <a:lnTo>
                      <a:pt x="455" y="409"/>
                    </a:lnTo>
                    <a:lnTo>
                      <a:pt x="567" y="409"/>
                    </a:lnTo>
                    <a:lnTo>
                      <a:pt x="567" y="354"/>
                    </a:lnTo>
                    <a:lnTo>
                      <a:pt x="662" y="429"/>
                    </a:lnTo>
                    <a:lnTo>
                      <a:pt x="567" y="508"/>
                    </a:lnTo>
                    <a:lnTo>
                      <a:pt x="567" y="448"/>
                    </a:lnTo>
                    <a:lnTo>
                      <a:pt x="413" y="448"/>
                    </a:lnTo>
                    <a:lnTo>
                      <a:pt x="328" y="309"/>
                    </a:lnTo>
                    <a:lnTo>
                      <a:pt x="249" y="453"/>
                    </a:lnTo>
                    <a:lnTo>
                      <a:pt x="95" y="453"/>
                    </a:lnTo>
                    <a:lnTo>
                      <a:pt x="95" y="508"/>
                    </a:lnTo>
                    <a:lnTo>
                      <a:pt x="0" y="429"/>
                    </a:lnTo>
                    <a:lnTo>
                      <a:pt x="95" y="354"/>
                    </a:lnTo>
                    <a:lnTo>
                      <a:pt x="95" y="409"/>
                    </a:lnTo>
                    <a:lnTo>
                      <a:pt x="201" y="409"/>
                    </a:lnTo>
                    <a:lnTo>
                      <a:pt x="297" y="254"/>
                    </a:lnTo>
                    <a:lnTo>
                      <a:pt x="201" y="105"/>
                    </a:lnTo>
                    <a:lnTo>
                      <a:pt x="95" y="105"/>
                    </a:lnTo>
                    <a:lnTo>
                      <a:pt x="95" y="154"/>
                    </a:lnTo>
                    <a:lnTo>
                      <a:pt x="0" y="80"/>
                    </a:lnTo>
                    <a:lnTo>
                      <a:pt x="95"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8" name="Freeform 33"/>
              <p:cNvSpPr>
                <a:spLocks/>
              </p:cNvSpPr>
              <p:nvPr/>
            </p:nvSpPr>
            <p:spPr bwMode="auto">
              <a:xfrm>
                <a:off x="586" y="2800"/>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7 w 662"/>
                  <a:gd name="T11" fmla="*/ 65 h 508"/>
                  <a:gd name="T12" fmla="*/ 567 w 662"/>
                  <a:gd name="T13" fmla="*/ 0 h 508"/>
                  <a:gd name="T14" fmla="*/ 662 w 662"/>
                  <a:gd name="T15" fmla="*/ 80 h 508"/>
                  <a:gd name="T16" fmla="*/ 567 w 662"/>
                  <a:gd name="T17" fmla="*/ 159 h 508"/>
                  <a:gd name="T18" fmla="*/ 567 w 662"/>
                  <a:gd name="T19" fmla="*/ 105 h 508"/>
                  <a:gd name="T20" fmla="*/ 455 w 662"/>
                  <a:gd name="T21" fmla="*/ 105 h 508"/>
                  <a:gd name="T22" fmla="*/ 365 w 662"/>
                  <a:gd name="T23" fmla="*/ 254 h 508"/>
                  <a:gd name="T24" fmla="*/ 455 w 662"/>
                  <a:gd name="T25" fmla="*/ 409 h 508"/>
                  <a:gd name="T26" fmla="*/ 567 w 662"/>
                  <a:gd name="T27" fmla="*/ 409 h 508"/>
                  <a:gd name="T28" fmla="*/ 567 w 662"/>
                  <a:gd name="T29" fmla="*/ 354 h 508"/>
                  <a:gd name="T30" fmla="*/ 662 w 662"/>
                  <a:gd name="T31" fmla="*/ 429 h 508"/>
                  <a:gd name="T32" fmla="*/ 567 w 662"/>
                  <a:gd name="T33" fmla="*/ 508 h 508"/>
                  <a:gd name="T34" fmla="*/ 567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7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7" y="65"/>
                    </a:lnTo>
                    <a:lnTo>
                      <a:pt x="567" y="0"/>
                    </a:lnTo>
                    <a:lnTo>
                      <a:pt x="662" y="80"/>
                    </a:lnTo>
                    <a:lnTo>
                      <a:pt x="567" y="159"/>
                    </a:lnTo>
                    <a:lnTo>
                      <a:pt x="567" y="105"/>
                    </a:lnTo>
                    <a:lnTo>
                      <a:pt x="455" y="105"/>
                    </a:lnTo>
                    <a:lnTo>
                      <a:pt x="365" y="254"/>
                    </a:lnTo>
                    <a:lnTo>
                      <a:pt x="455" y="409"/>
                    </a:lnTo>
                    <a:lnTo>
                      <a:pt x="567" y="409"/>
                    </a:lnTo>
                    <a:lnTo>
                      <a:pt x="567" y="354"/>
                    </a:lnTo>
                    <a:lnTo>
                      <a:pt x="662" y="429"/>
                    </a:lnTo>
                    <a:lnTo>
                      <a:pt x="567" y="508"/>
                    </a:lnTo>
                    <a:lnTo>
                      <a:pt x="567" y="448"/>
                    </a:lnTo>
                    <a:lnTo>
                      <a:pt x="413" y="448"/>
                    </a:lnTo>
                    <a:lnTo>
                      <a:pt x="328" y="309"/>
                    </a:lnTo>
                    <a:lnTo>
                      <a:pt x="249" y="453"/>
                    </a:lnTo>
                    <a:lnTo>
                      <a:pt x="95" y="453"/>
                    </a:lnTo>
                    <a:lnTo>
                      <a:pt x="95" y="508"/>
                    </a:lnTo>
                    <a:lnTo>
                      <a:pt x="0" y="429"/>
                    </a:lnTo>
                    <a:lnTo>
                      <a:pt x="95" y="354"/>
                    </a:lnTo>
                    <a:lnTo>
                      <a:pt x="95" y="409"/>
                    </a:lnTo>
                    <a:lnTo>
                      <a:pt x="201" y="409"/>
                    </a:lnTo>
                    <a:lnTo>
                      <a:pt x="297" y="254"/>
                    </a:lnTo>
                    <a:lnTo>
                      <a:pt x="201" y="105"/>
                    </a:lnTo>
                    <a:lnTo>
                      <a:pt x="95" y="105"/>
                    </a:lnTo>
                    <a:lnTo>
                      <a:pt x="95" y="154"/>
                    </a:lnTo>
                    <a:lnTo>
                      <a:pt x="0" y="80"/>
                    </a:lnTo>
                    <a:lnTo>
                      <a:pt x="95"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247" name="Line 34"/>
          <p:cNvSpPr>
            <a:spLocks noChangeShapeType="1"/>
          </p:cNvSpPr>
          <p:nvPr/>
        </p:nvSpPr>
        <p:spPr bwMode="auto">
          <a:xfrm>
            <a:off x="1824682" y="3526160"/>
            <a:ext cx="990600" cy="12954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8" name="Line 35"/>
          <p:cNvSpPr>
            <a:spLocks noChangeShapeType="1"/>
          </p:cNvSpPr>
          <p:nvPr/>
        </p:nvSpPr>
        <p:spPr bwMode="auto">
          <a:xfrm>
            <a:off x="2897832" y="4821560"/>
            <a:ext cx="2228850" cy="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9" name="Line 36"/>
          <p:cNvSpPr>
            <a:spLocks noChangeShapeType="1"/>
          </p:cNvSpPr>
          <p:nvPr/>
        </p:nvSpPr>
        <p:spPr bwMode="auto">
          <a:xfrm flipV="1">
            <a:off x="2897832" y="4059560"/>
            <a:ext cx="990600" cy="7620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0" name="Line 37"/>
          <p:cNvSpPr>
            <a:spLocks noChangeShapeType="1"/>
          </p:cNvSpPr>
          <p:nvPr/>
        </p:nvSpPr>
        <p:spPr bwMode="auto">
          <a:xfrm>
            <a:off x="4053532" y="4059560"/>
            <a:ext cx="1155700" cy="7620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1" name="Line 38"/>
          <p:cNvSpPr>
            <a:spLocks noChangeShapeType="1"/>
          </p:cNvSpPr>
          <p:nvPr/>
        </p:nvSpPr>
        <p:spPr bwMode="auto">
          <a:xfrm>
            <a:off x="4053532" y="4059560"/>
            <a:ext cx="2311400" cy="0"/>
          </a:xfrm>
          <a:prstGeom prst="line">
            <a:avLst/>
          </a:prstGeom>
          <a:noFill/>
          <a:ln>
            <a:noFill/>
          </a:ln>
          <a:effectLst>
            <a:prstShdw prst="shdw17" dist="17961" dir="2700000">
              <a:srgbClr val="FFFFFF">
                <a:gamma/>
                <a:shade val="60000"/>
                <a:invGamma/>
                <a:alpha val="74998"/>
              </a:srgbClr>
            </a:prstShdw>
          </a:effectLst>
          <a:extLst>
            <a:ext uri="{909E8E84-426E-40dd-AFC4-6F175D3DCCD1}">
              <a14:hiddenFill xmlns="" xmlns:a14="http://schemas.microsoft.com/office/drawing/2010/main">
                <a:noFill/>
              </a14:hiddenFill>
            </a:ext>
            <a:ext uri="{91240B29-F687-4f45-9708-019B960494DF}">
              <a14:hiddenLine xmlns="" xmlns:a14="http://schemas.microsoft.com/office/drawing/2010/main" w="228600">
                <a:solidFill>
                  <a:srgbClr val="FF0000"/>
                </a:solidFill>
                <a:round/>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2" name="Line 39"/>
          <p:cNvSpPr>
            <a:spLocks noChangeShapeType="1"/>
          </p:cNvSpPr>
          <p:nvPr/>
        </p:nvSpPr>
        <p:spPr bwMode="auto">
          <a:xfrm flipV="1">
            <a:off x="5209232" y="4059560"/>
            <a:ext cx="1155700" cy="7620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3" name="AutoShape 40"/>
          <p:cNvSpPr>
            <a:spLocks noChangeArrowheads="1"/>
          </p:cNvSpPr>
          <p:nvPr/>
        </p:nvSpPr>
        <p:spPr bwMode="auto">
          <a:xfrm>
            <a:off x="2485082" y="4516760"/>
            <a:ext cx="742950" cy="6096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1800" b="0" i="0" u="none" strike="noStrike" kern="0" cap="none" spc="0" normalizeH="0" baseline="0" noProof="0">
                <a:ln>
                  <a:noFill/>
                </a:ln>
                <a:solidFill>
                  <a:srgbClr val="CECECE"/>
                </a:solidFill>
                <a:effectLst/>
                <a:uLnTx/>
                <a:uFillTx/>
                <a:cs typeface="Times New Roman" charset="0"/>
              </a:rPr>
              <a:t>OBS</a:t>
            </a:r>
          </a:p>
        </p:txBody>
      </p:sp>
      <p:sp>
        <p:nvSpPr>
          <p:cNvPr id="254" name="AutoShape 41"/>
          <p:cNvSpPr>
            <a:spLocks noChangeArrowheads="1"/>
          </p:cNvSpPr>
          <p:nvPr/>
        </p:nvSpPr>
        <p:spPr bwMode="auto">
          <a:xfrm>
            <a:off x="4796482" y="4516760"/>
            <a:ext cx="742950" cy="6096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1800" b="0" i="0" u="none" strike="noStrike" kern="0" cap="none" spc="0" normalizeH="0" baseline="0" noProof="0">
                <a:ln>
                  <a:noFill/>
                </a:ln>
                <a:solidFill>
                  <a:srgbClr val="CECECE"/>
                </a:solidFill>
                <a:effectLst/>
                <a:uLnTx/>
                <a:uFillTx/>
                <a:cs typeface="Times New Roman" charset="0"/>
              </a:rPr>
              <a:t>OBS</a:t>
            </a:r>
          </a:p>
        </p:txBody>
      </p:sp>
      <p:sp>
        <p:nvSpPr>
          <p:cNvPr id="255" name="Line 42"/>
          <p:cNvSpPr>
            <a:spLocks noChangeShapeType="1"/>
          </p:cNvSpPr>
          <p:nvPr/>
        </p:nvSpPr>
        <p:spPr bwMode="auto">
          <a:xfrm>
            <a:off x="1824682" y="3526160"/>
            <a:ext cx="2228850" cy="533400"/>
          </a:xfrm>
          <a:prstGeom prst="line">
            <a:avLst/>
          </a:prstGeom>
          <a:noFill/>
          <a:ln w="228600">
            <a:solidFill>
              <a:srgbClr val="C0C0C0"/>
            </a:solidFill>
            <a:round/>
            <a:headEnd/>
            <a:tailEnd/>
          </a:ln>
          <a:effectLst>
            <a:prstShdw prst="shdw17" dist="17961" dir="2700000">
              <a:srgbClr val="C0C0C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6" name="Line 43"/>
          <p:cNvSpPr>
            <a:spLocks noChangeShapeType="1"/>
          </p:cNvSpPr>
          <p:nvPr/>
        </p:nvSpPr>
        <p:spPr bwMode="auto">
          <a:xfrm>
            <a:off x="1824682" y="3526160"/>
            <a:ext cx="2228850" cy="533400"/>
          </a:xfrm>
          <a:prstGeom prst="line">
            <a:avLst/>
          </a:prstGeom>
          <a:noFill/>
          <a:ln w="38100">
            <a:solidFill>
              <a:srgbClr val="FF0000"/>
            </a:solidFill>
            <a:round/>
            <a:headEnd/>
            <a:tailEnd/>
          </a:ln>
          <a:effectLst>
            <a:prstShdw prst="shdw17" dist="17961" dir="2700000">
              <a:srgbClr val="FF000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7" name="Line 44"/>
          <p:cNvSpPr>
            <a:spLocks noChangeShapeType="1"/>
          </p:cNvSpPr>
          <p:nvPr/>
        </p:nvSpPr>
        <p:spPr bwMode="auto">
          <a:xfrm>
            <a:off x="4053532" y="4059560"/>
            <a:ext cx="2063750" cy="0"/>
          </a:xfrm>
          <a:prstGeom prst="line">
            <a:avLst/>
          </a:prstGeom>
          <a:noFill/>
          <a:ln w="38100">
            <a:solidFill>
              <a:srgbClr val="FF0000"/>
            </a:solidFill>
            <a:round/>
            <a:headEnd/>
            <a:tailEnd/>
          </a:ln>
          <a:effectLst>
            <a:prstShdw prst="shdw17" dist="17961" dir="2700000">
              <a:srgbClr val="FF000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8" name="Line 45"/>
          <p:cNvSpPr>
            <a:spLocks noChangeShapeType="1"/>
          </p:cNvSpPr>
          <p:nvPr/>
        </p:nvSpPr>
        <p:spPr bwMode="auto">
          <a:xfrm flipV="1">
            <a:off x="6364932" y="3526160"/>
            <a:ext cx="1320800" cy="533400"/>
          </a:xfrm>
          <a:prstGeom prst="line">
            <a:avLst/>
          </a:prstGeom>
          <a:noFill/>
          <a:ln w="38100">
            <a:solidFill>
              <a:srgbClr val="FF0000"/>
            </a:solidFill>
            <a:round/>
            <a:headEnd/>
            <a:tailEnd/>
          </a:ln>
          <a:effectLst>
            <a:prstShdw prst="shdw17" dist="17961" dir="2700000">
              <a:srgbClr val="FF0000">
                <a:gamma/>
                <a:shade val="60000"/>
                <a:invGamma/>
                <a:alpha val="74998"/>
              </a:srgbClr>
            </a:prstShdw>
          </a:effectLst>
          <a:extLst>
            <a:ext uri="{909E8E84-426E-40dd-AFC4-6F175D3DCCD1}">
              <a14:hiddenFill xmlns="" xmlns:a14="http://schemas.microsoft.com/office/drawing/2010/main">
                <a:noFill/>
              </a14:hiddenFill>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9" name="AutoShape 46"/>
          <p:cNvSpPr>
            <a:spLocks noChangeArrowheads="1"/>
          </p:cNvSpPr>
          <p:nvPr/>
        </p:nvSpPr>
        <p:spPr bwMode="auto">
          <a:xfrm>
            <a:off x="5952182" y="3754760"/>
            <a:ext cx="742950" cy="6096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1800" b="0" i="0" u="none" strike="noStrike" kern="0" cap="none" spc="0" normalizeH="0" baseline="0" noProof="0">
                <a:ln>
                  <a:noFill/>
                </a:ln>
                <a:solidFill>
                  <a:srgbClr val="CECECE"/>
                </a:solidFill>
                <a:effectLst/>
                <a:uLnTx/>
                <a:uFillTx/>
                <a:cs typeface="Times New Roman" charset="0"/>
              </a:rPr>
              <a:t>OBS</a:t>
            </a:r>
          </a:p>
        </p:txBody>
      </p:sp>
      <p:sp>
        <p:nvSpPr>
          <p:cNvPr id="260" name="Freeform 53"/>
          <p:cNvSpPr>
            <a:spLocks/>
          </p:cNvSpPr>
          <p:nvPr/>
        </p:nvSpPr>
        <p:spPr bwMode="auto">
          <a:xfrm flipH="1">
            <a:off x="7438082" y="2459360"/>
            <a:ext cx="1320800" cy="990600"/>
          </a:xfrm>
          <a:custGeom>
            <a:avLst/>
            <a:gdLst>
              <a:gd name="T0" fmla="*/ 0 w 768"/>
              <a:gd name="T1" fmla="*/ 0 h 624"/>
              <a:gd name="T2" fmla="*/ 0 w 768"/>
              <a:gd name="T3" fmla="*/ 624 h 624"/>
              <a:gd name="T4" fmla="*/ 768 w 768"/>
              <a:gd name="T5" fmla="*/ 624 h 624"/>
            </a:gdLst>
            <a:ahLst/>
            <a:cxnLst>
              <a:cxn ang="0">
                <a:pos x="T0" y="T1"/>
              </a:cxn>
              <a:cxn ang="0">
                <a:pos x="T2" y="T3"/>
              </a:cxn>
              <a:cxn ang="0">
                <a:pos x="T4" y="T5"/>
              </a:cxn>
            </a:cxnLst>
            <a:rect l="0" t="0" r="r" b="b"/>
            <a:pathLst>
              <a:path w="768" h="624">
                <a:moveTo>
                  <a:pt x="0" y="0"/>
                </a:moveTo>
                <a:lnTo>
                  <a:pt x="0" y="624"/>
                </a:lnTo>
                <a:lnTo>
                  <a:pt x="768" y="624"/>
                </a:lnTo>
              </a:path>
            </a:pathLst>
          </a:custGeom>
          <a:noFill/>
          <a:ln w="38100" cap="flat" cmpd="sng">
            <a:solidFill>
              <a:srgbClr val="CECECE"/>
            </a:solidFill>
            <a:prstDash val="solid"/>
            <a:round/>
            <a:headEnd/>
            <a:tailEnd/>
          </a:ln>
          <a:effectLst/>
          <a:extLst>
            <a:ext uri="{909E8E84-426E-40dd-AFC4-6F175D3DCCD1}">
              <a14:hiddenFill xmlns="" xmlns:a14="http://schemas.microsoft.com/office/drawing/2010/main">
                <a:solidFill>
                  <a:schemeClr val="hlink"/>
                </a:solidFill>
              </a14:hiddenFill>
            </a:ext>
            <a:ext uri="{AF507438-7753-43e0-B8FC-AC1667EBCBE1}">
              <a14:hiddenEffects xmlns="" xmlns:a14="http://schemas.microsoft.com/office/drawing/2010/main">
                <a:effectLst>
                  <a:outerShdw blurRad="63500" dist="17961" dir="2700000" algn="ctr" rotWithShape="0">
                    <a:schemeClr val="tx2">
                      <a:gamma/>
                      <a:shade val="60000"/>
                      <a:invGamma/>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1" name="AutoShape 54"/>
          <p:cNvSpPr>
            <a:spLocks noChangeArrowheads="1"/>
          </p:cNvSpPr>
          <p:nvPr/>
        </p:nvSpPr>
        <p:spPr bwMode="auto">
          <a:xfrm>
            <a:off x="7190432" y="3068960"/>
            <a:ext cx="990600" cy="8382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2000" b="0" i="0" u="none" strike="noStrike" kern="0" cap="none" spc="0" normalizeH="0" baseline="0" noProof="0">
                <a:ln>
                  <a:noFill/>
                </a:ln>
                <a:solidFill>
                  <a:srgbClr val="CECECE"/>
                </a:solidFill>
                <a:effectLst/>
                <a:uLnTx/>
                <a:uFillTx/>
                <a:cs typeface="Times New Roman" charset="0"/>
              </a:rPr>
              <a:t>OBS</a:t>
            </a:r>
          </a:p>
        </p:txBody>
      </p:sp>
      <p:grpSp>
        <p:nvGrpSpPr>
          <p:cNvPr id="262" name="Group 55"/>
          <p:cNvGrpSpPr>
            <a:grpSpLocks/>
          </p:cNvGrpSpPr>
          <p:nvPr/>
        </p:nvGrpSpPr>
        <p:grpSpPr bwMode="auto">
          <a:xfrm>
            <a:off x="8263582" y="1925960"/>
            <a:ext cx="908050" cy="838200"/>
            <a:chOff x="480" y="2818"/>
            <a:chExt cx="872" cy="878"/>
          </a:xfrm>
        </p:grpSpPr>
        <p:sp>
          <p:nvSpPr>
            <p:cNvPr id="263" name="Oval 56"/>
            <p:cNvSpPr>
              <a:spLocks noChangeArrowheads="1"/>
            </p:cNvSpPr>
            <p:nvPr/>
          </p:nvSpPr>
          <p:spPr bwMode="auto">
            <a:xfrm>
              <a:off x="482" y="3416"/>
              <a:ext cx="870" cy="280"/>
            </a:xfrm>
            <a:prstGeom prst="ellipse">
              <a:avLst/>
            </a:prstGeom>
            <a:solidFill>
              <a:srgbClr val="919191"/>
            </a:solidFill>
            <a:ln>
              <a:noFill/>
            </a:ln>
            <a:extLst>
              <a:ext uri="{91240B29-F687-4f45-9708-019B960494DF}">
                <a14:hiddenLine xmlns="" xmlns:a14="http://schemas.microsoft.com/office/drawing/2010/main" w="7938">
                  <a:solidFill>
                    <a:srgbClr val="AAE6FF"/>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4" name="Rectangle 57"/>
            <p:cNvSpPr>
              <a:spLocks noChangeArrowheads="1"/>
            </p:cNvSpPr>
            <p:nvPr/>
          </p:nvSpPr>
          <p:spPr bwMode="auto">
            <a:xfrm>
              <a:off x="480" y="2961"/>
              <a:ext cx="869" cy="597"/>
            </a:xfrm>
            <a:prstGeom prst="rect">
              <a:avLst/>
            </a:prstGeom>
            <a:solidFill>
              <a:srgbClr val="0078A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5" name="Rectangle 58"/>
            <p:cNvSpPr>
              <a:spLocks noChangeArrowheads="1"/>
            </p:cNvSpPr>
            <p:nvPr/>
          </p:nvSpPr>
          <p:spPr bwMode="auto">
            <a:xfrm>
              <a:off x="480" y="2961"/>
              <a:ext cx="869" cy="597"/>
            </a:xfrm>
            <a:prstGeom prst="rect">
              <a:avLst/>
            </a:prstGeom>
            <a:solidFill>
              <a:srgbClr val="91919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6" name="Oval 59"/>
            <p:cNvSpPr>
              <a:spLocks noChangeArrowheads="1"/>
            </p:cNvSpPr>
            <p:nvPr/>
          </p:nvSpPr>
          <p:spPr bwMode="auto">
            <a:xfrm>
              <a:off x="482" y="2818"/>
              <a:ext cx="870" cy="280"/>
            </a:xfrm>
            <a:prstGeom prst="ellipse">
              <a:avLst/>
            </a:prstGeom>
            <a:solidFill>
              <a:srgbClr val="777ED5"/>
            </a:solidFill>
            <a:ln>
              <a:noFill/>
            </a:ln>
            <a:effectLst/>
            <a:extLst>
              <a:ext uri="{91240B29-F687-4f45-9708-019B960494DF}">
                <a14:hiddenLine xmlns="" xmlns:a14="http://schemas.microsoft.com/office/drawing/2010/main" w="9525">
                  <a:solidFill>
                    <a:srgbClr val="AAE6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67" name="Group 60"/>
            <p:cNvGrpSpPr>
              <a:grpSpLocks/>
            </p:cNvGrpSpPr>
            <p:nvPr/>
          </p:nvGrpSpPr>
          <p:grpSpPr bwMode="auto">
            <a:xfrm>
              <a:off x="612" y="2851"/>
              <a:ext cx="604" cy="214"/>
              <a:chOff x="612" y="2531"/>
              <a:chExt cx="604" cy="214"/>
            </a:xfrm>
          </p:grpSpPr>
          <p:grpSp>
            <p:nvGrpSpPr>
              <p:cNvPr id="273" name="Group 61"/>
              <p:cNvGrpSpPr>
                <a:grpSpLocks/>
              </p:cNvGrpSpPr>
              <p:nvPr/>
            </p:nvGrpSpPr>
            <p:grpSpPr bwMode="auto">
              <a:xfrm>
                <a:off x="612" y="2531"/>
                <a:ext cx="599" cy="209"/>
                <a:chOff x="612" y="2531"/>
                <a:chExt cx="599" cy="209"/>
              </a:xfrm>
            </p:grpSpPr>
            <p:sp>
              <p:nvSpPr>
                <p:cNvPr id="283" name="Freeform 62"/>
                <p:cNvSpPr>
                  <a:spLocks/>
                </p:cNvSpPr>
                <p:nvPr/>
              </p:nvSpPr>
              <p:spPr bwMode="auto">
                <a:xfrm>
                  <a:off x="925" y="2536"/>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4" name="Freeform 63"/>
                <p:cNvSpPr>
                  <a:spLocks/>
                </p:cNvSpPr>
                <p:nvPr/>
              </p:nvSpPr>
              <p:spPr bwMode="auto">
                <a:xfrm>
                  <a:off x="925" y="2536"/>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5" name="Freeform 64"/>
                <p:cNvSpPr>
                  <a:spLocks/>
                </p:cNvSpPr>
                <p:nvPr/>
              </p:nvSpPr>
              <p:spPr bwMode="auto">
                <a:xfrm>
                  <a:off x="612" y="2641"/>
                  <a:ext cx="286" cy="94"/>
                </a:xfrm>
                <a:custGeom>
                  <a:avLst/>
                  <a:gdLst>
                    <a:gd name="T0" fmla="*/ 286 w 286"/>
                    <a:gd name="T1" fmla="*/ 19 h 94"/>
                    <a:gd name="T2" fmla="*/ 223 w 286"/>
                    <a:gd name="T3" fmla="*/ 0 h 94"/>
                    <a:gd name="T4" fmla="*/ 75 w 286"/>
                    <a:gd name="T5" fmla="*/ 59 h 94"/>
                    <a:gd name="T6" fmla="*/ 0 w 286"/>
                    <a:gd name="T7" fmla="*/ 39 h 94"/>
                    <a:gd name="T8" fmla="*/ 38 w 286"/>
                    <a:gd name="T9" fmla="*/ 94 h 94"/>
                    <a:gd name="T10" fmla="*/ 223 w 286"/>
                    <a:gd name="T11" fmla="*/ 94 h 94"/>
                    <a:gd name="T12" fmla="*/ 143 w 286"/>
                    <a:gd name="T13" fmla="*/ 74 h 94"/>
                    <a:gd name="T14" fmla="*/ 286 w 286"/>
                    <a:gd name="T15" fmla="*/ 19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4">
                      <a:moveTo>
                        <a:pt x="286" y="19"/>
                      </a:moveTo>
                      <a:lnTo>
                        <a:pt x="223" y="0"/>
                      </a:lnTo>
                      <a:lnTo>
                        <a:pt x="75" y="59"/>
                      </a:lnTo>
                      <a:lnTo>
                        <a:pt x="0" y="39"/>
                      </a:lnTo>
                      <a:lnTo>
                        <a:pt x="38" y="94"/>
                      </a:lnTo>
                      <a:lnTo>
                        <a:pt x="223" y="94"/>
                      </a:lnTo>
                      <a:lnTo>
                        <a:pt x="143" y="74"/>
                      </a:lnTo>
                      <a:lnTo>
                        <a:pt x="286" y="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6" name="Freeform 65"/>
                <p:cNvSpPr>
                  <a:spLocks/>
                </p:cNvSpPr>
                <p:nvPr/>
              </p:nvSpPr>
              <p:spPr bwMode="auto">
                <a:xfrm>
                  <a:off x="612" y="2641"/>
                  <a:ext cx="286" cy="94"/>
                </a:xfrm>
                <a:custGeom>
                  <a:avLst/>
                  <a:gdLst>
                    <a:gd name="T0" fmla="*/ 286 w 286"/>
                    <a:gd name="T1" fmla="*/ 19 h 94"/>
                    <a:gd name="T2" fmla="*/ 223 w 286"/>
                    <a:gd name="T3" fmla="*/ 0 h 94"/>
                    <a:gd name="T4" fmla="*/ 75 w 286"/>
                    <a:gd name="T5" fmla="*/ 59 h 94"/>
                    <a:gd name="T6" fmla="*/ 0 w 286"/>
                    <a:gd name="T7" fmla="*/ 39 h 94"/>
                    <a:gd name="T8" fmla="*/ 38 w 286"/>
                    <a:gd name="T9" fmla="*/ 94 h 94"/>
                    <a:gd name="T10" fmla="*/ 223 w 286"/>
                    <a:gd name="T11" fmla="*/ 94 h 94"/>
                    <a:gd name="T12" fmla="*/ 143 w 286"/>
                    <a:gd name="T13" fmla="*/ 74 h 94"/>
                    <a:gd name="T14" fmla="*/ 286 w 286"/>
                    <a:gd name="T15" fmla="*/ 19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4">
                      <a:moveTo>
                        <a:pt x="286" y="19"/>
                      </a:moveTo>
                      <a:lnTo>
                        <a:pt x="223" y="0"/>
                      </a:lnTo>
                      <a:lnTo>
                        <a:pt x="75" y="59"/>
                      </a:lnTo>
                      <a:lnTo>
                        <a:pt x="0" y="39"/>
                      </a:lnTo>
                      <a:lnTo>
                        <a:pt x="38" y="94"/>
                      </a:lnTo>
                      <a:lnTo>
                        <a:pt x="223" y="94"/>
                      </a:lnTo>
                      <a:lnTo>
                        <a:pt x="143" y="74"/>
                      </a:lnTo>
                      <a:lnTo>
                        <a:pt x="286" y="1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7" name="Freeform 66"/>
                <p:cNvSpPr>
                  <a:spLocks/>
                </p:cNvSpPr>
                <p:nvPr/>
              </p:nvSpPr>
              <p:spPr bwMode="auto">
                <a:xfrm>
                  <a:off x="628" y="2531"/>
                  <a:ext cx="286" cy="90"/>
                </a:xfrm>
                <a:custGeom>
                  <a:avLst/>
                  <a:gdLst>
                    <a:gd name="T0" fmla="*/ 0 w 286"/>
                    <a:gd name="T1" fmla="*/ 20 h 90"/>
                    <a:gd name="T2" fmla="*/ 64 w 286"/>
                    <a:gd name="T3" fmla="*/ 0 h 90"/>
                    <a:gd name="T4" fmla="*/ 217 w 286"/>
                    <a:gd name="T5" fmla="*/ 55 h 90"/>
                    <a:gd name="T6" fmla="*/ 286 w 286"/>
                    <a:gd name="T7" fmla="*/ 40 h 90"/>
                    <a:gd name="T8" fmla="*/ 249 w 286"/>
                    <a:gd name="T9" fmla="*/ 90 h 90"/>
                    <a:gd name="T10" fmla="*/ 69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4" y="0"/>
                      </a:lnTo>
                      <a:lnTo>
                        <a:pt x="217" y="55"/>
                      </a:lnTo>
                      <a:lnTo>
                        <a:pt x="286" y="40"/>
                      </a:lnTo>
                      <a:lnTo>
                        <a:pt x="249" y="90"/>
                      </a:lnTo>
                      <a:lnTo>
                        <a:pt x="69" y="90"/>
                      </a:lnTo>
                      <a:lnTo>
                        <a:pt x="143" y="75"/>
                      </a:lnTo>
                      <a:lnTo>
                        <a:pt x="0" y="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8" name="Freeform 67"/>
                <p:cNvSpPr>
                  <a:spLocks/>
                </p:cNvSpPr>
                <p:nvPr/>
              </p:nvSpPr>
              <p:spPr bwMode="auto">
                <a:xfrm>
                  <a:off x="628" y="2531"/>
                  <a:ext cx="286" cy="90"/>
                </a:xfrm>
                <a:custGeom>
                  <a:avLst/>
                  <a:gdLst>
                    <a:gd name="T0" fmla="*/ 0 w 286"/>
                    <a:gd name="T1" fmla="*/ 20 h 90"/>
                    <a:gd name="T2" fmla="*/ 64 w 286"/>
                    <a:gd name="T3" fmla="*/ 0 h 90"/>
                    <a:gd name="T4" fmla="*/ 217 w 286"/>
                    <a:gd name="T5" fmla="*/ 55 h 90"/>
                    <a:gd name="T6" fmla="*/ 286 w 286"/>
                    <a:gd name="T7" fmla="*/ 40 h 90"/>
                    <a:gd name="T8" fmla="*/ 249 w 286"/>
                    <a:gd name="T9" fmla="*/ 90 h 90"/>
                    <a:gd name="T10" fmla="*/ 69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4" y="0"/>
                      </a:lnTo>
                      <a:lnTo>
                        <a:pt x="217" y="55"/>
                      </a:lnTo>
                      <a:lnTo>
                        <a:pt x="286" y="40"/>
                      </a:lnTo>
                      <a:lnTo>
                        <a:pt x="249" y="90"/>
                      </a:lnTo>
                      <a:lnTo>
                        <a:pt x="69" y="90"/>
                      </a:lnTo>
                      <a:lnTo>
                        <a:pt x="143" y="75"/>
                      </a:lnTo>
                      <a:lnTo>
                        <a:pt x="0" y="2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9" name="Freeform 68"/>
                <p:cNvSpPr>
                  <a:spLocks/>
                </p:cNvSpPr>
                <p:nvPr/>
              </p:nvSpPr>
              <p:spPr bwMode="auto">
                <a:xfrm>
                  <a:off x="914" y="2650"/>
                  <a:ext cx="286" cy="90"/>
                </a:xfrm>
                <a:custGeom>
                  <a:avLst/>
                  <a:gdLst>
                    <a:gd name="T0" fmla="*/ 286 w 286"/>
                    <a:gd name="T1" fmla="*/ 70 h 90"/>
                    <a:gd name="T2" fmla="*/ 223 w 286"/>
                    <a:gd name="T3" fmla="*/ 90 h 90"/>
                    <a:gd name="T4" fmla="*/ 75 w 286"/>
                    <a:gd name="T5" fmla="*/ 30 h 90"/>
                    <a:gd name="T6" fmla="*/ 0 w 286"/>
                    <a:gd name="T7" fmla="*/ 50 h 90"/>
                    <a:gd name="T8" fmla="*/ 37 w 286"/>
                    <a:gd name="T9" fmla="*/ 0 h 90"/>
                    <a:gd name="T10" fmla="*/ 223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3" y="90"/>
                      </a:lnTo>
                      <a:lnTo>
                        <a:pt x="75" y="30"/>
                      </a:lnTo>
                      <a:lnTo>
                        <a:pt x="0" y="50"/>
                      </a:lnTo>
                      <a:lnTo>
                        <a:pt x="37" y="0"/>
                      </a:lnTo>
                      <a:lnTo>
                        <a:pt x="223" y="0"/>
                      </a:lnTo>
                      <a:lnTo>
                        <a:pt x="143" y="15"/>
                      </a:lnTo>
                      <a:lnTo>
                        <a:pt x="286"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0" name="Freeform 69"/>
                <p:cNvSpPr>
                  <a:spLocks/>
                </p:cNvSpPr>
                <p:nvPr/>
              </p:nvSpPr>
              <p:spPr bwMode="auto">
                <a:xfrm>
                  <a:off x="914" y="2650"/>
                  <a:ext cx="286" cy="90"/>
                </a:xfrm>
                <a:custGeom>
                  <a:avLst/>
                  <a:gdLst>
                    <a:gd name="T0" fmla="*/ 286 w 286"/>
                    <a:gd name="T1" fmla="*/ 70 h 90"/>
                    <a:gd name="T2" fmla="*/ 223 w 286"/>
                    <a:gd name="T3" fmla="*/ 90 h 90"/>
                    <a:gd name="T4" fmla="*/ 75 w 286"/>
                    <a:gd name="T5" fmla="*/ 30 h 90"/>
                    <a:gd name="T6" fmla="*/ 0 w 286"/>
                    <a:gd name="T7" fmla="*/ 50 h 90"/>
                    <a:gd name="T8" fmla="*/ 37 w 286"/>
                    <a:gd name="T9" fmla="*/ 0 h 90"/>
                    <a:gd name="T10" fmla="*/ 223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3" y="90"/>
                      </a:lnTo>
                      <a:lnTo>
                        <a:pt x="75" y="30"/>
                      </a:lnTo>
                      <a:lnTo>
                        <a:pt x="0" y="50"/>
                      </a:lnTo>
                      <a:lnTo>
                        <a:pt x="37" y="0"/>
                      </a:lnTo>
                      <a:lnTo>
                        <a:pt x="223" y="0"/>
                      </a:lnTo>
                      <a:lnTo>
                        <a:pt x="143" y="15"/>
                      </a:lnTo>
                      <a:lnTo>
                        <a:pt x="286"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274" name="Group 70"/>
              <p:cNvGrpSpPr>
                <a:grpSpLocks/>
              </p:cNvGrpSpPr>
              <p:nvPr/>
            </p:nvGrpSpPr>
            <p:grpSpPr bwMode="auto">
              <a:xfrm>
                <a:off x="618" y="2536"/>
                <a:ext cx="598" cy="209"/>
                <a:chOff x="618" y="2536"/>
                <a:chExt cx="598" cy="209"/>
              </a:xfrm>
            </p:grpSpPr>
            <p:sp>
              <p:nvSpPr>
                <p:cNvPr id="275" name="Freeform 71"/>
                <p:cNvSpPr>
                  <a:spLocks/>
                </p:cNvSpPr>
                <p:nvPr/>
              </p:nvSpPr>
              <p:spPr bwMode="auto">
                <a:xfrm>
                  <a:off x="930" y="2541"/>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6" name="Freeform 72"/>
                <p:cNvSpPr>
                  <a:spLocks/>
                </p:cNvSpPr>
                <p:nvPr/>
              </p:nvSpPr>
              <p:spPr bwMode="auto">
                <a:xfrm>
                  <a:off x="930" y="2541"/>
                  <a:ext cx="286" cy="90"/>
                </a:xfrm>
                <a:custGeom>
                  <a:avLst/>
                  <a:gdLst>
                    <a:gd name="T0" fmla="*/ 0 w 286"/>
                    <a:gd name="T1" fmla="*/ 70 h 90"/>
                    <a:gd name="T2" fmla="*/ 64 w 286"/>
                    <a:gd name="T3" fmla="*/ 90 h 90"/>
                    <a:gd name="T4" fmla="*/ 217 w 286"/>
                    <a:gd name="T5" fmla="*/ 30 h 90"/>
                    <a:gd name="T6" fmla="*/ 286 w 286"/>
                    <a:gd name="T7" fmla="*/ 50 h 90"/>
                    <a:gd name="T8" fmla="*/ 249 w 286"/>
                    <a:gd name="T9" fmla="*/ 0 h 90"/>
                    <a:gd name="T10" fmla="*/ 69 w 286"/>
                    <a:gd name="T11" fmla="*/ 0 h 90"/>
                    <a:gd name="T12" fmla="*/ 143 w 286"/>
                    <a:gd name="T13" fmla="*/ 15 h 90"/>
                    <a:gd name="T14" fmla="*/ 0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70"/>
                      </a:moveTo>
                      <a:lnTo>
                        <a:pt x="64" y="90"/>
                      </a:lnTo>
                      <a:lnTo>
                        <a:pt x="217" y="30"/>
                      </a:lnTo>
                      <a:lnTo>
                        <a:pt x="286" y="50"/>
                      </a:lnTo>
                      <a:lnTo>
                        <a:pt x="249" y="0"/>
                      </a:lnTo>
                      <a:lnTo>
                        <a:pt x="69" y="0"/>
                      </a:lnTo>
                      <a:lnTo>
                        <a:pt x="143" y="15"/>
                      </a:lnTo>
                      <a:lnTo>
                        <a:pt x="0"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7" name="Freeform 73"/>
                <p:cNvSpPr>
                  <a:spLocks/>
                </p:cNvSpPr>
                <p:nvPr/>
              </p:nvSpPr>
              <p:spPr bwMode="auto">
                <a:xfrm>
                  <a:off x="618" y="2645"/>
                  <a:ext cx="286" cy="95"/>
                </a:xfrm>
                <a:custGeom>
                  <a:avLst/>
                  <a:gdLst>
                    <a:gd name="T0" fmla="*/ 286 w 286"/>
                    <a:gd name="T1" fmla="*/ 20 h 95"/>
                    <a:gd name="T2" fmla="*/ 222 w 286"/>
                    <a:gd name="T3" fmla="*/ 0 h 95"/>
                    <a:gd name="T4" fmla="*/ 74 w 286"/>
                    <a:gd name="T5" fmla="*/ 60 h 95"/>
                    <a:gd name="T6" fmla="*/ 0 w 286"/>
                    <a:gd name="T7" fmla="*/ 40 h 95"/>
                    <a:gd name="T8" fmla="*/ 37 w 286"/>
                    <a:gd name="T9" fmla="*/ 95 h 95"/>
                    <a:gd name="T10" fmla="*/ 222 w 286"/>
                    <a:gd name="T11" fmla="*/ 95 h 95"/>
                    <a:gd name="T12" fmla="*/ 143 w 286"/>
                    <a:gd name="T13" fmla="*/ 75 h 95"/>
                    <a:gd name="T14" fmla="*/ 286 w 286"/>
                    <a:gd name="T15" fmla="*/ 2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5">
                      <a:moveTo>
                        <a:pt x="286" y="20"/>
                      </a:moveTo>
                      <a:lnTo>
                        <a:pt x="222" y="0"/>
                      </a:lnTo>
                      <a:lnTo>
                        <a:pt x="74" y="60"/>
                      </a:lnTo>
                      <a:lnTo>
                        <a:pt x="0" y="40"/>
                      </a:lnTo>
                      <a:lnTo>
                        <a:pt x="37" y="95"/>
                      </a:lnTo>
                      <a:lnTo>
                        <a:pt x="222" y="95"/>
                      </a:lnTo>
                      <a:lnTo>
                        <a:pt x="143" y="75"/>
                      </a:lnTo>
                      <a:lnTo>
                        <a:pt x="28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8" name="Freeform 74"/>
                <p:cNvSpPr>
                  <a:spLocks/>
                </p:cNvSpPr>
                <p:nvPr/>
              </p:nvSpPr>
              <p:spPr bwMode="auto">
                <a:xfrm>
                  <a:off x="618" y="2645"/>
                  <a:ext cx="286" cy="95"/>
                </a:xfrm>
                <a:custGeom>
                  <a:avLst/>
                  <a:gdLst>
                    <a:gd name="T0" fmla="*/ 286 w 286"/>
                    <a:gd name="T1" fmla="*/ 20 h 95"/>
                    <a:gd name="T2" fmla="*/ 222 w 286"/>
                    <a:gd name="T3" fmla="*/ 0 h 95"/>
                    <a:gd name="T4" fmla="*/ 74 w 286"/>
                    <a:gd name="T5" fmla="*/ 60 h 95"/>
                    <a:gd name="T6" fmla="*/ 0 w 286"/>
                    <a:gd name="T7" fmla="*/ 40 h 95"/>
                    <a:gd name="T8" fmla="*/ 37 w 286"/>
                    <a:gd name="T9" fmla="*/ 95 h 95"/>
                    <a:gd name="T10" fmla="*/ 222 w 286"/>
                    <a:gd name="T11" fmla="*/ 95 h 95"/>
                    <a:gd name="T12" fmla="*/ 143 w 286"/>
                    <a:gd name="T13" fmla="*/ 75 h 95"/>
                    <a:gd name="T14" fmla="*/ 286 w 286"/>
                    <a:gd name="T15" fmla="*/ 2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5">
                      <a:moveTo>
                        <a:pt x="286" y="20"/>
                      </a:moveTo>
                      <a:lnTo>
                        <a:pt x="222" y="0"/>
                      </a:lnTo>
                      <a:lnTo>
                        <a:pt x="74" y="60"/>
                      </a:lnTo>
                      <a:lnTo>
                        <a:pt x="0" y="40"/>
                      </a:lnTo>
                      <a:lnTo>
                        <a:pt x="37" y="95"/>
                      </a:lnTo>
                      <a:lnTo>
                        <a:pt x="222" y="95"/>
                      </a:lnTo>
                      <a:lnTo>
                        <a:pt x="143" y="75"/>
                      </a:lnTo>
                      <a:lnTo>
                        <a:pt x="286"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9" name="Freeform 75"/>
                <p:cNvSpPr>
                  <a:spLocks/>
                </p:cNvSpPr>
                <p:nvPr/>
              </p:nvSpPr>
              <p:spPr bwMode="auto">
                <a:xfrm>
                  <a:off x="634" y="2536"/>
                  <a:ext cx="286" cy="90"/>
                </a:xfrm>
                <a:custGeom>
                  <a:avLst/>
                  <a:gdLst>
                    <a:gd name="T0" fmla="*/ 0 w 286"/>
                    <a:gd name="T1" fmla="*/ 20 h 90"/>
                    <a:gd name="T2" fmla="*/ 63 w 286"/>
                    <a:gd name="T3" fmla="*/ 0 h 90"/>
                    <a:gd name="T4" fmla="*/ 217 w 286"/>
                    <a:gd name="T5" fmla="*/ 55 h 90"/>
                    <a:gd name="T6" fmla="*/ 286 w 286"/>
                    <a:gd name="T7" fmla="*/ 40 h 90"/>
                    <a:gd name="T8" fmla="*/ 249 w 286"/>
                    <a:gd name="T9" fmla="*/ 90 h 90"/>
                    <a:gd name="T10" fmla="*/ 68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3" y="0"/>
                      </a:lnTo>
                      <a:lnTo>
                        <a:pt x="217" y="55"/>
                      </a:lnTo>
                      <a:lnTo>
                        <a:pt x="286" y="40"/>
                      </a:lnTo>
                      <a:lnTo>
                        <a:pt x="249" y="90"/>
                      </a:lnTo>
                      <a:lnTo>
                        <a:pt x="68" y="90"/>
                      </a:lnTo>
                      <a:lnTo>
                        <a:pt x="143" y="75"/>
                      </a:lnTo>
                      <a:lnTo>
                        <a:pt x="0"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0" name="Freeform 76"/>
                <p:cNvSpPr>
                  <a:spLocks/>
                </p:cNvSpPr>
                <p:nvPr/>
              </p:nvSpPr>
              <p:spPr bwMode="auto">
                <a:xfrm>
                  <a:off x="634" y="2536"/>
                  <a:ext cx="286" cy="90"/>
                </a:xfrm>
                <a:custGeom>
                  <a:avLst/>
                  <a:gdLst>
                    <a:gd name="T0" fmla="*/ 0 w 286"/>
                    <a:gd name="T1" fmla="*/ 20 h 90"/>
                    <a:gd name="T2" fmla="*/ 63 w 286"/>
                    <a:gd name="T3" fmla="*/ 0 h 90"/>
                    <a:gd name="T4" fmla="*/ 217 w 286"/>
                    <a:gd name="T5" fmla="*/ 55 h 90"/>
                    <a:gd name="T6" fmla="*/ 286 w 286"/>
                    <a:gd name="T7" fmla="*/ 40 h 90"/>
                    <a:gd name="T8" fmla="*/ 249 w 286"/>
                    <a:gd name="T9" fmla="*/ 90 h 90"/>
                    <a:gd name="T10" fmla="*/ 68 w 286"/>
                    <a:gd name="T11" fmla="*/ 90 h 90"/>
                    <a:gd name="T12" fmla="*/ 143 w 286"/>
                    <a:gd name="T13" fmla="*/ 75 h 90"/>
                    <a:gd name="T14" fmla="*/ 0 w 286"/>
                    <a:gd name="T15" fmla="*/ 2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0" y="20"/>
                      </a:moveTo>
                      <a:lnTo>
                        <a:pt x="63" y="0"/>
                      </a:lnTo>
                      <a:lnTo>
                        <a:pt x="217" y="55"/>
                      </a:lnTo>
                      <a:lnTo>
                        <a:pt x="286" y="40"/>
                      </a:lnTo>
                      <a:lnTo>
                        <a:pt x="249" y="90"/>
                      </a:lnTo>
                      <a:lnTo>
                        <a:pt x="68" y="90"/>
                      </a:lnTo>
                      <a:lnTo>
                        <a:pt x="143" y="75"/>
                      </a:lnTo>
                      <a:lnTo>
                        <a:pt x="0"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1" name="Freeform 77"/>
                <p:cNvSpPr>
                  <a:spLocks/>
                </p:cNvSpPr>
                <p:nvPr/>
              </p:nvSpPr>
              <p:spPr bwMode="auto">
                <a:xfrm>
                  <a:off x="920" y="2655"/>
                  <a:ext cx="286" cy="90"/>
                </a:xfrm>
                <a:custGeom>
                  <a:avLst/>
                  <a:gdLst>
                    <a:gd name="T0" fmla="*/ 286 w 286"/>
                    <a:gd name="T1" fmla="*/ 70 h 90"/>
                    <a:gd name="T2" fmla="*/ 222 w 286"/>
                    <a:gd name="T3" fmla="*/ 90 h 90"/>
                    <a:gd name="T4" fmla="*/ 74 w 286"/>
                    <a:gd name="T5" fmla="*/ 30 h 90"/>
                    <a:gd name="T6" fmla="*/ 0 w 286"/>
                    <a:gd name="T7" fmla="*/ 50 h 90"/>
                    <a:gd name="T8" fmla="*/ 37 w 286"/>
                    <a:gd name="T9" fmla="*/ 0 h 90"/>
                    <a:gd name="T10" fmla="*/ 222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2" y="90"/>
                      </a:lnTo>
                      <a:lnTo>
                        <a:pt x="74" y="30"/>
                      </a:lnTo>
                      <a:lnTo>
                        <a:pt x="0" y="50"/>
                      </a:lnTo>
                      <a:lnTo>
                        <a:pt x="37" y="0"/>
                      </a:lnTo>
                      <a:lnTo>
                        <a:pt x="222" y="0"/>
                      </a:lnTo>
                      <a:lnTo>
                        <a:pt x="143" y="15"/>
                      </a:lnTo>
                      <a:lnTo>
                        <a:pt x="286"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2" name="Freeform 78"/>
                <p:cNvSpPr>
                  <a:spLocks/>
                </p:cNvSpPr>
                <p:nvPr/>
              </p:nvSpPr>
              <p:spPr bwMode="auto">
                <a:xfrm>
                  <a:off x="920" y="2655"/>
                  <a:ext cx="286" cy="90"/>
                </a:xfrm>
                <a:custGeom>
                  <a:avLst/>
                  <a:gdLst>
                    <a:gd name="T0" fmla="*/ 286 w 286"/>
                    <a:gd name="T1" fmla="*/ 70 h 90"/>
                    <a:gd name="T2" fmla="*/ 222 w 286"/>
                    <a:gd name="T3" fmla="*/ 90 h 90"/>
                    <a:gd name="T4" fmla="*/ 74 w 286"/>
                    <a:gd name="T5" fmla="*/ 30 h 90"/>
                    <a:gd name="T6" fmla="*/ 0 w 286"/>
                    <a:gd name="T7" fmla="*/ 50 h 90"/>
                    <a:gd name="T8" fmla="*/ 37 w 286"/>
                    <a:gd name="T9" fmla="*/ 0 h 90"/>
                    <a:gd name="T10" fmla="*/ 222 w 286"/>
                    <a:gd name="T11" fmla="*/ 0 h 90"/>
                    <a:gd name="T12" fmla="*/ 143 w 286"/>
                    <a:gd name="T13" fmla="*/ 15 h 90"/>
                    <a:gd name="T14" fmla="*/ 286 w 286"/>
                    <a:gd name="T15" fmla="*/ 7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90">
                      <a:moveTo>
                        <a:pt x="286" y="70"/>
                      </a:moveTo>
                      <a:lnTo>
                        <a:pt x="222" y="90"/>
                      </a:lnTo>
                      <a:lnTo>
                        <a:pt x="74" y="30"/>
                      </a:lnTo>
                      <a:lnTo>
                        <a:pt x="0" y="50"/>
                      </a:lnTo>
                      <a:lnTo>
                        <a:pt x="37" y="0"/>
                      </a:lnTo>
                      <a:lnTo>
                        <a:pt x="222" y="0"/>
                      </a:lnTo>
                      <a:lnTo>
                        <a:pt x="143" y="15"/>
                      </a:lnTo>
                      <a:lnTo>
                        <a:pt x="286" y="7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nvGrpSpPr>
            <p:cNvPr id="268" name="Group 79"/>
            <p:cNvGrpSpPr>
              <a:grpSpLocks/>
            </p:cNvGrpSpPr>
            <p:nvPr/>
          </p:nvGrpSpPr>
          <p:grpSpPr bwMode="auto">
            <a:xfrm>
              <a:off x="581" y="3115"/>
              <a:ext cx="667" cy="513"/>
              <a:chOff x="581" y="2795"/>
              <a:chExt cx="667" cy="513"/>
            </a:xfrm>
          </p:grpSpPr>
          <p:sp>
            <p:nvSpPr>
              <p:cNvPr id="269" name="Freeform 80"/>
              <p:cNvSpPr>
                <a:spLocks/>
              </p:cNvSpPr>
              <p:nvPr/>
            </p:nvSpPr>
            <p:spPr bwMode="auto">
              <a:xfrm>
                <a:off x="581" y="2795"/>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6 w 662"/>
                  <a:gd name="T11" fmla="*/ 65 h 508"/>
                  <a:gd name="T12" fmla="*/ 566 w 662"/>
                  <a:gd name="T13" fmla="*/ 0 h 508"/>
                  <a:gd name="T14" fmla="*/ 662 w 662"/>
                  <a:gd name="T15" fmla="*/ 80 h 508"/>
                  <a:gd name="T16" fmla="*/ 566 w 662"/>
                  <a:gd name="T17" fmla="*/ 159 h 508"/>
                  <a:gd name="T18" fmla="*/ 566 w 662"/>
                  <a:gd name="T19" fmla="*/ 105 h 508"/>
                  <a:gd name="T20" fmla="*/ 455 w 662"/>
                  <a:gd name="T21" fmla="*/ 105 h 508"/>
                  <a:gd name="T22" fmla="*/ 365 w 662"/>
                  <a:gd name="T23" fmla="*/ 254 h 508"/>
                  <a:gd name="T24" fmla="*/ 455 w 662"/>
                  <a:gd name="T25" fmla="*/ 409 h 508"/>
                  <a:gd name="T26" fmla="*/ 566 w 662"/>
                  <a:gd name="T27" fmla="*/ 409 h 508"/>
                  <a:gd name="T28" fmla="*/ 566 w 662"/>
                  <a:gd name="T29" fmla="*/ 354 h 508"/>
                  <a:gd name="T30" fmla="*/ 662 w 662"/>
                  <a:gd name="T31" fmla="*/ 429 h 508"/>
                  <a:gd name="T32" fmla="*/ 566 w 662"/>
                  <a:gd name="T33" fmla="*/ 508 h 508"/>
                  <a:gd name="T34" fmla="*/ 566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6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6" y="65"/>
                    </a:lnTo>
                    <a:lnTo>
                      <a:pt x="566" y="0"/>
                    </a:lnTo>
                    <a:lnTo>
                      <a:pt x="662" y="80"/>
                    </a:lnTo>
                    <a:lnTo>
                      <a:pt x="566" y="159"/>
                    </a:lnTo>
                    <a:lnTo>
                      <a:pt x="566" y="105"/>
                    </a:lnTo>
                    <a:lnTo>
                      <a:pt x="455" y="105"/>
                    </a:lnTo>
                    <a:lnTo>
                      <a:pt x="365" y="254"/>
                    </a:lnTo>
                    <a:lnTo>
                      <a:pt x="455" y="409"/>
                    </a:lnTo>
                    <a:lnTo>
                      <a:pt x="566" y="409"/>
                    </a:lnTo>
                    <a:lnTo>
                      <a:pt x="566" y="354"/>
                    </a:lnTo>
                    <a:lnTo>
                      <a:pt x="662" y="429"/>
                    </a:lnTo>
                    <a:lnTo>
                      <a:pt x="566" y="508"/>
                    </a:lnTo>
                    <a:lnTo>
                      <a:pt x="566" y="448"/>
                    </a:lnTo>
                    <a:lnTo>
                      <a:pt x="413" y="448"/>
                    </a:lnTo>
                    <a:lnTo>
                      <a:pt x="328" y="309"/>
                    </a:lnTo>
                    <a:lnTo>
                      <a:pt x="249" y="453"/>
                    </a:lnTo>
                    <a:lnTo>
                      <a:pt x="95" y="453"/>
                    </a:lnTo>
                    <a:lnTo>
                      <a:pt x="95" y="508"/>
                    </a:lnTo>
                    <a:lnTo>
                      <a:pt x="0" y="429"/>
                    </a:lnTo>
                    <a:lnTo>
                      <a:pt x="95" y="354"/>
                    </a:lnTo>
                    <a:lnTo>
                      <a:pt x="95" y="409"/>
                    </a:lnTo>
                    <a:lnTo>
                      <a:pt x="201" y="409"/>
                    </a:lnTo>
                    <a:lnTo>
                      <a:pt x="296" y="254"/>
                    </a:lnTo>
                    <a:lnTo>
                      <a:pt x="201" y="105"/>
                    </a:lnTo>
                    <a:lnTo>
                      <a:pt x="95" y="105"/>
                    </a:lnTo>
                    <a:lnTo>
                      <a:pt x="95" y="154"/>
                    </a:lnTo>
                    <a:lnTo>
                      <a:pt x="0" y="80"/>
                    </a:lnTo>
                    <a:lnTo>
                      <a:pt x="9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0" name="Freeform 81"/>
              <p:cNvSpPr>
                <a:spLocks/>
              </p:cNvSpPr>
              <p:nvPr/>
            </p:nvSpPr>
            <p:spPr bwMode="auto">
              <a:xfrm>
                <a:off x="581" y="2795"/>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6 w 662"/>
                  <a:gd name="T11" fmla="*/ 65 h 508"/>
                  <a:gd name="T12" fmla="*/ 566 w 662"/>
                  <a:gd name="T13" fmla="*/ 0 h 508"/>
                  <a:gd name="T14" fmla="*/ 662 w 662"/>
                  <a:gd name="T15" fmla="*/ 80 h 508"/>
                  <a:gd name="T16" fmla="*/ 566 w 662"/>
                  <a:gd name="T17" fmla="*/ 159 h 508"/>
                  <a:gd name="T18" fmla="*/ 566 w 662"/>
                  <a:gd name="T19" fmla="*/ 105 h 508"/>
                  <a:gd name="T20" fmla="*/ 455 w 662"/>
                  <a:gd name="T21" fmla="*/ 105 h 508"/>
                  <a:gd name="T22" fmla="*/ 365 w 662"/>
                  <a:gd name="T23" fmla="*/ 254 h 508"/>
                  <a:gd name="T24" fmla="*/ 455 w 662"/>
                  <a:gd name="T25" fmla="*/ 409 h 508"/>
                  <a:gd name="T26" fmla="*/ 566 w 662"/>
                  <a:gd name="T27" fmla="*/ 409 h 508"/>
                  <a:gd name="T28" fmla="*/ 566 w 662"/>
                  <a:gd name="T29" fmla="*/ 354 h 508"/>
                  <a:gd name="T30" fmla="*/ 662 w 662"/>
                  <a:gd name="T31" fmla="*/ 429 h 508"/>
                  <a:gd name="T32" fmla="*/ 566 w 662"/>
                  <a:gd name="T33" fmla="*/ 508 h 508"/>
                  <a:gd name="T34" fmla="*/ 566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6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6" y="65"/>
                    </a:lnTo>
                    <a:lnTo>
                      <a:pt x="566" y="0"/>
                    </a:lnTo>
                    <a:lnTo>
                      <a:pt x="662" y="80"/>
                    </a:lnTo>
                    <a:lnTo>
                      <a:pt x="566" y="159"/>
                    </a:lnTo>
                    <a:lnTo>
                      <a:pt x="566" y="105"/>
                    </a:lnTo>
                    <a:lnTo>
                      <a:pt x="455" y="105"/>
                    </a:lnTo>
                    <a:lnTo>
                      <a:pt x="365" y="254"/>
                    </a:lnTo>
                    <a:lnTo>
                      <a:pt x="455" y="409"/>
                    </a:lnTo>
                    <a:lnTo>
                      <a:pt x="566" y="409"/>
                    </a:lnTo>
                    <a:lnTo>
                      <a:pt x="566" y="354"/>
                    </a:lnTo>
                    <a:lnTo>
                      <a:pt x="662" y="429"/>
                    </a:lnTo>
                    <a:lnTo>
                      <a:pt x="566" y="508"/>
                    </a:lnTo>
                    <a:lnTo>
                      <a:pt x="566" y="448"/>
                    </a:lnTo>
                    <a:lnTo>
                      <a:pt x="413" y="448"/>
                    </a:lnTo>
                    <a:lnTo>
                      <a:pt x="328" y="309"/>
                    </a:lnTo>
                    <a:lnTo>
                      <a:pt x="249" y="453"/>
                    </a:lnTo>
                    <a:lnTo>
                      <a:pt x="95" y="453"/>
                    </a:lnTo>
                    <a:lnTo>
                      <a:pt x="95" y="508"/>
                    </a:lnTo>
                    <a:lnTo>
                      <a:pt x="0" y="429"/>
                    </a:lnTo>
                    <a:lnTo>
                      <a:pt x="95" y="354"/>
                    </a:lnTo>
                    <a:lnTo>
                      <a:pt x="95" y="409"/>
                    </a:lnTo>
                    <a:lnTo>
                      <a:pt x="201" y="409"/>
                    </a:lnTo>
                    <a:lnTo>
                      <a:pt x="296" y="254"/>
                    </a:lnTo>
                    <a:lnTo>
                      <a:pt x="201" y="105"/>
                    </a:lnTo>
                    <a:lnTo>
                      <a:pt x="95" y="105"/>
                    </a:lnTo>
                    <a:lnTo>
                      <a:pt x="95" y="154"/>
                    </a:lnTo>
                    <a:lnTo>
                      <a:pt x="0" y="80"/>
                    </a:lnTo>
                    <a:lnTo>
                      <a:pt x="9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1" name="Freeform 82"/>
              <p:cNvSpPr>
                <a:spLocks/>
              </p:cNvSpPr>
              <p:nvPr/>
            </p:nvSpPr>
            <p:spPr bwMode="auto">
              <a:xfrm>
                <a:off x="586" y="2800"/>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7 w 662"/>
                  <a:gd name="T11" fmla="*/ 65 h 508"/>
                  <a:gd name="T12" fmla="*/ 567 w 662"/>
                  <a:gd name="T13" fmla="*/ 0 h 508"/>
                  <a:gd name="T14" fmla="*/ 662 w 662"/>
                  <a:gd name="T15" fmla="*/ 80 h 508"/>
                  <a:gd name="T16" fmla="*/ 567 w 662"/>
                  <a:gd name="T17" fmla="*/ 159 h 508"/>
                  <a:gd name="T18" fmla="*/ 567 w 662"/>
                  <a:gd name="T19" fmla="*/ 105 h 508"/>
                  <a:gd name="T20" fmla="*/ 455 w 662"/>
                  <a:gd name="T21" fmla="*/ 105 h 508"/>
                  <a:gd name="T22" fmla="*/ 365 w 662"/>
                  <a:gd name="T23" fmla="*/ 254 h 508"/>
                  <a:gd name="T24" fmla="*/ 455 w 662"/>
                  <a:gd name="T25" fmla="*/ 409 h 508"/>
                  <a:gd name="T26" fmla="*/ 567 w 662"/>
                  <a:gd name="T27" fmla="*/ 409 h 508"/>
                  <a:gd name="T28" fmla="*/ 567 w 662"/>
                  <a:gd name="T29" fmla="*/ 354 h 508"/>
                  <a:gd name="T30" fmla="*/ 662 w 662"/>
                  <a:gd name="T31" fmla="*/ 429 h 508"/>
                  <a:gd name="T32" fmla="*/ 567 w 662"/>
                  <a:gd name="T33" fmla="*/ 508 h 508"/>
                  <a:gd name="T34" fmla="*/ 567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7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7" y="65"/>
                    </a:lnTo>
                    <a:lnTo>
                      <a:pt x="567" y="0"/>
                    </a:lnTo>
                    <a:lnTo>
                      <a:pt x="662" y="80"/>
                    </a:lnTo>
                    <a:lnTo>
                      <a:pt x="567" y="159"/>
                    </a:lnTo>
                    <a:lnTo>
                      <a:pt x="567" y="105"/>
                    </a:lnTo>
                    <a:lnTo>
                      <a:pt x="455" y="105"/>
                    </a:lnTo>
                    <a:lnTo>
                      <a:pt x="365" y="254"/>
                    </a:lnTo>
                    <a:lnTo>
                      <a:pt x="455" y="409"/>
                    </a:lnTo>
                    <a:lnTo>
                      <a:pt x="567" y="409"/>
                    </a:lnTo>
                    <a:lnTo>
                      <a:pt x="567" y="354"/>
                    </a:lnTo>
                    <a:lnTo>
                      <a:pt x="662" y="429"/>
                    </a:lnTo>
                    <a:lnTo>
                      <a:pt x="567" y="508"/>
                    </a:lnTo>
                    <a:lnTo>
                      <a:pt x="567" y="448"/>
                    </a:lnTo>
                    <a:lnTo>
                      <a:pt x="413" y="448"/>
                    </a:lnTo>
                    <a:lnTo>
                      <a:pt x="328" y="309"/>
                    </a:lnTo>
                    <a:lnTo>
                      <a:pt x="249" y="453"/>
                    </a:lnTo>
                    <a:lnTo>
                      <a:pt x="95" y="453"/>
                    </a:lnTo>
                    <a:lnTo>
                      <a:pt x="95" y="508"/>
                    </a:lnTo>
                    <a:lnTo>
                      <a:pt x="0" y="429"/>
                    </a:lnTo>
                    <a:lnTo>
                      <a:pt x="95" y="354"/>
                    </a:lnTo>
                    <a:lnTo>
                      <a:pt x="95" y="409"/>
                    </a:lnTo>
                    <a:lnTo>
                      <a:pt x="201" y="409"/>
                    </a:lnTo>
                    <a:lnTo>
                      <a:pt x="297" y="254"/>
                    </a:lnTo>
                    <a:lnTo>
                      <a:pt x="201" y="105"/>
                    </a:lnTo>
                    <a:lnTo>
                      <a:pt x="95" y="105"/>
                    </a:lnTo>
                    <a:lnTo>
                      <a:pt x="95" y="154"/>
                    </a:lnTo>
                    <a:lnTo>
                      <a:pt x="0" y="80"/>
                    </a:lnTo>
                    <a:lnTo>
                      <a:pt x="95"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2" name="Freeform 83"/>
              <p:cNvSpPr>
                <a:spLocks/>
              </p:cNvSpPr>
              <p:nvPr/>
            </p:nvSpPr>
            <p:spPr bwMode="auto">
              <a:xfrm>
                <a:off x="586" y="2800"/>
                <a:ext cx="662" cy="508"/>
              </a:xfrm>
              <a:custGeom>
                <a:avLst/>
                <a:gdLst>
                  <a:gd name="T0" fmla="*/ 95 w 662"/>
                  <a:gd name="T1" fmla="*/ 0 h 508"/>
                  <a:gd name="T2" fmla="*/ 95 w 662"/>
                  <a:gd name="T3" fmla="*/ 65 h 508"/>
                  <a:gd name="T4" fmla="*/ 249 w 662"/>
                  <a:gd name="T5" fmla="*/ 65 h 508"/>
                  <a:gd name="T6" fmla="*/ 328 w 662"/>
                  <a:gd name="T7" fmla="*/ 199 h 508"/>
                  <a:gd name="T8" fmla="*/ 413 w 662"/>
                  <a:gd name="T9" fmla="*/ 65 h 508"/>
                  <a:gd name="T10" fmla="*/ 567 w 662"/>
                  <a:gd name="T11" fmla="*/ 65 h 508"/>
                  <a:gd name="T12" fmla="*/ 567 w 662"/>
                  <a:gd name="T13" fmla="*/ 0 h 508"/>
                  <a:gd name="T14" fmla="*/ 662 w 662"/>
                  <a:gd name="T15" fmla="*/ 80 h 508"/>
                  <a:gd name="T16" fmla="*/ 567 w 662"/>
                  <a:gd name="T17" fmla="*/ 159 h 508"/>
                  <a:gd name="T18" fmla="*/ 567 w 662"/>
                  <a:gd name="T19" fmla="*/ 105 h 508"/>
                  <a:gd name="T20" fmla="*/ 455 w 662"/>
                  <a:gd name="T21" fmla="*/ 105 h 508"/>
                  <a:gd name="T22" fmla="*/ 365 w 662"/>
                  <a:gd name="T23" fmla="*/ 254 h 508"/>
                  <a:gd name="T24" fmla="*/ 455 w 662"/>
                  <a:gd name="T25" fmla="*/ 409 h 508"/>
                  <a:gd name="T26" fmla="*/ 567 w 662"/>
                  <a:gd name="T27" fmla="*/ 409 h 508"/>
                  <a:gd name="T28" fmla="*/ 567 w 662"/>
                  <a:gd name="T29" fmla="*/ 354 h 508"/>
                  <a:gd name="T30" fmla="*/ 662 w 662"/>
                  <a:gd name="T31" fmla="*/ 429 h 508"/>
                  <a:gd name="T32" fmla="*/ 567 w 662"/>
                  <a:gd name="T33" fmla="*/ 508 h 508"/>
                  <a:gd name="T34" fmla="*/ 567 w 662"/>
                  <a:gd name="T35" fmla="*/ 448 h 508"/>
                  <a:gd name="T36" fmla="*/ 413 w 662"/>
                  <a:gd name="T37" fmla="*/ 448 h 508"/>
                  <a:gd name="T38" fmla="*/ 328 w 662"/>
                  <a:gd name="T39" fmla="*/ 309 h 508"/>
                  <a:gd name="T40" fmla="*/ 249 w 662"/>
                  <a:gd name="T41" fmla="*/ 453 h 508"/>
                  <a:gd name="T42" fmla="*/ 95 w 662"/>
                  <a:gd name="T43" fmla="*/ 453 h 508"/>
                  <a:gd name="T44" fmla="*/ 95 w 662"/>
                  <a:gd name="T45" fmla="*/ 508 h 508"/>
                  <a:gd name="T46" fmla="*/ 0 w 662"/>
                  <a:gd name="T47" fmla="*/ 429 h 508"/>
                  <a:gd name="T48" fmla="*/ 95 w 662"/>
                  <a:gd name="T49" fmla="*/ 354 h 508"/>
                  <a:gd name="T50" fmla="*/ 95 w 662"/>
                  <a:gd name="T51" fmla="*/ 409 h 508"/>
                  <a:gd name="T52" fmla="*/ 201 w 662"/>
                  <a:gd name="T53" fmla="*/ 409 h 508"/>
                  <a:gd name="T54" fmla="*/ 297 w 662"/>
                  <a:gd name="T55" fmla="*/ 254 h 508"/>
                  <a:gd name="T56" fmla="*/ 201 w 662"/>
                  <a:gd name="T57" fmla="*/ 105 h 508"/>
                  <a:gd name="T58" fmla="*/ 95 w 662"/>
                  <a:gd name="T59" fmla="*/ 105 h 508"/>
                  <a:gd name="T60" fmla="*/ 95 w 662"/>
                  <a:gd name="T61" fmla="*/ 154 h 508"/>
                  <a:gd name="T62" fmla="*/ 0 w 662"/>
                  <a:gd name="T63" fmla="*/ 80 h 508"/>
                  <a:gd name="T64" fmla="*/ 95 w 662"/>
                  <a:gd name="T65"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2" h="508">
                    <a:moveTo>
                      <a:pt x="95" y="0"/>
                    </a:moveTo>
                    <a:lnTo>
                      <a:pt x="95" y="65"/>
                    </a:lnTo>
                    <a:lnTo>
                      <a:pt x="249" y="65"/>
                    </a:lnTo>
                    <a:lnTo>
                      <a:pt x="328" y="199"/>
                    </a:lnTo>
                    <a:lnTo>
                      <a:pt x="413" y="65"/>
                    </a:lnTo>
                    <a:lnTo>
                      <a:pt x="567" y="65"/>
                    </a:lnTo>
                    <a:lnTo>
                      <a:pt x="567" y="0"/>
                    </a:lnTo>
                    <a:lnTo>
                      <a:pt x="662" y="80"/>
                    </a:lnTo>
                    <a:lnTo>
                      <a:pt x="567" y="159"/>
                    </a:lnTo>
                    <a:lnTo>
                      <a:pt x="567" y="105"/>
                    </a:lnTo>
                    <a:lnTo>
                      <a:pt x="455" y="105"/>
                    </a:lnTo>
                    <a:lnTo>
                      <a:pt x="365" y="254"/>
                    </a:lnTo>
                    <a:lnTo>
                      <a:pt x="455" y="409"/>
                    </a:lnTo>
                    <a:lnTo>
                      <a:pt x="567" y="409"/>
                    </a:lnTo>
                    <a:lnTo>
                      <a:pt x="567" y="354"/>
                    </a:lnTo>
                    <a:lnTo>
                      <a:pt x="662" y="429"/>
                    </a:lnTo>
                    <a:lnTo>
                      <a:pt x="567" y="508"/>
                    </a:lnTo>
                    <a:lnTo>
                      <a:pt x="567" y="448"/>
                    </a:lnTo>
                    <a:lnTo>
                      <a:pt x="413" y="448"/>
                    </a:lnTo>
                    <a:lnTo>
                      <a:pt x="328" y="309"/>
                    </a:lnTo>
                    <a:lnTo>
                      <a:pt x="249" y="453"/>
                    </a:lnTo>
                    <a:lnTo>
                      <a:pt x="95" y="453"/>
                    </a:lnTo>
                    <a:lnTo>
                      <a:pt x="95" y="508"/>
                    </a:lnTo>
                    <a:lnTo>
                      <a:pt x="0" y="429"/>
                    </a:lnTo>
                    <a:lnTo>
                      <a:pt x="95" y="354"/>
                    </a:lnTo>
                    <a:lnTo>
                      <a:pt x="95" y="409"/>
                    </a:lnTo>
                    <a:lnTo>
                      <a:pt x="201" y="409"/>
                    </a:lnTo>
                    <a:lnTo>
                      <a:pt x="297" y="254"/>
                    </a:lnTo>
                    <a:lnTo>
                      <a:pt x="201" y="105"/>
                    </a:lnTo>
                    <a:lnTo>
                      <a:pt x="95" y="105"/>
                    </a:lnTo>
                    <a:lnTo>
                      <a:pt x="95" y="154"/>
                    </a:lnTo>
                    <a:lnTo>
                      <a:pt x="0" y="80"/>
                    </a:lnTo>
                    <a:lnTo>
                      <a:pt x="95"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291" name="AutoShape 84"/>
          <p:cNvSpPr>
            <a:spLocks noChangeArrowheads="1"/>
          </p:cNvSpPr>
          <p:nvPr/>
        </p:nvSpPr>
        <p:spPr bwMode="auto">
          <a:xfrm>
            <a:off x="1246832" y="3068960"/>
            <a:ext cx="990600" cy="8382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2000" b="0" i="0" u="none" strike="noStrike" kern="0" cap="none" spc="0" normalizeH="0" baseline="0" noProof="0">
                <a:ln>
                  <a:noFill/>
                </a:ln>
                <a:solidFill>
                  <a:srgbClr val="CECECE"/>
                </a:solidFill>
                <a:effectLst/>
                <a:uLnTx/>
                <a:uFillTx/>
                <a:cs typeface="Times New Roman" charset="0"/>
              </a:rPr>
              <a:t>OBS</a:t>
            </a:r>
          </a:p>
        </p:txBody>
      </p:sp>
      <p:sp>
        <p:nvSpPr>
          <p:cNvPr id="292" name="AutoShape 85"/>
          <p:cNvSpPr>
            <a:spLocks noChangeArrowheads="1"/>
          </p:cNvSpPr>
          <p:nvPr/>
        </p:nvSpPr>
        <p:spPr bwMode="auto">
          <a:xfrm>
            <a:off x="3640782" y="3754760"/>
            <a:ext cx="742950" cy="609600"/>
          </a:xfrm>
          <a:prstGeom prst="bevel">
            <a:avLst>
              <a:gd name="adj" fmla="val 4722"/>
            </a:avLst>
          </a:prstGeom>
          <a:solidFill>
            <a:srgbClr val="91919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pPr marL="0" marR="0" lvl="0" indent="0" defTabSz="914400" eaLnBrk="1" fontAlgn="auto" latinLnBrk="0" hangingPunct="1">
              <a:lnSpc>
                <a:spcPct val="85000"/>
              </a:lnSpc>
              <a:spcBef>
                <a:spcPct val="30000"/>
              </a:spcBef>
              <a:spcAft>
                <a:spcPts val="0"/>
              </a:spcAft>
              <a:buClr>
                <a:srgbClr val="919191"/>
              </a:buClr>
              <a:buSzPct val="80000"/>
              <a:buFont typeface="Marlett" charset="0"/>
              <a:buNone/>
              <a:tabLst/>
              <a:defRPr/>
            </a:pPr>
            <a:r>
              <a:rPr kumimoji="0" lang="en-GB" sz="1800" b="0" i="0" u="none" strike="noStrike" kern="0" cap="none" spc="0" normalizeH="0" baseline="0" noProof="0">
                <a:ln>
                  <a:noFill/>
                </a:ln>
                <a:solidFill>
                  <a:srgbClr val="CECECE"/>
                </a:solidFill>
                <a:effectLst/>
                <a:uLnTx/>
                <a:uFillTx/>
                <a:cs typeface="Times New Roman" charset="0"/>
              </a:rPr>
              <a:t>OBS</a:t>
            </a:r>
          </a:p>
        </p:txBody>
      </p:sp>
      <p:sp>
        <p:nvSpPr>
          <p:cNvPr id="293" name="Rectangle 86"/>
          <p:cNvSpPr>
            <a:spLocks noChangeArrowheads="1"/>
          </p:cNvSpPr>
          <p:nvPr/>
        </p:nvSpPr>
        <p:spPr bwMode="auto">
          <a:xfrm>
            <a:off x="1176982" y="5240660"/>
            <a:ext cx="6604000" cy="990600"/>
          </a:xfrm>
          <a:prstGeom prst="rect">
            <a:avLst/>
          </a:prstGeom>
          <a:solidFill>
            <a:srgbClr val="919191"/>
          </a:solidFill>
          <a:ln>
            <a:noFill/>
          </a:ln>
          <a:effectLst>
            <a:prstShdw prst="shdw17" dist="17961" dir="2700000">
              <a:srgbClr val="919191">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lIns="93600" tIns="46800" rIns="93600" bIns="46800" anchor="ctr"/>
          <a:lstStyle/>
          <a:p>
            <a:pPr marL="292100" marR="0" lvl="0" indent="-292100" algn="l"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ysClr val="windowText" lastClr="000000"/>
                </a:solidFill>
                <a:effectLst/>
                <a:uLnTx/>
                <a:uFillTx/>
                <a:cs typeface="Times New Roman" charset="0"/>
              </a:rPr>
              <a:t>1: 	Burst is electronically buffered at the edge</a:t>
            </a:r>
          </a:p>
          <a:p>
            <a:pPr marL="292100" marR="0" lvl="0" indent="-292100" algn="l"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ysClr val="windowText" lastClr="000000"/>
                </a:solidFill>
                <a:effectLst/>
                <a:uLnTx/>
                <a:uFillTx/>
                <a:cs typeface="Times New Roman" charset="0"/>
              </a:rPr>
              <a:t>2:	Path setup message is sent on control channel</a:t>
            </a:r>
          </a:p>
          <a:p>
            <a:pPr marL="292100" marR="0" lvl="0" indent="-292100" algn="l"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ysClr val="windowText" lastClr="000000"/>
                </a:solidFill>
                <a:effectLst/>
                <a:uLnTx/>
                <a:uFillTx/>
                <a:cs typeface="Times New Roman" charset="0"/>
              </a:rPr>
              <a:t>3: Burst now travels down optical channel</a:t>
            </a:r>
          </a:p>
        </p:txBody>
      </p:sp>
      <p:sp>
        <p:nvSpPr>
          <p:cNvPr id="294" name="Rectangle 87"/>
          <p:cNvSpPr>
            <a:spLocks noChangeArrowheads="1"/>
          </p:cNvSpPr>
          <p:nvPr/>
        </p:nvSpPr>
        <p:spPr bwMode="auto">
          <a:xfrm>
            <a:off x="91132" y="1697360"/>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5" name="Rectangle 88"/>
          <p:cNvSpPr>
            <a:spLocks noChangeArrowheads="1"/>
          </p:cNvSpPr>
          <p:nvPr/>
        </p:nvSpPr>
        <p:spPr bwMode="auto">
          <a:xfrm>
            <a:off x="8582" y="1621160"/>
            <a:ext cx="990600" cy="304800"/>
          </a:xfrm>
          <a:prstGeom prst="rect">
            <a:avLst/>
          </a:prstGeom>
          <a:noFill/>
          <a:ln>
            <a:noFill/>
          </a:ln>
          <a:effectLst/>
          <a:extLst>
            <a:ext uri="{909E8E84-426E-40dd-AFC4-6F175D3DCCD1}">
              <a14:hiddenFill xmlns="" xmlns:a14="http://schemas.microsoft.com/office/drawing/2010/main">
                <a:solidFill>
                  <a:srgbClr val="FF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17961" dir="2700000" algn="ctr" rotWithShape="0">
                    <a:srgbClr val="FF0000">
                      <a:gamma/>
                      <a:shade val="60000"/>
                      <a:invGamma/>
                      <a:alpha val="74998"/>
                    </a:srgb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6" name="Rectangle 89"/>
          <p:cNvSpPr>
            <a:spLocks noChangeArrowheads="1"/>
          </p:cNvSpPr>
          <p:nvPr/>
        </p:nvSpPr>
        <p:spPr bwMode="auto">
          <a:xfrm>
            <a:off x="91132" y="2002160"/>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7" name="Rectangle 90"/>
          <p:cNvSpPr>
            <a:spLocks noChangeArrowheads="1"/>
          </p:cNvSpPr>
          <p:nvPr/>
        </p:nvSpPr>
        <p:spPr bwMode="auto">
          <a:xfrm>
            <a:off x="91132" y="2306960"/>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8" name="Rectangle 91"/>
          <p:cNvSpPr>
            <a:spLocks noChangeArrowheads="1"/>
          </p:cNvSpPr>
          <p:nvPr/>
        </p:nvSpPr>
        <p:spPr bwMode="auto">
          <a:xfrm>
            <a:off x="91132" y="2611760"/>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9" name="Rectangle 92"/>
          <p:cNvSpPr>
            <a:spLocks noChangeArrowheads="1"/>
          </p:cNvSpPr>
          <p:nvPr/>
        </p:nvSpPr>
        <p:spPr bwMode="auto">
          <a:xfrm>
            <a:off x="91132" y="2916560"/>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0" name="Rectangle 93"/>
          <p:cNvSpPr>
            <a:spLocks noChangeArrowheads="1"/>
          </p:cNvSpPr>
          <p:nvPr/>
        </p:nvSpPr>
        <p:spPr bwMode="auto">
          <a:xfrm>
            <a:off x="91132" y="3221360"/>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1" name="Rectangle 94"/>
          <p:cNvSpPr>
            <a:spLocks noChangeArrowheads="1"/>
          </p:cNvSpPr>
          <p:nvPr/>
        </p:nvSpPr>
        <p:spPr bwMode="auto">
          <a:xfrm>
            <a:off x="751532" y="3373760"/>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2" name="Rectangle 95"/>
          <p:cNvSpPr>
            <a:spLocks noChangeArrowheads="1"/>
          </p:cNvSpPr>
          <p:nvPr/>
        </p:nvSpPr>
        <p:spPr bwMode="auto">
          <a:xfrm>
            <a:off x="1411932" y="3526160"/>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3" name="Rectangle 96"/>
          <p:cNvSpPr>
            <a:spLocks noChangeArrowheads="1"/>
          </p:cNvSpPr>
          <p:nvPr/>
        </p:nvSpPr>
        <p:spPr bwMode="auto">
          <a:xfrm>
            <a:off x="2237432" y="3678560"/>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4" name="Rectangle 97"/>
          <p:cNvSpPr>
            <a:spLocks noChangeArrowheads="1"/>
          </p:cNvSpPr>
          <p:nvPr/>
        </p:nvSpPr>
        <p:spPr bwMode="auto">
          <a:xfrm>
            <a:off x="3062932" y="3830960"/>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5" name="Rectangle 98"/>
          <p:cNvSpPr>
            <a:spLocks noChangeArrowheads="1"/>
          </p:cNvSpPr>
          <p:nvPr/>
        </p:nvSpPr>
        <p:spPr bwMode="auto">
          <a:xfrm>
            <a:off x="3888432" y="3983360"/>
            <a:ext cx="825500" cy="152400"/>
          </a:xfrm>
          <a:prstGeom prst="rect">
            <a:avLst/>
          </a:prstGeom>
          <a:solidFill>
            <a:srgbClr val="FF0000"/>
          </a:solidFill>
          <a:ln w="12700">
            <a:solidFill>
              <a:srgbClr val="FF0000"/>
            </a:solidFill>
            <a:miter lim="800000"/>
            <a:headEnd/>
            <a:tailEnd/>
          </a:ln>
          <a:effectLst>
            <a:prstShdw prst="shdw17" dist="17961" dir="2700000">
              <a:srgbClr val="FF0000">
                <a:gamma/>
                <a:shade val="60000"/>
                <a:invGamma/>
                <a:alpha val="74998"/>
              </a:srgbClr>
            </a:prstShdw>
          </a:effec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6" name="Rectangle 99"/>
          <p:cNvSpPr>
            <a:spLocks noChangeArrowheads="1"/>
          </p:cNvSpPr>
          <p:nvPr/>
        </p:nvSpPr>
        <p:spPr bwMode="auto">
          <a:xfrm>
            <a:off x="4631382" y="3983360"/>
            <a:ext cx="825500" cy="152400"/>
          </a:xfrm>
          <a:prstGeom prst="rect">
            <a:avLst/>
          </a:prstGeom>
          <a:solidFill>
            <a:srgbClr val="FF0000"/>
          </a:solidFill>
          <a:ln w="12700">
            <a:solidFill>
              <a:srgbClr val="FF0000"/>
            </a:solidFill>
            <a:miter lim="800000"/>
            <a:headEnd/>
            <a:tailEnd/>
          </a:ln>
          <a:effectLst>
            <a:prstShdw prst="shdw17" dist="17961" dir="2700000">
              <a:srgbClr val="FF0000">
                <a:gamma/>
                <a:shade val="60000"/>
                <a:invGamma/>
                <a:alpha val="74998"/>
              </a:srgbClr>
            </a:prstShdw>
          </a:effec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7" name="Rectangle 100"/>
          <p:cNvSpPr>
            <a:spLocks noChangeArrowheads="1"/>
          </p:cNvSpPr>
          <p:nvPr/>
        </p:nvSpPr>
        <p:spPr bwMode="auto">
          <a:xfrm>
            <a:off x="5374332" y="3983360"/>
            <a:ext cx="825500" cy="152400"/>
          </a:xfrm>
          <a:prstGeom prst="rect">
            <a:avLst/>
          </a:prstGeom>
          <a:solidFill>
            <a:srgbClr val="FF0000"/>
          </a:solidFill>
          <a:ln w="12700">
            <a:solidFill>
              <a:srgbClr val="FF0000"/>
            </a:solidFill>
            <a:miter lim="800000"/>
            <a:headEnd/>
            <a:tailEnd/>
          </a:ln>
          <a:effectLst>
            <a:prstShdw prst="shdw17" dist="17961" dir="2700000">
              <a:srgbClr val="FF0000">
                <a:gamma/>
                <a:shade val="60000"/>
                <a:invGamma/>
                <a:alpha val="74998"/>
              </a:srgbClr>
            </a:prstShdw>
          </a:effec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8" name="Rectangle 101"/>
          <p:cNvSpPr>
            <a:spLocks noChangeArrowheads="1"/>
          </p:cNvSpPr>
          <p:nvPr/>
        </p:nvSpPr>
        <p:spPr bwMode="auto">
          <a:xfrm>
            <a:off x="6117282" y="3983360"/>
            <a:ext cx="825500" cy="152400"/>
          </a:xfrm>
          <a:prstGeom prst="rect">
            <a:avLst/>
          </a:prstGeom>
          <a:solidFill>
            <a:srgbClr val="FF0000"/>
          </a:solidFill>
          <a:ln w="12700">
            <a:solidFill>
              <a:srgbClr val="FF0000"/>
            </a:solidFill>
            <a:miter lim="800000"/>
            <a:headEnd/>
            <a:tailEnd/>
          </a:ln>
          <a:effectLst>
            <a:prstShdw prst="shdw17" dist="17961" dir="2700000">
              <a:srgbClr val="FF0000">
                <a:gamma/>
                <a:shade val="60000"/>
                <a:invGamma/>
                <a:alpha val="74998"/>
              </a:srgbClr>
            </a:prstShdw>
          </a:effec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9" name="Rectangle 102"/>
          <p:cNvSpPr>
            <a:spLocks noChangeArrowheads="1"/>
          </p:cNvSpPr>
          <p:nvPr/>
        </p:nvSpPr>
        <p:spPr bwMode="auto">
          <a:xfrm>
            <a:off x="6695132" y="3754760"/>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0" name="Rectangle 103"/>
          <p:cNvSpPr>
            <a:spLocks noChangeArrowheads="1"/>
          </p:cNvSpPr>
          <p:nvPr/>
        </p:nvSpPr>
        <p:spPr bwMode="auto">
          <a:xfrm>
            <a:off x="7272982" y="3526160"/>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1" name="Rectangle 104"/>
          <p:cNvSpPr>
            <a:spLocks noChangeArrowheads="1"/>
          </p:cNvSpPr>
          <p:nvPr/>
        </p:nvSpPr>
        <p:spPr bwMode="auto">
          <a:xfrm>
            <a:off x="7850832" y="3373760"/>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2" name="Rectangle 105"/>
          <p:cNvSpPr>
            <a:spLocks noChangeArrowheads="1"/>
          </p:cNvSpPr>
          <p:nvPr/>
        </p:nvSpPr>
        <p:spPr bwMode="auto">
          <a:xfrm>
            <a:off x="8346132" y="3068960"/>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3" name="Rectangle 106"/>
          <p:cNvSpPr>
            <a:spLocks noChangeArrowheads="1"/>
          </p:cNvSpPr>
          <p:nvPr/>
        </p:nvSpPr>
        <p:spPr bwMode="auto">
          <a:xfrm>
            <a:off x="8346132" y="2764160"/>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4" name="Rectangle 107"/>
          <p:cNvSpPr>
            <a:spLocks noChangeArrowheads="1"/>
          </p:cNvSpPr>
          <p:nvPr/>
        </p:nvSpPr>
        <p:spPr bwMode="auto">
          <a:xfrm>
            <a:off x="8346132" y="2383160"/>
            <a:ext cx="825500" cy="152400"/>
          </a:xfrm>
          <a:prstGeom prst="rect">
            <a:avLst/>
          </a:prstGeom>
          <a:solidFill>
            <a:srgbClr val="FF0000"/>
          </a:solidFill>
          <a:ln>
            <a:noFill/>
          </a:ln>
          <a:effectLst>
            <a:prstShdw prst="shdw17" dist="17961" dir="2700000">
              <a:srgbClr val="FF0000">
                <a:gamma/>
                <a:shade val="60000"/>
                <a:invGamma/>
                <a:alpha val="74998"/>
              </a:srgbClr>
            </a:prstShdw>
          </a:effectLst>
          <a:extLst>
            <a:ext uri="{91240B29-F687-4f45-9708-019B960494DF}">
              <a14:hiddenLine xmlns="" xmlns:a14="http://schemas.microsoft.com/office/drawing/2010/main" w="12700">
                <a:solidFill>
                  <a:schemeClr val="tx1"/>
                </a:solidFill>
                <a:miter lim="800000"/>
                <a:headEnd/>
                <a:tailEnd/>
              </a14:hiddenLine>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315" name="Group 108"/>
          <p:cNvGrpSpPr>
            <a:grpSpLocks/>
          </p:cNvGrpSpPr>
          <p:nvPr/>
        </p:nvGrpSpPr>
        <p:grpSpPr bwMode="auto">
          <a:xfrm>
            <a:off x="4631382" y="1697360"/>
            <a:ext cx="1238250" cy="990600"/>
            <a:chOff x="2832" y="1824"/>
            <a:chExt cx="720" cy="624"/>
          </a:xfrm>
        </p:grpSpPr>
        <p:sp>
          <p:nvSpPr>
            <p:cNvPr id="316" name="Rectangle 109"/>
            <p:cNvSpPr>
              <a:spLocks noChangeArrowheads="1"/>
            </p:cNvSpPr>
            <p:nvPr/>
          </p:nvSpPr>
          <p:spPr bwMode="auto">
            <a:xfrm>
              <a:off x="2880" y="2304"/>
              <a:ext cx="624" cy="144"/>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7" name="Rectangle 110"/>
            <p:cNvSpPr>
              <a:spLocks noChangeArrowheads="1"/>
            </p:cNvSpPr>
            <p:nvPr/>
          </p:nvSpPr>
          <p:spPr bwMode="auto">
            <a:xfrm>
              <a:off x="2832" y="2400"/>
              <a:ext cx="720" cy="48"/>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8" name="Rectangle 111"/>
            <p:cNvSpPr>
              <a:spLocks noChangeArrowheads="1"/>
            </p:cNvSpPr>
            <p:nvPr/>
          </p:nvSpPr>
          <p:spPr bwMode="auto">
            <a:xfrm>
              <a:off x="3024" y="2256"/>
              <a:ext cx="336" cy="48"/>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9" name="Rectangle 112"/>
            <p:cNvSpPr>
              <a:spLocks noChangeArrowheads="1"/>
            </p:cNvSpPr>
            <p:nvPr/>
          </p:nvSpPr>
          <p:spPr bwMode="auto">
            <a:xfrm>
              <a:off x="2880" y="1824"/>
              <a:ext cx="624" cy="432"/>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0" name="Rectangle 113"/>
            <p:cNvSpPr>
              <a:spLocks noChangeArrowheads="1"/>
            </p:cNvSpPr>
            <p:nvPr/>
          </p:nvSpPr>
          <p:spPr bwMode="auto">
            <a:xfrm>
              <a:off x="2928" y="1872"/>
              <a:ext cx="528" cy="336"/>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17961" dir="2700000" algn="ctr" rotWithShape="0">
                      <a:schemeClr val="tx1">
                        <a:gamma/>
                        <a:shade val="60000"/>
                        <a:invGamma/>
                        <a:alpha val="74998"/>
                      </a:schemeClr>
                    </a:outerShdw>
                  </a:effectLst>
                </a14:hiddenEffects>
              </a:ext>
            </a:extLst>
          </p:spPr>
          <p:txBody>
            <a:bodyPr wrap="none" lIns="93600" tIns="46800" rIns="93600" bIns="468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ysClr val="windowText" lastClr="000000"/>
                  </a:solidFill>
                  <a:effectLst/>
                  <a:uLnTx/>
                  <a:uFillTx/>
                  <a:cs typeface="Times New Roman" charset="0"/>
                </a:rPr>
                <a:t>NMS</a:t>
              </a:r>
            </a:p>
          </p:txBody>
        </p:sp>
      </p:grpSp>
      <p:sp>
        <p:nvSpPr>
          <p:cNvPr id="321" name="Slide Number Placeholder 320"/>
          <p:cNvSpPr>
            <a:spLocks noGrp="1"/>
          </p:cNvSpPr>
          <p:nvPr>
            <p:ph type="sldNum" sz="quarter" idx="11"/>
          </p:nvPr>
        </p:nvSpPr>
        <p:spPr/>
        <p:txBody>
          <a:bodyPr/>
          <a:lstStyle/>
          <a:p>
            <a:pPr>
              <a:defRPr/>
            </a:pPr>
            <a:fld id="{E27625A9-5E77-CB45-8867-3DD80D097EC7}" type="slidenum">
              <a:rPr lang="en-GB" smtClean="0"/>
              <a:pPr>
                <a:defRPr/>
              </a:pPr>
              <a:t>29</a:t>
            </a:fld>
            <a:endParaRPr lang="en-GB"/>
          </a:p>
        </p:txBody>
      </p:sp>
    </p:spTree>
    <p:extLst>
      <p:ext uri="{BB962C8B-B14F-4D97-AF65-F5344CB8AC3E}">
        <p14:creationId xmlns:p14="http://schemas.microsoft.com/office/powerpoint/2010/main" val="213733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295"/>
                                        </p:tgtEl>
                                        <p:attrNameLst>
                                          <p:attrName>style.visibility</p:attrName>
                                        </p:attrNameLst>
                                      </p:cBhvr>
                                      <p:to>
                                        <p:strVal val="visible"/>
                                      </p:to>
                                    </p:set>
                                  </p:childTnLst>
                                </p:cTn>
                              </p:par>
                            </p:childTnLst>
                          </p:cTn>
                        </p:par>
                        <p:par>
                          <p:cTn id="7" fill="hold">
                            <p:stCondLst>
                              <p:cond delay="500"/>
                            </p:stCondLst>
                            <p:childTnLst>
                              <p:par>
                                <p:cTn id="8" presetID="11" presetClass="entr" presetSubtype="0" fill="hold" grpId="0" nodeType="afterEffect">
                                  <p:stCondLst>
                                    <p:cond delay="0"/>
                                  </p:stCondLst>
                                  <p:childTnLst>
                                    <p:set>
                                      <p:cBhvr>
                                        <p:cTn id="9" dur="75">
                                          <p:stCondLst>
                                            <p:cond delay="0"/>
                                          </p:stCondLst>
                                        </p:cTn>
                                        <p:tgtEl>
                                          <p:spTgt spid="296"/>
                                        </p:tgtEl>
                                        <p:attrNameLst>
                                          <p:attrName>style.visibility</p:attrName>
                                        </p:attrNameLst>
                                      </p:cBhvr>
                                      <p:to>
                                        <p:strVal val="visible"/>
                                      </p:to>
                                    </p:set>
                                  </p:childTnLst>
                                </p:cTn>
                              </p:par>
                            </p:childTnLst>
                          </p:cTn>
                        </p:par>
                        <p:par>
                          <p:cTn id="10" fill="hold">
                            <p:stCondLst>
                              <p:cond delay="575"/>
                            </p:stCondLst>
                            <p:childTnLst>
                              <p:par>
                                <p:cTn id="11" presetID="11" presetClass="entr" presetSubtype="0" fill="hold" grpId="0" nodeType="afterEffect">
                                  <p:stCondLst>
                                    <p:cond delay="0"/>
                                  </p:stCondLst>
                                  <p:childTnLst>
                                    <p:set>
                                      <p:cBhvr>
                                        <p:cTn id="12" dur="75">
                                          <p:stCondLst>
                                            <p:cond delay="0"/>
                                          </p:stCondLst>
                                        </p:cTn>
                                        <p:tgtEl>
                                          <p:spTgt spid="297"/>
                                        </p:tgtEl>
                                        <p:attrNameLst>
                                          <p:attrName>style.visibility</p:attrName>
                                        </p:attrNameLst>
                                      </p:cBhvr>
                                      <p:to>
                                        <p:strVal val="visible"/>
                                      </p:to>
                                    </p:set>
                                  </p:childTnLst>
                                </p:cTn>
                              </p:par>
                            </p:childTnLst>
                          </p:cTn>
                        </p:par>
                        <p:par>
                          <p:cTn id="13" fill="hold">
                            <p:stCondLst>
                              <p:cond delay="650"/>
                            </p:stCondLst>
                            <p:childTnLst>
                              <p:par>
                                <p:cTn id="14" presetID="11" presetClass="entr" presetSubtype="0" fill="hold" grpId="0" nodeType="afterEffect">
                                  <p:stCondLst>
                                    <p:cond delay="0"/>
                                  </p:stCondLst>
                                  <p:childTnLst>
                                    <p:set>
                                      <p:cBhvr>
                                        <p:cTn id="15" dur="75">
                                          <p:stCondLst>
                                            <p:cond delay="0"/>
                                          </p:stCondLst>
                                        </p:cTn>
                                        <p:tgtEl>
                                          <p:spTgt spid="298"/>
                                        </p:tgtEl>
                                        <p:attrNameLst>
                                          <p:attrName>style.visibility</p:attrName>
                                        </p:attrNameLst>
                                      </p:cBhvr>
                                      <p:to>
                                        <p:strVal val="visible"/>
                                      </p:to>
                                    </p:set>
                                  </p:childTnLst>
                                </p:cTn>
                              </p:par>
                            </p:childTnLst>
                          </p:cTn>
                        </p:par>
                        <p:par>
                          <p:cTn id="16" fill="hold">
                            <p:stCondLst>
                              <p:cond delay="725"/>
                            </p:stCondLst>
                            <p:childTnLst>
                              <p:par>
                                <p:cTn id="17" presetID="11" presetClass="entr" presetSubtype="0" fill="hold" grpId="0" nodeType="afterEffect">
                                  <p:stCondLst>
                                    <p:cond delay="0"/>
                                  </p:stCondLst>
                                  <p:childTnLst>
                                    <p:set>
                                      <p:cBhvr>
                                        <p:cTn id="18" dur="75">
                                          <p:stCondLst>
                                            <p:cond delay="0"/>
                                          </p:stCondLst>
                                        </p:cTn>
                                        <p:tgtEl>
                                          <p:spTgt spid="299"/>
                                        </p:tgtEl>
                                        <p:attrNameLst>
                                          <p:attrName>style.visibility</p:attrName>
                                        </p:attrNameLst>
                                      </p:cBhvr>
                                      <p:to>
                                        <p:strVal val="visible"/>
                                      </p:to>
                                    </p:set>
                                  </p:childTnLst>
                                </p:cTn>
                              </p:par>
                            </p:childTnLst>
                          </p:cTn>
                        </p:par>
                        <p:par>
                          <p:cTn id="19" fill="hold">
                            <p:stCondLst>
                              <p:cond delay="800"/>
                            </p:stCondLst>
                            <p:childTnLst>
                              <p:par>
                                <p:cTn id="20" presetID="11" presetClass="entr" presetSubtype="0" fill="hold" grpId="0" nodeType="afterEffect">
                                  <p:stCondLst>
                                    <p:cond delay="0"/>
                                  </p:stCondLst>
                                  <p:childTnLst>
                                    <p:set>
                                      <p:cBhvr>
                                        <p:cTn id="21" dur="75">
                                          <p:stCondLst>
                                            <p:cond delay="0"/>
                                          </p:stCondLst>
                                        </p:cTn>
                                        <p:tgtEl>
                                          <p:spTgt spid="300"/>
                                        </p:tgtEl>
                                        <p:attrNameLst>
                                          <p:attrName>style.visibility</p:attrName>
                                        </p:attrNameLst>
                                      </p:cBhvr>
                                      <p:to>
                                        <p:strVal val="visible"/>
                                      </p:to>
                                    </p:set>
                                  </p:childTnLst>
                                </p:cTn>
                              </p:par>
                            </p:childTnLst>
                          </p:cTn>
                        </p:par>
                        <p:par>
                          <p:cTn id="22" fill="hold">
                            <p:stCondLst>
                              <p:cond delay="875"/>
                            </p:stCondLst>
                            <p:childTnLst>
                              <p:par>
                                <p:cTn id="23" presetID="11" presetClass="entr" presetSubtype="0" fill="hold" grpId="0" nodeType="afterEffect">
                                  <p:stCondLst>
                                    <p:cond delay="0"/>
                                  </p:stCondLst>
                                  <p:childTnLst>
                                    <p:set>
                                      <p:cBhvr>
                                        <p:cTn id="24" dur="75">
                                          <p:stCondLst>
                                            <p:cond delay="0"/>
                                          </p:stCondLst>
                                        </p:cTn>
                                        <p:tgtEl>
                                          <p:spTgt spid="301"/>
                                        </p:tgtEl>
                                        <p:attrNameLst>
                                          <p:attrName>style.visibility</p:attrName>
                                        </p:attrNameLst>
                                      </p:cBhvr>
                                      <p:to>
                                        <p:strVal val="visible"/>
                                      </p:to>
                                    </p:set>
                                  </p:childTnLst>
                                </p:cTn>
                              </p:par>
                            </p:childTnLst>
                          </p:cTn>
                        </p:par>
                        <p:par>
                          <p:cTn id="25" fill="hold">
                            <p:stCondLst>
                              <p:cond delay="950"/>
                            </p:stCondLst>
                            <p:childTnLst>
                              <p:par>
                                <p:cTn id="26" presetID="11" presetClass="entr" presetSubtype="0" fill="hold" grpId="0" nodeType="afterEffect">
                                  <p:stCondLst>
                                    <p:cond delay="0"/>
                                  </p:stCondLst>
                                  <p:childTnLst>
                                    <p:set>
                                      <p:cBhvr>
                                        <p:cTn id="27" dur="75">
                                          <p:stCondLst>
                                            <p:cond delay="0"/>
                                          </p:stCondLst>
                                        </p:cTn>
                                        <p:tgtEl>
                                          <p:spTgt spid="302"/>
                                        </p:tgtEl>
                                        <p:attrNameLst>
                                          <p:attrName>style.visibility</p:attrName>
                                        </p:attrNameLst>
                                      </p:cBhvr>
                                      <p:to>
                                        <p:strVal val="visible"/>
                                      </p:to>
                                    </p:set>
                                  </p:childTnLst>
                                </p:cTn>
                              </p:par>
                            </p:childTnLst>
                          </p:cTn>
                        </p:par>
                        <p:par>
                          <p:cTn id="28" fill="hold">
                            <p:stCondLst>
                              <p:cond delay="1025"/>
                            </p:stCondLst>
                            <p:childTnLst>
                              <p:par>
                                <p:cTn id="29" presetID="11" presetClass="entr" presetSubtype="0" fill="hold" grpId="0" nodeType="afterEffect">
                                  <p:stCondLst>
                                    <p:cond delay="0"/>
                                  </p:stCondLst>
                                  <p:childTnLst>
                                    <p:set>
                                      <p:cBhvr>
                                        <p:cTn id="30" dur="75">
                                          <p:stCondLst>
                                            <p:cond delay="0"/>
                                          </p:stCondLst>
                                        </p:cTn>
                                        <p:tgtEl>
                                          <p:spTgt spid="303"/>
                                        </p:tgtEl>
                                        <p:attrNameLst>
                                          <p:attrName>style.visibility</p:attrName>
                                        </p:attrNameLst>
                                      </p:cBhvr>
                                      <p:to>
                                        <p:strVal val="visible"/>
                                      </p:to>
                                    </p:set>
                                  </p:childTnLst>
                                </p:cTn>
                              </p:par>
                            </p:childTnLst>
                          </p:cTn>
                        </p:par>
                        <p:par>
                          <p:cTn id="31" fill="hold">
                            <p:stCondLst>
                              <p:cond delay="1100"/>
                            </p:stCondLst>
                            <p:childTnLst>
                              <p:par>
                                <p:cTn id="32" presetID="11" presetClass="entr" presetSubtype="0" fill="hold" grpId="0" nodeType="afterEffect">
                                  <p:stCondLst>
                                    <p:cond delay="0"/>
                                  </p:stCondLst>
                                  <p:childTnLst>
                                    <p:set>
                                      <p:cBhvr>
                                        <p:cTn id="33" dur="75">
                                          <p:stCondLst>
                                            <p:cond delay="0"/>
                                          </p:stCondLst>
                                        </p:cTn>
                                        <p:tgtEl>
                                          <p:spTgt spid="304"/>
                                        </p:tgtEl>
                                        <p:attrNameLst>
                                          <p:attrName>style.visibility</p:attrName>
                                        </p:attrNameLst>
                                      </p:cBhvr>
                                      <p:to>
                                        <p:strVal val="visible"/>
                                      </p:to>
                                    </p:set>
                                  </p:childTnLst>
                                </p:cTn>
                              </p:par>
                            </p:childTnLst>
                          </p:cTn>
                        </p:par>
                        <p:par>
                          <p:cTn id="34" fill="hold">
                            <p:stCondLst>
                              <p:cond delay="1175"/>
                            </p:stCondLst>
                            <p:childTnLst>
                              <p:par>
                                <p:cTn id="35" presetID="11" presetClass="entr" presetSubtype="0" fill="hold" grpId="0" nodeType="afterEffect">
                                  <p:stCondLst>
                                    <p:cond delay="0"/>
                                  </p:stCondLst>
                                  <p:childTnLst>
                                    <p:set>
                                      <p:cBhvr>
                                        <p:cTn id="36" dur="75">
                                          <p:stCondLst>
                                            <p:cond delay="0"/>
                                          </p:stCondLst>
                                        </p:cTn>
                                        <p:tgtEl>
                                          <p:spTgt spid="305"/>
                                        </p:tgtEl>
                                        <p:attrNameLst>
                                          <p:attrName>style.visibility</p:attrName>
                                        </p:attrNameLst>
                                      </p:cBhvr>
                                      <p:to>
                                        <p:strVal val="visible"/>
                                      </p:to>
                                    </p:set>
                                  </p:childTnLst>
                                </p:cTn>
                              </p:par>
                            </p:childTnLst>
                          </p:cTn>
                        </p:par>
                        <p:par>
                          <p:cTn id="37" fill="hold">
                            <p:stCondLst>
                              <p:cond delay="1250"/>
                            </p:stCondLst>
                            <p:childTnLst>
                              <p:par>
                                <p:cTn id="38" presetID="11" presetClass="entr" presetSubtype="0" fill="hold" grpId="0" nodeType="afterEffect">
                                  <p:stCondLst>
                                    <p:cond delay="0"/>
                                  </p:stCondLst>
                                  <p:childTnLst>
                                    <p:set>
                                      <p:cBhvr>
                                        <p:cTn id="39" dur="75">
                                          <p:stCondLst>
                                            <p:cond delay="0"/>
                                          </p:stCondLst>
                                        </p:cTn>
                                        <p:tgtEl>
                                          <p:spTgt spid="306"/>
                                        </p:tgtEl>
                                        <p:attrNameLst>
                                          <p:attrName>style.visibility</p:attrName>
                                        </p:attrNameLst>
                                      </p:cBhvr>
                                      <p:to>
                                        <p:strVal val="visible"/>
                                      </p:to>
                                    </p:set>
                                  </p:childTnLst>
                                </p:cTn>
                              </p:par>
                            </p:childTnLst>
                          </p:cTn>
                        </p:par>
                        <p:par>
                          <p:cTn id="40" fill="hold">
                            <p:stCondLst>
                              <p:cond delay="1325"/>
                            </p:stCondLst>
                            <p:childTnLst>
                              <p:par>
                                <p:cTn id="41" presetID="11" presetClass="entr" presetSubtype="0" fill="hold" grpId="0" nodeType="afterEffect">
                                  <p:stCondLst>
                                    <p:cond delay="0"/>
                                  </p:stCondLst>
                                  <p:childTnLst>
                                    <p:set>
                                      <p:cBhvr>
                                        <p:cTn id="42" dur="75">
                                          <p:stCondLst>
                                            <p:cond delay="0"/>
                                          </p:stCondLst>
                                        </p:cTn>
                                        <p:tgtEl>
                                          <p:spTgt spid="307"/>
                                        </p:tgtEl>
                                        <p:attrNameLst>
                                          <p:attrName>style.visibility</p:attrName>
                                        </p:attrNameLst>
                                      </p:cBhvr>
                                      <p:to>
                                        <p:strVal val="visible"/>
                                      </p:to>
                                    </p:set>
                                  </p:childTnLst>
                                </p:cTn>
                              </p:par>
                            </p:childTnLst>
                          </p:cTn>
                        </p:par>
                        <p:par>
                          <p:cTn id="43" fill="hold">
                            <p:stCondLst>
                              <p:cond delay="1400"/>
                            </p:stCondLst>
                            <p:childTnLst>
                              <p:par>
                                <p:cTn id="44" presetID="11" presetClass="entr" presetSubtype="0" fill="hold" grpId="0" nodeType="afterEffect">
                                  <p:stCondLst>
                                    <p:cond delay="0"/>
                                  </p:stCondLst>
                                  <p:childTnLst>
                                    <p:set>
                                      <p:cBhvr>
                                        <p:cTn id="45" dur="75">
                                          <p:stCondLst>
                                            <p:cond delay="0"/>
                                          </p:stCondLst>
                                        </p:cTn>
                                        <p:tgtEl>
                                          <p:spTgt spid="308"/>
                                        </p:tgtEl>
                                        <p:attrNameLst>
                                          <p:attrName>style.visibility</p:attrName>
                                        </p:attrNameLst>
                                      </p:cBhvr>
                                      <p:to>
                                        <p:strVal val="visible"/>
                                      </p:to>
                                    </p:set>
                                  </p:childTnLst>
                                </p:cTn>
                              </p:par>
                            </p:childTnLst>
                          </p:cTn>
                        </p:par>
                        <p:par>
                          <p:cTn id="46" fill="hold">
                            <p:stCondLst>
                              <p:cond delay="1475"/>
                            </p:stCondLst>
                            <p:childTnLst>
                              <p:par>
                                <p:cTn id="47" presetID="11" presetClass="entr" presetSubtype="0" fill="hold" grpId="0" nodeType="afterEffect">
                                  <p:stCondLst>
                                    <p:cond delay="0"/>
                                  </p:stCondLst>
                                  <p:childTnLst>
                                    <p:set>
                                      <p:cBhvr>
                                        <p:cTn id="48" dur="75">
                                          <p:stCondLst>
                                            <p:cond delay="0"/>
                                          </p:stCondLst>
                                        </p:cTn>
                                        <p:tgtEl>
                                          <p:spTgt spid="309"/>
                                        </p:tgtEl>
                                        <p:attrNameLst>
                                          <p:attrName>style.visibility</p:attrName>
                                        </p:attrNameLst>
                                      </p:cBhvr>
                                      <p:to>
                                        <p:strVal val="visible"/>
                                      </p:to>
                                    </p:set>
                                  </p:childTnLst>
                                </p:cTn>
                              </p:par>
                            </p:childTnLst>
                          </p:cTn>
                        </p:par>
                        <p:par>
                          <p:cTn id="49" fill="hold">
                            <p:stCondLst>
                              <p:cond delay="1550"/>
                            </p:stCondLst>
                            <p:childTnLst>
                              <p:par>
                                <p:cTn id="50" presetID="11" presetClass="entr" presetSubtype="0" fill="hold" grpId="0" nodeType="afterEffect">
                                  <p:stCondLst>
                                    <p:cond delay="0"/>
                                  </p:stCondLst>
                                  <p:childTnLst>
                                    <p:set>
                                      <p:cBhvr>
                                        <p:cTn id="51" dur="75">
                                          <p:stCondLst>
                                            <p:cond delay="0"/>
                                          </p:stCondLst>
                                        </p:cTn>
                                        <p:tgtEl>
                                          <p:spTgt spid="310"/>
                                        </p:tgtEl>
                                        <p:attrNameLst>
                                          <p:attrName>style.visibility</p:attrName>
                                        </p:attrNameLst>
                                      </p:cBhvr>
                                      <p:to>
                                        <p:strVal val="visible"/>
                                      </p:to>
                                    </p:set>
                                  </p:childTnLst>
                                </p:cTn>
                              </p:par>
                            </p:childTnLst>
                          </p:cTn>
                        </p:par>
                        <p:par>
                          <p:cTn id="52" fill="hold">
                            <p:stCondLst>
                              <p:cond delay="1625"/>
                            </p:stCondLst>
                            <p:childTnLst>
                              <p:par>
                                <p:cTn id="53" presetID="11" presetClass="entr" presetSubtype="0" fill="hold" grpId="0" nodeType="afterEffect">
                                  <p:stCondLst>
                                    <p:cond delay="0"/>
                                  </p:stCondLst>
                                  <p:childTnLst>
                                    <p:set>
                                      <p:cBhvr>
                                        <p:cTn id="54" dur="75">
                                          <p:stCondLst>
                                            <p:cond delay="0"/>
                                          </p:stCondLst>
                                        </p:cTn>
                                        <p:tgtEl>
                                          <p:spTgt spid="311"/>
                                        </p:tgtEl>
                                        <p:attrNameLst>
                                          <p:attrName>style.visibility</p:attrName>
                                        </p:attrNameLst>
                                      </p:cBhvr>
                                      <p:to>
                                        <p:strVal val="visible"/>
                                      </p:to>
                                    </p:set>
                                  </p:childTnLst>
                                </p:cTn>
                              </p:par>
                            </p:childTnLst>
                          </p:cTn>
                        </p:par>
                        <p:par>
                          <p:cTn id="55" fill="hold">
                            <p:stCondLst>
                              <p:cond delay="1700"/>
                            </p:stCondLst>
                            <p:childTnLst>
                              <p:par>
                                <p:cTn id="56" presetID="11" presetClass="entr" presetSubtype="0" fill="hold" grpId="0" nodeType="afterEffect">
                                  <p:stCondLst>
                                    <p:cond delay="0"/>
                                  </p:stCondLst>
                                  <p:childTnLst>
                                    <p:set>
                                      <p:cBhvr>
                                        <p:cTn id="57" dur="75">
                                          <p:stCondLst>
                                            <p:cond delay="0"/>
                                          </p:stCondLst>
                                        </p:cTn>
                                        <p:tgtEl>
                                          <p:spTgt spid="312"/>
                                        </p:tgtEl>
                                        <p:attrNameLst>
                                          <p:attrName>style.visibility</p:attrName>
                                        </p:attrNameLst>
                                      </p:cBhvr>
                                      <p:to>
                                        <p:strVal val="visible"/>
                                      </p:to>
                                    </p:set>
                                  </p:childTnLst>
                                </p:cTn>
                              </p:par>
                            </p:childTnLst>
                          </p:cTn>
                        </p:par>
                        <p:par>
                          <p:cTn id="58" fill="hold">
                            <p:stCondLst>
                              <p:cond delay="1775"/>
                            </p:stCondLst>
                            <p:childTnLst>
                              <p:par>
                                <p:cTn id="59" presetID="11" presetClass="entr" presetSubtype="0" fill="hold" grpId="0" nodeType="afterEffect">
                                  <p:stCondLst>
                                    <p:cond delay="0"/>
                                  </p:stCondLst>
                                  <p:childTnLst>
                                    <p:set>
                                      <p:cBhvr>
                                        <p:cTn id="60" dur="75">
                                          <p:stCondLst>
                                            <p:cond delay="0"/>
                                          </p:stCondLst>
                                        </p:cTn>
                                        <p:tgtEl>
                                          <p:spTgt spid="313"/>
                                        </p:tgtEl>
                                        <p:attrNameLst>
                                          <p:attrName>style.visibility</p:attrName>
                                        </p:attrNameLst>
                                      </p:cBhvr>
                                      <p:to>
                                        <p:strVal val="visible"/>
                                      </p:to>
                                    </p:set>
                                  </p:childTnLst>
                                </p:cTn>
                              </p:par>
                            </p:childTnLst>
                          </p:cTn>
                        </p:par>
                        <p:par>
                          <p:cTn id="61" fill="hold">
                            <p:stCondLst>
                              <p:cond delay="1850"/>
                            </p:stCondLst>
                            <p:childTnLst>
                              <p:par>
                                <p:cTn id="62" presetID="1" presetClass="entr" presetSubtype="0" fill="hold" grpId="0" nodeType="afterEffect">
                                  <p:stCondLst>
                                    <p:cond delay="0"/>
                                  </p:stCondLst>
                                  <p:childTnLst>
                                    <p:set>
                                      <p:cBhvr>
                                        <p:cTn id="63" dur="1" fill="hold">
                                          <p:stCondLst>
                                            <p:cond delay="499"/>
                                          </p:stCondLst>
                                        </p:cTn>
                                        <p:tgtEl>
                                          <p:spTgt spid="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Optical Switching</a:t>
            </a:r>
          </a:p>
        </p:txBody>
      </p:sp>
      <p:sp>
        <p:nvSpPr>
          <p:cNvPr id="3" name="Content Placeholder 2"/>
          <p:cNvSpPr>
            <a:spLocks noGrp="1"/>
          </p:cNvSpPr>
          <p:nvPr>
            <p:ph idx="1"/>
          </p:nvPr>
        </p:nvSpPr>
        <p:spPr/>
        <p:txBody>
          <a:bodyPr/>
          <a:lstStyle/>
          <a:p>
            <a:r>
              <a:rPr lang="en-US" dirty="0"/>
              <a:t>Optical Switching granularity </a:t>
            </a:r>
          </a:p>
          <a:p>
            <a:pPr lvl="1"/>
            <a:endParaRPr lang="en-US" sz="2400" dirty="0"/>
          </a:p>
          <a:p>
            <a:pPr lvl="1"/>
            <a:r>
              <a:rPr lang="en-US" sz="2400" dirty="0"/>
              <a:t>Optical Wavelength Switching</a:t>
            </a:r>
          </a:p>
          <a:p>
            <a:pPr lvl="2"/>
            <a:r>
              <a:rPr lang="en-US" sz="2400" dirty="0"/>
              <a:t>Whole wavelength is allocated for a connection pair</a:t>
            </a:r>
          </a:p>
          <a:p>
            <a:pPr lvl="1"/>
            <a:endParaRPr lang="en-US" sz="2400" dirty="0"/>
          </a:p>
          <a:p>
            <a:pPr lvl="1"/>
            <a:r>
              <a:rPr lang="en-US" sz="2400" dirty="0"/>
              <a:t>Optical sub-wavelength switching</a:t>
            </a:r>
          </a:p>
          <a:p>
            <a:pPr lvl="2"/>
            <a:r>
              <a:rPr lang="en-US" sz="2400" dirty="0"/>
              <a:t>Wavelength is shared between connection pairs</a:t>
            </a:r>
          </a:p>
          <a:p>
            <a:pPr lvl="3"/>
            <a:r>
              <a:rPr lang="en-US" sz="2400" dirty="0"/>
              <a:t>Optical Packet Switching  (OPS)</a:t>
            </a:r>
          </a:p>
          <a:p>
            <a:pPr lvl="3"/>
            <a:r>
              <a:rPr lang="en-US" sz="2400" dirty="0"/>
              <a:t>Optical Burst Switching (OBS)</a:t>
            </a:r>
          </a:p>
          <a:p>
            <a:pPr lvl="3"/>
            <a:r>
              <a:rPr lang="en-US" sz="2400" dirty="0"/>
              <a:t>Optical Orthogonal Frequency Division Multiplexing (O-OFDM) </a:t>
            </a:r>
          </a:p>
          <a:p>
            <a:pPr lvl="3"/>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6" name="Slide Number Placeholder 5"/>
          <p:cNvSpPr>
            <a:spLocks noGrp="1"/>
          </p:cNvSpPr>
          <p:nvPr>
            <p:ph type="sldNum" sz="quarter" idx="11"/>
          </p:nvPr>
        </p:nvSpPr>
        <p:spPr/>
        <p:txBody>
          <a:bodyPr/>
          <a:lstStyle/>
          <a:p>
            <a:pPr>
              <a:defRPr/>
            </a:pPr>
            <a:fld id="{E27625A9-5E77-CB45-8867-3DD80D097EC7}" type="slidenum">
              <a:rPr lang="en-GB" smtClean="0"/>
              <a:pPr>
                <a:defRPr/>
              </a:pPr>
              <a:t>3</a:t>
            </a:fld>
            <a:endParaRPr lang="en-GB"/>
          </a:p>
        </p:txBody>
      </p:sp>
    </p:spTree>
    <p:extLst>
      <p:ext uri="{BB962C8B-B14F-4D97-AF65-F5344CB8AC3E}">
        <p14:creationId xmlns:p14="http://schemas.microsoft.com/office/powerpoint/2010/main" val="1012657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1" name="Rectangle 3"/>
          <p:cNvSpPr>
            <a:spLocks noGrp="1" noChangeArrowheads="1"/>
          </p:cNvSpPr>
          <p:nvPr>
            <p:ph type="body" idx="1"/>
          </p:nvPr>
        </p:nvSpPr>
        <p:spPr>
          <a:xfrm>
            <a:off x="0" y="1063625"/>
            <a:ext cx="9144000" cy="5259388"/>
          </a:xfrm>
        </p:spPr>
        <p:txBody>
          <a:bodyPr/>
          <a:lstStyle/>
          <a:p>
            <a:pPr>
              <a:lnSpc>
                <a:spcPct val="80000"/>
              </a:lnSpc>
            </a:pPr>
            <a:r>
              <a:rPr lang="en-GB" sz="2400" dirty="0"/>
              <a:t>There are three variations of burst switching*</a:t>
            </a:r>
          </a:p>
          <a:p>
            <a:pPr lvl="1">
              <a:lnSpc>
                <a:spcPct val="70000"/>
              </a:lnSpc>
            </a:pPr>
            <a:r>
              <a:rPr lang="en-GB" sz="2000" dirty="0"/>
              <a:t>In all 3 bandwidth is reserved at the burst level using a one-way process, and a burst can cut-through switches, instead of being stored and forwarded  </a:t>
            </a:r>
          </a:p>
          <a:p>
            <a:pPr>
              <a:lnSpc>
                <a:spcPct val="80000"/>
              </a:lnSpc>
            </a:pPr>
            <a:endParaRPr lang="en-GB" dirty="0"/>
          </a:p>
          <a:p>
            <a:pPr>
              <a:lnSpc>
                <a:spcPct val="80000"/>
              </a:lnSpc>
            </a:pPr>
            <a:r>
              <a:rPr lang="en-GB" sz="2000" dirty="0"/>
              <a:t>Tell-and-go </a:t>
            </a:r>
            <a:r>
              <a:rPr lang="en-GB" sz="2000" b="1" dirty="0"/>
              <a:t>TAG</a:t>
            </a:r>
            <a:r>
              <a:rPr lang="en-GB" sz="2000" dirty="0"/>
              <a:t>: A source sends a control packet on a separate channel to reserve bandwidth (set switches) along the path.  After the data burst is transmitted another control packet is sent to release the bandwidth.</a:t>
            </a:r>
          </a:p>
          <a:p>
            <a:pPr>
              <a:lnSpc>
                <a:spcPct val="80000"/>
              </a:lnSpc>
            </a:pPr>
            <a:endParaRPr lang="en-GB" sz="2000" dirty="0"/>
          </a:p>
          <a:p>
            <a:pPr>
              <a:lnSpc>
                <a:spcPct val="80000"/>
              </a:lnSpc>
            </a:pPr>
            <a:r>
              <a:rPr lang="en-GB" sz="2000" dirty="0"/>
              <a:t>in-band terminator </a:t>
            </a:r>
            <a:r>
              <a:rPr lang="en-GB" sz="2000" b="1" dirty="0"/>
              <a:t>IBT</a:t>
            </a:r>
            <a:r>
              <a:rPr lang="en-GB" sz="2000" dirty="0"/>
              <a:t>: each burst has a header (as in packet switching) as well as a terminator to indicate the end of the burst.  Differs from packet switching, in that it is not store and forward, head of burst can be transmitted before tail is received. </a:t>
            </a:r>
          </a:p>
          <a:p>
            <a:pPr>
              <a:lnSpc>
                <a:spcPct val="80000"/>
              </a:lnSpc>
            </a:pPr>
            <a:endParaRPr lang="en-GB" sz="2000" dirty="0"/>
          </a:p>
          <a:p>
            <a:pPr>
              <a:lnSpc>
                <a:spcPct val="80000"/>
              </a:lnSpc>
            </a:pPr>
            <a:r>
              <a:rPr lang="en-GB" sz="2000" dirty="0"/>
              <a:t>reserve-a-fixed-duration </a:t>
            </a:r>
            <a:r>
              <a:rPr lang="en-GB" sz="2000" b="1" dirty="0"/>
              <a:t>RFD:</a:t>
            </a:r>
            <a:r>
              <a:rPr lang="en-GB" sz="2000" dirty="0"/>
              <a:t> a control packet is first sent to reserve bandwidth, followed by data after an offset time. The bandwidth is reserved for a duration specified by the control packet, which contains the burst length. Data is buffered at the source and does not wait at intermediate nodes for the control packet to be processed-thus no buffering needed.</a:t>
            </a:r>
          </a:p>
          <a:p>
            <a:pPr>
              <a:lnSpc>
                <a:spcPct val="80000"/>
              </a:lnSpc>
            </a:pPr>
            <a:endParaRPr lang="en-GB" sz="2400" dirty="0"/>
          </a:p>
        </p:txBody>
      </p:sp>
      <p:sp>
        <p:nvSpPr>
          <p:cNvPr id="770052" name="Rectangle 4"/>
          <p:cNvSpPr>
            <a:spLocks noChangeArrowheads="1"/>
          </p:cNvSpPr>
          <p:nvPr/>
        </p:nvSpPr>
        <p:spPr bwMode="auto">
          <a:xfrm>
            <a:off x="-7888" y="188640"/>
            <a:ext cx="3975588" cy="7270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eaLnBrk="0" hangingPunct="0"/>
            <a:r>
              <a:rPr lang="en-US" sz="2400" dirty="0">
                <a:solidFill>
                  <a:srgbClr val="9A1D2B"/>
                </a:solidFill>
                <a:latin typeface="Arial" pitchFamily="34" charset="0"/>
                <a:cs typeface="Arial" pitchFamily="34" charset="0"/>
              </a:rPr>
              <a:t>OBS Techniques*</a:t>
            </a:r>
          </a:p>
        </p:txBody>
      </p:sp>
      <p:sp>
        <p:nvSpPr>
          <p:cNvPr id="770053" name="Text Box 5"/>
          <p:cNvSpPr txBox="1">
            <a:spLocks noChangeArrowheads="1"/>
          </p:cNvSpPr>
          <p:nvPr/>
        </p:nvSpPr>
        <p:spPr bwMode="auto">
          <a:xfrm>
            <a:off x="451338" y="6253164"/>
            <a:ext cx="8440444"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gn="l" defTabSz="762000">
              <a:defRPr sz="2400">
                <a:solidFill>
                  <a:schemeClr val="tx1"/>
                </a:solidFill>
                <a:latin typeface="Times New Roman" charset="0"/>
                <a:ea typeface="ＭＳ Ｐゴシック" charset="0"/>
              </a:defRPr>
            </a:lvl1pPr>
            <a:lvl2pPr marL="571500" algn="l" defTabSz="762000">
              <a:defRPr sz="2400">
                <a:solidFill>
                  <a:schemeClr val="tx1"/>
                </a:solidFill>
                <a:latin typeface="Times New Roman" charset="0"/>
                <a:ea typeface="ＭＳ Ｐゴシック" charset="0"/>
              </a:defRPr>
            </a:lvl2pPr>
            <a:lvl3pPr marL="1143000" algn="l" defTabSz="762000">
              <a:defRPr sz="2400">
                <a:solidFill>
                  <a:schemeClr val="tx1"/>
                </a:solidFill>
                <a:latin typeface="Times New Roman" charset="0"/>
                <a:ea typeface="ＭＳ Ｐゴシック" charset="0"/>
              </a:defRPr>
            </a:lvl3pPr>
            <a:lvl4pPr marL="1714500" algn="l" defTabSz="762000">
              <a:defRPr sz="2400">
                <a:solidFill>
                  <a:schemeClr val="tx1"/>
                </a:solidFill>
                <a:latin typeface="Times New Roman" charset="0"/>
                <a:ea typeface="ＭＳ Ｐゴシック" charset="0"/>
              </a:defRPr>
            </a:lvl4pPr>
            <a:lvl5pPr marL="2286000" algn="l" defTabSz="762000">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200" b="0" i="1">
                <a:latin typeface="Arial" charset="0"/>
              </a:rPr>
              <a:t>*Ref: C. Qiao, M. Yoo, "Choices Features and Issues in Optical Burst Switching", Optical Networks Magazine, April 2000.</a:t>
            </a:r>
            <a:endParaRPr lang="en-GB" sz="1200" b="0" i="1">
              <a:latin typeface="Arial" charset="0"/>
            </a:endParaRP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30</a:t>
            </a:fld>
            <a:endParaRPr lang="en-GB"/>
          </a:p>
        </p:txBody>
      </p:sp>
    </p:spTree>
    <p:extLst>
      <p:ext uri="{BB962C8B-B14F-4D97-AF65-F5344CB8AC3E}">
        <p14:creationId xmlns:p14="http://schemas.microsoft.com/office/powerpoint/2010/main" val="1370461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65EF494-F83D-444F-AB65-19C58CB16302}"/>
              </a:ext>
            </a:extLst>
          </p:cNvPr>
          <p:cNvSpPr/>
          <p:nvPr/>
        </p:nvSpPr>
        <p:spPr>
          <a:xfrm>
            <a:off x="395536" y="4221088"/>
            <a:ext cx="7992888" cy="1962225"/>
          </a:xfrm>
          <a:prstGeom prst="round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1506" name="Rectangle 2"/>
          <p:cNvSpPr>
            <a:spLocks noGrp="1" noChangeArrowheads="1"/>
          </p:cNvSpPr>
          <p:nvPr>
            <p:ph type="body" idx="1"/>
          </p:nvPr>
        </p:nvSpPr>
        <p:spPr>
          <a:xfrm>
            <a:off x="558430" y="831651"/>
            <a:ext cx="8190034" cy="5259388"/>
          </a:xfrm>
        </p:spPr>
        <p:txBody>
          <a:bodyPr/>
          <a:lstStyle/>
          <a:p>
            <a:pPr marL="284163" indent="-284163" defTabSz="914400"/>
            <a:r>
              <a:rPr lang="en-GB" sz="1800" dirty="0"/>
              <a:t>How we know when to tear down the connections?</a:t>
            </a:r>
          </a:p>
          <a:p>
            <a:pPr marL="284163" indent="-284163" defTabSz="914400"/>
            <a:r>
              <a:rPr lang="en-GB" sz="1800" dirty="0"/>
              <a:t>Reserve-a-fixed-duration (RFD)</a:t>
            </a:r>
          </a:p>
          <a:p>
            <a:pPr marL="733425" lvl="1" indent="-334963" defTabSz="914400"/>
            <a:r>
              <a:rPr lang="en-GB" sz="1800" dirty="0"/>
              <a:t>Control message reserves path for duration of burst</a:t>
            </a:r>
          </a:p>
          <a:p>
            <a:pPr marL="284163" indent="-284163" defTabSz="914400"/>
            <a:r>
              <a:rPr lang="en-GB" sz="1800" dirty="0"/>
              <a:t>Tell-and-go (TAG)</a:t>
            </a:r>
          </a:p>
          <a:p>
            <a:pPr marL="733425" lvl="1" indent="-334963" defTabSz="914400"/>
            <a:r>
              <a:rPr lang="en-GB" sz="1800" dirty="0"/>
              <a:t>Burst is sent immediately after connection request</a:t>
            </a:r>
          </a:p>
          <a:p>
            <a:pPr marL="733425" lvl="1" indent="-334963" defTabSz="914400"/>
            <a:r>
              <a:rPr lang="en-GB" sz="1800" dirty="0"/>
              <a:t>Release message clears down route</a:t>
            </a:r>
          </a:p>
          <a:p>
            <a:pPr marL="733425" lvl="1" indent="-334963" defTabSz="914400"/>
            <a:r>
              <a:rPr lang="en-GB" sz="1800" dirty="0"/>
              <a:t>Or…refresh packets used to keep route open</a:t>
            </a:r>
          </a:p>
          <a:p>
            <a:pPr marL="284163" indent="-284163" defTabSz="914400"/>
            <a:r>
              <a:rPr lang="en-GB" sz="1800" dirty="0"/>
              <a:t>In-band-terminator (IBT)</a:t>
            </a:r>
          </a:p>
          <a:p>
            <a:pPr marL="733425" lvl="1" indent="-334963" defTabSz="914400"/>
            <a:r>
              <a:rPr lang="en-GB" sz="1800" dirty="0"/>
              <a:t>Similar to TAG, but only release message is in-band after data burst</a:t>
            </a:r>
          </a:p>
          <a:p>
            <a:pPr marL="733425" lvl="1" indent="-334963" defTabSz="914400"/>
            <a:endParaRPr lang="en-GB" sz="2000" dirty="0"/>
          </a:p>
        </p:txBody>
      </p:sp>
      <p:sp>
        <p:nvSpPr>
          <p:cNvPr id="661507" name="Rectangle 3"/>
          <p:cNvSpPr>
            <a:spLocks noGrp="1" noChangeArrowheads="1"/>
          </p:cNvSpPr>
          <p:nvPr>
            <p:ph type="title"/>
          </p:nvPr>
        </p:nvSpPr>
        <p:spPr>
          <a:xfrm>
            <a:off x="92715" y="217328"/>
            <a:ext cx="5870331" cy="611188"/>
          </a:xfrm>
          <a:noFill/>
          <a:ln>
            <a:noFill/>
          </a:ln>
          <a:extLst>
            <a:ext uri="{909E8E84-426E-40dd-AFC4-6F175D3DCCD1}">
              <a14:hiddenFill xmlns="" xmlns:a14="http://schemas.microsoft.com/office/drawing/2010/main">
                <a:gradFill rotWithShape="0">
                  <a:gsLst>
                    <a:gs pos="0">
                      <a:srgbClr val="FFCB39"/>
                    </a:gs>
                    <a:gs pos="100000">
                      <a:schemeClr val="bg1"/>
                    </a:gs>
                  </a:gsLst>
                  <a:lin ang="0" scaled="1"/>
                </a:gradFill>
              </a14:hiddenFill>
            </a:ext>
          </a:extLst>
        </p:spPr>
        <p:txBody>
          <a:bodyPr vert="horz" wrap="square" lIns="91440" tIns="45720" rIns="91440" bIns="45720" numCol="1" anchor="b" anchorCtr="0" compatLnSpc="1">
            <a:prstTxWarp prst="textNoShape">
              <a:avLst/>
            </a:prstTxWarp>
            <a:normAutofit fontScale="90000"/>
          </a:bodyPr>
          <a:lstStyle/>
          <a:p>
            <a:r>
              <a:rPr lang="en-GB" dirty="0"/>
              <a:t>Optical Burst Switching Considerations </a:t>
            </a:r>
            <a:br>
              <a:rPr lang="en-GB" dirty="0"/>
            </a:br>
            <a:endParaRPr lang="en-GB" dirty="0"/>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E27625A9-5E77-CB45-8867-3DD80D097EC7}" type="slidenum">
              <a:rPr lang="en-GB" smtClean="0"/>
              <a:pPr>
                <a:defRPr/>
              </a:pPr>
              <a:t>31</a:t>
            </a:fld>
            <a:endParaRPr lang="en-GB"/>
          </a:p>
        </p:txBody>
      </p:sp>
      <p:sp>
        <p:nvSpPr>
          <p:cNvPr id="4" name="Rectangle 3">
            <a:extLst>
              <a:ext uri="{FF2B5EF4-FFF2-40B4-BE49-F238E27FC236}">
                <a16:creationId xmlns:a16="http://schemas.microsoft.com/office/drawing/2014/main" id="{DB1D8096-7EE9-4985-8466-42B1AD489A8E}"/>
              </a:ext>
            </a:extLst>
          </p:cNvPr>
          <p:cNvSpPr/>
          <p:nvPr/>
        </p:nvSpPr>
        <p:spPr>
          <a:xfrm>
            <a:off x="395536" y="4293096"/>
            <a:ext cx="8100069" cy="1754326"/>
          </a:xfrm>
          <a:prstGeom prst="rect">
            <a:avLst/>
          </a:prstGeom>
        </p:spPr>
        <p:txBody>
          <a:bodyPr wrap="square">
            <a:spAutoFit/>
          </a:bodyPr>
          <a:lstStyle/>
          <a:p>
            <a:pPr marL="284163" indent="-284163" defTabSz="914400"/>
            <a:r>
              <a:rPr lang="en-GB" dirty="0"/>
              <a:t>OBS would appear to be an alternative to optical packet …</a:t>
            </a:r>
          </a:p>
          <a:p>
            <a:pPr marL="733425" lvl="1" indent="-334963" defTabSz="914400">
              <a:buFont typeface="Wingdings" panose="05000000000000000000" pitchFamily="2" charset="2"/>
              <a:buChar char="Ø"/>
            </a:pPr>
            <a:r>
              <a:rPr lang="en-GB" dirty="0"/>
              <a:t>Ability to eliminate optical buffers</a:t>
            </a:r>
          </a:p>
          <a:p>
            <a:pPr marL="733425" lvl="1" indent="-334963" defTabSz="914400">
              <a:buFont typeface="Wingdings" panose="05000000000000000000" pitchFamily="2" charset="2"/>
              <a:buChar char="Ø"/>
            </a:pPr>
            <a:r>
              <a:rPr lang="en-GB" dirty="0"/>
              <a:t>Or, if optical buffering is present, the ability to enhance QoS or lower packet drop probability using them</a:t>
            </a:r>
          </a:p>
          <a:p>
            <a:pPr marL="733425" lvl="1" indent="-334963" defTabSz="914400">
              <a:buFont typeface="Wingdings" panose="05000000000000000000" pitchFamily="2" charset="2"/>
              <a:buChar char="Ø"/>
            </a:pPr>
            <a:r>
              <a:rPr lang="en-GB" dirty="0"/>
              <a:t>Either way, OBS can use any optical buffer technique</a:t>
            </a:r>
          </a:p>
          <a:p>
            <a:pPr marL="1192213" lvl="2" indent="-334963" defTabSz="914400">
              <a:buFont typeface="Arial" panose="020B0604020202020204" pitchFamily="34" charset="0"/>
              <a:buChar char="•"/>
            </a:pPr>
            <a:r>
              <a:rPr lang="en-GB" dirty="0"/>
              <a:t>Optical delay lines, wavelength translation, deflection routing</a:t>
            </a:r>
          </a:p>
        </p:txBody>
      </p:sp>
    </p:spTree>
    <p:extLst>
      <p:ext uri="{BB962C8B-B14F-4D97-AF65-F5344CB8AC3E}">
        <p14:creationId xmlns:p14="http://schemas.microsoft.com/office/powerpoint/2010/main" val="1682085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250825" y="0"/>
            <a:ext cx="8642350" cy="908050"/>
          </a:xfrm>
        </p:spPr>
        <p:txBody>
          <a:bodyPr/>
          <a:lstStyle/>
          <a:p>
            <a:r>
              <a:rPr lang="en-US" dirty="0">
                <a:latin typeface="Arial" charset="0"/>
                <a:cs typeface="Arial" charset="0"/>
              </a:rPr>
              <a:t>End of Session 7</a:t>
            </a:r>
          </a:p>
        </p:txBody>
      </p:sp>
      <p:sp>
        <p:nvSpPr>
          <p:cNvPr id="3" name="Content Placeholder 2"/>
          <p:cNvSpPr>
            <a:spLocks noGrp="1"/>
          </p:cNvSpPr>
          <p:nvPr>
            <p:ph idx="1"/>
          </p:nvPr>
        </p:nvSpPr>
        <p:spPr>
          <a:xfrm>
            <a:off x="250825" y="908050"/>
            <a:ext cx="8642350" cy="5218113"/>
          </a:xfrm>
        </p:spPr>
        <p:txBody>
          <a:bodyPr/>
          <a:lstStyle/>
          <a:p>
            <a:pPr>
              <a:defRPr/>
            </a:pPr>
            <a:endParaRPr lang="en-US" dirty="0"/>
          </a:p>
          <a:p>
            <a:pPr>
              <a:defRPr/>
            </a:pPr>
            <a:endParaRPr lang="en-US" dirty="0"/>
          </a:p>
          <a:p>
            <a:pPr>
              <a:defRPr/>
            </a:pPr>
            <a:endParaRPr lang="en-US" dirty="0"/>
          </a:p>
          <a:p>
            <a:pPr>
              <a:defRPr/>
            </a:pPr>
            <a:endParaRPr lang="en-US" dirty="0"/>
          </a:p>
          <a:p>
            <a:pPr marL="0" indent="0">
              <a:buFont typeface="Arial" charset="0"/>
              <a:buNone/>
              <a:defRPr/>
            </a:pPr>
            <a:endParaRPr lang="en-US" dirty="0"/>
          </a:p>
          <a:p>
            <a:r>
              <a:rPr lang="en-US" dirty="0">
                <a:latin typeface="Calibri" charset="0"/>
              </a:rPr>
              <a:t>Any questions?</a:t>
            </a:r>
          </a:p>
          <a:p>
            <a:pPr marL="0" indent="0">
              <a:buFont typeface="Arial" charset="0"/>
              <a:buNone/>
              <a:defRPr/>
            </a:pPr>
            <a:endParaRPr lang="en-US" dirty="0"/>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2" name="Slide Number Placeholder 1"/>
          <p:cNvSpPr>
            <a:spLocks noGrp="1"/>
          </p:cNvSpPr>
          <p:nvPr>
            <p:ph type="sldNum" sz="quarter" idx="11"/>
          </p:nvPr>
        </p:nvSpPr>
        <p:spPr/>
        <p:txBody>
          <a:bodyPr/>
          <a:lstStyle/>
          <a:p>
            <a:pPr>
              <a:defRPr/>
            </a:pPr>
            <a:fld id="{E27625A9-5E77-CB45-8867-3DD80D097EC7}" type="slidenum">
              <a:rPr lang="en-GB" smtClean="0"/>
              <a:pPr>
                <a:defRPr/>
              </a:pPr>
              <a:t>32</a:t>
            </a:fld>
            <a:endParaRPr lang="en-GB"/>
          </a:p>
        </p:txBody>
      </p:sp>
    </p:spTree>
    <p:extLst>
      <p:ext uri="{BB962C8B-B14F-4D97-AF65-F5344CB8AC3E}">
        <p14:creationId xmlns:p14="http://schemas.microsoft.com/office/powerpoint/2010/main" val="31198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Optical WDM Switching Advantages and Disadvantages </a:t>
            </a:r>
          </a:p>
        </p:txBody>
      </p:sp>
      <p:sp>
        <p:nvSpPr>
          <p:cNvPr id="3" name="Content Placeholder 2"/>
          <p:cNvSpPr>
            <a:spLocks noGrp="1"/>
          </p:cNvSpPr>
          <p:nvPr>
            <p:ph idx="1"/>
          </p:nvPr>
        </p:nvSpPr>
        <p:spPr/>
        <p:txBody>
          <a:bodyPr/>
          <a:lstStyle/>
          <a:p>
            <a:r>
              <a:rPr lang="en-US" sz="2000" dirty="0"/>
              <a:t>Advantage:</a:t>
            </a:r>
          </a:p>
          <a:p>
            <a:pPr lvl="1">
              <a:lnSpc>
                <a:spcPct val="90000"/>
              </a:lnSpc>
            </a:pPr>
            <a:r>
              <a:rPr lang="en-US" dirty="0"/>
              <a:t>Guaranteed bandwidth </a:t>
            </a:r>
          </a:p>
          <a:p>
            <a:pPr lvl="3">
              <a:lnSpc>
                <a:spcPct val="90000"/>
              </a:lnSpc>
            </a:pPr>
            <a:r>
              <a:rPr lang="en-US" sz="2000" dirty="0">
                <a:sym typeface="Wingdings" charset="0"/>
              </a:rPr>
              <a:t>Predictable communication performance</a:t>
            </a:r>
          </a:p>
          <a:p>
            <a:pPr lvl="1">
              <a:lnSpc>
                <a:spcPct val="90000"/>
              </a:lnSpc>
            </a:pPr>
            <a:endParaRPr lang="en-US" dirty="0">
              <a:sym typeface="Wingdings" charset="0"/>
            </a:endParaRPr>
          </a:p>
          <a:p>
            <a:pPr lvl="1">
              <a:lnSpc>
                <a:spcPct val="90000"/>
              </a:lnSpc>
            </a:pPr>
            <a:r>
              <a:rPr lang="en-US" dirty="0">
                <a:sym typeface="Wingdings" charset="0"/>
              </a:rPr>
              <a:t>Simple abstraction</a:t>
            </a:r>
          </a:p>
          <a:p>
            <a:pPr lvl="2">
              <a:lnSpc>
                <a:spcPct val="90000"/>
              </a:lnSpc>
            </a:pPr>
            <a:r>
              <a:rPr lang="en-US" sz="2000" dirty="0">
                <a:sym typeface="Wingdings" charset="0"/>
              </a:rPr>
              <a:t>Reliable communication channel between end  hosts</a:t>
            </a:r>
          </a:p>
          <a:p>
            <a:pPr lvl="2">
              <a:lnSpc>
                <a:spcPct val="90000"/>
              </a:lnSpc>
            </a:pPr>
            <a:r>
              <a:rPr lang="en-US" sz="2000" dirty="0">
                <a:sym typeface="Wingdings" charset="0"/>
              </a:rPr>
              <a:t>No worries about lost or out-of-order packets</a:t>
            </a:r>
          </a:p>
          <a:p>
            <a:pPr lvl="1">
              <a:lnSpc>
                <a:spcPct val="90000"/>
              </a:lnSpc>
            </a:pPr>
            <a:endParaRPr lang="en-US" dirty="0"/>
          </a:p>
          <a:p>
            <a:pPr lvl="1">
              <a:lnSpc>
                <a:spcPct val="90000"/>
              </a:lnSpc>
            </a:pPr>
            <a:r>
              <a:rPr lang="en-US" dirty="0"/>
              <a:t>Simple forwarding </a:t>
            </a:r>
          </a:p>
          <a:p>
            <a:pPr lvl="2">
              <a:lnSpc>
                <a:spcPct val="90000"/>
              </a:lnSpc>
            </a:pPr>
            <a:r>
              <a:rPr lang="en-US" sz="2000" dirty="0"/>
              <a:t>Forwarding based on Wavelength </a:t>
            </a:r>
          </a:p>
          <a:p>
            <a:pPr lvl="2">
              <a:lnSpc>
                <a:spcPct val="90000"/>
              </a:lnSpc>
            </a:pPr>
            <a:r>
              <a:rPr lang="en-US" sz="2000" dirty="0"/>
              <a:t>No need to inspect traffic</a:t>
            </a:r>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6" name="Slide Number Placeholder 5"/>
          <p:cNvSpPr>
            <a:spLocks noGrp="1"/>
          </p:cNvSpPr>
          <p:nvPr>
            <p:ph type="sldNum" sz="quarter" idx="11"/>
          </p:nvPr>
        </p:nvSpPr>
        <p:spPr/>
        <p:txBody>
          <a:bodyPr/>
          <a:lstStyle/>
          <a:p>
            <a:pPr>
              <a:defRPr/>
            </a:pPr>
            <a:fld id="{E27625A9-5E77-CB45-8867-3DD80D097EC7}" type="slidenum">
              <a:rPr lang="en-GB" smtClean="0"/>
              <a:pPr>
                <a:defRPr/>
              </a:pPr>
              <a:t>4</a:t>
            </a:fld>
            <a:endParaRPr lang="en-GB"/>
          </a:p>
        </p:txBody>
      </p:sp>
    </p:spTree>
    <p:extLst>
      <p:ext uri="{BB962C8B-B14F-4D97-AF65-F5344CB8AC3E}">
        <p14:creationId xmlns:p14="http://schemas.microsoft.com/office/powerpoint/2010/main" val="803531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Optical WDM Switching Advantages and Disadvantages </a:t>
            </a:r>
          </a:p>
        </p:txBody>
      </p:sp>
      <p:sp>
        <p:nvSpPr>
          <p:cNvPr id="3" name="Content Placeholder 2"/>
          <p:cNvSpPr>
            <a:spLocks noGrp="1"/>
          </p:cNvSpPr>
          <p:nvPr>
            <p:ph idx="1"/>
          </p:nvPr>
        </p:nvSpPr>
        <p:spPr/>
        <p:txBody>
          <a:bodyPr/>
          <a:lstStyle/>
          <a:p>
            <a:pPr>
              <a:lnSpc>
                <a:spcPct val="90000"/>
              </a:lnSpc>
            </a:pPr>
            <a:r>
              <a:rPr lang="en-US" sz="2000" dirty="0"/>
              <a:t>Disadvantage </a:t>
            </a:r>
          </a:p>
          <a:p>
            <a:pPr lvl="1">
              <a:lnSpc>
                <a:spcPct val="90000"/>
              </a:lnSpc>
            </a:pPr>
            <a:r>
              <a:rPr lang="en-US" dirty="0"/>
              <a:t>Wasted bandwidth</a:t>
            </a:r>
          </a:p>
          <a:p>
            <a:pPr lvl="2">
              <a:lnSpc>
                <a:spcPct val="90000"/>
              </a:lnSpc>
            </a:pPr>
            <a:r>
              <a:rPr lang="en-US" sz="2000" dirty="0" err="1"/>
              <a:t>Bursty</a:t>
            </a:r>
            <a:r>
              <a:rPr lang="en-US" sz="2000" dirty="0"/>
              <a:t> traffic leads to idle connection during silent period</a:t>
            </a:r>
          </a:p>
          <a:p>
            <a:pPr lvl="2">
              <a:lnSpc>
                <a:spcPct val="90000"/>
              </a:lnSpc>
            </a:pPr>
            <a:r>
              <a:rPr lang="en-US" sz="2000" dirty="0"/>
              <a:t>Unable to achieve gains from statistical multiplexing</a:t>
            </a:r>
          </a:p>
          <a:p>
            <a:pPr lvl="1">
              <a:lnSpc>
                <a:spcPct val="90000"/>
              </a:lnSpc>
            </a:pPr>
            <a:endParaRPr lang="en-US" dirty="0"/>
          </a:p>
          <a:p>
            <a:pPr lvl="1">
              <a:lnSpc>
                <a:spcPct val="90000"/>
              </a:lnSpc>
            </a:pPr>
            <a:r>
              <a:rPr lang="en-US" dirty="0"/>
              <a:t>Blocked connections</a:t>
            </a:r>
          </a:p>
          <a:p>
            <a:pPr lvl="2">
              <a:lnSpc>
                <a:spcPct val="90000"/>
              </a:lnSpc>
            </a:pPr>
            <a:r>
              <a:rPr lang="en-US" sz="2000" dirty="0"/>
              <a:t>Connection refused when resources are not sufficient</a:t>
            </a:r>
          </a:p>
          <a:p>
            <a:pPr lvl="2">
              <a:lnSpc>
                <a:spcPct val="90000"/>
              </a:lnSpc>
            </a:pPr>
            <a:r>
              <a:rPr lang="en-US" sz="2000" dirty="0"/>
              <a:t>Wavelengths maybe reserved but not used always</a:t>
            </a:r>
          </a:p>
          <a:p>
            <a:pPr lvl="1">
              <a:lnSpc>
                <a:spcPct val="90000"/>
              </a:lnSpc>
            </a:pPr>
            <a:endParaRPr lang="en-US" dirty="0"/>
          </a:p>
          <a:p>
            <a:pPr lvl="1">
              <a:lnSpc>
                <a:spcPct val="90000"/>
              </a:lnSpc>
            </a:pPr>
            <a:r>
              <a:rPr lang="en-US" dirty="0"/>
              <a:t>Connection set-up delay </a:t>
            </a:r>
          </a:p>
          <a:p>
            <a:pPr lvl="2">
              <a:lnSpc>
                <a:spcPct val="90000"/>
              </a:lnSpc>
            </a:pPr>
            <a:r>
              <a:rPr lang="en-US" sz="2000" dirty="0"/>
              <a:t>No communication until the connection/wavelength is set up</a:t>
            </a:r>
          </a:p>
          <a:p>
            <a:pPr lvl="2">
              <a:lnSpc>
                <a:spcPct val="90000"/>
              </a:lnSpc>
            </a:pPr>
            <a:r>
              <a:rPr lang="en-US" sz="2000" dirty="0"/>
              <a:t>Unable to avoid extra latency for small data transfers</a:t>
            </a:r>
          </a:p>
          <a:p>
            <a:pPr lvl="1">
              <a:lnSpc>
                <a:spcPct val="90000"/>
              </a:lnSpc>
            </a:pPr>
            <a:endParaRPr lang="en-US" dirty="0"/>
          </a:p>
          <a:p>
            <a:pPr lvl="1">
              <a:lnSpc>
                <a:spcPct val="90000"/>
              </a:lnSpc>
            </a:pPr>
            <a:r>
              <a:rPr lang="en-US" dirty="0"/>
              <a:t>Network state</a:t>
            </a:r>
          </a:p>
          <a:p>
            <a:pPr lvl="2">
              <a:lnSpc>
                <a:spcPct val="90000"/>
              </a:lnSpc>
            </a:pPr>
            <a:r>
              <a:rPr lang="en-US" sz="2000" dirty="0"/>
              <a:t>Network nodes must store per-connection information</a:t>
            </a:r>
          </a:p>
          <a:p>
            <a:pPr>
              <a:lnSpc>
                <a:spcPct val="90000"/>
              </a:lnSpc>
            </a:pPr>
            <a:endParaRPr lang="en-US" sz="2800" dirty="0"/>
          </a:p>
        </p:txBody>
      </p:sp>
      <p:sp>
        <p:nvSpPr>
          <p:cNvPr id="4" name="Footer Placeholder 3"/>
          <p:cNvSpPr>
            <a:spLocks noGrp="1"/>
          </p:cNvSpPr>
          <p:nvPr>
            <p:ph type="ftr" sz="quarter" idx="10"/>
          </p:nvPr>
        </p:nvSpPr>
        <p:spPr/>
        <p:txBody>
          <a:bodyPr/>
          <a:lstStyle/>
          <a:p>
            <a:pPr>
              <a:defRPr/>
            </a:pPr>
            <a:r>
              <a:rPr lang="en-US"/>
              <a:t>Optical Networks                                                 Electrical and Electronic Engineering</a:t>
            </a:r>
            <a:endParaRPr lang="en-GB"/>
          </a:p>
        </p:txBody>
      </p:sp>
      <p:sp>
        <p:nvSpPr>
          <p:cNvPr id="6" name="Slide Number Placeholder 5"/>
          <p:cNvSpPr>
            <a:spLocks noGrp="1"/>
          </p:cNvSpPr>
          <p:nvPr>
            <p:ph type="sldNum" sz="quarter" idx="11"/>
          </p:nvPr>
        </p:nvSpPr>
        <p:spPr/>
        <p:txBody>
          <a:bodyPr/>
          <a:lstStyle/>
          <a:p>
            <a:pPr>
              <a:defRPr/>
            </a:pPr>
            <a:fld id="{E27625A9-5E77-CB45-8867-3DD80D097EC7}" type="slidenum">
              <a:rPr lang="en-GB" smtClean="0"/>
              <a:pPr>
                <a:defRPr/>
              </a:pPr>
              <a:t>5</a:t>
            </a:fld>
            <a:endParaRPr lang="en-GB"/>
          </a:p>
        </p:txBody>
      </p:sp>
    </p:spTree>
    <p:extLst>
      <p:ext uri="{BB962C8B-B14F-4D97-AF65-F5344CB8AC3E}">
        <p14:creationId xmlns:p14="http://schemas.microsoft.com/office/powerpoint/2010/main" val="415509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9666" name="Text Box 3074"/>
          <p:cNvSpPr txBox="1">
            <a:spLocks noChangeArrowheads="1"/>
          </p:cNvSpPr>
          <p:nvPr/>
        </p:nvSpPr>
        <p:spPr bwMode="auto">
          <a:xfrm>
            <a:off x="0" y="260648"/>
            <a:ext cx="5852533" cy="4616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eaLnBrk="0" hangingPunct="0">
              <a:defRPr sz="2400">
                <a:solidFill>
                  <a:srgbClr val="9A1D2B"/>
                </a:solidFill>
                <a:latin typeface="Arial" pitchFamily="34" charset="0"/>
                <a:cs typeface="Arial" pitchFamily="34" charset="0"/>
              </a:defRPr>
            </a:lvl1pPr>
            <a:lvl2pPr eaLnBrk="0" hangingPunct="0">
              <a:defRPr sz="3200">
                <a:solidFill>
                  <a:srgbClr val="9A1D2B"/>
                </a:solidFill>
                <a:cs typeface="Arial" charset="0"/>
              </a:defRPr>
            </a:lvl2pPr>
            <a:lvl3pPr eaLnBrk="0" hangingPunct="0">
              <a:defRPr sz="3200">
                <a:solidFill>
                  <a:srgbClr val="9A1D2B"/>
                </a:solidFill>
                <a:cs typeface="Arial" charset="0"/>
              </a:defRPr>
            </a:lvl3pPr>
            <a:lvl4pPr eaLnBrk="0" hangingPunct="0">
              <a:defRPr sz="3200">
                <a:solidFill>
                  <a:srgbClr val="9A1D2B"/>
                </a:solidFill>
                <a:cs typeface="Arial" charset="0"/>
              </a:defRPr>
            </a:lvl4pPr>
            <a:lvl5pPr eaLnBrk="0" hangingPunct="0">
              <a:defRPr sz="3200">
                <a:solidFill>
                  <a:srgbClr val="9A1D2B"/>
                </a:solidFill>
                <a:cs typeface="Arial" charset="0"/>
              </a:defRPr>
            </a:lvl5pPr>
            <a:lvl6pPr marL="457200" fontAlgn="base">
              <a:spcBef>
                <a:spcPct val="0"/>
              </a:spcBef>
              <a:spcAft>
                <a:spcPct val="0"/>
              </a:spcAft>
              <a:defRPr sz="3200">
                <a:solidFill>
                  <a:srgbClr val="9A1D2B"/>
                </a:solidFill>
                <a:cs typeface="Arial" charset="0"/>
              </a:defRPr>
            </a:lvl6pPr>
            <a:lvl7pPr marL="914400" fontAlgn="base">
              <a:spcBef>
                <a:spcPct val="0"/>
              </a:spcBef>
              <a:spcAft>
                <a:spcPct val="0"/>
              </a:spcAft>
              <a:defRPr sz="3200">
                <a:solidFill>
                  <a:srgbClr val="9A1D2B"/>
                </a:solidFill>
                <a:cs typeface="Arial" charset="0"/>
              </a:defRPr>
            </a:lvl7pPr>
            <a:lvl8pPr marL="1371600" fontAlgn="base">
              <a:spcBef>
                <a:spcPct val="0"/>
              </a:spcBef>
              <a:spcAft>
                <a:spcPct val="0"/>
              </a:spcAft>
              <a:defRPr sz="3200">
                <a:solidFill>
                  <a:srgbClr val="9A1D2B"/>
                </a:solidFill>
                <a:cs typeface="Arial" charset="0"/>
              </a:defRPr>
            </a:lvl8pPr>
            <a:lvl9pPr marL="1828800" fontAlgn="base">
              <a:spcBef>
                <a:spcPct val="0"/>
              </a:spcBef>
              <a:spcAft>
                <a:spcPct val="0"/>
              </a:spcAft>
              <a:defRPr sz="3200">
                <a:solidFill>
                  <a:srgbClr val="9A1D2B"/>
                </a:solidFill>
                <a:cs typeface="Arial" charset="0"/>
              </a:defRPr>
            </a:lvl9pPr>
          </a:lstStyle>
          <a:p>
            <a:r>
              <a:rPr lang="en-GB" dirty="0"/>
              <a:t>Why Optical Sub-Wavelength Switching ?</a:t>
            </a:r>
          </a:p>
        </p:txBody>
      </p:sp>
      <p:sp>
        <p:nvSpPr>
          <p:cNvPr id="369667" name="Text Box 3075"/>
          <p:cNvSpPr txBox="1">
            <a:spLocks noChangeArrowheads="1"/>
          </p:cNvSpPr>
          <p:nvPr/>
        </p:nvSpPr>
        <p:spPr bwMode="auto">
          <a:xfrm>
            <a:off x="-5690" y="801663"/>
            <a:ext cx="9015412" cy="53524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defTabSz="762000">
              <a:defRPr sz="2400">
                <a:solidFill>
                  <a:schemeClr val="tx1"/>
                </a:solidFill>
                <a:latin typeface="Times New Roman" charset="0"/>
                <a:ea typeface="ＭＳ Ｐゴシック" charset="0"/>
              </a:defRPr>
            </a:lvl1pPr>
            <a:lvl2pPr marL="571500" defTabSz="762000">
              <a:defRPr sz="2400">
                <a:solidFill>
                  <a:schemeClr val="tx1"/>
                </a:solidFill>
                <a:latin typeface="Times New Roman" charset="0"/>
                <a:ea typeface="ＭＳ Ｐゴシック" charset="0"/>
              </a:defRPr>
            </a:lvl2pPr>
            <a:lvl3pPr marL="1143000" defTabSz="762000">
              <a:defRPr sz="2400">
                <a:solidFill>
                  <a:schemeClr val="tx1"/>
                </a:solidFill>
                <a:latin typeface="Times New Roman" charset="0"/>
                <a:ea typeface="ＭＳ Ｐゴシック" charset="0"/>
              </a:defRPr>
            </a:lvl3pPr>
            <a:lvl4pPr marL="1714500" defTabSz="762000">
              <a:defRPr sz="2400">
                <a:solidFill>
                  <a:schemeClr val="tx1"/>
                </a:solidFill>
                <a:latin typeface="Times New Roman" charset="0"/>
                <a:ea typeface="ＭＳ Ｐゴシック" charset="0"/>
              </a:defRPr>
            </a:lvl4pPr>
            <a:lvl5pPr marL="2286000" defTabSz="762000">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defRPr sz="2400">
                <a:solidFill>
                  <a:schemeClr val="tx1"/>
                </a:solidFill>
                <a:latin typeface="Times New Roman" charset="0"/>
                <a:ea typeface="ＭＳ Ｐゴシック" charset="0"/>
              </a:defRPr>
            </a:lvl9pPr>
          </a:lstStyle>
          <a:p>
            <a:pPr>
              <a:lnSpc>
                <a:spcPct val="160000"/>
              </a:lnSpc>
              <a:buFontTx/>
              <a:buChar char="•"/>
            </a:pPr>
            <a:r>
              <a:rPr lang="en-US" sz="1800" dirty="0">
                <a:solidFill>
                  <a:srgbClr val="000000"/>
                </a:solidFill>
                <a:latin typeface="Arial" charset="0"/>
              </a:rPr>
              <a:t> Spectral efficiency</a:t>
            </a:r>
          </a:p>
          <a:p>
            <a:pPr lvl="1">
              <a:lnSpc>
                <a:spcPct val="160000"/>
              </a:lnSpc>
              <a:buFontTx/>
              <a:buChar char="•"/>
            </a:pPr>
            <a:r>
              <a:rPr lang="en-US" sz="1800" dirty="0">
                <a:solidFill>
                  <a:srgbClr val="000000"/>
                </a:solidFill>
                <a:latin typeface="Arial" charset="0"/>
              </a:rPr>
              <a:t>Sub-wavelength switching supports high granularity</a:t>
            </a:r>
          </a:p>
          <a:p>
            <a:pPr lvl="2">
              <a:lnSpc>
                <a:spcPct val="160000"/>
              </a:lnSpc>
              <a:buFontTx/>
              <a:buChar char="•"/>
            </a:pPr>
            <a:r>
              <a:rPr lang="en-US" sz="1800" dirty="0">
                <a:solidFill>
                  <a:srgbClr val="000000"/>
                </a:solidFill>
                <a:latin typeface="Arial" charset="0"/>
              </a:rPr>
              <a:t> spectral efficiency</a:t>
            </a:r>
          </a:p>
          <a:p>
            <a:pPr lvl="2">
              <a:lnSpc>
                <a:spcPct val="160000"/>
              </a:lnSpc>
              <a:buFontTx/>
              <a:buChar char="•"/>
            </a:pPr>
            <a:r>
              <a:rPr lang="en-US" sz="1800" dirty="0">
                <a:solidFill>
                  <a:srgbClr val="000000"/>
                </a:solidFill>
                <a:latin typeface="Arial" charset="0"/>
              </a:rPr>
              <a:t> improved network economics (smaller OXCs)</a:t>
            </a:r>
          </a:p>
          <a:p>
            <a:pPr>
              <a:lnSpc>
                <a:spcPct val="160000"/>
              </a:lnSpc>
              <a:buFontTx/>
              <a:buChar char="•"/>
            </a:pPr>
            <a:r>
              <a:rPr lang="en-US" sz="1800" dirty="0">
                <a:solidFill>
                  <a:srgbClr val="000000"/>
                </a:solidFill>
                <a:latin typeface="Arial" charset="0"/>
              </a:rPr>
              <a:t>Multi-service traffic </a:t>
            </a:r>
            <a:r>
              <a:rPr lang="en-US" sz="1800" dirty="0" err="1">
                <a:solidFill>
                  <a:srgbClr val="000000"/>
                </a:solidFill>
                <a:latin typeface="Arial" charset="0"/>
              </a:rPr>
              <a:t>bursty</a:t>
            </a:r>
            <a:r>
              <a:rPr lang="en-US" sz="1800" dirty="0">
                <a:solidFill>
                  <a:srgbClr val="000000"/>
                </a:solidFill>
                <a:latin typeface="Arial" charset="0"/>
              </a:rPr>
              <a:t> in nature</a:t>
            </a:r>
          </a:p>
          <a:p>
            <a:pPr lvl="1">
              <a:lnSpc>
                <a:spcPct val="160000"/>
              </a:lnSpc>
              <a:buFontTx/>
              <a:buChar char="•"/>
            </a:pPr>
            <a:r>
              <a:rPr lang="en-US" sz="1800" dirty="0">
                <a:solidFill>
                  <a:srgbClr val="000000"/>
                </a:solidFill>
                <a:latin typeface="Arial" charset="0"/>
              </a:rPr>
              <a:t> IP-centric network</a:t>
            </a:r>
          </a:p>
          <a:p>
            <a:pPr>
              <a:lnSpc>
                <a:spcPct val="160000"/>
              </a:lnSpc>
            </a:pPr>
            <a:endParaRPr lang="en-US" sz="1800" dirty="0">
              <a:solidFill>
                <a:srgbClr val="000000"/>
              </a:solidFill>
              <a:latin typeface="Arial" charset="0"/>
            </a:endParaRPr>
          </a:p>
          <a:p>
            <a:pPr>
              <a:lnSpc>
                <a:spcPct val="160000"/>
              </a:lnSpc>
              <a:buFontTx/>
              <a:buChar char="•"/>
            </a:pPr>
            <a:r>
              <a:rPr lang="en-US" sz="1800" dirty="0">
                <a:solidFill>
                  <a:srgbClr val="000000"/>
                </a:solidFill>
                <a:latin typeface="Arial" charset="0"/>
              </a:rPr>
              <a:t>WDM switched networks provide granularity only at wavelength level</a:t>
            </a:r>
          </a:p>
          <a:p>
            <a:pPr>
              <a:lnSpc>
                <a:spcPct val="160000"/>
              </a:lnSpc>
              <a:buFontTx/>
              <a:buChar char="•"/>
            </a:pPr>
            <a:endParaRPr lang="en-US" sz="1800" dirty="0">
              <a:solidFill>
                <a:srgbClr val="000000"/>
              </a:solidFill>
              <a:latin typeface="Arial" charset="0"/>
            </a:endParaRPr>
          </a:p>
          <a:p>
            <a:pPr>
              <a:lnSpc>
                <a:spcPct val="160000"/>
              </a:lnSpc>
              <a:buFontTx/>
              <a:buChar char="•"/>
            </a:pPr>
            <a:r>
              <a:rPr lang="en-US" sz="1800" dirty="0">
                <a:solidFill>
                  <a:srgbClr val="000000"/>
                </a:solidFill>
                <a:latin typeface="Arial" charset="0"/>
              </a:rPr>
              <a:t>Convergence of electronic and optical technologies (IP/packet)</a:t>
            </a:r>
          </a:p>
          <a:p>
            <a:pPr lvl="1">
              <a:lnSpc>
                <a:spcPct val="160000"/>
              </a:lnSpc>
              <a:buFontTx/>
              <a:buChar char="•"/>
            </a:pPr>
            <a:r>
              <a:rPr lang="en-US" sz="1800" dirty="0">
                <a:solidFill>
                  <a:srgbClr val="000000"/>
                </a:solidFill>
                <a:latin typeface="Arial" charset="0"/>
              </a:rPr>
              <a:t> control and management integration and simplification (Optical and electronic packet switched domain)</a:t>
            </a:r>
          </a:p>
        </p:txBody>
      </p:sp>
      <p:sp>
        <p:nvSpPr>
          <p:cNvPr id="2" name="Footer Placeholder 1"/>
          <p:cNvSpPr>
            <a:spLocks noGrp="1"/>
          </p:cNvSpPr>
          <p:nvPr>
            <p:ph type="ftr" sz="quarter" idx="10"/>
          </p:nvPr>
        </p:nvSpPr>
        <p:spPr/>
        <p:txBody>
          <a:bodyPr/>
          <a:lstStyle/>
          <a:p>
            <a:pPr>
              <a:defRPr/>
            </a:pPr>
            <a:r>
              <a:rPr lang="en-US" dirty="0"/>
              <a:t>Optical Networks                                                 Electrical and Electronic Engineering</a:t>
            </a:r>
            <a:endParaRPr lang="en-GB" dirty="0"/>
          </a:p>
        </p:txBody>
      </p:sp>
      <p:sp>
        <p:nvSpPr>
          <p:cNvPr id="3" name="Slide Number Placeholder 2"/>
          <p:cNvSpPr>
            <a:spLocks noGrp="1"/>
          </p:cNvSpPr>
          <p:nvPr>
            <p:ph type="sldNum" sz="quarter" idx="11"/>
          </p:nvPr>
        </p:nvSpPr>
        <p:spPr/>
        <p:txBody>
          <a:bodyPr/>
          <a:lstStyle/>
          <a:p>
            <a:pPr>
              <a:defRPr/>
            </a:pPr>
            <a:fld id="{FEC7BAAC-BC51-B343-B315-A9ACA46898CF}" type="slidenum">
              <a:rPr lang="en-GB" smtClean="0"/>
              <a:pPr>
                <a:defRPr/>
              </a:pPr>
              <a:t>6</a:t>
            </a:fld>
            <a:endParaRPr lang="en-GB"/>
          </a:p>
        </p:txBody>
      </p:sp>
    </p:spTree>
    <p:extLst>
      <p:ext uri="{BB962C8B-B14F-4D97-AF65-F5344CB8AC3E}">
        <p14:creationId xmlns:p14="http://schemas.microsoft.com/office/powerpoint/2010/main" val="2561410675"/>
      </p:ext>
    </p:extLst>
  </p:cSld>
  <p:clrMapOvr>
    <a:overrideClrMapping bg1="lt1" tx1="dk1" bg2="lt2" tx2="dk2" accent1="accent1" accent2="accent2" accent3="accent3" accent4="accent4" accent5="accent5" accent6="accent6" hlink="hlink" folHlink="folHlink"/>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1026"/>
          <p:cNvSpPr>
            <a:spLocks noChangeArrowheads="1"/>
          </p:cNvSpPr>
          <p:nvPr/>
        </p:nvSpPr>
        <p:spPr bwMode="auto">
          <a:xfrm>
            <a:off x="30749" y="332656"/>
            <a:ext cx="2511856" cy="46230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eaLnBrk="0" hangingPunct="0"/>
            <a:r>
              <a:rPr lang="en-GB" sz="2400" dirty="0">
                <a:solidFill>
                  <a:srgbClr val="9A1D2B"/>
                </a:solidFill>
                <a:latin typeface="Arial" pitchFamily="34" charset="0"/>
                <a:cs typeface="Arial" pitchFamily="34" charset="0"/>
              </a:rPr>
              <a:t>Traffic Statistics I</a:t>
            </a:r>
          </a:p>
        </p:txBody>
      </p:sp>
      <p:grpSp>
        <p:nvGrpSpPr>
          <p:cNvPr id="470019" name="Group 1027"/>
          <p:cNvGrpSpPr>
            <a:grpSpLocks/>
          </p:cNvGrpSpPr>
          <p:nvPr/>
        </p:nvGrpSpPr>
        <p:grpSpPr bwMode="auto">
          <a:xfrm>
            <a:off x="836735" y="1565275"/>
            <a:ext cx="7803173" cy="4730750"/>
            <a:chOff x="527" y="986"/>
            <a:chExt cx="4915" cy="2980"/>
          </a:xfrm>
        </p:grpSpPr>
        <p:sp>
          <p:nvSpPr>
            <p:cNvPr id="470020" name="Text Box 1028"/>
            <p:cNvSpPr txBox="1">
              <a:spLocks noChangeArrowheads="1"/>
            </p:cNvSpPr>
            <p:nvPr/>
          </p:nvSpPr>
          <p:spPr bwMode="auto">
            <a:xfrm>
              <a:off x="527" y="3751"/>
              <a:ext cx="3633" cy="2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57150" indent="-5715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600" b="1">
                  <a:solidFill>
                    <a:schemeClr val="tx2"/>
                  </a:solidFill>
                  <a:latin typeface="Arial" charset="0"/>
                </a:rPr>
                <a:t> </a:t>
              </a:r>
              <a:endParaRPr lang="en-GB" sz="1800" b="1">
                <a:solidFill>
                  <a:schemeClr val="tx2"/>
                </a:solidFill>
                <a:latin typeface="Arial" charset="0"/>
              </a:endParaRPr>
            </a:p>
          </p:txBody>
        </p:sp>
        <p:grpSp>
          <p:nvGrpSpPr>
            <p:cNvPr id="470021" name="Group 1029"/>
            <p:cNvGrpSpPr>
              <a:grpSpLocks/>
            </p:cNvGrpSpPr>
            <p:nvPr/>
          </p:nvGrpSpPr>
          <p:grpSpPr bwMode="auto">
            <a:xfrm>
              <a:off x="790" y="986"/>
              <a:ext cx="4652" cy="1084"/>
              <a:chOff x="790" y="986"/>
              <a:chExt cx="4652" cy="1084"/>
            </a:xfrm>
          </p:grpSpPr>
          <p:sp>
            <p:nvSpPr>
              <p:cNvPr id="470022" name="AutoShape 1030"/>
              <p:cNvSpPr>
                <a:spLocks noChangeArrowheads="1"/>
              </p:cNvSpPr>
              <p:nvPr/>
            </p:nvSpPr>
            <p:spPr bwMode="auto">
              <a:xfrm>
                <a:off x="4093" y="1917"/>
                <a:ext cx="313" cy="153"/>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p>
                <a:pPr algn="ctr"/>
                <a:r>
                  <a:rPr lang="en-GB" sz="1000" b="1">
                    <a:solidFill>
                      <a:schemeClr val="tx1"/>
                    </a:solidFill>
                    <a:latin typeface="Arial" charset="0"/>
                  </a:rPr>
                  <a:t>bin </a:t>
                </a:r>
              </a:p>
            </p:txBody>
          </p:sp>
          <p:grpSp>
            <p:nvGrpSpPr>
              <p:cNvPr id="470023" name="Group 1031"/>
              <p:cNvGrpSpPr>
                <a:grpSpLocks/>
              </p:cNvGrpSpPr>
              <p:nvPr/>
            </p:nvGrpSpPr>
            <p:grpSpPr bwMode="auto">
              <a:xfrm>
                <a:off x="4398" y="986"/>
                <a:ext cx="954" cy="845"/>
                <a:chOff x="4006" y="986"/>
                <a:chExt cx="881" cy="845"/>
              </a:xfrm>
            </p:grpSpPr>
            <p:sp>
              <p:nvSpPr>
                <p:cNvPr id="470024" name="AutoShape 1032"/>
                <p:cNvSpPr>
                  <a:spLocks noChangeArrowheads="1"/>
                </p:cNvSpPr>
                <p:nvPr/>
              </p:nvSpPr>
              <p:spPr bwMode="auto">
                <a:xfrm>
                  <a:off x="4006" y="986"/>
                  <a:ext cx="881" cy="153"/>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p>
                  <a:pPr marL="346075" indent="-346075" algn="ctr"/>
                  <a:r>
                    <a:rPr lang="en-GB" sz="1000" b="1">
                      <a:solidFill>
                        <a:schemeClr val="tx1"/>
                      </a:solidFill>
                      <a:latin typeface="Arial" charset="0"/>
                    </a:rPr>
                    <a:t>bytes per bin</a:t>
                  </a:r>
                </a:p>
              </p:txBody>
            </p:sp>
            <p:grpSp>
              <p:nvGrpSpPr>
                <p:cNvPr id="470025" name="Group 1033"/>
                <p:cNvGrpSpPr>
                  <a:grpSpLocks/>
                </p:cNvGrpSpPr>
                <p:nvPr/>
              </p:nvGrpSpPr>
              <p:grpSpPr bwMode="auto">
                <a:xfrm flipH="1">
                  <a:off x="4392" y="1229"/>
                  <a:ext cx="48" cy="528"/>
                  <a:chOff x="5173" y="1165"/>
                  <a:chExt cx="48" cy="528"/>
                </a:xfrm>
              </p:grpSpPr>
              <p:sp>
                <p:nvSpPr>
                  <p:cNvPr id="470026" name="Line 1034"/>
                  <p:cNvSpPr>
                    <a:spLocks noChangeShapeType="1"/>
                  </p:cNvSpPr>
                  <p:nvPr/>
                </p:nvSpPr>
                <p:spPr bwMode="auto">
                  <a:xfrm>
                    <a:off x="5173" y="1165"/>
                    <a:ext cx="0" cy="52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0027" name="Line 1035"/>
                  <p:cNvSpPr>
                    <a:spLocks noChangeShapeType="1"/>
                  </p:cNvSpPr>
                  <p:nvPr/>
                </p:nvSpPr>
                <p:spPr bwMode="auto">
                  <a:xfrm>
                    <a:off x="5173" y="1693"/>
                    <a:ext cx="4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0028" name="Line 1036"/>
                  <p:cNvSpPr>
                    <a:spLocks noChangeShapeType="1"/>
                  </p:cNvSpPr>
                  <p:nvPr/>
                </p:nvSpPr>
                <p:spPr bwMode="auto">
                  <a:xfrm>
                    <a:off x="5173" y="1309"/>
                    <a:ext cx="4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0029" name="Line 1037"/>
                  <p:cNvSpPr>
                    <a:spLocks noChangeShapeType="1"/>
                  </p:cNvSpPr>
                  <p:nvPr/>
                </p:nvSpPr>
                <p:spPr bwMode="auto">
                  <a:xfrm>
                    <a:off x="5173" y="1501"/>
                    <a:ext cx="4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470030" name="Group 1038"/>
                <p:cNvGrpSpPr>
                  <a:grpSpLocks/>
                </p:cNvGrpSpPr>
                <p:nvPr/>
              </p:nvGrpSpPr>
              <p:grpSpPr bwMode="auto">
                <a:xfrm>
                  <a:off x="4474" y="1321"/>
                  <a:ext cx="250" cy="510"/>
                  <a:chOff x="4965" y="1221"/>
                  <a:chExt cx="250" cy="510"/>
                </a:xfrm>
              </p:grpSpPr>
              <p:sp>
                <p:nvSpPr>
                  <p:cNvPr id="470031" name="Text Box 1039"/>
                  <p:cNvSpPr txBox="1">
                    <a:spLocks noChangeArrowheads="1"/>
                  </p:cNvSpPr>
                  <p:nvPr/>
                </p:nvSpPr>
                <p:spPr bwMode="auto">
                  <a:xfrm>
                    <a:off x="5013" y="1405"/>
                    <a:ext cx="20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r>
                      <a:rPr lang="en-GB" sz="800" b="1">
                        <a:solidFill>
                          <a:schemeClr val="tx1"/>
                        </a:solidFill>
                        <a:latin typeface="Arial" charset="0"/>
                      </a:rPr>
                      <a:t>5</a:t>
                    </a:r>
                    <a:endParaRPr lang="en-GB" sz="800">
                      <a:solidFill>
                        <a:schemeClr val="tx1"/>
                      </a:solidFill>
                      <a:latin typeface="Arial" charset="0"/>
                    </a:endParaRPr>
                  </a:p>
                </p:txBody>
              </p:sp>
              <p:sp>
                <p:nvSpPr>
                  <p:cNvPr id="470032" name="Text Box 1040"/>
                  <p:cNvSpPr txBox="1">
                    <a:spLocks noChangeArrowheads="1"/>
                  </p:cNvSpPr>
                  <p:nvPr/>
                </p:nvSpPr>
                <p:spPr bwMode="auto">
                  <a:xfrm>
                    <a:off x="4965" y="1221"/>
                    <a:ext cx="219"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r>
                      <a:rPr lang="en-GB" sz="800" b="1">
                        <a:solidFill>
                          <a:schemeClr val="tx1"/>
                        </a:solidFill>
                        <a:latin typeface="Arial" charset="0"/>
                      </a:rPr>
                      <a:t>10</a:t>
                    </a:r>
                  </a:p>
                </p:txBody>
              </p:sp>
              <p:sp>
                <p:nvSpPr>
                  <p:cNvPr id="470033" name="Text Box 1041"/>
                  <p:cNvSpPr txBox="1">
                    <a:spLocks noChangeArrowheads="1"/>
                  </p:cNvSpPr>
                  <p:nvPr/>
                </p:nvSpPr>
                <p:spPr bwMode="auto">
                  <a:xfrm>
                    <a:off x="5003" y="1597"/>
                    <a:ext cx="147"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r>
                      <a:rPr lang="en-GB" sz="800" b="1">
                        <a:solidFill>
                          <a:schemeClr val="tx1"/>
                        </a:solidFill>
                        <a:latin typeface="Arial" charset="0"/>
                      </a:rPr>
                      <a:t>0</a:t>
                    </a:r>
                    <a:endParaRPr lang="en-GB" sz="800">
                      <a:solidFill>
                        <a:schemeClr val="tx1"/>
                      </a:solidFill>
                      <a:latin typeface="Arial" charset="0"/>
                    </a:endParaRPr>
                  </a:p>
                </p:txBody>
              </p:sp>
            </p:grpSp>
          </p:grpSp>
          <p:pic>
            <p:nvPicPr>
              <p:cNvPr id="470034" name="Picture 1042"/>
              <p:cNvPicPr>
                <a:picLocks noChangeAspect="1" noChangeArrowheads="1"/>
              </p:cNvPicPr>
              <p:nvPr/>
            </p:nvPicPr>
            <p:blipFill>
              <a:blip r:embed="rId3" cstate="email">
                <a:extLst>
                  <a:ext uri="{28A0092B-C50C-407E-A947-70E740481C1C}">
                    <a14:useLocalDpi xmlns:a14="http://schemas.microsoft.com/office/drawing/2010/main" val="0"/>
                  </a:ext>
                </a:extLst>
              </a:blip>
              <a:srcRect l="11600" r="5144"/>
              <a:stretch>
                <a:fillRect/>
              </a:stretch>
            </p:blipFill>
            <p:spPr bwMode="auto">
              <a:xfrm>
                <a:off x="2109" y="1207"/>
                <a:ext cx="2347" cy="757"/>
              </a:xfrm>
              <a:prstGeom prst="rect">
                <a:avLst/>
              </a:prstGeom>
              <a:noFill/>
              <a:extLst>
                <a:ext uri="{909E8E84-426E-40dd-AFC4-6F175D3DCCD1}">
                  <a14:hiddenFill xmlns="" xmlns:a14="http://schemas.microsoft.com/office/drawing/2010/main">
                    <a:solidFill>
                      <a:srgbClr val="FFFFFF"/>
                    </a:solidFill>
                  </a14:hiddenFill>
                </a:ext>
              </a:extLst>
            </p:spPr>
          </p:pic>
          <p:sp>
            <p:nvSpPr>
              <p:cNvPr id="470035" name="AutoShape 1043"/>
              <p:cNvSpPr>
                <a:spLocks noChangeArrowheads="1"/>
              </p:cNvSpPr>
              <p:nvPr/>
            </p:nvSpPr>
            <p:spPr bwMode="auto">
              <a:xfrm>
                <a:off x="4226" y="1889"/>
                <a:ext cx="1216" cy="172"/>
              </a:xfrm>
              <a:prstGeom prst="roundRect">
                <a:avLst>
                  <a:gd name="adj" fmla="val 579"/>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p>
                <a:pPr algn="ctr"/>
                <a:r>
                  <a:rPr lang="en-GB" sz="1200" b="1">
                    <a:solidFill>
                      <a:schemeClr val="tx2"/>
                    </a:solidFill>
                    <a:latin typeface="Arial" charset="0"/>
                  </a:rPr>
                  <a:t>(one bin  = 0.01 Second)</a:t>
                </a:r>
                <a:endParaRPr lang="en-GB" sz="1200" b="1">
                  <a:solidFill>
                    <a:schemeClr val="tx1"/>
                  </a:solidFill>
                  <a:latin typeface="Arial" charset="0"/>
                </a:endParaRPr>
              </a:p>
            </p:txBody>
          </p:sp>
          <p:sp>
            <p:nvSpPr>
              <p:cNvPr id="470036" name="Text Box 1044"/>
              <p:cNvSpPr txBox="1">
                <a:spLocks noChangeArrowheads="1"/>
              </p:cNvSpPr>
              <p:nvPr/>
            </p:nvSpPr>
            <p:spPr bwMode="auto">
              <a:xfrm>
                <a:off x="790" y="1520"/>
                <a:ext cx="714" cy="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57150" indent="-5715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400" b="1">
                    <a:solidFill>
                      <a:schemeClr val="accent2"/>
                    </a:solidFill>
                    <a:latin typeface="Arial" charset="0"/>
                  </a:rPr>
                  <a:t> </a:t>
                </a:r>
                <a:r>
                  <a:rPr lang="en-GB" sz="1600" b="1">
                    <a:latin typeface="Arial" charset="0"/>
                  </a:rPr>
                  <a:t>one source</a:t>
                </a:r>
                <a:endParaRPr lang="en-GB" sz="1400">
                  <a:latin typeface="Arial" charset="0"/>
                </a:endParaRPr>
              </a:p>
            </p:txBody>
          </p:sp>
        </p:grpSp>
      </p:grpSp>
      <p:grpSp>
        <p:nvGrpSpPr>
          <p:cNvPr id="470037" name="Group 1045"/>
          <p:cNvGrpSpPr>
            <a:grpSpLocks/>
          </p:cNvGrpSpPr>
          <p:nvPr/>
        </p:nvGrpSpPr>
        <p:grpSpPr bwMode="auto">
          <a:xfrm>
            <a:off x="1254369" y="3521076"/>
            <a:ext cx="7439758" cy="1844675"/>
            <a:chOff x="790" y="2362"/>
            <a:chExt cx="4687" cy="1162"/>
          </a:xfrm>
        </p:grpSpPr>
        <p:sp>
          <p:nvSpPr>
            <p:cNvPr id="470038" name="Text Box 1046"/>
            <p:cNvSpPr txBox="1">
              <a:spLocks noChangeArrowheads="1"/>
            </p:cNvSpPr>
            <p:nvPr/>
          </p:nvSpPr>
          <p:spPr bwMode="auto">
            <a:xfrm>
              <a:off x="4144" y="3371"/>
              <a:ext cx="312" cy="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r>
                <a:rPr lang="en-GB" sz="1000">
                  <a:solidFill>
                    <a:schemeClr val="tx1"/>
                  </a:solidFill>
                  <a:latin typeface="Arial" charset="0"/>
                </a:rPr>
                <a:t>bin</a:t>
              </a:r>
            </a:p>
          </p:txBody>
        </p:sp>
        <p:grpSp>
          <p:nvGrpSpPr>
            <p:cNvPr id="470039" name="Group 1047"/>
            <p:cNvGrpSpPr>
              <a:grpSpLocks/>
            </p:cNvGrpSpPr>
            <p:nvPr/>
          </p:nvGrpSpPr>
          <p:grpSpPr bwMode="auto">
            <a:xfrm>
              <a:off x="4593" y="2362"/>
              <a:ext cx="884" cy="957"/>
              <a:chOff x="4180" y="2344"/>
              <a:chExt cx="817" cy="957"/>
            </a:xfrm>
          </p:grpSpPr>
          <p:grpSp>
            <p:nvGrpSpPr>
              <p:cNvPr id="470040" name="Group 1048"/>
              <p:cNvGrpSpPr>
                <a:grpSpLocks/>
              </p:cNvGrpSpPr>
              <p:nvPr/>
            </p:nvGrpSpPr>
            <p:grpSpPr bwMode="auto">
              <a:xfrm flipH="1">
                <a:off x="4392" y="2479"/>
                <a:ext cx="47" cy="767"/>
                <a:chOff x="384" y="1680"/>
                <a:chExt cx="47" cy="767"/>
              </a:xfrm>
            </p:grpSpPr>
            <p:sp>
              <p:nvSpPr>
                <p:cNvPr id="470041" name="Line 1049"/>
                <p:cNvSpPr>
                  <a:spLocks noChangeShapeType="1"/>
                </p:cNvSpPr>
                <p:nvPr/>
              </p:nvSpPr>
              <p:spPr bwMode="auto">
                <a:xfrm>
                  <a:off x="384" y="1680"/>
                  <a:ext cx="0" cy="7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0042" name="Line 1050"/>
                <p:cNvSpPr>
                  <a:spLocks noChangeShapeType="1"/>
                </p:cNvSpPr>
                <p:nvPr/>
              </p:nvSpPr>
              <p:spPr bwMode="auto">
                <a:xfrm>
                  <a:off x="384" y="2448"/>
                  <a:ext cx="4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0043" name="Line 1051"/>
                <p:cNvSpPr>
                  <a:spLocks noChangeShapeType="1"/>
                </p:cNvSpPr>
                <p:nvPr/>
              </p:nvSpPr>
              <p:spPr bwMode="auto">
                <a:xfrm>
                  <a:off x="384" y="2112"/>
                  <a:ext cx="4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0044" name="Line 1052"/>
                <p:cNvSpPr>
                  <a:spLocks noChangeShapeType="1"/>
                </p:cNvSpPr>
                <p:nvPr/>
              </p:nvSpPr>
              <p:spPr bwMode="auto">
                <a:xfrm>
                  <a:off x="384" y="1776"/>
                  <a:ext cx="4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470045" name="Text Box 1053"/>
              <p:cNvSpPr txBox="1">
                <a:spLocks noChangeArrowheads="1"/>
              </p:cNvSpPr>
              <p:nvPr/>
            </p:nvSpPr>
            <p:spPr bwMode="auto">
              <a:xfrm>
                <a:off x="4508" y="2863"/>
                <a:ext cx="319"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r>
                  <a:rPr lang="en-GB" sz="800" b="1">
                    <a:solidFill>
                      <a:schemeClr val="tx1"/>
                    </a:solidFill>
                    <a:latin typeface="Arial" charset="0"/>
                  </a:rPr>
                  <a:t>2000</a:t>
                </a:r>
              </a:p>
            </p:txBody>
          </p:sp>
          <p:sp>
            <p:nvSpPr>
              <p:cNvPr id="470046" name="Text Box 1054"/>
              <p:cNvSpPr txBox="1">
                <a:spLocks noChangeArrowheads="1"/>
              </p:cNvSpPr>
              <p:nvPr/>
            </p:nvSpPr>
            <p:spPr bwMode="auto">
              <a:xfrm>
                <a:off x="4508" y="2527"/>
                <a:ext cx="319"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r>
                  <a:rPr lang="en-GB" sz="800" b="1">
                    <a:solidFill>
                      <a:schemeClr val="tx1"/>
                    </a:solidFill>
                    <a:latin typeface="Arial" charset="0"/>
                  </a:rPr>
                  <a:t>4000</a:t>
                </a:r>
              </a:p>
            </p:txBody>
          </p:sp>
          <p:sp>
            <p:nvSpPr>
              <p:cNvPr id="470047" name="Text Box 1055"/>
              <p:cNvSpPr txBox="1">
                <a:spLocks noChangeArrowheads="1"/>
              </p:cNvSpPr>
              <p:nvPr/>
            </p:nvSpPr>
            <p:spPr bwMode="auto">
              <a:xfrm>
                <a:off x="4540" y="3167"/>
                <a:ext cx="179"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r>
                  <a:rPr lang="en-GB" sz="800" b="1">
                    <a:solidFill>
                      <a:schemeClr val="tx1"/>
                    </a:solidFill>
                    <a:latin typeface="Arial" charset="0"/>
                  </a:rPr>
                  <a:t>0</a:t>
                </a:r>
                <a:endParaRPr lang="en-GB" sz="800">
                  <a:solidFill>
                    <a:schemeClr val="tx1"/>
                  </a:solidFill>
                  <a:latin typeface="Arial" charset="0"/>
                </a:endParaRPr>
              </a:p>
            </p:txBody>
          </p:sp>
          <p:sp>
            <p:nvSpPr>
              <p:cNvPr id="470048" name="Text Box 1056"/>
              <p:cNvSpPr txBox="1">
                <a:spLocks noChangeArrowheads="1"/>
              </p:cNvSpPr>
              <p:nvPr/>
            </p:nvSpPr>
            <p:spPr bwMode="auto">
              <a:xfrm>
                <a:off x="4180" y="2344"/>
                <a:ext cx="817"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57150" indent="-5715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000">
                    <a:latin typeface="Arial" charset="0"/>
                  </a:rPr>
                  <a:t>  </a:t>
                </a:r>
                <a:r>
                  <a:rPr lang="en-GB" sz="1000" b="1">
                    <a:latin typeface="Arial" charset="0"/>
                  </a:rPr>
                  <a:t>bytes per bin</a:t>
                </a:r>
                <a:endParaRPr lang="en-GB" sz="1000">
                  <a:latin typeface="Arial" charset="0"/>
                </a:endParaRPr>
              </a:p>
            </p:txBody>
          </p:sp>
        </p:grpSp>
        <p:sp>
          <p:nvSpPr>
            <p:cNvPr id="470049" name="Text Box 1057"/>
            <p:cNvSpPr txBox="1">
              <a:spLocks noChangeArrowheads="1"/>
            </p:cNvSpPr>
            <p:nvPr/>
          </p:nvSpPr>
          <p:spPr bwMode="auto">
            <a:xfrm>
              <a:off x="4300" y="3334"/>
              <a:ext cx="950" cy="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57150" indent="-5715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endParaRPr lang="en-US" sz="1400">
                <a:latin typeface="Arial" charset="0"/>
              </a:endParaRPr>
            </a:p>
          </p:txBody>
        </p:sp>
        <p:pic>
          <p:nvPicPr>
            <p:cNvPr id="470050" name="Picture 1058"/>
            <p:cNvPicPr>
              <a:picLocks noChangeAspect="1" noChangeArrowheads="1"/>
            </p:cNvPicPr>
            <p:nvPr/>
          </p:nvPicPr>
          <p:blipFill>
            <a:blip r:embed="rId3" cstate="email">
              <a:extLst>
                <a:ext uri="{28A0092B-C50C-407E-A947-70E740481C1C}">
                  <a14:useLocalDpi xmlns:a14="http://schemas.microsoft.com/office/drawing/2010/main" val="0"/>
                </a:ext>
              </a:extLst>
            </a:blip>
            <a:srcRect l="6516" r="5151"/>
            <a:stretch>
              <a:fillRect/>
            </a:stretch>
          </p:blipFill>
          <p:spPr bwMode="auto">
            <a:xfrm>
              <a:off x="2017" y="2526"/>
              <a:ext cx="2332" cy="890"/>
            </a:xfrm>
            <a:prstGeom prst="rect">
              <a:avLst/>
            </a:prstGeom>
            <a:noFill/>
            <a:extLst>
              <a:ext uri="{909E8E84-426E-40dd-AFC4-6F175D3DCCD1}">
                <a14:hiddenFill xmlns="" xmlns:a14="http://schemas.microsoft.com/office/drawing/2010/main">
                  <a:solidFill>
                    <a:srgbClr val="FFFFFF"/>
                  </a:solidFill>
                </a14:hiddenFill>
              </a:ext>
            </a:extLst>
          </p:spPr>
        </p:pic>
        <p:sp>
          <p:nvSpPr>
            <p:cNvPr id="470051" name="Text Box 1059"/>
            <p:cNvSpPr txBox="1">
              <a:spLocks noChangeArrowheads="1"/>
            </p:cNvSpPr>
            <p:nvPr/>
          </p:nvSpPr>
          <p:spPr bwMode="auto">
            <a:xfrm>
              <a:off x="790" y="2751"/>
              <a:ext cx="778"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57150" indent="-5715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400" b="1">
                  <a:solidFill>
                    <a:schemeClr val="accent2"/>
                  </a:solidFill>
                  <a:latin typeface="Arial" charset="0"/>
                </a:rPr>
                <a:t> </a:t>
              </a:r>
              <a:r>
                <a:rPr lang="en-GB" sz="1600" b="1">
                  <a:latin typeface="Arial" charset="0"/>
                </a:rPr>
                <a:t>1000 sources</a:t>
              </a:r>
              <a:endParaRPr lang="en-GB" sz="1600">
                <a:latin typeface="Arial" charset="0"/>
              </a:endParaRPr>
            </a:p>
          </p:txBody>
        </p:sp>
      </p:grpSp>
      <p:sp>
        <p:nvSpPr>
          <p:cNvPr id="470052" name="Rectangle 1060"/>
          <p:cNvSpPr>
            <a:spLocks noChangeArrowheads="1"/>
          </p:cNvSpPr>
          <p:nvPr/>
        </p:nvSpPr>
        <p:spPr bwMode="auto">
          <a:xfrm>
            <a:off x="782515" y="1128713"/>
            <a:ext cx="4583723" cy="590550"/>
          </a:xfrm>
          <a:prstGeom prst="rect">
            <a:avLst/>
          </a:prstGeom>
          <a:solidFill>
            <a:srgbClr val="FF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 typeface="Monotype Sorts" charset="0"/>
              <a:buNone/>
            </a:pPr>
            <a:r>
              <a:rPr lang="en-GB" sz="1600" b="1" i="1">
                <a:solidFill>
                  <a:schemeClr val="tx1"/>
                </a:solidFill>
                <a:latin typeface="Arial" charset="0"/>
              </a:rPr>
              <a:t>Synthetic trace generated with Poisson distribution representing traditional traffic</a:t>
            </a:r>
            <a:endParaRPr lang="en-US" sz="1800" b="1">
              <a:solidFill>
                <a:schemeClr val="tx1"/>
              </a:solidFill>
              <a:latin typeface="Arial" charset="0"/>
            </a:endParaRPr>
          </a:p>
        </p:txBody>
      </p:sp>
      <p:sp>
        <p:nvSpPr>
          <p:cNvPr id="470053" name="Text Box 1061"/>
          <p:cNvSpPr txBox="1">
            <a:spLocks noChangeArrowheads="1"/>
          </p:cNvSpPr>
          <p:nvPr/>
        </p:nvSpPr>
        <p:spPr bwMode="auto">
          <a:xfrm>
            <a:off x="1739413" y="5301208"/>
            <a:ext cx="5993949" cy="724301"/>
          </a:xfrm>
          <a:prstGeom prst="rect">
            <a:avLst/>
          </a:prstGeom>
          <a:noFill/>
          <a:ln>
            <a:noFill/>
          </a:ln>
          <a:effectLst/>
          <a:extLst>
            <a:ext uri="{909E8E84-426E-40dd-AFC4-6F175D3DCCD1}">
              <a14:hiddenFill xmlns="" xmlns:a14="http://schemas.microsoft.com/office/drawing/2010/main">
                <a:solidFill>
                  <a:srgbClr val="00B8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6075" indent="-346075">
              <a:defRPr sz="2400">
                <a:solidFill>
                  <a:schemeClr val="tx1"/>
                </a:solidFill>
                <a:latin typeface="Times New Roman" charset="0"/>
                <a:ea typeface="ＭＳ Ｐゴシック" charset="0"/>
              </a:defRPr>
            </a:lvl1pPr>
            <a:lvl2pPr marL="46037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a:lnSpc>
                <a:spcPct val="120000"/>
              </a:lnSpc>
              <a:spcBef>
                <a:spcPct val="20000"/>
              </a:spcBef>
              <a:buClr>
                <a:srgbClr val="000099"/>
              </a:buClr>
              <a:buSzPct val="130000"/>
              <a:buFont typeface="Monotype Sorts" charset="0"/>
              <a:buChar char="ë"/>
            </a:pPr>
            <a:r>
              <a:rPr lang="en-US" sz="1600" dirty="0">
                <a:latin typeface="Arial" charset="0"/>
              </a:rPr>
              <a:t>Traditional traffic models have short-range dependence</a:t>
            </a:r>
          </a:p>
          <a:p>
            <a:pPr>
              <a:lnSpc>
                <a:spcPct val="120000"/>
              </a:lnSpc>
              <a:spcBef>
                <a:spcPct val="20000"/>
              </a:spcBef>
              <a:buClr>
                <a:srgbClr val="000099"/>
              </a:buClr>
              <a:buSzPct val="130000"/>
              <a:buFont typeface="Monotype Sorts" charset="0"/>
              <a:buChar char="ë"/>
            </a:pPr>
            <a:r>
              <a:rPr lang="en-US" sz="1600" dirty="0">
                <a:latin typeface="Arial" charset="0"/>
              </a:rPr>
              <a:t>The superposition of </a:t>
            </a:r>
            <a:r>
              <a:rPr lang="en-GB" sz="1600" dirty="0">
                <a:latin typeface="Arial" charset="0"/>
              </a:rPr>
              <a:t>many sources behaves like white noise</a:t>
            </a:r>
            <a:endParaRPr lang="en-US" sz="1600" dirty="0">
              <a:latin typeface="Arial" charset="0"/>
            </a:endParaRPr>
          </a:p>
        </p:txBody>
      </p:sp>
      <p:sp>
        <p:nvSpPr>
          <p:cNvPr id="470055" name="Text Box 1063"/>
          <p:cNvSpPr txBox="1">
            <a:spLocks noChangeArrowheads="1"/>
          </p:cNvSpPr>
          <p:nvPr/>
        </p:nvSpPr>
        <p:spPr bwMode="auto">
          <a:xfrm rot="-5400000">
            <a:off x="1967695" y="3056831"/>
            <a:ext cx="181331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62000">
              <a:defRPr sz="2400">
                <a:solidFill>
                  <a:schemeClr val="tx1"/>
                </a:solidFill>
                <a:latin typeface="Times New Roman" charset="0"/>
                <a:ea typeface="ＭＳ Ｐゴシック" charset="0"/>
              </a:defRPr>
            </a:lvl1pPr>
            <a:lvl2pPr marL="571500" defTabSz="762000">
              <a:defRPr sz="2400">
                <a:solidFill>
                  <a:schemeClr val="tx1"/>
                </a:solidFill>
                <a:latin typeface="Times New Roman" charset="0"/>
                <a:ea typeface="ＭＳ Ｐゴシック" charset="0"/>
              </a:defRPr>
            </a:lvl2pPr>
            <a:lvl3pPr marL="1143000" defTabSz="762000">
              <a:defRPr sz="2400">
                <a:solidFill>
                  <a:schemeClr val="tx1"/>
                </a:solidFill>
                <a:latin typeface="Times New Roman" charset="0"/>
                <a:ea typeface="ＭＳ Ｐゴシック" charset="0"/>
              </a:defRPr>
            </a:lvl3pPr>
            <a:lvl4pPr marL="1714500" defTabSz="762000">
              <a:defRPr sz="2400">
                <a:solidFill>
                  <a:schemeClr val="tx1"/>
                </a:solidFill>
                <a:latin typeface="Times New Roman" charset="0"/>
                <a:ea typeface="ＭＳ Ｐゴシック" charset="0"/>
              </a:defRPr>
            </a:lvl4pPr>
            <a:lvl5pPr marL="2286000" defTabSz="762000">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400" b="1"/>
              <a:t>information/time slot</a:t>
            </a: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FEC7BAAC-BC51-B343-B315-A9ACA46898CF}" type="slidenum">
              <a:rPr lang="en-GB" smtClean="0"/>
              <a:pPr>
                <a:defRPr/>
              </a:pPr>
              <a:t>7</a:t>
            </a:fld>
            <a:endParaRPr lang="en-GB"/>
          </a:p>
        </p:txBody>
      </p:sp>
    </p:spTree>
    <p:extLst>
      <p:ext uri="{BB962C8B-B14F-4D97-AF65-F5344CB8AC3E}">
        <p14:creationId xmlns:p14="http://schemas.microsoft.com/office/powerpoint/2010/main" val="29074255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70019"/>
                                        </p:tgtEl>
                                        <p:attrNameLst>
                                          <p:attrName>style.visibility</p:attrName>
                                        </p:attrNameLst>
                                      </p:cBhvr>
                                      <p:to>
                                        <p:strVal val="visible"/>
                                      </p:to>
                                    </p:set>
                                    <p:animEffect transition="in" filter="blinds(vertical)">
                                      <p:cBhvr>
                                        <p:cTn id="7" dur="500"/>
                                        <p:tgtEl>
                                          <p:spTgt spid="470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70037"/>
                                        </p:tgtEl>
                                        <p:attrNameLst>
                                          <p:attrName>style.visibility</p:attrName>
                                        </p:attrNameLst>
                                      </p:cBhvr>
                                      <p:to>
                                        <p:strVal val="visible"/>
                                      </p:to>
                                    </p:set>
                                    <p:animEffect transition="in" filter="blinds(vertical)">
                                      <p:cBhvr>
                                        <p:cTn id="12" dur="500"/>
                                        <p:tgtEl>
                                          <p:spTgt spid="470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2066" name="Group 2050"/>
          <p:cNvGrpSpPr>
            <a:grpSpLocks/>
          </p:cNvGrpSpPr>
          <p:nvPr/>
        </p:nvGrpSpPr>
        <p:grpSpPr bwMode="auto">
          <a:xfrm>
            <a:off x="901212" y="1535113"/>
            <a:ext cx="7838342" cy="4767262"/>
            <a:chOff x="568" y="895"/>
            <a:chExt cx="4937" cy="3003"/>
          </a:xfrm>
        </p:grpSpPr>
        <p:sp>
          <p:nvSpPr>
            <p:cNvPr id="472067" name="Rectangle 2051"/>
            <p:cNvSpPr>
              <a:spLocks noChangeArrowheads="1"/>
            </p:cNvSpPr>
            <p:nvPr/>
          </p:nvSpPr>
          <p:spPr bwMode="auto">
            <a:xfrm>
              <a:off x="568" y="3665"/>
              <a:ext cx="116" cy="233"/>
            </a:xfrm>
            <a:prstGeom prst="rect">
              <a:avLst/>
            </a:prstGeom>
            <a:noFill/>
            <a:ln>
              <a:noFill/>
            </a:ln>
            <a:effectLst/>
            <a:extLst>
              <a:ext uri="{909E8E84-426E-40dd-AFC4-6F175D3DCCD1}">
                <a14:hiddenFill xmlns="" xmlns:a14="http://schemas.microsoft.com/office/drawing/2010/main">
                  <a:solidFill>
                    <a:srgbClr val="00B8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sz="1800" i="1">
                <a:solidFill>
                  <a:srgbClr val="000099"/>
                </a:solidFill>
                <a:latin typeface="Arial" charset="0"/>
              </a:endParaRPr>
            </a:p>
          </p:txBody>
        </p:sp>
        <p:grpSp>
          <p:nvGrpSpPr>
            <p:cNvPr id="472068" name="Group 2052"/>
            <p:cNvGrpSpPr>
              <a:grpSpLocks/>
            </p:cNvGrpSpPr>
            <p:nvPr/>
          </p:nvGrpSpPr>
          <p:grpSpPr bwMode="auto">
            <a:xfrm>
              <a:off x="790" y="895"/>
              <a:ext cx="4715" cy="1202"/>
              <a:chOff x="790" y="895"/>
              <a:chExt cx="4715" cy="1202"/>
            </a:xfrm>
          </p:grpSpPr>
          <p:pic>
            <p:nvPicPr>
              <p:cNvPr id="472069" name="Picture 2053"/>
              <p:cNvPicPr>
                <a:picLocks noChangeAspect="1" noChangeArrowheads="1"/>
              </p:cNvPicPr>
              <p:nvPr/>
            </p:nvPicPr>
            <p:blipFill>
              <a:blip r:embed="rId3" cstate="email">
                <a:duotone>
                  <a:prstClr val="black"/>
                  <a:srgbClr val="000000">
                    <a:tint val="45000"/>
                    <a:satMod val="400000"/>
                    <a:tint val="45000"/>
                    <a:satMod val="400000"/>
                  </a:srgbClr>
                </a:duotone>
                <a:extLst>
                  <a:ext uri="{28A0092B-C50C-407E-A947-70E740481C1C}">
                    <a14:useLocalDpi xmlns:a14="http://schemas.microsoft.com/office/drawing/2010/main" val="0"/>
                  </a:ext>
                </a:extLst>
              </a:blip>
              <a:srcRect l="11848" r="3726"/>
              <a:stretch>
                <a:fillRect/>
              </a:stretch>
            </p:blipFill>
            <p:spPr bwMode="auto">
              <a:xfrm>
                <a:off x="2083" y="895"/>
                <a:ext cx="2266" cy="1124"/>
              </a:xfrm>
              <a:prstGeom prst="rect">
                <a:avLst/>
              </a:prstGeom>
              <a:noFill/>
              <a:extLst>
                <a:ext uri="{909E8E84-426E-40dd-AFC4-6F175D3DCCD1}">
                  <a14:hiddenFill xmlns="" xmlns:a14="http://schemas.microsoft.com/office/drawing/2010/main">
                    <a:solidFill>
                      <a:srgbClr val="FFFFFF"/>
                    </a:solidFill>
                  </a14:hiddenFill>
                </a:ext>
              </a:extLst>
            </p:spPr>
          </p:pic>
          <p:grpSp>
            <p:nvGrpSpPr>
              <p:cNvPr id="472070" name="Group 2054"/>
              <p:cNvGrpSpPr>
                <a:grpSpLocks/>
              </p:cNvGrpSpPr>
              <p:nvPr/>
            </p:nvGrpSpPr>
            <p:grpSpPr bwMode="auto">
              <a:xfrm>
                <a:off x="4676" y="1276"/>
                <a:ext cx="293" cy="625"/>
                <a:chOff x="4240" y="3031"/>
                <a:chExt cx="244" cy="625"/>
              </a:xfrm>
            </p:grpSpPr>
            <p:sp>
              <p:nvSpPr>
                <p:cNvPr id="472071" name="Text Box 2055"/>
                <p:cNvSpPr txBox="1">
                  <a:spLocks noChangeArrowheads="1"/>
                </p:cNvSpPr>
                <p:nvPr/>
              </p:nvSpPr>
              <p:spPr bwMode="auto">
                <a:xfrm>
                  <a:off x="4376" y="3358"/>
                  <a:ext cx="108" cy="2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r>
                    <a:rPr lang="en-GB" sz="800" b="1">
                      <a:solidFill>
                        <a:schemeClr val="tx1"/>
                      </a:solidFill>
                      <a:latin typeface="Arial" charset="0"/>
                    </a:rPr>
                    <a:t>10</a:t>
                  </a:r>
                </a:p>
                <a:p>
                  <a:r>
                    <a:rPr lang="en-GB" sz="800" b="1">
                      <a:solidFill>
                        <a:schemeClr val="tx1"/>
                      </a:solidFill>
                      <a:latin typeface="Arial" charset="0"/>
                    </a:rPr>
                    <a:t>5</a:t>
                  </a:r>
                </a:p>
                <a:p>
                  <a:r>
                    <a:rPr lang="en-GB" sz="800" b="1">
                      <a:solidFill>
                        <a:schemeClr val="tx1"/>
                      </a:solidFill>
                      <a:latin typeface="Arial" charset="0"/>
                    </a:rPr>
                    <a:t>0</a:t>
                  </a:r>
                </a:p>
              </p:txBody>
            </p:sp>
            <p:sp>
              <p:nvSpPr>
                <p:cNvPr id="472072" name="Line 2056"/>
                <p:cNvSpPr>
                  <a:spLocks noChangeShapeType="1"/>
                </p:cNvSpPr>
                <p:nvPr/>
              </p:nvSpPr>
              <p:spPr bwMode="auto">
                <a:xfrm>
                  <a:off x="4288" y="3031"/>
                  <a:ext cx="0" cy="52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2073" name="Line 2057"/>
                <p:cNvSpPr>
                  <a:spLocks noChangeShapeType="1"/>
                </p:cNvSpPr>
                <p:nvPr/>
              </p:nvSpPr>
              <p:spPr bwMode="auto">
                <a:xfrm>
                  <a:off x="4240" y="3559"/>
                  <a:ext cx="4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2074" name="Line 2058"/>
                <p:cNvSpPr>
                  <a:spLocks noChangeShapeType="1"/>
                </p:cNvSpPr>
                <p:nvPr/>
              </p:nvSpPr>
              <p:spPr bwMode="auto">
                <a:xfrm>
                  <a:off x="4240" y="3463"/>
                  <a:ext cx="4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2075" name="Line 2059"/>
                <p:cNvSpPr>
                  <a:spLocks noChangeShapeType="1"/>
                </p:cNvSpPr>
                <p:nvPr/>
              </p:nvSpPr>
              <p:spPr bwMode="auto">
                <a:xfrm>
                  <a:off x="4240" y="3511"/>
                  <a:ext cx="4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472076" name="AutoShape 2060"/>
              <p:cNvSpPr>
                <a:spLocks noChangeArrowheads="1"/>
              </p:cNvSpPr>
              <p:nvPr/>
            </p:nvSpPr>
            <p:spPr bwMode="auto">
              <a:xfrm>
                <a:off x="4101" y="1000"/>
                <a:ext cx="1056" cy="153"/>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p>
                <a:pPr algn="ctr"/>
                <a:r>
                  <a:rPr lang="en-GB" sz="1000" b="1">
                    <a:solidFill>
                      <a:schemeClr val="tx1"/>
                    </a:solidFill>
                    <a:latin typeface="Arial" charset="0"/>
                  </a:rPr>
                  <a:t>bytes per bin</a:t>
                </a:r>
                <a:endParaRPr lang="en-GB" sz="1000">
                  <a:solidFill>
                    <a:schemeClr val="tx1"/>
                  </a:solidFill>
                  <a:latin typeface="Arial" charset="0"/>
                </a:endParaRPr>
              </a:p>
            </p:txBody>
          </p:sp>
          <p:sp>
            <p:nvSpPr>
              <p:cNvPr id="472077" name="Rectangle 2061"/>
              <p:cNvSpPr>
                <a:spLocks noChangeArrowheads="1"/>
              </p:cNvSpPr>
              <p:nvPr/>
            </p:nvSpPr>
            <p:spPr bwMode="auto">
              <a:xfrm>
                <a:off x="4208" y="1935"/>
                <a:ext cx="237" cy="155"/>
              </a:xfrm>
              <a:prstGeom prst="rect">
                <a:avLst/>
              </a:prstGeom>
              <a:noFill/>
              <a:ln>
                <a:noFill/>
              </a:ln>
              <a:effectLst/>
              <a:extLst>
                <a:ext uri="{909E8E84-426E-40dd-AFC4-6F175D3DCCD1}">
                  <a14:hiddenFill xmlns="" xmlns:a14="http://schemas.microsoft.com/office/drawing/2010/main">
                    <a:solidFill>
                      <a:srgbClr val="00B8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1000" b="1">
                    <a:solidFill>
                      <a:schemeClr val="tx1"/>
                    </a:solidFill>
                    <a:latin typeface="Arial" charset="0"/>
                  </a:rPr>
                  <a:t>bin</a:t>
                </a:r>
                <a:endParaRPr lang="en-US" sz="1000" b="1">
                  <a:solidFill>
                    <a:schemeClr val="tx1"/>
                  </a:solidFill>
                  <a:latin typeface="Arial" charset="0"/>
                </a:endParaRPr>
              </a:p>
            </p:txBody>
          </p:sp>
          <p:sp>
            <p:nvSpPr>
              <p:cNvPr id="472078" name="AutoShape 2062"/>
              <p:cNvSpPr>
                <a:spLocks noChangeArrowheads="1"/>
              </p:cNvSpPr>
              <p:nvPr/>
            </p:nvSpPr>
            <p:spPr bwMode="auto">
              <a:xfrm>
                <a:off x="4289" y="1925"/>
                <a:ext cx="1216" cy="172"/>
              </a:xfrm>
              <a:prstGeom prst="roundRect">
                <a:avLst>
                  <a:gd name="adj" fmla="val 579"/>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p>
                <a:pPr algn="ctr"/>
                <a:r>
                  <a:rPr lang="en-GB" sz="1200" b="1">
                    <a:solidFill>
                      <a:schemeClr val="tx2"/>
                    </a:solidFill>
                    <a:latin typeface="Arial" charset="0"/>
                  </a:rPr>
                  <a:t>(one bin  = 0.01 Second)</a:t>
                </a:r>
                <a:endParaRPr lang="en-GB" sz="1200" b="1">
                  <a:solidFill>
                    <a:schemeClr val="tx1"/>
                  </a:solidFill>
                  <a:latin typeface="Arial" charset="0"/>
                </a:endParaRPr>
              </a:p>
            </p:txBody>
          </p:sp>
          <p:sp>
            <p:nvSpPr>
              <p:cNvPr id="472079" name="Text Box 2063"/>
              <p:cNvSpPr txBox="1">
                <a:spLocks noChangeArrowheads="1"/>
              </p:cNvSpPr>
              <p:nvPr/>
            </p:nvSpPr>
            <p:spPr bwMode="auto">
              <a:xfrm>
                <a:off x="790" y="1520"/>
                <a:ext cx="714" cy="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57150" indent="-5715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400" b="1">
                    <a:solidFill>
                      <a:schemeClr val="accent2"/>
                    </a:solidFill>
                    <a:latin typeface="Arial" charset="0"/>
                  </a:rPr>
                  <a:t> </a:t>
                </a:r>
                <a:r>
                  <a:rPr lang="en-GB" sz="1600" b="1">
                    <a:latin typeface="Arial" charset="0"/>
                  </a:rPr>
                  <a:t>one source</a:t>
                </a:r>
                <a:endParaRPr lang="en-GB" sz="1600">
                  <a:latin typeface="Arial" charset="0"/>
                </a:endParaRPr>
              </a:p>
            </p:txBody>
          </p:sp>
        </p:grpSp>
      </p:grpSp>
      <p:grpSp>
        <p:nvGrpSpPr>
          <p:cNvPr id="472080" name="Group 2064"/>
          <p:cNvGrpSpPr>
            <a:grpSpLocks/>
          </p:cNvGrpSpPr>
          <p:nvPr/>
        </p:nvGrpSpPr>
        <p:grpSpPr bwMode="auto">
          <a:xfrm>
            <a:off x="1254369" y="3354388"/>
            <a:ext cx="7280031" cy="2252662"/>
            <a:chOff x="790" y="2167"/>
            <a:chExt cx="4586" cy="1419"/>
          </a:xfrm>
        </p:grpSpPr>
        <p:pic>
          <p:nvPicPr>
            <p:cNvPr id="472081" name="Picture 2065"/>
            <p:cNvPicPr>
              <a:picLocks noChangeAspect="1" noChangeArrowheads="1"/>
            </p:cNvPicPr>
            <p:nvPr/>
          </p:nvPicPr>
          <p:blipFill>
            <a:blip r:embed="rId3" cstate="email">
              <a:extLst>
                <a:ext uri="{28A0092B-C50C-407E-A947-70E740481C1C}">
                  <a14:useLocalDpi xmlns:a14="http://schemas.microsoft.com/office/drawing/2010/main" val="0"/>
                </a:ext>
              </a:extLst>
            </a:blip>
            <a:srcRect l="5009" t="2547" r="4300"/>
            <a:stretch>
              <a:fillRect/>
            </a:stretch>
          </p:blipFill>
          <p:spPr bwMode="auto">
            <a:xfrm>
              <a:off x="2066" y="2167"/>
              <a:ext cx="2299" cy="1416"/>
            </a:xfrm>
            <a:prstGeom prst="rect">
              <a:avLst/>
            </a:prstGeom>
            <a:noFill/>
            <a:extLst>
              <a:ext uri="{909E8E84-426E-40dd-AFC4-6F175D3DCCD1}">
                <a14:hiddenFill xmlns="" xmlns:a14="http://schemas.microsoft.com/office/drawing/2010/main">
                  <a:solidFill>
                    <a:srgbClr val="FFFFFF"/>
                  </a:solidFill>
                </a14:hiddenFill>
              </a:ext>
            </a:extLst>
          </p:spPr>
        </p:pic>
        <p:grpSp>
          <p:nvGrpSpPr>
            <p:cNvPr id="472082" name="Group 2066"/>
            <p:cNvGrpSpPr>
              <a:grpSpLocks/>
            </p:cNvGrpSpPr>
            <p:nvPr/>
          </p:nvGrpSpPr>
          <p:grpSpPr bwMode="auto">
            <a:xfrm>
              <a:off x="4680" y="2487"/>
              <a:ext cx="364" cy="876"/>
              <a:chOff x="4222" y="1534"/>
              <a:chExt cx="300" cy="876"/>
            </a:xfrm>
          </p:grpSpPr>
          <p:grpSp>
            <p:nvGrpSpPr>
              <p:cNvPr id="472083" name="Group 2067"/>
              <p:cNvGrpSpPr>
                <a:grpSpLocks/>
              </p:cNvGrpSpPr>
              <p:nvPr/>
            </p:nvGrpSpPr>
            <p:grpSpPr bwMode="auto">
              <a:xfrm>
                <a:off x="4222" y="1534"/>
                <a:ext cx="47" cy="815"/>
                <a:chOff x="5280" y="1680"/>
                <a:chExt cx="47" cy="815"/>
              </a:xfrm>
            </p:grpSpPr>
            <p:sp>
              <p:nvSpPr>
                <p:cNvPr id="472084" name="Line 2068"/>
                <p:cNvSpPr>
                  <a:spLocks noChangeShapeType="1"/>
                </p:cNvSpPr>
                <p:nvPr/>
              </p:nvSpPr>
              <p:spPr bwMode="auto">
                <a:xfrm>
                  <a:off x="5328" y="1680"/>
                  <a:ext cx="0" cy="81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472085" name="Group 2069"/>
                <p:cNvGrpSpPr>
                  <a:grpSpLocks/>
                </p:cNvGrpSpPr>
                <p:nvPr/>
              </p:nvGrpSpPr>
              <p:grpSpPr bwMode="auto">
                <a:xfrm>
                  <a:off x="5280" y="2304"/>
                  <a:ext cx="47" cy="191"/>
                  <a:chOff x="5280" y="2304"/>
                  <a:chExt cx="47" cy="191"/>
                </a:xfrm>
              </p:grpSpPr>
              <p:sp>
                <p:nvSpPr>
                  <p:cNvPr id="472086" name="Line 2070"/>
                  <p:cNvSpPr>
                    <a:spLocks noChangeShapeType="1"/>
                  </p:cNvSpPr>
                  <p:nvPr/>
                </p:nvSpPr>
                <p:spPr bwMode="auto">
                  <a:xfrm>
                    <a:off x="5280" y="2496"/>
                    <a:ext cx="4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2087" name="Line 2071"/>
                  <p:cNvSpPr>
                    <a:spLocks noChangeShapeType="1"/>
                  </p:cNvSpPr>
                  <p:nvPr/>
                </p:nvSpPr>
                <p:spPr bwMode="auto">
                  <a:xfrm>
                    <a:off x="5280" y="2304"/>
                    <a:ext cx="4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72088" name="Line 2072"/>
                  <p:cNvSpPr>
                    <a:spLocks noChangeShapeType="1"/>
                  </p:cNvSpPr>
                  <p:nvPr/>
                </p:nvSpPr>
                <p:spPr bwMode="auto">
                  <a:xfrm>
                    <a:off x="5280" y="2400"/>
                    <a:ext cx="4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grpSp>
            <p:nvGrpSpPr>
              <p:cNvPr id="472089" name="Group 2073"/>
              <p:cNvGrpSpPr>
                <a:grpSpLocks/>
              </p:cNvGrpSpPr>
              <p:nvPr/>
            </p:nvGrpSpPr>
            <p:grpSpPr bwMode="auto">
              <a:xfrm>
                <a:off x="4288" y="2074"/>
                <a:ext cx="234" cy="336"/>
                <a:chOff x="5334" y="2208"/>
                <a:chExt cx="259" cy="353"/>
              </a:xfrm>
            </p:grpSpPr>
            <p:sp>
              <p:nvSpPr>
                <p:cNvPr id="472090" name="AutoShape 2074"/>
                <p:cNvSpPr>
                  <a:spLocks noChangeArrowheads="1"/>
                </p:cNvSpPr>
                <p:nvPr/>
              </p:nvSpPr>
              <p:spPr bwMode="auto">
                <a:xfrm>
                  <a:off x="5318" y="2299"/>
                  <a:ext cx="291" cy="126"/>
                </a:xfrm>
                <a:prstGeom prst="roundRect">
                  <a:avLst>
                    <a:gd name="adj" fmla="val 792"/>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p>
                  <a:pPr algn="ctr"/>
                  <a:r>
                    <a:rPr lang="en-GB" sz="800" b="1">
                      <a:solidFill>
                        <a:schemeClr val="tx1"/>
                      </a:solidFill>
                      <a:latin typeface="Arial" charset="0"/>
                    </a:rPr>
                    <a:t>2000</a:t>
                  </a:r>
                </a:p>
              </p:txBody>
            </p:sp>
            <p:sp>
              <p:nvSpPr>
                <p:cNvPr id="472091" name="AutoShape 2075"/>
                <p:cNvSpPr>
                  <a:spLocks noChangeArrowheads="1"/>
                </p:cNvSpPr>
                <p:nvPr/>
              </p:nvSpPr>
              <p:spPr bwMode="auto">
                <a:xfrm>
                  <a:off x="5318" y="2208"/>
                  <a:ext cx="275" cy="126"/>
                </a:xfrm>
                <a:prstGeom prst="roundRect">
                  <a:avLst>
                    <a:gd name="adj" fmla="val 792"/>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p>
                  <a:pPr algn="ctr"/>
                  <a:r>
                    <a:rPr lang="en-GB" sz="800" b="1">
                      <a:solidFill>
                        <a:schemeClr val="tx1"/>
                      </a:solidFill>
                      <a:latin typeface="Arial" charset="0"/>
                    </a:rPr>
                    <a:t>4000</a:t>
                  </a:r>
                  <a:endParaRPr lang="en-GB" sz="800">
                    <a:solidFill>
                      <a:schemeClr val="tx1"/>
                    </a:solidFill>
                    <a:latin typeface="Arial" charset="0"/>
                  </a:endParaRPr>
                </a:p>
              </p:txBody>
            </p:sp>
            <p:sp>
              <p:nvSpPr>
                <p:cNvPr id="472092" name="Text Box 2076"/>
                <p:cNvSpPr txBox="1">
                  <a:spLocks noChangeArrowheads="1"/>
                </p:cNvSpPr>
                <p:nvPr/>
              </p:nvSpPr>
              <p:spPr bwMode="auto">
                <a:xfrm>
                  <a:off x="5356" y="2417"/>
                  <a:ext cx="18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r>
                    <a:rPr lang="en-GB" sz="1000">
                      <a:solidFill>
                        <a:schemeClr val="tx1"/>
                      </a:solidFill>
                      <a:latin typeface="Arial" charset="0"/>
                    </a:rPr>
                    <a:t>  </a:t>
                  </a:r>
                  <a:r>
                    <a:rPr lang="en-GB" sz="1000" b="1">
                      <a:solidFill>
                        <a:schemeClr val="tx1"/>
                      </a:solidFill>
                      <a:latin typeface="Arial" charset="0"/>
                    </a:rPr>
                    <a:t>0</a:t>
                  </a:r>
                  <a:endParaRPr lang="en-GB" sz="1000">
                    <a:solidFill>
                      <a:schemeClr val="tx1"/>
                    </a:solidFill>
                    <a:latin typeface="Arial" charset="0"/>
                  </a:endParaRPr>
                </a:p>
              </p:txBody>
            </p:sp>
          </p:grpSp>
        </p:grpSp>
        <p:sp>
          <p:nvSpPr>
            <p:cNvPr id="472093" name="AutoShape 2077"/>
            <p:cNvSpPr>
              <a:spLocks noChangeArrowheads="1"/>
            </p:cNvSpPr>
            <p:nvPr/>
          </p:nvSpPr>
          <p:spPr bwMode="auto">
            <a:xfrm>
              <a:off x="4041" y="2279"/>
              <a:ext cx="1070" cy="153"/>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0" tIns="0" rIns="0" bIns="0" anchor="ctr"/>
            <a:lstStyle/>
            <a:p>
              <a:pPr algn="ctr"/>
              <a:r>
                <a:rPr lang="en-GB" sz="1000" b="1">
                  <a:solidFill>
                    <a:schemeClr val="tx1"/>
                  </a:solidFill>
                  <a:latin typeface="Arial" charset="0"/>
                </a:rPr>
                <a:t>bytes per bin</a:t>
              </a:r>
            </a:p>
          </p:txBody>
        </p:sp>
        <p:sp>
          <p:nvSpPr>
            <p:cNvPr id="472094" name="Rectangle 2078"/>
            <p:cNvSpPr>
              <a:spLocks noChangeArrowheads="1"/>
            </p:cNvSpPr>
            <p:nvPr/>
          </p:nvSpPr>
          <p:spPr bwMode="auto">
            <a:xfrm>
              <a:off x="4250" y="3427"/>
              <a:ext cx="224" cy="155"/>
            </a:xfrm>
            <a:prstGeom prst="rect">
              <a:avLst/>
            </a:prstGeom>
            <a:noFill/>
            <a:ln>
              <a:noFill/>
            </a:ln>
            <a:effectLst/>
            <a:extLst>
              <a:ext uri="{909E8E84-426E-40dd-AFC4-6F175D3DCCD1}">
                <a14:hiddenFill xmlns="" xmlns:a14="http://schemas.microsoft.com/office/drawing/2010/main">
                  <a:solidFill>
                    <a:srgbClr val="00B8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1000">
                  <a:solidFill>
                    <a:schemeClr val="tx1"/>
                  </a:solidFill>
                  <a:latin typeface="Arial" charset="0"/>
                </a:rPr>
                <a:t>bin</a:t>
              </a:r>
              <a:endParaRPr lang="en-US" sz="1000">
                <a:solidFill>
                  <a:schemeClr val="tx1"/>
                </a:solidFill>
                <a:latin typeface="Arial" charset="0"/>
              </a:endParaRPr>
            </a:p>
          </p:txBody>
        </p:sp>
        <p:sp>
          <p:nvSpPr>
            <p:cNvPr id="472095" name="Text Box 2079"/>
            <p:cNvSpPr txBox="1">
              <a:spLocks noChangeArrowheads="1"/>
            </p:cNvSpPr>
            <p:nvPr/>
          </p:nvSpPr>
          <p:spPr bwMode="auto">
            <a:xfrm>
              <a:off x="4426" y="3433"/>
              <a:ext cx="950" cy="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57150" indent="-5715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400" b="1">
                  <a:solidFill>
                    <a:schemeClr val="accent2"/>
                  </a:solidFill>
                  <a:latin typeface="Arial" charset="0"/>
                </a:rPr>
                <a:t> </a:t>
              </a:r>
              <a:endParaRPr lang="en-GB" sz="1400">
                <a:latin typeface="Arial" charset="0"/>
              </a:endParaRPr>
            </a:p>
          </p:txBody>
        </p:sp>
        <p:sp>
          <p:nvSpPr>
            <p:cNvPr id="472096" name="Text Box 2080"/>
            <p:cNvSpPr txBox="1">
              <a:spLocks noChangeArrowheads="1"/>
            </p:cNvSpPr>
            <p:nvPr/>
          </p:nvSpPr>
          <p:spPr bwMode="auto">
            <a:xfrm>
              <a:off x="790" y="2751"/>
              <a:ext cx="778"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57150" indent="-5715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400" b="1">
                  <a:solidFill>
                    <a:schemeClr val="accent2"/>
                  </a:solidFill>
                  <a:latin typeface="Arial" charset="0"/>
                </a:rPr>
                <a:t> </a:t>
              </a:r>
              <a:r>
                <a:rPr lang="en-GB" sz="1600" b="1">
                  <a:latin typeface="Arial" charset="0"/>
                </a:rPr>
                <a:t>1000 sources</a:t>
              </a:r>
              <a:endParaRPr lang="en-GB" sz="1600">
                <a:latin typeface="Arial" charset="0"/>
              </a:endParaRPr>
            </a:p>
          </p:txBody>
        </p:sp>
      </p:grpSp>
      <p:sp>
        <p:nvSpPr>
          <p:cNvPr id="472097" name="Rectangle 2081"/>
          <p:cNvSpPr>
            <a:spLocks noChangeArrowheads="1"/>
          </p:cNvSpPr>
          <p:nvPr/>
        </p:nvSpPr>
        <p:spPr bwMode="auto">
          <a:xfrm>
            <a:off x="353158" y="955675"/>
            <a:ext cx="7314196" cy="584776"/>
          </a:xfrm>
          <a:prstGeom prst="rect">
            <a:avLst/>
          </a:prstGeom>
          <a:solidFill>
            <a:srgbClr val="FFFFC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1600" b="1" i="1">
                <a:solidFill>
                  <a:schemeClr val="tx1"/>
                </a:solidFill>
                <a:latin typeface="Arial" charset="0"/>
              </a:rPr>
              <a:t>Synthetic trace generated with self-similar statistics (Pareto distribution) </a:t>
            </a:r>
          </a:p>
          <a:p>
            <a:r>
              <a:rPr lang="en-GB" sz="1600" b="1" i="1">
                <a:solidFill>
                  <a:schemeClr val="tx1"/>
                </a:solidFill>
                <a:latin typeface="Arial" charset="0"/>
              </a:rPr>
              <a:t>representing Internet traffic</a:t>
            </a:r>
            <a:endParaRPr lang="en-GB" sz="1800" b="1" i="1">
              <a:solidFill>
                <a:schemeClr val="tx1"/>
              </a:solidFill>
              <a:latin typeface="Arial" charset="0"/>
            </a:endParaRPr>
          </a:p>
        </p:txBody>
      </p:sp>
      <p:sp>
        <p:nvSpPr>
          <p:cNvPr id="472098" name="Text Box 2082"/>
          <p:cNvSpPr txBox="1">
            <a:spLocks noChangeArrowheads="1"/>
          </p:cNvSpPr>
          <p:nvPr/>
        </p:nvSpPr>
        <p:spPr bwMode="auto">
          <a:xfrm>
            <a:off x="1835696" y="5445224"/>
            <a:ext cx="5532284" cy="724301"/>
          </a:xfrm>
          <a:prstGeom prst="rect">
            <a:avLst/>
          </a:prstGeom>
          <a:noFill/>
          <a:ln>
            <a:noFill/>
          </a:ln>
          <a:effectLst/>
          <a:extLst>
            <a:ext uri="{909E8E84-426E-40dd-AFC4-6F175D3DCCD1}">
              <a14:hiddenFill xmlns="" xmlns:a14="http://schemas.microsoft.com/office/drawing/2010/main">
                <a:solidFill>
                  <a:srgbClr val="00B8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6075" indent="-346075">
              <a:defRPr sz="2400">
                <a:solidFill>
                  <a:schemeClr val="tx1"/>
                </a:solidFill>
                <a:latin typeface="Times New Roman" charset="0"/>
                <a:ea typeface="ＭＳ Ｐゴシック" charset="0"/>
              </a:defRPr>
            </a:lvl1pPr>
            <a:lvl2pPr marL="46037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a:lnSpc>
                <a:spcPct val="120000"/>
              </a:lnSpc>
              <a:spcBef>
                <a:spcPct val="20000"/>
              </a:spcBef>
              <a:buClr>
                <a:srgbClr val="000099"/>
              </a:buClr>
              <a:buSzPct val="130000"/>
              <a:buFont typeface="Monotype Sorts" charset="0"/>
              <a:buChar char="ë"/>
            </a:pPr>
            <a:r>
              <a:rPr lang="en-US" sz="1600" dirty="0">
                <a:latin typeface="Arial" charset="0"/>
              </a:rPr>
              <a:t>Self-similar traffic models have long-range dependence</a:t>
            </a:r>
          </a:p>
          <a:p>
            <a:pPr>
              <a:lnSpc>
                <a:spcPct val="120000"/>
              </a:lnSpc>
              <a:spcBef>
                <a:spcPct val="20000"/>
              </a:spcBef>
              <a:buClr>
                <a:srgbClr val="000099"/>
              </a:buClr>
              <a:buSzPct val="130000"/>
              <a:buFont typeface="Monotype Sorts" charset="0"/>
              <a:buChar char="ë"/>
            </a:pPr>
            <a:r>
              <a:rPr lang="en-US" sz="1600" dirty="0">
                <a:latin typeface="Arial" charset="0"/>
              </a:rPr>
              <a:t>The superposition of </a:t>
            </a:r>
            <a:r>
              <a:rPr lang="en-GB" sz="1600" dirty="0">
                <a:latin typeface="Arial" charset="0"/>
              </a:rPr>
              <a:t>many sources is still </a:t>
            </a:r>
            <a:r>
              <a:rPr lang="en-GB" sz="1600" dirty="0" err="1">
                <a:latin typeface="Arial" charset="0"/>
              </a:rPr>
              <a:t>bursty</a:t>
            </a:r>
            <a:endParaRPr lang="en-US" sz="1600" dirty="0">
              <a:latin typeface="Arial" charset="0"/>
            </a:endParaRPr>
          </a:p>
        </p:txBody>
      </p:sp>
      <p:sp>
        <p:nvSpPr>
          <p:cNvPr id="472099" name="Rectangle 2083"/>
          <p:cNvSpPr>
            <a:spLocks noChangeArrowheads="1"/>
          </p:cNvSpPr>
          <p:nvPr/>
        </p:nvSpPr>
        <p:spPr bwMode="auto">
          <a:xfrm>
            <a:off x="0" y="260648"/>
            <a:ext cx="2597366" cy="46230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eaLnBrk="0" hangingPunct="0"/>
            <a:r>
              <a:rPr lang="en-GB" sz="2400" dirty="0">
                <a:solidFill>
                  <a:srgbClr val="9A1D2B"/>
                </a:solidFill>
                <a:latin typeface="Arial" pitchFamily="34" charset="0"/>
                <a:cs typeface="Arial" pitchFamily="34" charset="0"/>
              </a:rPr>
              <a:t>Traffic Statistics II</a:t>
            </a:r>
          </a:p>
        </p:txBody>
      </p:sp>
      <p:sp>
        <p:nvSpPr>
          <p:cNvPr id="472100" name="Text Box 2084"/>
          <p:cNvSpPr txBox="1">
            <a:spLocks noChangeArrowheads="1"/>
          </p:cNvSpPr>
          <p:nvPr/>
        </p:nvSpPr>
        <p:spPr bwMode="auto">
          <a:xfrm rot="-5400000">
            <a:off x="2369600" y="3453706"/>
            <a:ext cx="147989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62000">
              <a:defRPr sz="2400">
                <a:solidFill>
                  <a:schemeClr val="tx1"/>
                </a:solidFill>
                <a:latin typeface="Times New Roman" charset="0"/>
                <a:ea typeface="ＭＳ Ｐゴシック" charset="0"/>
              </a:defRPr>
            </a:lvl1pPr>
            <a:lvl2pPr marL="571500" defTabSz="762000">
              <a:defRPr sz="2400">
                <a:solidFill>
                  <a:schemeClr val="tx1"/>
                </a:solidFill>
                <a:latin typeface="Times New Roman" charset="0"/>
                <a:ea typeface="ＭＳ Ｐゴシック" charset="0"/>
              </a:defRPr>
            </a:lvl2pPr>
            <a:lvl3pPr marL="1143000" defTabSz="762000">
              <a:defRPr sz="2400">
                <a:solidFill>
                  <a:schemeClr val="tx1"/>
                </a:solidFill>
                <a:latin typeface="Times New Roman" charset="0"/>
                <a:ea typeface="ＭＳ Ｐゴシック" charset="0"/>
              </a:defRPr>
            </a:lvl3pPr>
            <a:lvl4pPr marL="1714500" defTabSz="762000">
              <a:defRPr sz="2400">
                <a:solidFill>
                  <a:schemeClr val="tx1"/>
                </a:solidFill>
                <a:latin typeface="Times New Roman" charset="0"/>
                <a:ea typeface="ＭＳ Ｐゴシック" charset="0"/>
              </a:defRPr>
            </a:lvl4pPr>
            <a:lvl5pPr marL="2286000" defTabSz="762000">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GB" sz="1400" b="1"/>
              <a:t>packets/time slot</a:t>
            </a: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FEC7BAAC-BC51-B343-B315-A9ACA46898CF}" type="slidenum">
              <a:rPr lang="en-GB" smtClean="0"/>
              <a:pPr>
                <a:defRPr/>
              </a:pPr>
              <a:t>8</a:t>
            </a:fld>
            <a:endParaRPr lang="en-GB"/>
          </a:p>
        </p:txBody>
      </p:sp>
    </p:spTree>
    <p:extLst>
      <p:ext uri="{BB962C8B-B14F-4D97-AF65-F5344CB8AC3E}">
        <p14:creationId xmlns:p14="http://schemas.microsoft.com/office/powerpoint/2010/main" val="19083354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72066"/>
                                        </p:tgtEl>
                                        <p:attrNameLst>
                                          <p:attrName>style.visibility</p:attrName>
                                        </p:attrNameLst>
                                      </p:cBhvr>
                                      <p:to>
                                        <p:strVal val="visible"/>
                                      </p:to>
                                    </p:set>
                                    <p:animEffect transition="in" filter="blinds(vertical)">
                                      <p:cBhvr>
                                        <p:cTn id="7" dur="500"/>
                                        <p:tgtEl>
                                          <p:spTgt spid="472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72080"/>
                                        </p:tgtEl>
                                        <p:attrNameLst>
                                          <p:attrName>style.visibility</p:attrName>
                                        </p:attrNameLst>
                                      </p:cBhvr>
                                      <p:to>
                                        <p:strVal val="visible"/>
                                      </p:to>
                                    </p:set>
                                    <p:animEffect transition="in" filter="blinds(vertical)">
                                      <p:cBhvr>
                                        <p:cTn id="12" dur="500"/>
                                        <p:tgtEl>
                                          <p:spTgt spid="472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0" y="260648"/>
            <a:ext cx="3366957" cy="46230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normAutofit/>
          </a:bodyPr>
          <a:lstStyle/>
          <a:p>
            <a:pPr eaLnBrk="0" hangingPunct="0"/>
            <a:r>
              <a:rPr lang="en-GB" sz="2400" dirty="0">
                <a:solidFill>
                  <a:srgbClr val="9A1D2B"/>
                </a:solidFill>
                <a:latin typeface="Arial" pitchFamily="34" charset="0"/>
                <a:cs typeface="Arial" pitchFamily="34" charset="0"/>
              </a:rPr>
              <a:t>Impact of Self-similarity</a:t>
            </a:r>
          </a:p>
        </p:txBody>
      </p:sp>
      <p:sp>
        <p:nvSpPr>
          <p:cNvPr id="49155" name="Text Box 3"/>
          <p:cNvSpPr txBox="1">
            <a:spLocks noChangeArrowheads="1"/>
          </p:cNvSpPr>
          <p:nvPr/>
        </p:nvSpPr>
        <p:spPr bwMode="auto">
          <a:xfrm>
            <a:off x="323528" y="1636714"/>
            <a:ext cx="8640960" cy="31700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defTabSz="762000">
              <a:defRPr sz="2400">
                <a:solidFill>
                  <a:schemeClr val="tx1"/>
                </a:solidFill>
                <a:latin typeface="Times New Roman" charset="0"/>
                <a:ea typeface="ＭＳ Ｐゴシック" charset="0"/>
              </a:defRPr>
            </a:lvl1pPr>
            <a:lvl2pPr marL="571500" defTabSz="762000">
              <a:defRPr sz="2400">
                <a:solidFill>
                  <a:schemeClr val="tx1"/>
                </a:solidFill>
                <a:latin typeface="Times New Roman" charset="0"/>
                <a:ea typeface="ＭＳ Ｐゴシック" charset="0"/>
              </a:defRPr>
            </a:lvl2pPr>
            <a:lvl3pPr marL="1143000" defTabSz="762000">
              <a:defRPr sz="2400">
                <a:solidFill>
                  <a:schemeClr val="tx1"/>
                </a:solidFill>
                <a:latin typeface="Times New Roman" charset="0"/>
                <a:ea typeface="ＭＳ Ｐゴシック" charset="0"/>
              </a:defRPr>
            </a:lvl3pPr>
            <a:lvl4pPr marL="1714500" defTabSz="762000">
              <a:defRPr sz="2400">
                <a:solidFill>
                  <a:schemeClr val="tx1"/>
                </a:solidFill>
                <a:latin typeface="Times New Roman" charset="0"/>
                <a:ea typeface="ＭＳ Ｐゴシック" charset="0"/>
              </a:defRPr>
            </a:lvl4pPr>
            <a:lvl5pPr marL="2286000" defTabSz="762000">
              <a:defRPr sz="2400">
                <a:solidFill>
                  <a:schemeClr val="tx1"/>
                </a:solidFill>
                <a:latin typeface="Times New Roman" charset="0"/>
                <a:ea typeface="ＭＳ Ｐゴシック" charset="0"/>
              </a:defRPr>
            </a:lvl5pPr>
            <a:lvl6pPr marL="2743200" defTabSz="762000" eaLnBrk="0" fontAlgn="base" hangingPunct="0">
              <a:spcBef>
                <a:spcPct val="0"/>
              </a:spcBef>
              <a:spcAft>
                <a:spcPct val="0"/>
              </a:spcAft>
              <a:defRPr sz="2400">
                <a:solidFill>
                  <a:schemeClr val="tx1"/>
                </a:solidFill>
                <a:latin typeface="Times New Roman" charset="0"/>
                <a:ea typeface="ＭＳ Ｐゴシック" charset="0"/>
              </a:defRPr>
            </a:lvl6pPr>
            <a:lvl7pPr marL="3200400" defTabSz="762000" eaLnBrk="0" fontAlgn="base" hangingPunct="0">
              <a:spcBef>
                <a:spcPct val="0"/>
              </a:spcBef>
              <a:spcAft>
                <a:spcPct val="0"/>
              </a:spcAft>
              <a:defRPr sz="2400">
                <a:solidFill>
                  <a:schemeClr val="tx1"/>
                </a:solidFill>
                <a:latin typeface="Times New Roman" charset="0"/>
                <a:ea typeface="ＭＳ Ｐゴシック" charset="0"/>
              </a:defRPr>
            </a:lvl7pPr>
            <a:lvl8pPr marL="3657600" defTabSz="762000" eaLnBrk="0" fontAlgn="base" hangingPunct="0">
              <a:spcBef>
                <a:spcPct val="0"/>
              </a:spcBef>
              <a:spcAft>
                <a:spcPct val="0"/>
              </a:spcAft>
              <a:defRPr sz="2400">
                <a:solidFill>
                  <a:schemeClr val="tx1"/>
                </a:solidFill>
                <a:latin typeface="Times New Roman" charset="0"/>
                <a:ea typeface="ＭＳ Ｐゴシック" charset="0"/>
              </a:defRPr>
            </a:lvl8pPr>
            <a:lvl9pPr marL="4114800" defTabSz="762000" eaLnBrk="0" fontAlgn="base" hangingPunct="0">
              <a:spcBef>
                <a:spcPct val="0"/>
              </a:spcBef>
              <a:spcAft>
                <a:spcPct val="0"/>
              </a:spcAft>
              <a:defRPr sz="2400">
                <a:solidFill>
                  <a:schemeClr val="tx1"/>
                </a:solidFill>
                <a:latin typeface="Times New Roman" charset="0"/>
                <a:ea typeface="ＭＳ Ｐゴシック" charset="0"/>
              </a:defRPr>
            </a:lvl9pPr>
          </a:lstStyle>
          <a:p>
            <a:pPr>
              <a:buFontTx/>
              <a:buChar char="•"/>
            </a:pPr>
            <a:r>
              <a:rPr lang="en-GB" sz="2000" dirty="0">
                <a:latin typeface="Arial" charset="0"/>
              </a:rPr>
              <a:t> WDM switched channels must have sufficient bandwidth to cope with peak transmission.</a:t>
            </a:r>
          </a:p>
          <a:p>
            <a:endParaRPr lang="en-GB" sz="2000" dirty="0">
              <a:latin typeface="Arial" charset="0"/>
            </a:endParaRPr>
          </a:p>
          <a:p>
            <a:pPr>
              <a:buFontTx/>
              <a:buChar char="•"/>
            </a:pPr>
            <a:r>
              <a:rPr lang="en-GB" sz="2000" dirty="0">
                <a:latin typeface="Arial" charset="0"/>
              </a:rPr>
              <a:t> Possibility of shaping traffic flows by buffering at network admission points-enables network operation at higher peak to average loads </a:t>
            </a:r>
          </a:p>
          <a:p>
            <a:pPr>
              <a:buFontTx/>
              <a:buChar char="•"/>
            </a:pPr>
            <a:endParaRPr lang="en-GB" sz="2000" dirty="0">
              <a:latin typeface="Arial" charset="0"/>
            </a:endParaRPr>
          </a:p>
          <a:p>
            <a:pPr>
              <a:buFontTx/>
              <a:buChar char="•"/>
            </a:pPr>
            <a:r>
              <a:rPr lang="en-GB" sz="2000" dirty="0">
                <a:latin typeface="Arial" charset="0"/>
              </a:rPr>
              <a:t>Packet switched networks must have sufficient buffering to cope with long bursts, but associated delay must be acceptable. </a:t>
            </a:r>
          </a:p>
          <a:p>
            <a:endParaRPr lang="en-GB" sz="2000" dirty="0">
              <a:latin typeface="Arial" charset="0"/>
            </a:endParaRPr>
          </a:p>
          <a:p>
            <a:endParaRPr lang="en-GB" sz="2000" dirty="0">
              <a:latin typeface="Arial" charset="0"/>
            </a:endParaRPr>
          </a:p>
        </p:txBody>
      </p:sp>
      <p:sp>
        <p:nvSpPr>
          <p:cNvPr id="2" name="Footer Placeholder 1"/>
          <p:cNvSpPr>
            <a:spLocks noGrp="1"/>
          </p:cNvSpPr>
          <p:nvPr>
            <p:ph type="ftr" sz="quarter" idx="10"/>
          </p:nvPr>
        </p:nvSpPr>
        <p:spPr/>
        <p:txBody>
          <a:bodyPr/>
          <a:lstStyle/>
          <a:p>
            <a:pPr>
              <a:defRPr/>
            </a:pPr>
            <a:r>
              <a:rPr lang="en-US"/>
              <a:t>Optical Networks                                                 Electrical and Electronic Engineering</a:t>
            </a:r>
            <a:endParaRPr lang="en-GB"/>
          </a:p>
        </p:txBody>
      </p:sp>
      <p:sp>
        <p:nvSpPr>
          <p:cNvPr id="3" name="Slide Number Placeholder 2"/>
          <p:cNvSpPr>
            <a:spLocks noGrp="1"/>
          </p:cNvSpPr>
          <p:nvPr>
            <p:ph type="sldNum" sz="quarter" idx="11"/>
          </p:nvPr>
        </p:nvSpPr>
        <p:spPr/>
        <p:txBody>
          <a:bodyPr/>
          <a:lstStyle/>
          <a:p>
            <a:pPr>
              <a:defRPr/>
            </a:pPr>
            <a:fld id="{FEC7BAAC-BC51-B343-B315-A9ACA46898CF}" type="slidenum">
              <a:rPr lang="en-GB" smtClean="0"/>
              <a:pPr>
                <a:defRPr/>
              </a:pPr>
              <a:t>9</a:t>
            </a:fld>
            <a:endParaRPr lang="en-GB"/>
          </a:p>
        </p:txBody>
      </p:sp>
    </p:spTree>
    <p:extLst>
      <p:ext uri="{BB962C8B-B14F-4D97-AF65-F5344CB8AC3E}">
        <p14:creationId xmlns:p14="http://schemas.microsoft.com/office/powerpoint/2010/main" val="174105633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22613</TotalTime>
  <Words>2910</Words>
  <Application>Microsoft Macintosh PowerPoint</Application>
  <PresentationFormat>On-screen Show (4:3)</PresentationFormat>
  <Paragraphs>542</Paragraphs>
  <Slides>32</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Marlett</vt:lpstr>
      <vt:lpstr>Monotype Sorts</vt:lpstr>
      <vt:lpstr>Times New Roman</vt:lpstr>
      <vt:lpstr>Wingdings</vt:lpstr>
      <vt:lpstr>Office Theme</vt:lpstr>
      <vt:lpstr>Optical Networks  [EENGM0003]</vt:lpstr>
      <vt:lpstr>Sub-wavelength switched networks </vt:lpstr>
      <vt:lpstr>Optical Switching</vt:lpstr>
      <vt:lpstr>Optical WDM Switching Advantages and Disadvantages </vt:lpstr>
      <vt:lpstr>Optical WDM Switching Advantages and Disadvantages </vt:lpstr>
      <vt:lpstr>PowerPoint Presentation</vt:lpstr>
      <vt:lpstr>PowerPoint Presentation</vt:lpstr>
      <vt:lpstr>PowerPoint Presentation</vt:lpstr>
      <vt:lpstr>PowerPoint Presentation</vt:lpstr>
      <vt:lpstr>PowerPoint Presentation</vt:lpstr>
      <vt:lpstr>Packet switching principles</vt:lpstr>
      <vt:lpstr>PowerPoint Presentation</vt:lpstr>
      <vt:lpstr>PowerPoint Presentation</vt:lpstr>
      <vt:lpstr>Network concept</vt:lpstr>
      <vt:lpstr>PowerPoint Presentation</vt:lpstr>
      <vt:lpstr>Power Equalisation</vt:lpstr>
      <vt:lpstr>PowerPoint Presentation</vt:lpstr>
      <vt:lpstr>Need for Synchronisation</vt:lpstr>
      <vt:lpstr>PowerPoint Presentation</vt:lpstr>
      <vt:lpstr>Avoiding synchronisation</vt:lpstr>
      <vt:lpstr>Switching Fabric Space- switched or Wavelength- routed</vt:lpstr>
      <vt:lpstr>Contention Resolution</vt:lpstr>
      <vt:lpstr>How to avoid buffering in OPS : Deflection Routing</vt:lpstr>
      <vt:lpstr>Optical Packet Switching Main Issues: </vt:lpstr>
      <vt:lpstr>Optical Burst Switching</vt:lpstr>
      <vt:lpstr>PowerPoint Presentation</vt:lpstr>
      <vt:lpstr>Optical Burst Switching : Basic Principle</vt:lpstr>
      <vt:lpstr>Optical Burst Switching : Basic Principle</vt:lpstr>
      <vt:lpstr>Optical Burst Switching : Basic Principle</vt:lpstr>
      <vt:lpstr>PowerPoint Presentation</vt:lpstr>
      <vt:lpstr>Optical Burst Switching Considerations  </vt:lpstr>
      <vt:lpstr>End of Session 7</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rebtc</dc:creator>
  <cp:lastModifiedBy>Jiadi Li</cp:lastModifiedBy>
  <cp:revision>453</cp:revision>
  <cp:lastPrinted>2017-01-19T08:50:44Z</cp:lastPrinted>
  <dcterms:created xsi:type="dcterms:W3CDTF">2013-02-14T16:53:45Z</dcterms:created>
  <dcterms:modified xsi:type="dcterms:W3CDTF">2022-03-31T10:05:51Z</dcterms:modified>
</cp:coreProperties>
</file>