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717" r:id="rId2"/>
    <p:sldId id="856" r:id="rId3"/>
    <p:sldId id="737" r:id="rId4"/>
    <p:sldId id="876" r:id="rId5"/>
    <p:sldId id="865" r:id="rId6"/>
    <p:sldId id="868" r:id="rId7"/>
    <p:sldId id="869" r:id="rId8"/>
    <p:sldId id="870" r:id="rId9"/>
    <p:sldId id="871" r:id="rId10"/>
    <p:sldId id="872" r:id="rId11"/>
    <p:sldId id="815" r:id="rId12"/>
    <p:sldId id="331" r:id="rId13"/>
    <p:sldId id="332" r:id="rId14"/>
    <p:sldId id="333" r:id="rId15"/>
    <p:sldId id="341" r:id="rId16"/>
    <p:sldId id="334" r:id="rId17"/>
    <p:sldId id="335" r:id="rId18"/>
    <p:sldId id="342" r:id="rId19"/>
    <p:sldId id="347" r:id="rId20"/>
    <p:sldId id="337" r:id="rId21"/>
    <p:sldId id="338" r:id="rId22"/>
    <p:sldId id="339" r:id="rId23"/>
    <p:sldId id="884" r:id="rId24"/>
    <p:sldId id="257" r:id="rId25"/>
    <p:sldId id="877" r:id="rId26"/>
    <p:sldId id="878" r:id="rId27"/>
    <p:sldId id="879" r:id="rId28"/>
    <p:sldId id="859" r:id="rId29"/>
    <p:sldId id="886" r:id="rId30"/>
    <p:sldId id="887" r:id="rId31"/>
    <p:sldId id="882" r:id="rId32"/>
    <p:sldId id="863" r:id="rId33"/>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96"/>
    <p:restoredTop sz="94523"/>
  </p:normalViewPr>
  <p:slideViewPr>
    <p:cSldViewPr snapToGrid="0">
      <p:cViewPr varScale="1">
        <p:scale>
          <a:sx n="43" d="100"/>
          <a:sy n="43" d="100"/>
        </p:scale>
        <p:origin x="248" y="152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08/12/2021</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AAD201C-FF70-1B4F-9E2B-43352DCAE3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E7A6A6E0-13FB-6F49-AD73-17730051A6D0}" type="slidenum">
              <a:rPr lang="en-US" altLang="en-US" sz="1200">
                <a:solidFill>
                  <a:schemeClr val="bg1"/>
                </a:solidFill>
              </a:rPr>
              <a:pPr/>
              <a:t>18</a:t>
            </a:fld>
            <a:endParaRPr lang="en-US" altLang="en-US" sz="1200">
              <a:solidFill>
                <a:schemeClr val="bg1"/>
              </a:solidFill>
            </a:endParaRPr>
          </a:p>
        </p:txBody>
      </p:sp>
      <p:sp>
        <p:nvSpPr>
          <p:cNvPr id="36867" name="Rectangle 2">
            <a:extLst>
              <a:ext uri="{FF2B5EF4-FFF2-40B4-BE49-F238E27FC236}">
                <a16:creationId xmlns:a16="http://schemas.microsoft.com/office/drawing/2014/main" id="{74FB88F9-6F3A-C44A-872E-898ECB0DCD76}"/>
              </a:ext>
            </a:extLst>
          </p:cNvPr>
          <p:cNvSpPr>
            <a:spLocks noGrp="1" noRot="1" noChangeAspect="1" noChangeArrowheads="1" noTextEdit="1"/>
          </p:cNvSpPr>
          <p:nvPr>
            <p:ph type="sldImg"/>
          </p:nvPr>
        </p:nvSpPr>
        <p:spPr>
          <a:xfrm>
            <a:off x="95250" y="750888"/>
            <a:ext cx="6578600" cy="3700462"/>
          </a:xfrm>
          <a:ln w="12700"/>
        </p:spPr>
      </p:sp>
      <p:sp>
        <p:nvSpPr>
          <p:cNvPr id="36868" name="Rectangle 3">
            <a:extLst>
              <a:ext uri="{FF2B5EF4-FFF2-40B4-BE49-F238E27FC236}">
                <a16:creationId xmlns:a16="http://schemas.microsoft.com/office/drawing/2014/main" id="{5ADDDBCA-A6C9-B74E-AB04-0E664D81962D}"/>
              </a:ext>
            </a:extLst>
          </p:cNvPr>
          <p:cNvSpPr>
            <a:spLocks noGrp="1" noChangeArrowheads="1"/>
          </p:cNvSpPr>
          <p:nvPr>
            <p:ph type="body" idx="1"/>
          </p:nvPr>
        </p:nvSpPr>
        <p:spPr>
          <a:xfrm>
            <a:off x="901700" y="4705350"/>
            <a:ext cx="496570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6" rIns="90478" bIns="44446"/>
          <a:lstStyle/>
          <a:p>
            <a:endParaRPr lang="en-GB" altLang="en-US"/>
          </a:p>
        </p:txBody>
      </p:sp>
    </p:spTree>
    <p:extLst>
      <p:ext uri="{BB962C8B-B14F-4D97-AF65-F5344CB8AC3E}">
        <p14:creationId xmlns:p14="http://schemas.microsoft.com/office/powerpoint/2010/main" val="187276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0CB849A-1E07-484A-8A3B-E573888FB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6878E912-9AC1-754E-BCC5-D6B352817CE6}" type="slidenum">
              <a:rPr lang="en-US" altLang="en-US" sz="1200">
                <a:solidFill>
                  <a:schemeClr val="bg1"/>
                </a:solidFill>
              </a:rPr>
              <a:pPr/>
              <a:t>19</a:t>
            </a:fld>
            <a:endParaRPr lang="en-US" altLang="en-US" sz="1200">
              <a:solidFill>
                <a:schemeClr val="bg1"/>
              </a:solidFill>
            </a:endParaRPr>
          </a:p>
        </p:txBody>
      </p:sp>
      <p:sp>
        <p:nvSpPr>
          <p:cNvPr id="39939" name="Rectangle 2">
            <a:extLst>
              <a:ext uri="{FF2B5EF4-FFF2-40B4-BE49-F238E27FC236}">
                <a16:creationId xmlns:a16="http://schemas.microsoft.com/office/drawing/2014/main" id="{DC8728ED-79EE-184D-A568-70BCC7B36449}"/>
              </a:ext>
            </a:extLst>
          </p:cNvPr>
          <p:cNvSpPr>
            <a:spLocks noGrp="1" noRot="1" noChangeAspect="1" noChangeArrowheads="1" noTextEdit="1"/>
          </p:cNvSpPr>
          <p:nvPr>
            <p:ph type="sldImg"/>
          </p:nvPr>
        </p:nvSpPr>
        <p:spPr>
          <a:xfrm>
            <a:off x="95250" y="750888"/>
            <a:ext cx="6578600" cy="3700462"/>
          </a:xfrm>
          <a:ln w="12700"/>
        </p:spPr>
      </p:sp>
      <p:sp>
        <p:nvSpPr>
          <p:cNvPr id="39940" name="Rectangle 3">
            <a:extLst>
              <a:ext uri="{FF2B5EF4-FFF2-40B4-BE49-F238E27FC236}">
                <a16:creationId xmlns:a16="http://schemas.microsoft.com/office/drawing/2014/main" id="{55C44DEA-6864-FB45-B01E-A843B7E31BD6}"/>
              </a:ext>
            </a:extLst>
          </p:cNvPr>
          <p:cNvSpPr>
            <a:spLocks noGrp="1" noChangeArrowheads="1"/>
          </p:cNvSpPr>
          <p:nvPr>
            <p:ph type="body" idx="1"/>
          </p:nvPr>
        </p:nvSpPr>
        <p:spPr>
          <a:xfrm>
            <a:off x="901700" y="4705350"/>
            <a:ext cx="496570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6" rIns="90478" bIns="44446"/>
          <a:lstStyle/>
          <a:p>
            <a:endParaRPr lang="en-GB" altLang="en-US"/>
          </a:p>
        </p:txBody>
      </p:sp>
    </p:spTree>
    <p:extLst>
      <p:ext uri="{BB962C8B-B14F-4D97-AF65-F5344CB8AC3E}">
        <p14:creationId xmlns:p14="http://schemas.microsoft.com/office/powerpoint/2010/main" val="3833803547"/>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9956800" cy="914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524000" y="1524000"/>
            <a:ext cx="4876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04000" y="1524000"/>
            <a:ext cx="4876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4E8F1342-720A-9C46-84DE-07B410F9B46D}"/>
              </a:ext>
            </a:extLst>
          </p:cNvPr>
          <p:cNvSpPr>
            <a:spLocks noGrp="1"/>
          </p:cNvSpPr>
          <p:nvPr>
            <p:ph type="sldNum" sz="quarter" idx="10"/>
          </p:nvPr>
        </p:nvSpPr>
        <p:spPr/>
        <p:txBody>
          <a:bodyPr/>
          <a:lstStyle>
            <a:lvl1pPr>
              <a:defRPr/>
            </a:lvl1pPr>
          </a:lstStyle>
          <a:p>
            <a:fld id="{5784E28B-2D45-8245-BACD-58E993820EB4}" type="slidenum">
              <a:rPr lang="en-US" altLang="en-US"/>
              <a:pPr/>
              <a:t>‹#›</a:t>
            </a:fld>
            <a:endParaRPr lang="en-US" alt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167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4100AEE1-4C25-2C40-9DAA-8893E954CE1D}"/>
              </a:ext>
            </a:extLst>
          </p:cNvPr>
          <p:cNvSpPr>
            <a:spLocks noGrp="1"/>
          </p:cNvSpPr>
          <p:nvPr>
            <p:ph type="sldNum" sz="quarter" idx="10"/>
          </p:nvPr>
        </p:nvSpPr>
        <p:spPr/>
        <p:txBody>
          <a:bodyPr/>
          <a:lstStyle>
            <a:lvl1pPr>
              <a:defRPr/>
            </a:lvl1pPr>
          </a:lstStyle>
          <a:p>
            <a:fld id="{01BA0079-7060-DE4E-81DC-D8A890127911}" type="slidenum">
              <a:rPr lang="en-US" altLang="en-US"/>
              <a:pPr/>
              <a:t>‹#›</a:t>
            </a:fld>
            <a:endParaRPr lang="en-US" alt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81369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 id="2147485309" r:id="rId3"/>
    <p:sldLayoutId id="2147485310" r:id="rId4"/>
  </p:sldLayoutIdLst>
  <p:hf hdr="0" ftr="0" dt="0"/>
  <p:txStyles>
    <p:titleStyle>
      <a:lvl1pPr marL="441325" indent="-441325" algn="l" rtl="0" eaLnBrk="0" fontAlgn="base" hangingPunct="0">
        <a:spcBef>
          <a:spcPct val="0"/>
        </a:spcBef>
        <a:spcAft>
          <a:spcPct val="0"/>
        </a:spcAft>
        <a:buBlip>
          <a:blip r:embed="rId7"/>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7"/>
        </a:buBlip>
        <a:defRPr sz="4400">
          <a:solidFill>
            <a:srgbClr val="B01C2E"/>
          </a:solidFill>
          <a:latin typeface="Arial" charset="0"/>
        </a:defRPr>
      </a:lvl2pPr>
      <a:lvl3pPr marL="441325" indent="-441325" algn="l" rtl="0" eaLnBrk="0" fontAlgn="base" hangingPunct="0">
        <a:spcBef>
          <a:spcPct val="0"/>
        </a:spcBef>
        <a:spcAft>
          <a:spcPct val="0"/>
        </a:spcAft>
        <a:buBlip>
          <a:blip r:embed="rId7"/>
        </a:buBlip>
        <a:defRPr sz="4400">
          <a:solidFill>
            <a:srgbClr val="B01C2E"/>
          </a:solidFill>
          <a:latin typeface="Arial" charset="0"/>
        </a:defRPr>
      </a:lvl3pPr>
      <a:lvl4pPr marL="441325" indent="-441325" algn="l" rtl="0" eaLnBrk="0" fontAlgn="base" hangingPunct="0">
        <a:spcBef>
          <a:spcPct val="0"/>
        </a:spcBef>
        <a:spcAft>
          <a:spcPct val="0"/>
        </a:spcAft>
        <a:buBlip>
          <a:blip r:embed="rId7"/>
        </a:buBlip>
        <a:defRPr sz="4400">
          <a:solidFill>
            <a:srgbClr val="B01C2E"/>
          </a:solidFill>
          <a:latin typeface="Arial" charset="0"/>
        </a:defRPr>
      </a:lvl4pPr>
      <a:lvl5pPr marL="441325" indent="-441325" algn="l" rtl="0" eaLnBrk="0" fontAlgn="base" hangingPunct="0">
        <a:spcBef>
          <a:spcPct val="0"/>
        </a:spcBef>
        <a:spcAft>
          <a:spcPct val="0"/>
        </a:spcAft>
        <a:buBlip>
          <a:blip r:embed="rId7"/>
        </a:buBlip>
        <a:defRPr sz="4400">
          <a:solidFill>
            <a:srgbClr val="B01C2E"/>
          </a:solidFill>
          <a:latin typeface="Arial" charset="0"/>
        </a:defRPr>
      </a:lvl5pPr>
      <a:lvl6pPr marL="898525" indent="-441325" algn="l" rtl="0" fontAlgn="base">
        <a:spcBef>
          <a:spcPct val="0"/>
        </a:spcBef>
        <a:spcAft>
          <a:spcPct val="0"/>
        </a:spcAft>
        <a:buBlip>
          <a:blip r:embed="rId7"/>
        </a:buBlip>
        <a:defRPr sz="4400">
          <a:solidFill>
            <a:srgbClr val="B01C2E"/>
          </a:solidFill>
          <a:latin typeface="Arial" charset="0"/>
        </a:defRPr>
      </a:lvl6pPr>
      <a:lvl7pPr marL="1355725" indent="-441325" algn="l" rtl="0" fontAlgn="base">
        <a:spcBef>
          <a:spcPct val="0"/>
        </a:spcBef>
        <a:spcAft>
          <a:spcPct val="0"/>
        </a:spcAft>
        <a:buBlip>
          <a:blip r:embed="rId7"/>
        </a:buBlip>
        <a:defRPr sz="4400">
          <a:solidFill>
            <a:srgbClr val="B01C2E"/>
          </a:solidFill>
          <a:latin typeface="Arial" charset="0"/>
        </a:defRPr>
      </a:lvl7pPr>
      <a:lvl8pPr marL="1812925" indent="-441325" algn="l" rtl="0" fontAlgn="base">
        <a:spcBef>
          <a:spcPct val="0"/>
        </a:spcBef>
        <a:spcAft>
          <a:spcPct val="0"/>
        </a:spcAft>
        <a:buBlip>
          <a:blip r:embed="rId7"/>
        </a:buBlip>
        <a:defRPr sz="4400">
          <a:solidFill>
            <a:srgbClr val="B01C2E"/>
          </a:solidFill>
          <a:latin typeface="Arial" charset="0"/>
        </a:defRPr>
      </a:lvl8pPr>
      <a:lvl9pPr marL="2270125" indent="-441325" algn="l" rtl="0" fontAlgn="base">
        <a:spcBef>
          <a:spcPct val="0"/>
        </a:spcBef>
        <a:spcAft>
          <a:spcPct val="0"/>
        </a:spcAft>
        <a:buBlip>
          <a:blip r:embed="rId7"/>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ole.bris.ac.u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US" sz="4400" b="1" dirty="0">
                <a:solidFill>
                  <a:srgbClr val="B01C2E"/>
                </a:solidFill>
              </a:rPr>
              <a:t> </a:t>
            </a:r>
            <a:r>
              <a:rPr lang="en-GB" sz="4400" b="1" dirty="0">
                <a:solidFill>
                  <a:srgbClr val="B01C2E"/>
                </a:solidFill>
              </a:rPr>
              <a:t>Mobile Communication Systems</a:t>
            </a:r>
          </a:p>
          <a:p>
            <a:pPr marL="0" indent="0" algn="ctr">
              <a:lnSpc>
                <a:spcPts val="5500"/>
              </a:lnSpc>
              <a:spcBef>
                <a:spcPct val="0"/>
              </a:spcBef>
              <a:buNone/>
            </a:pPr>
            <a:r>
              <a:rPr lang="en-US" sz="4400" b="1" dirty="0">
                <a:solidFill>
                  <a:srgbClr val="B01C2E"/>
                </a:solidFill>
              </a:rPr>
              <a:t>Introduction</a:t>
            </a:r>
          </a:p>
          <a:p>
            <a:pPr marL="0" indent="0" algn="ctr">
              <a:spcBef>
                <a:spcPct val="0"/>
              </a:spcBef>
              <a:buNone/>
            </a:pPr>
            <a:br>
              <a:rPr lang="en-US" sz="4400" b="1" dirty="0">
                <a:solidFill>
                  <a:srgbClr val="B01C2E"/>
                </a:solidFill>
              </a:rPr>
            </a:br>
            <a:endParaRPr lang="en-US" sz="4000" i="1" dirty="0">
              <a:solidFill>
                <a:srgbClr val="B01C2E"/>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(3)</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850789" y="1143000"/>
            <a:ext cx="1721485" cy="2205355"/>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790463" y="3559347"/>
            <a:ext cx="1842135" cy="2376170"/>
          </a:xfrm>
          <a:prstGeom prst="rect">
            <a:avLst/>
          </a:prstGeom>
          <a:noFill/>
          <a:ln>
            <a:noFill/>
          </a:ln>
        </p:spPr>
      </p:pic>
      <p:sp>
        <p:nvSpPr>
          <p:cNvPr id="12" name="Text Box 23"/>
          <p:cNvSpPr txBox="1"/>
          <p:nvPr/>
        </p:nvSpPr>
        <p:spPr>
          <a:xfrm>
            <a:off x="5068981" y="1380746"/>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Wireless Communications: Principles and Practice</a:t>
            </a:r>
            <a:r>
              <a:rPr lang="en-GB" sz="1200" dirty="0">
                <a:solidFill>
                  <a:srgbClr val="000000"/>
                </a:solidFill>
                <a:effectLst/>
                <a:latin typeface="Arial" charset="0"/>
                <a:ea typeface="Calibri" charset="0"/>
                <a:cs typeface="Times New Roman" charset="0"/>
              </a:rPr>
              <a:t>, Prentice Hall, </a:t>
            </a:r>
            <a:r>
              <a:rPr lang="en-GB" sz="1200" dirty="0">
                <a:solidFill>
                  <a:srgbClr val="0000FF"/>
                </a:solidFill>
                <a:effectLst/>
                <a:latin typeface="Arial" charset="0"/>
                <a:ea typeface="Calibri" charset="0"/>
                <a:cs typeface="Times New Roman" charset="0"/>
              </a:rPr>
              <a:t>Theodore S. Rappaport</a:t>
            </a:r>
            <a:r>
              <a:rPr lang="en-GB" sz="1200" dirty="0">
                <a:solidFill>
                  <a:srgbClr val="000000"/>
                </a:solidFill>
                <a:effectLst/>
                <a:latin typeface="Arial" charset="0"/>
                <a:ea typeface="Calibri" charset="0"/>
                <a:cs typeface="Times New Roman" charset="0"/>
              </a:rPr>
              <a:t>, December 2001.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0130422320 (736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has been recommended by previous students.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
        <p:nvSpPr>
          <p:cNvPr id="13" name="Text Box 24"/>
          <p:cNvSpPr txBox="1"/>
          <p:nvPr/>
        </p:nvSpPr>
        <p:spPr>
          <a:xfrm>
            <a:off x="5068980" y="3734312"/>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Cellular Radio</a:t>
            </a:r>
            <a:r>
              <a:rPr lang="en-GB" sz="1200" dirty="0">
                <a:solidFill>
                  <a:srgbClr val="000000"/>
                </a:solidFill>
                <a:effectLst/>
                <a:latin typeface="Arial" charset="0"/>
                <a:ea typeface="Calibri" charset="0"/>
                <a:cs typeface="Times New Roman" charset="0"/>
              </a:rPr>
              <a:t>, 2nd Edition, </a:t>
            </a:r>
            <a:r>
              <a:rPr lang="en-GB" sz="1200" dirty="0">
                <a:solidFill>
                  <a:srgbClr val="0000FF"/>
                </a:solidFill>
                <a:effectLst/>
                <a:latin typeface="Arial" charset="0"/>
                <a:ea typeface="Calibri" charset="0"/>
                <a:cs typeface="Times New Roman" charset="0"/>
              </a:rPr>
              <a:t>R. C. V. </a:t>
            </a:r>
            <a:r>
              <a:rPr lang="en-GB" sz="1200" dirty="0" err="1">
                <a:solidFill>
                  <a:srgbClr val="0000FF"/>
                </a:solidFill>
                <a:effectLst/>
                <a:latin typeface="Arial" charset="0"/>
                <a:ea typeface="Calibri" charset="0"/>
                <a:cs typeface="Times New Roman" charset="0"/>
              </a:rPr>
              <a:t>MacArio</a:t>
            </a:r>
            <a:r>
              <a:rPr lang="en-GB" sz="1200" dirty="0">
                <a:solidFill>
                  <a:srgbClr val="000000"/>
                </a:solidFill>
                <a:effectLst/>
                <a:latin typeface="Arial" charset="0"/>
                <a:ea typeface="Calibri" charset="0"/>
                <a:cs typeface="Times New Roman" charset="0"/>
              </a:rPr>
              <a:t>, April 1997.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0070444331 (276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covers the material in part 3 of the unit. This book is not recommended for personal purchase unless you find this part of the unit difficult.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99663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Blackboard</a:t>
            </a:r>
          </a:p>
        </p:txBody>
      </p:sp>
      <p:sp>
        <p:nvSpPr>
          <p:cNvPr id="3" name="Content Placeholder 2"/>
          <p:cNvSpPr>
            <a:spLocks noGrp="1"/>
          </p:cNvSpPr>
          <p:nvPr>
            <p:ph idx="1"/>
          </p:nvPr>
        </p:nvSpPr>
        <p:spPr>
          <a:xfrm>
            <a:off x="265937" y="948070"/>
            <a:ext cx="10972800" cy="5008418"/>
          </a:xfrm>
        </p:spPr>
        <p:txBody>
          <a:bodyPr/>
          <a:lstStyle/>
          <a:p>
            <a:pPr marL="0" indent="0">
              <a:buNone/>
            </a:pPr>
            <a:r>
              <a:rPr lang="en-US" dirty="0">
                <a:hlinkClick r:id="rId2"/>
              </a:rPr>
              <a:t>https://www.ole.bris.ac.uk</a:t>
            </a:r>
            <a:endParaRPr lang="en-GB" dirty="0"/>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6424" y="1807151"/>
            <a:ext cx="9072282" cy="4057419"/>
          </a:xfrm>
          <a:prstGeom prst="rect">
            <a:avLst/>
          </a:prstGeom>
        </p:spPr>
      </p:pic>
      <p:sp>
        <p:nvSpPr>
          <p:cNvPr id="8" name="Oval 7"/>
          <p:cNvSpPr/>
          <p:nvPr/>
        </p:nvSpPr>
        <p:spPr>
          <a:xfrm>
            <a:off x="1278077" y="1971650"/>
            <a:ext cx="3007052" cy="134529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87421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DFD16EEC-C436-324D-B3E6-80C4291353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EC898126-4027-7144-B256-EC3A9FF20714}" type="slidenum">
              <a:rPr lang="en-US" altLang="en-US" sz="1400">
                <a:solidFill>
                  <a:schemeClr val="bg1"/>
                </a:solidFill>
              </a:rPr>
              <a:pPr/>
              <a:t>12</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70589C35-212D-5C47-8829-51A2FCFED61C}"/>
              </a:ext>
            </a:extLst>
          </p:cNvPr>
          <p:cNvSpPr>
            <a:spLocks noGrp="1" noChangeArrowheads="1"/>
          </p:cNvSpPr>
          <p:nvPr>
            <p:ph type="title"/>
          </p:nvPr>
        </p:nvSpPr>
        <p:spPr/>
        <p:txBody>
          <a:bodyPr/>
          <a:lstStyle/>
          <a:p>
            <a:r>
              <a:rPr lang="en-GB" altLang="en-US"/>
              <a:t>Performance of Communication Systems</a:t>
            </a:r>
          </a:p>
        </p:txBody>
      </p:sp>
      <p:sp>
        <p:nvSpPr>
          <p:cNvPr id="20484" name="Rectangle 3">
            <a:extLst>
              <a:ext uri="{FF2B5EF4-FFF2-40B4-BE49-F238E27FC236}">
                <a16:creationId xmlns:a16="http://schemas.microsoft.com/office/drawing/2014/main" id="{94CAB137-5980-E746-B08F-F0F6C5C16539}"/>
              </a:ext>
            </a:extLst>
          </p:cNvPr>
          <p:cNvSpPr>
            <a:spLocks noGrp="1" noChangeArrowheads="1"/>
          </p:cNvSpPr>
          <p:nvPr>
            <p:ph type="body" idx="1"/>
          </p:nvPr>
        </p:nvSpPr>
        <p:spPr>
          <a:xfrm>
            <a:off x="609600" y="1340703"/>
            <a:ext cx="10972800" cy="4273550"/>
          </a:xfrm>
        </p:spPr>
        <p:txBody>
          <a:bodyPr/>
          <a:lstStyle/>
          <a:p>
            <a:r>
              <a:rPr lang="en-GB" altLang="en-US" dirty="0"/>
              <a:t>Performance assessment of voice or data link over a real channel</a:t>
            </a:r>
          </a:p>
          <a:p>
            <a:pPr lvl="1">
              <a:lnSpc>
                <a:spcPct val="90000"/>
              </a:lnSpc>
            </a:pPr>
            <a:r>
              <a:rPr lang="en-GB" altLang="en-US" dirty="0"/>
              <a:t>Wire </a:t>
            </a:r>
          </a:p>
          <a:p>
            <a:pPr lvl="1">
              <a:lnSpc>
                <a:spcPct val="90000"/>
              </a:lnSpc>
            </a:pPr>
            <a:r>
              <a:rPr lang="en-GB" altLang="en-US" dirty="0"/>
              <a:t>Wireless</a:t>
            </a:r>
          </a:p>
          <a:p>
            <a:pPr lvl="2">
              <a:lnSpc>
                <a:spcPct val="90000"/>
              </a:lnSpc>
            </a:pPr>
            <a:r>
              <a:rPr lang="en-GB" altLang="en-US" dirty="0"/>
              <a:t>Point-to-point link</a:t>
            </a:r>
          </a:p>
          <a:p>
            <a:pPr lvl="2">
              <a:lnSpc>
                <a:spcPct val="90000"/>
              </a:lnSpc>
            </a:pPr>
            <a:r>
              <a:rPr lang="en-GB" altLang="en-US" dirty="0"/>
              <a:t>Satellite </a:t>
            </a:r>
          </a:p>
          <a:p>
            <a:pPr lvl="2">
              <a:lnSpc>
                <a:spcPct val="90000"/>
              </a:lnSpc>
            </a:pPr>
            <a:r>
              <a:rPr lang="en-GB" altLang="en-US" dirty="0"/>
              <a:t>Cellular (3G-5G, LTE)</a:t>
            </a:r>
          </a:p>
          <a:p>
            <a:pPr lvl="2">
              <a:lnSpc>
                <a:spcPct val="90000"/>
              </a:lnSpc>
            </a:pPr>
            <a:r>
              <a:rPr lang="en-GB" altLang="en-US" dirty="0"/>
              <a:t>WLAN</a:t>
            </a:r>
          </a:p>
          <a:p>
            <a:pPr lvl="2">
              <a:lnSpc>
                <a:spcPct val="90000"/>
              </a:lnSpc>
            </a:pPr>
            <a:r>
              <a:rPr lang="en-GB" altLang="en-US" dirty="0"/>
              <a:t>Radio, TV broadcasting</a:t>
            </a:r>
          </a:p>
          <a:p>
            <a:pPr lvl="2">
              <a:lnSpc>
                <a:spcPct val="90000"/>
              </a:lnSpc>
            </a:pPr>
            <a:endParaRPr lang="en-GB" altLang="en-US" dirty="0"/>
          </a:p>
        </p:txBody>
      </p:sp>
    </p:spTree>
    <p:extLst>
      <p:ext uri="{BB962C8B-B14F-4D97-AF65-F5344CB8AC3E}">
        <p14:creationId xmlns:p14="http://schemas.microsoft.com/office/powerpoint/2010/main" val="36938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D81BBEEF-73E7-9248-AD42-D540B8B8B0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259E4550-5A42-E647-AB4A-A39D8CD97BE8}" type="slidenum">
              <a:rPr lang="en-US" altLang="en-US" sz="1400">
                <a:solidFill>
                  <a:schemeClr val="bg1"/>
                </a:solidFill>
              </a:rPr>
              <a:pPr/>
              <a:t>13</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0B51595D-34D0-5943-8343-0D4D451AAB11}"/>
              </a:ext>
            </a:extLst>
          </p:cNvPr>
          <p:cNvSpPr>
            <a:spLocks noGrp="1" noChangeArrowheads="1"/>
          </p:cNvSpPr>
          <p:nvPr>
            <p:ph type="title"/>
          </p:nvPr>
        </p:nvSpPr>
        <p:spPr/>
        <p:txBody>
          <a:bodyPr/>
          <a:lstStyle/>
          <a:p>
            <a:r>
              <a:rPr lang="en-GB" altLang="en-US"/>
              <a:t>The Channel</a:t>
            </a:r>
          </a:p>
        </p:txBody>
      </p:sp>
      <p:sp>
        <p:nvSpPr>
          <p:cNvPr id="21508" name="Rectangle 3">
            <a:extLst>
              <a:ext uri="{FF2B5EF4-FFF2-40B4-BE49-F238E27FC236}">
                <a16:creationId xmlns:a16="http://schemas.microsoft.com/office/drawing/2014/main" id="{54E93E82-261B-244B-BC8D-F5717A75BA3F}"/>
              </a:ext>
            </a:extLst>
          </p:cNvPr>
          <p:cNvSpPr>
            <a:spLocks noGrp="1" noChangeArrowheads="1"/>
          </p:cNvSpPr>
          <p:nvPr>
            <p:ph type="body" sz="half" idx="1"/>
          </p:nvPr>
        </p:nvSpPr>
        <p:spPr/>
        <p:txBody>
          <a:bodyPr/>
          <a:lstStyle/>
          <a:p>
            <a:r>
              <a:rPr lang="en-GB" altLang="en-US" sz="2000"/>
              <a:t>Characteristics</a:t>
            </a:r>
          </a:p>
          <a:p>
            <a:pPr lvl="1"/>
            <a:r>
              <a:rPr lang="en-GB" altLang="en-US" sz="2000"/>
              <a:t>Noise</a:t>
            </a:r>
          </a:p>
          <a:p>
            <a:pPr lvl="1"/>
            <a:r>
              <a:rPr lang="en-GB" altLang="en-US" sz="2000"/>
              <a:t>Fading</a:t>
            </a:r>
          </a:p>
          <a:p>
            <a:pPr lvl="1"/>
            <a:r>
              <a:rPr lang="en-GB" altLang="en-US" sz="2000"/>
              <a:t>Other spectrum users</a:t>
            </a:r>
          </a:p>
        </p:txBody>
      </p:sp>
      <p:pic>
        <p:nvPicPr>
          <p:cNvPr id="21509" name="Picture 4">
            <a:extLst>
              <a:ext uri="{FF2B5EF4-FFF2-40B4-BE49-F238E27FC236}">
                <a16:creationId xmlns:a16="http://schemas.microsoft.com/office/drawing/2014/main" id="{9C3FEF2E-E132-414F-BC44-E016DDA0A9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28900" y="3362325"/>
            <a:ext cx="3911600" cy="2560638"/>
          </a:xfrm>
          <a:noFill/>
        </p:spPr>
      </p:pic>
      <p:sp>
        <p:nvSpPr>
          <p:cNvPr id="21510" name="Text Box 6">
            <a:extLst>
              <a:ext uri="{FF2B5EF4-FFF2-40B4-BE49-F238E27FC236}">
                <a16:creationId xmlns:a16="http://schemas.microsoft.com/office/drawing/2014/main" id="{D1FA266A-9397-8E4D-9D05-FF95BE4AFF3D}"/>
              </a:ext>
            </a:extLst>
          </p:cNvPr>
          <p:cNvSpPr txBox="1">
            <a:spLocks noChangeArrowheads="1"/>
          </p:cNvSpPr>
          <p:nvPr/>
        </p:nvSpPr>
        <p:spPr bwMode="auto">
          <a:xfrm>
            <a:off x="5384800" y="5943601"/>
            <a:ext cx="3568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spcBef>
                <a:spcPct val="0"/>
              </a:spcBef>
            </a:pPr>
            <a:r>
              <a:rPr lang="en-GB" altLang="en-US" sz="1200"/>
              <a:t>Rayleigh Fading Channels in Mobile Digital Communication Systems</a:t>
            </a:r>
          </a:p>
          <a:p>
            <a:pPr>
              <a:spcBef>
                <a:spcPct val="0"/>
              </a:spcBef>
            </a:pPr>
            <a:r>
              <a:rPr lang="en-GB" altLang="en-US" sz="1200"/>
              <a:t>Bernard Sklar, IEEE Communications Magazine</a:t>
            </a:r>
          </a:p>
        </p:txBody>
      </p:sp>
    </p:spTree>
    <p:extLst>
      <p:ext uri="{BB962C8B-B14F-4D97-AF65-F5344CB8AC3E}">
        <p14:creationId xmlns:p14="http://schemas.microsoft.com/office/powerpoint/2010/main" val="198925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418E0C93-5F4F-0748-818F-876F0CDE1D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AE18D28-8622-BE41-AE90-2250BE2D858B}" type="slidenum">
              <a:rPr lang="en-US" altLang="en-US" sz="1400">
                <a:solidFill>
                  <a:schemeClr val="bg1"/>
                </a:solidFill>
              </a:rPr>
              <a:pPr/>
              <a:t>14</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57B317BF-7C05-A74A-AF59-2883EB032487}"/>
              </a:ext>
            </a:extLst>
          </p:cNvPr>
          <p:cNvSpPr>
            <a:spLocks noGrp="1" noChangeArrowheads="1"/>
          </p:cNvSpPr>
          <p:nvPr>
            <p:ph type="title"/>
          </p:nvPr>
        </p:nvSpPr>
        <p:spPr/>
        <p:txBody>
          <a:bodyPr/>
          <a:lstStyle/>
          <a:p>
            <a:r>
              <a:rPr lang="en-GB" altLang="en-US"/>
              <a:t>Performance Measures</a:t>
            </a:r>
          </a:p>
        </p:txBody>
      </p:sp>
      <p:sp>
        <p:nvSpPr>
          <p:cNvPr id="22532" name="Rectangle 3">
            <a:extLst>
              <a:ext uri="{FF2B5EF4-FFF2-40B4-BE49-F238E27FC236}">
                <a16:creationId xmlns:a16="http://schemas.microsoft.com/office/drawing/2014/main" id="{E66D993C-6A8E-6343-A957-682C74F66480}"/>
              </a:ext>
            </a:extLst>
          </p:cNvPr>
          <p:cNvSpPr>
            <a:spLocks noGrp="1" noChangeArrowheads="1"/>
          </p:cNvSpPr>
          <p:nvPr>
            <p:ph type="body" idx="1"/>
          </p:nvPr>
        </p:nvSpPr>
        <p:spPr/>
        <p:txBody>
          <a:bodyPr/>
          <a:lstStyle/>
          <a:p>
            <a:r>
              <a:rPr lang="en-GB" altLang="en-US" dirty="0"/>
              <a:t>Quantitative</a:t>
            </a:r>
          </a:p>
          <a:p>
            <a:pPr lvl="1"/>
            <a:r>
              <a:rPr lang="en-GB" altLang="en-US" dirty="0"/>
              <a:t>Signal to Noise Radio (SNR)</a:t>
            </a:r>
          </a:p>
          <a:p>
            <a:pPr lvl="1"/>
            <a:r>
              <a:rPr lang="en-GB" altLang="en-US" dirty="0"/>
              <a:t>Bit Error Rate (BER)</a:t>
            </a:r>
          </a:p>
          <a:p>
            <a:pPr lvl="1"/>
            <a:r>
              <a:rPr lang="en-GB" altLang="en-US" dirty="0"/>
              <a:t>Packet Error Rate (PER)</a:t>
            </a:r>
          </a:p>
          <a:p>
            <a:pPr lvl="1"/>
            <a:endParaRPr lang="en-GB" altLang="en-US" dirty="0"/>
          </a:p>
          <a:p>
            <a:r>
              <a:rPr lang="en-GB" altLang="en-US" dirty="0"/>
              <a:t>Qualitative</a:t>
            </a:r>
          </a:p>
          <a:p>
            <a:pPr lvl="1"/>
            <a:r>
              <a:rPr lang="en-GB" altLang="en-US" dirty="0"/>
              <a:t>Subjective Testing</a:t>
            </a:r>
          </a:p>
          <a:p>
            <a:endParaRPr lang="en-GB" altLang="en-US" dirty="0"/>
          </a:p>
        </p:txBody>
      </p:sp>
    </p:spTree>
    <p:extLst>
      <p:ext uri="{BB962C8B-B14F-4D97-AF65-F5344CB8AC3E}">
        <p14:creationId xmlns:p14="http://schemas.microsoft.com/office/powerpoint/2010/main" val="172700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33BD9068-AED6-2543-AC4F-6DCC64E4C6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DCFEC7DF-3ED0-FE49-9932-F9C622C1A45F}" type="slidenum">
              <a:rPr lang="en-US" altLang="en-US" sz="1400">
                <a:solidFill>
                  <a:schemeClr val="bg1"/>
                </a:solidFill>
              </a:rPr>
              <a:pPr/>
              <a:t>15</a:t>
            </a:fld>
            <a:endParaRPr lang="en-US"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96D0E73A-308D-F84D-9BFA-72B6DD8E7173}"/>
              </a:ext>
            </a:extLst>
          </p:cNvPr>
          <p:cNvSpPr>
            <a:spLocks noGrp="1" noChangeArrowheads="1"/>
          </p:cNvSpPr>
          <p:nvPr>
            <p:ph type="title"/>
          </p:nvPr>
        </p:nvSpPr>
        <p:spPr/>
        <p:txBody>
          <a:bodyPr/>
          <a:lstStyle/>
          <a:p>
            <a:r>
              <a:rPr lang="en-GB" altLang="en-US"/>
              <a:t>Subjective Testing Example</a:t>
            </a:r>
          </a:p>
        </p:txBody>
      </p:sp>
      <p:sp>
        <p:nvSpPr>
          <p:cNvPr id="23556" name="Rectangle 5">
            <a:extLst>
              <a:ext uri="{FF2B5EF4-FFF2-40B4-BE49-F238E27FC236}">
                <a16:creationId xmlns:a16="http://schemas.microsoft.com/office/drawing/2014/main" id="{E8EA3C10-7260-644A-9207-73168EAD51D8}"/>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pic>
        <p:nvPicPr>
          <p:cNvPr id="23557" name="Picture 4" descr="subjective_paris_better">
            <a:extLst>
              <a:ext uri="{FF2B5EF4-FFF2-40B4-BE49-F238E27FC236}">
                <a16:creationId xmlns:a16="http://schemas.microsoft.com/office/drawing/2014/main" id="{7F788168-4831-FD4C-A07A-7BA094FA0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2025650"/>
            <a:ext cx="780891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a:extLst>
              <a:ext uri="{FF2B5EF4-FFF2-40B4-BE49-F238E27FC236}">
                <a16:creationId xmlns:a16="http://schemas.microsoft.com/office/drawing/2014/main" id="{2FD3A6E7-98D9-1442-AF60-80F217B126F7}"/>
              </a:ext>
            </a:extLst>
          </p:cNvPr>
          <p:cNvSpPr>
            <a:spLocks noChangeArrowheads="1"/>
          </p:cNvSpPr>
          <p:nvPr/>
        </p:nvSpPr>
        <p:spPr bwMode="auto">
          <a:xfrm>
            <a:off x="4729163" y="5513688"/>
            <a:ext cx="292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spcBef>
                <a:spcPct val="0"/>
              </a:spcBef>
              <a:buClrTx/>
            </a:pPr>
            <a:r>
              <a:rPr lang="en-US" altLang="en-US" sz="1200" dirty="0">
                <a:latin typeface="Times New Roman" panose="02020603050405020304" pitchFamily="18" charset="0"/>
                <a:cs typeface="Times New Roman" panose="02020603050405020304" pitchFamily="18" charset="0"/>
              </a:rPr>
              <a:t>Subjective quality results, “Paris” sequence, </a:t>
            </a:r>
            <a:br>
              <a:rPr lang="en-US" altLang="en-US" sz="1200" dirty="0">
                <a:latin typeface="Times New Roman" panose="02020603050405020304" pitchFamily="18" charset="0"/>
                <a:cs typeface="Times New Roman" panose="02020603050405020304" pitchFamily="18" charset="0"/>
              </a:rPr>
            </a:br>
            <a:r>
              <a:rPr lang="en-US" altLang="en-US" sz="1200" dirty="0">
                <a:latin typeface="Times New Roman" panose="02020603050405020304" pitchFamily="18" charset="0"/>
                <a:cs typeface="Times New Roman" panose="02020603050405020304" pitchFamily="18" charset="0"/>
              </a:rPr>
              <a:t>PER = 4% (E</a:t>
            </a:r>
            <a:r>
              <a:rPr lang="en-US" altLang="en-US" sz="1200" baseline="-30000" dirty="0">
                <a:latin typeface="Times New Roman" panose="02020603050405020304" pitchFamily="18" charset="0"/>
                <a:cs typeface="Times New Roman" panose="02020603050405020304" pitchFamily="18" charset="0"/>
              </a:rPr>
              <a:t>b</a:t>
            </a:r>
            <a:r>
              <a:rPr lang="en-US" altLang="en-US" sz="1200" dirty="0">
                <a:latin typeface="Times New Roman" panose="02020603050405020304" pitchFamily="18" charset="0"/>
                <a:cs typeface="Times New Roman" panose="02020603050405020304" pitchFamily="18" charset="0"/>
              </a:rPr>
              <a:t>/N</a:t>
            </a:r>
            <a:r>
              <a:rPr lang="en-US" altLang="en-US" sz="1200" baseline="-30000" dirty="0">
                <a:latin typeface="Times New Roman" panose="02020603050405020304" pitchFamily="18" charset="0"/>
                <a:cs typeface="Times New Roman" panose="02020603050405020304" pitchFamily="18" charset="0"/>
              </a:rPr>
              <a:t>0</a:t>
            </a:r>
            <a:r>
              <a:rPr lang="en-US" altLang="en-US" sz="1200" dirty="0">
                <a:latin typeface="Times New Roman" panose="02020603050405020304" pitchFamily="18" charset="0"/>
                <a:cs typeface="Times New Roman" panose="02020603050405020304" pitchFamily="18" charset="0"/>
              </a:rPr>
              <a:t>=28dB).</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7868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32E37BD8-10D8-9243-9ECA-818BAC130F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9A8C111-FB5A-F948-8D99-A13D564AD04E}" type="slidenum">
              <a:rPr lang="en-US" altLang="en-US" sz="1400">
                <a:solidFill>
                  <a:schemeClr val="bg1"/>
                </a:solidFill>
              </a:rPr>
              <a:pPr/>
              <a:t>16</a:t>
            </a:fld>
            <a:endParaRPr lang="en-US" altLang="en-US" sz="1400">
              <a:latin typeface="Times New Roman" panose="02020603050405020304" pitchFamily="18" charset="0"/>
            </a:endParaRPr>
          </a:p>
        </p:txBody>
      </p:sp>
      <p:sp>
        <p:nvSpPr>
          <p:cNvPr id="24579" name="Rectangle 4">
            <a:extLst>
              <a:ext uri="{FF2B5EF4-FFF2-40B4-BE49-F238E27FC236}">
                <a16:creationId xmlns:a16="http://schemas.microsoft.com/office/drawing/2014/main" id="{D8C9531C-CCBA-9C44-8857-21BDDC4890F2}"/>
              </a:ext>
            </a:extLst>
          </p:cNvPr>
          <p:cNvSpPr>
            <a:spLocks noGrp="1" noChangeArrowheads="1"/>
          </p:cNvSpPr>
          <p:nvPr>
            <p:ph type="title"/>
          </p:nvPr>
        </p:nvSpPr>
        <p:spPr/>
        <p:txBody>
          <a:bodyPr/>
          <a:lstStyle/>
          <a:p>
            <a:r>
              <a:rPr lang="en-GB" altLang="en-US"/>
              <a:t>Quality of Service</a:t>
            </a:r>
          </a:p>
        </p:txBody>
      </p:sp>
      <p:sp>
        <p:nvSpPr>
          <p:cNvPr id="24580" name="Text Box 5">
            <a:extLst>
              <a:ext uri="{FF2B5EF4-FFF2-40B4-BE49-F238E27FC236}">
                <a16:creationId xmlns:a16="http://schemas.microsoft.com/office/drawing/2014/main" id="{C3816858-92A1-DB40-B7D6-BA9E765CC116}"/>
              </a:ext>
            </a:extLst>
          </p:cNvPr>
          <p:cNvSpPr txBox="1">
            <a:spLocks noChangeArrowheads="1"/>
          </p:cNvSpPr>
          <p:nvPr/>
        </p:nvSpPr>
        <p:spPr bwMode="auto">
          <a:xfrm>
            <a:off x="4079875" y="1771651"/>
            <a:ext cx="4032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Performance Requirements</a:t>
            </a:r>
            <a:br>
              <a:rPr lang="en-GB" altLang="en-US" dirty="0"/>
            </a:br>
            <a:r>
              <a:rPr lang="en-GB" altLang="en-US" dirty="0"/>
              <a:t>(User’s Application)</a:t>
            </a:r>
          </a:p>
          <a:p>
            <a:endParaRPr lang="en-GB" altLang="en-US" dirty="0"/>
          </a:p>
        </p:txBody>
      </p:sp>
      <p:sp>
        <p:nvSpPr>
          <p:cNvPr id="24581" name="Text Box 6">
            <a:extLst>
              <a:ext uri="{FF2B5EF4-FFF2-40B4-BE49-F238E27FC236}">
                <a16:creationId xmlns:a16="http://schemas.microsoft.com/office/drawing/2014/main" id="{1260E026-E20E-4C43-90B7-79615DC89D1B}"/>
              </a:ext>
            </a:extLst>
          </p:cNvPr>
          <p:cNvSpPr txBox="1">
            <a:spLocks noChangeArrowheads="1"/>
          </p:cNvSpPr>
          <p:nvPr/>
        </p:nvSpPr>
        <p:spPr bwMode="auto">
          <a:xfrm>
            <a:off x="2135189" y="3573464"/>
            <a:ext cx="2808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Cost of Channel Assess</a:t>
            </a:r>
          </a:p>
        </p:txBody>
      </p:sp>
      <p:sp>
        <p:nvSpPr>
          <p:cNvPr id="24582" name="Text Box 7">
            <a:extLst>
              <a:ext uri="{FF2B5EF4-FFF2-40B4-BE49-F238E27FC236}">
                <a16:creationId xmlns:a16="http://schemas.microsoft.com/office/drawing/2014/main" id="{EC2E2A4D-C533-D848-931C-08850F0B9643}"/>
              </a:ext>
            </a:extLst>
          </p:cNvPr>
          <p:cNvSpPr txBox="1">
            <a:spLocks noChangeArrowheads="1"/>
          </p:cNvSpPr>
          <p:nvPr/>
        </p:nvSpPr>
        <p:spPr bwMode="auto">
          <a:xfrm>
            <a:off x="5159375" y="3614739"/>
            <a:ext cx="2520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Cost of Equipment</a:t>
            </a:r>
          </a:p>
        </p:txBody>
      </p:sp>
      <p:sp>
        <p:nvSpPr>
          <p:cNvPr id="24583" name="Text Box 8">
            <a:extLst>
              <a:ext uri="{FF2B5EF4-FFF2-40B4-BE49-F238E27FC236}">
                <a16:creationId xmlns:a16="http://schemas.microsoft.com/office/drawing/2014/main" id="{1CD18916-5D86-0F41-BDC9-34CB25697DBF}"/>
              </a:ext>
            </a:extLst>
          </p:cNvPr>
          <p:cNvSpPr txBox="1">
            <a:spLocks noChangeArrowheads="1"/>
          </p:cNvSpPr>
          <p:nvPr/>
        </p:nvSpPr>
        <p:spPr bwMode="auto">
          <a:xfrm>
            <a:off x="7859714" y="3429001"/>
            <a:ext cx="2808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Availability &amp; Reliability</a:t>
            </a:r>
          </a:p>
        </p:txBody>
      </p:sp>
      <p:sp>
        <p:nvSpPr>
          <p:cNvPr id="24584" name="Text Box 9">
            <a:extLst>
              <a:ext uri="{FF2B5EF4-FFF2-40B4-BE49-F238E27FC236}">
                <a16:creationId xmlns:a16="http://schemas.microsoft.com/office/drawing/2014/main" id="{C31EA2E4-0A57-AC4E-B23D-3D80127970CC}"/>
              </a:ext>
            </a:extLst>
          </p:cNvPr>
          <p:cNvSpPr txBox="1">
            <a:spLocks noChangeArrowheads="1"/>
          </p:cNvSpPr>
          <p:nvPr/>
        </p:nvSpPr>
        <p:spPr bwMode="auto">
          <a:xfrm>
            <a:off x="4872040" y="5302167"/>
            <a:ext cx="2663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Quality of Service</a:t>
            </a:r>
          </a:p>
        </p:txBody>
      </p:sp>
      <p:sp>
        <p:nvSpPr>
          <p:cNvPr id="24585" name="Oval 11">
            <a:extLst>
              <a:ext uri="{FF2B5EF4-FFF2-40B4-BE49-F238E27FC236}">
                <a16:creationId xmlns:a16="http://schemas.microsoft.com/office/drawing/2014/main" id="{481E0C3B-6AC4-1A47-8254-74E4BF012F0E}"/>
              </a:ext>
            </a:extLst>
          </p:cNvPr>
          <p:cNvSpPr>
            <a:spLocks noChangeArrowheads="1"/>
          </p:cNvSpPr>
          <p:nvPr/>
        </p:nvSpPr>
        <p:spPr bwMode="auto">
          <a:xfrm>
            <a:off x="2978578" y="1541275"/>
            <a:ext cx="5511629" cy="1352371"/>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6" name="Oval 12">
            <a:extLst>
              <a:ext uri="{FF2B5EF4-FFF2-40B4-BE49-F238E27FC236}">
                <a16:creationId xmlns:a16="http://schemas.microsoft.com/office/drawing/2014/main" id="{C18FBDA8-1D9E-FB4D-B8CF-273B561C95E3}"/>
              </a:ext>
            </a:extLst>
          </p:cNvPr>
          <p:cNvSpPr>
            <a:spLocks noChangeArrowheads="1"/>
          </p:cNvSpPr>
          <p:nvPr/>
        </p:nvSpPr>
        <p:spPr bwMode="auto">
          <a:xfrm>
            <a:off x="1462302" y="3334548"/>
            <a:ext cx="3314185" cy="115597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7" name="Oval 13">
            <a:extLst>
              <a:ext uri="{FF2B5EF4-FFF2-40B4-BE49-F238E27FC236}">
                <a16:creationId xmlns:a16="http://schemas.microsoft.com/office/drawing/2014/main" id="{32E6BC69-09BB-EF40-986F-B895CBF2A4FE}"/>
              </a:ext>
            </a:extLst>
          </p:cNvPr>
          <p:cNvSpPr>
            <a:spLocks noChangeArrowheads="1"/>
          </p:cNvSpPr>
          <p:nvPr/>
        </p:nvSpPr>
        <p:spPr bwMode="auto">
          <a:xfrm>
            <a:off x="4905332" y="3442074"/>
            <a:ext cx="2447924" cy="111675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8" name="Oval 14">
            <a:extLst>
              <a:ext uri="{FF2B5EF4-FFF2-40B4-BE49-F238E27FC236}">
                <a16:creationId xmlns:a16="http://schemas.microsoft.com/office/drawing/2014/main" id="{88C2BA39-F6B7-0847-96F9-33EA599216FF}"/>
              </a:ext>
            </a:extLst>
          </p:cNvPr>
          <p:cNvSpPr>
            <a:spLocks noChangeArrowheads="1"/>
          </p:cNvSpPr>
          <p:nvPr/>
        </p:nvSpPr>
        <p:spPr bwMode="auto">
          <a:xfrm>
            <a:off x="7386550" y="3149046"/>
            <a:ext cx="2986043" cy="144695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9" name="Oval 15">
            <a:extLst>
              <a:ext uri="{FF2B5EF4-FFF2-40B4-BE49-F238E27FC236}">
                <a16:creationId xmlns:a16="http://schemas.microsoft.com/office/drawing/2014/main" id="{A47C3C63-F1D6-8A42-A0F0-8BFD999B1B4A}"/>
              </a:ext>
            </a:extLst>
          </p:cNvPr>
          <p:cNvSpPr>
            <a:spLocks noChangeArrowheads="1"/>
          </p:cNvSpPr>
          <p:nvPr/>
        </p:nvSpPr>
        <p:spPr bwMode="auto">
          <a:xfrm>
            <a:off x="4805122" y="5003070"/>
            <a:ext cx="2986042" cy="110808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90" name="Line 16">
            <a:extLst>
              <a:ext uri="{FF2B5EF4-FFF2-40B4-BE49-F238E27FC236}">
                <a16:creationId xmlns:a16="http://schemas.microsoft.com/office/drawing/2014/main" id="{4126ECF1-B84A-9344-A94E-AD9626CEC55B}"/>
              </a:ext>
            </a:extLst>
          </p:cNvPr>
          <p:cNvSpPr>
            <a:spLocks noChangeShapeType="1"/>
          </p:cNvSpPr>
          <p:nvPr/>
        </p:nvSpPr>
        <p:spPr bwMode="auto">
          <a:xfrm>
            <a:off x="3792538" y="4652964"/>
            <a:ext cx="10080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1" name="Line 17">
            <a:extLst>
              <a:ext uri="{FF2B5EF4-FFF2-40B4-BE49-F238E27FC236}">
                <a16:creationId xmlns:a16="http://schemas.microsoft.com/office/drawing/2014/main" id="{A64778E0-F0EA-F744-AB45-E5E7FB2CE35A}"/>
              </a:ext>
            </a:extLst>
          </p:cNvPr>
          <p:cNvSpPr>
            <a:spLocks noChangeShapeType="1"/>
          </p:cNvSpPr>
          <p:nvPr/>
        </p:nvSpPr>
        <p:spPr bwMode="auto">
          <a:xfrm flipH="1">
            <a:off x="6311900" y="4724401"/>
            <a:ext cx="71438"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2" name="Line 18">
            <a:extLst>
              <a:ext uri="{FF2B5EF4-FFF2-40B4-BE49-F238E27FC236}">
                <a16:creationId xmlns:a16="http://schemas.microsoft.com/office/drawing/2014/main" id="{ED1A25AF-FF28-8A43-B971-FB46CC8C3AE4}"/>
              </a:ext>
            </a:extLst>
          </p:cNvPr>
          <p:cNvSpPr>
            <a:spLocks noChangeShapeType="1"/>
          </p:cNvSpPr>
          <p:nvPr/>
        </p:nvSpPr>
        <p:spPr bwMode="auto">
          <a:xfrm flipH="1">
            <a:off x="7751764" y="4437064"/>
            <a:ext cx="9366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3" name="Line 19">
            <a:extLst>
              <a:ext uri="{FF2B5EF4-FFF2-40B4-BE49-F238E27FC236}">
                <a16:creationId xmlns:a16="http://schemas.microsoft.com/office/drawing/2014/main" id="{EA7317C4-566B-8E41-85D1-E156D559F315}"/>
              </a:ext>
            </a:extLst>
          </p:cNvPr>
          <p:cNvSpPr>
            <a:spLocks noChangeShapeType="1"/>
          </p:cNvSpPr>
          <p:nvPr/>
        </p:nvSpPr>
        <p:spPr bwMode="auto">
          <a:xfrm>
            <a:off x="6167439" y="2924176"/>
            <a:ext cx="730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4" name="Line 20">
            <a:extLst>
              <a:ext uri="{FF2B5EF4-FFF2-40B4-BE49-F238E27FC236}">
                <a16:creationId xmlns:a16="http://schemas.microsoft.com/office/drawing/2014/main" id="{FCEFAF41-65C2-4245-9056-F3549037D6BF}"/>
              </a:ext>
            </a:extLst>
          </p:cNvPr>
          <p:cNvSpPr>
            <a:spLocks noChangeShapeType="1"/>
          </p:cNvSpPr>
          <p:nvPr/>
        </p:nvSpPr>
        <p:spPr bwMode="auto">
          <a:xfrm flipH="1">
            <a:off x="4079876" y="2708276"/>
            <a:ext cx="576263"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5" name="Line 21">
            <a:extLst>
              <a:ext uri="{FF2B5EF4-FFF2-40B4-BE49-F238E27FC236}">
                <a16:creationId xmlns:a16="http://schemas.microsoft.com/office/drawing/2014/main" id="{8AA11307-0AA7-D843-B4E4-FEF6D11D7317}"/>
              </a:ext>
            </a:extLst>
          </p:cNvPr>
          <p:cNvSpPr>
            <a:spLocks noChangeShapeType="1"/>
          </p:cNvSpPr>
          <p:nvPr/>
        </p:nvSpPr>
        <p:spPr bwMode="auto">
          <a:xfrm>
            <a:off x="7535863" y="2708276"/>
            <a:ext cx="792162"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394533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a:extLst>
              <a:ext uri="{FF2B5EF4-FFF2-40B4-BE49-F238E27FC236}">
                <a16:creationId xmlns:a16="http://schemas.microsoft.com/office/drawing/2014/main" id="{325712E9-A04C-854D-BE0E-59A017D46B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CD5A1DFF-1060-2648-88EE-0D9DE600C3D3}" type="slidenum">
              <a:rPr lang="en-US" altLang="en-US" sz="1400">
                <a:solidFill>
                  <a:schemeClr val="bg1"/>
                </a:solidFill>
              </a:rPr>
              <a:pPr/>
              <a:t>17</a:t>
            </a:fld>
            <a:endParaRPr lang="en-US" altLang="en-US" sz="1400">
              <a:latin typeface="Times New Roman" panose="02020603050405020304" pitchFamily="18" charset="0"/>
            </a:endParaRPr>
          </a:p>
        </p:txBody>
      </p:sp>
      <p:sp>
        <p:nvSpPr>
          <p:cNvPr id="1028" name="Rectangle 2">
            <a:extLst>
              <a:ext uri="{FF2B5EF4-FFF2-40B4-BE49-F238E27FC236}">
                <a16:creationId xmlns:a16="http://schemas.microsoft.com/office/drawing/2014/main" id="{45D1EAA2-A3FC-7C46-B693-869769E31039}"/>
              </a:ext>
            </a:extLst>
          </p:cNvPr>
          <p:cNvSpPr>
            <a:spLocks noGrp="1" noChangeArrowheads="1"/>
          </p:cNvSpPr>
          <p:nvPr>
            <p:ph type="title"/>
          </p:nvPr>
        </p:nvSpPr>
        <p:spPr>
          <a:xfrm>
            <a:off x="469557" y="304800"/>
            <a:ext cx="10198443" cy="914400"/>
          </a:xfrm>
        </p:spPr>
        <p:txBody>
          <a:bodyPr/>
          <a:lstStyle/>
          <a:p>
            <a:r>
              <a:rPr lang="en-GB" altLang="en-US" dirty="0"/>
              <a:t>Noise in Communication Systems – A Review</a:t>
            </a:r>
          </a:p>
        </p:txBody>
      </p:sp>
      <p:sp>
        <p:nvSpPr>
          <p:cNvPr id="1029" name="Rectangle 3">
            <a:extLst>
              <a:ext uri="{FF2B5EF4-FFF2-40B4-BE49-F238E27FC236}">
                <a16:creationId xmlns:a16="http://schemas.microsoft.com/office/drawing/2014/main" id="{6D6B788F-B3B0-BD43-86F0-F9827F1846DA}"/>
              </a:ext>
            </a:extLst>
          </p:cNvPr>
          <p:cNvSpPr>
            <a:spLocks noGrp="1" noChangeArrowheads="1"/>
          </p:cNvSpPr>
          <p:nvPr>
            <p:ph type="body" idx="1"/>
          </p:nvPr>
        </p:nvSpPr>
        <p:spPr>
          <a:xfrm>
            <a:off x="1013254" y="1524000"/>
            <a:ext cx="10293178" cy="4114800"/>
          </a:xfrm>
        </p:spPr>
        <p:txBody>
          <a:bodyPr/>
          <a:lstStyle/>
          <a:p>
            <a:r>
              <a:rPr lang="en-GB" altLang="en-US" dirty="0"/>
              <a:t>Noise: Any spurious signal that masks or obscures the information</a:t>
            </a:r>
          </a:p>
          <a:p>
            <a:r>
              <a:rPr lang="en-GB" altLang="en-US" dirty="0"/>
              <a:t>Signal to Noise Ratio (SNR) = </a:t>
            </a:r>
          </a:p>
          <a:p>
            <a:pPr>
              <a:buFontTx/>
              <a:buNone/>
            </a:pPr>
            <a:r>
              <a:rPr lang="en-GB" altLang="en-US" dirty="0"/>
              <a:t>Usually expressed in dBs</a:t>
            </a:r>
          </a:p>
          <a:p>
            <a:pPr>
              <a:buFontTx/>
              <a:buNone/>
            </a:pPr>
            <a:endParaRPr lang="en-GB" altLang="en-US" dirty="0"/>
          </a:p>
          <a:p>
            <a:r>
              <a:rPr lang="en-GB" altLang="en-US" dirty="0"/>
              <a:t>Relationship between SNR and signal bandwidth (B)</a:t>
            </a:r>
          </a:p>
        </p:txBody>
      </p:sp>
      <p:graphicFrame>
        <p:nvGraphicFramePr>
          <p:cNvPr id="1026" name="Object 4">
            <a:extLst>
              <a:ext uri="{FF2B5EF4-FFF2-40B4-BE49-F238E27FC236}">
                <a16:creationId xmlns:a16="http://schemas.microsoft.com/office/drawing/2014/main" id="{BD1BE24E-03F0-0E40-B35C-80AEA3DF083C}"/>
              </a:ext>
            </a:extLst>
          </p:cNvPr>
          <p:cNvGraphicFramePr>
            <a:graphicFrameLocks noChangeAspect="1"/>
          </p:cNvGraphicFramePr>
          <p:nvPr>
            <p:extLst>
              <p:ext uri="{D42A27DB-BD31-4B8C-83A1-F6EECF244321}">
                <p14:modId xmlns:p14="http://schemas.microsoft.com/office/powerpoint/2010/main" val="3705083102"/>
              </p:ext>
            </p:extLst>
          </p:nvPr>
        </p:nvGraphicFramePr>
        <p:xfrm>
          <a:off x="3935413" y="5095109"/>
          <a:ext cx="5194300" cy="557213"/>
        </p:xfrm>
        <a:graphic>
          <a:graphicData uri="http://schemas.openxmlformats.org/presentationml/2006/ole">
            <mc:AlternateContent xmlns:mc="http://schemas.openxmlformats.org/markup-compatibility/2006">
              <mc:Choice xmlns:v="urn:schemas-microsoft-com:vml" Requires="v">
                <p:oleObj spid="_x0000_s8204" name="Equation" r:id="rId3" imgW="43599100" imgH="4686300" progId="Equation.3">
                  <p:embed/>
                </p:oleObj>
              </mc:Choice>
              <mc:Fallback>
                <p:oleObj name="Equation" r:id="rId3" imgW="43599100" imgH="4686300" progId="Equation.3">
                  <p:embed/>
                  <p:pic>
                    <p:nvPicPr>
                      <p:cNvPr id="1026" name="Object 4">
                        <a:extLst>
                          <a:ext uri="{FF2B5EF4-FFF2-40B4-BE49-F238E27FC236}">
                            <a16:creationId xmlns:a16="http://schemas.microsoft.com/office/drawing/2014/main" id="{BD1BE24E-03F0-0E40-B35C-80AEA3DF0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5095109"/>
                        <a:ext cx="51943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Text Box 5">
            <a:extLst>
              <a:ext uri="{FF2B5EF4-FFF2-40B4-BE49-F238E27FC236}">
                <a16:creationId xmlns:a16="http://schemas.microsoft.com/office/drawing/2014/main" id="{DACE4031-D6F5-6A41-91E1-7A22A97F90EF}"/>
              </a:ext>
            </a:extLst>
          </p:cNvPr>
          <p:cNvSpPr txBox="1">
            <a:spLocks noChangeArrowheads="1"/>
          </p:cNvSpPr>
          <p:nvPr/>
        </p:nvSpPr>
        <p:spPr bwMode="auto">
          <a:xfrm>
            <a:off x="7319964" y="2414588"/>
            <a:ext cx="2016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Signal Power</a:t>
            </a:r>
          </a:p>
        </p:txBody>
      </p:sp>
      <p:sp>
        <p:nvSpPr>
          <p:cNvPr id="1031" name="Text Box 6">
            <a:extLst>
              <a:ext uri="{FF2B5EF4-FFF2-40B4-BE49-F238E27FC236}">
                <a16:creationId xmlns:a16="http://schemas.microsoft.com/office/drawing/2014/main" id="{A3FD60F0-FD6C-DB4A-81AF-A2592BA67969}"/>
              </a:ext>
            </a:extLst>
          </p:cNvPr>
          <p:cNvSpPr txBox="1">
            <a:spLocks noChangeArrowheads="1"/>
          </p:cNvSpPr>
          <p:nvPr/>
        </p:nvSpPr>
        <p:spPr bwMode="auto">
          <a:xfrm>
            <a:off x="7319964" y="2774951"/>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Noise Power</a:t>
            </a:r>
          </a:p>
        </p:txBody>
      </p:sp>
      <p:sp>
        <p:nvSpPr>
          <p:cNvPr id="1032" name="Line 7">
            <a:extLst>
              <a:ext uri="{FF2B5EF4-FFF2-40B4-BE49-F238E27FC236}">
                <a16:creationId xmlns:a16="http://schemas.microsoft.com/office/drawing/2014/main" id="{59338041-7193-0D4F-A85D-30AAE35831FC}"/>
              </a:ext>
            </a:extLst>
          </p:cNvPr>
          <p:cNvSpPr>
            <a:spLocks noChangeShapeType="1"/>
          </p:cNvSpPr>
          <p:nvPr/>
        </p:nvSpPr>
        <p:spPr bwMode="auto">
          <a:xfrm>
            <a:off x="7535864" y="2781300"/>
            <a:ext cx="15843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4420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9FEC2798-D647-A241-9D52-44693A771F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63EBFA5-8E79-2A42-BCDE-4624F2DA6629}" type="slidenum">
              <a:rPr lang="en-US" altLang="en-US" sz="1400">
                <a:solidFill>
                  <a:schemeClr val="bg1"/>
                </a:solidFill>
              </a:rPr>
              <a:pPr/>
              <a:t>18</a:t>
            </a:fld>
            <a:endParaRPr lang="en-US" altLang="en-US" sz="1400">
              <a:latin typeface="Times New Roman" panose="02020603050405020304" pitchFamily="18" charset="0"/>
            </a:endParaRPr>
          </a:p>
        </p:txBody>
      </p:sp>
      <p:sp>
        <p:nvSpPr>
          <p:cNvPr id="25603" name="Rectangle 2">
            <a:extLst>
              <a:ext uri="{FF2B5EF4-FFF2-40B4-BE49-F238E27FC236}">
                <a16:creationId xmlns:a16="http://schemas.microsoft.com/office/drawing/2014/main" id="{9CB16825-3526-E54B-9C78-9F94E988E883}"/>
              </a:ext>
            </a:extLst>
          </p:cNvPr>
          <p:cNvSpPr>
            <a:spLocks noGrp="1" noChangeArrowheads="1"/>
          </p:cNvSpPr>
          <p:nvPr>
            <p:ph type="title"/>
          </p:nvPr>
        </p:nvSpPr>
        <p:spPr>
          <a:xfrm>
            <a:off x="637197" y="381000"/>
            <a:ext cx="9103703" cy="609600"/>
          </a:xfrm>
          <a:noFill/>
        </p:spPr>
        <p:txBody>
          <a:bodyPr vert="horz" wrap="square" lIns="90488" tIns="44450" rIns="90488" bIns="44450" numCol="1" anchor="b" anchorCtr="0" compatLnSpc="1">
            <a:prstTxWarp prst="textNoShape">
              <a:avLst/>
            </a:prstTxWarp>
          </a:bodyPr>
          <a:lstStyle/>
          <a:p>
            <a:r>
              <a:rPr lang="en-GB" altLang="en-US" dirty="0"/>
              <a:t>The Shannon Capacity Theorem</a:t>
            </a:r>
          </a:p>
        </p:txBody>
      </p:sp>
      <p:sp>
        <p:nvSpPr>
          <p:cNvPr id="25604" name="Rectangle 3">
            <a:extLst>
              <a:ext uri="{FF2B5EF4-FFF2-40B4-BE49-F238E27FC236}">
                <a16:creationId xmlns:a16="http://schemas.microsoft.com/office/drawing/2014/main" id="{6CA5EE56-E2B8-864F-AF23-4E0A03DF8476}"/>
              </a:ext>
            </a:extLst>
          </p:cNvPr>
          <p:cNvSpPr>
            <a:spLocks noGrp="1" noChangeArrowheads="1"/>
          </p:cNvSpPr>
          <p:nvPr>
            <p:ph type="body" idx="1"/>
          </p:nvPr>
        </p:nvSpPr>
        <p:spPr>
          <a:xfrm>
            <a:off x="308919" y="1435100"/>
            <a:ext cx="10066981" cy="4419600"/>
          </a:xfrm>
          <a:noFill/>
        </p:spPr>
        <p:txBody>
          <a:bodyPr vert="horz" wrap="square" lIns="90488" tIns="44450" rIns="90488" bIns="44450" numCol="1" anchor="t" anchorCtr="0" compatLnSpc="1">
            <a:prstTxWarp prst="textNoShape">
              <a:avLst/>
            </a:prstTxWarp>
          </a:bodyPr>
          <a:lstStyle/>
          <a:p>
            <a:pPr algn="just">
              <a:buClr>
                <a:schemeClr val="tx1"/>
              </a:buClr>
            </a:pPr>
            <a:r>
              <a:rPr lang="en-GB" altLang="en-US" dirty="0"/>
              <a:t>The Shannon Capacity Theorem determines the </a:t>
            </a:r>
            <a:r>
              <a:rPr lang="en-GB" altLang="en-US" b="1" dirty="0"/>
              <a:t>Capacity</a:t>
            </a:r>
            <a:r>
              <a:rPr lang="en-GB" altLang="en-US" dirty="0"/>
              <a:t> of a channel where the only form of distortion is </a:t>
            </a:r>
            <a:r>
              <a:rPr lang="en-GB" altLang="en-US" b="1" dirty="0"/>
              <a:t>AWGN</a:t>
            </a:r>
            <a:r>
              <a:rPr lang="en-GB" altLang="en-US" dirty="0"/>
              <a:t>. The capacity of a link, C, is the maximum data rate which it will support.</a:t>
            </a:r>
          </a:p>
          <a:p>
            <a:pPr lvl="1" algn="ctr">
              <a:lnSpc>
                <a:spcPct val="80000"/>
              </a:lnSpc>
              <a:buClr>
                <a:schemeClr val="tx1"/>
              </a:buClr>
              <a:buFontTx/>
              <a:buNone/>
            </a:pPr>
            <a:endParaRPr lang="en-GB" altLang="en-US" b="1" dirty="0">
              <a:solidFill>
                <a:srgbClr val="FF0000"/>
              </a:solidFill>
            </a:endParaRPr>
          </a:p>
        </p:txBody>
      </p:sp>
    </p:spTree>
    <p:extLst>
      <p:ext uri="{BB962C8B-B14F-4D97-AF65-F5344CB8AC3E}">
        <p14:creationId xmlns:p14="http://schemas.microsoft.com/office/powerpoint/2010/main" val="1033743126"/>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B335DB39-1A74-0D49-94F5-075C9FA888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F76BCCFF-495C-264D-9E12-03EFA5891137}" type="slidenum">
              <a:rPr lang="en-US" altLang="en-US" sz="1400">
                <a:solidFill>
                  <a:schemeClr val="bg1"/>
                </a:solidFill>
              </a:rPr>
              <a:pPr/>
              <a:t>19</a:t>
            </a:fld>
            <a:endParaRPr lang="en-US" altLang="en-US" sz="1400">
              <a:latin typeface="Times New Roman" panose="02020603050405020304" pitchFamily="18" charset="0"/>
            </a:endParaRPr>
          </a:p>
        </p:txBody>
      </p:sp>
      <p:sp>
        <p:nvSpPr>
          <p:cNvPr id="28675" name="Rectangle 2">
            <a:extLst>
              <a:ext uri="{FF2B5EF4-FFF2-40B4-BE49-F238E27FC236}">
                <a16:creationId xmlns:a16="http://schemas.microsoft.com/office/drawing/2014/main" id="{88B0C0D7-3025-7141-816C-7B4BCB4DDF25}"/>
              </a:ext>
            </a:extLst>
          </p:cNvPr>
          <p:cNvSpPr>
            <a:spLocks noGrp="1" noChangeArrowheads="1"/>
          </p:cNvSpPr>
          <p:nvPr>
            <p:ph type="title"/>
          </p:nvPr>
        </p:nvSpPr>
        <p:spPr>
          <a:xfrm>
            <a:off x="2578100" y="241300"/>
            <a:ext cx="7391400" cy="609600"/>
          </a:xfrm>
          <a:noFill/>
        </p:spPr>
        <p:txBody>
          <a:bodyPr vert="horz" wrap="square" lIns="90488" tIns="44450" rIns="90488" bIns="44450" numCol="1" anchor="b" anchorCtr="0" compatLnSpc="1">
            <a:prstTxWarp prst="textNoShape">
              <a:avLst/>
            </a:prstTxWarp>
          </a:bodyPr>
          <a:lstStyle/>
          <a:p>
            <a:r>
              <a:rPr lang="en-GB" altLang="en-US"/>
              <a:t>The Shannon Curve</a:t>
            </a:r>
          </a:p>
        </p:txBody>
      </p:sp>
      <p:sp>
        <p:nvSpPr>
          <p:cNvPr id="28677" name="Line 4">
            <a:extLst>
              <a:ext uri="{FF2B5EF4-FFF2-40B4-BE49-F238E27FC236}">
                <a16:creationId xmlns:a16="http://schemas.microsoft.com/office/drawing/2014/main" id="{54FF8CFE-5F35-0A4A-8465-56A74335E5D8}"/>
              </a:ext>
            </a:extLst>
          </p:cNvPr>
          <p:cNvSpPr>
            <a:spLocks noChangeShapeType="1"/>
          </p:cNvSpPr>
          <p:nvPr/>
        </p:nvSpPr>
        <p:spPr bwMode="auto">
          <a:xfrm>
            <a:off x="5181601" y="4495800"/>
            <a:ext cx="415766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a:extLst>
              <a:ext uri="{FF2B5EF4-FFF2-40B4-BE49-F238E27FC236}">
                <a16:creationId xmlns:a16="http://schemas.microsoft.com/office/drawing/2014/main" id="{77C0F077-6575-054E-97D3-57855DCD2D32}"/>
              </a:ext>
            </a:extLst>
          </p:cNvPr>
          <p:cNvSpPr>
            <a:spLocks noChangeShapeType="1"/>
          </p:cNvSpPr>
          <p:nvPr/>
        </p:nvSpPr>
        <p:spPr bwMode="auto">
          <a:xfrm flipV="1">
            <a:off x="5155300" y="1486930"/>
            <a:ext cx="1587" cy="48037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a:extLst>
              <a:ext uri="{FF2B5EF4-FFF2-40B4-BE49-F238E27FC236}">
                <a16:creationId xmlns:a16="http://schemas.microsoft.com/office/drawing/2014/main" id="{491E83FD-4C8E-C44C-A574-63E106F1B2E5}"/>
              </a:ext>
            </a:extLst>
          </p:cNvPr>
          <p:cNvSpPr>
            <a:spLocks noChangeShapeType="1"/>
          </p:cNvSpPr>
          <p:nvPr/>
        </p:nvSpPr>
        <p:spPr bwMode="auto">
          <a:xfrm>
            <a:off x="5045075" y="52578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a:extLst>
              <a:ext uri="{FF2B5EF4-FFF2-40B4-BE49-F238E27FC236}">
                <a16:creationId xmlns:a16="http://schemas.microsoft.com/office/drawing/2014/main" id="{79230491-66B6-AA4A-8F85-EB06ABCB8581}"/>
              </a:ext>
            </a:extLst>
          </p:cNvPr>
          <p:cNvSpPr>
            <a:spLocks noChangeShapeType="1"/>
          </p:cNvSpPr>
          <p:nvPr/>
        </p:nvSpPr>
        <p:spPr bwMode="auto">
          <a:xfrm>
            <a:off x="5045075" y="4494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a:extLst>
              <a:ext uri="{FF2B5EF4-FFF2-40B4-BE49-F238E27FC236}">
                <a16:creationId xmlns:a16="http://schemas.microsoft.com/office/drawing/2014/main" id="{7E4F37F4-98AF-6C4D-B7D6-9870DC270EA2}"/>
              </a:ext>
            </a:extLst>
          </p:cNvPr>
          <p:cNvSpPr>
            <a:spLocks noChangeShapeType="1"/>
          </p:cNvSpPr>
          <p:nvPr/>
        </p:nvSpPr>
        <p:spPr bwMode="auto">
          <a:xfrm>
            <a:off x="5045075" y="35036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a:extLst>
              <a:ext uri="{FF2B5EF4-FFF2-40B4-BE49-F238E27FC236}">
                <a16:creationId xmlns:a16="http://schemas.microsoft.com/office/drawing/2014/main" id="{F855F2E3-555B-9743-8E38-305697B1946B}"/>
              </a:ext>
            </a:extLst>
          </p:cNvPr>
          <p:cNvSpPr>
            <a:spLocks noChangeShapeType="1"/>
          </p:cNvSpPr>
          <p:nvPr/>
        </p:nvSpPr>
        <p:spPr bwMode="auto">
          <a:xfrm>
            <a:off x="5045075" y="28956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0">
            <a:extLst>
              <a:ext uri="{FF2B5EF4-FFF2-40B4-BE49-F238E27FC236}">
                <a16:creationId xmlns:a16="http://schemas.microsoft.com/office/drawing/2014/main" id="{CE2422B4-A900-4F4F-A9B8-41CAE3243C71}"/>
              </a:ext>
            </a:extLst>
          </p:cNvPr>
          <p:cNvSpPr>
            <a:spLocks noChangeShapeType="1"/>
          </p:cNvSpPr>
          <p:nvPr/>
        </p:nvSpPr>
        <p:spPr bwMode="auto">
          <a:xfrm>
            <a:off x="5045075" y="2790825"/>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1">
            <a:extLst>
              <a:ext uri="{FF2B5EF4-FFF2-40B4-BE49-F238E27FC236}">
                <a16:creationId xmlns:a16="http://schemas.microsoft.com/office/drawing/2014/main" id="{4305521B-EC68-FC4B-A114-07A186825BDE}"/>
              </a:ext>
            </a:extLst>
          </p:cNvPr>
          <p:cNvSpPr>
            <a:spLocks noChangeShapeType="1"/>
          </p:cNvSpPr>
          <p:nvPr/>
        </p:nvSpPr>
        <p:spPr bwMode="auto">
          <a:xfrm>
            <a:off x="5045075" y="18288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2">
            <a:extLst>
              <a:ext uri="{FF2B5EF4-FFF2-40B4-BE49-F238E27FC236}">
                <a16:creationId xmlns:a16="http://schemas.microsoft.com/office/drawing/2014/main" id="{841E3B45-3C35-1F44-9A1D-EC354F223E16}"/>
              </a:ext>
            </a:extLst>
          </p:cNvPr>
          <p:cNvSpPr>
            <a:spLocks noChangeShapeType="1"/>
          </p:cNvSpPr>
          <p:nvPr/>
        </p:nvSpPr>
        <p:spPr bwMode="auto">
          <a:xfrm>
            <a:off x="8701089"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3">
            <a:extLst>
              <a:ext uri="{FF2B5EF4-FFF2-40B4-BE49-F238E27FC236}">
                <a16:creationId xmlns:a16="http://schemas.microsoft.com/office/drawing/2014/main" id="{E07BC6AF-1608-5547-B8AC-4ED618C69883}"/>
              </a:ext>
            </a:extLst>
          </p:cNvPr>
          <p:cNvSpPr>
            <a:spLocks noChangeShapeType="1"/>
          </p:cNvSpPr>
          <p:nvPr/>
        </p:nvSpPr>
        <p:spPr bwMode="auto">
          <a:xfrm>
            <a:off x="929481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4">
            <a:extLst>
              <a:ext uri="{FF2B5EF4-FFF2-40B4-BE49-F238E27FC236}">
                <a16:creationId xmlns:a16="http://schemas.microsoft.com/office/drawing/2014/main" id="{429A11D9-D7D7-3647-B9B6-12763FABB07B}"/>
              </a:ext>
            </a:extLst>
          </p:cNvPr>
          <p:cNvSpPr>
            <a:spLocks noChangeShapeType="1"/>
          </p:cNvSpPr>
          <p:nvPr/>
        </p:nvSpPr>
        <p:spPr bwMode="auto">
          <a:xfrm>
            <a:off x="6326189" y="4495801"/>
            <a:ext cx="1587"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5">
            <a:extLst>
              <a:ext uri="{FF2B5EF4-FFF2-40B4-BE49-F238E27FC236}">
                <a16:creationId xmlns:a16="http://schemas.microsoft.com/office/drawing/2014/main" id="{3E319018-72EE-2245-B966-4883CEA65DAD}"/>
              </a:ext>
            </a:extLst>
          </p:cNvPr>
          <p:cNvSpPr>
            <a:spLocks noChangeShapeType="1"/>
          </p:cNvSpPr>
          <p:nvPr/>
        </p:nvSpPr>
        <p:spPr bwMode="auto">
          <a:xfrm>
            <a:off x="5732464" y="4495801"/>
            <a:ext cx="1587"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6">
            <a:extLst>
              <a:ext uri="{FF2B5EF4-FFF2-40B4-BE49-F238E27FC236}">
                <a16:creationId xmlns:a16="http://schemas.microsoft.com/office/drawing/2014/main" id="{52B40F49-4732-0A43-8D95-0E3F693D14B8}"/>
              </a:ext>
            </a:extLst>
          </p:cNvPr>
          <p:cNvSpPr>
            <a:spLocks noChangeShapeType="1"/>
          </p:cNvSpPr>
          <p:nvPr/>
        </p:nvSpPr>
        <p:spPr bwMode="auto">
          <a:xfrm>
            <a:off x="5029200" y="63246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Freeform 17">
            <a:extLst>
              <a:ext uri="{FF2B5EF4-FFF2-40B4-BE49-F238E27FC236}">
                <a16:creationId xmlns:a16="http://schemas.microsoft.com/office/drawing/2014/main" id="{CA55EE64-536C-7141-A237-8C3921E185D1}"/>
              </a:ext>
            </a:extLst>
          </p:cNvPr>
          <p:cNvSpPr>
            <a:spLocks/>
          </p:cNvSpPr>
          <p:nvPr/>
        </p:nvSpPr>
        <p:spPr bwMode="auto">
          <a:xfrm rot="16200000" flipV="1">
            <a:off x="5272882" y="2304257"/>
            <a:ext cx="4117975" cy="3776662"/>
          </a:xfrm>
          <a:custGeom>
            <a:avLst/>
            <a:gdLst>
              <a:gd name="T0" fmla="*/ 2022 w 2057"/>
              <a:gd name="T1" fmla="*/ 148 h 2029"/>
              <a:gd name="T2" fmla="*/ 1973 w 2057"/>
              <a:gd name="T3" fmla="*/ 336 h 2029"/>
              <a:gd name="T4" fmla="*/ 1929 w 2057"/>
              <a:gd name="T5" fmla="*/ 494 h 2029"/>
              <a:gd name="T6" fmla="*/ 1887 w 2057"/>
              <a:gd name="T7" fmla="*/ 634 h 2029"/>
              <a:gd name="T8" fmla="*/ 1845 w 2057"/>
              <a:gd name="T9" fmla="*/ 769 h 2029"/>
              <a:gd name="T10" fmla="*/ 1816 w 2057"/>
              <a:gd name="T11" fmla="*/ 860 h 2029"/>
              <a:gd name="T12" fmla="*/ 1794 w 2057"/>
              <a:gd name="T13" fmla="*/ 933 h 2029"/>
              <a:gd name="T14" fmla="*/ 1769 w 2057"/>
              <a:gd name="T15" fmla="*/ 1005 h 2029"/>
              <a:gd name="T16" fmla="*/ 1739 w 2057"/>
              <a:gd name="T17" fmla="*/ 1079 h 2029"/>
              <a:gd name="T18" fmla="*/ 1704 w 2057"/>
              <a:gd name="T19" fmla="*/ 1151 h 2029"/>
              <a:gd name="T20" fmla="*/ 1663 w 2057"/>
              <a:gd name="T21" fmla="*/ 1225 h 2029"/>
              <a:gd name="T22" fmla="*/ 1615 w 2057"/>
              <a:gd name="T23" fmla="*/ 1294 h 2029"/>
              <a:gd name="T24" fmla="*/ 1565 w 2057"/>
              <a:gd name="T25" fmla="*/ 1361 h 2029"/>
              <a:gd name="T26" fmla="*/ 1514 w 2057"/>
              <a:gd name="T27" fmla="*/ 1422 h 2029"/>
              <a:gd name="T28" fmla="*/ 1462 w 2057"/>
              <a:gd name="T29" fmla="*/ 1478 h 2029"/>
              <a:gd name="T30" fmla="*/ 1425 w 2057"/>
              <a:gd name="T31" fmla="*/ 1512 h 2029"/>
              <a:gd name="T32" fmla="*/ 1398 w 2057"/>
              <a:gd name="T33" fmla="*/ 1538 h 2029"/>
              <a:gd name="T34" fmla="*/ 1370 w 2057"/>
              <a:gd name="T35" fmla="*/ 1562 h 2029"/>
              <a:gd name="T36" fmla="*/ 1340 w 2057"/>
              <a:gd name="T37" fmla="*/ 1586 h 2029"/>
              <a:gd name="T38" fmla="*/ 1286 w 2057"/>
              <a:gd name="T39" fmla="*/ 1632 h 2029"/>
              <a:gd name="T40" fmla="*/ 1216 w 2057"/>
              <a:gd name="T41" fmla="*/ 1692 h 2029"/>
              <a:gd name="T42" fmla="*/ 1143 w 2057"/>
              <a:gd name="T43" fmla="*/ 1748 h 2029"/>
              <a:gd name="T44" fmla="*/ 1082 w 2057"/>
              <a:gd name="T45" fmla="*/ 1790 h 2029"/>
              <a:gd name="T46" fmla="*/ 1037 w 2057"/>
              <a:gd name="T47" fmla="*/ 1814 h 2029"/>
              <a:gd name="T48" fmla="*/ 993 w 2057"/>
              <a:gd name="T49" fmla="*/ 1834 h 2029"/>
              <a:gd name="T50" fmla="*/ 945 w 2057"/>
              <a:gd name="T51" fmla="*/ 1854 h 2029"/>
              <a:gd name="T52" fmla="*/ 911 w 2057"/>
              <a:gd name="T53" fmla="*/ 1867 h 2029"/>
              <a:gd name="T54" fmla="*/ 874 w 2057"/>
              <a:gd name="T55" fmla="*/ 1879 h 2029"/>
              <a:gd name="T56" fmla="*/ 831 w 2057"/>
              <a:gd name="T57" fmla="*/ 1892 h 2029"/>
              <a:gd name="T58" fmla="*/ 784 w 2057"/>
              <a:gd name="T59" fmla="*/ 1905 h 2029"/>
              <a:gd name="T60" fmla="*/ 729 w 2057"/>
              <a:gd name="T61" fmla="*/ 1920 h 2029"/>
              <a:gd name="T62" fmla="*/ 680 w 2057"/>
              <a:gd name="T63" fmla="*/ 1931 h 2029"/>
              <a:gd name="T64" fmla="*/ 654 w 2057"/>
              <a:gd name="T65" fmla="*/ 1936 h 2029"/>
              <a:gd name="T66" fmla="*/ 627 w 2057"/>
              <a:gd name="T67" fmla="*/ 1942 h 2029"/>
              <a:gd name="T68" fmla="*/ 600 w 2057"/>
              <a:gd name="T69" fmla="*/ 1947 h 2029"/>
              <a:gd name="T70" fmla="*/ 573 w 2057"/>
              <a:gd name="T71" fmla="*/ 1953 h 2029"/>
              <a:gd name="T72" fmla="*/ 548 w 2057"/>
              <a:gd name="T73" fmla="*/ 1958 h 2029"/>
              <a:gd name="T74" fmla="*/ 523 w 2057"/>
              <a:gd name="T75" fmla="*/ 1963 h 2029"/>
              <a:gd name="T76" fmla="*/ 477 w 2057"/>
              <a:gd name="T77" fmla="*/ 1972 h 2029"/>
              <a:gd name="T78" fmla="*/ 401 w 2057"/>
              <a:gd name="T79" fmla="*/ 1985 h 2029"/>
              <a:gd name="T80" fmla="*/ 342 w 2057"/>
              <a:gd name="T81" fmla="*/ 1995 h 2029"/>
              <a:gd name="T82" fmla="*/ 290 w 2057"/>
              <a:gd name="T83" fmla="*/ 2001 h 2029"/>
              <a:gd name="T84" fmla="*/ 236 w 2057"/>
              <a:gd name="T85" fmla="*/ 2008 h 2029"/>
              <a:gd name="T86" fmla="*/ 168 w 2057"/>
              <a:gd name="T87" fmla="*/ 2013 h 2029"/>
              <a:gd name="T88" fmla="*/ 78 w 2057"/>
              <a:gd name="T89" fmla="*/ 2021 h 20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57"/>
              <a:gd name="T136" fmla="*/ 0 h 2029"/>
              <a:gd name="T137" fmla="*/ 2057 w 2057"/>
              <a:gd name="T138" fmla="*/ 2029 h 20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57" h="2029">
                <a:moveTo>
                  <a:pt x="2057" y="0"/>
                </a:moveTo>
                <a:lnTo>
                  <a:pt x="2039" y="77"/>
                </a:lnTo>
                <a:lnTo>
                  <a:pt x="2022" y="148"/>
                </a:lnTo>
                <a:lnTo>
                  <a:pt x="2005" y="215"/>
                </a:lnTo>
                <a:lnTo>
                  <a:pt x="1989" y="278"/>
                </a:lnTo>
                <a:lnTo>
                  <a:pt x="1973" y="336"/>
                </a:lnTo>
                <a:lnTo>
                  <a:pt x="1959" y="392"/>
                </a:lnTo>
                <a:lnTo>
                  <a:pt x="1943" y="445"/>
                </a:lnTo>
                <a:lnTo>
                  <a:pt x="1929" y="494"/>
                </a:lnTo>
                <a:lnTo>
                  <a:pt x="1914" y="541"/>
                </a:lnTo>
                <a:lnTo>
                  <a:pt x="1902" y="588"/>
                </a:lnTo>
                <a:lnTo>
                  <a:pt x="1887" y="634"/>
                </a:lnTo>
                <a:lnTo>
                  <a:pt x="1873" y="679"/>
                </a:lnTo>
                <a:lnTo>
                  <a:pt x="1859" y="724"/>
                </a:lnTo>
                <a:lnTo>
                  <a:pt x="1845" y="769"/>
                </a:lnTo>
                <a:lnTo>
                  <a:pt x="1830" y="815"/>
                </a:lnTo>
                <a:lnTo>
                  <a:pt x="1824" y="838"/>
                </a:lnTo>
                <a:lnTo>
                  <a:pt x="1816" y="860"/>
                </a:lnTo>
                <a:lnTo>
                  <a:pt x="1810" y="884"/>
                </a:lnTo>
                <a:lnTo>
                  <a:pt x="1802" y="908"/>
                </a:lnTo>
                <a:lnTo>
                  <a:pt x="1794" y="933"/>
                </a:lnTo>
                <a:lnTo>
                  <a:pt x="1786" y="957"/>
                </a:lnTo>
                <a:lnTo>
                  <a:pt x="1777" y="981"/>
                </a:lnTo>
                <a:lnTo>
                  <a:pt x="1769" y="1005"/>
                </a:lnTo>
                <a:lnTo>
                  <a:pt x="1759" y="1029"/>
                </a:lnTo>
                <a:lnTo>
                  <a:pt x="1750" y="1053"/>
                </a:lnTo>
                <a:lnTo>
                  <a:pt x="1739" y="1079"/>
                </a:lnTo>
                <a:lnTo>
                  <a:pt x="1728" y="1103"/>
                </a:lnTo>
                <a:lnTo>
                  <a:pt x="1716" y="1127"/>
                </a:lnTo>
                <a:lnTo>
                  <a:pt x="1704" y="1151"/>
                </a:lnTo>
                <a:lnTo>
                  <a:pt x="1691" y="1176"/>
                </a:lnTo>
                <a:lnTo>
                  <a:pt x="1677" y="1201"/>
                </a:lnTo>
                <a:lnTo>
                  <a:pt x="1663" y="1225"/>
                </a:lnTo>
                <a:lnTo>
                  <a:pt x="1647" y="1247"/>
                </a:lnTo>
                <a:lnTo>
                  <a:pt x="1631" y="1271"/>
                </a:lnTo>
                <a:lnTo>
                  <a:pt x="1615" y="1294"/>
                </a:lnTo>
                <a:lnTo>
                  <a:pt x="1599" y="1318"/>
                </a:lnTo>
                <a:lnTo>
                  <a:pt x="1582" y="1339"/>
                </a:lnTo>
                <a:lnTo>
                  <a:pt x="1565" y="1361"/>
                </a:lnTo>
                <a:lnTo>
                  <a:pt x="1549" y="1382"/>
                </a:lnTo>
                <a:lnTo>
                  <a:pt x="1531" y="1403"/>
                </a:lnTo>
                <a:lnTo>
                  <a:pt x="1514" y="1422"/>
                </a:lnTo>
                <a:lnTo>
                  <a:pt x="1496" y="1441"/>
                </a:lnTo>
                <a:lnTo>
                  <a:pt x="1479" y="1461"/>
                </a:lnTo>
                <a:lnTo>
                  <a:pt x="1462" y="1478"/>
                </a:lnTo>
                <a:lnTo>
                  <a:pt x="1444" y="1494"/>
                </a:lnTo>
                <a:lnTo>
                  <a:pt x="1435" y="1502"/>
                </a:lnTo>
                <a:lnTo>
                  <a:pt x="1425" y="1512"/>
                </a:lnTo>
                <a:lnTo>
                  <a:pt x="1417" y="1520"/>
                </a:lnTo>
                <a:lnTo>
                  <a:pt x="1408" y="1530"/>
                </a:lnTo>
                <a:lnTo>
                  <a:pt x="1398" y="1538"/>
                </a:lnTo>
                <a:lnTo>
                  <a:pt x="1389" y="1546"/>
                </a:lnTo>
                <a:lnTo>
                  <a:pt x="1379" y="1554"/>
                </a:lnTo>
                <a:lnTo>
                  <a:pt x="1370" y="1562"/>
                </a:lnTo>
                <a:lnTo>
                  <a:pt x="1360" y="1570"/>
                </a:lnTo>
                <a:lnTo>
                  <a:pt x="1351" y="1578"/>
                </a:lnTo>
                <a:lnTo>
                  <a:pt x="1340" y="1586"/>
                </a:lnTo>
                <a:lnTo>
                  <a:pt x="1330" y="1595"/>
                </a:lnTo>
                <a:lnTo>
                  <a:pt x="1308" y="1613"/>
                </a:lnTo>
                <a:lnTo>
                  <a:pt x="1286" y="1632"/>
                </a:lnTo>
                <a:lnTo>
                  <a:pt x="1264" y="1652"/>
                </a:lnTo>
                <a:lnTo>
                  <a:pt x="1240" y="1672"/>
                </a:lnTo>
                <a:lnTo>
                  <a:pt x="1216" y="1692"/>
                </a:lnTo>
                <a:lnTo>
                  <a:pt x="1192" y="1711"/>
                </a:lnTo>
                <a:lnTo>
                  <a:pt x="1169" y="1730"/>
                </a:lnTo>
                <a:lnTo>
                  <a:pt x="1143" y="1748"/>
                </a:lnTo>
                <a:lnTo>
                  <a:pt x="1121" y="1764"/>
                </a:lnTo>
                <a:lnTo>
                  <a:pt x="1097" y="1780"/>
                </a:lnTo>
                <a:lnTo>
                  <a:pt x="1082" y="1790"/>
                </a:lnTo>
                <a:lnTo>
                  <a:pt x="1067" y="1798"/>
                </a:lnTo>
                <a:lnTo>
                  <a:pt x="1052" y="1807"/>
                </a:lnTo>
                <a:lnTo>
                  <a:pt x="1037" y="1814"/>
                </a:lnTo>
                <a:lnTo>
                  <a:pt x="1021" y="1822"/>
                </a:lnTo>
                <a:lnTo>
                  <a:pt x="1007" y="1828"/>
                </a:lnTo>
                <a:lnTo>
                  <a:pt x="993" y="1834"/>
                </a:lnTo>
                <a:lnTo>
                  <a:pt x="977" y="1841"/>
                </a:lnTo>
                <a:lnTo>
                  <a:pt x="961" y="1847"/>
                </a:lnTo>
                <a:lnTo>
                  <a:pt x="945" y="1854"/>
                </a:lnTo>
                <a:lnTo>
                  <a:pt x="934" y="1859"/>
                </a:lnTo>
                <a:lnTo>
                  <a:pt x="923" y="1862"/>
                </a:lnTo>
                <a:lnTo>
                  <a:pt x="911" y="1867"/>
                </a:lnTo>
                <a:lnTo>
                  <a:pt x="900" y="1871"/>
                </a:lnTo>
                <a:lnTo>
                  <a:pt x="887" y="1875"/>
                </a:lnTo>
                <a:lnTo>
                  <a:pt x="874" y="1879"/>
                </a:lnTo>
                <a:lnTo>
                  <a:pt x="860" y="1884"/>
                </a:lnTo>
                <a:lnTo>
                  <a:pt x="846" y="1887"/>
                </a:lnTo>
                <a:lnTo>
                  <a:pt x="831" y="1892"/>
                </a:lnTo>
                <a:lnTo>
                  <a:pt x="817" y="1897"/>
                </a:lnTo>
                <a:lnTo>
                  <a:pt x="801" y="1900"/>
                </a:lnTo>
                <a:lnTo>
                  <a:pt x="784" y="1905"/>
                </a:lnTo>
                <a:lnTo>
                  <a:pt x="767" y="1910"/>
                </a:lnTo>
                <a:lnTo>
                  <a:pt x="748" y="1915"/>
                </a:lnTo>
                <a:lnTo>
                  <a:pt x="729" y="1920"/>
                </a:lnTo>
                <a:lnTo>
                  <a:pt x="708" y="1924"/>
                </a:lnTo>
                <a:lnTo>
                  <a:pt x="687" y="1929"/>
                </a:lnTo>
                <a:lnTo>
                  <a:pt x="680" y="1931"/>
                </a:lnTo>
                <a:lnTo>
                  <a:pt x="670" y="1932"/>
                </a:lnTo>
                <a:lnTo>
                  <a:pt x="662" y="1934"/>
                </a:lnTo>
                <a:lnTo>
                  <a:pt x="654" y="1936"/>
                </a:lnTo>
                <a:lnTo>
                  <a:pt x="645" y="1939"/>
                </a:lnTo>
                <a:lnTo>
                  <a:pt x="637" y="1940"/>
                </a:lnTo>
                <a:lnTo>
                  <a:pt x="627" y="1942"/>
                </a:lnTo>
                <a:lnTo>
                  <a:pt x="618" y="1944"/>
                </a:lnTo>
                <a:lnTo>
                  <a:pt x="610" y="1945"/>
                </a:lnTo>
                <a:lnTo>
                  <a:pt x="600" y="1947"/>
                </a:lnTo>
                <a:lnTo>
                  <a:pt x="591" y="1950"/>
                </a:lnTo>
                <a:lnTo>
                  <a:pt x="583" y="1952"/>
                </a:lnTo>
                <a:lnTo>
                  <a:pt x="573" y="1953"/>
                </a:lnTo>
                <a:lnTo>
                  <a:pt x="566" y="1955"/>
                </a:lnTo>
                <a:lnTo>
                  <a:pt x="556" y="1956"/>
                </a:lnTo>
                <a:lnTo>
                  <a:pt x="548" y="1958"/>
                </a:lnTo>
                <a:lnTo>
                  <a:pt x="539" y="1960"/>
                </a:lnTo>
                <a:lnTo>
                  <a:pt x="531" y="1961"/>
                </a:lnTo>
                <a:lnTo>
                  <a:pt x="523" y="1963"/>
                </a:lnTo>
                <a:lnTo>
                  <a:pt x="515" y="1964"/>
                </a:lnTo>
                <a:lnTo>
                  <a:pt x="507" y="1966"/>
                </a:lnTo>
                <a:lnTo>
                  <a:pt x="477" y="1972"/>
                </a:lnTo>
                <a:lnTo>
                  <a:pt x="448" y="1977"/>
                </a:lnTo>
                <a:lnTo>
                  <a:pt x="423" y="1982"/>
                </a:lnTo>
                <a:lnTo>
                  <a:pt x="401" y="1985"/>
                </a:lnTo>
                <a:lnTo>
                  <a:pt x="380" y="1990"/>
                </a:lnTo>
                <a:lnTo>
                  <a:pt x="361" y="1993"/>
                </a:lnTo>
                <a:lnTo>
                  <a:pt x="342" y="1995"/>
                </a:lnTo>
                <a:lnTo>
                  <a:pt x="325" y="1998"/>
                </a:lnTo>
                <a:lnTo>
                  <a:pt x="307" y="2000"/>
                </a:lnTo>
                <a:lnTo>
                  <a:pt x="290" y="2001"/>
                </a:lnTo>
                <a:lnTo>
                  <a:pt x="273" y="2005"/>
                </a:lnTo>
                <a:lnTo>
                  <a:pt x="255" y="2006"/>
                </a:lnTo>
                <a:lnTo>
                  <a:pt x="236" y="2008"/>
                </a:lnTo>
                <a:lnTo>
                  <a:pt x="216" y="2009"/>
                </a:lnTo>
                <a:lnTo>
                  <a:pt x="192" y="2011"/>
                </a:lnTo>
                <a:lnTo>
                  <a:pt x="168" y="2013"/>
                </a:lnTo>
                <a:lnTo>
                  <a:pt x="141" y="2016"/>
                </a:lnTo>
                <a:lnTo>
                  <a:pt x="111" y="2017"/>
                </a:lnTo>
                <a:lnTo>
                  <a:pt x="78" y="2021"/>
                </a:lnTo>
                <a:lnTo>
                  <a:pt x="41" y="2024"/>
                </a:lnTo>
                <a:lnTo>
                  <a:pt x="0" y="20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1" name="Rectangle 18">
            <a:extLst>
              <a:ext uri="{FF2B5EF4-FFF2-40B4-BE49-F238E27FC236}">
                <a16:creationId xmlns:a16="http://schemas.microsoft.com/office/drawing/2014/main" id="{61C74FD4-6EC6-A248-B1AB-6B64045F30A0}"/>
              </a:ext>
            </a:extLst>
          </p:cNvPr>
          <p:cNvSpPr>
            <a:spLocks noChangeArrowheads="1"/>
          </p:cNvSpPr>
          <p:nvPr/>
        </p:nvSpPr>
        <p:spPr bwMode="auto">
          <a:xfrm>
            <a:off x="4806950" y="2644776"/>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10</a:t>
            </a:r>
            <a:endParaRPr lang="en-US" altLang="en-US" sz="1600" b="1">
              <a:latin typeface="Times New Roman" panose="02020603050405020304" pitchFamily="18" charset="0"/>
            </a:endParaRPr>
          </a:p>
        </p:txBody>
      </p:sp>
      <p:sp>
        <p:nvSpPr>
          <p:cNvPr id="28692" name="Rectangle 19">
            <a:extLst>
              <a:ext uri="{FF2B5EF4-FFF2-40B4-BE49-F238E27FC236}">
                <a16:creationId xmlns:a16="http://schemas.microsoft.com/office/drawing/2014/main" id="{04020CA4-5574-F84E-8544-E9ADB1B4F39C}"/>
              </a:ext>
            </a:extLst>
          </p:cNvPr>
          <p:cNvSpPr>
            <a:spLocks noChangeArrowheads="1"/>
          </p:cNvSpPr>
          <p:nvPr/>
        </p:nvSpPr>
        <p:spPr bwMode="auto">
          <a:xfrm>
            <a:off x="4841875" y="4370389"/>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a:t>
            </a:r>
            <a:endParaRPr lang="en-US" altLang="en-US" sz="1600" b="1">
              <a:latin typeface="Times New Roman" panose="02020603050405020304" pitchFamily="18" charset="0"/>
            </a:endParaRPr>
          </a:p>
        </p:txBody>
      </p:sp>
      <p:sp>
        <p:nvSpPr>
          <p:cNvPr id="422932" name="Text Box 20">
            <a:extLst>
              <a:ext uri="{FF2B5EF4-FFF2-40B4-BE49-F238E27FC236}">
                <a16:creationId xmlns:a16="http://schemas.microsoft.com/office/drawing/2014/main" id="{4C26C03F-5B2C-AC42-89AD-53AC35C77DE7}"/>
              </a:ext>
            </a:extLst>
          </p:cNvPr>
          <p:cNvSpPr txBox="1">
            <a:spLocks noChangeArrowheads="1"/>
          </p:cNvSpPr>
          <p:nvPr/>
        </p:nvSpPr>
        <p:spPr bwMode="auto">
          <a:xfrm>
            <a:off x="7162800" y="3063876"/>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buClrTx/>
            </a:pPr>
            <a:r>
              <a:rPr lang="en-US" altLang="en-US">
                <a:solidFill>
                  <a:schemeClr val="accent2"/>
                </a:solidFill>
                <a:latin typeface="Times New Roman" panose="02020603050405020304" pitchFamily="18" charset="0"/>
              </a:rPr>
              <a:t>Error Free Region, f</a:t>
            </a:r>
            <a:r>
              <a:rPr lang="en-US" altLang="en-US" baseline="-25000">
                <a:solidFill>
                  <a:schemeClr val="accent2"/>
                </a:solidFill>
                <a:latin typeface="Times New Roman" panose="02020603050405020304" pitchFamily="18" charset="0"/>
              </a:rPr>
              <a:t>d</a:t>
            </a:r>
            <a:r>
              <a:rPr lang="en-US" altLang="en-US">
                <a:solidFill>
                  <a:schemeClr val="accent2"/>
                </a:solidFill>
                <a:latin typeface="Times New Roman" panose="02020603050405020304" pitchFamily="18" charset="0"/>
              </a:rPr>
              <a:t>&lt;C</a:t>
            </a:r>
          </a:p>
        </p:txBody>
      </p:sp>
      <p:sp>
        <p:nvSpPr>
          <p:cNvPr id="28694" name="Line 21">
            <a:extLst>
              <a:ext uri="{FF2B5EF4-FFF2-40B4-BE49-F238E27FC236}">
                <a16:creationId xmlns:a16="http://schemas.microsoft.com/office/drawing/2014/main" id="{D3E265D3-038F-624B-9D79-26ABEF3D2AF8}"/>
              </a:ext>
            </a:extLst>
          </p:cNvPr>
          <p:cNvSpPr>
            <a:spLocks noChangeShapeType="1"/>
          </p:cNvSpPr>
          <p:nvPr/>
        </p:nvSpPr>
        <p:spPr bwMode="auto">
          <a:xfrm flipH="1" flipV="1">
            <a:off x="8382000" y="2438400"/>
            <a:ext cx="838200" cy="533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5" name="Text Box 22">
            <a:extLst>
              <a:ext uri="{FF2B5EF4-FFF2-40B4-BE49-F238E27FC236}">
                <a16:creationId xmlns:a16="http://schemas.microsoft.com/office/drawing/2014/main" id="{0E6D070E-EEC5-C34D-8A6C-A1CCF6B15B41}"/>
              </a:ext>
            </a:extLst>
          </p:cNvPr>
          <p:cNvSpPr txBox="1">
            <a:spLocks noChangeArrowheads="1"/>
          </p:cNvSpPr>
          <p:nvPr/>
        </p:nvSpPr>
        <p:spPr bwMode="auto">
          <a:xfrm>
            <a:off x="9067800" y="2743200"/>
            <a:ext cx="1600200" cy="6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ct val="70000"/>
              </a:lnSpc>
              <a:buClrTx/>
            </a:pPr>
            <a:r>
              <a:rPr lang="en-GB" altLang="en-US">
                <a:solidFill>
                  <a:schemeClr val="accent2"/>
                </a:solidFill>
                <a:latin typeface="Times New Roman" panose="02020603050405020304" pitchFamily="18" charset="0"/>
              </a:rPr>
              <a:t>Boundary,</a:t>
            </a:r>
          </a:p>
          <a:p>
            <a:pPr>
              <a:lnSpc>
                <a:spcPct val="70000"/>
              </a:lnSpc>
              <a:buClrTx/>
            </a:pPr>
            <a:r>
              <a:rPr lang="en-GB" altLang="en-US">
                <a:solidFill>
                  <a:schemeClr val="accent2"/>
                </a:solidFill>
                <a:latin typeface="Times New Roman" panose="02020603050405020304" pitchFamily="18" charset="0"/>
              </a:rPr>
              <a:t>f</a:t>
            </a:r>
            <a:r>
              <a:rPr lang="en-GB" altLang="en-US" baseline="-25000">
                <a:solidFill>
                  <a:schemeClr val="accent2"/>
                </a:solidFill>
                <a:latin typeface="Times New Roman" panose="02020603050405020304" pitchFamily="18" charset="0"/>
              </a:rPr>
              <a:t>d</a:t>
            </a:r>
            <a:r>
              <a:rPr lang="en-GB" altLang="en-US">
                <a:solidFill>
                  <a:schemeClr val="accent2"/>
                </a:solidFill>
                <a:latin typeface="Times New Roman" panose="02020603050405020304" pitchFamily="18" charset="0"/>
              </a:rPr>
              <a:t>=C</a:t>
            </a:r>
            <a:endParaRPr lang="en-GB" altLang="en-US">
              <a:latin typeface="Times New Roman" panose="02020603050405020304" pitchFamily="18" charset="0"/>
            </a:endParaRPr>
          </a:p>
        </p:txBody>
      </p:sp>
      <p:sp>
        <p:nvSpPr>
          <p:cNvPr id="28696" name="Rectangle 23">
            <a:extLst>
              <a:ext uri="{FF2B5EF4-FFF2-40B4-BE49-F238E27FC236}">
                <a16:creationId xmlns:a16="http://schemas.microsoft.com/office/drawing/2014/main" id="{D13D102B-A011-4F45-9E78-D84CAE60288D}"/>
              </a:ext>
            </a:extLst>
          </p:cNvPr>
          <p:cNvSpPr>
            <a:spLocks noChangeArrowheads="1"/>
          </p:cNvSpPr>
          <p:nvPr/>
        </p:nvSpPr>
        <p:spPr bwMode="auto">
          <a:xfrm>
            <a:off x="4800600" y="6172201"/>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0.1</a:t>
            </a:r>
            <a:endParaRPr lang="en-US" altLang="en-US" sz="1600" b="1">
              <a:latin typeface="Times New Roman" panose="02020603050405020304" pitchFamily="18" charset="0"/>
            </a:endParaRPr>
          </a:p>
        </p:txBody>
      </p:sp>
      <p:sp>
        <p:nvSpPr>
          <p:cNvPr id="28697" name="Line 24">
            <a:extLst>
              <a:ext uri="{FF2B5EF4-FFF2-40B4-BE49-F238E27FC236}">
                <a16:creationId xmlns:a16="http://schemas.microsoft.com/office/drawing/2014/main" id="{39BA3D6E-E0EA-BA4F-BB4F-99328848897D}"/>
              </a:ext>
            </a:extLst>
          </p:cNvPr>
          <p:cNvSpPr>
            <a:spLocks noChangeShapeType="1"/>
          </p:cNvSpPr>
          <p:nvPr/>
        </p:nvSpPr>
        <p:spPr bwMode="auto">
          <a:xfrm>
            <a:off x="5045075" y="31242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5">
            <a:extLst>
              <a:ext uri="{FF2B5EF4-FFF2-40B4-BE49-F238E27FC236}">
                <a16:creationId xmlns:a16="http://schemas.microsoft.com/office/drawing/2014/main" id="{0CE2D554-A93C-6248-B14A-3A7A64CFF385}"/>
              </a:ext>
            </a:extLst>
          </p:cNvPr>
          <p:cNvSpPr>
            <a:spLocks noChangeShapeType="1"/>
          </p:cNvSpPr>
          <p:nvPr/>
        </p:nvSpPr>
        <p:spPr bwMode="auto">
          <a:xfrm>
            <a:off x="5022850" y="15240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6">
            <a:extLst>
              <a:ext uri="{FF2B5EF4-FFF2-40B4-BE49-F238E27FC236}">
                <a16:creationId xmlns:a16="http://schemas.microsoft.com/office/drawing/2014/main" id="{3D71E881-47BE-874B-90C1-D03BFD3BAEB1}"/>
              </a:ext>
            </a:extLst>
          </p:cNvPr>
          <p:cNvSpPr>
            <a:spLocks noChangeShapeType="1"/>
          </p:cNvSpPr>
          <p:nvPr/>
        </p:nvSpPr>
        <p:spPr bwMode="auto">
          <a:xfrm>
            <a:off x="5029200" y="5256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27">
            <a:extLst>
              <a:ext uri="{FF2B5EF4-FFF2-40B4-BE49-F238E27FC236}">
                <a16:creationId xmlns:a16="http://schemas.microsoft.com/office/drawing/2014/main" id="{17CCAE61-61F8-0446-91EB-03F454829521}"/>
              </a:ext>
            </a:extLst>
          </p:cNvPr>
          <p:cNvSpPr>
            <a:spLocks noChangeShapeType="1"/>
          </p:cNvSpPr>
          <p:nvPr/>
        </p:nvSpPr>
        <p:spPr bwMode="auto">
          <a:xfrm>
            <a:off x="5029200" y="46482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8">
            <a:extLst>
              <a:ext uri="{FF2B5EF4-FFF2-40B4-BE49-F238E27FC236}">
                <a16:creationId xmlns:a16="http://schemas.microsoft.com/office/drawing/2014/main" id="{FC780E89-CB1B-674F-B020-177A96AFBBCC}"/>
              </a:ext>
            </a:extLst>
          </p:cNvPr>
          <p:cNvSpPr>
            <a:spLocks noChangeShapeType="1"/>
          </p:cNvSpPr>
          <p:nvPr/>
        </p:nvSpPr>
        <p:spPr bwMode="auto">
          <a:xfrm>
            <a:off x="5029200" y="4875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Rectangle 29">
            <a:extLst>
              <a:ext uri="{FF2B5EF4-FFF2-40B4-BE49-F238E27FC236}">
                <a16:creationId xmlns:a16="http://schemas.microsoft.com/office/drawing/2014/main" id="{E93F0339-4D41-944A-9AAA-730F807F4F1B}"/>
              </a:ext>
            </a:extLst>
          </p:cNvPr>
          <p:cNvSpPr>
            <a:spLocks noChangeArrowheads="1"/>
          </p:cNvSpPr>
          <p:nvPr/>
        </p:nvSpPr>
        <p:spPr bwMode="auto">
          <a:xfrm>
            <a:off x="4800600" y="16764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20</a:t>
            </a:r>
            <a:endParaRPr lang="en-US" altLang="en-US" sz="1600" b="1">
              <a:latin typeface="Times New Roman" panose="02020603050405020304" pitchFamily="18" charset="0"/>
            </a:endParaRPr>
          </a:p>
        </p:txBody>
      </p:sp>
      <p:sp>
        <p:nvSpPr>
          <p:cNvPr id="28703" name="Rectangle 30">
            <a:extLst>
              <a:ext uri="{FF2B5EF4-FFF2-40B4-BE49-F238E27FC236}">
                <a16:creationId xmlns:a16="http://schemas.microsoft.com/office/drawing/2014/main" id="{1A799503-4231-974A-A590-C03B74A04657}"/>
              </a:ext>
            </a:extLst>
          </p:cNvPr>
          <p:cNvSpPr>
            <a:spLocks noChangeArrowheads="1"/>
          </p:cNvSpPr>
          <p:nvPr/>
        </p:nvSpPr>
        <p:spPr bwMode="auto">
          <a:xfrm>
            <a:off x="4800600" y="13716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30</a:t>
            </a:r>
            <a:endParaRPr lang="en-US" altLang="en-US" sz="1600" b="1">
              <a:latin typeface="Times New Roman" panose="02020603050405020304" pitchFamily="18" charset="0"/>
            </a:endParaRPr>
          </a:p>
        </p:txBody>
      </p:sp>
      <p:sp>
        <p:nvSpPr>
          <p:cNvPr id="28704" name="Line 31">
            <a:extLst>
              <a:ext uri="{FF2B5EF4-FFF2-40B4-BE49-F238E27FC236}">
                <a16:creationId xmlns:a16="http://schemas.microsoft.com/office/drawing/2014/main" id="{A4640984-0514-D34A-98AF-346DBFD48066}"/>
              </a:ext>
            </a:extLst>
          </p:cNvPr>
          <p:cNvSpPr>
            <a:spLocks noChangeShapeType="1"/>
          </p:cNvSpPr>
          <p:nvPr/>
        </p:nvSpPr>
        <p:spPr bwMode="auto">
          <a:xfrm>
            <a:off x="691991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32">
            <a:extLst>
              <a:ext uri="{FF2B5EF4-FFF2-40B4-BE49-F238E27FC236}">
                <a16:creationId xmlns:a16="http://schemas.microsoft.com/office/drawing/2014/main" id="{5950F011-A14C-714D-BC99-95CCF8C25B57}"/>
              </a:ext>
            </a:extLst>
          </p:cNvPr>
          <p:cNvSpPr>
            <a:spLocks noChangeShapeType="1"/>
          </p:cNvSpPr>
          <p:nvPr/>
        </p:nvSpPr>
        <p:spPr bwMode="auto">
          <a:xfrm>
            <a:off x="7513639"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3">
            <a:extLst>
              <a:ext uri="{FF2B5EF4-FFF2-40B4-BE49-F238E27FC236}">
                <a16:creationId xmlns:a16="http://schemas.microsoft.com/office/drawing/2014/main" id="{BE64BD6B-F19C-E249-84B9-F6F6D8592F3D}"/>
              </a:ext>
            </a:extLst>
          </p:cNvPr>
          <p:cNvSpPr>
            <a:spLocks noChangeShapeType="1"/>
          </p:cNvSpPr>
          <p:nvPr/>
        </p:nvSpPr>
        <p:spPr bwMode="auto">
          <a:xfrm>
            <a:off x="810736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Rectangle 34">
            <a:extLst>
              <a:ext uri="{FF2B5EF4-FFF2-40B4-BE49-F238E27FC236}">
                <a16:creationId xmlns:a16="http://schemas.microsoft.com/office/drawing/2014/main" id="{E18B5E19-9BA1-2348-B75E-D860E6BB4CF6}"/>
              </a:ext>
            </a:extLst>
          </p:cNvPr>
          <p:cNvSpPr>
            <a:spLocks noChangeArrowheads="1"/>
          </p:cNvSpPr>
          <p:nvPr/>
        </p:nvSpPr>
        <p:spPr bwMode="auto">
          <a:xfrm>
            <a:off x="5689600" y="464820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0</a:t>
            </a:r>
            <a:endParaRPr lang="en-US" altLang="en-US" sz="1600" b="1">
              <a:latin typeface="Times New Roman" panose="02020603050405020304" pitchFamily="18" charset="0"/>
            </a:endParaRPr>
          </a:p>
        </p:txBody>
      </p:sp>
      <p:sp>
        <p:nvSpPr>
          <p:cNvPr id="28708" name="Rectangle 35">
            <a:extLst>
              <a:ext uri="{FF2B5EF4-FFF2-40B4-BE49-F238E27FC236}">
                <a16:creationId xmlns:a16="http://schemas.microsoft.com/office/drawing/2014/main" id="{3DE1E3AF-02F6-7B45-8216-8A7D43C85BF3}"/>
              </a:ext>
            </a:extLst>
          </p:cNvPr>
          <p:cNvSpPr>
            <a:spLocks noChangeArrowheads="1"/>
          </p:cNvSpPr>
          <p:nvPr/>
        </p:nvSpPr>
        <p:spPr bwMode="auto">
          <a:xfrm>
            <a:off x="6299200" y="464820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6</a:t>
            </a:r>
            <a:endParaRPr lang="en-US" altLang="en-US" sz="1600" b="1">
              <a:latin typeface="Times New Roman" panose="02020603050405020304" pitchFamily="18" charset="0"/>
            </a:endParaRPr>
          </a:p>
        </p:txBody>
      </p:sp>
      <p:sp>
        <p:nvSpPr>
          <p:cNvPr id="28709" name="Rectangle 36">
            <a:extLst>
              <a:ext uri="{FF2B5EF4-FFF2-40B4-BE49-F238E27FC236}">
                <a16:creationId xmlns:a16="http://schemas.microsoft.com/office/drawing/2014/main" id="{DCD16678-2752-0449-B291-7DCDBAB7405F}"/>
              </a:ext>
            </a:extLst>
          </p:cNvPr>
          <p:cNvSpPr>
            <a:spLocks noChangeArrowheads="1"/>
          </p:cNvSpPr>
          <p:nvPr/>
        </p:nvSpPr>
        <p:spPr bwMode="auto">
          <a:xfrm>
            <a:off x="68580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12</a:t>
            </a:r>
            <a:endParaRPr lang="en-US" altLang="en-US" sz="1600" b="1">
              <a:latin typeface="Times New Roman" panose="02020603050405020304" pitchFamily="18" charset="0"/>
            </a:endParaRPr>
          </a:p>
        </p:txBody>
      </p:sp>
      <p:sp>
        <p:nvSpPr>
          <p:cNvPr id="28710" name="Rectangle 37">
            <a:extLst>
              <a:ext uri="{FF2B5EF4-FFF2-40B4-BE49-F238E27FC236}">
                <a16:creationId xmlns:a16="http://schemas.microsoft.com/office/drawing/2014/main" id="{B0E52772-9E35-E542-8A4D-1EB25D78F4A9}"/>
              </a:ext>
            </a:extLst>
          </p:cNvPr>
          <p:cNvSpPr>
            <a:spLocks noChangeArrowheads="1"/>
          </p:cNvSpPr>
          <p:nvPr/>
        </p:nvSpPr>
        <p:spPr bwMode="auto">
          <a:xfrm>
            <a:off x="7391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18</a:t>
            </a:r>
            <a:endParaRPr lang="en-US" altLang="en-US" sz="1600" b="1">
              <a:latin typeface="Times New Roman" panose="02020603050405020304" pitchFamily="18" charset="0"/>
            </a:endParaRPr>
          </a:p>
        </p:txBody>
      </p:sp>
      <p:sp>
        <p:nvSpPr>
          <p:cNvPr id="28711" name="Rectangle 38">
            <a:extLst>
              <a:ext uri="{FF2B5EF4-FFF2-40B4-BE49-F238E27FC236}">
                <a16:creationId xmlns:a16="http://schemas.microsoft.com/office/drawing/2014/main" id="{6DD05548-FA5A-A940-BB4D-C015B963BCAF}"/>
              </a:ext>
            </a:extLst>
          </p:cNvPr>
          <p:cNvSpPr>
            <a:spLocks noChangeArrowheads="1"/>
          </p:cNvSpPr>
          <p:nvPr/>
        </p:nvSpPr>
        <p:spPr bwMode="auto">
          <a:xfrm>
            <a:off x="8026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24</a:t>
            </a:r>
            <a:endParaRPr lang="en-US" altLang="en-US" sz="1600" b="1">
              <a:latin typeface="Times New Roman" panose="02020603050405020304" pitchFamily="18" charset="0"/>
            </a:endParaRPr>
          </a:p>
        </p:txBody>
      </p:sp>
      <p:sp>
        <p:nvSpPr>
          <p:cNvPr id="28712" name="Rectangle 39">
            <a:extLst>
              <a:ext uri="{FF2B5EF4-FFF2-40B4-BE49-F238E27FC236}">
                <a16:creationId xmlns:a16="http://schemas.microsoft.com/office/drawing/2014/main" id="{AB3994B6-DB21-894F-9B31-88B93C9B7C6B}"/>
              </a:ext>
            </a:extLst>
          </p:cNvPr>
          <p:cNvSpPr>
            <a:spLocks noChangeArrowheads="1"/>
          </p:cNvSpPr>
          <p:nvPr/>
        </p:nvSpPr>
        <p:spPr bwMode="auto">
          <a:xfrm>
            <a:off x="86360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30</a:t>
            </a:r>
            <a:endParaRPr lang="en-US" altLang="en-US" sz="1600" b="1">
              <a:latin typeface="Times New Roman" panose="02020603050405020304" pitchFamily="18" charset="0"/>
            </a:endParaRPr>
          </a:p>
        </p:txBody>
      </p:sp>
      <p:sp>
        <p:nvSpPr>
          <p:cNvPr id="28713" name="Rectangle 40">
            <a:extLst>
              <a:ext uri="{FF2B5EF4-FFF2-40B4-BE49-F238E27FC236}">
                <a16:creationId xmlns:a16="http://schemas.microsoft.com/office/drawing/2014/main" id="{9CAEBA6D-E0EB-8549-8A79-E5FECE32119C}"/>
              </a:ext>
            </a:extLst>
          </p:cNvPr>
          <p:cNvSpPr>
            <a:spLocks noChangeArrowheads="1"/>
          </p:cNvSpPr>
          <p:nvPr/>
        </p:nvSpPr>
        <p:spPr bwMode="auto">
          <a:xfrm>
            <a:off x="9169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36</a:t>
            </a:r>
            <a:endParaRPr lang="en-US" altLang="en-US" sz="1600" b="1">
              <a:latin typeface="Times New Roman" panose="02020603050405020304" pitchFamily="18" charset="0"/>
            </a:endParaRPr>
          </a:p>
        </p:txBody>
      </p:sp>
      <p:sp>
        <p:nvSpPr>
          <p:cNvPr id="422953" name="Text Box 41">
            <a:extLst>
              <a:ext uri="{FF2B5EF4-FFF2-40B4-BE49-F238E27FC236}">
                <a16:creationId xmlns:a16="http://schemas.microsoft.com/office/drawing/2014/main" id="{7DE92868-42B8-B548-A7B5-81BD83DD0671}"/>
              </a:ext>
            </a:extLst>
          </p:cNvPr>
          <p:cNvSpPr txBox="1">
            <a:spLocks noChangeArrowheads="1"/>
          </p:cNvSpPr>
          <p:nvPr/>
        </p:nvSpPr>
        <p:spPr bwMode="auto">
          <a:xfrm>
            <a:off x="5943600" y="22098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buClrTx/>
            </a:pPr>
            <a:r>
              <a:rPr lang="en-US" altLang="en-US">
                <a:solidFill>
                  <a:schemeClr val="accent2"/>
                </a:solidFill>
                <a:latin typeface="Times New Roman" panose="02020603050405020304" pitchFamily="18" charset="0"/>
              </a:rPr>
              <a:t>f</a:t>
            </a:r>
            <a:r>
              <a:rPr lang="en-US" altLang="en-US" baseline="-25000">
                <a:solidFill>
                  <a:schemeClr val="accent2"/>
                </a:solidFill>
                <a:latin typeface="Times New Roman" panose="02020603050405020304" pitchFamily="18" charset="0"/>
              </a:rPr>
              <a:t>d </a:t>
            </a:r>
            <a:r>
              <a:rPr lang="en-US" altLang="en-US">
                <a:solidFill>
                  <a:schemeClr val="accent2"/>
                </a:solidFill>
                <a:latin typeface="Times New Roman" panose="02020603050405020304" pitchFamily="18" charset="0"/>
              </a:rPr>
              <a:t>&gt;</a:t>
            </a:r>
            <a:r>
              <a:rPr lang="en-US" altLang="en-US" baseline="-25000">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rPr>
              <a:t>C</a:t>
            </a:r>
          </a:p>
        </p:txBody>
      </p:sp>
      <p:sp>
        <p:nvSpPr>
          <p:cNvPr id="28715" name="Rectangle 42">
            <a:extLst>
              <a:ext uri="{FF2B5EF4-FFF2-40B4-BE49-F238E27FC236}">
                <a16:creationId xmlns:a16="http://schemas.microsoft.com/office/drawing/2014/main" id="{211E993E-4D2E-E148-B515-792294661FCF}"/>
              </a:ext>
            </a:extLst>
          </p:cNvPr>
          <p:cNvSpPr>
            <a:spLocks noChangeArrowheads="1"/>
          </p:cNvSpPr>
          <p:nvPr/>
        </p:nvSpPr>
        <p:spPr bwMode="auto">
          <a:xfrm>
            <a:off x="9502776" y="4403726"/>
            <a:ext cx="784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latin typeface="Times New Roman" panose="02020603050405020304" pitchFamily="18" charset="0"/>
              </a:rPr>
              <a:t>E</a:t>
            </a:r>
            <a:r>
              <a:rPr lang="en-US" altLang="en-US" sz="1600" b="1" baseline="-25000">
                <a:latin typeface="Times New Roman" panose="02020603050405020304" pitchFamily="18" charset="0"/>
              </a:rPr>
              <a:t>b</a:t>
            </a:r>
            <a:r>
              <a:rPr lang="en-US" altLang="en-US" sz="1600" b="1">
                <a:latin typeface="Times New Roman" panose="02020603050405020304" pitchFamily="18" charset="0"/>
              </a:rPr>
              <a:t>/N</a:t>
            </a:r>
            <a:r>
              <a:rPr lang="en-US" altLang="en-US" sz="1600" b="1" baseline="-25000">
                <a:latin typeface="Times New Roman" panose="02020603050405020304" pitchFamily="18" charset="0"/>
              </a:rPr>
              <a:t>0</a:t>
            </a:r>
            <a:r>
              <a:rPr lang="en-US" altLang="en-US" sz="1600" b="1">
                <a:latin typeface="Times New Roman" panose="02020603050405020304" pitchFamily="18" charset="0"/>
              </a:rPr>
              <a:t> dB</a:t>
            </a:r>
          </a:p>
        </p:txBody>
      </p:sp>
      <p:sp>
        <p:nvSpPr>
          <p:cNvPr id="28716" name="Line 43">
            <a:extLst>
              <a:ext uri="{FF2B5EF4-FFF2-40B4-BE49-F238E27FC236}">
                <a16:creationId xmlns:a16="http://schemas.microsoft.com/office/drawing/2014/main" id="{428527D9-4A5D-424D-8535-6B763318D156}"/>
              </a:ext>
            </a:extLst>
          </p:cNvPr>
          <p:cNvSpPr>
            <a:spLocks noChangeShapeType="1"/>
          </p:cNvSpPr>
          <p:nvPr/>
        </p:nvSpPr>
        <p:spPr bwMode="auto">
          <a:xfrm flipV="1">
            <a:off x="5443538" y="4503738"/>
            <a:ext cx="0" cy="1668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7" name="Rectangle 44">
            <a:extLst>
              <a:ext uri="{FF2B5EF4-FFF2-40B4-BE49-F238E27FC236}">
                <a16:creationId xmlns:a16="http://schemas.microsoft.com/office/drawing/2014/main" id="{B1FC87C5-059F-5E48-8978-4B24BD9DC2AF}"/>
              </a:ext>
            </a:extLst>
          </p:cNvPr>
          <p:cNvSpPr>
            <a:spLocks noChangeArrowheads="1"/>
          </p:cNvSpPr>
          <p:nvPr/>
        </p:nvSpPr>
        <p:spPr bwMode="auto">
          <a:xfrm>
            <a:off x="5257801" y="4191001"/>
            <a:ext cx="322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-1.6</a:t>
            </a:r>
            <a:endParaRPr lang="en-US" altLang="en-US" sz="1600" b="1">
              <a:latin typeface="Times New Roman" panose="02020603050405020304" pitchFamily="18" charset="0"/>
            </a:endParaRPr>
          </a:p>
        </p:txBody>
      </p:sp>
      <p:sp>
        <p:nvSpPr>
          <p:cNvPr id="28718" name="Rectangle 45">
            <a:extLst>
              <a:ext uri="{FF2B5EF4-FFF2-40B4-BE49-F238E27FC236}">
                <a16:creationId xmlns:a16="http://schemas.microsoft.com/office/drawing/2014/main" id="{E196EBCF-B007-164A-9D15-B027361A0E6D}"/>
              </a:ext>
            </a:extLst>
          </p:cNvPr>
          <p:cNvSpPr>
            <a:spLocks noChangeArrowheads="1"/>
          </p:cNvSpPr>
          <p:nvPr/>
        </p:nvSpPr>
        <p:spPr bwMode="auto">
          <a:xfrm>
            <a:off x="5334001" y="1524001"/>
            <a:ext cx="2320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latin typeface="Times New Roman" panose="02020603050405020304" pitchFamily="18" charset="0"/>
              </a:rPr>
              <a:t>f</a:t>
            </a:r>
            <a:r>
              <a:rPr lang="en-US" altLang="en-US" sz="1600" b="1" baseline="-25000">
                <a:latin typeface="Times New Roman" panose="02020603050405020304" pitchFamily="18" charset="0"/>
              </a:rPr>
              <a:t>d</a:t>
            </a:r>
            <a:r>
              <a:rPr lang="en-US" altLang="en-US" sz="1600" b="1">
                <a:latin typeface="Times New Roman" panose="02020603050405020304" pitchFamily="18" charset="0"/>
              </a:rPr>
              <a:t>/B, Bandwidth Efficiency</a:t>
            </a:r>
          </a:p>
        </p:txBody>
      </p:sp>
    </p:spTree>
    <p:extLst>
      <p:ext uri="{BB962C8B-B14F-4D97-AF65-F5344CB8AC3E}">
        <p14:creationId xmlns:p14="http://schemas.microsoft.com/office/powerpoint/2010/main" val="33606913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29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2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2" grpId="0" autoUpdateAnimBg="0"/>
      <p:bldP spid="42295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Contact</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5" name="Content Placeholder 4"/>
          <p:cNvSpPr>
            <a:spLocks noGrp="1"/>
          </p:cNvSpPr>
          <p:nvPr>
            <p:ph idx="1"/>
          </p:nvPr>
        </p:nvSpPr>
        <p:spPr>
          <a:xfrm>
            <a:off x="202142" y="1439883"/>
            <a:ext cx="10972800" cy="427355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Prof. Angela Doufexi</a:t>
            </a:r>
          </a:p>
          <a:p>
            <a:pPr marL="0" marR="0" lvl="0" indent="0" defTabSz="914400" eaLnBrk="1" fontAlgn="auto" latinLnBrk="0" hangingPunct="1">
              <a:lnSpc>
                <a:spcPct val="100000"/>
              </a:lnSpc>
              <a:spcBef>
                <a:spcPts val="0"/>
              </a:spcBef>
              <a:spcAft>
                <a:spcPts val="0"/>
              </a:spcAft>
              <a:buClrTx/>
              <a:buSzTx/>
              <a:buFontTx/>
              <a:buNone/>
              <a:tabLst/>
              <a:defRPr/>
            </a:pPr>
            <a:r>
              <a:rPr lang="en-US" dirty="0"/>
              <a:t>Email: </a:t>
            </a:r>
            <a:r>
              <a:rPr lang="en-US" dirty="0" err="1"/>
              <a:t>a.doufexi@bristol.ac.uk</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Tree>
    <p:extLst>
      <p:ext uri="{BB962C8B-B14F-4D97-AF65-F5344CB8AC3E}">
        <p14:creationId xmlns:p14="http://schemas.microsoft.com/office/powerpoint/2010/main" val="153475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86B279A0-8BC4-EB4D-8049-725971E3AD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971433A0-E3B4-AC4D-B47A-CC83538B32CA}" type="slidenum">
              <a:rPr lang="en-US" altLang="en-US" sz="1400">
                <a:solidFill>
                  <a:schemeClr val="bg1"/>
                </a:solidFill>
              </a:rPr>
              <a:pPr/>
              <a:t>20</a:t>
            </a:fld>
            <a:endParaRPr lang="en-US" altLang="en-US" sz="1400">
              <a:latin typeface="Times New Roman" panose="02020603050405020304" pitchFamily="18" charset="0"/>
            </a:endParaRPr>
          </a:p>
        </p:txBody>
      </p:sp>
      <p:sp>
        <p:nvSpPr>
          <p:cNvPr id="30723" name="Rectangle 2">
            <a:extLst>
              <a:ext uri="{FF2B5EF4-FFF2-40B4-BE49-F238E27FC236}">
                <a16:creationId xmlns:a16="http://schemas.microsoft.com/office/drawing/2014/main" id="{34129116-ED75-424C-BF71-5D75F413EB10}"/>
              </a:ext>
            </a:extLst>
          </p:cNvPr>
          <p:cNvSpPr>
            <a:spLocks noGrp="1" noChangeArrowheads="1"/>
          </p:cNvSpPr>
          <p:nvPr>
            <p:ph type="title"/>
          </p:nvPr>
        </p:nvSpPr>
        <p:spPr/>
        <p:txBody>
          <a:bodyPr/>
          <a:lstStyle/>
          <a:p>
            <a:r>
              <a:rPr lang="en-GB" altLang="en-US"/>
              <a:t>Thermal Noise</a:t>
            </a:r>
          </a:p>
        </p:txBody>
      </p:sp>
      <p:sp>
        <p:nvSpPr>
          <p:cNvPr id="30724" name="Rectangle 3">
            <a:extLst>
              <a:ext uri="{FF2B5EF4-FFF2-40B4-BE49-F238E27FC236}">
                <a16:creationId xmlns:a16="http://schemas.microsoft.com/office/drawing/2014/main" id="{A6AC70E7-B991-CF46-925F-A04D0769DC57}"/>
              </a:ext>
            </a:extLst>
          </p:cNvPr>
          <p:cNvSpPr>
            <a:spLocks noGrp="1" noChangeArrowheads="1"/>
          </p:cNvSpPr>
          <p:nvPr>
            <p:ph type="body" idx="1"/>
          </p:nvPr>
        </p:nvSpPr>
        <p:spPr>
          <a:xfrm>
            <a:off x="1581944" y="1494354"/>
            <a:ext cx="10972800" cy="4273550"/>
          </a:xfrm>
        </p:spPr>
        <p:txBody>
          <a:bodyPr/>
          <a:lstStyle/>
          <a:p>
            <a:pPr>
              <a:buFontTx/>
              <a:buNone/>
            </a:pPr>
            <a:r>
              <a:rPr lang="en-GB" altLang="en-US" dirty="0"/>
              <a:t>Noise Power (W),   P = k T B</a:t>
            </a:r>
          </a:p>
        </p:txBody>
      </p:sp>
      <p:sp>
        <p:nvSpPr>
          <p:cNvPr id="30725" name="Text Box 4">
            <a:extLst>
              <a:ext uri="{FF2B5EF4-FFF2-40B4-BE49-F238E27FC236}">
                <a16:creationId xmlns:a16="http://schemas.microsoft.com/office/drawing/2014/main" id="{5AF08766-3824-0544-93D2-1E82A31FD6B8}"/>
              </a:ext>
            </a:extLst>
          </p:cNvPr>
          <p:cNvSpPr txBox="1">
            <a:spLocks noChangeArrowheads="1"/>
          </p:cNvSpPr>
          <p:nvPr/>
        </p:nvSpPr>
        <p:spPr bwMode="auto">
          <a:xfrm>
            <a:off x="5446714" y="177323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n</a:t>
            </a:r>
          </a:p>
        </p:txBody>
      </p:sp>
      <p:sp>
        <p:nvSpPr>
          <p:cNvPr id="30726" name="Text Box 5">
            <a:extLst>
              <a:ext uri="{FF2B5EF4-FFF2-40B4-BE49-F238E27FC236}">
                <a16:creationId xmlns:a16="http://schemas.microsoft.com/office/drawing/2014/main" id="{513B274B-9842-0A46-AFA3-CC0E5D78D268}"/>
              </a:ext>
            </a:extLst>
          </p:cNvPr>
          <p:cNvSpPr txBox="1">
            <a:spLocks noChangeArrowheads="1"/>
          </p:cNvSpPr>
          <p:nvPr/>
        </p:nvSpPr>
        <p:spPr bwMode="auto">
          <a:xfrm>
            <a:off x="3143251" y="2636839"/>
            <a:ext cx="3095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Boltzmann’s Constant</a:t>
            </a:r>
            <a:br>
              <a:rPr lang="en-GB" altLang="en-US" sz="2000"/>
            </a:br>
            <a:r>
              <a:rPr lang="en-GB" altLang="en-US" sz="2000"/>
              <a:t>1.38 x 10   J K</a:t>
            </a:r>
          </a:p>
        </p:txBody>
      </p:sp>
      <p:sp>
        <p:nvSpPr>
          <p:cNvPr id="30727" name="Text Box 6">
            <a:extLst>
              <a:ext uri="{FF2B5EF4-FFF2-40B4-BE49-F238E27FC236}">
                <a16:creationId xmlns:a16="http://schemas.microsoft.com/office/drawing/2014/main" id="{E02AD9C9-C5E6-5641-ABE2-4937AFFCFDD0}"/>
              </a:ext>
            </a:extLst>
          </p:cNvPr>
          <p:cNvSpPr txBox="1">
            <a:spLocks noChangeArrowheads="1"/>
          </p:cNvSpPr>
          <p:nvPr/>
        </p:nvSpPr>
        <p:spPr bwMode="auto">
          <a:xfrm>
            <a:off x="6600826" y="2708276"/>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Temperature (K)</a:t>
            </a:r>
          </a:p>
        </p:txBody>
      </p:sp>
      <p:sp>
        <p:nvSpPr>
          <p:cNvPr id="30728" name="Text Box 7">
            <a:extLst>
              <a:ext uri="{FF2B5EF4-FFF2-40B4-BE49-F238E27FC236}">
                <a16:creationId xmlns:a16="http://schemas.microsoft.com/office/drawing/2014/main" id="{32F8D5EC-F4A8-8E4B-9C7F-D938B1968E8C}"/>
              </a:ext>
            </a:extLst>
          </p:cNvPr>
          <p:cNvSpPr txBox="1">
            <a:spLocks noChangeArrowheads="1"/>
          </p:cNvSpPr>
          <p:nvPr/>
        </p:nvSpPr>
        <p:spPr bwMode="auto">
          <a:xfrm>
            <a:off x="6311901" y="765176"/>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Bandwidth (Hz)</a:t>
            </a:r>
          </a:p>
        </p:txBody>
      </p:sp>
      <p:sp>
        <p:nvSpPr>
          <p:cNvPr id="30729" name="Line 8">
            <a:extLst>
              <a:ext uri="{FF2B5EF4-FFF2-40B4-BE49-F238E27FC236}">
                <a16:creationId xmlns:a16="http://schemas.microsoft.com/office/drawing/2014/main" id="{CE3F6985-95FF-6046-AA1B-64606D53D05A}"/>
              </a:ext>
            </a:extLst>
          </p:cNvPr>
          <p:cNvSpPr>
            <a:spLocks noChangeShapeType="1"/>
          </p:cNvSpPr>
          <p:nvPr/>
        </p:nvSpPr>
        <p:spPr bwMode="auto">
          <a:xfrm flipV="1">
            <a:off x="5159376" y="1989138"/>
            <a:ext cx="7921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0" name="Line 9">
            <a:extLst>
              <a:ext uri="{FF2B5EF4-FFF2-40B4-BE49-F238E27FC236}">
                <a16:creationId xmlns:a16="http://schemas.microsoft.com/office/drawing/2014/main" id="{629DCC17-05EA-8A4F-881D-8EEF60EAF577}"/>
              </a:ext>
            </a:extLst>
          </p:cNvPr>
          <p:cNvSpPr>
            <a:spLocks noChangeShapeType="1"/>
          </p:cNvSpPr>
          <p:nvPr/>
        </p:nvSpPr>
        <p:spPr bwMode="auto">
          <a:xfrm flipH="1" flipV="1">
            <a:off x="6311900" y="1989138"/>
            <a:ext cx="1512888"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1" name="Line 10">
            <a:extLst>
              <a:ext uri="{FF2B5EF4-FFF2-40B4-BE49-F238E27FC236}">
                <a16:creationId xmlns:a16="http://schemas.microsoft.com/office/drawing/2014/main" id="{1376C152-E2FA-6549-8038-8489D66C999B}"/>
              </a:ext>
            </a:extLst>
          </p:cNvPr>
          <p:cNvSpPr>
            <a:spLocks noChangeShapeType="1"/>
          </p:cNvSpPr>
          <p:nvPr/>
        </p:nvSpPr>
        <p:spPr bwMode="auto">
          <a:xfrm flipH="1">
            <a:off x="6672263" y="1125539"/>
            <a:ext cx="10795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2" name="Text Box 11">
            <a:extLst>
              <a:ext uri="{FF2B5EF4-FFF2-40B4-BE49-F238E27FC236}">
                <a16:creationId xmlns:a16="http://schemas.microsoft.com/office/drawing/2014/main" id="{5D1FA9D4-B602-6540-8F33-E051F17EB37A}"/>
              </a:ext>
            </a:extLst>
          </p:cNvPr>
          <p:cNvSpPr txBox="1">
            <a:spLocks noChangeArrowheads="1"/>
          </p:cNvSpPr>
          <p:nvPr/>
        </p:nvSpPr>
        <p:spPr bwMode="auto">
          <a:xfrm>
            <a:off x="4151314" y="2924175"/>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-23</a:t>
            </a:r>
          </a:p>
        </p:txBody>
      </p:sp>
      <p:sp>
        <p:nvSpPr>
          <p:cNvPr id="30733" name="Text Box 12">
            <a:extLst>
              <a:ext uri="{FF2B5EF4-FFF2-40B4-BE49-F238E27FC236}">
                <a16:creationId xmlns:a16="http://schemas.microsoft.com/office/drawing/2014/main" id="{C5C8A3B7-DB8B-EE47-9036-A7D359C1A348}"/>
              </a:ext>
            </a:extLst>
          </p:cNvPr>
          <p:cNvSpPr txBox="1">
            <a:spLocks noChangeArrowheads="1"/>
          </p:cNvSpPr>
          <p:nvPr/>
        </p:nvSpPr>
        <p:spPr bwMode="auto">
          <a:xfrm>
            <a:off x="4727576" y="2924175"/>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-1</a:t>
            </a:r>
          </a:p>
        </p:txBody>
      </p:sp>
      <p:sp>
        <p:nvSpPr>
          <p:cNvPr id="30734" name="Text Box 13">
            <a:extLst>
              <a:ext uri="{FF2B5EF4-FFF2-40B4-BE49-F238E27FC236}">
                <a16:creationId xmlns:a16="http://schemas.microsoft.com/office/drawing/2014/main" id="{6F9E8226-2324-D548-A287-0B6DFCDFA783}"/>
              </a:ext>
            </a:extLst>
          </p:cNvPr>
          <p:cNvSpPr txBox="1">
            <a:spLocks noChangeArrowheads="1"/>
          </p:cNvSpPr>
          <p:nvPr/>
        </p:nvSpPr>
        <p:spPr bwMode="auto">
          <a:xfrm>
            <a:off x="2351089" y="4292600"/>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Often written as:</a:t>
            </a:r>
          </a:p>
        </p:txBody>
      </p:sp>
      <p:sp>
        <p:nvSpPr>
          <p:cNvPr id="30735" name="Rectangle 14">
            <a:extLst>
              <a:ext uri="{FF2B5EF4-FFF2-40B4-BE49-F238E27FC236}">
                <a16:creationId xmlns:a16="http://schemas.microsoft.com/office/drawing/2014/main" id="{B48ED1FD-D994-EF4E-9FA2-DD5FC2DF2D73}"/>
              </a:ext>
            </a:extLst>
          </p:cNvPr>
          <p:cNvSpPr>
            <a:spLocks noChangeArrowheads="1"/>
          </p:cNvSpPr>
          <p:nvPr/>
        </p:nvSpPr>
        <p:spPr bwMode="auto">
          <a:xfrm>
            <a:off x="4872039" y="4868864"/>
            <a:ext cx="1331647" cy="50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ts val="3600"/>
              </a:lnSpc>
              <a:spcBef>
                <a:spcPts val="500"/>
              </a:spcBef>
            </a:pPr>
            <a:r>
              <a:rPr lang="en-GB" altLang="en-US"/>
              <a:t>P = N  B</a:t>
            </a:r>
          </a:p>
        </p:txBody>
      </p:sp>
      <p:sp>
        <p:nvSpPr>
          <p:cNvPr id="30736" name="Text Box 15">
            <a:extLst>
              <a:ext uri="{FF2B5EF4-FFF2-40B4-BE49-F238E27FC236}">
                <a16:creationId xmlns:a16="http://schemas.microsoft.com/office/drawing/2014/main" id="{FDEAF289-ECE8-5049-87F6-375C9471357E}"/>
              </a:ext>
            </a:extLst>
          </p:cNvPr>
          <p:cNvSpPr txBox="1">
            <a:spLocks noChangeArrowheads="1"/>
          </p:cNvSpPr>
          <p:nvPr/>
        </p:nvSpPr>
        <p:spPr bwMode="auto">
          <a:xfrm>
            <a:off x="5014914" y="5108575"/>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n</a:t>
            </a:r>
          </a:p>
        </p:txBody>
      </p:sp>
      <p:sp>
        <p:nvSpPr>
          <p:cNvPr id="30737" name="Text Box 16">
            <a:extLst>
              <a:ext uri="{FF2B5EF4-FFF2-40B4-BE49-F238E27FC236}">
                <a16:creationId xmlns:a16="http://schemas.microsoft.com/office/drawing/2014/main" id="{145BDC10-F853-D847-B3EA-62DBAF0F88E1}"/>
              </a:ext>
            </a:extLst>
          </p:cNvPr>
          <p:cNvSpPr txBox="1">
            <a:spLocks noChangeArrowheads="1"/>
          </p:cNvSpPr>
          <p:nvPr/>
        </p:nvSpPr>
        <p:spPr bwMode="auto">
          <a:xfrm>
            <a:off x="5664201" y="51577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0</a:t>
            </a:r>
          </a:p>
        </p:txBody>
      </p:sp>
      <p:sp>
        <p:nvSpPr>
          <p:cNvPr id="30738" name="Text Box 17">
            <a:extLst>
              <a:ext uri="{FF2B5EF4-FFF2-40B4-BE49-F238E27FC236}">
                <a16:creationId xmlns:a16="http://schemas.microsoft.com/office/drawing/2014/main" id="{E4F67E27-A7F0-954F-89EB-E975B81CF9A7}"/>
              </a:ext>
            </a:extLst>
          </p:cNvPr>
          <p:cNvSpPr txBox="1">
            <a:spLocks noChangeArrowheads="1"/>
          </p:cNvSpPr>
          <p:nvPr/>
        </p:nvSpPr>
        <p:spPr bwMode="auto">
          <a:xfrm>
            <a:off x="6564048" y="5017189"/>
            <a:ext cx="3529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ct val="90000"/>
              </a:lnSpc>
            </a:pPr>
            <a:r>
              <a:rPr lang="en-GB" altLang="en-US" sz="2000" dirty="0"/>
              <a:t>Single-sided noise power spectral density</a:t>
            </a:r>
          </a:p>
        </p:txBody>
      </p:sp>
      <p:sp>
        <p:nvSpPr>
          <p:cNvPr id="30739" name="Line 18">
            <a:extLst>
              <a:ext uri="{FF2B5EF4-FFF2-40B4-BE49-F238E27FC236}">
                <a16:creationId xmlns:a16="http://schemas.microsoft.com/office/drawing/2014/main" id="{34098FCB-DB9A-0F42-83CC-AF6BBA8FBDCC}"/>
              </a:ext>
            </a:extLst>
          </p:cNvPr>
          <p:cNvSpPr>
            <a:spLocks noChangeShapeType="1"/>
          </p:cNvSpPr>
          <p:nvPr/>
        </p:nvSpPr>
        <p:spPr bwMode="auto">
          <a:xfrm flipH="1" flipV="1">
            <a:off x="5880101" y="5445126"/>
            <a:ext cx="7207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91060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BACC9C8-CAFE-4948-B6FF-B52E0736E0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0DB96B31-3E48-294A-8482-D6D436D8A850}" type="slidenum">
              <a:rPr lang="en-US" altLang="en-US" sz="1400">
                <a:solidFill>
                  <a:schemeClr val="bg1"/>
                </a:solidFill>
              </a:rPr>
              <a:pPr/>
              <a:t>21</a:t>
            </a:fld>
            <a:endParaRPr lang="en-US"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60DEAAB1-9E1A-AE40-B8B1-AED4BE6071A5}"/>
              </a:ext>
            </a:extLst>
          </p:cNvPr>
          <p:cNvSpPr>
            <a:spLocks noGrp="1" noChangeArrowheads="1"/>
          </p:cNvSpPr>
          <p:nvPr>
            <p:ph type="title"/>
          </p:nvPr>
        </p:nvSpPr>
        <p:spPr/>
        <p:txBody>
          <a:bodyPr/>
          <a:lstStyle/>
          <a:p>
            <a:r>
              <a:rPr lang="en-GB" altLang="en-US" dirty="0"/>
              <a:t>White Noise</a:t>
            </a:r>
          </a:p>
        </p:txBody>
      </p:sp>
      <p:sp>
        <p:nvSpPr>
          <p:cNvPr id="31748" name="Rectangle 3">
            <a:extLst>
              <a:ext uri="{FF2B5EF4-FFF2-40B4-BE49-F238E27FC236}">
                <a16:creationId xmlns:a16="http://schemas.microsoft.com/office/drawing/2014/main" id="{18E8D9F9-D777-5845-9865-E5EA82E9A930}"/>
              </a:ext>
            </a:extLst>
          </p:cNvPr>
          <p:cNvSpPr>
            <a:spLocks noGrp="1" noChangeArrowheads="1"/>
          </p:cNvSpPr>
          <p:nvPr>
            <p:ph type="body" sz="half" idx="1"/>
          </p:nvPr>
        </p:nvSpPr>
        <p:spPr>
          <a:xfrm>
            <a:off x="493713" y="1724025"/>
            <a:ext cx="7315200" cy="1064419"/>
          </a:xfrm>
        </p:spPr>
        <p:txBody>
          <a:bodyPr/>
          <a:lstStyle/>
          <a:p>
            <a:r>
              <a:rPr lang="en-GB" altLang="en-US" sz="2000" dirty="0"/>
              <a:t>Power spectral density is independent of frequency</a:t>
            </a:r>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r>
              <a:rPr lang="en-GB" altLang="en-US" sz="2000" dirty="0"/>
              <a:t>Also known as </a:t>
            </a:r>
            <a:r>
              <a:rPr lang="en-GB" altLang="en-US" sz="2000" i="1" dirty="0"/>
              <a:t>Additive White Gaussian Noise</a:t>
            </a:r>
            <a:r>
              <a:rPr lang="en-GB" altLang="en-US" sz="2000" dirty="0"/>
              <a:t> AWGN</a:t>
            </a:r>
          </a:p>
        </p:txBody>
      </p:sp>
      <p:pic>
        <p:nvPicPr>
          <p:cNvPr id="31749" name="Picture 5" descr="P(x)==1/(sigmasqrt(2pi))e^(-(x-mu)^2/(2sigma^2))">
            <a:extLst>
              <a:ext uri="{FF2B5EF4-FFF2-40B4-BE49-F238E27FC236}">
                <a16:creationId xmlns:a16="http://schemas.microsoft.com/office/drawing/2014/main" id="{9EC6BAAD-6A5A-D145-8C33-EC5A88024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3" y="5084763"/>
            <a:ext cx="2730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Line 19">
            <a:extLst>
              <a:ext uri="{FF2B5EF4-FFF2-40B4-BE49-F238E27FC236}">
                <a16:creationId xmlns:a16="http://schemas.microsoft.com/office/drawing/2014/main" id="{58FE96B0-242B-7545-8F2A-693728E76339}"/>
              </a:ext>
            </a:extLst>
          </p:cNvPr>
          <p:cNvSpPr>
            <a:spLocks noChangeShapeType="1"/>
          </p:cNvSpPr>
          <p:nvPr/>
        </p:nvSpPr>
        <p:spPr bwMode="auto">
          <a:xfrm>
            <a:off x="2640014" y="4581525"/>
            <a:ext cx="30241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1" name="Line 20">
            <a:extLst>
              <a:ext uri="{FF2B5EF4-FFF2-40B4-BE49-F238E27FC236}">
                <a16:creationId xmlns:a16="http://schemas.microsoft.com/office/drawing/2014/main" id="{1F142F2B-DDBF-A846-9363-485BCBDD79E3}"/>
              </a:ext>
            </a:extLst>
          </p:cNvPr>
          <p:cNvSpPr>
            <a:spLocks noChangeShapeType="1"/>
          </p:cNvSpPr>
          <p:nvPr/>
        </p:nvSpPr>
        <p:spPr bwMode="auto">
          <a:xfrm>
            <a:off x="4151313" y="2492375"/>
            <a:ext cx="0" cy="20891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2" name="Line 22">
            <a:extLst>
              <a:ext uri="{FF2B5EF4-FFF2-40B4-BE49-F238E27FC236}">
                <a16:creationId xmlns:a16="http://schemas.microsoft.com/office/drawing/2014/main" id="{EBA38577-EEC9-CA46-B19E-E641CCC58130}"/>
              </a:ext>
            </a:extLst>
          </p:cNvPr>
          <p:cNvSpPr>
            <a:spLocks noChangeShapeType="1"/>
          </p:cNvSpPr>
          <p:nvPr/>
        </p:nvSpPr>
        <p:spPr bwMode="auto">
          <a:xfrm>
            <a:off x="2640013" y="3213100"/>
            <a:ext cx="29511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3" name="Text Box 23">
            <a:extLst>
              <a:ext uri="{FF2B5EF4-FFF2-40B4-BE49-F238E27FC236}">
                <a16:creationId xmlns:a16="http://schemas.microsoft.com/office/drawing/2014/main" id="{D321C5BD-3D65-254F-833C-FF9A30746F17}"/>
              </a:ext>
            </a:extLst>
          </p:cNvPr>
          <p:cNvSpPr txBox="1">
            <a:spLocks noChangeArrowheads="1"/>
          </p:cNvSpPr>
          <p:nvPr/>
        </p:nvSpPr>
        <p:spPr bwMode="auto">
          <a:xfrm>
            <a:off x="3214689" y="2341563"/>
            <a:ext cx="1296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P(f)</a:t>
            </a:r>
          </a:p>
        </p:txBody>
      </p:sp>
      <p:sp>
        <p:nvSpPr>
          <p:cNvPr id="31754" name="Text Box 24">
            <a:extLst>
              <a:ext uri="{FF2B5EF4-FFF2-40B4-BE49-F238E27FC236}">
                <a16:creationId xmlns:a16="http://schemas.microsoft.com/office/drawing/2014/main" id="{A92E0060-366E-304E-849B-31D2661928E9}"/>
              </a:ext>
            </a:extLst>
          </p:cNvPr>
          <p:cNvSpPr txBox="1">
            <a:spLocks noChangeArrowheads="1"/>
          </p:cNvSpPr>
          <p:nvPr/>
        </p:nvSpPr>
        <p:spPr bwMode="auto">
          <a:xfrm>
            <a:off x="1992314" y="4581526"/>
            <a:ext cx="1512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-f</a:t>
            </a:r>
          </a:p>
        </p:txBody>
      </p:sp>
      <p:sp>
        <p:nvSpPr>
          <p:cNvPr id="31755" name="Text Box 25">
            <a:extLst>
              <a:ext uri="{FF2B5EF4-FFF2-40B4-BE49-F238E27FC236}">
                <a16:creationId xmlns:a16="http://schemas.microsoft.com/office/drawing/2014/main" id="{2C59758D-D4CA-2F4D-A36C-E0020F21C4E1}"/>
              </a:ext>
            </a:extLst>
          </p:cNvPr>
          <p:cNvSpPr txBox="1">
            <a:spLocks noChangeArrowheads="1"/>
          </p:cNvSpPr>
          <p:nvPr/>
        </p:nvSpPr>
        <p:spPr bwMode="auto">
          <a:xfrm>
            <a:off x="4800600" y="4646613"/>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+f</a:t>
            </a:r>
          </a:p>
        </p:txBody>
      </p:sp>
      <p:pic>
        <p:nvPicPr>
          <p:cNvPr id="31756" name="Picture 26">
            <a:extLst>
              <a:ext uri="{FF2B5EF4-FFF2-40B4-BE49-F238E27FC236}">
                <a16:creationId xmlns:a16="http://schemas.microsoft.com/office/drawing/2014/main" id="{901CB853-BA5E-FE4A-9A8C-AC5A7CA2D24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4052" r="7239"/>
          <a:stretch>
            <a:fillRect/>
          </a:stretch>
        </p:blipFill>
        <p:spPr>
          <a:xfrm>
            <a:off x="5859464" y="2817813"/>
            <a:ext cx="4408487" cy="2222500"/>
          </a:xfrm>
          <a:noFill/>
        </p:spPr>
      </p:pic>
    </p:spTree>
    <p:extLst>
      <p:ext uri="{BB962C8B-B14F-4D97-AF65-F5344CB8AC3E}">
        <p14:creationId xmlns:p14="http://schemas.microsoft.com/office/powerpoint/2010/main" val="105043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0CE72C88-2638-2E41-A800-6ED16F8B00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F3624028-4DD7-C946-B7CF-5B39B623A93A}" type="slidenum">
              <a:rPr lang="en-US" altLang="en-US" sz="1400">
                <a:solidFill>
                  <a:schemeClr val="bg1"/>
                </a:solidFill>
              </a:rPr>
              <a:pPr/>
              <a:t>22</a:t>
            </a:fld>
            <a:endParaRPr lang="en-US"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E195D926-0C3B-8040-BE63-28A988BB33AE}"/>
              </a:ext>
            </a:extLst>
          </p:cNvPr>
          <p:cNvSpPr>
            <a:spLocks noGrp="1" noChangeArrowheads="1"/>
          </p:cNvSpPr>
          <p:nvPr>
            <p:ph type="title"/>
          </p:nvPr>
        </p:nvSpPr>
        <p:spPr/>
        <p:txBody>
          <a:bodyPr/>
          <a:lstStyle/>
          <a:p>
            <a:r>
              <a:rPr lang="en-GB" altLang="en-US" dirty="0"/>
              <a:t>Filtered or Coloured Noise</a:t>
            </a:r>
          </a:p>
        </p:txBody>
      </p:sp>
      <p:sp>
        <p:nvSpPr>
          <p:cNvPr id="32772" name="Rectangle 3">
            <a:extLst>
              <a:ext uri="{FF2B5EF4-FFF2-40B4-BE49-F238E27FC236}">
                <a16:creationId xmlns:a16="http://schemas.microsoft.com/office/drawing/2014/main" id="{A284E07C-2FD4-174D-8FFB-6F3D9E9614E1}"/>
              </a:ext>
            </a:extLst>
          </p:cNvPr>
          <p:cNvSpPr>
            <a:spLocks noGrp="1" noChangeArrowheads="1"/>
          </p:cNvSpPr>
          <p:nvPr>
            <p:ph type="body" idx="1"/>
          </p:nvPr>
        </p:nvSpPr>
        <p:spPr>
          <a:xfrm>
            <a:off x="587375" y="1168745"/>
            <a:ext cx="10972800" cy="703262"/>
          </a:xfrm>
        </p:spPr>
        <p:txBody>
          <a:bodyPr/>
          <a:lstStyle/>
          <a:p>
            <a:r>
              <a:rPr lang="en-GB" altLang="en-US" dirty="0"/>
              <a:t>Bandpass</a:t>
            </a:r>
          </a:p>
        </p:txBody>
      </p:sp>
      <p:sp>
        <p:nvSpPr>
          <p:cNvPr id="32795" name="Text Box 28">
            <a:extLst>
              <a:ext uri="{FF2B5EF4-FFF2-40B4-BE49-F238E27FC236}">
                <a16:creationId xmlns:a16="http://schemas.microsoft.com/office/drawing/2014/main" id="{A1F69EA3-52AD-784B-8A11-04BBFC80710C}"/>
              </a:ext>
            </a:extLst>
          </p:cNvPr>
          <p:cNvSpPr txBox="1">
            <a:spLocks noChangeArrowheads="1"/>
          </p:cNvSpPr>
          <p:nvPr/>
        </p:nvSpPr>
        <p:spPr bwMode="auto">
          <a:xfrm>
            <a:off x="210065" y="4781550"/>
            <a:ext cx="117766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buFontTx/>
              <a:buChar char="•"/>
            </a:pPr>
            <a:r>
              <a:rPr lang="en-GB" altLang="en-US" dirty="0"/>
              <a:t>Usually a narrowband filter whose bandwidth is large enough to pass the signal is used</a:t>
            </a:r>
          </a:p>
          <a:p>
            <a:pPr algn="l">
              <a:buFontTx/>
              <a:buChar char="•"/>
            </a:pPr>
            <a:r>
              <a:rPr lang="en-GB" altLang="en-US" dirty="0"/>
              <a:t>The noise appearing at the output of such filter is called narrowband noise</a:t>
            </a:r>
          </a:p>
        </p:txBody>
      </p:sp>
      <p:sp>
        <p:nvSpPr>
          <p:cNvPr id="49" name="Line 4">
            <a:extLst>
              <a:ext uri="{FF2B5EF4-FFF2-40B4-BE49-F238E27FC236}">
                <a16:creationId xmlns:a16="http://schemas.microsoft.com/office/drawing/2014/main" id="{8F6B95C9-D4BD-3B44-B0AE-313AB7B44D46}"/>
              </a:ext>
            </a:extLst>
          </p:cNvPr>
          <p:cNvSpPr>
            <a:spLocks noChangeShapeType="1"/>
          </p:cNvSpPr>
          <p:nvPr/>
        </p:nvSpPr>
        <p:spPr bwMode="auto">
          <a:xfrm>
            <a:off x="3764139" y="3651201"/>
            <a:ext cx="30241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0" name="Line 5">
            <a:extLst>
              <a:ext uri="{FF2B5EF4-FFF2-40B4-BE49-F238E27FC236}">
                <a16:creationId xmlns:a16="http://schemas.microsoft.com/office/drawing/2014/main" id="{19D8A1FB-A893-6F47-A8A7-9717FB0E114D}"/>
              </a:ext>
            </a:extLst>
          </p:cNvPr>
          <p:cNvSpPr>
            <a:spLocks noChangeShapeType="1"/>
          </p:cNvSpPr>
          <p:nvPr/>
        </p:nvSpPr>
        <p:spPr bwMode="auto">
          <a:xfrm>
            <a:off x="5275439" y="1562051"/>
            <a:ext cx="0" cy="20891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 name="Rectangle 10" descr="Wide downward diagonal">
            <a:extLst>
              <a:ext uri="{FF2B5EF4-FFF2-40B4-BE49-F238E27FC236}">
                <a16:creationId xmlns:a16="http://schemas.microsoft.com/office/drawing/2014/main" id="{561DEF9C-8D07-6D43-B6DB-D7A41840D7EF}"/>
              </a:ext>
            </a:extLst>
          </p:cNvPr>
          <p:cNvSpPr>
            <a:spLocks noChangeArrowheads="1"/>
          </p:cNvSpPr>
          <p:nvPr/>
        </p:nvSpPr>
        <p:spPr bwMode="auto">
          <a:xfrm>
            <a:off x="5853289" y="2498676"/>
            <a:ext cx="360362" cy="1150937"/>
          </a:xfrm>
          <a:prstGeom prst="rect">
            <a:avLst/>
          </a:prstGeom>
          <a:blipFill dpi="0" rotWithShape="0">
            <a:blip r:embed="rId2"/>
            <a:srcRect/>
            <a:tile tx="0" ty="0" sx="100000" sy="100000" flip="none" algn="tl"/>
          </a:blipFill>
          <a:ln w="9525" algn="ctr">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54" name="Rectangle 11" descr="Wide downward diagonal">
            <a:extLst>
              <a:ext uri="{FF2B5EF4-FFF2-40B4-BE49-F238E27FC236}">
                <a16:creationId xmlns:a16="http://schemas.microsoft.com/office/drawing/2014/main" id="{30B4E2A3-9AA6-7D4B-A7FD-463C1EA020A9}"/>
              </a:ext>
            </a:extLst>
          </p:cNvPr>
          <p:cNvSpPr>
            <a:spLocks noChangeArrowheads="1"/>
          </p:cNvSpPr>
          <p:nvPr/>
        </p:nvSpPr>
        <p:spPr bwMode="auto">
          <a:xfrm>
            <a:off x="4340401" y="2498676"/>
            <a:ext cx="360363" cy="1150937"/>
          </a:xfrm>
          <a:prstGeom prst="rect">
            <a:avLst/>
          </a:prstGeom>
          <a:blipFill dpi="0" rotWithShape="0">
            <a:blip r:embed="rId2"/>
            <a:srcRect/>
            <a:tile tx="0" ty="0" sx="100000" sy="100000" flip="none" algn="tl"/>
          </a:blipFill>
          <a:ln w="9525" algn="ctr">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55" name="Line 12">
            <a:extLst>
              <a:ext uri="{FF2B5EF4-FFF2-40B4-BE49-F238E27FC236}">
                <a16:creationId xmlns:a16="http://schemas.microsoft.com/office/drawing/2014/main" id="{C661367B-2302-2648-8528-E0B4A64D1B30}"/>
              </a:ext>
            </a:extLst>
          </p:cNvPr>
          <p:cNvSpPr>
            <a:spLocks noChangeShapeType="1"/>
          </p:cNvSpPr>
          <p:nvPr/>
        </p:nvSpPr>
        <p:spPr bwMode="auto">
          <a:xfrm>
            <a:off x="3621264" y="2498676"/>
            <a:ext cx="32400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6" name="Line 13">
            <a:extLst>
              <a:ext uri="{FF2B5EF4-FFF2-40B4-BE49-F238E27FC236}">
                <a16:creationId xmlns:a16="http://schemas.microsoft.com/office/drawing/2014/main" id="{2E3CA655-65FE-AC48-BD1C-0A92656DE8FA}"/>
              </a:ext>
            </a:extLst>
          </p:cNvPr>
          <p:cNvSpPr>
            <a:spLocks noChangeShapeType="1"/>
          </p:cNvSpPr>
          <p:nvPr/>
        </p:nvSpPr>
        <p:spPr bwMode="auto">
          <a:xfrm>
            <a:off x="4527726" y="3649613"/>
            <a:ext cx="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 name="Line 17">
            <a:extLst>
              <a:ext uri="{FF2B5EF4-FFF2-40B4-BE49-F238E27FC236}">
                <a16:creationId xmlns:a16="http://schemas.microsoft.com/office/drawing/2014/main" id="{197513B7-AA57-6F45-901F-10B61C0840BF}"/>
              </a:ext>
            </a:extLst>
          </p:cNvPr>
          <p:cNvSpPr>
            <a:spLocks noChangeShapeType="1"/>
          </p:cNvSpPr>
          <p:nvPr/>
        </p:nvSpPr>
        <p:spPr bwMode="auto">
          <a:xfrm>
            <a:off x="6067601" y="3665488"/>
            <a:ext cx="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2" name="Line 20">
            <a:extLst>
              <a:ext uri="{FF2B5EF4-FFF2-40B4-BE49-F238E27FC236}">
                <a16:creationId xmlns:a16="http://schemas.microsoft.com/office/drawing/2014/main" id="{1A62AD22-FDD0-5341-9BE7-F54120A52B9B}"/>
              </a:ext>
            </a:extLst>
          </p:cNvPr>
          <p:cNvSpPr>
            <a:spLocks noChangeShapeType="1"/>
          </p:cNvSpPr>
          <p:nvPr/>
        </p:nvSpPr>
        <p:spPr bwMode="auto">
          <a:xfrm>
            <a:off x="4003851" y="2935238"/>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 name="Line 21">
            <a:extLst>
              <a:ext uri="{FF2B5EF4-FFF2-40B4-BE49-F238E27FC236}">
                <a16:creationId xmlns:a16="http://schemas.microsoft.com/office/drawing/2014/main" id="{1BBEA5A9-6CF9-3C4F-97D9-6FCD7442F30E}"/>
              </a:ext>
            </a:extLst>
          </p:cNvPr>
          <p:cNvSpPr>
            <a:spLocks noChangeShapeType="1"/>
          </p:cNvSpPr>
          <p:nvPr/>
        </p:nvSpPr>
        <p:spPr bwMode="auto">
          <a:xfrm flipH="1">
            <a:off x="4708701" y="2935238"/>
            <a:ext cx="314325"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4" name="Text Box 22">
            <a:extLst>
              <a:ext uri="{FF2B5EF4-FFF2-40B4-BE49-F238E27FC236}">
                <a16:creationId xmlns:a16="http://schemas.microsoft.com/office/drawing/2014/main" id="{9C42C0A5-C056-FC41-90B8-D534E36FEB1C}"/>
              </a:ext>
            </a:extLst>
          </p:cNvPr>
          <p:cNvSpPr txBox="1">
            <a:spLocks noChangeArrowheads="1"/>
          </p:cNvSpPr>
          <p:nvPr/>
        </p:nvSpPr>
        <p:spPr bwMode="auto">
          <a:xfrm>
            <a:off x="4480101" y="2687588"/>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dirty="0"/>
              <a:t>B</a:t>
            </a:r>
          </a:p>
        </p:txBody>
      </p:sp>
      <p:sp>
        <p:nvSpPr>
          <p:cNvPr id="65" name="Line 23">
            <a:extLst>
              <a:ext uri="{FF2B5EF4-FFF2-40B4-BE49-F238E27FC236}">
                <a16:creationId xmlns:a16="http://schemas.microsoft.com/office/drawing/2014/main" id="{0808081C-A8C7-BE4D-A01A-31C1B964FF60}"/>
              </a:ext>
            </a:extLst>
          </p:cNvPr>
          <p:cNvSpPr>
            <a:spLocks noChangeShapeType="1"/>
          </p:cNvSpPr>
          <p:nvPr/>
        </p:nvSpPr>
        <p:spPr bwMode="auto">
          <a:xfrm>
            <a:off x="5524676" y="2941588"/>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 name="Line 24">
            <a:extLst>
              <a:ext uri="{FF2B5EF4-FFF2-40B4-BE49-F238E27FC236}">
                <a16:creationId xmlns:a16="http://schemas.microsoft.com/office/drawing/2014/main" id="{BD712152-3E90-994A-98FD-95593C6A7B90}"/>
              </a:ext>
            </a:extLst>
          </p:cNvPr>
          <p:cNvSpPr>
            <a:spLocks noChangeShapeType="1"/>
          </p:cNvSpPr>
          <p:nvPr/>
        </p:nvSpPr>
        <p:spPr bwMode="auto">
          <a:xfrm flipH="1">
            <a:off x="6229526" y="2941588"/>
            <a:ext cx="314325"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 name="Text Box 25">
            <a:extLst>
              <a:ext uri="{FF2B5EF4-FFF2-40B4-BE49-F238E27FC236}">
                <a16:creationId xmlns:a16="http://schemas.microsoft.com/office/drawing/2014/main" id="{16659275-AAC3-4B49-B6F8-7010F20CA330}"/>
              </a:ext>
            </a:extLst>
          </p:cNvPr>
          <p:cNvSpPr txBox="1">
            <a:spLocks noChangeArrowheads="1"/>
          </p:cNvSpPr>
          <p:nvPr/>
        </p:nvSpPr>
        <p:spPr bwMode="auto">
          <a:xfrm>
            <a:off x="6000926" y="2693938"/>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B</a:t>
            </a:r>
          </a:p>
        </p:txBody>
      </p:sp>
      <p:sp>
        <p:nvSpPr>
          <p:cNvPr id="68" name="Text Box 26">
            <a:extLst>
              <a:ext uri="{FF2B5EF4-FFF2-40B4-BE49-F238E27FC236}">
                <a16:creationId xmlns:a16="http://schemas.microsoft.com/office/drawing/2014/main" id="{198AD8B5-489B-4746-A84D-FB9D3C6A1D70}"/>
              </a:ext>
            </a:extLst>
          </p:cNvPr>
          <p:cNvSpPr txBox="1">
            <a:spLocks noChangeArrowheads="1"/>
          </p:cNvSpPr>
          <p:nvPr/>
        </p:nvSpPr>
        <p:spPr bwMode="auto">
          <a:xfrm>
            <a:off x="4889676" y="2020838"/>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N  /2</a:t>
            </a:r>
          </a:p>
        </p:txBody>
      </p:sp>
      <p:sp>
        <p:nvSpPr>
          <p:cNvPr id="69" name="Text Box 27">
            <a:extLst>
              <a:ext uri="{FF2B5EF4-FFF2-40B4-BE49-F238E27FC236}">
                <a16:creationId xmlns:a16="http://schemas.microsoft.com/office/drawing/2014/main" id="{BC3C08F4-D5B5-D340-858E-601881703A05}"/>
              </a:ext>
            </a:extLst>
          </p:cNvPr>
          <p:cNvSpPr txBox="1">
            <a:spLocks noChangeArrowheads="1"/>
          </p:cNvSpPr>
          <p:nvPr/>
        </p:nvSpPr>
        <p:spPr bwMode="auto">
          <a:xfrm>
            <a:off x="5089701" y="2211338"/>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0</a:t>
            </a:r>
          </a:p>
        </p:txBody>
      </p:sp>
    </p:spTree>
    <p:extLst>
      <p:ext uri="{BB962C8B-B14F-4D97-AF65-F5344CB8AC3E}">
        <p14:creationId xmlns:p14="http://schemas.microsoft.com/office/powerpoint/2010/main" val="139039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Mobile/Personal Communications</a:t>
            </a:r>
          </a:p>
        </p:txBody>
      </p:sp>
      <p:sp>
        <p:nvSpPr>
          <p:cNvPr id="3" name="Content Placeholder 2"/>
          <p:cNvSpPr>
            <a:spLocks noGrp="1"/>
          </p:cNvSpPr>
          <p:nvPr>
            <p:ph idx="1"/>
          </p:nvPr>
        </p:nvSpPr>
        <p:spPr>
          <a:xfrm>
            <a:off x="265937" y="948070"/>
            <a:ext cx="10972800" cy="5008418"/>
          </a:xfrm>
        </p:spPr>
        <p:txBody>
          <a:bodyPr/>
          <a:lstStyle/>
          <a:p>
            <a:pPr marL="0" indent="0">
              <a:buNone/>
            </a:pPr>
            <a:r>
              <a:rPr lang="en-GB" dirty="0"/>
              <a:t>On the move communications</a:t>
            </a:r>
          </a:p>
          <a:p>
            <a:r>
              <a:rPr lang="en-GB" dirty="0"/>
              <a:t>Mobile services depend on radio spectrum availability</a:t>
            </a:r>
          </a:p>
          <a:p>
            <a:pPr lvl="1"/>
            <a:r>
              <a:rPr lang="en-GB" dirty="0"/>
              <a:t>Operating frequency affects quality and type of service offered</a:t>
            </a:r>
          </a:p>
          <a:p>
            <a:r>
              <a:rPr lang="en-GB" dirty="0"/>
              <a:t>Frequency bands: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23</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0" y="3452279"/>
            <a:ext cx="10600914" cy="2431143"/>
          </a:xfrm>
          <a:prstGeom prst="rect">
            <a:avLst/>
          </a:prstGeom>
        </p:spPr>
      </p:pic>
    </p:spTree>
    <p:extLst>
      <p:ext uri="{BB962C8B-B14F-4D97-AF65-F5344CB8AC3E}">
        <p14:creationId xmlns:p14="http://schemas.microsoft.com/office/powerpoint/2010/main" val="68468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E077-5121-4687-AF97-A79D4604B288}"/>
              </a:ext>
            </a:extLst>
          </p:cNvPr>
          <p:cNvSpPr>
            <a:spLocks noGrp="1"/>
          </p:cNvSpPr>
          <p:nvPr>
            <p:ph type="title"/>
          </p:nvPr>
        </p:nvSpPr>
        <p:spPr>
          <a:xfrm>
            <a:off x="-1" y="21954"/>
            <a:ext cx="10034649" cy="980579"/>
          </a:xfrm>
        </p:spPr>
        <p:txBody>
          <a:bodyPr/>
          <a:lstStyle/>
          <a:p>
            <a:r>
              <a:rPr lang="en-GB" dirty="0">
                <a:solidFill>
                  <a:srgbClr val="C00000"/>
                </a:solidFill>
              </a:rPr>
              <a:t>Wireless </a:t>
            </a:r>
            <a:r>
              <a:rPr lang="en-GB">
                <a:solidFill>
                  <a:srgbClr val="C00000"/>
                </a:solidFill>
              </a:rPr>
              <a:t>Communication Systems (1)</a:t>
            </a:r>
            <a:endParaRPr lang="en-GB" sz="3600"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479"/>
          <a:stretch/>
        </p:blipFill>
        <p:spPr>
          <a:xfrm>
            <a:off x="2759765" y="1002533"/>
            <a:ext cx="8966200" cy="4966467"/>
          </a:xfrm>
          <a:prstGeom prst="rect">
            <a:avLst/>
          </a:prstGeom>
        </p:spPr>
      </p:pic>
      <p:sp>
        <p:nvSpPr>
          <p:cNvPr id="3" name="Oval 2"/>
          <p:cNvSpPr/>
          <p:nvPr/>
        </p:nvSpPr>
        <p:spPr>
          <a:xfrm>
            <a:off x="2639911" y="2340301"/>
            <a:ext cx="1150780" cy="38964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1849" y="1872509"/>
            <a:ext cx="2402075" cy="923330"/>
          </a:xfrm>
          <a:prstGeom prst="rect">
            <a:avLst/>
          </a:prstGeom>
          <a:noFill/>
        </p:spPr>
        <p:txBody>
          <a:bodyPr wrap="square" rtlCol="0">
            <a:spAutoFit/>
          </a:bodyPr>
          <a:lstStyle/>
          <a:p>
            <a:r>
              <a:rPr lang="en-US" dirty="0">
                <a:solidFill>
                  <a:srgbClr val="0070C0"/>
                </a:solidFill>
              </a:rPr>
              <a:t>Global System </a:t>
            </a:r>
          </a:p>
          <a:p>
            <a:r>
              <a:rPr lang="en-US" dirty="0">
                <a:solidFill>
                  <a:srgbClr val="0070C0"/>
                </a:solidFill>
              </a:rPr>
              <a:t>for Mobile communications</a:t>
            </a:r>
            <a:endParaRPr lang="en-US" i="1" dirty="0">
              <a:solidFill>
                <a:srgbClr val="0070C0"/>
              </a:solidFill>
            </a:endParaRPr>
          </a:p>
        </p:txBody>
      </p:sp>
      <p:sp>
        <p:nvSpPr>
          <p:cNvPr id="12" name="Oval 11"/>
          <p:cNvSpPr/>
          <p:nvPr/>
        </p:nvSpPr>
        <p:spPr>
          <a:xfrm>
            <a:off x="2684734" y="1971650"/>
            <a:ext cx="998380" cy="389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TextBox 12"/>
          <p:cNvSpPr txBox="1"/>
          <p:nvPr/>
        </p:nvSpPr>
        <p:spPr>
          <a:xfrm>
            <a:off x="781849" y="4419114"/>
            <a:ext cx="1605775" cy="646331"/>
          </a:xfrm>
          <a:prstGeom prst="rect">
            <a:avLst/>
          </a:prstGeom>
          <a:noFill/>
        </p:spPr>
        <p:txBody>
          <a:bodyPr wrap="square" rtlCol="0">
            <a:spAutoFit/>
          </a:bodyPr>
          <a:lstStyle/>
          <a:p>
            <a:r>
              <a:rPr lang="en-US" dirty="0">
                <a:solidFill>
                  <a:srgbClr val="00B050"/>
                </a:solidFill>
              </a:rPr>
              <a:t>Long Term </a:t>
            </a:r>
          </a:p>
          <a:p>
            <a:r>
              <a:rPr lang="en-US" dirty="0">
                <a:solidFill>
                  <a:srgbClr val="00B050"/>
                </a:solidFill>
              </a:rPr>
              <a:t>Evolution</a:t>
            </a:r>
          </a:p>
        </p:txBody>
      </p:sp>
      <p:sp>
        <p:nvSpPr>
          <p:cNvPr id="15" name="Oval 14"/>
          <p:cNvSpPr/>
          <p:nvPr/>
        </p:nvSpPr>
        <p:spPr>
          <a:xfrm>
            <a:off x="2716111" y="4224292"/>
            <a:ext cx="998380" cy="389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Oval 15"/>
          <p:cNvSpPr/>
          <p:nvPr/>
        </p:nvSpPr>
        <p:spPr>
          <a:xfrm>
            <a:off x="2867342" y="2691702"/>
            <a:ext cx="998380" cy="38964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7" name="TextBox 16"/>
          <p:cNvSpPr txBox="1"/>
          <p:nvPr/>
        </p:nvSpPr>
        <p:spPr>
          <a:xfrm>
            <a:off x="989722" y="2886524"/>
            <a:ext cx="2330824" cy="923330"/>
          </a:xfrm>
          <a:prstGeom prst="rect">
            <a:avLst/>
          </a:prstGeom>
          <a:noFill/>
        </p:spPr>
        <p:txBody>
          <a:bodyPr wrap="square" rtlCol="0">
            <a:spAutoFit/>
          </a:bodyPr>
          <a:lstStyle/>
          <a:p>
            <a:r>
              <a:rPr lang="en-US" dirty="0">
                <a:solidFill>
                  <a:srgbClr val="FFC000"/>
                </a:solidFill>
              </a:rPr>
              <a:t>Digitally Enhanced Cordless Communications</a:t>
            </a:r>
          </a:p>
        </p:txBody>
      </p:sp>
    </p:spTree>
    <p:extLst>
      <p:ext uri="{BB962C8B-B14F-4D97-AF65-F5344CB8AC3E}">
        <p14:creationId xmlns:p14="http://schemas.microsoft.com/office/powerpoint/2010/main" val="215821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animBg="1"/>
      <p:bldP spid="13" grpId="0"/>
      <p:bldP spid="15" grpId="0" animBg="1"/>
      <p:bldP spid="16"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E077-5121-4687-AF97-A79D4604B288}"/>
              </a:ext>
            </a:extLst>
          </p:cNvPr>
          <p:cNvSpPr>
            <a:spLocks noGrp="1"/>
          </p:cNvSpPr>
          <p:nvPr>
            <p:ph type="title"/>
          </p:nvPr>
        </p:nvSpPr>
        <p:spPr>
          <a:xfrm>
            <a:off x="-1" y="21954"/>
            <a:ext cx="10034649" cy="980579"/>
          </a:xfrm>
        </p:spPr>
        <p:txBody>
          <a:bodyPr/>
          <a:lstStyle/>
          <a:p>
            <a:r>
              <a:rPr lang="en-GB" dirty="0">
                <a:solidFill>
                  <a:srgbClr val="C00000"/>
                </a:solidFill>
              </a:rPr>
              <a:t>Wireless Communication Systems (2)</a:t>
            </a:r>
            <a:endParaRPr lang="en-GB" sz="3600" b="1" dirty="0">
              <a:solidFill>
                <a:srgbClr val="C00000"/>
              </a:solidFill>
            </a:endParaRPr>
          </a:p>
        </p:txBody>
      </p:sp>
      <p:cxnSp>
        <p:nvCxnSpPr>
          <p:cNvPr id="14" name="Straight Arrow Connector 13"/>
          <p:cNvCxnSpPr/>
          <p:nvPr/>
        </p:nvCxnSpPr>
        <p:spPr>
          <a:xfrm flipH="1">
            <a:off x="7798372" y="2078956"/>
            <a:ext cx="2442966" cy="38456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39353" y="1509579"/>
            <a:ext cx="352298" cy="761321"/>
          </a:xfrm>
          <a:prstGeom prst="rect">
            <a:avLst/>
          </a:prstGeom>
        </p:spPr>
      </p:pic>
      <p:sp>
        <p:nvSpPr>
          <p:cNvPr id="12" name="Content Placeholder 4"/>
          <p:cNvSpPr txBox="1">
            <a:spLocks/>
          </p:cNvSpPr>
          <p:nvPr/>
        </p:nvSpPr>
        <p:spPr bwMode="auto">
          <a:xfrm>
            <a:off x="219077" y="1462200"/>
            <a:ext cx="5854102" cy="878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Uplink (UL): </a:t>
            </a:r>
            <a:r>
              <a:rPr lang="en-US" sz="2800" kern="0" dirty="0"/>
              <a:t>communication from</a:t>
            </a:r>
          </a:p>
          <a:p>
            <a:pPr marL="0" indent="0" eaLnBrk="1" fontAlgn="auto" hangingPunct="1">
              <a:spcBef>
                <a:spcPts val="0"/>
              </a:spcBef>
              <a:spcAft>
                <a:spcPts val="0"/>
              </a:spcAft>
              <a:buClrTx/>
              <a:buFontTx/>
              <a:buNone/>
            </a:pPr>
            <a:r>
              <a:rPr lang="en-US" sz="2800" kern="0" dirty="0"/>
              <a:t>handset to </a:t>
            </a:r>
            <a:r>
              <a:rPr lang="en-US" sz="2800" kern="0" dirty="0" err="1"/>
              <a:t>basestation</a:t>
            </a:r>
            <a:endParaRPr lang="en-US" sz="2800" kern="0" dirty="0"/>
          </a:p>
          <a:p>
            <a:pPr marL="0" indent="0" eaLnBrk="1" fontAlgn="auto" hangingPunct="1">
              <a:spcBef>
                <a:spcPts val="0"/>
              </a:spcBef>
              <a:spcAft>
                <a:spcPts val="0"/>
              </a:spcAft>
              <a:buClrTx/>
              <a:buFontTx/>
              <a:buNone/>
            </a:pPr>
            <a:endParaRPr lang="en-US" sz="2800" b="1" kern="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419"/>
          <a:stretch/>
        </p:blipFill>
        <p:spPr>
          <a:xfrm>
            <a:off x="7023652" y="1315362"/>
            <a:ext cx="655931" cy="1527270"/>
          </a:xfrm>
          <a:prstGeom prst="rect">
            <a:avLst/>
          </a:prstGeom>
        </p:spPr>
      </p:pic>
      <p:cxnSp>
        <p:nvCxnSpPr>
          <p:cNvPr id="15" name="Straight Arrow Connector 14"/>
          <p:cNvCxnSpPr/>
          <p:nvPr/>
        </p:nvCxnSpPr>
        <p:spPr>
          <a:xfrm flipV="1">
            <a:off x="7679583" y="4318194"/>
            <a:ext cx="2641293" cy="4080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39353" y="3952825"/>
            <a:ext cx="352298" cy="761321"/>
          </a:xfrm>
          <a:prstGeom prst="rect">
            <a:avLst/>
          </a:prstGeom>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r="9419"/>
          <a:stretch/>
        </p:blipFill>
        <p:spPr>
          <a:xfrm>
            <a:off x="7023652" y="3758608"/>
            <a:ext cx="655931" cy="1527270"/>
          </a:xfrm>
          <a:prstGeom prst="rect">
            <a:avLst/>
          </a:prstGeom>
        </p:spPr>
      </p:pic>
      <p:sp>
        <p:nvSpPr>
          <p:cNvPr id="22" name="Content Placeholder 4"/>
          <p:cNvSpPr txBox="1">
            <a:spLocks/>
          </p:cNvSpPr>
          <p:nvPr/>
        </p:nvSpPr>
        <p:spPr bwMode="auto">
          <a:xfrm>
            <a:off x="219077" y="3940679"/>
            <a:ext cx="5854102" cy="9577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a:t>Downlink </a:t>
            </a:r>
            <a:r>
              <a:rPr lang="en-US" sz="2800" b="1" kern="0" dirty="0"/>
              <a:t>(DL): </a:t>
            </a:r>
            <a:r>
              <a:rPr lang="en-US" sz="2800" kern="0" dirty="0"/>
              <a:t>communication from </a:t>
            </a:r>
            <a:r>
              <a:rPr lang="en-US" sz="2800" kern="0" dirty="0" err="1"/>
              <a:t>basestation</a:t>
            </a:r>
            <a:r>
              <a:rPr lang="en-US" sz="2800" kern="0" dirty="0"/>
              <a:t> to handset</a:t>
            </a:r>
          </a:p>
          <a:p>
            <a:pPr marL="0" indent="0" eaLnBrk="1" fontAlgn="auto" hangingPunct="1">
              <a:spcBef>
                <a:spcPts val="0"/>
              </a:spcBef>
              <a:spcAft>
                <a:spcPts val="0"/>
              </a:spcAft>
              <a:buClrTx/>
              <a:buFontTx/>
              <a:buNone/>
            </a:pPr>
            <a:endParaRPr lang="en-US" sz="2800" kern="0" dirty="0"/>
          </a:p>
        </p:txBody>
      </p:sp>
    </p:spTree>
    <p:extLst>
      <p:ext uri="{BB962C8B-B14F-4D97-AF65-F5344CB8AC3E}">
        <p14:creationId xmlns:p14="http://schemas.microsoft.com/office/powerpoint/2010/main" val="19462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Wireless Communication Systems (4)</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26</a:t>
            </a:fld>
            <a:endParaRPr lang="en-GB"/>
          </a:p>
        </p:txBody>
      </p:sp>
      <p:sp>
        <p:nvSpPr>
          <p:cNvPr id="7" name="Content Placeholder 4"/>
          <p:cNvSpPr txBox="1">
            <a:spLocks/>
          </p:cNvSpPr>
          <p:nvPr/>
        </p:nvSpPr>
        <p:spPr bwMode="auto">
          <a:xfrm>
            <a:off x="202141" y="1326687"/>
            <a:ext cx="6306235" cy="1438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Full Duplex: </a:t>
            </a:r>
            <a:endParaRPr lang="en-US" sz="2800" kern="0" dirty="0"/>
          </a:p>
          <a:p>
            <a:pPr marL="0" indent="0" eaLnBrk="1" fontAlgn="auto" hangingPunct="1">
              <a:spcBef>
                <a:spcPts val="0"/>
              </a:spcBef>
              <a:spcAft>
                <a:spcPts val="0"/>
              </a:spcAft>
              <a:buClrTx/>
              <a:buFontTx/>
              <a:buNone/>
            </a:pPr>
            <a:r>
              <a:rPr lang="en-US" sz="2800" kern="0" dirty="0"/>
              <a:t>System is able to transmit and receive </a:t>
            </a:r>
          </a:p>
          <a:p>
            <a:pPr marL="0" indent="0" eaLnBrk="1" fontAlgn="auto" hangingPunct="1">
              <a:spcBef>
                <a:spcPts val="0"/>
              </a:spcBef>
              <a:spcAft>
                <a:spcPts val="0"/>
              </a:spcAft>
              <a:buClrTx/>
              <a:buFontTx/>
              <a:buNone/>
            </a:pPr>
            <a:r>
              <a:rPr lang="en-US" sz="2800" kern="0" dirty="0"/>
              <a:t>at the same time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4882"/>
          <a:stretch/>
        </p:blipFill>
        <p:spPr>
          <a:xfrm>
            <a:off x="8055661" y="3402107"/>
            <a:ext cx="3226419" cy="2592804"/>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123" r="55015"/>
          <a:stretch/>
        </p:blipFill>
        <p:spPr>
          <a:xfrm>
            <a:off x="7960659" y="1061836"/>
            <a:ext cx="3416425" cy="2249417"/>
          </a:xfrm>
          <a:prstGeom prst="rect">
            <a:avLst/>
          </a:prstGeom>
        </p:spPr>
      </p:pic>
      <p:sp>
        <p:nvSpPr>
          <p:cNvPr id="11" name="Content Placeholder 4"/>
          <p:cNvSpPr txBox="1">
            <a:spLocks/>
          </p:cNvSpPr>
          <p:nvPr/>
        </p:nvSpPr>
        <p:spPr bwMode="auto">
          <a:xfrm>
            <a:off x="202141" y="3402107"/>
            <a:ext cx="5994449" cy="153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Half Duplex</a:t>
            </a:r>
            <a:r>
              <a:rPr lang="en-US" sz="2800" kern="0" dirty="0"/>
              <a:t>:</a:t>
            </a:r>
          </a:p>
          <a:p>
            <a:pPr marL="0" indent="0" eaLnBrk="1" fontAlgn="auto" hangingPunct="1">
              <a:spcBef>
                <a:spcPts val="0"/>
              </a:spcBef>
              <a:spcAft>
                <a:spcPts val="0"/>
              </a:spcAft>
              <a:buClrTx/>
              <a:buFontTx/>
              <a:buNone/>
            </a:pPr>
            <a:r>
              <a:rPr lang="en-US" sz="2800" kern="0" dirty="0"/>
              <a:t>System that transmits and receives, but not at the same time</a:t>
            </a:r>
          </a:p>
        </p:txBody>
      </p:sp>
    </p:spTree>
    <p:extLst>
      <p:ext uri="{BB962C8B-B14F-4D97-AF65-F5344CB8AC3E}">
        <p14:creationId xmlns:p14="http://schemas.microsoft.com/office/powerpoint/2010/main" val="32532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Wireless Communication Systems (5)</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27</a:t>
            </a:fld>
            <a:endParaRPr lang="en-GB"/>
          </a:p>
        </p:txBody>
      </p:sp>
      <p:sp>
        <p:nvSpPr>
          <p:cNvPr id="7" name="Content Placeholder 4"/>
          <p:cNvSpPr txBox="1">
            <a:spLocks/>
          </p:cNvSpPr>
          <p:nvPr/>
        </p:nvSpPr>
        <p:spPr bwMode="auto">
          <a:xfrm>
            <a:off x="202141" y="1142999"/>
            <a:ext cx="11839437" cy="179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Frequency Division Duplex </a:t>
            </a:r>
            <a:r>
              <a:rPr lang="en-US" sz="2800" kern="0" dirty="0"/>
              <a:t>(FDD):</a:t>
            </a:r>
          </a:p>
          <a:p>
            <a:pPr marL="0" indent="0" eaLnBrk="1" fontAlgn="auto" hangingPunct="1">
              <a:spcBef>
                <a:spcPts val="0"/>
              </a:spcBef>
              <a:spcAft>
                <a:spcPts val="0"/>
              </a:spcAft>
              <a:buClrTx/>
              <a:buFontTx/>
              <a:buNone/>
            </a:pPr>
            <a:r>
              <a:rPr lang="en-US" sz="2800" kern="0" dirty="0" err="1"/>
              <a:t>Tx</a:t>
            </a:r>
            <a:r>
              <a:rPr lang="en-US" sz="2800" kern="0" dirty="0"/>
              <a:t> and Rx operate at different frequencies </a:t>
            </a:r>
          </a:p>
          <a:p>
            <a:pPr marL="0" indent="0" eaLnBrk="1" fontAlgn="auto" hangingPunct="1">
              <a:spcBef>
                <a:spcPts val="0"/>
              </a:spcBef>
              <a:spcAft>
                <a:spcPts val="0"/>
              </a:spcAft>
              <a:buClrTx/>
              <a:buFontTx/>
              <a:buNone/>
            </a:pPr>
            <a:r>
              <a:rPr lang="en-US" sz="2800" kern="0" dirty="0"/>
              <a:t>(spaced ~40MHz apart to avoid interference)</a:t>
            </a:r>
          </a:p>
          <a:p>
            <a:pPr marL="0" indent="0" eaLnBrk="1" fontAlgn="auto" hangingPunct="1">
              <a:spcBef>
                <a:spcPts val="0"/>
              </a:spcBef>
              <a:spcAft>
                <a:spcPts val="0"/>
              </a:spcAft>
              <a:buClrTx/>
              <a:buFontTx/>
              <a:buNone/>
            </a:pPr>
            <a:r>
              <a:rPr lang="en-US" sz="2800" kern="0" dirty="0"/>
              <a:t>and can operate at the same time</a:t>
            </a:r>
          </a:p>
        </p:txBody>
      </p:sp>
      <p:sp>
        <p:nvSpPr>
          <p:cNvPr id="10" name="Content Placeholder 4"/>
          <p:cNvSpPr txBox="1">
            <a:spLocks/>
          </p:cNvSpPr>
          <p:nvPr/>
        </p:nvSpPr>
        <p:spPr bwMode="auto">
          <a:xfrm>
            <a:off x="202140" y="5378029"/>
            <a:ext cx="11649201" cy="79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kern="0" dirty="0">
                <a:solidFill>
                  <a:srgbClr val="FF0000"/>
                </a:solidFill>
              </a:rPr>
              <a:t>!!!</a:t>
            </a:r>
            <a:r>
              <a:rPr lang="en-US" sz="2800" kern="0" dirty="0"/>
              <a:t> Do not confuse with FDMA and TDMA --- how users share spectrum</a:t>
            </a:r>
          </a:p>
        </p:txBody>
      </p:sp>
      <p:sp>
        <p:nvSpPr>
          <p:cNvPr id="11" name="Content Placeholder 4"/>
          <p:cNvSpPr txBox="1">
            <a:spLocks/>
          </p:cNvSpPr>
          <p:nvPr/>
        </p:nvSpPr>
        <p:spPr bwMode="auto">
          <a:xfrm>
            <a:off x="202140" y="3151574"/>
            <a:ext cx="11839437" cy="1868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Time Division Duplex </a:t>
            </a:r>
            <a:r>
              <a:rPr lang="en-US" sz="2800" kern="0" dirty="0"/>
              <a:t>(TDD):</a:t>
            </a:r>
          </a:p>
          <a:p>
            <a:pPr marL="0" indent="0" eaLnBrk="1" fontAlgn="auto" hangingPunct="1">
              <a:spcBef>
                <a:spcPts val="0"/>
              </a:spcBef>
              <a:spcAft>
                <a:spcPts val="0"/>
              </a:spcAft>
              <a:buClrTx/>
              <a:buFontTx/>
              <a:buNone/>
            </a:pPr>
            <a:r>
              <a:rPr lang="en-US" sz="2800" kern="0" dirty="0" err="1"/>
              <a:t>Tx</a:t>
            </a:r>
            <a:r>
              <a:rPr lang="en-US" sz="2800" kern="0" dirty="0"/>
              <a:t> and Rx operate at same frequencies </a:t>
            </a:r>
          </a:p>
          <a:p>
            <a:pPr marL="0" indent="0" eaLnBrk="1" fontAlgn="auto" hangingPunct="1">
              <a:spcBef>
                <a:spcPts val="0"/>
              </a:spcBef>
              <a:spcAft>
                <a:spcPts val="0"/>
              </a:spcAft>
              <a:buClrTx/>
              <a:buFontTx/>
              <a:buNone/>
            </a:pPr>
            <a:r>
              <a:rPr lang="en-US" sz="2800" kern="0" dirty="0"/>
              <a:t>allowing one way communication, </a:t>
            </a:r>
            <a:r>
              <a:rPr lang="en-US" sz="2800" kern="0" dirty="0" err="1"/>
              <a:t>ie</a:t>
            </a:r>
            <a:r>
              <a:rPr lang="en-US" sz="2800" kern="0" dirty="0"/>
              <a:t>.</a:t>
            </a:r>
          </a:p>
          <a:p>
            <a:pPr marL="0" indent="0" eaLnBrk="1" fontAlgn="auto" hangingPunct="1">
              <a:spcBef>
                <a:spcPts val="0"/>
              </a:spcBef>
              <a:spcAft>
                <a:spcPts val="0"/>
              </a:spcAft>
              <a:buClrTx/>
              <a:buFontTx/>
              <a:buNone/>
            </a:pPr>
            <a:r>
              <a:rPr lang="en-US" sz="2800" kern="0" dirty="0" err="1"/>
              <a:t>Tx</a:t>
            </a:r>
            <a:r>
              <a:rPr lang="en-US" sz="2800" kern="0" dirty="0"/>
              <a:t> and Rx transmit at different times</a:t>
            </a:r>
          </a:p>
        </p:txBody>
      </p:sp>
    </p:spTree>
    <p:extLst>
      <p:ext uri="{BB962C8B-B14F-4D97-AF65-F5344CB8AC3E}">
        <p14:creationId xmlns:p14="http://schemas.microsoft.com/office/powerpoint/2010/main" val="46235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Frequency allocation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28</a:t>
            </a:fld>
            <a:endParaRPr lang="en-GB"/>
          </a:p>
        </p:txBody>
      </p:sp>
      <p:sp>
        <p:nvSpPr>
          <p:cNvPr id="7" name="Content Placeholder 4"/>
          <p:cNvSpPr txBox="1">
            <a:spLocks/>
          </p:cNvSpPr>
          <p:nvPr/>
        </p:nvSpPr>
        <p:spPr bwMode="auto">
          <a:xfrm>
            <a:off x="119014" y="1012372"/>
            <a:ext cx="11839437" cy="1370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endParaRPr lang="en-US" sz="2800" b="1" kern="0" dirty="0"/>
          </a:p>
          <a:p>
            <a:pPr marL="0" indent="0" eaLnBrk="1" fontAlgn="auto" hangingPunct="1">
              <a:spcBef>
                <a:spcPts val="0"/>
              </a:spcBef>
              <a:spcAft>
                <a:spcPts val="0"/>
              </a:spcAft>
              <a:buClrTx/>
              <a:buFontTx/>
              <a:buNone/>
            </a:pPr>
            <a:r>
              <a:rPr lang="en-US" sz="2800" b="1" kern="0" dirty="0"/>
              <a:t>Multi-band</a:t>
            </a:r>
            <a:r>
              <a:rPr lang="en-US" sz="2800" kern="0" dirty="0"/>
              <a:t> phones to support different frequency bands</a:t>
            </a:r>
          </a:p>
          <a:p>
            <a:pPr marL="0" indent="0" eaLnBrk="1" fontAlgn="auto" hangingPunct="1">
              <a:spcBef>
                <a:spcPts val="0"/>
              </a:spcBef>
              <a:spcAft>
                <a:spcPts val="0"/>
              </a:spcAft>
              <a:buClrTx/>
              <a:buFontTx/>
              <a:buNone/>
            </a:pPr>
            <a:r>
              <a:rPr lang="en-US" sz="2800" b="1" kern="0" dirty="0"/>
              <a:t>Multi-mode</a:t>
            </a:r>
            <a:r>
              <a:rPr lang="en-US" sz="2800" kern="0" dirty="0"/>
              <a:t> phones to support different technologies/systems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3" y="3594229"/>
            <a:ext cx="10779645" cy="1694544"/>
          </a:xfrm>
          <a:prstGeom prst="rect">
            <a:avLst/>
          </a:prstGeom>
        </p:spPr>
      </p:pic>
      <p:sp>
        <p:nvSpPr>
          <p:cNvPr id="5" name="Oval 4"/>
          <p:cNvSpPr/>
          <p:nvPr/>
        </p:nvSpPr>
        <p:spPr>
          <a:xfrm>
            <a:off x="119015" y="3594229"/>
            <a:ext cx="1422192" cy="4673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txBox="1">
            <a:spLocks/>
          </p:cNvSpPr>
          <p:nvPr/>
        </p:nvSpPr>
        <p:spPr bwMode="auto">
          <a:xfrm>
            <a:off x="119014" y="2877243"/>
            <a:ext cx="11839437" cy="502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kern="0" dirty="0"/>
              <a:t>Three types of groups make use of radio spectrum:</a:t>
            </a:r>
          </a:p>
        </p:txBody>
      </p:sp>
    </p:spTree>
    <p:extLst>
      <p:ext uri="{BB962C8B-B14F-4D97-AF65-F5344CB8AC3E}">
        <p14:creationId xmlns:p14="http://schemas.microsoft.com/office/powerpoint/2010/main" val="181125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958449"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Broadcasters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29</a:t>
            </a:fld>
            <a:endParaRPr lang="en-GB"/>
          </a:p>
        </p:txBody>
      </p:sp>
      <p:sp>
        <p:nvSpPr>
          <p:cNvPr id="7" name="Content Placeholder 4"/>
          <p:cNvSpPr txBox="1">
            <a:spLocks/>
          </p:cNvSpPr>
          <p:nvPr/>
        </p:nvSpPr>
        <p:spPr bwMode="auto">
          <a:xfrm>
            <a:off x="119011" y="1120933"/>
            <a:ext cx="11839437" cy="4706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fontAlgn="auto" hangingPunct="1">
              <a:spcBef>
                <a:spcPts val="0"/>
              </a:spcBef>
              <a:spcAft>
                <a:spcPts val="0"/>
              </a:spcAft>
              <a:buClrTx/>
            </a:pPr>
            <a:r>
              <a:rPr lang="en-GB" i="1" dirty="0"/>
              <a:t>Broadcasting </a:t>
            </a:r>
            <a:r>
              <a:rPr lang="en-GB" dirty="0"/>
              <a:t>involves the use of a single powerful transmitter and numerous receivers that are relatively inexpensive to build. In that case information bearing signals flow only in one direction from the transmitter to each of the receivers out there in the field. </a:t>
            </a:r>
            <a:endParaRPr lang="en-US" kern="0" dirty="0"/>
          </a:p>
          <a:p>
            <a:pPr eaLnBrk="1" fontAlgn="auto" hangingPunct="1">
              <a:spcBef>
                <a:spcPts val="0"/>
              </a:spcBef>
              <a:spcAft>
                <a:spcPts val="0"/>
              </a:spcAft>
              <a:buClrTx/>
            </a:pPr>
            <a:r>
              <a:rPr lang="en-US" kern="0" dirty="0"/>
              <a:t>Digital TV was introduced</a:t>
            </a:r>
          </a:p>
          <a:p>
            <a:pPr lvl="1" eaLnBrk="1" fontAlgn="auto" hangingPunct="1">
              <a:spcBef>
                <a:spcPts val="0"/>
              </a:spcBef>
              <a:spcAft>
                <a:spcPts val="0"/>
              </a:spcAft>
              <a:buClrTx/>
            </a:pPr>
            <a:r>
              <a:rPr lang="en-US" kern="0" dirty="0"/>
              <a:t>Allows greater number of channels in a smaller allocation of radio spectrum</a:t>
            </a:r>
          </a:p>
          <a:p>
            <a:pPr eaLnBrk="1" fontAlgn="auto" hangingPunct="1">
              <a:spcBef>
                <a:spcPts val="0"/>
              </a:spcBef>
              <a:spcAft>
                <a:spcPts val="0"/>
              </a:spcAft>
              <a:buClrTx/>
            </a:pPr>
            <a:r>
              <a:rPr lang="en-US" kern="0" dirty="0"/>
              <a:t>When analog TV was switched off (2012-UK), portion of the spectrum was auctioned to support new mobile services</a:t>
            </a:r>
          </a:p>
          <a:p>
            <a:pPr eaLnBrk="1" fontAlgn="auto" hangingPunct="1">
              <a:spcBef>
                <a:spcPts val="0"/>
              </a:spcBef>
              <a:spcAft>
                <a:spcPts val="0"/>
              </a:spcAft>
              <a:buClrTx/>
            </a:pPr>
            <a:endParaRPr lang="en-US" kern="0" dirty="0"/>
          </a:p>
        </p:txBody>
      </p:sp>
    </p:spTree>
    <p:extLst>
      <p:ext uri="{BB962C8B-B14F-4D97-AF65-F5344CB8AC3E}">
        <p14:creationId xmlns:p14="http://schemas.microsoft.com/office/powerpoint/2010/main" val="185429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Structure</a:t>
            </a:r>
          </a:p>
        </p:txBody>
      </p:sp>
      <p:sp>
        <p:nvSpPr>
          <p:cNvPr id="3" name="Content Placeholder 2"/>
          <p:cNvSpPr>
            <a:spLocks noGrp="1"/>
          </p:cNvSpPr>
          <p:nvPr>
            <p:ph idx="1"/>
          </p:nvPr>
        </p:nvSpPr>
        <p:spPr>
          <a:xfrm>
            <a:off x="164991" y="1485537"/>
            <a:ext cx="11781586" cy="4273550"/>
          </a:xfrm>
        </p:spPr>
        <p:txBody>
          <a:bodyPr/>
          <a:lstStyle/>
          <a:p>
            <a:r>
              <a:rPr lang="en-GB" sz="2800" dirty="0"/>
              <a:t>Performance of communication systems</a:t>
            </a:r>
          </a:p>
          <a:p>
            <a:r>
              <a:rPr lang="en-GB" sz="2800" dirty="0" err="1"/>
              <a:t>Radiowave</a:t>
            </a:r>
            <a:r>
              <a:rPr lang="en-GB" sz="2800" dirty="0"/>
              <a:t> Propagation</a:t>
            </a:r>
          </a:p>
          <a:p>
            <a:r>
              <a:rPr lang="en-GB" sz="2800" dirty="0"/>
              <a:t>Cellular Principles and Design</a:t>
            </a:r>
          </a:p>
          <a:p>
            <a:r>
              <a:rPr lang="en-GB" sz="2800" dirty="0"/>
              <a:t>Diversity</a:t>
            </a:r>
          </a:p>
          <a:p>
            <a:endParaRPr lang="en-GB" sz="2800" dirty="0"/>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Tree>
    <p:extLst>
      <p:ext uri="{BB962C8B-B14F-4D97-AF65-F5344CB8AC3E}">
        <p14:creationId xmlns:p14="http://schemas.microsoft.com/office/powerpoint/2010/main" val="38181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958449"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Civilians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30</a:t>
            </a:fld>
            <a:endParaRPr lang="en-GB"/>
          </a:p>
        </p:txBody>
      </p:sp>
      <p:sp>
        <p:nvSpPr>
          <p:cNvPr id="7" name="Content Placeholder 4"/>
          <p:cNvSpPr txBox="1">
            <a:spLocks/>
          </p:cNvSpPr>
          <p:nvPr/>
        </p:nvSpPr>
        <p:spPr bwMode="auto">
          <a:xfrm>
            <a:off x="119011" y="1120933"/>
            <a:ext cx="11839437" cy="4706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fontAlgn="auto" hangingPunct="1">
              <a:spcBef>
                <a:spcPts val="0"/>
              </a:spcBef>
              <a:spcAft>
                <a:spcPts val="0"/>
              </a:spcAft>
              <a:buClrTx/>
            </a:pPr>
            <a:r>
              <a:rPr lang="en-US" kern="0" dirty="0"/>
              <a:t>Must operate in bands made available by regulators in each country</a:t>
            </a:r>
          </a:p>
          <a:p>
            <a:pPr eaLnBrk="1" fontAlgn="auto" hangingPunct="1">
              <a:spcBef>
                <a:spcPts val="0"/>
              </a:spcBef>
              <a:spcAft>
                <a:spcPts val="0"/>
              </a:spcAft>
              <a:buClrTx/>
            </a:pPr>
            <a:endParaRPr lang="en-US" kern="0" dirty="0"/>
          </a:p>
          <a:p>
            <a:pPr eaLnBrk="1" fontAlgn="auto" hangingPunct="1">
              <a:spcBef>
                <a:spcPts val="0"/>
              </a:spcBef>
              <a:spcAft>
                <a:spcPts val="0"/>
              </a:spcAft>
              <a:buClrTx/>
            </a:pPr>
            <a:r>
              <a:rPr lang="en-US" kern="0" dirty="0"/>
              <a:t>Usually, large sums of money are paid to the regulator to acquire a license</a:t>
            </a:r>
          </a:p>
          <a:p>
            <a:pPr lvl="1" eaLnBrk="1" fontAlgn="auto" hangingPunct="1">
              <a:spcBef>
                <a:spcPts val="0"/>
              </a:spcBef>
              <a:spcAft>
                <a:spcPts val="0"/>
              </a:spcAft>
              <a:buClrTx/>
            </a:pPr>
            <a:r>
              <a:rPr lang="en-US" kern="0" dirty="0"/>
              <a:t>At 3G spectrum auction, successful operators paid $4 billion for the rights to operate a 3G cellular service</a:t>
            </a:r>
          </a:p>
          <a:p>
            <a:pPr lvl="1" eaLnBrk="1" fontAlgn="auto" hangingPunct="1">
              <a:spcBef>
                <a:spcPts val="0"/>
              </a:spcBef>
              <a:spcAft>
                <a:spcPts val="0"/>
              </a:spcAft>
              <a:buClrTx/>
            </a:pPr>
            <a:endParaRPr lang="en-US" kern="0" dirty="0"/>
          </a:p>
          <a:p>
            <a:pPr eaLnBrk="1" fontAlgn="auto" hangingPunct="1">
              <a:spcBef>
                <a:spcPts val="0"/>
              </a:spcBef>
              <a:spcAft>
                <a:spcPts val="0"/>
              </a:spcAft>
              <a:buClrTx/>
            </a:pPr>
            <a:r>
              <a:rPr lang="en-US" kern="0" dirty="0"/>
              <a:t>Without a license, it is impossible to operate a network</a:t>
            </a:r>
          </a:p>
          <a:p>
            <a:pPr eaLnBrk="1" fontAlgn="auto" hangingPunct="1">
              <a:spcBef>
                <a:spcPts val="0"/>
              </a:spcBef>
              <a:spcAft>
                <a:spcPts val="0"/>
              </a:spcAft>
              <a:buClrTx/>
            </a:pPr>
            <a:endParaRPr lang="en-US" kern="0" dirty="0"/>
          </a:p>
        </p:txBody>
      </p:sp>
    </p:spTree>
    <p:extLst>
      <p:ext uri="{BB962C8B-B14F-4D97-AF65-F5344CB8AC3E}">
        <p14:creationId xmlns:p14="http://schemas.microsoft.com/office/powerpoint/2010/main" val="159854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4G Systems </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31</a:t>
            </a:fld>
            <a:endParaRPr lang="en-GB"/>
          </a:p>
        </p:txBody>
      </p:sp>
      <p:sp>
        <p:nvSpPr>
          <p:cNvPr id="7" name="Content Placeholder 4"/>
          <p:cNvSpPr txBox="1">
            <a:spLocks/>
          </p:cNvSpPr>
          <p:nvPr/>
        </p:nvSpPr>
        <p:spPr bwMode="auto">
          <a:xfrm>
            <a:off x="119014" y="1012371"/>
            <a:ext cx="11839437" cy="142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Long Term Evolution (LTE-3GPP2 group)</a:t>
            </a:r>
          </a:p>
          <a:p>
            <a:pPr marL="0" indent="0" eaLnBrk="1" fontAlgn="auto" hangingPunct="1">
              <a:spcBef>
                <a:spcPts val="0"/>
              </a:spcBef>
              <a:spcAft>
                <a:spcPts val="0"/>
              </a:spcAft>
              <a:buClrTx/>
              <a:buFontTx/>
              <a:buNone/>
            </a:pPr>
            <a:r>
              <a:rPr lang="en-US" sz="2800" kern="0" dirty="0"/>
              <a:t>DL: OFDMA (</a:t>
            </a:r>
            <a:r>
              <a:rPr lang="en-US" sz="2800" kern="0" dirty="0">
                <a:solidFill>
                  <a:srgbClr val="00B050"/>
                </a:solidFill>
              </a:rPr>
              <a:t>+high data rate</a:t>
            </a:r>
            <a:r>
              <a:rPr lang="en-US" sz="2800" kern="0" dirty="0"/>
              <a:t>) </a:t>
            </a:r>
          </a:p>
          <a:p>
            <a:pPr marL="0" indent="0" eaLnBrk="1" fontAlgn="auto" hangingPunct="1">
              <a:spcBef>
                <a:spcPts val="0"/>
              </a:spcBef>
              <a:spcAft>
                <a:spcPts val="0"/>
              </a:spcAft>
              <a:buClrTx/>
              <a:buFontTx/>
              <a:buNone/>
            </a:pPr>
            <a:r>
              <a:rPr lang="en-US" sz="2800" kern="0" dirty="0"/>
              <a:t>UL: Single Carrier Frequency Division Multiple Access (SC-FDMA)</a:t>
            </a:r>
          </a:p>
          <a:p>
            <a:pPr marL="0" indent="0" eaLnBrk="1" fontAlgn="auto" hangingPunct="1">
              <a:spcBef>
                <a:spcPts val="0"/>
              </a:spcBef>
              <a:spcAft>
                <a:spcPts val="0"/>
              </a:spcAft>
              <a:buClrTx/>
              <a:buFontTx/>
              <a:buNone/>
            </a:pPr>
            <a:r>
              <a:rPr lang="en-US" sz="2800" kern="0" dirty="0"/>
              <a:t>       </a:t>
            </a:r>
            <a:endParaRPr lang="en-US" sz="2800" kern="0" dirty="0">
              <a:solidFill>
                <a:srgbClr val="00B05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77431" y="3902139"/>
            <a:ext cx="852403" cy="1842057"/>
          </a:xfrm>
          <a:prstGeom prst="rect">
            <a:avLst/>
          </a:prstGeom>
        </p:spPr>
      </p:pic>
      <p:sp>
        <p:nvSpPr>
          <p:cNvPr id="6" name="Rectangle 5"/>
          <p:cNvSpPr/>
          <p:nvPr/>
        </p:nvSpPr>
        <p:spPr>
          <a:xfrm>
            <a:off x="119013" y="3030994"/>
            <a:ext cx="11839437" cy="1384995"/>
          </a:xfrm>
          <a:prstGeom prst="rect">
            <a:avLst/>
          </a:prstGeom>
        </p:spPr>
        <p:txBody>
          <a:bodyPr wrap="square">
            <a:spAutoFit/>
          </a:bodyPr>
          <a:lstStyle/>
          <a:p>
            <a:r>
              <a:rPr lang="en-US" sz="2800" u="sng" dirty="0">
                <a:solidFill>
                  <a:srgbClr val="333333"/>
                </a:solidFill>
                <a:latin typeface="+mn-lt"/>
              </a:rPr>
              <a:t>OFDM</a:t>
            </a:r>
            <a:r>
              <a:rPr lang="en-US" sz="2800" dirty="0">
                <a:solidFill>
                  <a:srgbClr val="333333"/>
                </a:solidFill>
                <a:latin typeface="+mn-lt"/>
              </a:rPr>
              <a:t>: </a:t>
            </a:r>
            <a:r>
              <a:rPr lang="en-GB" sz="2800" dirty="0"/>
              <a:t>Method of digital signal modulation where a single data stream is split across several narrowband channels at different frequencies</a:t>
            </a:r>
          </a:p>
          <a:p>
            <a:pPr marL="457200" indent="-457200">
              <a:buFont typeface="Arial" charset="0"/>
              <a:buChar char="•"/>
            </a:pPr>
            <a:r>
              <a:rPr lang="en-GB" sz="2800" dirty="0"/>
              <a:t>15kHz subcarrier spacing for LTE</a:t>
            </a:r>
            <a:endParaRPr lang="en-US" sz="2800" dirty="0"/>
          </a:p>
        </p:txBody>
      </p:sp>
    </p:spTree>
    <p:extLst>
      <p:ext uri="{BB962C8B-B14F-4D97-AF65-F5344CB8AC3E}">
        <p14:creationId xmlns:p14="http://schemas.microsoft.com/office/powerpoint/2010/main" val="1635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94297" y="2310846"/>
            <a:ext cx="11497900" cy="34735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5G Systems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32</a:t>
            </a:fld>
            <a:endParaRPr lang="en-GB"/>
          </a:p>
        </p:txBody>
      </p:sp>
      <p:sp>
        <p:nvSpPr>
          <p:cNvPr id="7" name="Content Placeholder 4"/>
          <p:cNvSpPr txBox="1">
            <a:spLocks/>
          </p:cNvSpPr>
          <p:nvPr/>
        </p:nvSpPr>
        <p:spPr bwMode="auto">
          <a:xfrm>
            <a:off x="119014" y="977899"/>
            <a:ext cx="11839437" cy="4806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2019 </a:t>
            </a:r>
          </a:p>
          <a:p>
            <a:pPr marL="0" indent="0" eaLnBrk="1" fontAlgn="auto" hangingPunct="1">
              <a:spcBef>
                <a:spcPts val="0"/>
              </a:spcBef>
              <a:spcAft>
                <a:spcPts val="0"/>
              </a:spcAft>
              <a:buClrTx/>
              <a:buFontTx/>
              <a:buNone/>
            </a:pPr>
            <a:r>
              <a:rPr lang="en-US" sz="2800" kern="0" dirty="0"/>
              <a:t>B</a:t>
            </a:r>
            <a:r>
              <a:rPr lang="en-GB" sz="2800" kern="0" dirty="0" err="1"/>
              <a:t>ased</a:t>
            </a:r>
            <a:r>
              <a:rPr lang="en-GB" sz="2800" kern="0" dirty="0"/>
              <a:t> on 4G but introduce new technologies that would all operate under a converged more flexible and adaptable network</a:t>
            </a:r>
            <a:endParaRPr lang="en-US" sz="2800" b="1" kern="0" dirty="0"/>
          </a:p>
          <a:p>
            <a:pPr marL="0" indent="0" eaLnBrk="1" fontAlgn="auto" hangingPunct="1">
              <a:spcBef>
                <a:spcPts val="0"/>
              </a:spcBef>
              <a:spcAft>
                <a:spcPts val="0"/>
              </a:spcAft>
              <a:buClrTx/>
              <a:buFontTx/>
              <a:buNone/>
            </a:pPr>
            <a:endParaRPr lang="en-US" sz="2800" kern="0" dirty="0">
              <a:solidFill>
                <a:srgbClr val="00B050"/>
              </a:solidFill>
            </a:endParaRPr>
          </a:p>
        </p:txBody>
      </p:sp>
      <p:sp>
        <p:nvSpPr>
          <p:cNvPr id="3" name="TextBox 2"/>
          <p:cNvSpPr txBox="1"/>
          <p:nvPr/>
        </p:nvSpPr>
        <p:spPr>
          <a:xfrm>
            <a:off x="6220513" y="2499888"/>
            <a:ext cx="3471333" cy="400110"/>
          </a:xfrm>
          <a:prstGeom prst="rect">
            <a:avLst/>
          </a:prstGeom>
          <a:noFill/>
        </p:spPr>
        <p:txBody>
          <a:bodyPr wrap="square" rtlCol="0">
            <a:spAutoFit/>
          </a:bodyPr>
          <a:lstStyle/>
          <a:p>
            <a:r>
              <a:rPr lang="en-US" sz="2000" dirty="0">
                <a:solidFill>
                  <a:srgbClr val="0066FF"/>
                </a:solidFill>
              </a:rPr>
              <a:t>Massive MIMO</a:t>
            </a:r>
          </a:p>
        </p:txBody>
      </p:sp>
      <p:sp>
        <p:nvSpPr>
          <p:cNvPr id="8" name="TextBox 7"/>
          <p:cNvSpPr txBox="1"/>
          <p:nvPr/>
        </p:nvSpPr>
        <p:spPr>
          <a:xfrm>
            <a:off x="1850221" y="2818320"/>
            <a:ext cx="2389798" cy="400110"/>
          </a:xfrm>
          <a:prstGeom prst="rect">
            <a:avLst/>
          </a:prstGeom>
          <a:noFill/>
        </p:spPr>
        <p:txBody>
          <a:bodyPr wrap="square" rtlCol="0">
            <a:spAutoFit/>
          </a:bodyPr>
          <a:lstStyle/>
          <a:p>
            <a:r>
              <a:rPr lang="en-US" sz="2000" dirty="0">
                <a:solidFill>
                  <a:srgbClr val="00B050"/>
                </a:solidFill>
              </a:rPr>
              <a:t>Millimetre-Wave</a:t>
            </a:r>
          </a:p>
        </p:txBody>
      </p:sp>
      <p:sp>
        <p:nvSpPr>
          <p:cNvPr id="10" name="TextBox 9"/>
          <p:cNvSpPr txBox="1"/>
          <p:nvPr/>
        </p:nvSpPr>
        <p:spPr>
          <a:xfrm>
            <a:off x="7636273" y="4759181"/>
            <a:ext cx="3471333" cy="400110"/>
          </a:xfrm>
          <a:prstGeom prst="rect">
            <a:avLst/>
          </a:prstGeom>
          <a:noFill/>
        </p:spPr>
        <p:txBody>
          <a:bodyPr wrap="square" rtlCol="0">
            <a:spAutoFit/>
          </a:bodyPr>
          <a:lstStyle/>
          <a:p>
            <a:r>
              <a:rPr lang="en-US" sz="2000" dirty="0">
                <a:solidFill>
                  <a:srgbClr val="C00000"/>
                </a:solidFill>
              </a:rPr>
              <a:t>Internet of Things</a:t>
            </a:r>
          </a:p>
        </p:txBody>
      </p:sp>
      <p:sp>
        <p:nvSpPr>
          <p:cNvPr id="11" name="TextBox 10"/>
          <p:cNvSpPr txBox="1"/>
          <p:nvPr/>
        </p:nvSpPr>
        <p:spPr>
          <a:xfrm>
            <a:off x="8463332" y="3309313"/>
            <a:ext cx="2383839" cy="707886"/>
          </a:xfrm>
          <a:prstGeom prst="rect">
            <a:avLst/>
          </a:prstGeom>
          <a:noFill/>
        </p:spPr>
        <p:txBody>
          <a:bodyPr wrap="square" rtlCol="0">
            <a:spAutoFit/>
          </a:bodyPr>
          <a:lstStyle/>
          <a:p>
            <a:r>
              <a:rPr lang="en-US" sz="2000" dirty="0">
                <a:solidFill>
                  <a:srgbClr val="FFC000"/>
                </a:solidFill>
              </a:rPr>
              <a:t>Device </a:t>
            </a:r>
            <a:r>
              <a:rPr lang="en-US" sz="2000">
                <a:solidFill>
                  <a:srgbClr val="FFC000"/>
                </a:solidFill>
              </a:rPr>
              <a:t>to device </a:t>
            </a:r>
          </a:p>
          <a:p>
            <a:r>
              <a:rPr lang="en-US" sz="2000" dirty="0">
                <a:solidFill>
                  <a:srgbClr val="FFC000"/>
                </a:solidFill>
              </a:rPr>
              <a:t>Communications</a:t>
            </a:r>
          </a:p>
        </p:txBody>
      </p:sp>
      <p:sp>
        <p:nvSpPr>
          <p:cNvPr id="12" name="TextBox 11"/>
          <p:cNvSpPr txBox="1"/>
          <p:nvPr/>
        </p:nvSpPr>
        <p:spPr>
          <a:xfrm>
            <a:off x="4148188" y="5228917"/>
            <a:ext cx="5076481" cy="400110"/>
          </a:xfrm>
          <a:prstGeom prst="rect">
            <a:avLst/>
          </a:prstGeom>
          <a:noFill/>
        </p:spPr>
        <p:txBody>
          <a:bodyPr wrap="square" rtlCol="0">
            <a:spAutoFit/>
          </a:bodyPr>
          <a:lstStyle/>
          <a:p>
            <a:r>
              <a:rPr lang="en-US" sz="2000" dirty="0">
                <a:solidFill>
                  <a:srgbClr val="7030A0"/>
                </a:solidFill>
              </a:rPr>
              <a:t>Software Defined Radios</a:t>
            </a:r>
          </a:p>
        </p:txBody>
      </p:sp>
      <p:sp>
        <p:nvSpPr>
          <p:cNvPr id="14" name="TextBox 13"/>
          <p:cNvSpPr txBox="1"/>
          <p:nvPr/>
        </p:nvSpPr>
        <p:spPr>
          <a:xfrm>
            <a:off x="917695" y="4018194"/>
            <a:ext cx="2822899" cy="707886"/>
          </a:xfrm>
          <a:prstGeom prst="rect">
            <a:avLst/>
          </a:prstGeom>
          <a:noFill/>
        </p:spPr>
        <p:txBody>
          <a:bodyPr wrap="square" rtlCol="0">
            <a:spAutoFit/>
          </a:bodyPr>
          <a:lstStyle/>
          <a:p>
            <a:r>
              <a:rPr lang="en-US" sz="2000" dirty="0">
                <a:solidFill>
                  <a:srgbClr val="FF0000"/>
                </a:solidFill>
              </a:rPr>
              <a:t>Vehicle to </a:t>
            </a:r>
            <a:r>
              <a:rPr lang="en-US" sz="2000">
                <a:solidFill>
                  <a:srgbClr val="FF0000"/>
                </a:solidFill>
              </a:rPr>
              <a:t>vehicle/road </a:t>
            </a:r>
          </a:p>
          <a:p>
            <a:r>
              <a:rPr lang="en-US" sz="2000" dirty="0">
                <a:solidFill>
                  <a:srgbClr val="FF0000"/>
                </a:solidFill>
              </a:rPr>
              <a:t>communications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1242" y="3352933"/>
            <a:ext cx="1014484" cy="1298195"/>
          </a:xfrm>
          <a:prstGeom prst="rect">
            <a:avLst/>
          </a:prstGeom>
        </p:spPr>
      </p:pic>
      <p:cxnSp>
        <p:nvCxnSpPr>
          <p:cNvPr id="15" name="Straight Connector 14"/>
          <p:cNvCxnSpPr/>
          <p:nvPr/>
        </p:nvCxnSpPr>
        <p:spPr>
          <a:xfrm>
            <a:off x="3928533" y="3218430"/>
            <a:ext cx="1591734" cy="6559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54015" y="4386276"/>
            <a:ext cx="1787227" cy="763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163733" y="3683976"/>
            <a:ext cx="2227227" cy="2524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63733" y="4477548"/>
            <a:ext cx="1312036" cy="49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38732" y="2955000"/>
            <a:ext cx="1295394" cy="70825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520267" y="4734475"/>
            <a:ext cx="260975" cy="4944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95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Communication System</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TextBox 5"/>
          <p:cNvSpPr txBox="1"/>
          <p:nvPr/>
        </p:nvSpPr>
        <p:spPr>
          <a:xfrm>
            <a:off x="294297" y="1630017"/>
            <a:ext cx="1630017" cy="646331"/>
          </a:xfrm>
          <a:prstGeom prst="rect">
            <a:avLst/>
          </a:prstGeom>
          <a:solidFill>
            <a:srgbClr val="00B0F0"/>
          </a:solidFill>
          <a:ln>
            <a:solidFill>
              <a:srgbClr val="0070C0"/>
            </a:solidFill>
          </a:ln>
        </p:spPr>
        <p:txBody>
          <a:bodyPr wrap="square" rtlCol="0">
            <a:spAutoFit/>
          </a:bodyPr>
          <a:lstStyle/>
          <a:p>
            <a:pPr algn="ctr"/>
            <a:r>
              <a:rPr lang="en-US"/>
              <a:t>Information Source</a:t>
            </a:r>
          </a:p>
        </p:txBody>
      </p:sp>
      <p:sp>
        <p:nvSpPr>
          <p:cNvPr id="7" name="TextBox 6"/>
          <p:cNvSpPr txBox="1"/>
          <p:nvPr/>
        </p:nvSpPr>
        <p:spPr>
          <a:xfrm>
            <a:off x="2182732" y="1630017"/>
            <a:ext cx="5357755" cy="646331"/>
          </a:xfrm>
          <a:prstGeom prst="rect">
            <a:avLst/>
          </a:prstGeom>
          <a:solidFill>
            <a:srgbClr val="00B0F0"/>
          </a:solidFill>
          <a:ln>
            <a:solidFill>
              <a:srgbClr val="0070C0"/>
            </a:solidFill>
          </a:ln>
        </p:spPr>
        <p:txBody>
          <a:bodyPr wrap="square" rtlCol="0">
            <a:spAutoFit/>
          </a:bodyPr>
          <a:lstStyle/>
          <a:p>
            <a:pPr algn="ctr"/>
            <a:r>
              <a:rPr lang="en-US" dirty="0"/>
              <a:t>Encoding,</a:t>
            </a:r>
          </a:p>
          <a:p>
            <a:pPr algn="ctr"/>
            <a:r>
              <a:rPr lang="en-US" dirty="0"/>
              <a:t>Modulation, Multiplexing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3086100"/>
            <a:ext cx="292100" cy="6731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5345"/>
          <a:stretch/>
        </p:blipFill>
        <p:spPr>
          <a:xfrm>
            <a:off x="8004313" y="1351153"/>
            <a:ext cx="548309" cy="1204058"/>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345"/>
          <a:stretch/>
        </p:blipFill>
        <p:spPr>
          <a:xfrm>
            <a:off x="8022535" y="3759200"/>
            <a:ext cx="548309" cy="1204058"/>
          </a:xfrm>
          <a:prstGeom prst="rect">
            <a:avLst/>
          </a:prstGeom>
        </p:spPr>
      </p:pic>
      <p:sp>
        <p:nvSpPr>
          <p:cNvPr id="11" name="TextBox 10"/>
          <p:cNvSpPr txBox="1"/>
          <p:nvPr/>
        </p:nvSpPr>
        <p:spPr>
          <a:xfrm>
            <a:off x="2182731" y="4038063"/>
            <a:ext cx="5357755" cy="646331"/>
          </a:xfrm>
          <a:prstGeom prst="rect">
            <a:avLst/>
          </a:prstGeom>
          <a:solidFill>
            <a:srgbClr val="00B050"/>
          </a:solidFill>
          <a:ln>
            <a:solidFill>
              <a:srgbClr val="0070C0"/>
            </a:solidFill>
          </a:ln>
        </p:spPr>
        <p:txBody>
          <a:bodyPr wrap="square" rtlCol="0">
            <a:spAutoFit/>
          </a:bodyPr>
          <a:lstStyle/>
          <a:p>
            <a:pPr algn="ctr"/>
            <a:r>
              <a:rPr lang="en-US" dirty="0"/>
              <a:t>Decoding,</a:t>
            </a:r>
          </a:p>
          <a:p>
            <a:pPr algn="ctr"/>
            <a:r>
              <a:rPr lang="en-US" dirty="0"/>
              <a:t>Demodulation, </a:t>
            </a:r>
            <a:r>
              <a:rPr lang="en-US" dirty="0" err="1"/>
              <a:t>Demultiplexing</a:t>
            </a:r>
            <a:endParaRPr lang="en-US" dirty="0"/>
          </a:p>
        </p:txBody>
      </p:sp>
      <p:sp>
        <p:nvSpPr>
          <p:cNvPr id="12" name="TextBox 11"/>
          <p:cNvSpPr txBox="1"/>
          <p:nvPr/>
        </p:nvSpPr>
        <p:spPr>
          <a:xfrm>
            <a:off x="294296" y="3899563"/>
            <a:ext cx="1630017" cy="923330"/>
          </a:xfrm>
          <a:prstGeom prst="rect">
            <a:avLst/>
          </a:prstGeom>
          <a:solidFill>
            <a:srgbClr val="00B050"/>
          </a:solidFill>
          <a:ln>
            <a:solidFill>
              <a:srgbClr val="0070C0"/>
            </a:solidFill>
          </a:ln>
        </p:spPr>
        <p:txBody>
          <a:bodyPr wrap="square" rtlCol="0">
            <a:spAutoFit/>
          </a:bodyPr>
          <a:lstStyle/>
          <a:p>
            <a:pPr algn="ctr"/>
            <a:r>
              <a:rPr lang="en-US"/>
              <a:t>Estimation of Information </a:t>
            </a:r>
            <a:r>
              <a:rPr lang="en-US" dirty="0"/>
              <a:t>Source</a:t>
            </a:r>
          </a:p>
        </p:txBody>
      </p:sp>
      <p:sp>
        <p:nvSpPr>
          <p:cNvPr id="14" name="Cloud 13"/>
          <p:cNvSpPr/>
          <p:nvPr/>
        </p:nvSpPr>
        <p:spPr>
          <a:xfrm>
            <a:off x="9016448" y="2555211"/>
            <a:ext cx="2632213" cy="1482852"/>
          </a:xfrm>
          <a:prstGeom prst="cloud">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674087" y="2968487"/>
            <a:ext cx="1378226" cy="646331"/>
          </a:xfrm>
          <a:prstGeom prst="rect">
            <a:avLst/>
          </a:prstGeom>
          <a:noFill/>
        </p:spPr>
        <p:txBody>
          <a:bodyPr wrap="square" rtlCol="0">
            <a:spAutoFit/>
          </a:bodyPr>
          <a:lstStyle/>
          <a:p>
            <a:pPr algn="ctr"/>
            <a:r>
              <a:rPr lang="en-US" dirty="0"/>
              <a:t>Wireless</a:t>
            </a:r>
          </a:p>
          <a:p>
            <a:pPr algn="ctr"/>
            <a:r>
              <a:rPr lang="en-US" dirty="0"/>
              <a:t>channel</a:t>
            </a:r>
          </a:p>
        </p:txBody>
      </p:sp>
      <p:cxnSp>
        <p:nvCxnSpPr>
          <p:cNvPr id="17" name="Straight Arrow Connector 16"/>
          <p:cNvCxnSpPr>
            <a:stCxn id="6" idx="3"/>
            <a:endCxn id="7" idx="1"/>
          </p:cNvCxnSpPr>
          <p:nvPr/>
        </p:nvCxnSpPr>
        <p:spPr>
          <a:xfrm>
            <a:off x="1924314" y="1953183"/>
            <a:ext cx="258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40486" y="1970034"/>
            <a:ext cx="463827" cy="14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flipH="1">
            <a:off x="7540486" y="4361229"/>
            <a:ext cx="4820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3"/>
          </p:cNvCxnSpPr>
          <p:nvPr/>
        </p:nvCxnSpPr>
        <p:spPr>
          <a:xfrm flipH="1">
            <a:off x="1924313" y="4361228"/>
            <a:ext cx="2584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Lightning Bolt 25"/>
          <p:cNvSpPr/>
          <p:nvPr/>
        </p:nvSpPr>
        <p:spPr>
          <a:xfrm>
            <a:off x="9016448" y="1855304"/>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ghtning Bolt 26"/>
          <p:cNvSpPr/>
          <p:nvPr/>
        </p:nvSpPr>
        <p:spPr>
          <a:xfrm>
            <a:off x="9453770" y="1504000"/>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ghtning Bolt 27"/>
          <p:cNvSpPr/>
          <p:nvPr/>
        </p:nvSpPr>
        <p:spPr>
          <a:xfrm>
            <a:off x="10597598" y="1819084"/>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ghtning Bolt 28"/>
          <p:cNvSpPr/>
          <p:nvPr/>
        </p:nvSpPr>
        <p:spPr>
          <a:xfrm>
            <a:off x="8764657" y="445133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ightning Bolt 29"/>
          <p:cNvSpPr/>
          <p:nvPr/>
        </p:nvSpPr>
        <p:spPr>
          <a:xfrm>
            <a:off x="9688168" y="440184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24131" y="4316926"/>
            <a:ext cx="1505905" cy="646331"/>
          </a:xfrm>
          <a:prstGeom prst="rect">
            <a:avLst/>
          </a:prstGeom>
          <a:solidFill>
            <a:srgbClr val="FF0000"/>
          </a:solidFill>
          <a:ln>
            <a:solidFill>
              <a:srgbClr val="C00000"/>
            </a:solidFill>
          </a:ln>
        </p:spPr>
        <p:txBody>
          <a:bodyPr wrap="square" rtlCol="0">
            <a:spAutoFit/>
          </a:bodyPr>
          <a:lstStyle/>
          <a:p>
            <a:pPr algn="ctr"/>
            <a:r>
              <a:rPr lang="en-US" dirty="0"/>
              <a:t>Interference and noise</a:t>
            </a:r>
          </a:p>
        </p:txBody>
      </p:sp>
      <p:cxnSp>
        <p:nvCxnSpPr>
          <p:cNvPr id="32" name="Straight Arrow Connector 31"/>
          <p:cNvCxnSpPr>
            <a:stCxn id="31" idx="0"/>
          </p:cNvCxnSpPr>
          <p:nvPr/>
        </p:nvCxnSpPr>
        <p:spPr>
          <a:xfrm flipH="1" flipV="1">
            <a:off x="11052313" y="3887663"/>
            <a:ext cx="324771" cy="4292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a:xfrm>
            <a:off x="8778738" y="5163643"/>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ghtning Bolt 36"/>
          <p:cNvSpPr/>
          <p:nvPr/>
        </p:nvSpPr>
        <p:spPr>
          <a:xfrm>
            <a:off x="10244852" y="103703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465692" y="1058900"/>
            <a:ext cx="3144125" cy="461665"/>
          </a:xfrm>
          <a:prstGeom prst="rect">
            <a:avLst/>
          </a:prstGeom>
          <a:noFill/>
        </p:spPr>
        <p:txBody>
          <a:bodyPr wrap="square" rtlCol="0">
            <a:spAutoFit/>
          </a:bodyPr>
          <a:lstStyle/>
          <a:p>
            <a:r>
              <a:rPr lang="en-US" sz="2400" dirty="0">
                <a:solidFill>
                  <a:srgbClr val="00B0F0"/>
                </a:solidFill>
              </a:rPr>
              <a:t>Transmitter</a:t>
            </a:r>
          </a:p>
        </p:txBody>
      </p:sp>
      <p:sp>
        <p:nvSpPr>
          <p:cNvPr id="41" name="TextBox 40"/>
          <p:cNvSpPr txBox="1"/>
          <p:nvPr/>
        </p:nvSpPr>
        <p:spPr>
          <a:xfrm>
            <a:off x="1465692" y="3383985"/>
            <a:ext cx="3144125" cy="461665"/>
          </a:xfrm>
          <a:prstGeom prst="rect">
            <a:avLst/>
          </a:prstGeom>
          <a:noFill/>
        </p:spPr>
        <p:txBody>
          <a:bodyPr wrap="square" rtlCol="0">
            <a:spAutoFit/>
          </a:bodyPr>
          <a:lstStyle/>
          <a:p>
            <a:r>
              <a:rPr lang="en-US" sz="2400" dirty="0">
                <a:solidFill>
                  <a:srgbClr val="00B050"/>
                </a:solidFill>
              </a:rPr>
              <a:t>Receiver</a:t>
            </a:r>
          </a:p>
        </p:txBody>
      </p:sp>
      <p:sp>
        <p:nvSpPr>
          <p:cNvPr id="3" name="TextBox 2">
            <a:extLst>
              <a:ext uri="{FF2B5EF4-FFF2-40B4-BE49-F238E27FC236}">
                <a16:creationId xmlns:a16="http://schemas.microsoft.com/office/drawing/2014/main" id="{D6829658-E04D-7C4E-AFFE-272EBC363DA6}"/>
              </a:ext>
            </a:extLst>
          </p:cNvPr>
          <p:cNvSpPr txBox="1"/>
          <p:nvPr/>
        </p:nvSpPr>
        <p:spPr>
          <a:xfrm>
            <a:off x="1260388" y="5375189"/>
            <a:ext cx="6280097" cy="369332"/>
          </a:xfrm>
          <a:prstGeom prst="rect">
            <a:avLst/>
          </a:prstGeom>
          <a:noFill/>
        </p:spPr>
        <p:txBody>
          <a:bodyPr wrap="square" rtlCol="0">
            <a:spAutoFit/>
          </a:bodyPr>
          <a:lstStyle/>
          <a:p>
            <a:r>
              <a:rPr lang="en-US" dirty="0"/>
              <a:t>Performance of different modulation schemes under AWGN</a:t>
            </a:r>
          </a:p>
        </p:txBody>
      </p:sp>
    </p:spTree>
    <p:extLst>
      <p:ext uri="{BB962C8B-B14F-4D97-AF65-F5344CB8AC3E}">
        <p14:creationId xmlns:p14="http://schemas.microsoft.com/office/powerpoint/2010/main" val="192054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err="1"/>
              <a:t>Radiowave</a:t>
            </a:r>
            <a:r>
              <a:rPr lang="en-GB" dirty="0"/>
              <a:t> Propagation</a:t>
            </a:r>
          </a:p>
        </p:txBody>
      </p:sp>
      <p:sp>
        <p:nvSpPr>
          <p:cNvPr id="3" name="Content Placeholder 2"/>
          <p:cNvSpPr>
            <a:spLocks noGrp="1"/>
          </p:cNvSpPr>
          <p:nvPr>
            <p:ph idx="1"/>
          </p:nvPr>
        </p:nvSpPr>
        <p:spPr>
          <a:xfrm>
            <a:off x="164991" y="1271781"/>
            <a:ext cx="12027009" cy="4273550"/>
          </a:xfrm>
        </p:spPr>
        <p:txBody>
          <a:bodyPr/>
          <a:lstStyle/>
          <a:p>
            <a:pPr lvl="0"/>
            <a:r>
              <a:rPr lang="en-GB" sz="2400" dirty="0"/>
              <a:t>To understand shadowing &amp; explain how suitable mathematical models are derived </a:t>
            </a:r>
          </a:p>
          <a:p>
            <a:pPr lvl="0"/>
            <a:r>
              <a:rPr lang="en-GB" sz="2400" dirty="0"/>
              <a:t>To explain the basic ideas behind multipath propagation  </a:t>
            </a:r>
          </a:p>
          <a:p>
            <a:pPr lvl="0"/>
            <a:r>
              <a:rPr lang="en-GB" sz="2400" dirty="0"/>
              <a:t>To define Rayleigh and Rican amplitude and phase variations  </a:t>
            </a:r>
          </a:p>
          <a:p>
            <a:pPr lvl="0"/>
            <a:r>
              <a:rPr lang="en-GB" sz="2400" dirty="0"/>
              <a:t>To introduce frequency selective fading, power delay profiles, </a:t>
            </a:r>
            <a:r>
              <a:rPr lang="en-GB" sz="2400" dirty="0" err="1"/>
              <a:t>rms</a:t>
            </a:r>
            <a:r>
              <a:rPr lang="en-GB" sz="2400" dirty="0"/>
              <a:t> delay spread, coherence bandwidth and </a:t>
            </a:r>
            <a:r>
              <a:rPr lang="en-GB" sz="2400" dirty="0" err="1"/>
              <a:t>intersymbol</a:t>
            </a:r>
            <a:r>
              <a:rPr lang="en-GB" sz="2400" dirty="0"/>
              <a:t> interference  </a:t>
            </a:r>
          </a:p>
          <a:p>
            <a:pPr lvl="0"/>
            <a:r>
              <a:rPr lang="en-GB" sz="2400" dirty="0"/>
              <a:t>To be able to compute the rms delay spread</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Tree>
    <p:extLst>
      <p:ext uri="{BB962C8B-B14F-4D97-AF65-F5344CB8AC3E}">
        <p14:creationId xmlns:p14="http://schemas.microsoft.com/office/powerpoint/2010/main" val="48600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Digital Modulation and Diversity</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5" name="Content Placeholder 2"/>
          <p:cNvSpPr>
            <a:spLocks noGrp="1"/>
          </p:cNvSpPr>
          <p:nvPr>
            <p:ph idx="1"/>
          </p:nvPr>
        </p:nvSpPr>
        <p:spPr>
          <a:xfrm>
            <a:off x="164991" y="1699085"/>
            <a:ext cx="12027009" cy="4273550"/>
          </a:xfrm>
        </p:spPr>
        <p:txBody>
          <a:bodyPr/>
          <a:lstStyle/>
          <a:p>
            <a:pPr lvl="0"/>
            <a:r>
              <a:rPr lang="en-GB" sz="2400" dirty="0"/>
              <a:t>To be able to explain the difference between switched and selection diversity  </a:t>
            </a:r>
          </a:p>
          <a:p>
            <a:pPr lvl="0"/>
            <a:r>
              <a:rPr lang="en-GB" sz="2400" dirty="0"/>
              <a:t>To appreciate the advantages of equal gain and maximal ratio combining  </a:t>
            </a:r>
          </a:p>
          <a:p>
            <a:pPr lvl="0"/>
            <a:r>
              <a:rPr lang="en-GB" sz="2400" dirty="0"/>
              <a:t>To be able to explain how diversity can improve performance in narrowband and wideband channels   </a:t>
            </a:r>
          </a:p>
          <a:p>
            <a:endParaRPr lang="en-GB" sz="2400" dirty="0"/>
          </a:p>
        </p:txBody>
      </p:sp>
    </p:spTree>
    <p:extLst>
      <p:ext uri="{BB962C8B-B14F-4D97-AF65-F5344CB8AC3E}">
        <p14:creationId xmlns:p14="http://schemas.microsoft.com/office/powerpoint/2010/main" val="54145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Cellular Principles and Design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5" name="Content Placeholder 2"/>
          <p:cNvSpPr>
            <a:spLocks noGrp="1"/>
          </p:cNvSpPr>
          <p:nvPr>
            <p:ph idx="1"/>
          </p:nvPr>
        </p:nvSpPr>
        <p:spPr>
          <a:xfrm>
            <a:off x="164991" y="1271780"/>
            <a:ext cx="12027009" cy="4701507"/>
          </a:xfrm>
        </p:spPr>
        <p:txBody>
          <a:bodyPr/>
          <a:lstStyle/>
          <a:p>
            <a:pPr lvl="0"/>
            <a:r>
              <a:rPr lang="en-GB" sz="2400" dirty="0"/>
              <a:t>To understand how continuous coverage can be achieved  </a:t>
            </a:r>
          </a:p>
          <a:p>
            <a:pPr lvl="0"/>
            <a:r>
              <a:rPr lang="en-GB" sz="2400" dirty="0"/>
              <a:t>To be able to explain frequency re-use, handover and cluster size  </a:t>
            </a:r>
          </a:p>
          <a:p>
            <a:pPr lvl="0"/>
            <a:r>
              <a:rPr lang="en-GB" sz="2400" dirty="0"/>
              <a:t>To understand the relationship between </a:t>
            </a:r>
            <a:r>
              <a:rPr lang="en-GB" sz="2400" i="1" dirty="0"/>
              <a:t>C</a:t>
            </a:r>
            <a:r>
              <a:rPr lang="en-GB" sz="2400" dirty="0"/>
              <a:t>/</a:t>
            </a:r>
            <a:r>
              <a:rPr lang="en-GB" sz="2400" i="1" dirty="0"/>
              <a:t>I </a:t>
            </a:r>
            <a:r>
              <a:rPr lang="en-GB" sz="2400" dirty="0"/>
              <a:t>and cluster size  </a:t>
            </a:r>
          </a:p>
          <a:p>
            <a:pPr lvl="0"/>
            <a:r>
              <a:rPr lang="en-GB" sz="2400" dirty="0"/>
              <a:t>To understand the relationship between cellular capacity and cellular coverage  </a:t>
            </a:r>
          </a:p>
          <a:p>
            <a:pPr lvl="0"/>
            <a:r>
              <a:rPr lang="en-GB" sz="2400" dirty="0"/>
              <a:t>To appreciate how microcells can increase capacity  </a:t>
            </a:r>
          </a:p>
          <a:p>
            <a:endParaRPr lang="en-GB" sz="2400" dirty="0"/>
          </a:p>
        </p:txBody>
      </p:sp>
    </p:spTree>
    <p:extLst>
      <p:ext uri="{BB962C8B-B14F-4D97-AF65-F5344CB8AC3E}">
        <p14:creationId xmlns:p14="http://schemas.microsoft.com/office/powerpoint/2010/main" val="207875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33129" y="1146620"/>
            <a:ext cx="2003148" cy="2173185"/>
          </a:xfrm>
          <a:prstGeom prst="rect">
            <a:avLst/>
          </a:prstGeom>
          <a:noFill/>
          <a:ln>
            <a:noFill/>
          </a:ln>
        </p:spPr>
      </p:pic>
      <p:sp>
        <p:nvSpPr>
          <p:cNvPr id="7" name="Text Box 17"/>
          <p:cNvSpPr txBox="1"/>
          <p:nvPr/>
        </p:nvSpPr>
        <p:spPr>
          <a:xfrm>
            <a:off x="5198468" y="1251700"/>
            <a:ext cx="4416425" cy="21767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The Mobile Radio Propagation </a:t>
            </a:r>
            <a:r>
              <a:rPr lang="en-GB" sz="1200" dirty="0">
                <a:solidFill>
                  <a:srgbClr val="000000"/>
                </a:solidFill>
                <a:effectLst/>
                <a:latin typeface="Arial" charset="0"/>
                <a:ea typeface="Calibri" charset="0"/>
                <a:cs typeface="Times New Roman" charset="0"/>
              </a:rPr>
              <a:t>Channel, 2</a:t>
            </a:r>
            <a:r>
              <a:rPr lang="en-GB" sz="1200" baseline="30000" dirty="0">
                <a:solidFill>
                  <a:srgbClr val="000000"/>
                </a:solidFill>
                <a:effectLst/>
                <a:latin typeface="Arial" charset="0"/>
                <a:ea typeface="Calibri" charset="0"/>
                <a:cs typeface="Times New Roman" charset="0"/>
              </a:rPr>
              <a:t>nd</a:t>
            </a:r>
            <a:r>
              <a:rPr lang="en-GB" sz="1200" dirty="0">
                <a:solidFill>
                  <a:srgbClr val="000000"/>
                </a:solidFill>
                <a:effectLst/>
                <a:latin typeface="Arial" charset="0"/>
                <a:ea typeface="Calibri" charset="0"/>
                <a:cs typeface="Times New Roman" charset="0"/>
              </a:rPr>
              <a:t> Edition </a:t>
            </a:r>
            <a:r>
              <a:rPr lang="en-GB" sz="1200" dirty="0">
                <a:solidFill>
                  <a:srgbClr val="0000FF"/>
                </a:solidFill>
                <a:effectLst/>
                <a:latin typeface="Arial" charset="0"/>
                <a:ea typeface="Calibri" charset="0"/>
                <a:cs typeface="Times New Roman" charset="0"/>
              </a:rPr>
              <a:t>J. D. Parsons</a:t>
            </a:r>
            <a:r>
              <a:rPr lang="en-GB" sz="1200" dirty="0">
                <a:solidFill>
                  <a:srgbClr val="000000"/>
                </a:solidFill>
                <a:effectLst/>
                <a:latin typeface="Arial" charset="0"/>
                <a:ea typeface="Calibri" charset="0"/>
                <a:cs typeface="Times New Roman" charset="0"/>
              </a:rPr>
              <a:t>, October 2000. </a:t>
            </a:r>
            <a:endParaRPr lang="en-GB" sz="1200" dirty="0">
              <a:effectLst/>
              <a:ea typeface="Calibri" charset="0"/>
              <a:cs typeface="Times New Roman" charset="0"/>
            </a:endParaRPr>
          </a:p>
          <a:p>
            <a:pPr marL="0" marR="0">
              <a:spcBef>
                <a:spcPts val="0"/>
              </a:spcBef>
              <a:spcAft>
                <a:spcPts val="1200"/>
              </a:spcAft>
            </a:pPr>
            <a:r>
              <a:rPr lang="en-GB" sz="1200" dirty="0">
                <a:solidFill>
                  <a:srgbClr val="000000"/>
                </a:solidFill>
                <a:effectLst/>
                <a:latin typeface="Arial" charset="0"/>
                <a:ea typeface="Calibri" charset="0"/>
                <a:cs typeface="Times New Roman" charset="0"/>
              </a:rPr>
              <a:t>ISBN: 978-0-471-98857-1 (436 pages)</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focuses on the mobile radio channel. It is very relevant for part 1 of this unit. It is probably best to borrow this book from the library as required.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433129" y="3705101"/>
            <a:ext cx="1856337" cy="2230416"/>
          </a:xfrm>
          <a:prstGeom prst="rect">
            <a:avLst/>
          </a:prstGeom>
          <a:noFill/>
          <a:ln>
            <a:noFill/>
          </a:ln>
        </p:spPr>
      </p:pic>
      <p:sp>
        <p:nvSpPr>
          <p:cNvPr id="9" name="Text Box 18"/>
          <p:cNvSpPr txBox="1"/>
          <p:nvPr/>
        </p:nvSpPr>
        <p:spPr>
          <a:xfrm>
            <a:off x="5198468" y="3620307"/>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Digital Communications, </a:t>
            </a:r>
            <a:r>
              <a:rPr lang="en-GB" sz="1200" dirty="0">
                <a:solidFill>
                  <a:srgbClr val="000000"/>
                </a:solidFill>
                <a:effectLst/>
                <a:latin typeface="Arial" charset="0"/>
                <a:ea typeface="Calibri" charset="0"/>
                <a:cs typeface="Times New Roman" charset="0"/>
              </a:rPr>
              <a:t>4th Edition, McGraw-Hill, </a:t>
            </a:r>
            <a:r>
              <a:rPr lang="en-GB" sz="1200" dirty="0">
                <a:solidFill>
                  <a:srgbClr val="0000FF"/>
                </a:solidFill>
                <a:effectLst/>
                <a:latin typeface="Arial" charset="0"/>
                <a:ea typeface="Calibri" charset="0"/>
                <a:cs typeface="Times New Roman" charset="0"/>
              </a:rPr>
              <a:t>John </a:t>
            </a:r>
            <a:r>
              <a:rPr lang="en-GB" sz="1200" dirty="0" err="1">
                <a:solidFill>
                  <a:srgbClr val="0000FF"/>
                </a:solidFill>
                <a:effectLst/>
                <a:latin typeface="Arial" charset="0"/>
                <a:ea typeface="Calibri" charset="0"/>
                <a:cs typeface="Times New Roman" charset="0"/>
              </a:rPr>
              <a:t>Proakis</a:t>
            </a:r>
            <a:r>
              <a:rPr lang="en-GB" sz="1200" dirty="0">
                <a:solidFill>
                  <a:srgbClr val="000000"/>
                </a:solidFill>
                <a:effectLst/>
                <a:latin typeface="Arial" charset="0"/>
                <a:ea typeface="Calibri" charset="0"/>
                <a:cs typeface="Times New Roman" charset="0"/>
              </a:rPr>
              <a:t>, December 2000. (Also 5</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edition-2007) </a:t>
            </a:r>
            <a:endParaRPr lang="en-GB" sz="1200" dirty="0">
              <a:effectLst/>
              <a:ea typeface="Calibri" charset="0"/>
              <a:cs typeface="Times New Roman" charset="0"/>
            </a:endParaRPr>
          </a:p>
          <a:p>
            <a:pPr marL="0" marR="0">
              <a:spcBef>
                <a:spcPts val="0"/>
              </a:spcBef>
              <a:spcAft>
                <a:spcPts val="1200"/>
              </a:spcAft>
            </a:pPr>
            <a:r>
              <a:rPr lang="en-GB" sz="1200" dirty="0">
                <a:solidFill>
                  <a:srgbClr val="000000"/>
                </a:solidFill>
                <a:effectLst/>
                <a:latin typeface="Arial" charset="0"/>
                <a:ea typeface="Calibri" charset="0"/>
                <a:cs typeface="Times New Roman" charset="0"/>
              </a:rPr>
              <a:t>ISBN: 0071181830 (1024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Covers material relevant to parts 1 and 2 of this unit. An excellent standard reference used all over the world. It is very mathematical and not recommended to initially understand new areas. Highly recommended for those planning a career in the mobile communications industry, or for those considering further postgraduate study.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104815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738267" y="971269"/>
            <a:ext cx="1922780" cy="2326640"/>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515522" y="3620307"/>
            <a:ext cx="2050522" cy="2091724"/>
          </a:xfrm>
          <a:prstGeom prst="rect">
            <a:avLst/>
          </a:prstGeom>
          <a:noFill/>
          <a:ln>
            <a:noFill/>
          </a:ln>
        </p:spPr>
      </p:pic>
      <p:sp>
        <p:nvSpPr>
          <p:cNvPr id="12" name="Text Box 21"/>
          <p:cNvSpPr txBox="1"/>
          <p:nvPr/>
        </p:nvSpPr>
        <p:spPr>
          <a:xfrm>
            <a:off x="5103466" y="3815188"/>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err="1">
                <a:solidFill>
                  <a:srgbClr val="000000"/>
                </a:solidFill>
                <a:effectLst/>
                <a:latin typeface="Arial" charset="0"/>
                <a:ea typeface="Calibri" charset="0"/>
                <a:cs typeface="Times New Roman" charset="0"/>
              </a:rPr>
              <a:t>Commuinication</a:t>
            </a:r>
            <a:r>
              <a:rPr lang="en-GB" sz="1200" b="1" dirty="0">
                <a:solidFill>
                  <a:srgbClr val="000000"/>
                </a:solidFill>
                <a:effectLst/>
                <a:latin typeface="Arial" charset="0"/>
                <a:ea typeface="Calibri" charset="0"/>
                <a:cs typeface="Times New Roman" charset="0"/>
              </a:rPr>
              <a:t> Systems</a:t>
            </a:r>
            <a:r>
              <a:rPr lang="en-GB" sz="1200" dirty="0">
                <a:solidFill>
                  <a:srgbClr val="000000"/>
                </a:solidFill>
                <a:effectLst/>
                <a:latin typeface="Arial" charset="0"/>
                <a:ea typeface="Calibri" charset="0"/>
                <a:cs typeface="Times New Roman" charset="0"/>
              </a:rPr>
              <a:t>, 4</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 John Wiley, </a:t>
            </a:r>
            <a:r>
              <a:rPr lang="en-GB" sz="1200" dirty="0">
                <a:solidFill>
                  <a:srgbClr val="0000FF"/>
                </a:solidFill>
                <a:effectLst/>
                <a:latin typeface="Arial" charset="0"/>
                <a:ea typeface="Calibri" charset="0"/>
                <a:cs typeface="Times New Roman" charset="0"/>
              </a:rPr>
              <a:t>Simon </a:t>
            </a:r>
            <a:r>
              <a:rPr lang="en-GB" sz="1200" dirty="0" err="1">
                <a:solidFill>
                  <a:srgbClr val="0000FF"/>
                </a:solidFill>
                <a:effectLst/>
                <a:latin typeface="Arial" charset="0"/>
                <a:ea typeface="Calibri" charset="0"/>
                <a:cs typeface="Times New Roman" charset="0"/>
              </a:rPr>
              <a:t>Haykin</a:t>
            </a:r>
            <a:r>
              <a:rPr lang="en-GB" sz="1200" dirty="0">
                <a:solidFill>
                  <a:srgbClr val="000000"/>
                </a:solidFill>
                <a:effectLst/>
                <a:latin typeface="Arial" charset="0"/>
                <a:ea typeface="Calibri" charset="0"/>
                <a:cs typeface="Times New Roman" charset="0"/>
              </a:rPr>
              <a:t>, June 2000. (Also 5</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edition-2010)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0471178691 (816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An excellent entry level book covering parts 1 and 2 of this unit. Strongly recommended for anyone interested in wireless communications. A very popular course book for US universities.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
        <p:nvSpPr>
          <p:cNvPr id="13" name="Text Box 20"/>
          <p:cNvSpPr txBox="1"/>
          <p:nvPr/>
        </p:nvSpPr>
        <p:spPr>
          <a:xfrm>
            <a:off x="5103465" y="1247268"/>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Digital Communications: Fundamentals and Applications</a:t>
            </a:r>
            <a:r>
              <a:rPr lang="en-GB" sz="1200" dirty="0">
                <a:solidFill>
                  <a:srgbClr val="000000"/>
                </a:solidFill>
                <a:effectLst/>
                <a:latin typeface="Arial" charset="0"/>
                <a:ea typeface="Calibri" charset="0"/>
                <a:cs typeface="Times New Roman" charset="0"/>
              </a:rPr>
              <a:t>, 2</a:t>
            </a:r>
            <a:r>
              <a:rPr lang="en-GB" sz="1200" baseline="30000" dirty="0">
                <a:solidFill>
                  <a:srgbClr val="000000"/>
                </a:solidFill>
                <a:effectLst/>
                <a:latin typeface="Arial" charset="0"/>
                <a:ea typeface="Calibri" charset="0"/>
                <a:cs typeface="Times New Roman" charset="0"/>
              </a:rPr>
              <a:t>nd</a:t>
            </a:r>
            <a:r>
              <a:rPr lang="en-GB" sz="1200" dirty="0">
                <a:solidFill>
                  <a:srgbClr val="000000"/>
                </a:solidFill>
                <a:effectLst/>
                <a:latin typeface="Arial" charset="0"/>
                <a:ea typeface="Calibri" charset="0"/>
                <a:cs typeface="Times New Roman" charset="0"/>
              </a:rPr>
              <a:t> Edition, </a:t>
            </a:r>
            <a:r>
              <a:rPr lang="en-GB" sz="1200" dirty="0" err="1">
                <a:solidFill>
                  <a:srgbClr val="000000"/>
                </a:solidFill>
                <a:effectLst/>
                <a:latin typeface="Arial" charset="0"/>
                <a:ea typeface="Calibri" charset="0"/>
                <a:cs typeface="Times New Roman" charset="0"/>
              </a:rPr>
              <a:t>Pentice</a:t>
            </a:r>
            <a:r>
              <a:rPr lang="en-GB" sz="1200" dirty="0">
                <a:solidFill>
                  <a:srgbClr val="000000"/>
                </a:solidFill>
                <a:effectLst/>
                <a:latin typeface="Arial" charset="0"/>
                <a:ea typeface="Calibri" charset="0"/>
                <a:cs typeface="Times New Roman" charset="0"/>
              </a:rPr>
              <a:t> Hall, </a:t>
            </a:r>
            <a:r>
              <a:rPr lang="en-GB" sz="1200" dirty="0">
                <a:solidFill>
                  <a:srgbClr val="0000FF"/>
                </a:solidFill>
                <a:effectLst/>
                <a:latin typeface="Arial" charset="0"/>
                <a:ea typeface="Calibri" charset="0"/>
                <a:cs typeface="Times New Roman" charset="0"/>
              </a:rPr>
              <a:t>Bernard </a:t>
            </a:r>
            <a:r>
              <a:rPr lang="en-GB" sz="1200" dirty="0" err="1">
                <a:solidFill>
                  <a:srgbClr val="0000FF"/>
                </a:solidFill>
                <a:effectLst/>
                <a:latin typeface="Arial" charset="0"/>
                <a:ea typeface="Calibri" charset="0"/>
                <a:cs typeface="Times New Roman" charset="0"/>
              </a:rPr>
              <a:t>Sklar</a:t>
            </a:r>
            <a:r>
              <a:rPr lang="en-GB" sz="1200" dirty="0">
                <a:solidFill>
                  <a:srgbClr val="000000"/>
                </a:solidFill>
                <a:effectLst/>
                <a:latin typeface="Arial" charset="0"/>
                <a:ea typeface="Calibri" charset="0"/>
                <a:cs typeface="Times New Roman" charset="0"/>
              </a:rPr>
              <a:t>, January 2001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0130847887 (1070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An excellent entry level book covering parts 1 and 2 of this unit. Much easier to understand than </a:t>
            </a:r>
            <a:r>
              <a:rPr lang="en-GB" sz="1200" dirty="0" err="1">
                <a:solidFill>
                  <a:srgbClr val="000000"/>
                </a:solidFill>
                <a:effectLst/>
                <a:latin typeface="Arial" charset="0"/>
                <a:ea typeface="Calibri" charset="0"/>
                <a:cs typeface="Times New Roman" charset="0"/>
              </a:rPr>
              <a:t>Proakis</a:t>
            </a:r>
            <a:r>
              <a:rPr lang="en-GB" sz="1200" dirty="0">
                <a:solidFill>
                  <a:srgbClr val="000000"/>
                </a:solidFill>
                <a:effectLst/>
                <a:latin typeface="Arial" charset="0"/>
                <a:ea typeface="Calibri" charset="0"/>
                <a:cs typeface="Times New Roman" charset="0"/>
              </a:rPr>
              <a:t>.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420593483"/>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5638</TotalTime>
  <Words>1417</Words>
  <Application>Microsoft Macintosh PowerPoint</Application>
  <PresentationFormat>Widescreen</PresentationFormat>
  <Paragraphs>268</Paragraphs>
  <Slides>32</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6" baseType="lpstr">
      <vt:lpstr>Arial</vt:lpstr>
      <vt:lpstr>Times New Roman</vt:lpstr>
      <vt:lpstr>UOBtemplate 13 Feb</vt:lpstr>
      <vt:lpstr>Equation</vt:lpstr>
      <vt:lpstr>PowerPoint Presentation</vt:lpstr>
      <vt:lpstr>Contact</vt:lpstr>
      <vt:lpstr>Structure</vt:lpstr>
      <vt:lpstr>Communication System</vt:lpstr>
      <vt:lpstr>Radiowave Propagation</vt:lpstr>
      <vt:lpstr>Digital Modulation and Diversity</vt:lpstr>
      <vt:lpstr>Cellular Principles and Design</vt:lpstr>
      <vt:lpstr>Books (1)</vt:lpstr>
      <vt:lpstr>Books (2)</vt:lpstr>
      <vt:lpstr>Books (3)</vt:lpstr>
      <vt:lpstr>Blackboard</vt:lpstr>
      <vt:lpstr>Performance of Communication Systems</vt:lpstr>
      <vt:lpstr>The Channel</vt:lpstr>
      <vt:lpstr>Performance Measures</vt:lpstr>
      <vt:lpstr>Subjective Testing Example</vt:lpstr>
      <vt:lpstr>Quality of Service</vt:lpstr>
      <vt:lpstr>Noise in Communication Systems – A Review</vt:lpstr>
      <vt:lpstr>The Shannon Capacity Theorem</vt:lpstr>
      <vt:lpstr>The Shannon Curve</vt:lpstr>
      <vt:lpstr>Thermal Noise</vt:lpstr>
      <vt:lpstr>White Noise</vt:lpstr>
      <vt:lpstr>Filtered or Coloured Noise</vt:lpstr>
      <vt:lpstr>Mobile/Personal Communications</vt:lpstr>
      <vt:lpstr>Wireless Communication Systems (1)</vt:lpstr>
      <vt:lpstr>Wireless Communication Systems (2)</vt:lpstr>
      <vt:lpstr>Wireless Communication Systems (4)</vt:lpstr>
      <vt:lpstr>Wireless Communication Systems (5)</vt:lpstr>
      <vt:lpstr>Frequency allocation</vt:lpstr>
      <vt:lpstr>Broadcasters</vt:lpstr>
      <vt:lpstr>Civilians</vt:lpstr>
      <vt:lpstr>4G Systems </vt:lpstr>
      <vt:lpstr>5G Systems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Jiadi Li</cp:lastModifiedBy>
  <cp:revision>159</cp:revision>
  <cp:lastPrinted>2018-11-14T15:18:03Z</cp:lastPrinted>
  <dcterms:created xsi:type="dcterms:W3CDTF">2007-05-01T15:00:58Z</dcterms:created>
  <dcterms:modified xsi:type="dcterms:W3CDTF">2021-12-08T21:12:33Z</dcterms:modified>
</cp:coreProperties>
</file>