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717" r:id="rId2"/>
    <p:sldId id="898" r:id="rId3"/>
    <p:sldId id="899" r:id="rId4"/>
    <p:sldId id="900" r:id="rId5"/>
    <p:sldId id="901" r:id="rId6"/>
    <p:sldId id="902" r:id="rId7"/>
    <p:sldId id="903" r:id="rId8"/>
    <p:sldId id="904" r:id="rId9"/>
    <p:sldId id="905" r:id="rId10"/>
    <p:sldId id="906" r:id="rId11"/>
    <p:sldId id="907" r:id="rId12"/>
    <p:sldId id="908" r:id="rId13"/>
    <p:sldId id="909" r:id="rId14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6"/>
    <p:restoredTop sz="94512"/>
  </p:normalViewPr>
  <p:slideViewPr>
    <p:cSldViewPr snapToGrid="0">
      <p:cViewPr varScale="1">
        <p:scale>
          <a:sx n="104" d="100"/>
          <a:sy n="104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92BF7D9-6C1A-4D6C-83E5-358E6381BEC0}" type="datetimeFigureOut">
              <a:rPr lang="en-GB"/>
              <a:pPr>
                <a:defRPr/>
              </a:pPr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08AC383-E8D4-418C-A662-3DD45A4734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25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A02002F-36B9-4F2F-A2C3-5E0234098E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1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 anchor="b"/>
          <a:lstStyle>
            <a:lvl1pPr defTabSz="950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fld id="{64DE5CAA-29DC-45C9-A91A-ED15791F335F}" type="slidenum">
              <a:rPr lang="en-US" sz="1200">
                <a:solidFill>
                  <a:schemeClr val="bg1"/>
                </a:solidFill>
              </a:rPr>
              <a:pPr algn="r">
                <a:spcBef>
                  <a:spcPct val="20000"/>
                </a:spcBef>
              </a:pPr>
              <a:t>1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267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-white-transpgif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1050" y="-819150"/>
            <a:ext cx="96943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UoB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2" y="549275"/>
            <a:ext cx="360044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City pano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11" descr="footer-crest-template cropped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1" y="278204"/>
            <a:ext cx="3445052" cy="11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1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67784" y="6111290"/>
            <a:ext cx="7981949" cy="9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chemeClr val="bg1"/>
                </a:solidFill>
              </a:rPr>
              <a:t>Communication Systems &amp; Networks Group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solidFill>
                  <a:schemeClr val="bg1"/>
                </a:solidFill>
              </a:rPr>
              <a:t>University of Bristol  © CSN Group 2018</a:t>
            </a:r>
          </a:p>
          <a:p>
            <a:pPr>
              <a:spcBef>
                <a:spcPts val="300"/>
              </a:spcBef>
              <a:defRPr/>
            </a:pP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 userDrawn="1">
            <p:ph type="sldNum" sz="quarter" idx="10"/>
          </p:nvPr>
        </p:nvSpPr>
        <p:spPr>
          <a:xfrm>
            <a:off x="-48603" y="6528721"/>
            <a:ext cx="6858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1" name="Picture 11" descr="footer-crest-template cropped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77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7176" name="Picture 4" descr="footer-crest-template cropp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13770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7" r:id="rId1"/>
    <p:sldLayoutId id="2147485308" r:id="rId2"/>
  </p:sldLayoutIdLst>
  <p:hf hdr="0" ftr="0" dt="0"/>
  <p:txStyles>
    <p:titleStyle>
      <a:lvl1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2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jpe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1" y="1944886"/>
            <a:ext cx="12191999" cy="3357563"/>
          </a:xfrm>
        </p:spPr>
        <p:txBody>
          <a:bodyPr anchor="ctr"/>
          <a:lstStyle/>
          <a:p>
            <a:pPr marL="0" indent="0" algn="ctr">
              <a:lnSpc>
                <a:spcPts val="5500"/>
              </a:lnSpc>
              <a:spcBef>
                <a:spcPct val="0"/>
              </a:spcBef>
              <a:buNone/>
            </a:pPr>
            <a:r>
              <a:rPr lang="en-GB" sz="4400" b="1" dirty="0">
                <a:solidFill>
                  <a:srgbClr val="B01C2E"/>
                </a:solidFill>
              </a:rPr>
              <a:t>PSK and M-</a:t>
            </a:r>
            <a:r>
              <a:rPr lang="en-GB" sz="4400" b="1" dirty="0" err="1">
                <a:solidFill>
                  <a:srgbClr val="B01C2E"/>
                </a:solidFill>
              </a:rPr>
              <a:t>ary</a:t>
            </a:r>
            <a:r>
              <a:rPr lang="en-GB" sz="4400" b="1" dirty="0">
                <a:solidFill>
                  <a:srgbClr val="B01C2E"/>
                </a:solidFill>
              </a:rPr>
              <a:t> modulation schemes</a:t>
            </a:r>
            <a:br>
              <a:rPr lang="en-US" sz="4400" b="1" dirty="0">
                <a:solidFill>
                  <a:srgbClr val="B01C2E"/>
                </a:solidFill>
              </a:rPr>
            </a:br>
            <a:endParaRPr lang="en-US" sz="4000" i="1" dirty="0">
              <a:solidFill>
                <a:srgbClr val="B01C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626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3F1-AF06-7842-B8E2-C475FE85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97" y="497919"/>
            <a:ext cx="11377084" cy="1022821"/>
          </a:xfrm>
        </p:spPr>
        <p:txBody>
          <a:bodyPr/>
          <a:lstStyle/>
          <a:p>
            <a:r>
              <a:rPr lang="en-GB" dirty="0"/>
              <a:t>16 QAM</a:t>
            </a:r>
            <a:br>
              <a:rPr lang="en-GB" dirty="0"/>
            </a:br>
            <a:r>
              <a:rPr lang="en-GB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909B-2EA4-0641-AE0B-D5068E504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CD44F-16D7-0341-A50A-018C04EEF9AC}"/>
              </a:ext>
            </a:extLst>
          </p:cNvPr>
          <p:cNvSpPr/>
          <p:nvPr/>
        </p:nvSpPr>
        <p:spPr>
          <a:xfrm>
            <a:off x="844155" y="15207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Times New Roman" panose="02020603050405020304" pitchFamily="18" charset="0"/>
              <a:buChar char="-"/>
            </a:pPr>
            <a:r>
              <a:rPr lang="en-GB" dirty="0">
                <a:latin typeface="Arial" panose="020B0604020202020204" pitchFamily="34" charset="0"/>
              </a:rPr>
              <a:t>Can be shown that noise immunity of 16QAM is better than 16PSK for the same signal powers.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en-GB" dirty="0">
                <a:latin typeface="Arial" panose="020B0604020202020204" pitchFamily="34" charset="0"/>
              </a:rPr>
              <a:t>Hence  Pe(16-QAM)   &lt;  Pe  (16-PSK)</a:t>
            </a:r>
          </a:p>
          <a:p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CCB3DD-AFCF-0B4A-9029-073B297909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8416"/>
            <a:ext cx="4642022" cy="3835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18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3F1-AF06-7842-B8E2-C475FE85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97" y="497919"/>
            <a:ext cx="11377084" cy="1022821"/>
          </a:xfrm>
        </p:spPr>
        <p:txBody>
          <a:bodyPr/>
          <a:lstStyle/>
          <a:p>
            <a:r>
              <a:rPr lang="en-GB" dirty="0"/>
              <a:t>16 QAM , 16PSK comparison</a:t>
            </a:r>
            <a:br>
              <a:rPr lang="en-GB" dirty="0"/>
            </a:br>
            <a:r>
              <a:rPr lang="en-GB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909B-2EA4-0641-AE0B-D5068E504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87BABA-E238-BF43-A38F-84BB9029FCEA}"/>
              </a:ext>
            </a:extLst>
          </p:cNvPr>
          <p:cNvSpPr/>
          <p:nvPr/>
        </p:nvSpPr>
        <p:spPr>
          <a:xfrm>
            <a:off x="873211" y="163949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Constellation diagram for 16PSK and 16QAM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Down to scale for equal average symbol power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Spacing between symbol states for QAM is greater than that for PSK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PSK is restricted to having symbol states of equal amplitude (on a circle equidistant from the origin)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D2D84-927B-E64C-8754-CBEB171A1B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22" y="1520740"/>
            <a:ext cx="4933859" cy="3644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99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3F1-AF06-7842-B8E2-C475FE85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97" y="609132"/>
            <a:ext cx="5775960" cy="1022821"/>
          </a:xfrm>
        </p:spPr>
        <p:txBody>
          <a:bodyPr/>
          <a:lstStyle/>
          <a:p>
            <a:r>
              <a:rPr lang="en-GB" sz="3600" dirty="0"/>
              <a:t>COMPARISON OF </a:t>
            </a:r>
            <a:br>
              <a:rPr lang="en-GB" sz="3600" dirty="0"/>
            </a:br>
            <a:r>
              <a:rPr lang="en-GB" sz="3600" dirty="0"/>
              <a:t>MODULATION </a:t>
            </a:r>
            <a:br>
              <a:rPr lang="en-GB" sz="3600" dirty="0"/>
            </a:br>
            <a:r>
              <a:rPr lang="en-GB" sz="3600" dirty="0"/>
              <a:t>TECHNIQUES</a:t>
            </a:r>
            <a:br>
              <a:rPr lang="en-GB" sz="3600" dirty="0"/>
            </a:br>
            <a:r>
              <a:rPr lang="en-GB" sz="3600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909B-2EA4-0641-AE0B-D5068E504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E2C62-DB26-ED46-B4DE-A0A4D4A76A80}"/>
              </a:ext>
            </a:extLst>
          </p:cNvPr>
          <p:cNvPicPr/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83" y="197708"/>
            <a:ext cx="5951838" cy="6462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8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3F1-AF06-7842-B8E2-C475FE85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97" y="609132"/>
            <a:ext cx="5775960" cy="1022821"/>
          </a:xfrm>
        </p:spPr>
        <p:txBody>
          <a:bodyPr/>
          <a:lstStyle/>
          <a:p>
            <a:r>
              <a:rPr lang="en-GB" sz="3600" dirty="0"/>
              <a:t>ERROR CONTROL </a:t>
            </a:r>
            <a:br>
              <a:rPr lang="en-GB" sz="3600" dirty="0"/>
            </a:br>
            <a:r>
              <a:rPr lang="en-GB" sz="3600" dirty="0"/>
              <a:t>CODING</a:t>
            </a:r>
            <a:br>
              <a:rPr lang="en-GB" sz="3600" dirty="0"/>
            </a:br>
            <a:r>
              <a:rPr lang="en-GB" sz="3600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909B-2EA4-0641-AE0B-D5068E504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DD959-5929-EB42-94D9-E0A164E185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1" b="8498"/>
          <a:stretch>
            <a:fillRect/>
          </a:stretch>
        </p:blipFill>
        <p:spPr bwMode="auto">
          <a:xfrm>
            <a:off x="6314517" y="740736"/>
            <a:ext cx="4975225" cy="475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E7AA2-8658-7149-A06D-C4710256B8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8"/>
          <a:stretch>
            <a:fillRect/>
          </a:stretch>
        </p:blipFill>
        <p:spPr bwMode="auto">
          <a:xfrm>
            <a:off x="294297" y="2775259"/>
            <a:ext cx="5715000" cy="1010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06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14"/>
            <a:ext cx="11166390" cy="1143000"/>
          </a:xfrm>
        </p:spPr>
        <p:txBody>
          <a:bodyPr/>
          <a:lstStyle/>
          <a:p>
            <a:r>
              <a:rPr lang="en-GB" dirty="0"/>
              <a:t>PHASE SHIFT KEYING</a:t>
            </a:r>
            <a:r>
              <a:rPr lang="en-GB" sz="4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694308E-E7C3-7D4F-8E77-492367A23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81314"/>
              </p:ext>
            </p:extLst>
          </p:nvPr>
        </p:nvGraphicFramePr>
        <p:xfrm>
          <a:off x="875270" y="1600158"/>
          <a:ext cx="59436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3" imgW="5943600" imgH="3086100" progId="Word.Document.12">
                  <p:embed/>
                </p:oleObj>
              </mc:Choice>
              <mc:Fallback>
                <p:oleObj name="Document" r:id="rId3" imgW="5943600" imgH="308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270" y="1600158"/>
                        <a:ext cx="59436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38DDE20-3EAB-0B4D-9C19-AEF693F1217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16506"/>
            <a:ext cx="5475863" cy="3540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21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14"/>
            <a:ext cx="11166390" cy="1143000"/>
          </a:xfrm>
        </p:spPr>
        <p:txBody>
          <a:bodyPr/>
          <a:lstStyle/>
          <a:p>
            <a:r>
              <a:rPr lang="en-GB" dirty="0"/>
              <a:t>PHASE SHIFT KEYING</a:t>
            </a:r>
            <a:r>
              <a:rPr lang="en-GB" sz="4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1AFD68-ACD4-C541-BD7D-7EDA6D966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4015"/>
              </p:ext>
            </p:extLst>
          </p:nvPr>
        </p:nvGraphicFramePr>
        <p:xfrm>
          <a:off x="1346887" y="1168014"/>
          <a:ext cx="5311346" cy="486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3" imgW="5943600" imgH="5448300" progId="Word.Document.12">
                  <p:embed/>
                </p:oleObj>
              </mc:Choice>
              <mc:Fallback>
                <p:oleObj name="Document" r:id="rId3" imgW="5943600" imgH="544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6887" y="1168014"/>
                        <a:ext cx="5311346" cy="4868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63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14"/>
            <a:ext cx="11166390" cy="1143000"/>
          </a:xfrm>
        </p:spPr>
        <p:txBody>
          <a:bodyPr/>
          <a:lstStyle/>
          <a:p>
            <a:r>
              <a:rPr lang="en-GB" dirty="0"/>
              <a:t>SUMMARY OF BER VERSUS  Eb/ No FOR COHERENT MODULATION </a:t>
            </a:r>
            <a:endParaRPr lang="en-GB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6A054-84C7-C540-8711-AB34EFC7E925}"/>
              </a:ext>
            </a:extLst>
          </p:cNvPr>
          <p:cNvPicPr/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/>
          <a:stretch>
            <a:fillRect/>
          </a:stretch>
        </p:blipFill>
        <p:spPr bwMode="auto">
          <a:xfrm>
            <a:off x="7376984" y="1594021"/>
            <a:ext cx="4399005" cy="379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A7944DF-F491-9E41-BA10-C1E6884A7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71654"/>
              </p:ext>
            </p:extLst>
          </p:nvPr>
        </p:nvGraphicFramePr>
        <p:xfrm>
          <a:off x="385582" y="3455779"/>
          <a:ext cx="5217177" cy="243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Document" r:id="rId4" imgW="5943600" imgH="2768600" progId="Word.Document.12">
                  <p:embed/>
                </p:oleObj>
              </mc:Choice>
              <mc:Fallback>
                <p:oleObj name="Document" r:id="rId4" imgW="5943600" imgH="276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582" y="3455779"/>
                        <a:ext cx="5217177" cy="2430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9FF64C-8E05-9442-9FDB-2DC850C10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82155"/>
              </p:ext>
            </p:extLst>
          </p:nvPr>
        </p:nvGraphicFramePr>
        <p:xfrm>
          <a:off x="3336324" y="1361665"/>
          <a:ext cx="4532870" cy="235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Document" r:id="rId6" imgW="5943600" imgH="3086100" progId="Word.Document.12">
                  <p:embed/>
                </p:oleObj>
              </mc:Choice>
              <mc:Fallback>
                <p:oleObj name="Document" r:id="rId6" imgW="5943600" imgH="308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6324" y="1361665"/>
                        <a:ext cx="4532870" cy="2353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09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2DF5-297B-B641-A28D-E8EC268A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M-ARY DATA SYSTEMS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C199-5FDB-4E4E-AB08-5A1D61B6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49784"/>
            <a:ext cx="11377084" cy="5046791"/>
          </a:xfrm>
        </p:spPr>
        <p:txBody>
          <a:bodyPr/>
          <a:lstStyle/>
          <a:p>
            <a:pPr algn="just">
              <a:buFont typeface="Symbol" pitchFamily="2" charset="2"/>
              <a:buChar char="·"/>
            </a:pPr>
            <a:r>
              <a:rPr lang="en-GB" sz="2000" dirty="0">
                <a:latin typeface="Arial" panose="020B0604020202020204" pitchFamily="34" charset="0"/>
              </a:rPr>
              <a:t>Increased data rate</a:t>
            </a:r>
          </a:p>
          <a:p>
            <a:pPr algn="just">
              <a:buFont typeface="Symbol" pitchFamily="2" charset="2"/>
              <a:buChar char="·"/>
            </a:pPr>
            <a:r>
              <a:rPr lang="en-GB" sz="2000" dirty="0">
                <a:latin typeface="Arial" panose="020B0604020202020204" pitchFamily="34" charset="0"/>
              </a:rPr>
              <a:t>Many messages in the interval O → T</a:t>
            </a:r>
          </a:p>
          <a:p>
            <a:pPr algn="just">
              <a:buFont typeface="Symbol" pitchFamily="2" charset="2"/>
              <a:buChar char="·"/>
            </a:pPr>
            <a:r>
              <a:rPr lang="en-GB" sz="2000" dirty="0">
                <a:latin typeface="Arial" panose="020B0604020202020204" pitchFamily="34" charset="0"/>
              </a:rPr>
              <a:t>Techniques </a:t>
            </a:r>
          </a:p>
          <a:p>
            <a:pPr lvl="2" algn="just">
              <a:buFont typeface="Times New Roman" panose="02020603050405020304" pitchFamily="18" charset="0"/>
              <a:buChar char="-"/>
            </a:pPr>
            <a:r>
              <a:rPr lang="en-GB" sz="2000" dirty="0">
                <a:latin typeface="Arial" panose="020B0604020202020204" pitchFamily="34" charset="0"/>
              </a:rPr>
              <a:t>Multi-amplitude </a:t>
            </a:r>
            <a:r>
              <a:rPr lang="en-GB" sz="2000" dirty="0" err="1">
                <a:latin typeface="Arial" panose="020B0604020202020204" pitchFamily="34" charset="0"/>
              </a:rPr>
              <a:t>eg.</a:t>
            </a:r>
            <a:r>
              <a:rPr lang="en-GB" sz="2000" dirty="0">
                <a:latin typeface="Arial" panose="020B0604020202020204" pitchFamily="34" charset="0"/>
              </a:rPr>
              <a:t> 16QAM</a:t>
            </a:r>
          </a:p>
          <a:p>
            <a:pPr lvl="2">
              <a:buFont typeface="Times New Roman" panose="02020603050405020304" pitchFamily="18" charset="0"/>
              <a:buChar char="-"/>
            </a:pPr>
            <a:r>
              <a:rPr lang="en-GB" sz="2000" dirty="0">
                <a:latin typeface="Arial" panose="020B0604020202020204" pitchFamily="34" charset="0"/>
              </a:rPr>
              <a:t>Multi-phase </a:t>
            </a:r>
            <a:r>
              <a:rPr lang="en-GB" sz="2000" dirty="0" err="1">
                <a:latin typeface="Arial" panose="020B0604020202020204" pitchFamily="34" charset="0"/>
              </a:rPr>
              <a:t>eg.</a:t>
            </a:r>
            <a:r>
              <a:rPr lang="en-GB" sz="2000" dirty="0">
                <a:latin typeface="Arial" panose="020B0604020202020204" pitchFamily="34" charset="0"/>
              </a:rPr>
              <a:t> QPSK</a:t>
            </a:r>
          </a:p>
          <a:p>
            <a:pPr algn="just">
              <a:buFont typeface="Symbol" pitchFamily="2" charset="2"/>
              <a:buChar char="·"/>
            </a:pPr>
            <a:r>
              <a:rPr lang="en-GB" sz="2000" dirty="0">
                <a:latin typeface="Arial" panose="020B0604020202020204" pitchFamily="34" charset="0"/>
              </a:rPr>
              <a:t>M-</a:t>
            </a:r>
            <a:r>
              <a:rPr lang="en-GB" sz="2000" dirty="0" err="1">
                <a:latin typeface="Arial" panose="020B0604020202020204" pitchFamily="34" charset="0"/>
              </a:rPr>
              <a:t>ary</a:t>
            </a:r>
            <a:r>
              <a:rPr lang="en-GB" sz="2000" dirty="0">
                <a:latin typeface="Arial" panose="020B0604020202020204" pitchFamily="34" charset="0"/>
              </a:rPr>
              <a:t> systems allow us to conserve power or bandwidth</a:t>
            </a:r>
          </a:p>
          <a:p>
            <a:pPr lvl="3" algn="just"/>
            <a:r>
              <a:rPr lang="en-GB" dirty="0" err="1">
                <a:latin typeface="Arial" panose="020B0604020202020204" pitchFamily="34" charset="0"/>
              </a:rPr>
              <a:t>Eg.</a:t>
            </a:r>
            <a:r>
              <a:rPr lang="en-GB" dirty="0">
                <a:latin typeface="Arial" panose="020B0604020202020204" pitchFamily="34" charset="0"/>
              </a:rPr>
              <a:t> QPSK only requires ½ bandwidth of PSK for the same transmission rate and error performance.</a:t>
            </a:r>
          </a:p>
          <a:p>
            <a:pPr algn="just"/>
            <a:r>
              <a:rPr lang="en-GB" sz="2000" dirty="0">
                <a:latin typeface="Arial" panose="020B0604020202020204" pitchFamily="34" charset="0"/>
              </a:rPr>
              <a:t>However as the number of symbol states is increased the tolerance to noise is reduced. QPSK is an exception. </a:t>
            </a:r>
          </a:p>
          <a:p>
            <a:pPr algn="just"/>
            <a:r>
              <a:rPr lang="en-GB" sz="2000" dirty="0">
                <a:latin typeface="Arial" panose="020B0604020202020204" pitchFamily="34" charset="0"/>
              </a:rPr>
              <a:t>M-</a:t>
            </a:r>
            <a:r>
              <a:rPr lang="en-GB" sz="2000" dirty="0" err="1">
                <a:latin typeface="Arial" panose="020B0604020202020204" pitchFamily="34" charset="0"/>
              </a:rPr>
              <a:t>ary</a:t>
            </a:r>
            <a:r>
              <a:rPr lang="en-GB" sz="2000" dirty="0">
                <a:latin typeface="Arial" panose="020B0604020202020204" pitchFamily="34" charset="0"/>
              </a:rPr>
              <a:t> QAM is used in many of the current wireless communications systems (example WIFI, 3G LTE and </a:t>
            </a:r>
            <a:r>
              <a:rPr lang="en-GB" sz="2000" dirty="0" err="1">
                <a:latin typeface="Arial" panose="020B0604020202020204" pitchFamily="34" charset="0"/>
              </a:rPr>
              <a:t>WiMax</a:t>
            </a:r>
            <a:r>
              <a:rPr lang="en-GB" sz="2000" dirty="0">
                <a:latin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32936-7A93-9949-AF1C-C09E1E89B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8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2DF5-297B-B641-A28D-E8EC268A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Constellation diagrams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32936-7A93-9949-AF1C-C09E1E89B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D1715-5E20-A744-9AD9-5325823B3E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67" y="1255120"/>
            <a:ext cx="4732638" cy="560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11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3F1-AF06-7842-B8E2-C475FE8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C619-8033-CF49-B5F6-4BB72E89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17638"/>
            <a:ext cx="10972800" cy="4273550"/>
          </a:xfrm>
        </p:spPr>
        <p:txBody>
          <a:bodyPr/>
          <a:lstStyle/>
          <a:p>
            <a:r>
              <a:rPr lang="en-GB" sz="2400" dirty="0"/>
              <a:t>It is possible to transmit orthogonal signals at the same transmission link without one set of signals affecting the detection of the other. Cos and Sin waves are orthogonal.</a:t>
            </a:r>
          </a:p>
          <a:p>
            <a:r>
              <a:rPr lang="en-GB" sz="2400" dirty="0"/>
              <a:t>QPSK improves spectral efficiency of BPSK (double)</a:t>
            </a:r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909B-2EA4-0641-AE0B-D5068E504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6596E-74EB-8F46-AE70-FD3FCC02DB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8"/>
          <a:stretch>
            <a:fillRect/>
          </a:stretch>
        </p:blipFill>
        <p:spPr bwMode="auto">
          <a:xfrm>
            <a:off x="4032421" y="3310272"/>
            <a:ext cx="5486400" cy="2659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25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3F1-AF06-7842-B8E2-C475FE8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SYMBOL &amp; BIT ERROR PROBABILTY FOR QPSK 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909B-2EA4-0641-AE0B-D5068E504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4A3022-B464-554F-ACB1-E14665064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481880"/>
              </p:ext>
            </p:extLst>
          </p:nvPr>
        </p:nvGraphicFramePr>
        <p:xfrm>
          <a:off x="683742" y="1520740"/>
          <a:ext cx="5943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Document" r:id="rId3" imgW="5943600" imgH="4508500" progId="Word.Document.12">
                  <p:embed/>
                </p:oleObj>
              </mc:Choice>
              <mc:Fallback>
                <p:oleObj name="Document" r:id="rId3" imgW="5943600" imgH="450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742" y="1520740"/>
                        <a:ext cx="5943600" cy="450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FF19FB9-4AEE-D848-A9F3-0E75A6205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634143"/>
              </p:ext>
            </p:extLst>
          </p:nvPr>
        </p:nvGraphicFramePr>
        <p:xfrm>
          <a:off x="8128686" y="4225840"/>
          <a:ext cx="5768546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Document" r:id="rId5" imgW="5943600" imgH="1803400" progId="Word.Document.12">
                  <p:embed/>
                </p:oleObj>
              </mc:Choice>
              <mc:Fallback>
                <p:oleObj name="Document" r:id="rId5" imgW="5943600" imgH="180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686" y="4225840"/>
                        <a:ext cx="5768546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88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3F1-AF06-7842-B8E2-C475FE85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97" y="497919"/>
            <a:ext cx="11377084" cy="1022821"/>
          </a:xfrm>
        </p:spPr>
        <p:txBody>
          <a:bodyPr/>
          <a:lstStyle/>
          <a:p>
            <a:r>
              <a:rPr lang="en-GB" sz="4000" dirty="0"/>
              <a:t>M-ARY PSK – HIGHER ORDER SCHEMES</a:t>
            </a:r>
            <a:br>
              <a:rPr lang="en-GB" dirty="0"/>
            </a:br>
            <a:r>
              <a:rPr lang="en-GB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909B-2EA4-0641-AE0B-D5068E504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2F022E3-627B-5D44-82A3-5FA03F046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25775"/>
              </p:ext>
            </p:extLst>
          </p:nvPr>
        </p:nvGraphicFramePr>
        <p:xfrm>
          <a:off x="183291" y="1310674"/>
          <a:ext cx="7883826" cy="333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3" imgW="5943600" imgH="2514600" progId="Word.Document.12">
                  <p:embed/>
                </p:oleObj>
              </mc:Choice>
              <mc:Fallback>
                <p:oleObj name="Document" r:id="rId3" imgW="5943600" imgH="251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91" y="1310674"/>
                        <a:ext cx="7883826" cy="333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A83BFAA-0228-6C45-AE2A-123F8311DC3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8"/>
          <a:stretch>
            <a:fillRect/>
          </a:stretch>
        </p:blipFill>
        <p:spPr bwMode="auto">
          <a:xfrm>
            <a:off x="8299846" y="1957851"/>
            <a:ext cx="3481705" cy="3411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061343"/>
      </p:ext>
    </p:extLst>
  </p:cSld>
  <p:clrMapOvr>
    <a:masterClrMapping/>
  </p:clrMapOvr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 template subtitle in white bar 01 May</Template>
  <TotalTime>4333</TotalTime>
  <Words>283</Words>
  <Application>Microsoft Macintosh PowerPoint</Application>
  <PresentationFormat>Widescreen</PresentationFormat>
  <Paragraphs>48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Symbol</vt:lpstr>
      <vt:lpstr>Times New Roman</vt:lpstr>
      <vt:lpstr>UOBtemplate 13 Feb</vt:lpstr>
      <vt:lpstr>Document</vt:lpstr>
      <vt:lpstr>PowerPoint Presentation</vt:lpstr>
      <vt:lpstr>PHASE SHIFT KEYING </vt:lpstr>
      <vt:lpstr>PHASE SHIFT KEYING </vt:lpstr>
      <vt:lpstr>SUMMARY OF BER VERSUS  Eb/ No FOR COHERENT MODULATION </vt:lpstr>
      <vt:lpstr>M-ARY DATA SYSTEMS </vt:lpstr>
      <vt:lpstr>Constellation diagrams</vt:lpstr>
      <vt:lpstr>QPSK</vt:lpstr>
      <vt:lpstr>SYMBOL &amp; BIT ERROR PROBABILTY FOR QPSK </vt:lpstr>
      <vt:lpstr>M-ARY PSK – HIGHER ORDER SCHEMES  </vt:lpstr>
      <vt:lpstr>16 QAM  </vt:lpstr>
      <vt:lpstr>16 QAM , 16PSK comparison  </vt:lpstr>
      <vt:lpstr>COMPARISON OF  MODULATION  TECHNIQUES  </vt:lpstr>
      <vt:lpstr>ERROR CONTROL  CODING  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CDT Industrial mtg 27th July</dc:title>
  <dc:creator>Mark Beach</dc:creator>
  <cp:lastModifiedBy>Angela Doufexi</cp:lastModifiedBy>
  <cp:revision>194</cp:revision>
  <cp:lastPrinted>2018-11-14T15:18:03Z</cp:lastPrinted>
  <dcterms:created xsi:type="dcterms:W3CDTF">2007-05-01T15:00:58Z</dcterms:created>
  <dcterms:modified xsi:type="dcterms:W3CDTF">2020-09-29T08:47:22Z</dcterms:modified>
</cp:coreProperties>
</file>