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3"/>
  </p:notesMasterIdLst>
  <p:handoutMasterIdLst>
    <p:handoutMasterId r:id="rId14"/>
  </p:handoutMasterIdLst>
  <p:sldIdLst>
    <p:sldId id="717" r:id="rId2"/>
    <p:sldId id="883" r:id="rId3"/>
    <p:sldId id="898" r:id="rId4"/>
    <p:sldId id="899" r:id="rId5"/>
    <p:sldId id="900" r:id="rId6"/>
    <p:sldId id="901" r:id="rId7"/>
    <p:sldId id="902" r:id="rId8"/>
    <p:sldId id="903" r:id="rId9"/>
    <p:sldId id="904" r:id="rId10"/>
    <p:sldId id="905" r:id="rId11"/>
    <p:sldId id="906" r:id="rId12"/>
  </p:sldIdLst>
  <p:sldSz cx="12192000" cy="6858000"/>
  <p:notesSz cx="7099300" cy="10234613"/>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526"/>
    <p:restoredTop sz="94521"/>
  </p:normalViewPr>
  <p:slideViewPr>
    <p:cSldViewPr snapToGrid="0">
      <p:cViewPr varScale="1">
        <p:scale>
          <a:sx n="104" d="100"/>
          <a:sy n="104" d="100"/>
        </p:scale>
        <p:origin x="216" y="27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9039" tIns="49520" rIns="99039" bIns="49520" rtlCol="0"/>
          <a:lstStyle>
            <a:lvl1pPr algn="l">
              <a:defRPr sz="1300">
                <a:latin typeface="Arial" charset="0"/>
              </a:defRPr>
            </a:lvl1pPr>
          </a:lstStyle>
          <a:p>
            <a:pPr>
              <a:defRPr/>
            </a:pPr>
            <a:endParaRPr lang="en-GB"/>
          </a:p>
        </p:txBody>
      </p:sp>
      <p:sp>
        <p:nvSpPr>
          <p:cNvPr id="3" name="Date Placeholder 2"/>
          <p:cNvSpPr>
            <a:spLocks noGrp="1"/>
          </p:cNvSpPr>
          <p:nvPr>
            <p:ph type="dt" sz="quarter" idx="1"/>
          </p:nvPr>
        </p:nvSpPr>
        <p:spPr>
          <a:xfrm>
            <a:off x="4021138" y="0"/>
            <a:ext cx="3076575" cy="512763"/>
          </a:xfrm>
          <a:prstGeom prst="rect">
            <a:avLst/>
          </a:prstGeom>
        </p:spPr>
        <p:txBody>
          <a:bodyPr vert="horz" lIns="99039" tIns="49520" rIns="99039" bIns="49520" rtlCol="0"/>
          <a:lstStyle>
            <a:lvl1pPr algn="r">
              <a:defRPr sz="1300">
                <a:latin typeface="Arial" charset="0"/>
              </a:defRPr>
            </a:lvl1pPr>
          </a:lstStyle>
          <a:p>
            <a:pPr>
              <a:defRPr/>
            </a:pPr>
            <a:fld id="{B92BF7D9-6C1A-4D6C-83E5-358E6381BEC0}" type="datetimeFigureOut">
              <a:rPr lang="en-GB"/>
              <a:pPr>
                <a:defRPr/>
              </a:pPr>
              <a:t>29/09/2020</a:t>
            </a:fld>
            <a:endParaRPr lang="en-GB"/>
          </a:p>
        </p:txBody>
      </p:sp>
      <p:sp>
        <p:nvSpPr>
          <p:cNvPr id="4" name="Footer Placeholder 3"/>
          <p:cNvSpPr>
            <a:spLocks noGrp="1"/>
          </p:cNvSpPr>
          <p:nvPr>
            <p:ph type="ftr" sz="quarter" idx="2"/>
          </p:nvPr>
        </p:nvSpPr>
        <p:spPr>
          <a:xfrm>
            <a:off x="0" y="9720263"/>
            <a:ext cx="3076575" cy="512762"/>
          </a:xfrm>
          <a:prstGeom prst="rect">
            <a:avLst/>
          </a:prstGeom>
        </p:spPr>
        <p:txBody>
          <a:bodyPr vert="horz" lIns="99039" tIns="49520" rIns="99039" bIns="49520" rtlCol="0" anchor="b"/>
          <a:lstStyle>
            <a:lvl1pPr algn="l">
              <a:defRPr sz="1300">
                <a:latin typeface="Arial" charset="0"/>
              </a:defRPr>
            </a:lvl1pPr>
          </a:lstStyle>
          <a:p>
            <a:pPr>
              <a:defRPr/>
            </a:pPr>
            <a:endParaRPr lang="en-GB"/>
          </a:p>
        </p:txBody>
      </p:sp>
      <p:sp>
        <p:nvSpPr>
          <p:cNvPr id="5" name="Slide Number Placeholder 4"/>
          <p:cNvSpPr>
            <a:spLocks noGrp="1"/>
          </p:cNvSpPr>
          <p:nvPr>
            <p:ph type="sldNum" sz="quarter" idx="3"/>
          </p:nvPr>
        </p:nvSpPr>
        <p:spPr>
          <a:xfrm>
            <a:off x="4021138" y="9720263"/>
            <a:ext cx="3076575" cy="512762"/>
          </a:xfrm>
          <a:prstGeom prst="rect">
            <a:avLst/>
          </a:prstGeom>
        </p:spPr>
        <p:txBody>
          <a:bodyPr vert="horz" lIns="99039" tIns="49520" rIns="99039" bIns="49520" rtlCol="0" anchor="b"/>
          <a:lstStyle>
            <a:lvl1pPr algn="r">
              <a:defRPr sz="1300">
                <a:latin typeface="Arial" charset="0"/>
              </a:defRPr>
            </a:lvl1pPr>
          </a:lstStyle>
          <a:p>
            <a:pPr>
              <a:defRPr/>
            </a:pPr>
            <a:fld id="{808AC383-E8D4-418C-A662-3DD45A473448}" type="slidenum">
              <a:rPr lang="en-GB"/>
              <a:pPr>
                <a:defRPr/>
              </a:pPr>
              <a:t>‹#›</a:t>
            </a:fld>
            <a:endParaRPr lang="en-GB"/>
          </a:p>
        </p:txBody>
      </p:sp>
    </p:spTree>
    <p:extLst>
      <p:ext uri="{BB962C8B-B14F-4D97-AF65-F5344CB8AC3E}">
        <p14:creationId xmlns:p14="http://schemas.microsoft.com/office/powerpoint/2010/main" val="36864252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9039" tIns="49520" rIns="99039" bIns="49520" numCol="1" anchor="t" anchorCtr="0" compatLnSpc="1">
            <a:prstTxWarp prst="textNoShape">
              <a:avLst/>
            </a:prstTxWarp>
          </a:bodyPr>
          <a:lstStyle>
            <a:lvl1pPr>
              <a:defRPr sz="1300">
                <a:latin typeface="Arial" charset="0"/>
              </a:defRPr>
            </a:lvl1pPr>
          </a:lstStyle>
          <a:p>
            <a:pPr>
              <a:defRPr/>
            </a:pPr>
            <a:endParaRPr lang="en-GB"/>
          </a:p>
        </p:txBody>
      </p:sp>
      <p:sp>
        <p:nvSpPr>
          <p:cNvPr id="8195"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9039" tIns="49520" rIns="99039" bIns="49520" numCol="1" anchor="t" anchorCtr="0" compatLnSpc="1">
            <a:prstTxWarp prst="textNoShape">
              <a:avLst/>
            </a:prstTxWarp>
          </a:bodyPr>
          <a:lstStyle>
            <a:lvl1pPr algn="r">
              <a:defRPr sz="1300">
                <a:latin typeface="Arial" charset="0"/>
              </a:defRPr>
            </a:lvl1pPr>
          </a:lstStyle>
          <a:p>
            <a:pPr>
              <a:defRPr/>
            </a:pPr>
            <a:endParaRPr lang="en-GB"/>
          </a:p>
        </p:txBody>
      </p:sp>
      <p:sp>
        <p:nvSpPr>
          <p:cNvPr id="73732" name="Rectangle 4"/>
          <p:cNvSpPr>
            <a:spLocks noGrp="1" noRot="1" noChangeAspect="1" noChangeArrowheads="1" noTextEdit="1"/>
          </p:cNvSpPr>
          <p:nvPr>
            <p:ph type="sldImg" idx="2"/>
          </p:nvPr>
        </p:nvSpPr>
        <p:spPr bwMode="auto">
          <a:xfrm>
            <a:off x="138113" y="766763"/>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7" name="Rectangle 5"/>
          <p:cNvSpPr>
            <a:spLocks noGrp="1" noChangeArrowheads="1"/>
          </p:cNvSpPr>
          <p:nvPr>
            <p:ph type="body" sz="quarter" idx="3"/>
          </p:nvPr>
        </p:nvSpPr>
        <p:spPr bwMode="auto">
          <a:xfrm>
            <a:off x="709613" y="4862513"/>
            <a:ext cx="5680075" cy="4605337"/>
          </a:xfrm>
          <a:prstGeom prst="rect">
            <a:avLst/>
          </a:prstGeom>
          <a:noFill/>
          <a:ln w="9525">
            <a:noFill/>
            <a:miter lim="800000"/>
            <a:headEnd/>
            <a:tailEnd/>
          </a:ln>
          <a:effectLst/>
        </p:spPr>
        <p:txBody>
          <a:bodyPr vert="horz" wrap="square" lIns="99039" tIns="49520" rIns="99039" bIns="495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9039" tIns="49520" rIns="99039" bIns="49520" numCol="1" anchor="b" anchorCtr="0" compatLnSpc="1">
            <a:prstTxWarp prst="textNoShape">
              <a:avLst/>
            </a:prstTxWarp>
          </a:bodyPr>
          <a:lstStyle>
            <a:lvl1pPr>
              <a:defRPr sz="1300">
                <a:latin typeface="Arial" charset="0"/>
              </a:defRPr>
            </a:lvl1pPr>
          </a:lstStyle>
          <a:p>
            <a:pPr>
              <a:defRPr/>
            </a:pPr>
            <a:endParaRPr lang="en-GB"/>
          </a:p>
        </p:txBody>
      </p:sp>
      <p:sp>
        <p:nvSpPr>
          <p:cNvPr id="8199"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9039" tIns="49520" rIns="99039" bIns="49520" numCol="1" anchor="b" anchorCtr="0" compatLnSpc="1">
            <a:prstTxWarp prst="textNoShape">
              <a:avLst/>
            </a:prstTxWarp>
          </a:bodyPr>
          <a:lstStyle>
            <a:lvl1pPr algn="r">
              <a:defRPr sz="1300">
                <a:latin typeface="Arial" charset="0"/>
              </a:defRPr>
            </a:lvl1pPr>
          </a:lstStyle>
          <a:p>
            <a:pPr>
              <a:defRPr/>
            </a:pPr>
            <a:fld id="{8A02002F-36B9-4F2F-A2C3-5E0234098ED2}" type="slidenum">
              <a:rPr lang="en-GB"/>
              <a:pPr>
                <a:defRPr/>
              </a:pPr>
              <a:t>‹#›</a:t>
            </a:fld>
            <a:endParaRPr lang="en-GB"/>
          </a:p>
        </p:txBody>
      </p:sp>
    </p:spTree>
    <p:extLst>
      <p:ext uri="{BB962C8B-B14F-4D97-AF65-F5344CB8AC3E}">
        <p14:creationId xmlns:p14="http://schemas.microsoft.com/office/powerpoint/2010/main" val="42948137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052" tIns="47526" rIns="95052" bIns="47526" anchor="b"/>
          <a:lstStyle>
            <a:lvl1pPr defTabSz="950913" eaLnBrk="0" hangingPunct="0">
              <a:defRPr>
                <a:solidFill>
                  <a:schemeClr val="tx1"/>
                </a:solidFill>
                <a:latin typeface="Arial" charset="0"/>
              </a:defRPr>
            </a:lvl1pPr>
            <a:lvl2pPr marL="742950" indent="-285750" defTabSz="950913" eaLnBrk="0" hangingPunct="0">
              <a:defRPr>
                <a:solidFill>
                  <a:schemeClr val="tx1"/>
                </a:solidFill>
                <a:latin typeface="Arial" charset="0"/>
              </a:defRPr>
            </a:lvl2pPr>
            <a:lvl3pPr marL="1143000" indent="-228600" defTabSz="950913" eaLnBrk="0" hangingPunct="0">
              <a:defRPr>
                <a:solidFill>
                  <a:schemeClr val="tx1"/>
                </a:solidFill>
                <a:latin typeface="Arial" charset="0"/>
              </a:defRPr>
            </a:lvl3pPr>
            <a:lvl4pPr marL="1600200" indent="-228600" defTabSz="950913" eaLnBrk="0" hangingPunct="0">
              <a:defRPr>
                <a:solidFill>
                  <a:schemeClr val="tx1"/>
                </a:solidFill>
                <a:latin typeface="Arial" charset="0"/>
              </a:defRPr>
            </a:lvl4pPr>
            <a:lvl5pPr marL="2057400" indent="-228600" defTabSz="950913" eaLnBrk="0" hangingPunct="0">
              <a:defRPr>
                <a:solidFill>
                  <a:schemeClr val="tx1"/>
                </a:solidFill>
                <a:latin typeface="Arial" charset="0"/>
              </a:defRPr>
            </a:lvl5pPr>
            <a:lvl6pPr marL="2514600" indent="-228600" defTabSz="950913" eaLnBrk="0" fontAlgn="base" hangingPunct="0">
              <a:spcBef>
                <a:spcPct val="0"/>
              </a:spcBef>
              <a:spcAft>
                <a:spcPct val="0"/>
              </a:spcAft>
              <a:defRPr>
                <a:solidFill>
                  <a:schemeClr val="tx1"/>
                </a:solidFill>
                <a:latin typeface="Arial" charset="0"/>
              </a:defRPr>
            </a:lvl6pPr>
            <a:lvl7pPr marL="2971800" indent="-228600" defTabSz="950913" eaLnBrk="0" fontAlgn="base" hangingPunct="0">
              <a:spcBef>
                <a:spcPct val="0"/>
              </a:spcBef>
              <a:spcAft>
                <a:spcPct val="0"/>
              </a:spcAft>
              <a:defRPr>
                <a:solidFill>
                  <a:schemeClr val="tx1"/>
                </a:solidFill>
                <a:latin typeface="Arial" charset="0"/>
              </a:defRPr>
            </a:lvl7pPr>
            <a:lvl8pPr marL="3429000" indent="-228600" defTabSz="950913" eaLnBrk="0" fontAlgn="base" hangingPunct="0">
              <a:spcBef>
                <a:spcPct val="0"/>
              </a:spcBef>
              <a:spcAft>
                <a:spcPct val="0"/>
              </a:spcAft>
              <a:defRPr>
                <a:solidFill>
                  <a:schemeClr val="tx1"/>
                </a:solidFill>
                <a:latin typeface="Arial" charset="0"/>
              </a:defRPr>
            </a:lvl8pPr>
            <a:lvl9pPr marL="3886200" indent="-228600" defTabSz="950913" eaLnBrk="0" fontAlgn="base" hangingPunct="0">
              <a:spcBef>
                <a:spcPct val="0"/>
              </a:spcBef>
              <a:spcAft>
                <a:spcPct val="0"/>
              </a:spcAft>
              <a:defRPr>
                <a:solidFill>
                  <a:schemeClr val="tx1"/>
                </a:solidFill>
                <a:latin typeface="Arial" charset="0"/>
              </a:defRPr>
            </a:lvl9pPr>
          </a:lstStyle>
          <a:p>
            <a:pPr algn="r">
              <a:spcBef>
                <a:spcPct val="20000"/>
              </a:spcBef>
            </a:pPr>
            <a:fld id="{64DE5CAA-29DC-45C9-A91A-ED15791F335F}" type="slidenum">
              <a:rPr lang="en-US" sz="1200">
                <a:solidFill>
                  <a:schemeClr val="bg1"/>
                </a:solidFill>
              </a:rPr>
              <a:pPr algn="r">
                <a:spcBef>
                  <a:spcPct val="20000"/>
                </a:spcBef>
              </a:pPr>
              <a:t>1</a:t>
            </a:fld>
            <a:endParaRPr lang="en-US" sz="1200">
              <a:solidFill>
                <a:schemeClr val="bg1"/>
              </a:solidFill>
            </a:endParaRPr>
          </a:p>
        </p:txBody>
      </p:sp>
      <p:sp>
        <p:nvSpPr>
          <p:cNvPr id="74755" name="Rectangle 2"/>
          <p:cNvSpPr>
            <a:spLocks noGrp="1" noRot="1" noChangeAspect="1" noChangeArrowheads="1" noTextEdit="1"/>
          </p:cNvSpPr>
          <p:nvPr>
            <p:ph type="sldImg"/>
          </p:nvPr>
        </p:nvSpPr>
        <p:spPr>
          <a:xfrm>
            <a:off x="141288" y="768350"/>
            <a:ext cx="6818312" cy="3836988"/>
          </a:xfrm>
          <a:ln/>
        </p:spPr>
      </p:sp>
      <p:sp>
        <p:nvSpPr>
          <p:cNvPr id="74756" name="Rectangle 3"/>
          <p:cNvSpPr>
            <a:spLocks noGrp="1" noChangeArrowheads="1"/>
          </p:cNvSpPr>
          <p:nvPr>
            <p:ph type="body" idx="1"/>
          </p:nvPr>
        </p:nvSpPr>
        <p:spPr>
          <a:xfrm>
            <a:off x="947738" y="4860925"/>
            <a:ext cx="5203825" cy="46053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052" tIns="47526" rIns="95052" bIns="47526"/>
          <a:lstStyle/>
          <a:p>
            <a:pPr>
              <a:spcBef>
                <a:spcPct val="0"/>
              </a:spcBef>
            </a:pPr>
            <a:endParaRPr lang="en-US" sz="2400"/>
          </a:p>
        </p:txBody>
      </p:sp>
    </p:spTree>
    <p:extLst>
      <p:ext uri="{BB962C8B-B14F-4D97-AF65-F5344CB8AC3E}">
        <p14:creationId xmlns:p14="http://schemas.microsoft.com/office/powerpoint/2010/main" val="1032677849"/>
      </p:ext>
    </p:extLst>
  </p:cSld>
  <p:clrMapOvr>
    <a:masterClrMapping/>
  </p:clrMapOvr>
</p:notes>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jpeg"/><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Slide">
    <p:spTree>
      <p:nvGrpSpPr>
        <p:cNvPr id="1" name=""/>
        <p:cNvGrpSpPr/>
        <p:nvPr/>
      </p:nvGrpSpPr>
      <p:grpSpPr>
        <a:xfrm>
          <a:off x="0" y="0"/>
          <a:ext cx="0" cy="0"/>
          <a:chOff x="0" y="0"/>
          <a:chExt cx="0" cy="0"/>
        </a:xfrm>
      </p:grpSpPr>
      <p:pic>
        <p:nvPicPr>
          <p:cNvPr id="2" name="Picture 4" descr="Logo-white-transpgif"/>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81050" y="-819150"/>
            <a:ext cx="969433" cy="2403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5" descr="UoB-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5652" y="549275"/>
            <a:ext cx="3600449" cy="784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6" descr="City panoram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162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8"/>
          <p:cNvSpPr txBox="1">
            <a:spLocks noChangeArrowheads="1"/>
          </p:cNvSpPr>
          <p:nvPr userDrawn="1"/>
        </p:nvSpPr>
        <p:spPr bwMode="auto">
          <a:xfrm>
            <a:off x="857251" y="5897563"/>
            <a:ext cx="8199967" cy="366712"/>
          </a:xfrm>
          <a:prstGeom prst="rect">
            <a:avLst/>
          </a:prstGeom>
          <a:noFill/>
          <a:ln w="9525">
            <a:noFill/>
            <a:miter lim="800000"/>
            <a:headEnd/>
            <a:tailEnd/>
          </a:ln>
          <a:effectLst/>
        </p:spPr>
        <p:txBody>
          <a:bodyPr>
            <a:spAutoFit/>
          </a:bodyPr>
          <a:lstStyle/>
          <a:p>
            <a:pPr>
              <a:spcBef>
                <a:spcPct val="50000"/>
              </a:spcBef>
              <a:defRPr/>
            </a:pPr>
            <a:endParaRPr lang="en-US"/>
          </a:p>
        </p:txBody>
      </p:sp>
      <p:pic>
        <p:nvPicPr>
          <p:cNvPr id="8" name="Picture 11" descr="footer-crest-template cropped"/>
          <p:cNvPicPr>
            <a:picLocks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473876" y="5989360"/>
            <a:ext cx="3742267" cy="90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15681" y="278204"/>
            <a:ext cx="3445052" cy="1114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4" descr="footer-crest-template cropped"/>
          <p:cNvPicPr>
            <a:picLocks noChangeAspect="1" noChangeArrowheads="1"/>
          </p:cNvPicPr>
          <p:nvPr userDrawn="1"/>
        </p:nvPicPr>
        <p:blipFill rotWithShape="1">
          <a:blip r:embed="rId7" cstate="print">
            <a:extLst>
              <a:ext uri="{BEBA8EAE-BF5A-486C-A8C5-ECC9F3942E4B}">
                <a14:imgProps xmlns:a14="http://schemas.microsoft.com/office/drawing/2010/main">
                  <a14:imgLayer r:embed="rId8">
                    <a14:imgEffect>
                      <a14:colorTemperature colorTemp="6000"/>
                    </a14:imgEffect>
                  </a14:imgLayer>
                </a14:imgProps>
              </a:ext>
              <a:ext uri="{28A0092B-C50C-407E-A947-70E740481C1C}">
                <a14:useLocalDpi xmlns:a14="http://schemas.microsoft.com/office/drawing/2010/main" val="0"/>
              </a:ext>
            </a:extLst>
          </a:blip>
          <a:srcRect r="64419"/>
          <a:stretch/>
        </p:blipFill>
        <p:spPr bwMode="auto">
          <a:xfrm>
            <a:off x="4268" y="5989361"/>
            <a:ext cx="8524841" cy="899999"/>
          </a:xfrm>
          <a:prstGeom prst="rect">
            <a:avLst/>
          </a:prstGeom>
          <a:solidFill>
            <a:srgbClr val="2233B1"/>
          </a:solidFill>
          <a:ln>
            <a:noFill/>
          </a:ln>
        </p:spPr>
      </p:pic>
    </p:spTree>
    <p:extLst>
      <p:ext uri="{BB962C8B-B14F-4D97-AF65-F5344CB8AC3E}">
        <p14:creationId xmlns:p14="http://schemas.microsoft.com/office/powerpoint/2010/main" val="181310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10" name="Picture 4" descr="footer-crest-template cropped"/>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colorTemperature colorTemp="6000"/>
                    </a14:imgEffect>
                  </a14:imgLayer>
                </a14:imgProps>
              </a:ext>
              <a:ext uri="{28A0092B-C50C-407E-A947-70E740481C1C}">
                <a14:useLocalDpi xmlns:a14="http://schemas.microsoft.com/office/drawing/2010/main" val="0"/>
              </a:ext>
            </a:extLst>
          </a:blip>
          <a:srcRect r="64419"/>
          <a:stretch/>
        </p:blipFill>
        <p:spPr bwMode="auto">
          <a:xfrm>
            <a:off x="4268" y="5989361"/>
            <a:ext cx="8524841" cy="899999"/>
          </a:xfrm>
          <a:prstGeom prst="rect">
            <a:avLst/>
          </a:prstGeom>
          <a:solidFill>
            <a:srgbClr val="2233B1"/>
          </a:solidFill>
          <a:ln>
            <a:noFill/>
          </a:ln>
        </p:spPr>
      </p:pic>
      <p:sp>
        <p:nvSpPr>
          <p:cNvPr id="4" name="Text Box 8"/>
          <p:cNvSpPr txBox="1">
            <a:spLocks noChangeArrowheads="1"/>
          </p:cNvSpPr>
          <p:nvPr userDrawn="1"/>
        </p:nvSpPr>
        <p:spPr bwMode="auto">
          <a:xfrm>
            <a:off x="857251" y="5897563"/>
            <a:ext cx="8199967" cy="366712"/>
          </a:xfrm>
          <a:prstGeom prst="rect">
            <a:avLst/>
          </a:prstGeom>
          <a:noFill/>
          <a:ln w="9525">
            <a:noFill/>
            <a:miter lim="800000"/>
            <a:headEnd/>
            <a:tailEnd/>
          </a:ln>
          <a:effectLst/>
        </p:spPr>
        <p:txBody>
          <a:bodyPr>
            <a:spAutoFit/>
          </a:bodyPr>
          <a:lstStyle/>
          <a:p>
            <a:pPr>
              <a:spcBef>
                <a:spcPct val="50000"/>
              </a:spcBef>
              <a:defRPr/>
            </a:pPr>
            <a:endParaRPr lang="en-US"/>
          </a:p>
        </p:txBody>
      </p:sp>
      <p:sp>
        <p:nvSpPr>
          <p:cNvPr id="8" name="Text Box 14"/>
          <p:cNvSpPr txBox="1">
            <a:spLocks noChangeArrowheads="1"/>
          </p:cNvSpPr>
          <p:nvPr userDrawn="1"/>
        </p:nvSpPr>
        <p:spPr bwMode="auto">
          <a:xfrm>
            <a:off x="467784" y="6111290"/>
            <a:ext cx="7981949" cy="920765"/>
          </a:xfrm>
          <a:prstGeom prst="rect">
            <a:avLst/>
          </a:prstGeom>
          <a:noFill/>
          <a:ln w="9525">
            <a:noFill/>
            <a:miter lim="800000"/>
            <a:headEnd/>
            <a:tailEnd/>
          </a:ln>
          <a:effectLst/>
        </p:spPr>
        <p:txBody>
          <a:bodyPr wrap="square">
            <a:spAutoFit/>
          </a:bodyPr>
          <a:lstStyle/>
          <a:p>
            <a:pPr>
              <a:spcBef>
                <a:spcPct val="50000"/>
              </a:spcBef>
              <a:defRPr/>
            </a:pPr>
            <a:r>
              <a:rPr lang="en-GB" sz="1600">
                <a:solidFill>
                  <a:schemeClr val="bg1"/>
                </a:solidFill>
              </a:rPr>
              <a:t>Communication Systems &amp; Networks Group</a:t>
            </a:r>
          </a:p>
          <a:p>
            <a:pPr marL="0" marR="0" indent="0" algn="l" defTabSz="914400" rtl="0" eaLnBrk="1" fontAlgn="base" latinLnBrk="0" hangingPunct="1">
              <a:lnSpc>
                <a:spcPct val="100000"/>
              </a:lnSpc>
              <a:spcBef>
                <a:spcPts val="300"/>
              </a:spcBef>
              <a:spcAft>
                <a:spcPct val="0"/>
              </a:spcAft>
              <a:buClrTx/>
              <a:buSzTx/>
              <a:buFontTx/>
              <a:buNone/>
              <a:tabLst/>
              <a:defRPr/>
            </a:pPr>
            <a:r>
              <a:rPr lang="en-GB" sz="1600">
                <a:solidFill>
                  <a:schemeClr val="bg1"/>
                </a:solidFill>
              </a:rPr>
              <a:t>University of Bristol  © CSN Group 2018</a:t>
            </a:r>
          </a:p>
          <a:p>
            <a:pPr>
              <a:spcBef>
                <a:spcPts val="300"/>
              </a:spcBef>
              <a:defRPr/>
            </a:pPr>
            <a:endParaRPr lang="en-GB" sz="1600">
              <a:solidFill>
                <a:schemeClr val="bg1"/>
              </a:solidFill>
            </a:endParaRPr>
          </a:p>
        </p:txBody>
      </p:sp>
      <p:sp>
        <p:nvSpPr>
          <p:cNvPr id="2" name="Title 1"/>
          <p:cNvSpPr>
            <a:spLocks noGrp="1"/>
          </p:cNvSpPr>
          <p:nvPr userDrawn="1">
            <p:ph type="title"/>
          </p:nvPr>
        </p:nvSpPr>
        <p:spPr/>
        <p:txBody>
          <a:bodyPr/>
          <a:lstStyle/>
          <a:p>
            <a:r>
              <a:rPr lang="en-US"/>
              <a:t>Click to edit Master title style</a:t>
            </a:r>
            <a:endParaRPr lang="en-GB"/>
          </a:p>
        </p:txBody>
      </p:sp>
      <p:sp>
        <p:nvSpPr>
          <p:cNvPr id="3" name="Content Placeholder 2"/>
          <p:cNvSpPr>
            <a:spLocks noGrp="1"/>
          </p:cNvSpPr>
          <p:nvPr userDrawn="1">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Rectangle 7"/>
          <p:cNvSpPr>
            <a:spLocks noGrp="1" noChangeArrowheads="1"/>
          </p:cNvSpPr>
          <p:nvPr userDrawn="1">
            <p:ph type="sldNum" sz="quarter" idx="10"/>
          </p:nvPr>
        </p:nvSpPr>
        <p:spPr>
          <a:xfrm>
            <a:off x="-48603" y="6528721"/>
            <a:ext cx="685800" cy="476250"/>
          </a:xfrm>
          <a:prstGeom prst="rect">
            <a:avLst/>
          </a:prstGeom>
        </p:spPr>
        <p:txBody>
          <a:bodyPr/>
          <a:lstStyle>
            <a:lvl1pPr>
              <a:defRPr>
                <a:solidFill>
                  <a:schemeClr val="bg1"/>
                </a:solidFill>
                <a:latin typeface="Arial" charset="0"/>
              </a:defRPr>
            </a:lvl1pPr>
          </a:lstStyle>
          <a:p>
            <a:pPr>
              <a:defRPr/>
            </a:pPr>
            <a:fld id="{069A18A3-0959-4526-9875-EC4318979250}" type="slidenum">
              <a:rPr lang="en-GB" smtClean="0"/>
              <a:pPr>
                <a:defRPr/>
              </a:pPr>
              <a:t>‹#›</a:t>
            </a:fld>
            <a:endParaRPr lang="en-GB"/>
          </a:p>
        </p:txBody>
      </p:sp>
      <p:pic>
        <p:nvPicPr>
          <p:cNvPr id="11" name="Picture 11" descr="footer-crest-template cropped"/>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473876" y="5989360"/>
            <a:ext cx="3742267" cy="90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847787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70" name="Group 2"/>
          <p:cNvGrpSpPr>
            <a:grpSpLocks/>
          </p:cNvGrpSpPr>
          <p:nvPr/>
        </p:nvGrpSpPr>
        <p:grpSpPr bwMode="auto">
          <a:xfrm>
            <a:off x="0" y="5932488"/>
            <a:ext cx="12192000" cy="939800"/>
            <a:chOff x="0" y="3737"/>
            <a:chExt cx="5760" cy="592"/>
          </a:xfrm>
        </p:grpSpPr>
        <p:sp>
          <p:nvSpPr>
            <p:cNvPr id="2" name="Rectangle 3"/>
            <p:cNvSpPr>
              <a:spLocks noChangeArrowheads="1"/>
            </p:cNvSpPr>
            <p:nvPr/>
          </p:nvSpPr>
          <p:spPr bwMode="auto">
            <a:xfrm>
              <a:off x="0" y="3737"/>
              <a:ext cx="5760" cy="592"/>
            </a:xfrm>
            <a:prstGeom prst="rect">
              <a:avLst/>
            </a:prstGeom>
            <a:solidFill>
              <a:srgbClr val="2858BB"/>
            </a:solidFill>
            <a:ln w="9525">
              <a:noFill/>
              <a:miter lim="800000"/>
              <a:headEnd/>
              <a:tailEnd/>
            </a:ln>
            <a:effectLst/>
          </p:spPr>
          <p:txBody>
            <a:bodyPr wrap="none" anchor="ctr"/>
            <a:lstStyle/>
            <a:p>
              <a:pPr>
                <a:defRPr/>
              </a:pPr>
              <a:endParaRPr lang="en-GB"/>
            </a:p>
          </p:txBody>
        </p:sp>
        <p:pic>
          <p:nvPicPr>
            <p:cNvPr id="7176" name="Picture 4" descr="footer-crest-template cropp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2" y="3776"/>
              <a:ext cx="1768"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7171" name="Rectangle 5"/>
          <p:cNvSpPr>
            <a:spLocks noGrp="1" noChangeArrowheads="1"/>
          </p:cNvSpPr>
          <p:nvPr>
            <p:ph type="title"/>
          </p:nvPr>
        </p:nvSpPr>
        <p:spPr bwMode="auto">
          <a:xfrm>
            <a:off x="609601" y="274638"/>
            <a:ext cx="11377084"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7172" name="Rectangle 6"/>
          <p:cNvSpPr>
            <a:spLocks noGrp="1" noChangeArrowheads="1"/>
          </p:cNvSpPr>
          <p:nvPr>
            <p:ph type="body" idx="1"/>
          </p:nvPr>
        </p:nvSpPr>
        <p:spPr bwMode="auto">
          <a:xfrm>
            <a:off x="609600" y="1600200"/>
            <a:ext cx="10972800" cy="4273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Tree>
  </p:cSld>
  <p:clrMap bg1="lt1" tx1="dk1" bg2="lt2" tx2="dk2" accent1="accent1" accent2="accent2" accent3="accent3" accent4="accent4" accent5="accent5" accent6="accent6" hlink="hlink" folHlink="folHlink"/>
  <p:sldLayoutIdLst>
    <p:sldLayoutId id="2147485307" r:id="rId1"/>
    <p:sldLayoutId id="2147485308" r:id="rId2"/>
  </p:sldLayoutIdLst>
  <p:hf hdr="0" ftr="0" dt="0"/>
  <p:txStyles>
    <p:titleStyle>
      <a:lvl1pPr marL="441325" indent="-441325" algn="l" rtl="0" eaLnBrk="0" fontAlgn="base" hangingPunct="0">
        <a:spcBef>
          <a:spcPct val="0"/>
        </a:spcBef>
        <a:spcAft>
          <a:spcPct val="0"/>
        </a:spcAft>
        <a:buBlip>
          <a:blip r:embed="rId5"/>
        </a:buBlip>
        <a:defRPr sz="4400">
          <a:solidFill>
            <a:srgbClr val="B01C2E"/>
          </a:solidFill>
          <a:latin typeface="+mj-lt"/>
          <a:ea typeface="+mj-ea"/>
          <a:cs typeface="+mj-cs"/>
        </a:defRPr>
      </a:lvl1pPr>
      <a:lvl2pPr marL="441325" indent="-441325" algn="l" rtl="0" eaLnBrk="0" fontAlgn="base" hangingPunct="0">
        <a:spcBef>
          <a:spcPct val="0"/>
        </a:spcBef>
        <a:spcAft>
          <a:spcPct val="0"/>
        </a:spcAft>
        <a:buBlip>
          <a:blip r:embed="rId5"/>
        </a:buBlip>
        <a:defRPr sz="4400">
          <a:solidFill>
            <a:srgbClr val="B01C2E"/>
          </a:solidFill>
          <a:latin typeface="Arial" charset="0"/>
        </a:defRPr>
      </a:lvl2pPr>
      <a:lvl3pPr marL="441325" indent="-441325" algn="l" rtl="0" eaLnBrk="0" fontAlgn="base" hangingPunct="0">
        <a:spcBef>
          <a:spcPct val="0"/>
        </a:spcBef>
        <a:spcAft>
          <a:spcPct val="0"/>
        </a:spcAft>
        <a:buBlip>
          <a:blip r:embed="rId5"/>
        </a:buBlip>
        <a:defRPr sz="4400">
          <a:solidFill>
            <a:srgbClr val="B01C2E"/>
          </a:solidFill>
          <a:latin typeface="Arial" charset="0"/>
        </a:defRPr>
      </a:lvl3pPr>
      <a:lvl4pPr marL="441325" indent="-441325" algn="l" rtl="0" eaLnBrk="0" fontAlgn="base" hangingPunct="0">
        <a:spcBef>
          <a:spcPct val="0"/>
        </a:spcBef>
        <a:spcAft>
          <a:spcPct val="0"/>
        </a:spcAft>
        <a:buBlip>
          <a:blip r:embed="rId5"/>
        </a:buBlip>
        <a:defRPr sz="4400">
          <a:solidFill>
            <a:srgbClr val="B01C2E"/>
          </a:solidFill>
          <a:latin typeface="Arial" charset="0"/>
        </a:defRPr>
      </a:lvl4pPr>
      <a:lvl5pPr marL="441325" indent="-441325" algn="l" rtl="0" eaLnBrk="0" fontAlgn="base" hangingPunct="0">
        <a:spcBef>
          <a:spcPct val="0"/>
        </a:spcBef>
        <a:spcAft>
          <a:spcPct val="0"/>
        </a:spcAft>
        <a:buBlip>
          <a:blip r:embed="rId5"/>
        </a:buBlip>
        <a:defRPr sz="4400">
          <a:solidFill>
            <a:srgbClr val="B01C2E"/>
          </a:solidFill>
          <a:latin typeface="Arial" charset="0"/>
        </a:defRPr>
      </a:lvl5pPr>
      <a:lvl6pPr marL="898525" indent="-441325" algn="l" rtl="0" fontAlgn="base">
        <a:spcBef>
          <a:spcPct val="0"/>
        </a:spcBef>
        <a:spcAft>
          <a:spcPct val="0"/>
        </a:spcAft>
        <a:buBlip>
          <a:blip r:embed="rId5"/>
        </a:buBlip>
        <a:defRPr sz="4400">
          <a:solidFill>
            <a:srgbClr val="B01C2E"/>
          </a:solidFill>
          <a:latin typeface="Arial" charset="0"/>
        </a:defRPr>
      </a:lvl6pPr>
      <a:lvl7pPr marL="1355725" indent="-441325" algn="l" rtl="0" fontAlgn="base">
        <a:spcBef>
          <a:spcPct val="0"/>
        </a:spcBef>
        <a:spcAft>
          <a:spcPct val="0"/>
        </a:spcAft>
        <a:buBlip>
          <a:blip r:embed="rId5"/>
        </a:buBlip>
        <a:defRPr sz="4400">
          <a:solidFill>
            <a:srgbClr val="B01C2E"/>
          </a:solidFill>
          <a:latin typeface="Arial" charset="0"/>
        </a:defRPr>
      </a:lvl7pPr>
      <a:lvl8pPr marL="1812925" indent="-441325" algn="l" rtl="0" fontAlgn="base">
        <a:spcBef>
          <a:spcPct val="0"/>
        </a:spcBef>
        <a:spcAft>
          <a:spcPct val="0"/>
        </a:spcAft>
        <a:buBlip>
          <a:blip r:embed="rId5"/>
        </a:buBlip>
        <a:defRPr sz="4400">
          <a:solidFill>
            <a:srgbClr val="B01C2E"/>
          </a:solidFill>
          <a:latin typeface="Arial" charset="0"/>
        </a:defRPr>
      </a:lvl8pPr>
      <a:lvl9pPr marL="2270125" indent="-441325" algn="l" rtl="0" fontAlgn="base">
        <a:spcBef>
          <a:spcPct val="0"/>
        </a:spcBef>
        <a:spcAft>
          <a:spcPct val="0"/>
        </a:spcAft>
        <a:buBlip>
          <a:blip r:embed="rId5"/>
        </a:buBlip>
        <a:defRPr sz="4400">
          <a:solidFill>
            <a:srgbClr val="B01C2E"/>
          </a:solidFill>
          <a:latin typeface="Arial" charset="0"/>
        </a:defRPr>
      </a:lvl9pPr>
    </p:titleStyle>
    <p:body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http://www.prattfamily.demon.co.uk/mikep/jpegs/P1250131m.jpg" TargetMode="Externa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subTitle" idx="4294967295"/>
          </p:nvPr>
        </p:nvSpPr>
        <p:spPr>
          <a:xfrm>
            <a:off x="-1" y="1944886"/>
            <a:ext cx="12191999" cy="3357563"/>
          </a:xfrm>
        </p:spPr>
        <p:txBody>
          <a:bodyPr anchor="ctr"/>
          <a:lstStyle/>
          <a:p>
            <a:pPr marL="0" indent="0" algn="ctr">
              <a:lnSpc>
                <a:spcPts val="5500"/>
              </a:lnSpc>
              <a:spcBef>
                <a:spcPct val="0"/>
              </a:spcBef>
              <a:buNone/>
            </a:pPr>
            <a:r>
              <a:rPr lang="en-US" sz="4400" b="1" dirty="0">
                <a:solidFill>
                  <a:srgbClr val="B01C2E"/>
                </a:solidFill>
              </a:rPr>
              <a:t>Cellular communications</a:t>
            </a:r>
          </a:p>
          <a:p>
            <a:pPr marL="0" indent="0" algn="ctr">
              <a:spcBef>
                <a:spcPct val="0"/>
              </a:spcBef>
              <a:buNone/>
            </a:pPr>
            <a:br>
              <a:rPr lang="en-US" sz="4400" b="1" dirty="0">
                <a:solidFill>
                  <a:srgbClr val="B01C2E"/>
                </a:solidFill>
              </a:rPr>
            </a:br>
            <a:endParaRPr lang="en-US" sz="4000" i="1" dirty="0">
              <a:solidFill>
                <a:srgbClr val="B01C2E"/>
              </a:solidFill>
            </a:endParaRPr>
          </a:p>
        </p:txBody>
      </p:sp>
      <p:sp>
        <p:nvSpPr>
          <p:cNvPr id="7" name="Rectangle 3"/>
          <p:cNvSpPr txBox="1">
            <a:spLocks noChangeArrowheads="1"/>
          </p:cNvSpPr>
          <p:nvPr/>
        </p:nvSpPr>
        <p:spPr bwMode="auto">
          <a:xfrm>
            <a:off x="-1" y="3075709"/>
            <a:ext cx="12192000" cy="883393"/>
          </a:xfrm>
          <a:prstGeom prst="rect">
            <a:avLst/>
          </a:prstGeom>
          <a:noFill/>
          <a:ln w="9525">
            <a:noFill/>
            <a:miter lim="800000"/>
            <a:headEnd/>
            <a:tailEnd/>
          </a:ln>
        </p:spPr>
        <p:txBody>
          <a:bodyPr/>
          <a:lstStyle/>
          <a:p>
            <a:pPr marL="342900" indent="-342900" algn="ctr">
              <a:spcBef>
                <a:spcPct val="20000"/>
              </a:spcBef>
              <a:buClr>
                <a:srgbClr val="2858BB"/>
              </a:buClr>
              <a:defRPr/>
            </a:pPr>
            <a:endParaRPr lang="en-GB" sz="3200" kern="0" dirty="0">
              <a:latin typeface="+mn-lt"/>
            </a:endParaRPr>
          </a:p>
          <a:p>
            <a:pPr marL="342900" indent="-342900" algn="ctr">
              <a:spcBef>
                <a:spcPct val="20000"/>
              </a:spcBef>
              <a:buClr>
                <a:srgbClr val="2858BB"/>
              </a:buClr>
              <a:defRPr/>
            </a:pPr>
            <a:endParaRPr lang="en-GB" sz="1200" kern="0" dirty="0">
              <a:latin typeface="+mn-lt"/>
            </a:endParaRPr>
          </a:p>
          <a:p>
            <a:pPr marL="342900" indent="-342900" algn="ctr">
              <a:spcBef>
                <a:spcPct val="20000"/>
              </a:spcBef>
              <a:buClr>
                <a:srgbClr val="2858BB"/>
              </a:buClr>
              <a:defRPr/>
            </a:pPr>
            <a:r>
              <a:rPr lang="en-GB" sz="1200" kern="0" dirty="0">
                <a:latin typeface="+mn-lt"/>
              </a:rPr>
              <a:t> </a:t>
            </a:r>
          </a:p>
          <a:p>
            <a:pPr marL="342900" indent="-342900" algn="ctr">
              <a:spcBef>
                <a:spcPct val="20000"/>
              </a:spcBef>
              <a:buClr>
                <a:srgbClr val="2858BB"/>
              </a:buClr>
              <a:defRPr/>
            </a:pPr>
            <a:endParaRPr lang="en-GB" sz="2000" kern="0" dirty="0">
              <a:latin typeface="+mn-lt"/>
            </a:endParaRPr>
          </a:p>
        </p:txBody>
      </p:sp>
    </p:spTree>
    <p:extLst>
      <p:ext uri="{BB962C8B-B14F-4D97-AF65-F5344CB8AC3E}">
        <p14:creationId xmlns:p14="http://schemas.microsoft.com/office/powerpoint/2010/main" val="149446265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a:xfrm>
            <a:off x="609601" y="27500"/>
            <a:ext cx="11377084" cy="1143000"/>
          </a:xfrm>
        </p:spPr>
        <p:txBody>
          <a:bodyPr/>
          <a:lstStyle/>
          <a:p>
            <a:r>
              <a:rPr lang="en-GB" b="1" dirty="0"/>
              <a:t>Co channel Interference</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10</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10625" y="884444"/>
            <a:ext cx="8215509" cy="4273550"/>
          </a:xfrm>
        </p:spPr>
        <p:txBody>
          <a:bodyPr/>
          <a:lstStyle/>
          <a:p>
            <a:r>
              <a:rPr lang="en-GB" sz="2400" dirty="0"/>
              <a:t>As the user moves beyond the cell radius of BS1, the power from BS2 becomes stronger than that from BS1. </a:t>
            </a:r>
          </a:p>
          <a:p>
            <a:r>
              <a:rPr lang="en-GB" sz="2400" i="1" dirty="0"/>
              <a:t>Handover</a:t>
            </a:r>
            <a:r>
              <a:rPr lang="en-GB" sz="2400" dirty="0"/>
              <a:t> from BS1 (f1) to BS2 (f2). </a:t>
            </a:r>
          </a:p>
          <a:p>
            <a:r>
              <a:rPr lang="en-GB" sz="2400" dirty="0"/>
              <a:t>As the user continues, a further handover occurs between BS2 and BS3. Depending on the reuse distance (</a:t>
            </a:r>
            <a:r>
              <a:rPr lang="en-GB" sz="2400" i="1" dirty="0"/>
              <a:t>D</a:t>
            </a:r>
            <a:r>
              <a:rPr lang="en-GB" sz="2400" dirty="0"/>
              <a:t>), BS3 may be able to spatially reuse the first frequency, f3=f1</a:t>
            </a:r>
          </a:p>
          <a:p>
            <a:r>
              <a:rPr lang="en-GB" sz="2400" dirty="0"/>
              <a:t>At the handover points the ratio between the wanted and unwanted powers is marked as the C/I </a:t>
            </a:r>
            <a:r>
              <a:rPr lang="en-GB" sz="2400" i="1" dirty="0"/>
              <a:t>protection ratio</a:t>
            </a:r>
            <a:r>
              <a:rPr lang="en-GB" sz="2400" dirty="0"/>
              <a:t>. </a:t>
            </a:r>
          </a:p>
          <a:p>
            <a:r>
              <a:rPr lang="en-GB" sz="2400" dirty="0"/>
              <a:t>This defines how much stronger the wanted signal must be compared to the interfering signals. The higher the required protection ratio the further the cochannel frequencies must be separated (greater value of </a:t>
            </a:r>
            <a:r>
              <a:rPr lang="en-GB" sz="2400" i="1" dirty="0"/>
              <a:t>D)</a:t>
            </a:r>
            <a:endParaRPr lang="en-GB" sz="2400" dirty="0"/>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C5BF374D-8634-F449-AE4C-D6C5543974D1}"/>
              </a:ext>
            </a:extLst>
          </p:cNvPr>
          <p:cNvSpPr>
            <a:spLocks noChangeArrowheads="1"/>
          </p:cNvSpPr>
          <p:nvPr/>
        </p:nvSpPr>
        <p:spPr bwMode="auto">
          <a:xfrm>
            <a:off x="9001698" y="648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FFA93DED-7375-704C-9DB9-10A43D76D0F4}"/>
              </a:ext>
            </a:extLst>
          </p:cNvPr>
          <p:cNvPicPr/>
          <p:nvPr/>
        </p:nvPicPr>
        <p:blipFill rotWithShape="1">
          <a:blip r:embed="rId2">
            <a:extLst>
              <a:ext uri="{28A0092B-C50C-407E-A947-70E740481C1C}">
                <a14:useLocalDpi xmlns:a14="http://schemas.microsoft.com/office/drawing/2010/main" val="0"/>
              </a:ext>
            </a:extLst>
          </a:blip>
          <a:srcRect l="32622" r="15263"/>
          <a:stretch/>
        </p:blipFill>
        <p:spPr bwMode="auto">
          <a:xfrm>
            <a:off x="8068962" y="1685876"/>
            <a:ext cx="3917723" cy="2799625"/>
          </a:xfrm>
          <a:prstGeom prst="rect">
            <a:avLst/>
          </a:prstGeom>
          <a:noFill/>
          <a:ln>
            <a:noFill/>
          </a:ln>
        </p:spPr>
      </p:pic>
    </p:spTree>
    <p:extLst>
      <p:ext uri="{BB962C8B-B14F-4D97-AF65-F5344CB8AC3E}">
        <p14:creationId xmlns:p14="http://schemas.microsoft.com/office/powerpoint/2010/main" val="1904973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a:xfrm>
            <a:off x="609601" y="27500"/>
            <a:ext cx="11377084" cy="1143000"/>
          </a:xfrm>
        </p:spPr>
        <p:txBody>
          <a:bodyPr/>
          <a:lstStyle/>
          <a:p>
            <a:r>
              <a:rPr lang="en-GB" b="1" dirty="0"/>
              <a:t>Outage</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11</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10625" y="884444"/>
            <a:ext cx="8215509" cy="4273550"/>
          </a:xfrm>
        </p:spPr>
        <p:txBody>
          <a:bodyPr/>
          <a:lstStyle/>
          <a:p>
            <a:r>
              <a:rPr lang="en-GB" sz="2400" dirty="0"/>
              <a:t>In a cochannel interference limited mobile radio system, adequate signal strength </a:t>
            </a:r>
            <a:r>
              <a:rPr lang="en-GB" sz="2400" i="1" dirty="0"/>
              <a:t>and</a:t>
            </a:r>
            <a:r>
              <a:rPr lang="en-GB" sz="2400" dirty="0"/>
              <a:t> signal to interference ratios (SIR) are essential for successful communications.</a:t>
            </a:r>
          </a:p>
          <a:p>
            <a:r>
              <a:rPr lang="en-GB" sz="2400" dirty="0"/>
              <a:t>Outage probability, defined as the probability of failing to simultaneously achieve a given signal to noise ratio (SNR) and a given signal to interference ratio, is an appropriate measure for evaluating the performance of mobile radio systems. </a:t>
            </a:r>
          </a:p>
          <a:p>
            <a:r>
              <a:rPr lang="en-GB" sz="2400" dirty="0"/>
              <a:t>For example, assuming a BER of 1% and C/I of 15 dB, the required SNR would be approximately 8 </a:t>
            </a:r>
            <a:r>
              <a:rPr lang="en-GB" sz="2400" dirty="0" err="1"/>
              <a:t>dB.</a:t>
            </a:r>
            <a:r>
              <a:rPr lang="en-GB" sz="2400" dirty="0"/>
              <a:t> For higher cochannel interference ratios (say 10 dB), more signal power is required to meet the BER probability (SNR = 13 dB). </a:t>
            </a:r>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C5BF374D-8634-F449-AE4C-D6C5543974D1}"/>
              </a:ext>
            </a:extLst>
          </p:cNvPr>
          <p:cNvSpPr>
            <a:spLocks noChangeArrowheads="1"/>
          </p:cNvSpPr>
          <p:nvPr/>
        </p:nvSpPr>
        <p:spPr bwMode="auto">
          <a:xfrm>
            <a:off x="9001698" y="648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33842277-4542-B448-A53C-1577725446C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74105" y="1763395"/>
            <a:ext cx="4277995" cy="3331210"/>
          </a:xfrm>
          <a:prstGeom prst="rect">
            <a:avLst/>
          </a:prstGeom>
          <a:noFill/>
          <a:ln>
            <a:noFill/>
          </a:ln>
        </p:spPr>
      </p:pic>
    </p:spTree>
    <p:extLst>
      <p:ext uri="{BB962C8B-B14F-4D97-AF65-F5344CB8AC3E}">
        <p14:creationId xmlns:p14="http://schemas.microsoft.com/office/powerpoint/2010/main" val="121296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p:txBody>
          <a:bodyPr/>
          <a:lstStyle/>
          <a:p>
            <a:r>
              <a:rPr lang="en-GB" b="1" dirty="0"/>
              <a:t>Cellular Principals and Design</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2</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p:txBody>
          <a:bodyPr/>
          <a:lstStyle/>
          <a:p>
            <a:r>
              <a:rPr lang="en-US" dirty="0"/>
              <a:t>The basic principle behind cellular systems is to explore the power fall off with distance of signal propagation in order to reuse the same channel at spatially separated locations</a:t>
            </a:r>
          </a:p>
          <a:p>
            <a:r>
              <a:rPr lang="en-US" dirty="0"/>
              <a:t>An area is divided in non overlapping cells.</a:t>
            </a:r>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6EBED5D7-670D-CA48-A566-DA132441CFCC}"/>
              </a:ext>
            </a:extLst>
          </p:cNvPr>
          <p:cNvGraphicFramePr>
            <a:graphicFrameLocks noChangeAspect="1"/>
          </p:cNvGraphicFramePr>
          <p:nvPr>
            <p:extLst>
              <p:ext uri="{D42A27DB-BD31-4B8C-83A1-F6EECF244321}">
                <p14:modId xmlns:p14="http://schemas.microsoft.com/office/powerpoint/2010/main" val="2649239281"/>
              </p:ext>
            </p:extLst>
          </p:nvPr>
        </p:nvGraphicFramePr>
        <p:xfrm>
          <a:off x="8798011" y="3736975"/>
          <a:ext cx="2616200" cy="1955800"/>
        </p:xfrm>
        <a:graphic>
          <a:graphicData uri="http://schemas.openxmlformats.org/presentationml/2006/ole">
            <mc:AlternateContent xmlns:mc="http://schemas.openxmlformats.org/markup-compatibility/2006">
              <mc:Choice xmlns:v="urn:schemas-microsoft-com:vml" Requires="v">
                <p:oleObj spid="_x0000_s33803" r:id="rId3" imgW="4800600" imgH="4197350" progId="MSPhotoEd.3">
                  <p:embed/>
                </p:oleObj>
              </mc:Choice>
              <mc:Fallback>
                <p:oleObj r:id="rId3" imgW="4800600" imgH="4197350" progId="MSPhotoEd.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8011" y="3736975"/>
                        <a:ext cx="2616200" cy="195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76760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p:txBody>
          <a:bodyPr/>
          <a:lstStyle/>
          <a:p>
            <a:r>
              <a:rPr lang="en-GB" b="1" dirty="0"/>
              <a:t>Cellular Design</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3</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609599" y="1292225"/>
            <a:ext cx="10972800" cy="4273550"/>
          </a:xfrm>
        </p:spPr>
        <p:txBody>
          <a:bodyPr/>
          <a:lstStyle/>
          <a:p>
            <a:r>
              <a:rPr lang="en-GB" dirty="0"/>
              <a:t>Historically, cellular networks are built using a large number of </a:t>
            </a:r>
            <a:r>
              <a:rPr lang="en-GB" dirty="0" err="1"/>
              <a:t>basestations</a:t>
            </a:r>
            <a:r>
              <a:rPr lang="en-GB" dirty="0"/>
              <a:t> to achieve continuous street-level coverage. </a:t>
            </a:r>
          </a:p>
          <a:p>
            <a:r>
              <a:rPr lang="en-GB" dirty="0"/>
              <a:t>The early systems placed </a:t>
            </a:r>
            <a:r>
              <a:rPr lang="en-GB" dirty="0" err="1"/>
              <a:t>basestations</a:t>
            </a:r>
            <a:r>
              <a:rPr lang="en-GB" dirty="0"/>
              <a:t> on tall buildings and hill tops to achieve a coverage radius of up to 20 km.</a:t>
            </a:r>
          </a:p>
          <a:p>
            <a:r>
              <a:rPr lang="en-GB" dirty="0"/>
              <a:t>Each </a:t>
            </a:r>
            <a:r>
              <a:rPr lang="en-GB" dirty="0" err="1"/>
              <a:t>basestation</a:t>
            </a:r>
            <a:r>
              <a:rPr lang="en-GB" dirty="0"/>
              <a:t> is capable of supporting a large number of simultaneous users, the exact number being a function of cost,  complexity, bandwidth and modulation technique. </a:t>
            </a:r>
          </a:p>
          <a:p>
            <a:endParaRPr lang="en-US" dirty="0"/>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33973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a:xfrm>
            <a:off x="609601" y="27500"/>
            <a:ext cx="11377084" cy="1143000"/>
          </a:xfrm>
        </p:spPr>
        <p:txBody>
          <a:bodyPr/>
          <a:lstStyle/>
          <a:p>
            <a:r>
              <a:rPr lang="en-GB" b="1" dirty="0"/>
              <a:t>Cellular Design</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4</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51162" y="995657"/>
            <a:ext cx="8645612" cy="4273550"/>
          </a:xfrm>
        </p:spPr>
        <p:txBody>
          <a:bodyPr/>
          <a:lstStyle/>
          <a:p>
            <a:r>
              <a:rPr lang="en-GB" sz="2800" dirty="0"/>
              <a:t>Large cells allowed rapid coverage to be easily achieved. </a:t>
            </a:r>
          </a:p>
          <a:p>
            <a:r>
              <a:rPr lang="en-GB" sz="2800" dirty="0"/>
              <a:t>For fast moving vehicles the large cells also reduced the problems of </a:t>
            </a:r>
            <a:r>
              <a:rPr lang="en-GB" sz="2800" i="1" dirty="0"/>
              <a:t>handover</a:t>
            </a:r>
            <a:r>
              <a:rPr lang="en-GB" sz="2800" dirty="0"/>
              <a:t> (the term used to describe transferring a call from one </a:t>
            </a:r>
            <a:r>
              <a:rPr lang="en-GB" sz="2800" dirty="0" err="1"/>
              <a:t>basestation</a:t>
            </a:r>
            <a:r>
              <a:rPr lang="en-GB" sz="2800" dirty="0"/>
              <a:t> to another). </a:t>
            </a:r>
          </a:p>
          <a:p>
            <a:r>
              <a:rPr lang="en-GB" sz="2800" dirty="0"/>
              <a:t>Each cell is assumed to cover an ideal hexagon. Hexagons are used since they </a:t>
            </a:r>
            <a:r>
              <a:rPr lang="en-GB" sz="2800" dirty="0" err="1"/>
              <a:t>tessalate</a:t>
            </a:r>
            <a:r>
              <a:rPr lang="en-GB" sz="2800" dirty="0"/>
              <a:t> (i.e. cover an area without overlap) and also approximate </a:t>
            </a:r>
            <a:r>
              <a:rPr lang="en-GB" sz="2800" dirty="0" err="1"/>
              <a:t>cicular</a:t>
            </a:r>
            <a:r>
              <a:rPr lang="en-GB" sz="2800" dirty="0"/>
              <a:t> coverage better than a square or triangle.</a:t>
            </a:r>
          </a:p>
          <a:p>
            <a:r>
              <a:rPr lang="en-US" sz="2800" dirty="0"/>
              <a:t>An area is divided in non overlapping cells.</a:t>
            </a:r>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3A18555D-A283-9A40-902A-AB227AD4208F}"/>
              </a:ext>
            </a:extLst>
          </p:cNvPr>
          <p:cNvSpPr/>
          <p:nvPr/>
        </p:nvSpPr>
        <p:spPr>
          <a:xfrm>
            <a:off x="9793870" y="1260940"/>
            <a:ext cx="2346968" cy="1477328"/>
          </a:xfrm>
          <a:prstGeom prst="rect">
            <a:avLst/>
          </a:prstGeom>
        </p:spPr>
        <p:txBody>
          <a:bodyPr wrap="square">
            <a:spAutoFit/>
          </a:bodyPr>
          <a:lstStyle/>
          <a:p>
            <a:r>
              <a:rPr lang="en-GB" dirty="0">
                <a:solidFill>
                  <a:srgbClr val="0066FF"/>
                </a:solidFill>
              </a:rPr>
              <a:t>Rural </a:t>
            </a:r>
            <a:r>
              <a:rPr lang="en-GB" dirty="0" err="1">
                <a:solidFill>
                  <a:srgbClr val="0066FF"/>
                </a:solidFill>
              </a:rPr>
              <a:t>basestation</a:t>
            </a:r>
            <a:r>
              <a:rPr lang="en-GB" dirty="0">
                <a:solidFill>
                  <a:srgbClr val="0066FF"/>
                </a:solidFill>
              </a:rPr>
              <a:t> and the hexagonal planning used to achieve continuous coverage</a:t>
            </a:r>
            <a:r>
              <a:rPr lang="en-GB" dirty="0"/>
              <a:t>. </a:t>
            </a:r>
          </a:p>
        </p:txBody>
      </p:sp>
      <p:sp>
        <p:nvSpPr>
          <p:cNvPr id="5" name="Rectangle 2">
            <a:extLst>
              <a:ext uri="{FF2B5EF4-FFF2-40B4-BE49-F238E27FC236}">
                <a16:creationId xmlns:a16="http://schemas.microsoft.com/office/drawing/2014/main" id="{C5BF374D-8634-F449-AE4C-D6C5543974D1}"/>
              </a:ext>
            </a:extLst>
          </p:cNvPr>
          <p:cNvSpPr>
            <a:spLocks noChangeArrowheads="1"/>
          </p:cNvSpPr>
          <p:nvPr/>
        </p:nvSpPr>
        <p:spPr bwMode="auto">
          <a:xfrm>
            <a:off x="9001698" y="648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7889" name="Picture 1">
            <a:extLst>
              <a:ext uri="{FF2B5EF4-FFF2-40B4-BE49-F238E27FC236}">
                <a16:creationId xmlns:a16="http://schemas.microsoft.com/office/drawing/2014/main" id="{9A496063-BCFC-3842-849C-01BE277236A9}"/>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l="15997" r="15997"/>
          <a:stretch>
            <a:fillRect/>
          </a:stretch>
        </p:blipFill>
        <p:spPr bwMode="auto">
          <a:xfrm>
            <a:off x="8175713" y="166688"/>
            <a:ext cx="1079500" cy="25019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9B57E3C-DA09-A94D-A30D-164ED7A34B5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175713" y="3134729"/>
            <a:ext cx="4027805" cy="2459990"/>
          </a:xfrm>
          <a:prstGeom prst="rect">
            <a:avLst/>
          </a:prstGeom>
          <a:noFill/>
          <a:ln>
            <a:noFill/>
          </a:ln>
        </p:spPr>
      </p:pic>
    </p:spTree>
    <p:extLst>
      <p:ext uri="{BB962C8B-B14F-4D97-AF65-F5344CB8AC3E}">
        <p14:creationId xmlns:p14="http://schemas.microsoft.com/office/powerpoint/2010/main" val="3810088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a:xfrm>
            <a:off x="609601" y="27500"/>
            <a:ext cx="11377084" cy="1143000"/>
          </a:xfrm>
        </p:spPr>
        <p:txBody>
          <a:bodyPr/>
          <a:lstStyle/>
          <a:p>
            <a:r>
              <a:rPr lang="en-GB" b="1" dirty="0"/>
              <a:t>Cellular Design</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5</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51162" y="995657"/>
            <a:ext cx="9191692" cy="4273550"/>
          </a:xfrm>
        </p:spPr>
        <p:txBody>
          <a:bodyPr/>
          <a:lstStyle/>
          <a:p>
            <a:r>
              <a:rPr lang="en-GB" sz="2400" dirty="0"/>
              <a:t>Adjacent cells </a:t>
            </a:r>
            <a:r>
              <a:rPr lang="en-GB" sz="2400" u="sng" dirty="0"/>
              <a:t>cannot</a:t>
            </a:r>
            <a:r>
              <a:rPr lang="en-GB" sz="2400" dirty="0"/>
              <a:t> use the </a:t>
            </a:r>
            <a:r>
              <a:rPr lang="en-GB" sz="2400" i="1" dirty="0"/>
              <a:t>same</a:t>
            </a:r>
            <a:r>
              <a:rPr lang="en-GB" sz="2400" dirty="0"/>
              <a:t> set of frequencies. </a:t>
            </a:r>
          </a:p>
          <a:p>
            <a:r>
              <a:rPr lang="en-GB" sz="2400" dirty="0"/>
              <a:t>The colour and shading patterns are used to represent unique frequency groups. </a:t>
            </a:r>
          </a:p>
          <a:p>
            <a:r>
              <a:rPr lang="en-GB" sz="2400" dirty="0"/>
              <a:t>We observe a central green cell surround by an initial set of    six cochannel cells (the centre of these cells forms a larger hexagon). </a:t>
            </a:r>
          </a:p>
          <a:p>
            <a:r>
              <a:rPr lang="en-GB" sz="2400" dirty="0"/>
              <a:t>These six cells form the first-tier of cochannel interferers. </a:t>
            </a:r>
          </a:p>
          <a:p>
            <a:r>
              <a:rPr lang="en-GB" sz="2400" dirty="0"/>
              <a:t>The pattern shown is based on a </a:t>
            </a:r>
            <a:r>
              <a:rPr lang="en-GB" sz="2400" i="1" dirty="0"/>
              <a:t>cluster group</a:t>
            </a:r>
            <a:r>
              <a:rPr lang="en-GB" sz="2400" dirty="0"/>
              <a:t> of three cells.</a:t>
            </a:r>
          </a:p>
          <a:p>
            <a:r>
              <a:rPr lang="en-GB" sz="2400" dirty="0"/>
              <a:t>The cluster group (or </a:t>
            </a:r>
            <a:r>
              <a:rPr lang="en-GB" sz="2400" i="1" dirty="0"/>
              <a:t>cluster size</a:t>
            </a:r>
            <a:r>
              <a:rPr lang="en-GB" sz="2400" dirty="0"/>
              <a:t>) is normally denoted by the letter </a:t>
            </a:r>
            <a:r>
              <a:rPr lang="en-GB" sz="2400" i="1" dirty="0"/>
              <a:t>N</a:t>
            </a:r>
            <a:r>
              <a:rPr lang="en-GB" sz="2400" dirty="0"/>
              <a:t>.</a:t>
            </a:r>
          </a:p>
          <a:p>
            <a:r>
              <a:rPr lang="en-GB" sz="2400" dirty="0"/>
              <a:t>The available radio resources are shared equally across a group of </a:t>
            </a:r>
            <a:r>
              <a:rPr lang="en-GB" sz="2400" i="1" dirty="0"/>
              <a:t>N</a:t>
            </a:r>
            <a:r>
              <a:rPr lang="en-GB" sz="2400" dirty="0"/>
              <a:t> cells (with </a:t>
            </a:r>
            <a:r>
              <a:rPr lang="en-GB" sz="2400" i="1" dirty="0"/>
              <a:t>N</a:t>
            </a:r>
            <a:r>
              <a:rPr lang="en-GB" sz="2400" dirty="0"/>
              <a:t>=3 in this example). </a:t>
            </a:r>
            <a:endParaRPr lang="en-US" sz="2400" dirty="0"/>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C5BF374D-8634-F449-AE4C-D6C5543974D1}"/>
              </a:ext>
            </a:extLst>
          </p:cNvPr>
          <p:cNvSpPr>
            <a:spLocks noChangeArrowheads="1"/>
          </p:cNvSpPr>
          <p:nvPr/>
        </p:nvSpPr>
        <p:spPr bwMode="auto">
          <a:xfrm>
            <a:off x="9001698" y="648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C7915600-E3B8-AE4B-9DE0-F2142FEE578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13033" y="1989858"/>
            <a:ext cx="4027805" cy="2459990"/>
          </a:xfrm>
          <a:prstGeom prst="rect">
            <a:avLst/>
          </a:prstGeom>
          <a:noFill/>
          <a:ln>
            <a:noFill/>
          </a:ln>
        </p:spPr>
      </p:pic>
    </p:spTree>
    <p:extLst>
      <p:ext uri="{BB962C8B-B14F-4D97-AF65-F5344CB8AC3E}">
        <p14:creationId xmlns:p14="http://schemas.microsoft.com/office/powerpoint/2010/main" val="374752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a:xfrm>
            <a:off x="609601" y="27500"/>
            <a:ext cx="11377084" cy="1143000"/>
          </a:xfrm>
        </p:spPr>
        <p:txBody>
          <a:bodyPr/>
          <a:lstStyle/>
          <a:p>
            <a:r>
              <a:rPr lang="en-GB" b="1" dirty="0"/>
              <a:t>Cellular Design</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6</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51162" y="995657"/>
            <a:ext cx="8950536" cy="4273550"/>
          </a:xfrm>
        </p:spPr>
        <p:txBody>
          <a:bodyPr/>
          <a:lstStyle/>
          <a:p>
            <a:r>
              <a:rPr lang="en-GB" sz="2800" dirty="0"/>
              <a:t>The resources are reused geography (denoted by cells of the same colour and shading). </a:t>
            </a:r>
          </a:p>
          <a:p>
            <a:r>
              <a:rPr lang="en-GB" sz="2800" dirty="0"/>
              <a:t>The shape of the three cell cluster group (also known as the </a:t>
            </a:r>
            <a:r>
              <a:rPr lang="en-GB" sz="2800" i="1" dirty="0"/>
              <a:t>reuse pattern</a:t>
            </a:r>
            <a:r>
              <a:rPr lang="en-GB" sz="2800" dirty="0"/>
              <a:t>) is shown in the far right-hand side of the figure. </a:t>
            </a:r>
          </a:p>
          <a:p>
            <a:r>
              <a:rPr lang="en-GB" sz="2800" dirty="0"/>
              <a:t>In any cellular design, the cluster group is simply stamped out again and again to achieve continuous spatial coverage. </a:t>
            </a:r>
          </a:p>
          <a:p>
            <a:r>
              <a:rPr lang="en-GB" sz="2800" dirty="0"/>
              <a:t>The size of the cluster group is calculated to ensure the interference generated between cochannel sites is acceptable. </a:t>
            </a:r>
            <a:endParaRPr lang="en-US" sz="2800" dirty="0"/>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C5BF374D-8634-F449-AE4C-D6C5543974D1}"/>
              </a:ext>
            </a:extLst>
          </p:cNvPr>
          <p:cNvSpPr>
            <a:spLocks noChangeArrowheads="1"/>
          </p:cNvSpPr>
          <p:nvPr/>
        </p:nvSpPr>
        <p:spPr bwMode="auto">
          <a:xfrm>
            <a:off x="9001698" y="648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47CD5CB0-FDDE-D440-BF90-A2EC18A2576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13033" y="2809217"/>
            <a:ext cx="4027805" cy="2459990"/>
          </a:xfrm>
          <a:prstGeom prst="rect">
            <a:avLst/>
          </a:prstGeom>
          <a:noFill/>
          <a:ln>
            <a:noFill/>
          </a:ln>
        </p:spPr>
      </p:pic>
    </p:spTree>
    <p:extLst>
      <p:ext uri="{BB962C8B-B14F-4D97-AF65-F5344CB8AC3E}">
        <p14:creationId xmlns:p14="http://schemas.microsoft.com/office/powerpoint/2010/main" val="1418733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a:xfrm>
            <a:off x="609601" y="27500"/>
            <a:ext cx="11377084" cy="1143000"/>
          </a:xfrm>
        </p:spPr>
        <p:txBody>
          <a:bodyPr/>
          <a:lstStyle/>
          <a:p>
            <a:r>
              <a:rPr lang="en-GB" b="1" dirty="0"/>
              <a:t>Cellular Design</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7</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63519" y="995657"/>
            <a:ext cx="9389400" cy="4273550"/>
          </a:xfrm>
        </p:spPr>
        <p:txBody>
          <a:bodyPr/>
          <a:lstStyle/>
          <a:p>
            <a:r>
              <a:rPr lang="en-GB" sz="2400" dirty="0"/>
              <a:t>The distance between cochannel cells is referred to as the </a:t>
            </a:r>
            <a:r>
              <a:rPr lang="en-GB" sz="2400" i="1" dirty="0" err="1"/>
              <a:t>cochanel</a:t>
            </a:r>
            <a:r>
              <a:rPr lang="en-GB" sz="2400" i="1" dirty="0"/>
              <a:t> reuse distance,</a:t>
            </a:r>
            <a:r>
              <a:rPr lang="en-GB" sz="2400" dirty="0"/>
              <a:t> </a:t>
            </a:r>
            <a:r>
              <a:rPr lang="en-GB" sz="2400" i="1" dirty="0"/>
              <a:t>D</a:t>
            </a:r>
            <a:endParaRPr lang="en-GB" sz="2400" dirty="0"/>
          </a:p>
          <a:p>
            <a:r>
              <a:rPr lang="en-GB" sz="2400" dirty="0"/>
              <a:t>The cell radius is denoted by the letter </a:t>
            </a:r>
            <a:r>
              <a:rPr lang="en-GB" sz="2400" i="1" dirty="0"/>
              <a:t>R</a:t>
            </a:r>
            <a:r>
              <a:rPr lang="en-GB" sz="2400" dirty="0"/>
              <a:t>. </a:t>
            </a:r>
          </a:p>
          <a:p>
            <a:r>
              <a:rPr lang="en-GB" sz="2400" dirty="0"/>
              <a:t>The total available bandwidth allocation is split into </a:t>
            </a:r>
            <a:r>
              <a:rPr lang="en-GB" sz="2400" i="1" dirty="0"/>
              <a:t>N</a:t>
            </a:r>
            <a:r>
              <a:rPr lang="en-GB" sz="2400" dirty="0"/>
              <a:t> equal sections, and hence only one </a:t>
            </a:r>
            <a:r>
              <a:rPr lang="en-GB" sz="2400" i="1" dirty="0"/>
              <a:t>N</a:t>
            </a:r>
            <a:r>
              <a:rPr lang="en-GB" sz="2400" dirty="0"/>
              <a:t>-</a:t>
            </a:r>
            <a:r>
              <a:rPr lang="en-GB" sz="2400" dirty="0" err="1"/>
              <a:t>th</a:t>
            </a:r>
            <a:r>
              <a:rPr lang="en-GB" sz="2400" dirty="0"/>
              <a:t> of the total bandwidth is available to any one hexagonal cell.</a:t>
            </a:r>
          </a:p>
          <a:p>
            <a:r>
              <a:rPr lang="en-GB" sz="2400" dirty="0"/>
              <a:t>Obviously, the lower the cluster size the higher the systems’ overall capacity (since more bandwidth is available in each cell).</a:t>
            </a:r>
          </a:p>
          <a:p>
            <a:r>
              <a:rPr lang="en-GB" sz="2400" dirty="0"/>
              <a:t>The cluster size is governed by the radio system’s sensitivity to cochannel interference. The higher the system’s interference tolerance, the closer the same set of frequencies can be spatially reused. </a:t>
            </a:r>
            <a:endParaRPr lang="en-US" sz="2400" dirty="0"/>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C5BF374D-8634-F449-AE4C-D6C5543974D1}"/>
              </a:ext>
            </a:extLst>
          </p:cNvPr>
          <p:cNvSpPr>
            <a:spLocks noChangeArrowheads="1"/>
          </p:cNvSpPr>
          <p:nvPr/>
        </p:nvSpPr>
        <p:spPr bwMode="auto">
          <a:xfrm>
            <a:off x="9001698" y="648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48703E72-2BB7-4445-88CD-E5B25FE663B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99532" y="1532657"/>
            <a:ext cx="4027805" cy="2459990"/>
          </a:xfrm>
          <a:prstGeom prst="rect">
            <a:avLst/>
          </a:prstGeom>
          <a:noFill/>
          <a:ln>
            <a:noFill/>
          </a:ln>
        </p:spPr>
      </p:pic>
    </p:spTree>
    <p:extLst>
      <p:ext uri="{BB962C8B-B14F-4D97-AF65-F5344CB8AC3E}">
        <p14:creationId xmlns:p14="http://schemas.microsoft.com/office/powerpoint/2010/main" val="1915080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a:xfrm>
            <a:off x="609601" y="27500"/>
            <a:ext cx="11377084" cy="1143000"/>
          </a:xfrm>
        </p:spPr>
        <p:txBody>
          <a:bodyPr/>
          <a:lstStyle/>
          <a:p>
            <a:r>
              <a:rPr lang="en-GB" b="1" dirty="0"/>
              <a:t>Cellular Design</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8</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63519" y="995657"/>
            <a:ext cx="9389400" cy="4273550"/>
          </a:xfrm>
        </p:spPr>
        <p:txBody>
          <a:bodyPr/>
          <a:lstStyle/>
          <a:p>
            <a:r>
              <a:rPr lang="en-GB" sz="2400" dirty="0"/>
              <a:t>A first-tier of interfering </a:t>
            </a:r>
            <a:r>
              <a:rPr lang="en-GB" sz="2400" dirty="0" err="1"/>
              <a:t>basestations</a:t>
            </a:r>
            <a:r>
              <a:rPr lang="en-GB" sz="2400" dirty="0"/>
              <a:t> exist, and that this always consists of six cochannel cells. We assume that the bulk of the of interference comes from the first-tier of cochannel cells.</a:t>
            </a:r>
          </a:p>
          <a:p>
            <a:r>
              <a:rPr lang="en-GB" sz="2400" dirty="0"/>
              <a:t>In general, the capacity of a network can be defined as the number of voice channels per MHz per kilometre squared. The term </a:t>
            </a:r>
            <a:r>
              <a:rPr lang="en-GB" sz="2400" i="1" dirty="0"/>
              <a:t>Erlang</a:t>
            </a:r>
            <a:r>
              <a:rPr lang="en-GB" sz="2400" dirty="0"/>
              <a:t> is used to represent the concept of a single continuous voice call. </a:t>
            </a:r>
          </a:p>
          <a:p>
            <a:r>
              <a:rPr lang="en-GB" sz="2400" dirty="0"/>
              <a:t>Hence, capacity is often quoted as Erlangs per MHz per kilometre squared. A single user is often assumed to represent approximately 0.02 Erlangs (i.e. they use the phone for 2% of the time, or approximately 30 minutes per day). </a:t>
            </a:r>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C5BF374D-8634-F449-AE4C-D6C5543974D1}"/>
              </a:ext>
            </a:extLst>
          </p:cNvPr>
          <p:cNvSpPr>
            <a:spLocks noChangeArrowheads="1"/>
          </p:cNvSpPr>
          <p:nvPr/>
        </p:nvSpPr>
        <p:spPr bwMode="auto">
          <a:xfrm>
            <a:off x="9001698" y="648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C2E8ABA3-11DC-A548-8B31-8914C918DF4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01698" y="2780478"/>
            <a:ext cx="3190302" cy="2836205"/>
          </a:xfrm>
          <a:prstGeom prst="rect">
            <a:avLst/>
          </a:prstGeom>
          <a:noFill/>
          <a:ln>
            <a:noFill/>
          </a:ln>
        </p:spPr>
      </p:pic>
    </p:spTree>
    <p:extLst>
      <p:ext uri="{BB962C8B-B14F-4D97-AF65-F5344CB8AC3E}">
        <p14:creationId xmlns:p14="http://schemas.microsoft.com/office/powerpoint/2010/main" val="3239120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AD4E-CB32-7E4F-93A6-EB400946AF48}"/>
              </a:ext>
            </a:extLst>
          </p:cNvPr>
          <p:cNvSpPr>
            <a:spLocks noGrp="1"/>
          </p:cNvSpPr>
          <p:nvPr>
            <p:ph type="title"/>
          </p:nvPr>
        </p:nvSpPr>
        <p:spPr>
          <a:xfrm>
            <a:off x="609601" y="27500"/>
            <a:ext cx="11377084" cy="1143000"/>
          </a:xfrm>
        </p:spPr>
        <p:txBody>
          <a:bodyPr/>
          <a:lstStyle/>
          <a:p>
            <a:r>
              <a:rPr lang="en-GB" b="1" dirty="0"/>
              <a:t>Co channel Interference</a:t>
            </a:r>
            <a:endParaRPr lang="en-GB" dirty="0"/>
          </a:p>
        </p:txBody>
      </p:sp>
      <p:sp>
        <p:nvSpPr>
          <p:cNvPr id="4" name="Slide Number Placeholder 3">
            <a:extLst>
              <a:ext uri="{FF2B5EF4-FFF2-40B4-BE49-F238E27FC236}">
                <a16:creationId xmlns:a16="http://schemas.microsoft.com/office/drawing/2014/main" id="{9C7C24F5-9089-8846-8C14-7E4A18B2EE89}"/>
              </a:ext>
            </a:extLst>
          </p:cNvPr>
          <p:cNvSpPr>
            <a:spLocks noGrp="1"/>
          </p:cNvSpPr>
          <p:nvPr>
            <p:ph type="sldNum" sz="quarter" idx="10"/>
          </p:nvPr>
        </p:nvSpPr>
        <p:spPr/>
        <p:txBody>
          <a:bodyPr/>
          <a:lstStyle/>
          <a:p>
            <a:pPr>
              <a:defRPr/>
            </a:pPr>
            <a:fld id="{069A18A3-0959-4526-9875-EC4318979250}" type="slidenum">
              <a:rPr lang="en-GB" smtClean="0"/>
              <a:pPr>
                <a:defRPr/>
              </a:pPr>
              <a:t>9</a:t>
            </a:fld>
            <a:endParaRPr lang="en-GB"/>
          </a:p>
        </p:txBody>
      </p:sp>
      <p:sp>
        <p:nvSpPr>
          <p:cNvPr id="6" name="Content Placeholder 5">
            <a:extLst>
              <a:ext uri="{FF2B5EF4-FFF2-40B4-BE49-F238E27FC236}">
                <a16:creationId xmlns:a16="http://schemas.microsoft.com/office/drawing/2014/main" id="{97EA8550-3C85-E04F-8BA3-39147738ED13}"/>
              </a:ext>
            </a:extLst>
          </p:cNvPr>
          <p:cNvSpPr>
            <a:spLocks noGrp="1"/>
          </p:cNvSpPr>
          <p:nvPr>
            <p:ph idx="1"/>
          </p:nvPr>
        </p:nvSpPr>
        <p:spPr>
          <a:xfrm>
            <a:off x="63518" y="995657"/>
            <a:ext cx="11786611" cy="4273550"/>
          </a:xfrm>
        </p:spPr>
        <p:txBody>
          <a:bodyPr/>
          <a:lstStyle/>
          <a:p>
            <a:r>
              <a:rPr lang="en-GB" sz="2400" dirty="0"/>
              <a:t>The reuse distance </a:t>
            </a:r>
            <a:r>
              <a:rPr lang="en-GB" sz="2400" i="1" dirty="0"/>
              <a:t>D</a:t>
            </a:r>
            <a:r>
              <a:rPr lang="en-GB" sz="2400" dirty="0"/>
              <a:t> can be obtained by considering the statistics of the power versus distance curve. </a:t>
            </a:r>
          </a:p>
          <a:p>
            <a:r>
              <a:rPr lang="en-GB" sz="2400" dirty="0"/>
              <a:t>The left-hand side of the Figure shows a typical cellular arrangement (</a:t>
            </a:r>
            <a:r>
              <a:rPr lang="en-GB" sz="2400" i="1" dirty="0"/>
              <a:t>N</a:t>
            </a:r>
            <a:r>
              <a:rPr lang="en-GB" sz="2400" dirty="0"/>
              <a:t>=4), while the right-hand side of the Figure shows a user moving from point A to point B across three cells. </a:t>
            </a:r>
          </a:p>
          <a:p>
            <a:r>
              <a:rPr lang="en-GB" sz="2400" dirty="0"/>
              <a:t>Initially the user is served by BS1 on frequency 1, however as the mobile moves along the route from A to B there comes a point where the average received power from BS1 is less than the average received power from BS2 (of frequency 2). </a:t>
            </a:r>
          </a:p>
        </p:txBody>
      </p:sp>
      <p:sp>
        <p:nvSpPr>
          <p:cNvPr id="7" name="Rectangle 2">
            <a:extLst>
              <a:ext uri="{FF2B5EF4-FFF2-40B4-BE49-F238E27FC236}">
                <a16:creationId xmlns:a16="http://schemas.microsoft.com/office/drawing/2014/main" id="{1CA6240B-9608-FC4E-9767-9E107C1D5F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C5BF374D-8634-F449-AE4C-D6C5543974D1}"/>
              </a:ext>
            </a:extLst>
          </p:cNvPr>
          <p:cNvSpPr>
            <a:spLocks noChangeArrowheads="1"/>
          </p:cNvSpPr>
          <p:nvPr/>
        </p:nvSpPr>
        <p:spPr bwMode="auto">
          <a:xfrm>
            <a:off x="9001698" y="648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FFA93DED-7375-704C-9DB9-10A43D76D0F4}"/>
              </a:ext>
            </a:extLst>
          </p:cNvPr>
          <p:cNvPicPr/>
          <p:nvPr/>
        </p:nvPicPr>
        <p:blipFill>
          <a:blip r:embed="rId2">
            <a:extLst>
              <a:ext uri="{28A0092B-C50C-407E-A947-70E740481C1C}">
                <a14:useLocalDpi xmlns:a14="http://schemas.microsoft.com/office/drawing/2010/main" val="0"/>
              </a:ext>
            </a:extLst>
          </a:blip>
          <a:srcRect r="15263"/>
          <a:stretch>
            <a:fillRect/>
          </a:stretch>
        </p:blipFill>
        <p:spPr bwMode="auto">
          <a:xfrm>
            <a:off x="3465559" y="4095444"/>
            <a:ext cx="6147997" cy="2671402"/>
          </a:xfrm>
          <a:prstGeom prst="rect">
            <a:avLst/>
          </a:prstGeom>
          <a:noFill/>
          <a:ln>
            <a:noFill/>
          </a:ln>
        </p:spPr>
      </p:pic>
    </p:spTree>
    <p:extLst>
      <p:ext uri="{BB962C8B-B14F-4D97-AF65-F5344CB8AC3E}">
        <p14:creationId xmlns:p14="http://schemas.microsoft.com/office/powerpoint/2010/main" val="2688701642"/>
      </p:ext>
    </p:extLst>
  </p:cSld>
  <p:clrMapOvr>
    <a:masterClrMapping/>
  </p:clrMapOvr>
</p:sld>
</file>

<file path=ppt/theme/theme1.xml><?xml version="1.0" encoding="utf-8"?>
<a:theme xmlns:a="http://schemas.openxmlformats.org/drawingml/2006/main" name="UOBtemplate 13 Feb">
  <a:themeElements>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OBtemplate 13 Fe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OBtemplate 13 Fe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OBtemplate 13 Fe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OBtemplate 13 Fe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OBtemplate 13 Fe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OBtemplate 13 Fe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OBtemplate 13 Fe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OBtemplate 13 Fe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OBtemplate 13 Fe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OBtemplate 13 Fe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OBtemplate 13 Fe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OBtemplate 13 Fe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UOB template subtitle in white bar 01 May</Template>
  <TotalTime>4366</TotalTime>
  <Words>1018</Words>
  <Application>Microsoft Macintosh PowerPoint</Application>
  <PresentationFormat>Widescreen</PresentationFormat>
  <Paragraphs>66</Paragraphs>
  <Slides>11</Slides>
  <Notes>1</Notes>
  <HiddenSlides>0</HiddenSlides>
  <MMClips>0</MMClips>
  <ScaleCrop>false</ScaleCrop>
  <HeadingPairs>
    <vt:vector size="8" baseType="variant">
      <vt:variant>
        <vt:lpstr>Fonts Used</vt:lpstr>
      </vt:variant>
      <vt:variant>
        <vt:i4>1</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4" baseType="lpstr">
      <vt:lpstr>Arial</vt:lpstr>
      <vt:lpstr>UOBtemplate 13 Feb</vt:lpstr>
      <vt:lpstr>MSPhotoEd.3</vt:lpstr>
      <vt:lpstr>PowerPoint Presentation</vt:lpstr>
      <vt:lpstr>Cellular Principals and Design</vt:lpstr>
      <vt:lpstr>Cellular Design</vt:lpstr>
      <vt:lpstr>Cellular Design</vt:lpstr>
      <vt:lpstr>Cellular Design</vt:lpstr>
      <vt:lpstr>Cellular Design</vt:lpstr>
      <vt:lpstr>Cellular Design</vt:lpstr>
      <vt:lpstr>Cellular Design</vt:lpstr>
      <vt:lpstr>Co channel Interference</vt:lpstr>
      <vt:lpstr>Co channel Interference</vt:lpstr>
      <vt:lpstr>Outage</vt:lpstr>
    </vt:vector>
  </TitlesOfParts>
  <Company>University of Bristol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CDT Industrial mtg 27th July</dc:title>
  <dc:creator>Mark Beach</dc:creator>
  <cp:lastModifiedBy>Angela Doufexi</cp:lastModifiedBy>
  <cp:revision>197</cp:revision>
  <cp:lastPrinted>2018-11-14T15:18:03Z</cp:lastPrinted>
  <dcterms:created xsi:type="dcterms:W3CDTF">2007-05-01T15:00:58Z</dcterms:created>
  <dcterms:modified xsi:type="dcterms:W3CDTF">2020-09-29T09:38:58Z</dcterms:modified>
</cp:coreProperties>
</file>