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handoutMasterIdLst>
    <p:handoutMasterId r:id="rId17"/>
  </p:handoutMasterIdLst>
  <p:sldIdLst>
    <p:sldId id="717" r:id="rId2"/>
    <p:sldId id="883" r:id="rId3"/>
    <p:sldId id="907" r:id="rId4"/>
    <p:sldId id="908" r:id="rId5"/>
    <p:sldId id="909" r:id="rId6"/>
    <p:sldId id="910" r:id="rId7"/>
    <p:sldId id="911" r:id="rId8"/>
    <p:sldId id="912" r:id="rId9"/>
    <p:sldId id="913" r:id="rId10"/>
    <p:sldId id="898" r:id="rId11"/>
    <p:sldId id="914" r:id="rId12"/>
    <p:sldId id="899" r:id="rId13"/>
    <p:sldId id="915" r:id="rId14"/>
    <p:sldId id="900" r:id="rId15"/>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93"/>
    <p:restoredTop sz="86433"/>
  </p:normalViewPr>
  <p:slideViewPr>
    <p:cSldViewPr snapToGrid="0">
      <p:cViewPr>
        <p:scale>
          <a:sx n="89" d="100"/>
          <a:sy n="89" d="100"/>
        </p:scale>
        <p:origin x="200" y="344"/>
      </p:cViewPr>
      <p:guideLst>
        <p:guide orient="horz" pos="2160"/>
        <p:guide pos="3840"/>
      </p:guideLst>
    </p:cSldViewPr>
  </p:slideViewPr>
  <p:outlineViewPr>
    <p:cViewPr>
      <p:scale>
        <a:sx n="33" d="100"/>
        <a:sy n="33" d="100"/>
      </p:scale>
      <p:origin x="0" y="-5943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09/12/2021</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A02002F-36B9-4F2F-A2C3-5E0234098ED2}" type="slidenum">
              <a:rPr lang="en-GB" smtClean="0"/>
              <a:pPr>
                <a:defRPr/>
              </a:pPr>
              <a:t>6</a:t>
            </a:fld>
            <a:endParaRPr lang="en-GB"/>
          </a:p>
        </p:txBody>
      </p:sp>
    </p:spTree>
    <p:extLst>
      <p:ext uri="{BB962C8B-B14F-4D97-AF65-F5344CB8AC3E}">
        <p14:creationId xmlns:p14="http://schemas.microsoft.com/office/powerpoint/2010/main" val="110716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A02002F-36B9-4F2F-A2C3-5E0234098ED2}" type="slidenum">
              <a:rPr lang="en-GB" smtClean="0"/>
              <a:pPr>
                <a:defRPr/>
              </a:pPr>
              <a:t>7</a:t>
            </a:fld>
            <a:endParaRPr lang="en-GB"/>
          </a:p>
        </p:txBody>
      </p:sp>
    </p:spTree>
    <p:extLst>
      <p:ext uri="{BB962C8B-B14F-4D97-AF65-F5344CB8AC3E}">
        <p14:creationId xmlns:p14="http://schemas.microsoft.com/office/powerpoint/2010/main" val="425117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A02002F-36B9-4F2F-A2C3-5E0234098ED2}" type="slidenum">
              <a:rPr lang="en-GB" smtClean="0"/>
              <a:pPr>
                <a:defRPr/>
              </a:pPr>
              <a:t>8</a:t>
            </a:fld>
            <a:endParaRPr lang="en-GB"/>
          </a:p>
        </p:txBody>
      </p:sp>
    </p:spTree>
    <p:extLst>
      <p:ext uri="{BB962C8B-B14F-4D97-AF65-F5344CB8AC3E}">
        <p14:creationId xmlns:p14="http://schemas.microsoft.com/office/powerpoint/2010/main" val="4768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A02002F-36B9-4F2F-A2C3-5E0234098ED2}" type="slidenum">
              <a:rPr lang="en-GB" smtClean="0"/>
              <a:pPr>
                <a:defRPr/>
              </a:pPr>
              <a:t>10</a:t>
            </a:fld>
            <a:endParaRPr lang="en-GB"/>
          </a:p>
        </p:txBody>
      </p:sp>
    </p:spTree>
    <p:extLst>
      <p:ext uri="{BB962C8B-B14F-4D97-AF65-F5344CB8AC3E}">
        <p14:creationId xmlns:p14="http://schemas.microsoft.com/office/powerpoint/2010/main" val="364602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A02002F-36B9-4F2F-A2C3-5E0234098ED2}" type="slidenum">
              <a:rPr lang="en-GB" smtClean="0"/>
              <a:pPr>
                <a:defRPr/>
              </a:pPr>
              <a:t>13</a:t>
            </a:fld>
            <a:endParaRPr lang="en-GB"/>
          </a:p>
        </p:txBody>
      </p:sp>
    </p:spTree>
    <p:extLst>
      <p:ext uri="{BB962C8B-B14F-4D97-AF65-F5344CB8AC3E}">
        <p14:creationId xmlns:p14="http://schemas.microsoft.com/office/powerpoint/2010/main" val="3489586222"/>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Lst>
  <p:hf hdr="0" ftr="0" dt="0"/>
  <p:txStyles>
    <p:titleStyle>
      <a:lvl1pPr marL="441325" indent="-441325" algn="l" rtl="0" eaLnBrk="0" fontAlgn="base" hangingPunct="0">
        <a:spcBef>
          <a:spcPct val="0"/>
        </a:spcBef>
        <a:spcAft>
          <a:spcPct val="0"/>
        </a:spcAft>
        <a:buBlip>
          <a:blip r:embed="rId5"/>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5"/>
        </a:buBlip>
        <a:defRPr sz="4400">
          <a:solidFill>
            <a:srgbClr val="B01C2E"/>
          </a:solidFill>
          <a:latin typeface="Arial" charset="0"/>
        </a:defRPr>
      </a:lvl2pPr>
      <a:lvl3pPr marL="441325" indent="-441325" algn="l" rtl="0" eaLnBrk="0" fontAlgn="base" hangingPunct="0">
        <a:spcBef>
          <a:spcPct val="0"/>
        </a:spcBef>
        <a:spcAft>
          <a:spcPct val="0"/>
        </a:spcAft>
        <a:buBlip>
          <a:blip r:embed="rId5"/>
        </a:buBlip>
        <a:defRPr sz="4400">
          <a:solidFill>
            <a:srgbClr val="B01C2E"/>
          </a:solidFill>
          <a:latin typeface="Arial" charset="0"/>
        </a:defRPr>
      </a:lvl3pPr>
      <a:lvl4pPr marL="441325" indent="-441325" algn="l" rtl="0" eaLnBrk="0" fontAlgn="base" hangingPunct="0">
        <a:spcBef>
          <a:spcPct val="0"/>
        </a:spcBef>
        <a:spcAft>
          <a:spcPct val="0"/>
        </a:spcAft>
        <a:buBlip>
          <a:blip r:embed="rId5"/>
        </a:buBlip>
        <a:defRPr sz="4400">
          <a:solidFill>
            <a:srgbClr val="B01C2E"/>
          </a:solidFill>
          <a:latin typeface="Arial" charset="0"/>
        </a:defRPr>
      </a:lvl4pPr>
      <a:lvl5pPr marL="441325" indent="-441325" algn="l" rtl="0" eaLnBrk="0" fontAlgn="base" hangingPunct="0">
        <a:spcBef>
          <a:spcPct val="0"/>
        </a:spcBef>
        <a:spcAft>
          <a:spcPct val="0"/>
        </a:spcAft>
        <a:buBlip>
          <a:blip r:embed="rId5"/>
        </a:buBlip>
        <a:defRPr sz="4400">
          <a:solidFill>
            <a:srgbClr val="B01C2E"/>
          </a:solidFill>
          <a:latin typeface="Arial" charset="0"/>
        </a:defRPr>
      </a:lvl5pPr>
      <a:lvl6pPr marL="898525" indent="-441325" algn="l" rtl="0" fontAlgn="base">
        <a:spcBef>
          <a:spcPct val="0"/>
        </a:spcBef>
        <a:spcAft>
          <a:spcPct val="0"/>
        </a:spcAft>
        <a:buBlip>
          <a:blip r:embed="rId5"/>
        </a:buBlip>
        <a:defRPr sz="4400">
          <a:solidFill>
            <a:srgbClr val="B01C2E"/>
          </a:solidFill>
          <a:latin typeface="Arial" charset="0"/>
        </a:defRPr>
      </a:lvl6pPr>
      <a:lvl7pPr marL="1355725" indent="-441325" algn="l" rtl="0" fontAlgn="base">
        <a:spcBef>
          <a:spcPct val="0"/>
        </a:spcBef>
        <a:spcAft>
          <a:spcPct val="0"/>
        </a:spcAft>
        <a:buBlip>
          <a:blip r:embed="rId5"/>
        </a:buBlip>
        <a:defRPr sz="4400">
          <a:solidFill>
            <a:srgbClr val="B01C2E"/>
          </a:solidFill>
          <a:latin typeface="Arial" charset="0"/>
        </a:defRPr>
      </a:lvl7pPr>
      <a:lvl8pPr marL="1812925" indent="-441325" algn="l" rtl="0" fontAlgn="base">
        <a:spcBef>
          <a:spcPct val="0"/>
        </a:spcBef>
        <a:spcAft>
          <a:spcPct val="0"/>
        </a:spcAft>
        <a:buBlip>
          <a:blip r:embed="rId5"/>
        </a:buBlip>
        <a:defRPr sz="4400">
          <a:solidFill>
            <a:srgbClr val="B01C2E"/>
          </a:solidFill>
          <a:latin typeface="Arial" charset="0"/>
        </a:defRPr>
      </a:lvl8pPr>
      <a:lvl9pPr marL="2270125" indent="-441325" algn="l" rtl="0" fontAlgn="base">
        <a:spcBef>
          <a:spcPct val="0"/>
        </a:spcBef>
        <a:spcAft>
          <a:spcPct val="0"/>
        </a:spcAft>
        <a:buBlip>
          <a:blip r:embed="rId5"/>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package" Target="../embeddings/Microsoft_Word_Document5.docx"/><Relationship Id="rId5" Type="http://schemas.openxmlformats.org/officeDocument/2006/relationships/image" Target="../media/image20.emf"/><Relationship Id="rId4" Type="http://schemas.openxmlformats.org/officeDocument/2006/relationships/package" Target="../embeddings/Microsoft_Word_Document4.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package" Target="../embeddings/Microsoft_Word_Document.docx"/><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package" Target="../embeddings/Microsoft_Word_Document1.docx"/><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GB" sz="4400" b="1" dirty="0">
                <a:solidFill>
                  <a:srgbClr val="C00000"/>
                </a:solidFill>
              </a:rPr>
              <a:t>Cellular planning and capacity</a:t>
            </a:r>
            <a:br>
              <a:rPr lang="en-US" sz="4400" b="1" dirty="0">
                <a:solidFill>
                  <a:srgbClr val="B01C2E"/>
                </a:solidFill>
              </a:rPr>
            </a:br>
            <a:endParaRPr lang="en-US" sz="4000" i="1" dirty="0">
              <a:solidFill>
                <a:srgbClr val="B01C2E"/>
              </a:solidFill>
            </a:endParaRPr>
          </a:p>
        </p:txBody>
      </p:sp>
    </p:spTree>
    <p:extLst>
      <p:ext uri="{BB962C8B-B14F-4D97-AF65-F5344CB8AC3E}">
        <p14:creationId xmlns:p14="http://schemas.microsoft.com/office/powerpoint/2010/main" val="14944626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i="1" dirty="0"/>
              <a:t>Cluster size as a function of Cochannel Interference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10</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609601" y="1662929"/>
            <a:ext cx="10972800" cy="4273550"/>
          </a:xfrm>
        </p:spPr>
        <p:txBody>
          <a:bodyPr/>
          <a:lstStyle/>
          <a:p>
            <a:r>
              <a:rPr lang="en-GB" sz="2400" dirty="0"/>
              <a:t>The downlink of a cellular system can be modelled based on the wanted signal and the interference from the six surrounding ‘first-tier’ cochannel cells. </a:t>
            </a:r>
          </a:p>
          <a:p>
            <a:r>
              <a:rPr lang="en-GB" sz="2400" dirty="0"/>
              <a:t>For a worst case scenario, the user is assumed to lie at the cell boundary (a distance </a:t>
            </a:r>
            <a:r>
              <a:rPr lang="en-GB" sz="2400" i="1" dirty="0"/>
              <a:t>R</a:t>
            </a:r>
            <a:r>
              <a:rPr lang="en-GB" sz="2400" dirty="0"/>
              <a:t> from the centre </a:t>
            </a:r>
            <a:r>
              <a:rPr lang="en-GB" sz="2400" dirty="0" err="1"/>
              <a:t>basestation</a:t>
            </a:r>
            <a:r>
              <a:rPr lang="en-GB" sz="2400" dirty="0"/>
              <a:t>) and the six first-tier interfering cells are </a:t>
            </a:r>
            <a:r>
              <a:rPr lang="en-GB" sz="2400" i="1" dirty="0"/>
              <a:t>all</a:t>
            </a:r>
            <a:r>
              <a:rPr lang="en-GB" sz="2400" dirty="0"/>
              <a:t> assumed to lie at a distance of </a:t>
            </a:r>
            <a:r>
              <a:rPr lang="en-GB" sz="2400" i="1" dirty="0"/>
              <a:t>D</a:t>
            </a:r>
            <a:r>
              <a:rPr lang="en-GB" sz="2400" dirty="0"/>
              <a:t>-</a:t>
            </a:r>
            <a:r>
              <a:rPr lang="en-GB" sz="2400" i="1" dirty="0"/>
              <a:t>R</a:t>
            </a:r>
            <a:r>
              <a:rPr lang="en-GB" sz="2400" dirty="0"/>
              <a:t>. </a:t>
            </a:r>
          </a:p>
          <a:p>
            <a:r>
              <a:rPr lang="en-GB" sz="2400" dirty="0"/>
              <a:t>The signal power from the centre </a:t>
            </a:r>
            <a:r>
              <a:rPr lang="en-GB" sz="2400" dirty="0" err="1"/>
              <a:t>basestation</a:t>
            </a:r>
            <a:r>
              <a:rPr lang="en-GB" sz="2400" dirty="0"/>
              <a:t> is inversely proportional to the </a:t>
            </a:r>
            <a:r>
              <a:rPr lang="en-GB" sz="2400" i="1" dirty="0"/>
              <a:t>n</a:t>
            </a:r>
            <a:r>
              <a:rPr lang="en-GB" sz="2400" dirty="0"/>
              <a:t>-</a:t>
            </a:r>
            <a:r>
              <a:rPr lang="en-GB" sz="2400" dirty="0" err="1"/>
              <a:t>th</a:t>
            </a:r>
            <a:r>
              <a:rPr lang="en-GB" sz="2400" dirty="0"/>
              <a:t> power of the distance, where </a:t>
            </a:r>
            <a:r>
              <a:rPr lang="en-GB" sz="2400" i="1" dirty="0"/>
              <a:t>n</a:t>
            </a:r>
            <a:r>
              <a:rPr lang="en-GB" sz="2400" dirty="0"/>
              <a:t> represents the propagation path loss index  </a:t>
            </a:r>
          </a:p>
          <a:p>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3397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i="1" dirty="0"/>
              <a:t>Cluster size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11</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EA49AAAE-EE01-4E40-AB55-80C410908E33}"/>
              </a:ext>
            </a:extLst>
          </p:cNvPr>
          <p:cNvGraphicFramePr>
            <a:graphicFrameLocks noChangeAspect="1"/>
          </p:cNvGraphicFramePr>
          <p:nvPr>
            <p:extLst>
              <p:ext uri="{D42A27DB-BD31-4B8C-83A1-F6EECF244321}">
                <p14:modId xmlns:p14="http://schemas.microsoft.com/office/powerpoint/2010/main" val="2440613523"/>
              </p:ext>
            </p:extLst>
          </p:nvPr>
        </p:nvGraphicFramePr>
        <p:xfrm>
          <a:off x="3012989" y="914100"/>
          <a:ext cx="5943600" cy="5359400"/>
        </p:xfrm>
        <a:graphic>
          <a:graphicData uri="http://schemas.openxmlformats.org/presentationml/2006/ole">
            <mc:AlternateContent xmlns:mc="http://schemas.openxmlformats.org/markup-compatibility/2006">
              <mc:Choice xmlns:v="urn:schemas-microsoft-com:vml" Requires="v">
                <p:oleObj spid="_x0000_s57350" name="Document" r:id="rId3" imgW="5943600" imgH="5359400" progId="Word.Document.12">
                  <p:embed/>
                </p:oleObj>
              </mc:Choice>
              <mc:Fallback>
                <p:oleObj name="Document" r:id="rId3" imgW="5943600" imgH="5359400" progId="Word.Document.12">
                  <p:embed/>
                  <p:pic>
                    <p:nvPicPr>
                      <p:cNvPr id="0" name=""/>
                      <p:cNvPicPr/>
                      <p:nvPr/>
                    </p:nvPicPr>
                    <p:blipFill>
                      <a:blip r:embed="rId4"/>
                      <a:stretch>
                        <a:fillRect/>
                      </a:stretch>
                    </p:blipFill>
                    <p:spPr>
                      <a:xfrm>
                        <a:off x="3012989" y="914100"/>
                        <a:ext cx="5943600" cy="5359400"/>
                      </a:xfrm>
                      <a:prstGeom prst="rect">
                        <a:avLst/>
                      </a:prstGeom>
                    </p:spPr>
                  </p:pic>
                </p:oleObj>
              </mc:Fallback>
            </mc:AlternateContent>
          </a:graphicData>
        </a:graphic>
      </p:graphicFrame>
    </p:spTree>
    <p:extLst>
      <p:ext uri="{BB962C8B-B14F-4D97-AF65-F5344CB8AC3E}">
        <p14:creationId xmlns:p14="http://schemas.microsoft.com/office/powerpoint/2010/main" val="398287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Capacity evaluation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12</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1" y="995657"/>
            <a:ext cx="11848395" cy="4273550"/>
          </a:xfrm>
        </p:spPr>
        <p:txBody>
          <a:bodyPr/>
          <a:lstStyle/>
          <a:p>
            <a:r>
              <a:rPr lang="en-GB" sz="2400" dirty="0"/>
              <a:t>The capacity of a cellular system is a function of the total bandwidth, the channel bandwidth, the cluster size and the cell area. </a:t>
            </a:r>
          </a:p>
          <a:p>
            <a:r>
              <a:rPr lang="en-GB" sz="2400" dirty="0"/>
              <a:t>The total bandwidth for a cellular system is normally allocated by a regulatory body (such as Ofcom in the UK). Typically, this allocation is around 5-15 MHz per operator per network. </a:t>
            </a:r>
          </a:p>
          <a:p>
            <a:r>
              <a:rPr lang="en-GB" sz="2400" dirty="0"/>
              <a:t>The channel bandwidth is defined as the average bandwidth required to support a single communications channel. For TDMA systems this value can be obtained by dividing the carrier bandwidth by the number of user slots.</a:t>
            </a:r>
          </a:p>
          <a:p>
            <a:r>
              <a:rPr lang="en-GB" sz="2400" dirty="0"/>
              <a:t>The cluster size is a function of the system’s C/I tolerance and the cell sectorisation strategy. </a:t>
            </a:r>
          </a:p>
          <a:p>
            <a:r>
              <a:rPr lang="en-GB" sz="2400" dirty="0"/>
              <a:t>Finally, since capacity is often quoted ‘per kilometre squared’, the average cell radius is also used in the formulation. </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1008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99759" y="-166404"/>
            <a:ext cx="11377084" cy="1143000"/>
          </a:xfrm>
        </p:spPr>
        <p:txBody>
          <a:bodyPr/>
          <a:lstStyle/>
          <a:p>
            <a:r>
              <a:rPr lang="en-GB" b="1" dirty="0"/>
              <a:t>Capacity evaluation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13</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1" y="995657"/>
            <a:ext cx="11848395" cy="573651"/>
          </a:xfrm>
        </p:spPr>
        <p:txBody>
          <a:bodyPr/>
          <a:lstStyle/>
          <a:p>
            <a:r>
              <a:rPr lang="en-GB" sz="2400" dirty="0"/>
              <a:t>The general equation for capacity is therefore given by</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22CBF937-6C97-1A4D-9AB5-8B01EB9C748B}"/>
              </a:ext>
            </a:extLst>
          </p:cNvPr>
          <p:cNvGraphicFramePr>
            <a:graphicFrameLocks noChangeAspect="1"/>
          </p:cNvGraphicFramePr>
          <p:nvPr>
            <p:extLst>
              <p:ext uri="{D42A27DB-BD31-4B8C-83A1-F6EECF244321}">
                <p14:modId xmlns:p14="http://schemas.microsoft.com/office/powerpoint/2010/main" val="3713685530"/>
              </p:ext>
            </p:extLst>
          </p:nvPr>
        </p:nvGraphicFramePr>
        <p:xfrm>
          <a:off x="1517821" y="1408668"/>
          <a:ext cx="6501713" cy="972478"/>
        </p:xfrm>
        <a:graphic>
          <a:graphicData uri="http://schemas.openxmlformats.org/presentationml/2006/ole">
            <mc:AlternateContent xmlns:mc="http://schemas.openxmlformats.org/markup-compatibility/2006">
              <mc:Choice xmlns:v="urn:schemas-microsoft-com:vml" Requires="v">
                <p:oleObj spid="_x0000_s59401" name="Document" r:id="rId4" imgW="5943600" imgH="889000" progId="Word.Document.12">
                  <p:embed/>
                </p:oleObj>
              </mc:Choice>
              <mc:Fallback>
                <p:oleObj name="Document" r:id="rId4" imgW="5943600" imgH="889000" progId="Word.Document.12">
                  <p:embed/>
                  <p:pic>
                    <p:nvPicPr>
                      <p:cNvPr id="0" name=""/>
                      <p:cNvPicPr/>
                      <p:nvPr/>
                    </p:nvPicPr>
                    <p:blipFill>
                      <a:blip r:embed="rId5"/>
                      <a:stretch>
                        <a:fillRect/>
                      </a:stretch>
                    </p:blipFill>
                    <p:spPr>
                      <a:xfrm>
                        <a:off x="1517821" y="1408668"/>
                        <a:ext cx="6501713" cy="972478"/>
                      </a:xfrm>
                      <a:prstGeom prst="rect">
                        <a:avLst/>
                      </a:prstGeom>
                    </p:spPr>
                  </p:pic>
                </p:oleObj>
              </mc:Fallback>
            </mc:AlternateContent>
          </a:graphicData>
        </a:graphic>
      </p:graphicFrame>
      <p:sp>
        <p:nvSpPr>
          <p:cNvPr id="8" name="Content Placeholder 5">
            <a:extLst>
              <a:ext uri="{FF2B5EF4-FFF2-40B4-BE49-F238E27FC236}">
                <a16:creationId xmlns:a16="http://schemas.microsoft.com/office/drawing/2014/main" id="{8C09A9FD-F4BB-A446-B045-CE184D7ABCAB}"/>
              </a:ext>
            </a:extLst>
          </p:cNvPr>
          <p:cNvSpPr txBox="1">
            <a:spLocks/>
          </p:cNvSpPr>
          <p:nvPr/>
        </p:nvSpPr>
        <p:spPr bwMode="auto">
          <a:xfrm>
            <a:off x="171802" y="2106328"/>
            <a:ext cx="11848395" cy="33059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GB" sz="2400" dirty="0"/>
              <a:t>The channel bandwidth can vary significantly depending on technology. Usually 25kHz per voice channel is assumed. </a:t>
            </a:r>
          </a:p>
          <a:p>
            <a:r>
              <a:rPr lang="en-GB" sz="2400" dirty="0"/>
              <a:t>Capacity is also a function of the cell area, not surprisingly higher capacity can be obtained if smaller cell sizes are used. </a:t>
            </a:r>
          </a:p>
          <a:p>
            <a:r>
              <a:rPr lang="en-GB" sz="2400" dirty="0"/>
              <a:t>To determine the number of </a:t>
            </a:r>
            <a:r>
              <a:rPr lang="en-GB" sz="2400" i="1" dirty="0"/>
              <a:t>subscribers</a:t>
            </a:r>
            <a:r>
              <a:rPr lang="en-GB" sz="2400" dirty="0"/>
              <a:t> that can be supported, the previous capacity equation can be used in conjunction with the average traffic density per user. As mentioned previously, the average subscriber creates approximately 0.02 Erlangs of traffic. Hence, capacity can be estimated with the following expression</a:t>
            </a:r>
          </a:p>
        </p:txBody>
      </p:sp>
      <p:graphicFrame>
        <p:nvGraphicFramePr>
          <p:cNvPr id="9" name="Object 8">
            <a:extLst>
              <a:ext uri="{FF2B5EF4-FFF2-40B4-BE49-F238E27FC236}">
                <a16:creationId xmlns:a16="http://schemas.microsoft.com/office/drawing/2014/main" id="{03F096B7-7993-9143-ADC6-BB7A6084B24D}"/>
              </a:ext>
            </a:extLst>
          </p:cNvPr>
          <p:cNvGraphicFramePr>
            <a:graphicFrameLocks noChangeAspect="1"/>
          </p:cNvGraphicFramePr>
          <p:nvPr>
            <p:extLst>
              <p:ext uri="{D42A27DB-BD31-4B8C-83A1-F6EECF244321}">
                <p14:modId xmlns:p14="http://schemas.microsoft.com/office/powerpoint/2010/main" val="2926847063"/>
              </p:ext>
            </p:extLst>
          </p:nvPr>
        </p:nvGraphicFramePr>
        <p:xfrm>
          <a:off x="2543431" y="5255922"/>
          <a:ext cx="6692937" cy="972478"/>
        </p:xfrm>
        <a:graphic>
          <a:graphicData uri="http://schemas.openxmlformats.org/presentationml/2006/ole">
            <mc:AlternateContent xmlns:mc="http://schemas.openxmlformats.org/markup-compatibility/2006">
              <mc:Choice xmlns:v="urn:schemas-microsoft-com:vml" Requires="v">
                <p:oleObj spid="_x0000_s59402" name="Document" r:id="rId6" imgW="5943600" imgH="863600" progId="Word.Document.12">
                  <p:embed/>
                </p:oleObj>
              </mc:Choice>
              <mc:Fallback>
                <p:oleObj name="Document" r:id="rId6" imgW="5943600" imgH="863600" progId="Word.Document.12">
                  <p:embed/>
                  <p:pic>
                    <p:nvPicPr>
                      <p:cNvPr id="0" name=""/>
                      <p:cNvPicPr/>
                      <p:nvPr/>
                    </p:nvPicPr>
                    <p:blipFill>
                      <a:blip r:embed="rId7"/>
                      <a:stretch>
                        <a:fillRect/>
                      </a:stretch>
                    </p:blipFill>
                    <p:spPr>
                      <a:xfrm>
                        <a:off x="2543431" y="5255922"/>
                        <a:ext cx="6692937" cy="972478"/>
                      </a:xfrm>
                      <a:prstGeom prst="rect">
                        <a:avLst/>
                      </a:prstGeom>
                    </p:spPr>
                  </p:pic>
                </p:oleObj>
              </mc:Fallback>
            </mc:AlternateContent>
          </a:graphicData>
        </a:graphic>
      </p:graphicFrame>
    </p:spTree>
    <p:extLst>
      <p:ext uri="{BB962C8B-B14F-4D97-AF65-F5344CB8AC3E}">
        <p14:creationId xmlns:p14="http://schemas.microsoft.com/office/powerpoint/2010/main" val="327667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Microcellular systems</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14</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2" y="797948"/>
            <a:ext cx="11377084" cy="5411885"/>
          </a:xfrm>
        </p:spPr>
        <p:txBody>
          <a:bodyPr/>
          <a:lstStyle/>
          <a:p>
            <a:r>
              <a:rPr lang="en-GB" sz="2400" dirty="0"/>
              <a:t>The concept of a microcell has been introduced into cellular networks to provide increased capacity within a limited radio spectrum allocation. </a:t>
            </a:r>
          </a:p>
          <a:p>
            <a:r>
              <a:rPr lang="en-GB" sz="2400" dirty="0"/>
              <a:t>They refer to small cells (&lt;1 km) in an urban area where the base station antennas are significantly lower than the surrounding roof tops. </a:t>
            </a:r>
          </a:p>
          <a:p>
            <a:r>
              <a:rPr lang="en-GB" sz="2400" dirty="0"/>
              <a:t>Unlike conventional large cell scenarios, where base station antennas are placed on the tallest buildings, a microcell’s coverage area is largely governed by the effects of the surrounding buildings (i.e. by urban shielding). </a:t>
            </a:r>
          </a:p>
          <a:p>
            <a:r>
              <a:rPr lang="en-GB" sz="2400" dirty="0"/>
              <a:t>Microcells often operate with lower transmit powers at the base station, and this further reduces the coverage area. </a:t>
            </a:r>
          </a:p>
          <a:p>
            <a:r>
              <a:rPr lang="en-GB" sz="2400" dirty="0"/>
              <a:t>The lower transmit power, combined with the effects of urban shielding, results in a shorter co-channel reuse distance, hence cell frequencies can be reused more often in a given area. A high density of reuse cells will naturally increase system capacity. </a:t>
            </a:r>
          </a:p>
          <a:p>
            <a:endParaRPr lang="en-GB"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4752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0" y="1292225"/>
            <a:ext cx="9271721" cy="4273550"/>
          </a:xfrm>
        </p:spPr>
        <p:txBody>
          <a:bodyPr/>
          <a:lstStyle/>
          <a:p>
            <a:r>
              <a:rPr lang="en-US" sz="2400" dirty="0"/>
              <a:t>To ensure complete area coverage with no dead spots, a series of regular polygons are assumed. </a:t>
            </a:r>
          </a:p>
          <a:p>
            <a:r>
              <a:rPr lang="en-US" sz="2400" dirty="0"/>
              <a:t>Based on simple geometry, the </a:t>
            </a:r>
            <a:r>
              <a:rPr lang="en-US" sz="2400" dirty="0" err="1"/>
              <a:t>centre</a:t>
            </a:r>
            <a:r>
              <a:rPr lang="en-US" sz="2400" dirty="0"/>
              <a:t> to </a:t>
            </a:r>
            <a:r>
              <a:rPr lang="en-US" sz="2400" dirty="0" err="1"/>
              <a:t>centre</a:t>
            </a:r>
            <a:r>
              <a:rPr lang="en-US" sz="2400" dirty="0"/>
              <a:t> distance between adjacent hexagons, x, is given by       where R is the </a:t>
            </a:r>
            <a:r>
              <a:rPr lang="en-US" sz="2400" dirty="0" err="1"/>
              <a:t>centre</a:t>
            </a:r>
            <a:r>
              <a:rPr lang="en-US" sz="2400" dirty="0"/>
              <a:t> to vertex distance. </a:t>
            </a:r>
          </a:p>
          <a:p>
            <a:r>
              <a:rPr lang="en-US" sz="2400" dirty="0"/>
              <a:t>r= cos30*R</a:t>
            </a:r>
          </a:p>
          <a:p>
            <a:r>
              <a:rPr lang="en-US" sz="2400" dirty="0"/>
              <a:t>x=2*r =</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2EE8D20C-1604-CA49-85EB-E3304E0760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873052" y="1417637"/>
            <a:ext cx="1953713" cy="1733335"/>
          </a:xfrm>
          <a:prstGeom prst="rect">
            <a:avLst/>
          </a:prstGeom>
          <a:noFill/>
          <a:ln>
            <a:noFill/>
          </a:ln>
        </p:spPr>
      </p:pic>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ED12F60C-0F0B-514A-AD1A-440A2FB8D641}"/>
              </a:ext>
            </a:extLst>
          </p:cNvPr>
          <p:cNvGraphicFramePr>
            <a:graphicFrameLocks noChangeAspect="1"/>
          </p:cNvGraphicFramePr>
          <p:nvPr>
            <p:extLst>
              <p:ext uri="{D42A27DB-BD31-4B8C-83A1-F6EECF244321}">
                <p14:modId xmlns:p14="http://schemas.microsoft.com/office/powerpoint/2010/main" val="3815164203"/>
              </p:ext>
            </p:extLst>
          </p:nvPr>
        </p:nvGraphicFramePr>
        <p:xfrm>
          <a:off x="6623222" y="2554849"/>
          <a:ext cx="518983" cy="332149"/>
        </p:xfrm>
        <a:graphic>
          <a:graphicData uri="http://schemas.openxmlformats.org/presentationml/2006/ole">
            <mc:AlternateContent xmlns:mc="http://schemas.openxmlformats.org/markup-compatibility/2006">
              <mc:Choice xmlns:v="urn:schemas-microsoft-com:vml" Requires="v">
                <p:oleObj spid="_x0000_s33836" r:id="rId4" imgW="7315200" imgH="4978400" progId="Equation.2">
                  <p:embed/>
                </p:oleObj>
              </mc:Choice>
              <mc:Fallback>
                <p:oleObj r:id="rId4" imgW="7315200" imgH="4978400" progId="Equation.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222" y="2554849"/>
                        <a:ext cx="518983" cy="332149"/>
                      </a:xfrm>
                      <a:prstGeom prst="rect">
                        <a:avLst/>
                      </a:prstGeom>
                      <a:noFill/>
                    </p:spPr>
                  </p:pic>
                </p:oleObj>
              </mc:Fallback>
            </mc:AlternateContent>
          </a:graphicData>
        </a:graphic>
      </p:graphicFrame>
      <p:graphicFrame>
        <p:nvGraphicFramePr>
          <p:cNvPr id="18" name="Object 17">
            <a:extLst>
              <a:ext uri="{FF2B5EF4-FFF2-40B4-BE49-F238E27FC236}">
                <a16:creationId xmlns:a16="http://schemas.microsoft.com/office/drawing/2014/main" id="{01A2BA03-A5E3-8444-A3DC-751B638F45FE}"/>
              </a:ext>
            </a:extLst>
          </p:cNvPr>
          <p:cNvGraphicFramePr>
            <a:graphicFrameLocks noChangeAspect="1"/>
          </p:cNvGraphicFramePr>
          <p:nvPr>
            <p:extLst>
              <p:ext uri="{D42A27DB-BD31-4B8C-83A1-F6EECF244321}">
                <p14:modId xmlns:p14="http://schemas.microsoft.com/office/powerpoint/2010/main" val="915090290"/>
              </p:ext>
            </p:extLst>
          </p:nvPr>
        </p:nvGraphicFramePr>
        <p:xfrm>
          <a:off x="1861032" y="3789010"/>
          <a:ext cx="518983" cy="332149"/>
        </p:xfrm>
        <a:graphic>
          <a:graphicData uri="http://schemas.openxmlformats.org/presentationml/2006/ole">
            <mc:AlternateContent xmlns:mc="http://schemas.openxmlformats.org/markup-compatibility/2006">
              <mc:Choice xmlns:v="urn:schemas-microsoft-com:vml" Requires="v">
                <p:oleObj spid="_x0000_s33837" r:id="rId6" imgW="7315200" imgH="4978400" progId="Equation.2">
                  <p:embed/>
                </p:oleObj>
              </mc:Choice>
              <mc:Fallback>
                <p:oleObj r:id="rId6" imgW="7315200" imgH="4978400" progId="Equation.2">
                  <p:embed/>
                  <p:pic>
                    <p:nvPicPr>
                      <p:cNvPr id="17" name="Object 16">
                        <a:extLst>
                          <a:ext uri="{FF2B5EF4-FFF2-40B4-BE49-F238E27FC236}">
                            <a16:creationId xmlns:a16="http://schemas.microsoft.com/office/drawing/2014/main" id="{ED12F60C-0F0B-514A-AD1A-440A2FB8D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032" y="3789010"/>
                        <a:ext cx="518983" cy="332149"/>
                      </a:xfrm>
                      <a:prstGeom prst="rect">
                        <a:avLst/>
                      </a:prstGeom>
                      <a:noFill/>
                    </p:spPr>
                  </p:pic>
                </p:oleObj>
              </mc:Fallback>
            </mc:AlternateContent>
          </a:graphicData>
        </a:graphic>
      </p:graphicFrame>
    </p:spTree>
    <p:extLst>
      <p:ext uri="{BB962C8B-B14F-4D97-AF65-F5344CB8AC3E}">
        <p14:creationId xmlns:p14="http://schemas.microsoft.com/office/powerpoint/2010/main" val="10767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90680"/>
            <a:ext cx="11377084" cy="1143000"/>
          </a:xfrm>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1" y="1576432"/>
            <a:ext cx="5390978" cy="4273550"/>
          </a:xfrm>
        </p:spPr>
        <p:txBody>
          <a:bodyPr/>
          <a:lstStyle/>
          <a:p>
            <a:r>
              <a:rPr lang="en-US" sz="2400" dirty="0"/>
              <a:t>An operator is allocated a certain bandwidth allocation, based on the type of radio system being used</a:t>
            </a:r>
          </a:p>
          <a:p>
            <a:r>
              <a:rPr lang="en-US" sz="2400" dirty="0"/>
              <a:t>This radio bandwidth is sub-divided into a number of frequency groups. </a:t>
            </a:r>
          </a:p>
          <a:p>
            <a:r>
              <a:rPr lang="en-US" sz="2400" dirty="0"/>
              <a:t>The number of frequency groups is defined by the cluster size</a:t>
            </a:r>
          </a:p>
          <a:p>
            <a:r>
              <a:rPr lang="en-US" sz="2400" dirty="0"/>
              <a:t>Here N=4 and each frequency group has 3.75 MHZ bandwidth</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3AD2EF6A-F820-4B4D-8221-BA6C1345C2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5384" y="1692276"/>
            <a:ext cx="5981301" cy="3873500"/>
          </a:xfrm>
          <a:prstGeom prst="rect">
            <a:avLst/>
          </a:prstGeom>
          <a:noFill/>
          <a:ln>
            <a:noFill/>
          </a:ln>
        </p:spPr>
      </p:pic>
    </p:spTree>
    <p:extLst>
      <p:ext uri="{BB962C8B-B14F-4D97-AF65-F5344CB8AC3E}">
        <p14:creationId xmlns:p14="http://schemas.microsoft.com/office/powerpoint/2010/main" val="360754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0" y="1576432"/>
            <a:ext cx="5956798" cy="4273550"/>
          </a:xfrm>
        </p:spPr>
        <p:txBody>
          <a:bodyPr/>
          <a:lstStyle/>
          <a:p>
            <a:r>
              <a:rPr lang="en-US" sz="2400" dirty="0"/>
              <a:t>We can see network examples based on a cluster size N of 3, 4 and 7. </a:t>
            </a:r>
          </a:p>
          <a:p>
            <a:r>
              <a:rPr lang="en-US" sz="2400" dirty="0"/>
              <a:t>The figure shows how the cochannel reuse distance varies with cluster size. </a:t>
            </a:r>
          </a:p>
          <a:p>
            <a:r>
              <a:rPr lang="en-US" sz="2400" dirty="0"/>
              <a:t>As the cluster group gets larger, so does the distance between adjacent cochannel cells. </a:t>
            </a:r>
          </a:p>
          <a:p>
            <a:r>
              <a:rPr lang="en-US" sz="2400" dirty="0"/>
              <a:t>Clearly, the more interference a system can tolerate, the lower the required   ratio and the smaller the resulting cluster size N.</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C9A72B0-9D77-C14F-B1F9-D25280C44F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98207" y="1417638"/>
            <a:ext cx="5588477" cy="2561238"/>
          </a:xfrm>
          <a:prstGeom prst="rect">
            <a:avLst/>
          </a:prstGeom>
          <a:noFill/>
          <a:ln>
            <a:noFill/>
          </a:ln>
        </p:spPr>
      </p:pic>
    </p:spTree>
    <p:extLst>
      <p:ext uri="{BB962C8B-B14F-4D97-AF65-F5344CB8AC3E}">
        <p14:creationId xmlns:p14="http://schemas.microsoft.com/office/powerpoint/2010/main" val="30524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0" y="1576432"/>
            <a:ext cx="6540158" cy="2760784"/>
          </a:xfrm>
        </p:spPr>
        <p:txBody>
          <a:bodyPr/>
          <a:lstStyle/>
          <a:p>
            <a:r>
              <a:rPr lang="en-GB" sz="2400" dirty="0"/>
              <a:t>The most convenient co-ordinate system for a hexagonal cell structure is using axes inclined at 60 degrees. </a:t>
            </a:r>
          </a:p>
          <a:p>
            <a:r>
              <a:rPr lang="en-GB" sz="2400" dirty="0"/>
              <a:t>Assuming the origin to be at (0,0) and restricting u and v to integer values (</a:t>
            </a:r>
            <a:r>
              <a:rPr lang="en-GB" sz="2400" i="1" dirty="0"/>
              <a:t>u</a:t>
            </a:r>
            <a:r>
              <a:rPr lang="en-GB" sz="2400" dirty="0"/>
              <a:t>=</a:t>
            </a:r>
            <a:r>
              <a:rPr lang="en-GB" sz="2400" i="1" dirty="0" err="1"/>
              <a:t>i</a:t>
            </a:r>
            <a:r>
              <a:rPr lang="en-GB" sz="2400" dirty="0"/>
              <a:t>, </a:t>
            </a:r>
            <a:r>
              <a:rPr lang="en-GB" sz="2400" i="1" dirty="0"/>
              <a:t>v</a:t>
            </a:r>
            <a:r>
              <a:rPr lang="en-GB" sz="2400" dirty="0"/>
              <a:t>=</a:t>
            </a:r>
            <a:r>
              <a:rPr lang="en-GB" sz="2400" i="1" dirty="0"/>
              <a:t>j</a:t>
            </a:r>
            <a:r>
              <a:rPr lang="en-GB" sz="2400" dirty="0"/>
              <a:t>), the </a:t>
            </a:r>
            <a:r>
              <a:rPr lang="en-GB" sz="2400" i="1" dirty="0"/>
              <a:t>normalised</a:t>
            </a:r>
            <a:r>
              <a:rPr lang="en-GB" sz="2400" dirty="0"/>
              <a:t> distance to the cell centre is given by</a:t>
            </a:r>
          </a:p>
          <a:p>
            <a:endParaRPr lang="en-GB" sz="2400" dirty="0"/>
          </a:p>
          <a:p>
            <a:endParaRPr lang="en-GB" sz="2400" dirty="0"/>
          </a:p>
          <a:p>
            <a:endParaRPr lang="en-GB" sz="2400" dirty="0"/>
          </a:p>
          <a:p>
            <a:r>
              <a:rPr lang="en-GB" sz="2400" dirty="0"/>
              <a:t>Normalised so x=        =1</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98D68D41-5DDF-8F43-9689-A3826FD46074}"/>
              </a:ext>
            </a:extLst>
          </p:cNvPr>
          <p:cNvPicPr/>
          <p:nvPr/>
        </p:nvPicPr>
        <p:blipFill>
          <a:blip r:embed="rId3">
            <a:extLst>
              <a:ext uri="{28A0092B-C50C-407E-A947-70E740481C1C}">
                <a14:useLocalDpi xmlns:a14="http://schemas.microsoft.com/office/drawing/2010/main" val="0"/>
              </a:ext>
            </a:extLst>
          </a:blip>
          <a:srcRect t="2286"/>
          <a:stretch>
            <a:fillRect/>
          </a:stretch>
        </p:blipFill>
        <p:spPr bwMode="auto">
          <a:xfrm>
            <a:off x="6660292" y="1593639"/>
            <a:ext cx="5280741" cy="3707409"/>
          </a:xfrm>
          <a:prstGeom prst="rect">
            <a:avLst/>
          </a:prstGeom>
          <a:noFill/>
          <a:ln>
            <a:noFill/>
          </a:ln>
        </p:spPr>
      </p:pic>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11EF366B-3583-9D4D-BEA0-AC1C9E48A342}"/>
              </a:ext>
            </a:extLst>
          </p:cNvPr>
          <p:cNvGraphicFramePr>
            <a:graphicFrameLocks noChangeAspect="1"/>
          </p:cNvGraphicFramePr>
          <p:nvPr>
            <p:extLst>
              <p:ext uri="{D42A27DB-BD31-4B8C-83A1-F6EECF244321}">
                <p14:modId xmlns:p14="http://schemas.microsoft.com/office/powerpoint/2010/main" val="538601398"/>
              </p:ext>
            </p:extLst>
          </p:nvPr>
        </p:nvGraphicFramePr>
        <p:xfrm>
          <a:off x="2125362" y="4496010"/>
          <a:ext cx="3605170" cy="805038"/>
        </p:xfrm>
        <a:graphic>
          <a:graphicData uri="http://schemas.openxmlformats.org/presentationml/2006/ole">
            <mc:AlternateContent xmlns:mc="http://schemas.openxmlformats.org/markup-compatibility/2006">
              <mc:Choice xmlns:v="urn:schemas-microsoft-com:vml" Requires="v">
                <p:oleObj spid="_x0000_s47123" r:id="rId4" imgW="1308100" imgH="279400" progId="Equation.2">
                  <p:embed/>
                </p:oleObj>
              </mc:Choice>
              <mc:Fallback>
                <p:oleObj r:id="rId4" imgW="1308100" imgH="279400" progId="Equation.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362" y="4496010"/>
                        <a:ext cx="3605170" cy="805038"/>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71DEA30-2706-2A4D-9049-59E898EEDC67}"/>
              </a:ext>
            </a:extLst>
          </p:cNvPr>
          <p:cNvGraphicFramePr>
            <a:graphicFrameLocks noChangeAspect="1"/>
          </p:cNvGraphicFramePr>
          <p:nvPr>
            <p:extLst>
              <p:ext uri="{D42A27DB-BD31-4B8C-83A1-F6EECF244321}">
                <p14:modId xmlns:p14="http://schemas.microsoft.com/office/powerpoint/2010/main" val="862900639"/>
              </p:ext>
            </p:extLst>
          </p:nvPr>
        </p:nvGraphicFramePr>
        <p:xfrm>
          <a:off x="3334823" y="5667996"/>
          <a:ext cx="518983" cy="332149"/>
        </p:xfrm>
        <a:graphic>
          <a:graphicData uri="http://schemas.openxmlformats.org/presentationml/2006/ole">
            <mc:AlternateContent xmlns:mc="http://schemas.openxmlformats.org/markup-compatibility/2006">
              <mc:Choice xmlns:v="urn:schemas-microsoft-com:vml" Requires="v">
                <p:oleObj spid="_x0000_s47124" r:id="rId6" imgW="7315200" imgH="4978400" progId="Equation.2">
                  <p:embed/>
                </p:oleObj>
              </mc:Choice>
              <mc:Fallback>
                <p:oleObj r:id="rId6" imgW="7315200" imgH="4978400" progId="Equation.2">
                  <p:embed/>
                  <p:pic>
                    <p:nvPicPr>
                      <p:cNvPr id="18" name="Object 17">
                        <a:extLst>
                          <a:ext uri="{FF2B5EF4-FFF2-40B4-BE49-F238E27FC236}">
                            <a16:creationId xmlns:a16="http://schemas.microsoft.com/office/drawing/2014/main" id="{01A2BA03-A5E3-8444-A3DC-751B638F45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4823" y="5667996"/>
                        <a:ext cx="518983" cy="332149"/>
                      </a:xfrm>
                      <a:prstGeom prst="rect">
                        <a:avLst/>
                      </a:prstGeom>
                      <a:noFill/>
                    </p:spPr>
                  </p:pic>
                </p:oleObj>
              </mc:Fallback>
            </mc:AlternateContent>
          </a:graphicData>
        </a:graphic>
      </p:graphicFrame>
    </p:spTree>
    <p:extLst>
      <p:ext uri="{BB962C8B-B14F-4D97-AF65-F5344CB8AC3E}">
        <p14:creationId xmlns:p14="http://schemas.microsoft.com/office/powerpoint/2010/main" val="391060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21231" y="1412404"/>
            <a:ext cx="7882510" cy="2760784"/>
          </a:xfrm>
        </p:spPr>
        <p:txBody>
          <a:bodyPr/>
          <a:lstStyle/>
          <a:p>
            <a:r>
              <a:rPr lang="en-GB" sz="2400" dirty="0"/>
              <a:t>To compute the number of cells per cluster, an arrangement of the form shown here is used. </a:t>
            </a:r>
          </a:p>
          <a:p>
            <a:r>
              <a:rPr lang="en-GB" sz="2400" dirty="0"/>
              <a:t>The cells designated by the letter A are the six nearest cochannel cells (i.e. the first-tier) to the centre cell . </a:t>
            </a:r>
          </a:p>
          <a:p>
            <a:r>
              <a:rPr lang="en-GB" sz="2400" dirty="0"/>
              <a:t>It can be seen that these cells are located at the vertices of the larger hexagonal cell of radius D. The radius of the larger cell D  is given by  </a:t>
            </a:r>
          </a:p>
          <a:p>
            <a:r>
              <a:rPr lang="en-US" altLang="zh-CN" sz="2400" dirty="0"/>
              <a:t>4</a:t>
            </a:r>
            <a:endParaRPr lang="en-GB" sz="2400" dirty="0"/>
          </a:p>
          <a:p>
            <a:endParaRPr lang="en-GB"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FE6074A9-E260-9A41-95C0-7A36647378F4}"/>
              </a:ext>
            </a:extLst>
          </p:cNvPr>
          <p:cNvPicPr/>
          <p:nvPr/>
        </p:nvPicPr>
        <p:blipFill>
          <a:blip r:embed="rId4">
            <a:extLst>
              <a:ext uri="{28A0092B-C50C-407E-A947-70E740481C1C}">
                <a14:useLocalDpi xmlns:a14="http://schemas.microsoft.com/office/drawing/2010/main" val="0"/>
              </a:ext>
            </a:extLst>
          </a:blip>
          <a:srcRect r="37425"/>
          <a:stretch>
            <a:fillRect/>
          </a:stretch>
        </p:blipFill>
        <p:spPr bwMode="auto">
          <a:xfrm>
            <a:off x="8871868" y="1940011"/>
            <a:ext cx="2731127" cy="2555998"/>
          </a:xfrm>
          <a:prstGeom prst="rect">
            <a:avLst/>
          </a:prstGeom>
          <a:noFill/>
          <a:ln>
            <a:noFill/>
          </a:ln>
        </p:spPr>
      </p:pic>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06225BED-92AE-DF43-ABC9-6203F48117A2}"/>
              </a:ext>
            </a:extLst>
          </p:cNvPr>
          <p:cNvGraphicFramePr>
            <a:graphicFrameLocks noChangeAspect="1"/>
          </p:cNvGraphicFramePr>
          <p:nvPr>
            <p:extLst>
              <p:ext uri="{D42A27DB-BD31-4B8C-83A1-F6EECF244321}">
                <p14:modId xmlns:p14="http://schemas.microsoft.com/office/powerpoint/2010/main" val="2919279805"/>
              </p:ext>
            </p:extLst>
          </p:nvPr>
        </p:nvGraphicFramePr>
        <p:xfrm>
          <a:off x="5951960" y="3846636"/>
          <a:ext cx="800052" cy="326552"/>
        </p:xfrm>
        <a:graphic>
          <a:graphicData uri="http://schemas.openxmlformats.org/presentationml/2006/ole">
            <mc:AlternateContent xmlns:mc="http://schemas.openxmlformats.org/markup-compatibility/2006">
              <mc:Choice xmlns:v="urn:schemas-microsoft-com:vml" Requires="v">
                <p:oleObj spid="_x0000_s48144" r:id="rId5" imgW="622300" imgH="254000" progId="Equation.2">
                  <p:embed/>
                </p:oleObj>
              </mc:Choice>
              <mc:Fallback>
                <p:oleObj r:id="rId5" imgW="622300" imgH="254000" progId="Equation.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960" y="3846636"/>
                        <a:ext cx="800052" cy="326552"/>
                      </a:xfrm>
                      <a:prstGeom prst="rect">
                        <a:avLst/>
                      </a:prstGeom>
                      <a:noFill/>
                    </p:spPr>
                  </p:pic>
                </p:oleObj>
              </mc:Fallback>
            </mc:AlternateContent>
          </a:graphicData>
        </a:graphic>
      </p:graphicFrame>
    </p:spTree>
    <p:extLst>
      <p:ext uri="{BB962C8B-B14F-4D97-AF65-F5344CB8AC3E}">
        <p14:creationId xmlns:p14="http://schemas.microsoft.com/office/powerpoint/2010/main" val="11840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7</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FE6074A9-E260-9A41-95C0-7A36647378F4}"/>
              </a:ext>
            </a:extLst>
          </p:cNvPr>
          <p:cNvPicPr/>
          <p:nvPr/>
        </p:nvPicPr>
        <p:blipFill>
          <a:blip r:embed="rId4">
            <a:extLst>
              <a:ext uri="{28A0092B-C50C-407E-A947-70E740481C1C}">
                <a14:useLocalDpi xmlns:a14="http://schemas.microsoft.com/office/drawing/2010/main" val="0"/>
              </a:ext>
            </a:extLst>
          </a:blip>
          <a:srcRect r="37425"/>
          <a:stretch>
            <a:fillRect/>
          </a:stretch>
        </p:blipFill>
        <p:spPr bwMode="auto">
          <a:xfrm>
            <a:off x="8871868" y="1940011"/>
            <a:ext cx="2731127" cy="2555998"/>
          </a:xfrm>
          <a:prstGeom prst="rect">
            <a:avLst/>
          </a:prstGeom>
          <a:noFill/>
          <a:ln>
            <a:noFill/>
          </a:ln>
        </p:spPr>
      </p:pic>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509349A-1570-A743-BAB2-987E8EAAEF82}"/>
              </a:ext>
            </a:extLst>
          </p:cNvPr>
          <p:cNvGraphicFramePr>
            <a:graphicFrameLocks noChangeAspect="1"/>
          </p:cNvGraphicFramePr>
          <p:nvPr>
            <p:extLst>
              <p:ext uri="{D42A27DB-BD31-4B8C-83A1-F6EECF244321}">
                <p14:modId xmlns:p14="http://schemas.microsoft.com/office/powerpoint/2010/main" val="807186855"/>
              </p:ext>
            </p:extLst>
          </p:nvPr>
        </p:nvGraphicFramePr>
        <p:xfrm>
          <a:off x="637197" y="1417638"/>
          <a:ext cx="7540893" cy="4817793"/>
        </p:xfrm>
        <a:graphic>
          <a:graphicData uri="http://schemas.openxmlformats.org/presentationml/2006/ole">
            <mc:AlternateContent xmlns:mc="http://schemas.openxmlformats.org/markup-compatibility/2006">
              <mc:Choice xmlns:v="urn:schemas-microsoft-com:vml" Requires="v">
                <p:oleObj spid="_x0000_s50187" name="Document" r:id="rId5" imgW="5943600" imgH="3797300" progId="Word.Document.12">
                  <p:embed/>
                </p:oleObj>
              </mc:Choice>
              <mc:Fallback>
                <p:oleObj name="Document" r:id="rId5" imgW="5943600" imgH="3797300" progId="Word.Document.12">
                  <p:embed/>
                  <p:pic>
                    <p:nvPicPr>
                      <p:cNvPr id="0" name=""/>
                      <p:cNvPicPr/>
                      <p:nvPr/>
                    </p:nvPicPr>
                    <p:blipFill>
                      <a:blip r:embed="rId6"/>
                      <a:stretch>
                        <a:fillRect/>
                      </a:stretch>
                    </p:blipFill>
                    <p:spPr>
                      <a:xfrm>
                        <a:off x="637197" y="1417638"/>
                        <a:ext cx="7540893" cy="4817793"/>
                      </a:xfrm>
                      <a:prstGeom prst="rect">
                        <a:avLst/>
                      </a:prstGeom>
                    </p:spPr>
                  </p:pic>
                </p:oleObj>
              </mc:Fallback>
            </mc:AlternateContent>
          </a:graphicData>
        </a:graphic>
      </p:graphicFrame>
    </p:spTree>
    <p:extLst>
      <p:ext uri="{BB962C8B-B14F-4D97-AF65-F5344CB8AC3E}">
        <p14:creationId xmlns:p14="http://schemas.microsoft.com/office/powerpoint/2010/main" val="158434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8</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FE6074A9-E260-9A41-95C0-7A36647378F4}"/>
              </a:ext>
            </a:extLst>
          </p:cNvPr>
          <p:cNvPicPr/>
          <p:nvPr/>
        </p:nvPicPr>
        <p:blipFill>
          <a:blip r:embed="rId4">
            <a:extLst>
              <a:ext uri="{28A0092B-C50C-407E-A947-70E740481C1C}">
                <a14:useLocalDpi xmlns:a14="http://schemas.microsoft.com/office/drawing/2010/main" val="0"/>
              </a:ext>
            </a:extLst>
          </a:blip>
          <a:srcRect r="37425"/>
          <a:stretch>
            <a:fillRect/>
          </a:stretch>
        </p:blipFill>
        <p:spPr bwMode="auto">
          <a:xfrm>
            <a:off x="8871868" y="1940011"/>
            <a:ext cx="2731127" cy="2555998"/>
          </a:xfrm>
          <a:prstGeom prst="rect">
            <a:avLst/>
          </a:prstGeom>
          <a:noFill/>
          <a:ln>
            <a:noFill/>
          </a:ln>
        </p:spPr>
      </p:pic>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A5B971C-6F06-2542-B016-281BCCD1CE0B}"/>
              </a:ext>
            </a:extLst>
          </p:cNvPr>
          <p:cNvGraphicFramePr>
            <a:graphicFrameLocks noChangeAspect="1"/>
          </p:cNvGraphicFramePr>
          <p:nvPr>
            <p:extLst>
              <p:ext uri="{D42A27DB-BD31-4B8C-83A1-F6EECF244321}">
                <p14:modId xmlns:p14="http://schemas.microsoft.com/office/powerpoint/2010/main" val="2224526975"/>
              </p:ext>
            </p:extLst>
          </p:nvPr>
        </p:nvGraphicFramePr>
        <p:xfrm>
          <a:off x="1098271" y="1262866"/>
          <a:ext cx="7595989" cy="4804301"/>
        </p:xfrm>
        <a:graphic>
          <a:graphicData uri="http://schemas.openxmlformats.org/presentationml/2006/ole">
            <mc:AlternateContent xmlns:mc="http://schemas.openxmlformats.org/markup-compatibility/2006">
              <mc:Choice xmlns:v="urn:schemas-microsoft-com:vml" Requires="v">
                <p:oleObj spid="_x0000_s52234" name="Document" r:id="rId5" imgW="5943600" imgH="3759200" progId="Word.Document.12">
                  <p:embed/>
                </p:oleObj>
              </mc:Choice>
              <mc:Fallback>
                <p:oleObj name="Document" r:id="rId5" imgW="5943600" imgH="3759200" progId="Word.Document.12">
                  <p:embed/>
                  <p:pic>
                    <p:nvPicPr>
                      <p:cNvPr id="0" name=""/>
                      <p:cNvPicPr/>
                      <p:nvPr/>
                    </p:nvPicPr>
                    <p:blipFill>
                      <a:blip r:embed="rId6"/>
                      <a:stretch>
                        <a:fillRect/>
                      </a:stretch>
                    </p:blipFill>
                    <p:spPr>
                      <a:xfrm>
                        <a:off x="1098271" y="1262866"/>
                        <a:ext cx="7595989" cy="4804301"/>
                      </a:xfrm>
                      <a:prstGeom prst="rect">
                        <a:avLst/>
                      </a:prstGeom>
                    </p:spPr>
                  </p:pic>
                </p:oleObj>
              </mc:Fallback>
            </mc:AlternateContent>
          </a:graphicData>
        </a:graphic>
      </p:graphicFrame>
    </p:spTree>
    <p:extLst>
      <p:ext uri="{BB962C8B-B14F-4D97-AF65-F5344CB8AC3E}">
        <p14:creationId xmlns:p14="http://schemas.microsoft.com/office/powerpoint/2010/main" val="347424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9</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11F829FE-2391-FB4D-BD92-56B8579197B3}"/>
              </a:ext>
            </a:extLst>
          </p:cNvPr>
          <p:cNvSpPr/>
          <p:nvPr/>
        </p:nvSpPr>
        <p:spPr>
          <a:xfrm>
            <a:off x="749644" y="1494740"/>
            <a:ext cx="10816280" cy="1877437"/>
          </a:xfrm>
          <a:prstGeom prst="rect">
            <a:avLst/>
          </a:prstGeom>
        </p:spPr>
        <p:txBody>
          <a:bodyPr wrap="square">
            <a:spAutoFit/>
          </a:bodyPr>
          <a:lstStyle/>
          <a:p>
            <a:pPr marL="342900" indent="-342900" algn="just" hangingPunct="0">
              <a:spcBef>
                <a:spcPts val="1200"/>
              </a:spcBef>
              <a:spcAft>
                <a:spcPts val="1200"/>
              </a:spcAft>
              <a:buFont typeface="Arial" panose="020B0604020202020204" pitchFamily="34" charset="0"/>
              <a:buChar char="•"/>
            </a:pPr>
            <a:r>
              <a:rPr lang="en-GB" sz="2400" dirty="0">
                <a:latin typeface="+mj-lt"/>
                <a:ea typeface="Times New Roman" panose="02020603050405020304" pitchFamily="18" charset="0"/>
                <a:cs typeface="Times New Roman" panose="02020603050405020304" pitchFamily="18" charset="0"/>
              </a:rPr>
              <a:t>This equation is important since it relates the cell radius and the reuse distance to the cluster size. </a:t>
            </a:r>
          </a:p>
          <a:p>
            <a:pPr marL="342900" indent="-342900" algn="just" hangingPunct="0">
              <a:spcBef>
                <a:spcPts val="1200"/>
              </a:spcBef>
              <a:spcAft>
                <a:spcPts val="1200"/>
              </a:spcAft>
              <a:buFont typeface="Arial" panose="020B0604020202020204" pitchFamily="34" charset="0"/>
              <a:buChar char="•"/>
            </a:pPr>
            <a:r>
              <a:rPr lang="en-GB" sz="2400" dirty="0">
                <a:latin typeface="+mj-lt"/>
                <a:ea typeface="Times New Roman" panose="02020603050405020304" pitchFamily="18" charset="0"/>
                <a:cs typeface="Times New Roman" panose="02020603050405020304" pitchFamily="18" charset="0"/>
              </a:rPr>
              <a:t>The term </a:t>
            </a:r>
            <a:r>
              <a:rPr lang="en-GB" sz="2400" i="1" dirty="0">
                <a:latin typeface="+mj-lt"/>
                <a:ea typeface="Times New Roman" panose="02020603050405020304" pitchFamily="18" charset="0"/>
                <a:cs typeface="Times New Roman" panose="02020603050405020304" pitchFamily="18" charset="0"/>
              </a:rPr>
              <a:t>D</a:t>
            </a:r>
            <a:r>
              <a:rPr lang="en-GB" sz="2400" dirty="0">
                <a:latin typeface="+mj-lt"/>
                <a:ea typeface="Times New Roman" panose="02020603050405020304" pitchFamily="18" charset="0"/>
                <a:cs typeface="Times New Roman" panose="02020603050405020304" pitchFamily="18" charset="0"/>
              </a:rPr>
              <a:t>/</a:t>
            </a:r>
            <a:r>
              <a:rPr lang="en-GB" sz="2400" i="1" dirty="0">
                <a:latin typeface="+mj-lt"/>
                <a:ea typeface="Times New Roman" panose="02020603050405020304" pitchFamily="18" charset="0"/>
                <a:cs typeface="Times New Roman" panose="02020603050405020304" pitchFamily="18" charset="0"/>
              </a:rPr>
              <a:t>R</a:t>
            </a:r>
            <a:r>
              <a:rPr lang="en-GB" sz="2400" dirty="0">
                <a:latin typeface="+mj-lt"/>
                <a:ea typeface="Times New Roman" panose="02020603050405020304" pitchFamily="18" charset="0"/>
                <a:cs typeface="Times New Roman" panose="02020603050405020304" pitchFamily="18" charset="0"/>
              </a:rPr>
              <a:t> is referred to as the normalised cochannel reuse ratio. For example for a cluster size of 7, the ratio of </a:t>
            </a:r>
            <a:r>
              <a:rPr lang="en-GB" sz="2400" i="1" dirty="0">
                <a:latin typeface="+mj-lt"/>
                <a:ea typeface="Times New Roman" panose="02020603050405020304" pitchFamily="18" charset="0"/>
                <a:cs typeface="Times New Roman" panose="02020603050405020304" pitchFamily="18" charset="0"/>
              </a:rPr>
              <a:t>D</a:t>
            </a:r>
            <a:r>
              <a:rPr lang="en-GB" sz="2400" dirty="0">
                <a:latin typeface="+mj-lt"/>
                <a:ea typeface="Times New Roman" panose="02020603050405020304" pitchFamily="18" charset="0"/>
                <a:cs typeface="Times New Roman" panose="02020603050405020304" pitchFamily="18" charset="0"/>
              </a:rPr>
              <a:t>/</a:t>
            </a:r>
            <a:r>
              <a:rPr lang="en-GB" sz="2400" i="1" dirty="0">
                <a:latin typeface="+mj-lt"/>
                <a:ea typeface="Times New Roman" panose="02020603050405020304" pitchFamily="18" charset="0"/>
                <a:cs typeface="Times New Roman" panose="02020603050405020304" pitchFamily="18" charset="0"/>
              </a:rPr>
              <a:t>R</a:t>
            </a:r>
            <a:r>
              <a:rPr lang="en-GB" sz="2400" dirty="0">
                <a:latin typeface="+mj-lt"/>
                <a:ea typeface="Times New Roman" panose="02020603050405020304" pitchFamily="18" charset="0"/>
                <a:cs typeface="Times New Roman" panose="02020603050405020304" pitchFamily="18" charset="0"/>
              </a:rPr>
              <a:t> is 4.6</a:t>
            </a:r>
            <a:endParaRPr lang="en-GB" sz="2400" dirty="0">
              <a:effectLst/>
              <a:latin typeface="+mj-lt"/>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F4130BEE-9328-434A-BA10-AA6053901E7C}"/>
              </a:ext>
            </a:extLst>
          </p:cNvPr>
          <p:cNvGraphicFramePr>
            <a:graphicFrameLocks noChangeAspect="1"/>
          </p:cNvGraphicFramePr>
          <p:nvPr>
            <p:extLst>
              <p:ext uri="{D42A27DB-BD31-4B8C-83A1-F6EECF244321}">
                <p14:modId xmlns:p14="http://schemas.microsoft.com/office/powerpoint/2010/main" val="1551509820"/>
              </p:ext>
            </p:extLst>
          </p:nvPr>
        </p:nvGraphicFramePr>
        <p:xfrm>
          <a:off x="2751528" y="3485824"/>
          <a:ext cx="6398202" cy="2679589"/>
        </p:xfrm>
        <a:graphic>
          <a:graphicData uri="http://schemas.openxmlformats.org/presentationml/2006/ole">
            <mc:AlternateContent xmlns:mc="http://schemas.openxmlformats.org/markup-compatibility/2006">
              <mc:Choice xmlns:v="urn:schemas-microsoft-com:vml" Requires="v">
                <p:oleObj spid="_x0000_s54281" name="Document" r:id="rId3" imgW="5943600" imgH="2489200" progId="Word.Document.12">
                  <p:embed/>
                </p:oleObj>
              </mc:Choice>
              <mc:Fallback>
                <p:oleObj name="Document" r:id="rId3" imgW="5943600" imgH="2489200" progId="Word.Document.12">
                  <p:embed/>
                  <p:pic>
                    <p:nvPicPr>
                      <p:cNvPr id="0" name=""/>
                      <p:cNvPicPr/>
                      <p:nvPr/>
                    </p:nvPicPr>
                    <p:blipFill>
                      <a:blip r:embed="rId4"/>
                      <a:stretch>
                        <a:fillRect/>
                      </a:stretch>
                    </p:blipFill>
                    <p:spPr>
                      <a:xfrm>
                        <a:off x="2751528" y="3485824"/>
                        <a:ext cx="6398202" cy="2679589"/>
                      </a:xfrm>
                      <a:prstGeom prst="rect">
                        <a:avLst/>
                      </a:prstGeom>
                    </p:spPr>
                  </p:pic>
                </p:oleObj>
              </mc:Fallback>
            </mc:AlternateContent>
          </a:graphicData>
        </a:graphic>
      </p:graphicFrame>
    </p:spTree>
    <p:extLst>
      <p:ext uri="{BB962C8B-B14F-4D97-AF65-F5344CB8AC3E}">
        <p14:creationId xmlns:p14="http://schemas.microsoft.com/office/powerpoint/2010/main" val="3598210346"/>
      </p:ext>
    </p:extLst>
  </p:cSld>
  <p:clrMapOvr>
    <a:masterClrMapping/>
  </p:clrMapOvr>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4577</TotalTime>
  <Words>939</Words>
  <Application>Microsoft Macintosh PowerPoint</Application>
  <PresentationFormat>Widescreen</PresentationFormat>
  <Paragraphs>74</Paragraphs>
  <Slides>14</Slides>
  <Notes>6</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8" baseType="lpstr">
      <vt:lpstr>Arial</vt:lpstr>
      <vt:lpstr>UOBtemplate 13 Feb</vt:lpstr>
      <vt:lpstr>Equation.2</vt:lpstr>
      <vt:lpstr>Document</vt:lpstr>
      <vt:lpstr>PowerPoint Presentation</vt:lpstr>
      <vt:lpstr>Cellular planning and capacity</vt:lpstr>
      <vt:lpstr>Cellular planning and capacity</vt:lpstr>
      <vt:lpstr>Cellular planning and capacity</vt:lpstr>
      <vt:lpstr>Hexagonal Axes and Co-ordinate System</vt:lpstr>
      <vt:lpstr>Hexagonal Axes and Co-ordinate System</vt:lpstr>
      <vt:lpstr>Hexagonal Axes and Co-ordinate System</vt:lpstr>
      <vt:lpstr>Hexagonal Axes and Co-ordinate System</vt:lpstr>
      <vt:lpstr>Hexagonal Axes and Co-ordinate System</vt:lpstr>
      <vt:lpstr>Cluster size as a function of Cochannel Interference</vt:lpstr>
      <vt:lpstr>Cluster size</vt:lpstr>
      <vt:lpstr>Capacity evaluation</vt:lpstr>
      <vt:lpstr>Capacity evaluation</vt:lpstr>
      <vt:lpstr>Microcellular systems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Jiadi Li</cp:lastModifiedBy>
  <cp:revision>210</cp:revision>
  <cp:lastPrinted>2018-11-14T15:18:03Z</cp:lastPrinted>
  <dcterms:created xsi:type="dcterms:W3CDTF">2007-05-01T15:00:58Z</dcterms:created>
  <dcterms:modified xsi:type="dcterms:W3CDTF">2021-12-09T17:49:10Z</dcterms:modified>
</cp:coreProperties>
</file>