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717" r:id="rId2"/>
    <p:sldId id="857" r:id="rId3"/>
    <p:sldId id="904" r:id="rId4"/>
    <p:sldId id="815" r:id="rId5"/>
    <p:sldId id="905" r:id="rId6"/>
    <p:sldId id="915" r:id="rId7"/>
    <p:sldId id="906" r:id="rId8"/>
    <p:sldId id="870" r:id="rId9"/>
    <p:sldId id="908" r:id="rId10"/>
    <p:sldId id="876" r:id="rId11"/>
    <p:sldId id="909" r:id="rId12"/>
    <p:sldId id="919" r:id="rId13"/>
    <p:sldId id="877" r:id="rId14"/>
    <p:sldId id="911" r:id="rId15"/>
    <p:sldId id="914" r:id="rId16"/>
    <p:sldId id="913" r:id="rId17"/>
    <p:sldId id="878" r:id="rId18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94521"/>
  </p:normalViewPr>
  <p:slideViewPr>
    <p:cSldViewPr snapToGrid="0">
      <p:cViewPr varScale="1">
        <p:scale>
          <a:sx n="107" d="100"/>
          <a:sy n="107" d="100"/>
        </p:scale>
        <p:origin x="2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92BF7D9-6C1A-4D6C-83E5-358E6381BEC0}" type="datetimeFigureOut">
              <a:rPr lang="en-GB"/>
              <a:pPr>
                <a:defRPr/>
              </a:pPr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08AC383-E8D4-418C-A662-3DD45A4734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25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A02002F-36B9-4F2F-A2C3-5E0234098E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1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 anchor="b"/>
          <a:lstStyle>
            <a:lvl1pPr defTabSz="950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fld id="{64DE5CAA-29DC-45C9-A91A-ED15791F335F}" type="slidenum">
              <a:rPr lang="en-US" sz="1200">
                <a:solidFill>
                  <a:schemeClr val="bg1"/>
                </a:solidFill>
              </a:rPr>
              <a:pPr algn="r">
                <a:spcBef>
                  <a:spcPct val="20000"/>
                </a:spcBef>
              </a:pPr>
              <a:t>1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267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hypotenus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2002F-36B9-4F2F-A2C3-5E0234098ED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2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-white-transpgif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1050" y="-819150"/>
            <a:ext cx="96943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UoB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2" y="549275"/>
            <a:ext cx="360044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City pano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11" descr="footer-crest-template cropped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1" y="278204"/>
            <a:ext cx="3445052" cy="11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1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67784" y="6111290"/>
            <a:ext cx="7981949" cy="9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chemeClr val="bg1"/>
                </a:solidFill>
              </a:rPr>
              <a:t>Communication Systems &amp; Networks Group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solidFill>
                  <a:schemeClr val="bg1"/>
                </a:solidFill>
              </a:rPr>
              <a:t>University of Bristol  © CSN Group 2018</a:t>
            </a:r>
          </a:p>
          <a:p>
            <a:pPr>
              <a:spcBef>
                <a:spcPts val="300"/>
              </a:spcBef>
              <a:defRPr/>
            </a:pP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 userDrawn="1">
            <p:ph type="sldNum" sz="quarter" idx="10"/>
          </p:nvPr>
        </p:nvSpPr>
        <p:spPr>
          <a:xfrm>
            <a:off x="-48603" y="6528721"/>
            <a:ext cx="6858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1" name="Picture 11" descr="footer-crest-template cropped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77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7176" name="Picture 4" descr="footer-crest-template cropp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13770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7" r:id="rId1"/>
    <p:sldLayoutId id="2147485308" r:id="rId2"/>
  </p:sldLayoutIdLst>
  <p:hf hdr="0" ftr="0" dt="0"/>
  <p:txStyles>
    <p:titleStyle>
      <a:lvl1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1" y="1944886"/>
            <a:ext cx="12191999" cy="3357563"/>
          </a:xfrm>
        </p:spPr>
        <p:txBody>
          <a:bodyPr anchor="ctr"/>
          <a:lstStyle/>
          <a:p>
            <a:pPr marL="0" indent="0" algn="ctr">
              <a:lnSpc>
                <a:spcPts val="5500"/>
              </a:lnSpc>
              <a:spcBef>
                <a:spcPct val="0"/>
              </a:spcBef>
              <a:buNone/>
            </a:pPr>
            <a:r>
              <a:rPr lang="en-US" sz="4400" b="1" dirty="0">
                <a:solidFill>
                  <a:srgbClr val="B01C2E"/>
                </a:solidFill>
              </a:rPr>
              <a:t> </a:t>
            </a:r>
            <a:endParaRPr lang="en-GB" sz="4400" b="1" dirty="0">
              <a:solidFill>
                <a:srgbClr val="B01C2E"/>
              </a:solidFill>
            </a:endParaRPr>
          </a:p>
          <a:p>
            <a:pPr marL="0" indent="0" algn="ctr">
              <a:lnSpc>
                <a:spcPts val="5500"/>
              </a:lnSpc>
              <a:spcBef>
                <a:spcPct val="0"/>
              </a:spcBef>
              <a:buNone/>
            </a:pPr>
            <a:r>
              <a:rPr lang="en-US" sz="4400" b="1" dirty="0">
                <a:solidFill>
                  <a:srgbClr val="B01C2E"/>
                </a:solidFill>
              </a:rPr>
              <a:t>Rayleigh and Rician fading</a:t>
            </a:r>
          </a:p>
          <a:p>
            <a:pPr marL="0" indent="0" algn="ctr">
              <a:spcBef>
                <a:spcPct val="0"/>
              </a:spcBef>
              <a:buNone/>
            </a:pPr>
            <a:br>
              <a:rPr lang="en-US" sz="4400" b="1" dirty="0">
                <a:solidFill>
                  <a:srgbClr val="B01C2E"/>
                </a:solidFill>
              </a:rPr>
            </a:br>
            <a:endParaRPr lang="en-US" sz="4000" i="1" dirty="0">
              <a:solidFill>
                <a:srgbClr val="B01C2E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2" y="4536732"/>
            <a:ext cx="12192000" cy="8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3200" kern="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1200" kern="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r>
              <a:rPr lang="en-GB" sz="1200" kern="0" dirty="0">
                <a:latin typeface="+mn-lt"/>
              </a:rPr>
              <a:t> </a:t>
            </a: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4626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Doppler frequency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8130" y="1142734"/>
            <a:ext cx="116971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kern="0" dirty="0"/>
              <a:t>The resulting Frequency Shift/Doppler frequency (=rate of phase change due to movement):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endParaRPr lang="en-US" sz="2400" kern="0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kern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kern="0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" r="3889"/>
          <a:stretch/>
        </p:blipFill>
        <p:spPr>
          <a:xfrm>
            <a:off x="2345638" y="2296896"/>
            <a:ext cx="6685808" cy="1155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41963" y="2285734"/>
            <a:ext cx="1353788" cy="1076156"/>
          </a:xfrm>
          <a:prstGeom prst="rect">
            <a:avLst/>
          </a:prstGeom>
          <a:noFill/>
          <a:ln w="38100">
            <a:solidFill>
              <a:srgbClr val="0066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19449" y="3478685"/>
            <a:ext cx="1199408" cy="804451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7197" y="4518684"/>
                <a:ext cx="2732671" cy="802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kern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f</m:t>
                      </m:r>
                      <m:r>
                        <a:rPr lang="mr-IN" sz="2400" i="1" kern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2400" i="1" kern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400" b="0" i="1" kern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GB" sz="2400" b="0" i="1" kern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den>
                      </m:f>
                      <m:r>
                        <a:rPr lang="en-GB" sz="2400" b="0" i="1" kern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kern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ker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GB" sz="2400" i="1" ker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mr-IN" sz="2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kern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kern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𝐷𝑜𝑝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kern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kern="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97" y="4518684"/>
                <a:ext cx="2732671" cy="8029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24" y="4518684"/>
            <a:ext cx="3670300" cy="10541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369868" y="4752758"/>
            <a:ext cx="1819649" cy="237131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282267" y="3478685"/>
            <a:ext cx="579208" cy="10653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09471" y="2228687"/>
            <a:ext cx="1685596" cy="107615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Doppler frequency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48" y="4337140"/>
            <a:ext cx="2171652" cy="14858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2505" y="1143000"/>
            <a:ext cx="11483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kern="0" dirty="0">
                <a:latin typeface="+mn-lt"/>
              </a:rPr>
              <a:t>For a continuous wave transmission the received signal is shifted by the </a:t>
            </a:r>
            <a:r>
              <a:rPr lang="en-US" sz="2400" kern="0" dirty="0" err="1">
                <a:latin typeface="+mn-lt"/>
              </a:rPr>
              <a:t>doppler</a:t>
            </a:r>
            <a:r>
              <a:rPr lang="en-US" sz="2400" kern="0" dirty="0">
                <a:latin typeface="+mn-lt"/>
              </a:rPr>
              <a:t> frequency/shift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" r="3889"/>
          <a:stretch/>
        </p:blipFill>
        <p:spPr>
          <a:xfrm>
            <a:off x="2045490" y="2134811"/>
            <a:ext cx="6685808" cy="1155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505" y="3543658"/>
            <a:ext cx="11483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kern="0" dirty="0">
                <a:latin typeface="+mn-lt"/>
              </a:rPr>
              <a:t>The maximum value of the frequency shift (Maximum Doppler shift), depending on the movement (towards or away the BS):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54404" y="2119768"/>
            <a:ext cx="676894" cy="1076156"/>
          </a:xfrm>
          <a:prstGeom prst="rect">
            <a:avLst/>
          </a:prstGeom>
          <a:noFill/>
          <a:ln w="38100">
            <a:solidFill>
              <a:srgbClr val="0066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1730" y="4574524"/>
                <a:ext cx="53596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max</m:t>
                        </m:r>
                        <m:r>
                          <a:rPr lang="en-GB" sz="2400" b="0" i="0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2400" b="0" i="0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GB" sz="2400" b="0" i="1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GB" sz="2400" b="0" i="1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)=1</m:t>
                        </m:r>
                      </m:e>
                    </m:func>
                    <m:r>
                      <a:rPr lang="en-GB" sz="2400" b="0" i="1" kern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kern="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kern="0" dirty="0"/>
                  <a:t>at 0 and 360 degrees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30" y="4574524"/>
                <a:ext cx="5359672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r="-90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1730" y="5113319"/>
                <a:ext cx="46896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min</m:t>
                        </m:r>
                        <m:r>
                          <a:rPr lang="en-GB" sz="2400" b="0" i="0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2400" b="0" i="0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GB" sz="2400" b="0" i="1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GB" sz="2400" b="0" i="1" kern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)=−1</m:t>
                        </m:r>
                      </m:e>
                    </m:func>
                    <m:r>
                      <a:rPr lang="en-GB" sz="2400" b="0" i="1" kern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kern="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kern="0" dirty="0"/>
                  <a:t>at 180 degrees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30" y="5113319"/>
                <a:ext cx="468961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0" t="-9211" r="-116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Doppler frequency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0" y="1285717"/>
            <a:ext cx="1183969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GB" sz="2800" kern="0" dirty="0">
                <a:latin typeface="+mn-lt"/>
              </a:rPr>
              <a:t>Doppler frequency shift applies to single </a:t>
            </a:r>
            <a:r>
              <a:rPr lang="en-GB" sz="2800" kern="0" dirty="0" err="1">
                <a:latin typeface="+mn-lt"/>
              </a:rPr>
              <a:t>multipaths</a:t>
            </a:r>
            <a:endParaRPr lang="en-GB" sz="2800" kern="0" dirty="0">
              <a:latin typeface="+mn-lt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GB" sz="2800" kern="0" dirty="0">
                <a:latin typeface="+mn-lt"/>
              </a:rPr>
              <a:t>Each path is subject to a specific Doppler shift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800" kern="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kern="0" dirty="0">
                <a:latin typeface="+mn-lt"/>
              </a:rPr>
              <a:t>When </a:t>
            </a:r>
            <a:r>
              <a:rPr lang="en-US" sz="2800" kern="0" dirty="0" err="1">
                <a:latin typeface="+mn-lt"/>
              </a:rPr>
              <a:t>multipaths</a:t>
            </a:r>
            <a:r>
              <a:rPr lang="en-US" sz="2800" kern="0" dirty="0">
                <a:latin typeface="+mn-lt"/>
              </a:rPr>
              <a:t> arrive from different azimuth directions, a range of different Doppler shifts are seen on various </a:t>
            </a:r>
            <a:r>
              <a:rPr lang="en-US" sz="2800" kern="0" dirty="0" err="1">
                <a:latin typeface="+mn-lt"/>
              </a:rPr>
              <a:t>multipaths</a:t>
            </a:r>
            <a:r>
              <a:rPr lang="en-US" sz="2800" kern="0" dirty="0">
                <a:latin typeface="+mn-lt"/>
              </a:rPr>
              <a:t>, resulting in </a:t>
            </a:r>
            <a:r>
              <a:rPr lang="en-US" sz="2800" i="1" kern="0" dirty="0">
                <a:latin typeface="+mn-lt"/>
              </a:rPr>
              <a:t>frequency spread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800" i="1" kern="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u="sng" kern="0" dirty="0">
                <a:latin typeface="+mn-lt"/>
              </a:rPr>
              <a:t>Doppler frequency spread</a:t>
            </a:r>
            <a:r>
              <a:rPr lang="en-US" sz="2800" kern="0" dirty="0">
                <a:latin typeface="+mn-lt"/>
              </a:rPr>
              <a:t>: </a:t>
            </a:r>
            <a:r>
              <a:rPr lang="en-US" sz="2800" i="1" kern="0" dirty="0">
                <a:latin typeface="+mn-lt"/>
              </a:rPr>
              <a:t>Largest positive shift - largest negative shift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2800" i="1" kern="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kern="0" dirty="0">
                <a:latin typeface="+mn-lt"/>
              </a:rPr>
              <a:t>It is applied to a </a:t>
            </a:r>
            <a:r>
              <a:rPr lang="en-US" sz="2800" u="sng" kern="0" dirty="0">
                <a:latin typeface="+mn-lt"/>
              </a:rPr>
              <a:t>group</a:t>
            </a:r>
            <a:r>
              <a:rPr lang="en-US" sz="2800" kern="0" dirty="0">
                <a:latin typeface="+mn-lt"/>
              </a:rPr>
              <a:t> of </a:t>
            </a:r>
            <a:r>
              <a:rPr lang="en-US" sz="2800" kern="0" dirty="0" err="1">
                <a:latin typeface="+mn-lt"/>
              </a:rPr>
              <a:t>multipaths</a:t>
            </a:r>
            <a:r>
              <a:rPr lang="en-US" sz="2800" kern="0" dirty="0">
                <a:latin typeface="+mn-lt"/>
              </a:rPr>
              <a:t> arriving at a specific point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kern="0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9122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Physical Rayleigh fading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753" y="1333006"/>
                <a:ext cx="11697195" cy="3908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2800" kern="0" dirty="0"/>
                  <a:t>We want to write a mathematical expression for Rayleigh fading over distance or time</a:t>
                </a:r>
              </a:p>
              <a:p>
                <a:pPr marL="342900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endParaRPr lang="en-US" sz="2800" kern="0" dirty="0"/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US" sz="2800" kern="0" dirty="0"/>
                  <a:t>Compute the vector sum of a number of </a:t>
                </a:r>
                <a:r>
                  <a:rPr lang="en-US" sz="2800" kern="0" dirty="0" err="1"/>
                  <a:t>multipaths</a:t>
                </a:r>
                <a:r>
                  <a:rPr lang="en-US" sz="2800" kern="0" dirty="0"/>
                  <a:t> with </a:t>
                </a:r>
                <a:r>
                  <a:rPr lang="en-US" sz="2800" u="sng" kern="0" dirty="0"/>
                  <a:t>equal</a:t>
                </a:r>
                <a:r>
                  <a:rPr lang="en-US" sz="2800" kern="0" dirty="0"/>
                  <a:t> amplitudes and random instantaneous phases.</a:t>
                </a:r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US" sz="2800" kern="0" dirty="0"/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US" sz="2800" kern="0" dirty="0"/>
              </a:p>
              <a:p>
                <a:pPr marL="342900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2800" kern="0" dirty="0"/>
                  <a:t>We will assume that there are </a:t>
                </a:r>
                <a14:m>
                  <m:oMath xmlns:m="http://schemas.openxmlformats.org/officeDocument/2006/math">
                    <m:r>
                      <a:rPr lang="en-US" sz="2800" i="1" kern="0" dirty="0">
                        <a:latin typeface="Cambria Math" charset="0"/>
                      </a:rPr>
                      <m:t>𝐿</m:t>
                    </m:r>
                    <m:r>
                      <a:rPr lang="en-GB" sz="2800" b="0" i="0" kern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kern="0" dirty="0" err="1"/>
                  <a:t>multipaths</a:t>
                </a:r>
                <a:r>
                  <a:rPr lang="en-US" sz="2800" kern="0" dirty="0"/>
                  <a:t>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4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3" y="1333006"/>
                <a:ext cx="11697195" cy="3908762"/>
              </a:xfrm>
              <a:prstGeom prst="rect">
                <a:avLst/>
              </a:prstGeom>
              <a:blipFill rotWithShape="0">
                <a:blip r:embed="rId2"/>
                <a:stretch>
                  <a:fillRect l="-938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1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5" t="7855" r="10952" b="57164"/>
          <a:stretch/>
        </p:blipFill>
        <p:spPr>
          <a:xfrm>
            <a:off x="5857581" y="3050603"/>
            <a:ext cx="4548217" cy="1202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863449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Physical Rayleigh fading model over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127" y="1019001"/>
                <a:ext cx="116971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</a:pPr>
                <a:r>
                  <a:rPr lang="en-US" sz="2400" kern="0" dirty="0"/>
                  <a:t>Assuming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sz="2400" kern="0" dirty="0"/>
                  <a:t> </a:t>
                </a:r>
                <a:r>
                  <a:rPr lang="en-US" sz="2400" kern="0" dirty="0" err="1"/>
                  <a:t>multipaths</a:t>
                </a:r>
                <a:r>
                  <a:rPr lang="en-US" sz="2400" kern="0" dirty="0"/>
                  <a:t>, the physical Rayleigh fading model over distance: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" y="1019001"/>
                <a:ext cx="1169719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3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7855" r="50523" b="57164"/>
          <a:stretch/>
        </p:blipFill>
        <p:spPr>
          <a:xfrm>
            <a:off x="1482466" y="3065969"/>
            <a:ext cx="4348318" cy="12021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79652" y="2426547"/>
            <a:ext cx="19327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initial phase at start of motion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1330" y="2885704"/>
            <a:ext cx="308758" cy="1531917"/>
          </a:xfrm>
          <a:prstGeom prst="rect">
            <a:avLst/>
          </a:prstGeom>
          <a:noFill/>
          <a:ln w="38100">
            <a:solidFill>
              <a:srgbClr val="0066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76945" y="3170712"/>
            <a:ext cx="249384" cy="363458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04150" y="2728303"/>
            <a:ext cx="12777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number of</a:t>
            </a:r>
          </a:p>
          <a:p>
            <a:r>
              <a:rPr lang="en-US" dirty="0" err="1">
                <a:solidFill>
                  <a:srgbClr val="FFC000"/>
                </a:solidFill>
              </a:rPr>
              <a:t>multipaths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1330" y="2149240"/>
            <a:ext cx="15315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Amplitude of each path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4097" y="2885703"/>
            <a:ext cx="308758" cy="1531917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2441" y="3107389"/>
            <a:ext cx="308758" cy="108854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92241" y="4335015"/>
            <a:ext cx="16154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Additional phase shift due to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74576" y="5050411"/>
                <a:ext cx="3756742" cy="802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𝐷𝑜𝑝</m:t>
                          </m:r>
                        </m:sub>
                      </m:sSub>
                      <m:r>
                        <a:rPr lang="en-GB" i="1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𝑑𝑐𝑜𝑠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mr-IN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76" y="5050411"/>
                <a:ext cx="3756742" cy="8029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6519162" y="4788941"/>
            <a:ext cx="1271051" cy="4694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41475" y="3051468"/>
            <a:ext cx="1828800" cy="108854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5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5" t="50176" r="5441" b="11226"/>
          <a:stretch/>
        </p:blipFill>
        <p:spPr>
          <a:xfrm>
            <a:off x="6175169" y="3037066"/>
            <a:ext cx="4728681" cy="12832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" t="50176" r="47857" b="11226"/>
          <a:stretch/>
        </p:blipFill>
        <p:spPr>
          <a:xfrm>
            <a:off x="969493" y="3050458"/>
            <a:ext cx="5205676" cy="1283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863449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Physical Rayleigh fading model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127" y="1019001"/>
                <a:ext cx="116971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</a:pPr>
                <a:r>
                  <a:rPr lang="en-US" sz="2400" kern="0" dirty="0"/>
                  <a:t>Assuming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sz="2400" kern="0" dirty="0"/>
                  <a:t> </a:t>
                </a:r>
                <a:r>
                  <a:rPr lang="en-US" sz="2400" kern="0" dirty="0" err="1"/>
                  <a:t>multipaths</a:t>
                </a:r>
                <a:r>
                  <a:rPr lang="en-US" sz="2400" kern="0" dirty="0"/>
                  <a:t>, the physical Rayleigh fading model over time: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" y="1019001"/>
                <a:ext cx="1169719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3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06086" y="2451689"/>
            <a:ext cx="19327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initial phase at start of motion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1477" y="3037066"/>
            <a:ext cx="308758" cy="1531917"/>
          </a:xfrm>
          <a:prstGeom prst="rect">
            <a:avLst/>
          </a:prstGeom>
          <a:noFill/>
          <a:ln w="38100">
            <a:solidFill>
              <a:srgbClr val="0066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07321" y="3238775"/>
            <a:ext cx="249384" cy="363458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8838" y="2726019"/>
            <a:ext cx="12777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number of</a:t>
            </a:r>
          </a:p>
          <a:p>
            <a:r>
              <a:rPr lang="en-US" dirty="0" err="1">
                <a:solidFill>
                  <a:srgbClr val="FFC000"/>
                </a:solidFill>
              </a:rPr>
              <a:t>multipaths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1477" y="2258701"/>
            <a:ext cx="15315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Amplitude of each path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54705" y="3076424"/>
            <a:ext cx="308758" cy="1531917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6880" y="3270574"/>
            <a:ext cx="1916408" cy="108854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15084" y="4470846"/>
                <a:ext cx="1615437" cy="1221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Additional phase shift due to motion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𝐷𝑜𝑝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84" y="4470846"/>
                <a:ext cx="161543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3396" t="-2488" r="-755" b="-1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80" y="4503868"/>
            <a:ext cx="1689100" cy="11557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458929" y="4099175"/>
            <a:ext cx="2352633" cy="83333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676467" y="3166956"/>
            <a:ext cx="689044" cy="1108590"/>
          </a:xfrm>
          <a:custGeom>
            <a:avLst/>
            <a:gdLst>
              <a:gd name="connsiteX0" fmla="*/ 14286 w 689044"/>
              <a:gd name="connsiteY0" fmla="*/ 193761 h 1108590"/>
              <a:gd name="connsiteX1" fmla="*/ 85538 w 689044"/>
              <a:gd name="connsiteY1" fmla="*/ 716275 h 1108590"/>
              <a:gd name="connsiteX2" fmla="*/ 513050 w 689044"/>
              <a:gd name="connsiteY2" fmla="*/ 1108161 h 1108590"/>
              <a:gd name="connsiteX3" fmla="*/ 679304 w 689044"/>
              <a:gd name="connsiteY3" fmla="*/ 787527 h 1108590"/>
              <a:gd name="connsiteX4" fmla="*/ 251793 w 689044"/>
              <a:gd name="connsiteY4" fmla="*/ 538145 h 1108590"/>
              <a:gd name="connsiteX5" fmla="*/ 275543 w 689044"/>
              <a:gd name="connsiteY5" fmla="*/ 15631 h 1108590"/>
              <a:gd name="connsiteX6" fmla="*/ 14286 w 689044"/>
              <a:gd name="connsiteY6" fmla="*/ 193761 h 110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044" h="1108590">
                <a:moveTo>
                  <a:pt x="14286" y="193761"/>
                </a:moveTo>
                <a:cubicBezTo>
                  <a:pt x="-17381" y="310535"/>
                  <a:pt x="2411" y="563875"/>
                  <a:pt x="85538" y="716275"/>
                </a:cubicBezTo>
                <a:cubicBezTo>
                  <a:pt x="168665" y="868675"/>
                  <a:pt x="414089" y="1096286"/>
                  <a:pt x="513050" y="1108161"/>
                </a:cubicBezTo>
                <a:cubicBezTo>
                  <a:pt x="612011" y="1120036"/>
                  <a:pt x="722847" y="882530"/>
                  <a:pt x="679304" y="787527"/>
                </a:cubicBezTo>
                <a:cubicBezTo>
                  <a:pt x="635761" y="692524"/>
                  <a:pt x="319086" y="666794"/>
                  <a:pt x="251793" y="538145"/>
                </a:cubicBezTo>
                <a:cubicBezTo>
                  <a:pt x="184500" y="409496"/>
                  <a:pt x="313148" y="75007"/>
                  <a:pt x="275543" y="15631"/>
                </a:cubicBezTo>
                <a:cubicBezTo>
                  <a:pt x="237938" y="-43746"/>
                  <a:pt x="45953" y="76987"/>
                  <a:pt x="14286" y="193761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Good Physical Rayleigh fading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824" y="3660569"/>
                <a:ext cx="1169719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2400" kern="0" dirty="0"/>
                  <a:t>In order to create a good physical Rayleigh fading model, it is necessary:</a:t>
                </a:r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kern="0" dirty="0">
                        <a:latin typeface="Cambria Math" charset="0"/>
                      </a:rPr>
                      <m:t>𝐿</m:t>
                    </m:r>
                    <m:r>
                      <a:rPr lang="en-US" sz="2400" i="1" kern="0" dirty="0">
                        <a:latin typeface="Cambria Math" charset="0"/>
                      </a:rPr>
                      <m:t> ≥8</m:t>
                    </m:r>
                  </m:oMath>
                </a14:m>
                <a:r>
                  <a:rPr lang="en-US" sz="2400" kern="0" dirty="0"/>
                  <a:t>, with </a:t>
                </a:r>
                <a14:m>
                  <m:oMath xmlns:m="http://schemas.openxmlformats.org/officeDocument/2006/math">
                    <m:r>
                      <a:rPr lang="en-US" sz="2400" i="1" kern="0" dirty="0">
                        <a:latin typeface="Cambria Math" charset="0"/>
                      </a:rPr>
                      <m:t>𝐿</m:t>
                    </m:r>
                    <m:r>
                      <a:rPr lang="en-GB" sz="2400" b="0" i="0" kern="0" dirty="0" smtClean="0">
                        <a:latin typeface="Cambria Math" charset="0"/>
                      </a:rPr>
                      <m:t>: </m:t>
                    </m:r>
                  </m:oMath>
                </a14:m>
                <a:r>
                  <a:rPr lang="en-US" sz="2400" kern="0" dirty="0" err="1"/>
                  <a:t>multipaths</a:t>
                </a:r>
                <a:r>
                  <a:rPr lang="en-US" sz="2400" kern="0" dirty="0"/>
                  <a:t> </a:t>
                </a:r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GB" sz="2400" i="1" kern="0" dirty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kern="0" dirty="0"/>
                  <a:t>: uniformly distributed between 0 and 360 degrees</a:t>
                </a:r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dirty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GB" sz="2400" i="1" kern="0" dirty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kern="0" dirty="0"/>
                  <a:t>: equal for all</a:t>
                </a:r>
                <a14:m>
                  <m:oMath xmlns:m="http://schemas.openxmlformats.org/officeDocument/2006/math">
                    <m:r>
                      <a:rPr lang="en-GB" sz="2400" kern="0" dirty="0">
                        <a:latin typeface="Cambria Math" charset="0"/>
                      </a:rPr>
                      <m:t> </m:t>
                    </m:r>
                    <m:r>
                      <a:rPr lang="en-GB" sz="2400" i="1" kern="0" dirty="0">
                        <a:latin typeface="Cambria Math" charset="0"/>
                      </a:rPr>
                      <m:t>𝑛</m:t>
                    </m:r>
                  </m:oMath>
                </a14:m>
                <a:endParaRPr lang="en-US" sz="2400" kern="0" dirty="0"/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dirty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GB" sz="2400" i="1" kern="0" dirty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kern="0" dirty="0"/>
                  <a:t>: evenly distributed in the azimuth plane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4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4" y="3660569"/>
                <a:ext cx="11697195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730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" t="7855" r="5441" b="11226"/>
          <a:stretch/>
        </p:blipFill>
        <p:spPr>
          <a:xfrm>
            <a:off x="1947815" y="1077686"/>
            <a:ext cx="7885215" cy="21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741714"/>
            <a:ext cx="7073900" cy="52959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Spatial Rayleigh Fading generated in </a:t>
            </a:r>
            <a:r>
              <a:rPr lang="en-GB" dirty="0" err="1"/>
              <a:t>matlab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6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Rayleigh Statistical Field Distribution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6773" y="5139736"/>
                <a:ext cx="1197230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0" i="1" kern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400" kern="0" dirty="0"/>
                  <a:t> constant speed        </a:t>
                </a:r>
                <a14:m>
                  <m:oMath xmlns:m="http://schemas.openxmlformats.org/officeDocument/2006/math">
                    <m:r>
                      <a:rPr lang="en-GB" sz="2400" b="0" i="1" kern="0" smtClean="0">
                        <a:solidFill>
                          <a:srgbClr val="00B050"/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2400" kern="0" dirty="0"/>
                  <a:t> distance from propagating source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0" i="1" kern="0" smtClean="0">
                        <a:solidFill>
                          <a:srgbClr val="0066FF"/>
                        </a:solidFill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sz="2400" kern="0" dirty="0"/>
                  <a:t> distance moved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kern="0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</m:oMath>
                </a14:m>
                <a:r>
                  <a:rPr lang="en-US" sz="2400" kern="0" dirty="0"/>
                  <a:t> angle of arrival in the azimuth plane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3" y="5139736"/>
                <a:ext cx="1197230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53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3653" r="9990"/>
          <a:stretch/>
        </p:blipFill>
        <p:spPr>
          <a:xfrm>
            <a:off x="2423088" y="1947553"/>
            <a:ext cx="6178606" cy="3192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6774" y="1017382"/>
                <a:ext cx="118490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2400" kern="0" dirty="0"/>
                  <a:t>To create a Rayleigh distribution, we need the vector sum of a number of paths with similar amplitudes and individual phases (uniformly distributed </a:t>
                </a:r>
                <a14:m>
                  <m:oMath xmlns:m="http://schemas.openxmlformats.org/officeDocument/2006/math">
                    <m:r>
                      <a:rPr lang="en-GB" sz="2400" b="0" i="1" kern="0" smtClean="0">
                        <a:latin typeface="Cambria Math" charset="0"/>
                      </a:rPr>
                      <m:t>0−2</m:t>
                    </m:r>
                    <m:r>
                      <a:rPr lang="en-GB" sz="2400" b="0" i="1" kern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sz="2400" kern="0" dirty="0"/>
                  <a:t> radians)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4" y="1017382"/>
                <a:ext cx="1184901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669" t="-5147" r="-1183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814457" y="3443974"/>
            <a:ext cx="510639" cy="391886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22618" y="4688856"/>
            <a:ext cx="510639" cy="391886"/>
          </a:xfrm>
          <a:prstGeom prst="ellipse">
            <a:avLst/>
          </a:prstGeom>
          <a:noFill/>
          <a:ln w="28575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990" y="4139240"/>
            <a:ext cx="641267" cy="39188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96545" y="2558737"/>
            <a:ext cx="510639" cy="39188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  <p:bldP spid="13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Rayleigh Statistical Field Distribution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6773" y="5139736"/>
                <a:ext cx="1197230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0" i="1" kern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400" kern="0" dirty="0"/>
                  <a:t> constant speed        </a:t>
                </a:r>
                <a14:m>
                  <m:oMath xmlns:m="http://schemas.openxmlformats.org/officeDocument/2006/math">
                    <m:r>
                      <a:rPr lang="en-GB" sz="2400" b="0" i="1" kern="0" smtClean="0">
                        <a:solidFill>
                          <a:srgbClr val="00B050"/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2400" kern="0" dirty="0"/>
                  <a:t> distance from propagating source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0" i="1" kern="0" smtClean="0">
                        <a:solidFill>
                          <a:srgbClr val="0066FF"/>
                        </a:solidFill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sz="2400" kern="0" dirty="0"/>
                  <a:t> distance moved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kern="0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</m:oMath>
                </a14:m>
                <a:r>
                  <a:rPr lang="en-US" sz="2400" kern="0" dirty="0"/>
                  <a:t> angle of arrival in the azimuth plane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3" y="5139736"/>
                <a:ext cx="1197230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53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3653" r="9990"/>
          <a:stretch/>
        </p:blipFill>
        <p:spPr>
          <a:xfrm>
            <a:off x="2423088" y="1947553"/>
            <a:ext cx="6178606" cy="31921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6774" y="1017382"/>
            <a:ext cx="1184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GB" sz="2400" kern="0" dirty="0"/>
              <a:t>Only one of all the arriving paths is shown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571350" y="3215910"/>
                <a:ext cx="212818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b="1" i="1" kern="0" smtClean="0">
                        <a:solidFill>
                          <a:srgbClr val="7030A0"/>
                        </a:solidFill>
                        <a:latin typeface="Cambria Math" charset="0"/>
                      </a:rPr>
                      <m:t>𝒔</m:t>
                    </m:r>
                    <m:r>
                      <a:rPr lang="en-GB" b="1" i="1" kern="0">
                        <a:latin typeface="Cambria Math" charset="0"/>
                      </a:rPr>
                      <m:t> ≫</m:t>
                    </m:r>
                    <m:r>
                      <a:rPr lang="en-GB" b="1" i="1" kern="0">
                        <a:latin typeface="Cambria Math" charset="0"/>
                      </a:rPr>
                      <m:t>𝒅</m:t>
                    </m:r>
                  </m:oMath>
                </a14:m>
                <a:r>
                  <a:rPr lang="en-US" b="1" kern="0" dirty="0"/>
                  <a:t> </a:t>
                </a:r>
                <a:r>
                  <a:rPr lang="en-US" kern="0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</m:oMath>
                </a14:m>
                <a:r>
                  <a:rPr lang="en-US" kern="0" dirty="0"/>
                  <a:t> can be assumed to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0" dirty="0"/>
                  <a:t>remain constant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50" y="3215910"/>
                <a:ext cx="2128181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2292" t="-384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814457" y="3443974"/>
            <a:ext cx="510639" cy="391886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32171" y="2573286"/>
            <a:ext cx="510639" cy="39188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22618" y="4688856"/>
            <a:ext cx="510639" cy="391886"/>
          </a:xfrm>
          <a:prstGeom prst="ellipse">
            <a:avLst/>
          </a:prstGeom>
          <a:noFill/>
          <a:ln w="28575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990" y="4139240"/>
            <a:ext cx="641267" cy="39188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Received waveform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4810409"/>
                <a:ext cx="114972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US" sz="2400" kern="0" dirty="0"/>
                  <a:t>For constant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𝜗</m:t>
                        </m:r>
                      </m:e>
                      <m:sub>
                        <m:r>
                          <a:rPr lang="en-GB" sz="2400" i="1" kern="0">
                            <a:latin typeface="Cambria Math" charset="0"/>
                          </a:rPr>
                          <m:t>𝐷𝑂𝑃</m:t>
                        </m:r>
                      </m:sub>
                    </m:sSub>
                    <m:r>
                      <a:rPr lang="en-GB" sz="2400" i="1" kern="0">
                        <a:latin typeface="Cambria Math" charset="0"/>
                      </a:rPr>
                      <m:t>(</m:t>
                    </m:r>
                    <m:r>
                      <a:rPr lang="en-GB" sz="2400" i="1" kern="0">
                        <a:latin typeface="Cambria Math" charset="0"/>
                      </a:rPr>
                      <m:t>𝑡</m:t>
                    </m:r>
                    <m:r>
                      <a:rPr lang="en-GB" sz="2400" i="1" ker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kern="0" dirty="0"/>
                  <a:t> exhibits a constant rate of change of phase with time t (i.e. fixed frequency shift)</a:t>
                </a:r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US" sz="2400" kern="0" dirty="0"/>
                  <a:t>This frequency shift is known as</a:t>
                </a:r>
                <a:r>
                  <a:rPr lang="en-US" sz="2400" i="1" kern="0" dirty="0"/>
                  <a:t> Doppler frequency </a:t>
                </a:r>
                <a:r>
                  <a:rPr lang="en-US" sz="2400" kern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kern="0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GB" sz="2400" i="1" kern="0">
                            <a:latin typeface="Cambria Math" charset="0"/>
                          </a:rPr>
                          <m:t>𝐷𝑂𝑃</m:t>
                        </m:r>
                      </m:sub>
                    </m:sSub>
                  </m:oMath>
                </a14:m>
                <a:r>
                  <a:rPr lang="en-US" sz="2400" kern="0" dirty="0"/>
                  <a:t>)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10409"/>
                <a:ext cx="11497295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689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22114" r="8772" b="18700"/>
          <a:stretch/>
        </p:blipFill>
        <p:spPr>
          <a:xfrm>
            <a:off x="2826327" y="2865761"/>
            <a:ext cx="5545777" cy="768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6774" y="1017382"/>
                <a:ext cx="118490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GB" sz="2400" kern="0" dirty="0"/>
                  <a:t>Assuming the transmission of a </a:t>
                </a:r>
                <a:r>
                  <a:rPr lang="en-GB" sz="2400" kern="0" dirty="0" err="1"/>
                  <a:t>countinuous</a:t>
                </a:r>
                <a:r>
                  <a:rPr lang="en-GB" sz="2400" kern="0" dirty="0"/>
                  <a:t> wave sinusoidal signal, the received </a:t>
                </a:r>
                <a:r>
                  <a:rPr lang="en-GB" sz="2400" kern="0" dirty="0" err="1"/>
                  <a:t>waveformn</a:t>
                </a:r>
                <a:r>
                  <a:rPr lang="en-GB" sz="2400" kern="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kern="0" smtClean="0">
                        <a:latin typeface="Cambria Math" charset="0"/>
                      </a:rPr>
                      <m:t>𝑦</m:t>
                    </m:r>
                    <m:r>
                      <a:rPr lang="en-GB" sz="2400" b="0" i="1" kern="0" smtClean="0">
                        <a:latin typeface="Cambria Math" charset="0"/>
                      </a:rPr>
                      <m:t>(</m:t>
                    </m:r>
                    <m:r>
                      <a:rPr lang="en-GB" sz="2400" b="0" i="1" kern="0" smtClean="0">
                        <a:latin typeface="Cambria Math" charset="0"/>
                      </a:rPr>
                      <m:t>𝑡</m:t>
                    </m:r>
                    <m:r>
                      <a:rPr lang="en-GB" sz="2400" b="0" i="1" kern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sz="2400" kern="0" dirty="0"/>
                  <a:t> at a mobile terminal is given by: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4" y="1017382"/>
                <a:ext cx="1184901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66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085112" y="2755075"/>
            <a:ext cx="308758" cy="1009403"/>
          </a:xfrm>
          <a:prstGeom prst="rect">
            <a:avLst/>
          </a:prstGeom>
          <a:noFill/>
          <a:ln w="38100">
            <a:solidFill>
              <a:srgbClr val="0066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64155" y="2244182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>
                <a:solidFill>
                  <a:srgbClr val="0066FF"/>
                </a:solidFill>
              </a:rPr>
              <a:t>Amplitude of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 err="1">
                <a:solidFill>
                  <a:srgbClr val="0066FF"/>
                </a:solidFill>
              </a:rPr>
              <a:t>rx’d</a:t>
            </a:r>
            <a:r>
              <a:rPr lang="en-US" kern="0" dirty="0">
                <a:solidFill>
                  <a:srgbClr val="0066FF"/>
                </a:solidFill>
              </a:rPr>
              <a:t> waveform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7643" y="2742124"/>
            <a:ext cx="308758" cy="100940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36401" y="1842858"/>
            <a:ext cx="1672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>
                <a:solidFill>
                  <a:srgbClr val="00B050"/>
                </a:solidFill>
              </a:rPr>
              <a:t>Initial phase of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 err="1">
                <a:solidFill>
                  <a:srgbClr val="00B050"/>
                </a:solidFill>
              </a:rPr>
              <a:t>rx’d</a:t>
            </a:r>
            <a:r>
              <a:rPr lang="en-US" kern="0" dirty="0">
                <a:solidFill>
                  <a:srgbClr val="00B050"/>
                </a:solidFill>
              </a:rPr>
              <a:t> waveform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>
                <a:solidFill>
                  <a:srgbClr val="00B050"/>
                </a:solidFill>
              </a:rPr>
              <a:t>(Point 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8572" y="2783624"/>
            <a:ext cx="1310081" cy="100940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93900" y="3633849"/>
            <a:ext cx="26981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>
                <a:solidFill>
                  <a:srgbClr val="FF0000"/>
                </a:solidFill>
              </a:rPr>
              <a:t>Time-varying phase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>
                <a:solidFill>
                  <a:srgbClr val="FF0000"/>
                </a:solidFill>
              </a:rPr>
              <a:t>as a result of the mobile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>
                <a:solidFill>
                  <a:srgbClr val="FF0000"/>
                </a:solidFill>
              </a:rPr>
              <a:t>moving from A to B</a:t>
            </a:r>
          </a:p>
        </p:txBody>
      </p:sp>
    </p:spTree>
    <p:extLst>
      <p:ext uri="{BB962C8B-B14F-4D97-AF65-F5344CB8AC3E}">
        <p14:creationId xmlns:p14="http://schemas.microsoft.com/office/powerpoint/2010/main" val="87421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7" grpId="0"/>
      <p:bldP spid="13" grpId="0" animBg="1"/>
      <p:bldP spid="14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Received waveform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39" y="1242212"/>
            <a:ext cx="3125108" cy="15734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39" y="3814947"/>
            <a:ext cx="3220793" cy="15306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125332" y="3715735"/>
            <a:ext cx="1460665" cy="92333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Negative Doppler Frequency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16419" y="1143000"/>
            <a:ext cx="1460665" cy="92333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Positive Doppler Frequency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774" y="1017382"/>
            <a:ext cx="5809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GB" sz="2400" kern="0" dirty="0"/>
              <a:t>As the mobile moves towards the </a:t>
            </a:r>
            <a:r>
              <a:rPr lang="en-GB" sz="2400" kern="0" dirty="0" err="1"/>
              <a:t>basestation</a:t>
            </a:r>
            <a:r>
              <a:rPr lang="en-GB" sz="2400" kern="0" dirty="0"/>
              <a:t>, the signal experiences a </a:t>
            </a:r>
            <a:r>
              <a:rPr lang="en-GB" sz="2400" u="sng" kern="0" dirty="0"/>
              <a:t>positive</a:t>
            </a:r>
            <a:r>
              <a:rPr lang="en-GB" sz="2400" kern="0" dirty="0"/>
              <a:t> Doppler Frequency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GB" sz="2400" u="sng" kern="0" dirty="0"/>
          </a:p>
        </p:txBody>
      </p:sp>
      <p:sp>
        <p:nvSpPr>
          <p:cNvPr id="12" name="Rectangle 11"/>
          <p:cNvSpPr/>
          <p:nvPr/>
        </p:nvSpPr>
        <p:spPr>
          <a:xfrm>
            <a:off x="116773" y="3610788"/>
            <a:ext cx="5809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GB" sz="2400" kern="0" dirty="0"/>
              <a:t>As the mobile moves away from the </a:t>
            </a:r>
            <a:r>
              <a:rPr lang="en-GB" sz="2400" kern="0" dirty="0" err="1"/>
              <a:t>basestation</a:t>
            </a:r>
            <a:r>
              <a:rPr lang="en-GB" sz="2400" kern="0" dirty="0"/>
              <a:t>, the signal experiences a </a:t>
            </a:r>
            <a:r>
              <a:rPr lang="en-GB" sz="2400" u="sng" kern="0" dirty="0"/>
              <a:t>negative</a:t>
            </a:r>
            <a:r>
              <a:rPr lang="en-GB" sz="2400" kern="0" dirty="0"/>
              <a:t> Doppler Frequency</a:t>
            </a:r>
          </a:p>
        </p:txBody>
      </p:sp>
    </p:spTree>
    <p:extLst>
      <p:ext uri="{BB962C8B-B14F-4D97-AF65-F5344CB8AC3E}">
        <p14:creationId xmlns:p14="http://schemas.microsoft.com/office/powerpoint/2010/main" val="97642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Doppler frequency </a:t>
            </a:r>
            <a:r>
              <a:rPr lang="mr-IN" dirty="0"/>
              <a:t>–</a:t>
            </a:r>
            <a:r>
              <a:rPr lang="en-GB" dirty="0"/>
              <a:t> Real life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28898" y="3667491"/>
            <a:ext cx="2219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kern="0" dirty="0">
                <a:latin typeface="+mn-lt"/>
              </a:rPr>
              <a:t>As police car moves away, the sound becomes low pitched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kern="0" dirty="0">
                <a:latin typeface="+mn-lt"/>
              </a:rPr>
              <a:t>-</a:t>
            </a:r>
            <a:r>
              <a:rPr lang="en-US" sz="2000" kern="0" dirty="0" err="1">
                <a:latin typeface="+mn-lt"/>
              </a:rPr>
              <a:t>ive</a:t>
            </a:r>
            <a:r>
              <a:rPr lang="en-US" sz="2000" kern="0" dirty="0">
                <a:latin typeface="+mn-lt"/>
              </a:rPr>
              <a:t> Doppler Shift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4"/>
          <a:stretch/>
        </p:blipFill>
        <p:spPr>
          <a:xfrm>
            <a:off x="2647994" y="1864426"/>
            <a:ext cx="5607006" cy="261867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585265" y="3667491"/>
            <a:ext cx="24350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kern="0" dirty="0">
                <a:latin typeface="+mn-lt"/>
              </a:rPr>
              <a:t>As police car moves towards, the sound becomes </a:t>
            </a:r>
            <a:r>
              <a:rPr lang="en-US" sz="2000" kern="0">
                <a:latin typeface="+mn-lt"/>
              </a:rPr>
              <a:t>high pitched</a:t>
            </a: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kern="0" dirty="0">
                <a:latin typeface="+mn-lt"/>
              </a:rPr>
              <a:t>+</a:t>
            </a:r>
            <a:r>
              <a:rPr lang="en-US" sz="2000" kern="0" dirty="0" err="1">
                <a:latin typeface="+mn-lt"/>
              </a:rPr>
              <a:t>ive</a:t>
            </a:r>
            <a:r>
              <a:rPr lang="en-US" sz="2000" kern="0" dirty="0">
                <a:latin typeface="+mn-lt"/>
              </a:rPr>
              <a:t> Doppler Shift</a:t>
            </a:r>
          </a:p>
        </p:txBody>
      </p:sp>
    </p:spTree>
    <p:extLst>
      <p:ext uri="{BB962C8B-B14F-4D97-AF65-F5344CB8AC3E}">
        <p14:creationId xmlns:p14="http://schemas.microsoft.com/office/powerpoint/2010/main" val="125658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Rate of change of phase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6879" y="923998"/>
            <a:ext cx="7053942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kern="0" dirty="0">
                <a:latin typeface="+mn-lt"/>
              </a:rPr>
              <a:t>At </a:t>
            </a:r>
            <a:r>
              <a:rPr lang="en-US" sz="2400" kern="0" dirty="0">
                <a:solidFill>
                  <a:srgbClr val="0066FF"/>
                </a:solidFill>
                <a:latin typeface="+mn-lt"/>
              </a:rPr>
              <a:t>point B </a:t>
            </a:r>
            <a:r>
              <a:rPr lang="en-US" sz="2400" kern="0" dirty="0">
                <a:latin typeface="+mn-lt"/>
              </a:rPr>
              <a:t>the radio path back to the transmitting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latin typeface="+mn-lt"/>
              </a:rPr>
              <a:t>source (vehicle moving away from </a:t>
            </a:r>
            <a:r>
              <a:rPr lang="en-US" sz="2400" kern="0" dirty="0" err="1">
                <a:latin typeface="+mn-lt"/>
              </a:rPr>
              <a:t>basestation</a:t>
            </a:r>
            <a:r>
              <a:rPr lang="en-US" sz="2400" kern="0" dirty="0">
                <a:latin typeface="+mn-lt"/>
              </a:rPr>
              <a:t>) is extended to length by distance </a:t>
            </a:r>
            <a:r>
              <a:rPr lang="en-US" sz="2400" i="1" kern="0" dirty="0">
                <a:solidFill>
                  <a:srgbClr val="00B050"/>
                </a:solidFill>
                <a:latin typeface="+mn-lt"/>
              </a:rPr>
              <a:t>x</a:t>
            </a:r>
            <a:endParaRPr lang="en-US" sz="2400" i="1" kern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i="1" kern="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3653" r="9990"/>
          <a:stretch/>
        </p:blipFill>
        <p:spPr>
          <a:xfrm>
            <a:off x="7277218" y="120986"/>
            <a:ext cx="4664817" cy="241008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277218" y="1641091"/>
            <a:ext cx="510639" cy="391886"/>
          </a:xfrm>
          <a:prstGeom prst="ellipse">
            <a:avLst/>
          </a:prstGeom>
          <a:noFill/>
          <a:ln w="28575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6516" y="532112"/>
            <a:ext cx="510639" cy="39188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9289810">
            <a:off x="8020521" y="1033337"/>
            <a:ext cx="1969114" cy="986350"/>
          </a:xfrm>
          <a:prstGeom prst="rtTriangl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9289810">
            <a:off x="7980558" y="3342684"/>
            <a:ext cx="1969114" cy="986350"/>
          </a:xfrm>
          <a:prstGeom prst="rtTriangl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143852" y="3466528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kern="0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52" y="3466528"/>
                <a:ext cx="38266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2813" y="3748675"/>
                <a:ext cx="7053942" cy="257147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kern="0">
                          <a:latin typeface="Cambria Math" charset="0"/>
                        </a:rPr>
                        <m:t>𝑐𝑜𝑠𝑎</m:t>
                      </m:r>
                      <m:r>
                        <a:rPr lang="en-GB" sz="2400" b="0" i="1" kern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kern="0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b="0" i="1" kern="0" smtClean="0">
                              <a:latin typeface="Cambria Math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400" kern="0" dirty="0"/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kern="0">
                          <a:latin typeface="Cambria Math" charset="0"/>
                        </a:rPr>
                        <m:t>𝑥</m:t>
                      </m:r>
                      <m:r>
                        <a:rPr lang="en-GB" sz="2400" i="1" kern="0">
                          <a:latin typeface="Cambria Math" charset="0"/>
                        </a:rPr>
                        <m:t>=</m:t>
                      </m:r>
                      <m:r>
                        <a:rPr lang="en-GB" sz="2400" i="1" kern="0">
                          <a:latin typeface="Cambria Math" charset="0"/>
                        </a:rPr>
                        <m:t>𝑑𝑐𝑜𝑠𝑎</m:t>
                      </m:r>
                    </m:oMath>
                  </m:oMathPara>
                </a14:m>
                <a:endParaRPr lang="en-US" sz="2400" kern="0" dirty="0"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400" b="0" i="1" kern="0" dirty="0">
                  <a:latin typeface="Cambria Math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400" b="0" i="1" kern="0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2400" kern="0" dirty="0">
                    <a:latin typeface="+mn-lt"/>
                  </a:rPr>
                  <a:t>: azimuth angle of arrival for a single path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0" dirty="0"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3" y="3748675"/>
                <a:ext cx="7053942" cy="25714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433654" y="3102854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ker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4" y="3102854"/>
                <a:ext cx="3792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806082" y="3817318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ker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kern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082" y="3817318"/>
                <a:ext cx="38914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8120993" y="3711002"/>
            <a:ext cx="45719" cy="1846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873549" y="3988001"/>
            <a:ext cx="868300" cy="139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</p:cNvCxnSpPr>
          <p:nvPr/>
        </p:nvCxnSpPr>
        <p:spPr>
          <a:xfrm>
            <a:off x="9195227" y="4001984"/>
            <a:ext cx="827745" cy="2375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04227" y="3371305"/>
            <a:ext cx="679249" cy="34045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741849" y="2866567"/>
            <a:ext cx="721986" cy="3715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9279" y="2917678"/>
            <a:ext cx="705394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kern="0" dirty="0"/>
              <a:t>Considering this </a:t>
            </a:r>
            <a:r>
              <a:rPr lang="en-GB" sz="2400" kern="0" dirty="0">
                <a:solidFill>
                  <a:srgbClr val="FF0000"/>
                </a:solidFill>
              </a:rPr>
              <a:t>triangle</a:t>
            </a:r>
            <a:r>
              <a:rPr lang="en-GB" sz="2400" kern="0" dirty="0"/>
              <a:t>:</a:t>
            </a:r>
            <a:endParaRPr lang="en-US" sz="2400" kern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2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11" grpId="0" animBg="1"/>
      <p:bldP spid="12" grpId="0"/>
      <p:bldP spid="13" grpId="0"/>
      <p:bldP spid="14" grpId="0"/>
      <p:bldP spid="15" grpId="0"/>
      <p:bldP spid="17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Rate of change of phase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6879" y="923998"/>
            <a:ext cx="6935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kern="0" dirty="0">
                <a:latin typeface="+mn-lt"/>
              </a:rPr>
              <a:t>Phase change for a single path: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40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3653" r="9990"/>
          <a:stretch/>
        </p:blipFill>
        <p:spPr>
          <a:xfrm>
            <a:off x="7246134" y="351365"/>
            <a:ext cx="4664817" cy="2410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4" y="1952219"/>
            <a:ext cx="5257800" cy="1143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70068" y="2174292"/>
            <a:ext cx="308758" cy="794540"/>
          </a:xfrm>
          <a:prstGeom prst="rect">
            <a:avLst/>
          </a:prstGeom>
          <a:noFill/>
          <a:ln w="38100">
            <a:solidFill>
              <a:srgbClr val="0066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1509" y="1606816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>
                <a:solidFill>
                  <a:srgbClr val="0066FF"/>
                </a:solidFill>
              </a:rPr>
              <a:t>Terminal is moving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kern="0" dirty="0">
                <a:solidFill>
                  <a:srgbClr val="0066FF"/>
                </a:solidFill>
              </a:rPr>
              <a:t>away from 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28605" y="1598180"/>
                <a:ext cx="20203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kern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GB" i="1" kern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i="1" kern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𝑑𝑐𝑜𝑠𝑎</m:t>
                      </m:r>
                    </m:oMath>
                  </m:oMathPara>
                </a14:m>
                <a:endParaRPr lang="en-US" kern="0" dirty="0">
                  <a:solidFill>
                    <a:srgbClr val="00B050"/>
                  </a:solidFill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i="1" kern="0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05" y="1598180"/>
                <a:ext cx="202034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872194" y="2201539"/>
            <a:ext cx="969806" cy="414464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dirty="0"/>
              <a:t>Rate of change of phase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3653" r="9990"/>
          <a:stretch/>
        </p:blipFill>
        <p:spPr>
          <a:xfrm>
            <a:off x="6652804" y="2476309"/>
            <a:ext cx="5365025" cy="2771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4380" y="2332774"/>
                <a:ext cx="5961412" cy="1529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US" sz="2400" kern="0" dirty="0"/>
                  <a:t>Assuming:</a:t>
                </a:r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US" sz="2400" kern="0" dirty="0"/>
                  <a:t>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kern="0" smtClean="0">
                        <a:latin typeface="Cambria Math" charset="0"/>
                      </a:rPr>
                      <m:t>v</m:t>
                    </m:r>
                    <m:r>
                      <a:rPr lang="en-GB" sz="2400" b="0" i="0" kern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GB" sz="2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kern="0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sz="2400" b="0" i="1" kern="0" smtClean="0">
                            <a:latin typeface="Cambria Math" charset="0"/>
                          </a:rPr>
                          <m:t>𝑡</m:t>
                        </m:r>
                      </m:den>
                    </m:f>
                    <m:r>
                      <a:rPr lang="en-GB" sz="2400" b="0" i="0" kern="0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2400" kern="0" dirty="0"/>
                  <a:t>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kern="0" dirty="0" smtClean="0">
                        <a:solidFill>
                          <a:srgbClr val="0066FF"/>
                        </a:solidFill>
                        <a:latin typeface="Cambria Math" charset="0"/>
                      </a:rPr>
                      <m:t>d</m:t>
                    </m:r>
                    <m:r>
                      <a:rPr lang="en-GB" sz="2400" ker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kern="0" smtClean="0">
                        <a:latin typeface="Cambria Math" charset="0"/>
                      </a:rPr>
                      <m:t>vt</m:t>
                    </m:r>
                  </m:oMath>
                </a14:m>
                <a:endParaRPr lang="en-US" sz="2400" kern="0" dirty="0"/>
              </a:p>
              <a:p>
                <a:pPr marL="800100" lvl="1" indent="-342900"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kern="0" smtClean="0">
                        <a:latin typeface="Cambria Math" charset="0"/>
                      </a:rPr>
                      <m:t>c</m:t>
                    </m:r>
                    <m:r>
                      <a:rPr lang="en-GB" sz="2400" i="1" kern="0">
                        <a:latin typeface="Cambria Math" charset="0"/>
                      </a:rPr>
                      <m:t>=</m:t>
                    </m:r>
                    <m:r>
                      <a:rPr lang="en-GB" sz="2400" b="0" i="1" kern="0" smtClean="0">
                        <a:latin typeface="Cambria Math" charset="0"/>
                      </a:rPr>
                      <m:t>𝑓</m:t>
                    </m:r>
                    <m:r>
                      <a:rPr lang="en-GB" sz="2400" b="0" i="1" kern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GB" sz="2400" b="0" i="0" kern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sz="2400" kern="0" dirty="0"/>
                  <a:t> i.e. </a:t>
                </a:r>
                <a14:m>
                  <m:oMath xmlns:m="http://schemas.openxmlformats.org/officeDocument/2006/math">
                    <m:r>
                      <a:rPr lang="en-GB" sz="2400" i="1" kern="0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GB" sz="2400" b="0" i="1" kern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kern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sz="2400" b="0" i="1" kern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num>
                      <m:den>
                        <m:r>
                          <a:rPr lang="en-GB" sz="2400" b="0" i="1" kern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sz="2400" kern="0" dirty="0"/>
                  <a:t> 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0" y="2332774"/>
                <a:ext cx="5961412" cy="1529458"/>
              </a:xfrm>
              <a:prstGeom prst="rect">
                <a:avLst/>
              </a:prstGeom>
              <a:blipFill rotWithShape="0">
                <a:blip r:embed="rId3"/>
                <a:stretch>
                  <a:fillRect l="-1329" t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63" y="4141376"/>
            <a:ext cx="3670300" cy="1054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18" y="1143000"/>
            <a:ext cx="5257800" cy="11430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070764" y="1268893"/>
            <a:ext cx="309020" cy="491424"/>
          </a:xfrm>
          <a:prstGeom prst="ellipse">
            <a:avLst/>
          </a:prstGeom>
          <a:noFill/>
          <a:ln w="28575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53891" y="1760316"/>
            <a:ext cx="380272" cy="484657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 template subtitle in white bar 01 May</Template>
  <TotalTime>9343</TotalTime>
  <Words>747</Words>
  <Application>Microsoft Macintosh PowerPoint</Application>
  <PresentationFormat>Widescreen</PresentationFormat>
  <Paragraphs>126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UOBtemplate 13 Feb</vt:lpstr>
      <vt:lpstr>PowerPoint Presentation</vt:lpstr>
      <vt:lpstr>Rayleigh Statistical Field Distribution (1)</vt:lpstr>
      <vt:lpstr>Rayleigh Statistical Field Distribution (2)</vt:lpstr>
      <vt:lpstr>Received waveform (1)</vt:lpstr>
      <vt:lpstr>Received waveform (2)</vt:lpstr>
      <vt:lpstr>Doppler frequency – Real life example</vt:lpstr>
      <vt:lpstr>Rate of change of phase (1)</vt:lpstr>
      <vt:lpstr>Rate of change of phase (2)</vt:lpstr>
      <vt:lpstr>Rate of change of phase (3)</vt:lpstr>
      <vt:lpstr>Doppler frequency (1)</vt:lpstr>
      <vt:lpstr>Doppler frequency (2)</vt:lpstr>
      <vt:lpstr>Doppler frequency (3)</vt:lpstr>
      <vt:lpstr>Physical Rayleigh fading model </vt:lpstr>
      <vt:lpstr>Physical Rayleigh fading model over distance</vt:lpstr>
      <vt:lpstr>Physical Rayleigh fading model over time</vt:lpstr>
      <vt:lpstr>Good Physical Rayleigh fading model </vt:lpstr>
      <vt:lpstr>Spatial Rayleigh Fading generated in matlab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CDT Industrial mtg 27th July</dc:title>
  <dc:creator>Mark Beach</dc:creator>
  <cp:lastModifiedBy>Angela Doufexi</cp:lastModifiedBy>
  <cp:revision>228</cp:revision>
  <cp:lastPrinted>2018-11-14T15:18:03Z</cp:lastPrinted>
  <dcterms:created xsi:type="dcterms:W3CDTF">2007-05-01T15:00:58Z</dcterms:created>
  <dcterms:modified xsi:type="dcterms:W3CDTF">2020-12-03T11:47:54Z</dcterms:modified>
</cp:coreProperties>
</file>