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717" r:id="rId2"/>
    <p:sldId id="884" r:id="rId3"/>
    <p:sldId id="886" r:id="rId4"/>
    <p:sldId id="815" r:id="rId5"/>
    <p:sldId id="885" r:id="rId6"/>
    <p:sldId id="879" r:id="rId7"/>
    <p:sldId id="887" r:id="rId8"/>
    <p:sldId id="880" r:id="rId9"/>
    <p:sldId id="910" r:id="rId10"/>
    <p:sldId id="870" r:id="rId11"/>
    <p:sldId id="888" r:id="rId12"/>
    <p:sldId id="876" r:id="rId13"/>
    <p:sldId id="889" r:id="rId14"/>
    <p:sldId id="891" r:id="rId15"/>
    <p:sldId id="892" r:id="rId16"/>
    <p:sldId id="881" r:id="rId17"/>
    <p:sldId id="893" r:id="rId18"/>
    <p:sldId id="894" r:id="rId19"/>
    <p:sldId id="882" r:id="rId20"/>
    <p:sldId id="897" r:id="rId21"/>
    <p:sldId id="896" r:id="rId22"/>
    <p:sldId id="883" r:id="rId23"/>
    <p:sldId id="909" r:id="rId24"/>
    <p:sldId id="915" r:id="rId25"/>
    <p:sldId id="877" r:id="rId26"/>
    <p:sldId id="900" r:id="rId27"/>
    <p:sldId id="901" r:id="rId28"/>
    <p:sldId id="904" r:id="rId29"/>
    <p:sldId id="905" r:id="rId30"/>
    <p:sldId id="903" r:id="rId31"/>
    <p:sldId id="908" r:id="rId32"/>
    <p:sldId id="895" r:id="rId33"/>
    <p:sldId id="916" r:id="rId34"/>
    <p:sldId id="917" r:id="rId35"/>
    <p:sldId id="918" r:id="rId36"/>
    <p:sldId id="919" r:id="rId37"/>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512"/>
  </p:normalViewPr>
  <p:slideViewPr>
    <p:cSldViewPr snapToGrid="0">
      <p:cViewPr varScale="1">
        <p:scale>
          <a:sx n="93" d="100"/>
          <a:sy n="93" d="100"/>
        </p:scale>
        <p:origin x="224" y="50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24/11/2020</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Lst>
  <p:hf hdr="0" ftr="0" dt="0"/>
  <p:txStyles>
    <p:titleStyle>
      <a:lvl1pPr marL="441325" indent="-441325" algn="l" rtl="0" eaLnBrk="0" fontAlgn="base" hangingPunct="0">
        <a:spcBef>
          <a:spcPct val="0"/>
        </a:spcBef>
        <a:spcAft>
          <a:spcPct val="0"/>
        </a:spcAft>
        <a:buBlip>
          <a:blip r:embed="rId5"/>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5"/>
        </a:buBlip>
        <a:defRPr sz="4400">
          <a:solidFill>
            <a:srgbClr val="B01C2E"/>
          </a:solidFill>
          <a:latin typeface="Arial" charset="0"/>
        </a:defRPr>
      </a:lvl2pPr>
      <a:lvl3pPr marL="441325" indent="-441325" algn="l" rtl="0" eaLnBrk="0" fontAlgn="base" hangingPunct="0">
        <a:spcBef>
          <a:spcPct val="0"/>
        </a:spcBef>
        <a:spcAft>
          <a:spcPct val="0"/>
        </a:spcAft>
        <a:buBlip>
          <a:blip r:embed="rId5"/>
        </a:buBlip>
        <a:defRPr sz="4400">
          <a:solidFill>
            <a:srgbClr val="B01C2E"/>
          </a:solidFill>
          <a:latin typeface="Arial" charset="0"/>
        </a:defRPr>
      </a:lvl3pPr>
      <a:lvl4pPr marL="441325" indent="-441325" algn="l" rtl="0" eaLnBrk="0" fontAlgn="base" hangingPunct="0">
        <a:spcBef>
          <a:spcPct val="0"/>
        </a:spcBef>
        <a:spcAft>
          <a:spcPct val="0"/>
        </a:spcAft>
        <a:buBlip>
          <a:blip r:embed="rId5"/>
        </a:buBlip>
        <a:defRPr sz="4400">
          <a:solidFill>
            <a:srgbClr val="B01C2E"/>
          </a:solidFill>
          <a:latin typeface="Arial" charset="0"/>
        </a:defRPr>
      </a:lvl4pPr>
      <a:lvl5pPr marL="441325" indent="-441325" algn="l" rtl="0" eaLnBrk="0" fontAlgn="base" hangingPunct="0">
        <a:spcBef>
          <a:spcPct val="0"/>
        </a:spcBef>
        <a:spcAft>
          <a:spcPct val="0"/>
        </a:spcAft>
        <a:buBlip>
          <a:blip r:embed="rId5"/>
        </a:buBlip>
        <a:defRPr sz="4400">
          <a:solidFill>
            <a:srgbClr val="B01C2E"/>
          </a:solidFill>
          <a:latin typeface="Arial" charset="0"/>
        </a:defRPr>
      </a:lvl5pPr>
      <a:lvl6pPr marL="898525" indent="-441325" algn="l" rtl="0" fontAlgn="base">
        <a:spcBef>
          <a:spcPct val="0"/>
        </a:spcBef>
        <a:spcAft>
          <a:spcPct val="0"/>
        </a:spcAft>
        <a:buBlip>
          <a:blip r:embed="rId5"/>
        </a:buBlip>
        <a:defRPr sz="4400">
          <a:solidFill>
            <a:srgbClr val="B01C2E"/>
          </a:solidFill>
          <a:latin typeface="Arial" charset="0"/>
        </a:defRPr>
      </a:lvl6pPr>
      <a:lvl7pPr marL="1355725" indent="-441325" algn="l" rtl="0" fontAlgn="base">
        <a:spcBef>
          <a:spcPct val="0"/>
        </a:spcBef>
        <a:spcAft>
          <a:spcPct val="0"/>
        </a:spcAft>
        <a:buBlip>
          <a:blip r:embed="rId5"/>
        </a:buBlip>
        <a:defRPr sz="4400">
          <a:solidFill>
            <a:srgbClr val="B01C2E"/>
          </a:solidFill>
          <a:latin typeface="Arial" charset="0"/>
        </a:defRPr>
      </a:lvl7pPr>
      <a:lvl8pPr marL="1812925" indent="-441325" algn="l" rtl="0" fontAlgn="base">
        <a:spcBef>
          <a:spcPct val="0"/>
        </a:spcBef>
        <a:spcAft>
          <a:spcPct val="0"/>
        </a:spcAft>
        <a:buBlip>
          <a:blip r:embed="rId5"/>
        </a:buBlip>
        <a:defRPr sz="4400">
          <a:solidFill>
            <a:srgbClr val="B01C2E"/>
          </a:solidFill>
          <a:latin typeface="Arial" charset="0"/>
        </a:defRPr>
      </a:lvl8pPr>
      <a:lvl9pPr marL="2270125" indent="-441325" algn="l" rtl="0" fontAlgn="base">
        <a:spcBef>
          <a:spcPct val="0"/>
        </a:spcBef>
        <a:spcAft>
          <a:spcPct val="0"/>
        </a:spcAft>
        <a:buBlip>
          <a:blip r:embed="rId5"/>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US" sz="4400" b="1" dirty="0">
                <a:solidFill>
                  <a:srgbClr val="B01C2E"/>
                </a:solidFill>
              </a:rPr>
              <a:t>Fading channel</a:t>
            </a:r>
          </a:p>
          <a:p>
            <a:pPr marL="0" indent="0" algn="ctr">
              <a:spcBef>
                <a:spcPct val="0"/>
              </a:spcBef>
              <a:buNone/>
            </a:pPr>
            <a:br>
              <a:rPr lang="en-US" sz="4400" b="1" dirty="0">
                <a:solidFill>
                  <a:srgbClr val="B01C2E"/>
                </a:solidFill>
              </a:rPr>
            </a:br>
            <a:endParaRPr lang="en-US" sz="4000" i="1" dirty="0">
              <a:solidFill>
                <a:srgbClr val="B01C2E"/>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Central Limit Theorem </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mc:AlternateContent xmlns:mc="http://schemas.openxmlformats.org/markup-compatibility/2006" xmlns:a14="http://schemas.microsoft.com/office/drawing/2010/main">
        <mc:Choice Requires="a14">
          <p:sp>
            <p:nvSpPr>
              <p:cNvPr id="7" name="Rectangle 6"/>
              <p:cNvSpPr/>
              <p:nvPr/>
            </p:nvSpPr>
            <p:spPr>
              <a:xfrm>
                <a:off x="234917" y="4225338"/>
                <a:ext cx="11697195" cy="156966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Rayleigh scenarios are modelled using the Gaussian distribution</a:t>
                </a:r>
              </a:p>
              <a:p>
                <a:pPr marL="342900" indent="-342900" eaLnBrk="1" fontAlgn="auto" hangingPunct="1">
                  <a:spcBef>
                    <a:spcPts val="0"/>
                  </a:spcBef>
                  <a:spcAft>
                    <a:spcPts val="0"/>
                  </a:spcAft>
                  <a:buClrTx/>
                  <a:buFont typeface="Arial" charset="0"/>
                  <a:buChar char="•"/>
                </a:pPr>
                <a:r>
                  <a:rPr lang="en-US" sz="2400" kern="0" dirty="0"/>
                  <a:t>An expression for the Rayleigh random variable </a:t>
                </a:r>
                <a14:m>
                  <m:oMath xmlns:m="http://schemas.openxmlformats.org/officeDocument/2006/math">
                    <m:r>
                      <a:rPr lang="en-GB" sz="2400" b="0" i="1" kern="0" smtClean="0">
                        <a:latin typeface="Cambria Math" charset="0"/>
                      </a:rPr>
                      <m:t>𝑟</m:t>
                    </m:r>
                  </m:oMath>
                </a14:m>
                <a:r>
                  <a:rPr lang="en-US" sz="2400" kern="0" dirty="0"/>
                  <a:t> can be derived mathematically by invoking the Central Limit Theorem (CLT)</a:t>
                </a:r>
              </a:p>
              <a:p>
                <a:pPr eaLnBrk="1" fontAlgn="auto" hangingPunct="1">
                  <a:spcBef>
                    <a:spcPts val="0"/>
                  </a:spcBef>
                  <a:spcAft>
                    <a:spcPts val="0"/>
                  </a:spcAft>
                  <a:buClrTx/>
                </a:pPr>
                <a:endParaRPr lang="en-US" sz="2400" kern="0" dirty="0"/>
              </a:p>
            </p:txBody>
          </p:sp>
        </mc:Choice>
        <mc:Fallback xmlns="">
          <p:sp>
            <p:nvSpPr>
              <p:cNvPr id="7" name="Rectangle 6"/>
              <p:cNvSpPr>
                <a:spLocks noRot="1" noChangeAspect="1" noMove="1" noResize="1" noEditPoints="1" noAdjustHandles="1" noChangeArrowheads="1" noChangeShapeType="1" noTextEdit="1"/>
              </p:cNvSpPr>
              <p:nvPr/>
            </p:nvSpPr>
            <p:spPr>
              <a:xfrm>
                <a:off x="234917" y="4225338"/>
                <a:ext cx="11697195" cy="1569660"/>
              </a:xfrm>
              <a:prstGeom prst="rect">
                <a:avLst/>
              </a:prstGeom>
              <a:blipFill rotWithShape="0">
                <a:blip r:embed="rId2"/>
                <a:stretch>
                  <a:fillRect l="-730" t="-2713"/>
                </a:stretch>
              </a:blipFill>
            </p:spPr>
            <p:txBody>
              <a:bodyPr/>
              <a:lstStyle/>
              <a:p>
                <a:r>
                  <a:rPr lang="en-US">
                    <a:noFill/>
                  </a:rPr>
                  <a:t> </a:t>
                </a:r>
              </a:p>
            </p:txBody>
          </p:sp>
        </mc:Fallback>
      </mc:AlternateContent>
      <p:sp>
        <p:nvSpPr>
          <p:cNvPr id="9" name="Rectangle 8"/>
          <p:cNvSpPr/>
          <p:nvPr/>
        </p:nvSpPr>
        <p:spPr>
          <a:xfrm>
            <a:off x="1599720" y="1691521"/>
            <a:ext cx="8967587" cy="1569660"/>
          </a:xfrm>
          <a:prstGeom prst="rect">
            <a:avLst/>
          </a:prstGeom>
          <a:ln>
            <a:solidFill>
              <a:srgbClr val="C00000"/>
            </a:solidFill>
          </a:ln>
        </p:spPr>
        <p:txBody>
          <a:bodyPr wrap="square">
            <a:spAutoFit/>
          </a:bodyPr>
          <a:lstStyle/>
          <a:p>
            <a:pPr algn="just" eaLnBrk="1" fontAlgn="auto" hangingPunct="1">
              <a:spcBef>
                <a:spcPts val="0"/>
              </a:spcBef>
              <a:spcAft>
                <a:spcPts val="0"/>
              </a:spcAft>
              <a:buClrTx/>
            </a:pPr>
            <a:r>
              <a:rPr lang="en-US" sz="2400" i="1" kern="0" dirty="0"/>
              <a:t>The Gaussian (Normal) distribution is a good model for the cumulate effect of a large number of independent and identically distributed  random variables, regardless of the nature of their individual distributions</a:t>
            </a:r>
          </a:p>
        </p:txBody>
      </p:sp>
    </p:spTree>
    <p:extLst>
      <p:ext uri="{BB962C8B-B14F-4D97-AF65-F5344CB8AC3E}">
        <p14:creationId xmlns:p14="http://schemas.microsoft.com/office/powerpoint/2010/main" val="6643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982203" cy="1143000"/>
          </a:xfrm>
        </p:spPr>
        <p:txBody>
          <a:bodyPr/>
          <a:lstStyle/>
          <a:p>
            <a:pPr marL="0" indent="0" eaLnBrk="1" fontAlgn="auto" hangingPunct="1">
              <a:spcBef>
                <a:spcPts val="0"/>
              </a:spcBef>
              <a:spcAft>
                <a:spcPts val="0"/>
              </a:spcAft>
              <a:buNone/>
              <a:defRPr/>
            </a:pPr>
            <a:r>
              <a:rPr lang="en-GB" sz="3800" dirty="0"/>
              <a:t>Derivation of Rayleigh Statistical Model using CLT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sp>
        <p:nvSpPr>
          <p:cNvPr id="7" name="Rectangle 6"/>
          <p:cNvSpPr/>
          <p:nvPr/>
        </p:nvSpPr>
        <p:spPr>
          <a:xfrm>
            <a:off x="142502" y="1279490"/>
            <a:ext cx="11697195" cy="954107"/>
          </a:xfrm>
          <a:prstGeom prst="rect">
            <a:avLst/>
          </a:prstGeom>
        </p:spPr>
        <p:txBody>
          <a:bodyPr wrap="square">
            <a:spAutoFit/>
          </a:bodyPr>
          <a:lstStyle/>
          <a:p>
            <a:pPr marL="342900" indent="-342900" fontAlgn="auto">
              <a:spcBef>
                <a:spcPts val="0"/>
              </a:spcBef>
              <a:spcAft>
                <a:spcPts val="0"/>
              </a:spcAft>
              <a:buFont typeface="Arial" charset="0"/>
              <a:buChar char="•"/>
            </a:pPr>
            <a:r>
              <a:rPr lang="en-US" sz="2800" kern="0" dirty="0">
                <a:latin typeface="+mn-lt"/>
              </a:rPr>
              <a:t>Each multipath is a vector comprising of a magnitude and a phase</a:t>
            </a:r>
          </a:p>
          <a:p>
            <a:pPr marL="342900" indent="-342900" fontAlgn="auto">
              <a:spcBef>
                <a:spcPts val="0"/>
              </a:spcBef>
              <a:spcAft>
                <a:spcPts val="0"/>
              </a:spcAft>
              <a:buFont typeface="Arial" charset="0"/>
              <a:buChar char="•"/>
            </a:pPr>
            <a:r>
              <a:rPr lang="en-US" sz="2800" kern="0" dirty="0">
                <a:latin typeface="+mn-lt"/>
              </a:rPr>
              <a:t>It can be decomposed to real and imaginary parts</a:t>
            </a:r>
          </a:p>
        </p:txBody>
      </p:sp>
      <p:sp>
        <p:nvSpPr>
          <p:cNvPr id="6" name="Rectangle 5"/>
          <p:cNvSpPr/>
          <p:nvPr/>
        </p:nvSpPr>
        <p:spPr>
          <a:xfrm>
            <a:off x="142501" y="2450865"/>
            <a:ext cx="11697195" cy="1384995"/>
          </a:xfrm>
          <a:prstGeom prst="rect">
            <a:avLst/>
          </a:prstGeom>
        </p:spPr>
        <p:txBody>
          <a:bodyPr wrap="square">
            <a:spAutoFit/>
          </a:bodyPr>
          <a:lstStyle/>
          <a:p>
            <a:pPr marL="342900" indent="-342900" fontAlgn="auto">
              <a:spcBef>
                <a:spcPts val="0"/>
              </a:spcBef>
              <a:spcAft>
                <a:spcPts val="0"/>
              </a:spcAft>
              <a:buFont typeface="Arial" charset="0"/>
              <a:buChar char="•"/>
            </a:pPr>
            <a:r>
              <a:rPr lang="en-GB" sz="2800" dirty="0"/>
              <a:t>Via the Central Limit Theorem, the cumulative sum of the real components, and the cumulative sum of the imaginary components, can be modelled using the Normal (Gaussian) distribution</a:t>
            </a:r>
            <a:endParaRPr lang="en-US" sz="2800" kern="0" dirty="0">
              <a:latin typeface="+mn-lt"/>
            </a:endParaRPr>
          </a:p>
        </p:txBody>
      </p:sp>
      <mc:AlternateContent xmlns:mc="http://schemas.openxmlformats.org/markup-compatibility/2006" xmlns:a14="http://schemas.microsoft.com/office/drawing/2010/main">
        <mc:Choice Requires="a14">
          <p:sp>
            <p:nvSpPr>
              <p:cNvPr id="8" name="Rectangle 7"/>
              <p:cNvSpPr/>
              <p:nvPr/>
            </p:nvSpPr>
            <p:spPr>
              <a:xfrm>
                <a:off x="142501" y="4039749"/>
                <a:ext cx="11697195" cy="954107"/>
              </a:xfrm>
              <a:prstGeom prst="rect">
                <a:avLst/>
              </a:prstGeom>
            </p:spPr>
            <p:txBody>
              <a:bodyPr wrap="square">
                <a:spAutoFit/>
              </a:bodyPr>
              <a:lstStyle/>
              <a:p>
                <a:pPr marL="342900" indent="-342900" fontAlgn="auto">
                  <a:spcBef>
                    <a:spcPts val="0"/>
                  </a:spcBef>
                  <a:spcAft>
                    <a:spcPts val="0"/>
                  </a:spcAft>
                  <a:buFont typeface="Arial" charset="0"/>
                  <a:buChar char="•"/>
                </a:pPr>
                <a:r>
                  <a:rPr lang="en-GB" sz="2800" dirty="0"/>
                  <a:t>This approximation improves as the number of multipath components (</a:t>
                </a:r>
                <a14:m>
                  <m:oMath xmlns:m="http://schemas.openxmlformats.org/officeDocument/2006/math">
                    <m:r>
                      <a:rPr lang="en-GB" sz="2800" i="1" dirty="0" smtClean="0">
                        <a:latin typeface="Cambria Math" charset="0"/>
                      </a:rPr>
                      <m:t>𝐿</m:t>
                    </m:r>
                  </m:oMath>
                </a14:m>
                <a:r>
                  <a:rPr lang="en-GB" sz="2800" dirty="0"/>
                  <a:t>) increases</a:t>
                </a:r>
                <a:endParaRPr lang="en-US" sz="2800" kern="0" dirty="0">
                  <a:latin typeface="+mn-lt"/>
                </a:endParaRPr>
              </a:p>
            </p:txBody>
          </p:sp>
        </mc:Choice>
        <mc:Fallback xmlns="">
          <p:sp>
            <p:nvSpPr>
              <p:cNvPr id="8" name="Rectangle 7"/>
              <p:cNvSpPr>
                <a:spLocks noRot="1" noChangeAspect="1" noMove="1" noResize="1" noEditPoints="1" noAdjustHandles="1" noChangeArrowheads="1" noChangeShapeType="1" noTextEdit="1"/>
              </p:cNvSpPr>
              <p:nvPr/>
            </p:nvSpPr>
            <p:spPr>
              <a:xfrm>
                <a:off x="142501" y="4039749"/>
                <a:ext cx="11697195" cy="954107"/>
              </a:xfrm>
              <a:prstGeom prst="rect">
                <a:avLst/>
              </a:prstGeom>
              <a:blipFill rotWithShape="0">
                <a:blip r:embed="rId2"/>
                <a:stretch>
                  <a:fillRect l="-93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151295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12</a:t>
            </a:fld>
            <a:endParaRPr lang="en-GB"/>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961" t="11286" r="3533" b="41697"/>
          <a:stretch/>
        </p:blipFill>
        <p:spPr>
          <a:xfrm>
            <a:off x="637197" y="4184473"/>
            <a:ext cx="8942120" cy="937459"/>
          </a:xfrm>
          <a:prstGeom prst="rect">
            <a:avLst/>
          </a:prstGeom>
        </p:spPr>
      </p:pic>
      <p:sp>
        <p:nvSpPr>
          <p:cNvPr id="11" name="Title 1"/>
          <p:cNvSpPr txBox="1">
            <a:spLocks/>
          </p:cNvSpPr>
          <p:nvPr/>
        </p:nvSpPr>
        <p:spPr bwMode="auto">
          <a:xfrm>
            <a:off x="-1" y="0"/>
            <a:ext cx="1198220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441325" indent="-441325" algn="l" rtl="0" eaLnBrk="0" fontAlgn="base" hangingPunct="0">
              <a:spcBef>
                <a:spcPct val="0"/>
              </a:spcBef>
              <a:spcAft>
                <a:spcPct val="0"/>
              </a:spcAft>
              <a:buBlip>
                <a:blip r:embed="rId3"/>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3"/>
              </a:buBlip>
              <a:defRPr sz="4400">
                <a:solidFill>
                  <a:srgbClr val="B01C2E"/>
                </a:solidFill>
                <a:latin typeface="Arial" charset="0"/>
              </a:defRPr>
            </a:lvl2pPr>
            <a:lvl3pPr marL="441325" indent="-441325" algn="l" rtl="0" eaLnBrk="0" fontAlgn="base" hangingPunct="0">
              <a:spcBef>
                <a:spcPct val="0"/>
              </a:spcBef>
              <a:spcAft>
                <a:spcPct val="0"/>
              </a:spcAft>
              <a:buBlip>
                <a:blip r:embed="rId3"/>
              </a:buBlip>
              <a:defRPr sz="4400">
                <a:solidFill>
                  <a:srgbClr val="B01C2E"/>
                </a:solidFill>
                <a:latin typeface="Arial" charset="0"/>
              </a:defRPr>
            </a:lvl3pPr>
            <a:lvl4pPr marL="441325" indent="-441325" algn="l" rtl="0" eaLnBrk="0" fontAlgn="base" hangingPunct="0">
              <a:spcBef>
                <a:spcPct val="0"/>
              </a:spcBef>
              <a:spcAft>
                <a:spcPct val="0"/>
              </a:spcAft>
              <a:buBlip>
                <a:blip r:embed="rId3"/>
              </a:buBlip>
              <a:defRPr sz="4400">
                <a:solidFill>
                  <a:srgbClr val="B01C2E"/>
                </a:solidFill>
                <a:latin typeface="Arial" charset="0"/>
              </a:defRPr>
            </a:lvl4pPr>
            <a:lvl5pPr marL="441325" indent="-441325" algn="l" rtl="0" eaLnBrk="0" fontAlgn="base" hangingPunct="0">
              <a:spcBef>
                <a:spcPct val="0"/>
              </a:spcBef>
              <a:spcAft>
                <a:spcPct val="0"/>
              </a:spcAft>
              <a:buBlip>
                <a:blip r:embed="rId3"/>
              </a:buBlip>
              <a:defRPr sz="4400">
                <a:solidFill>
                  <a:srgbClr val="B01C2E"/>
                </a:solidFill>
                <a:latin typeface="Arial" charset="0"/>
              </a:defRPr>
            </a:lvl5pPr>
            <a:lvl6pPr marL="898525" indent="-441325" algn="l" rtl="0" fontAlgn="base">
              <a:spcBef>
                <a:spcPct val="0"/>
              </a:spcBef>
              <a:spcAft>
                <a:spcPct val="0"/>
              </a:spcAft>
              <a:buBlip>
                <a:blip r:embed="rId3"/>
              </a:buBlip>
              <a:defRPr sz="4400">
                <a:solidFill>
                  <a:srgbClr val="B01C2E"/>
                </a:solidFill>
                <a:latin typeface="Arial" charset="0"/>
              </a:defRPr>
            </a:lvl6pPr>
            <a:lvl7pPr marL="1355725" indent="-441325" algn="l" rtl="0" fontAlgn="base">
              <a:spcBef>
                <a:spcPct val="0"/>
              </a:spcBef>
              <a:spcAft>
                <a:spcPct val="0"/>
              </a:spcAft>
              <a:buBlip>
                <a:blip r:embed="rId3"/>
              </a:buBlip>
              <a:defRPr sz="4400">
                <a:solidFill>
                  <a:srgbClr val="B01C2E"/>
                </a:solidFill>
                <a:latin typeface="Arial" charset="0"/>
              </a:defRPr>
            </a:lvl7pPr>
            <a:lvl8pPr marL="1812925" indent="-441325" algn="l" rtl="0" fontAlgn="base">
              <a:spcBef>
                <a:spcPct val="0"/>
              </a:spcBef>
              <a:spcAft>
                <a:spcPct val="0"/>
              </a:spcAft>
              <a:buBlip>
                <a:blip r:embed="rId3"/>
              </a:buBlip>
              <a:defRPr sz="4400">
                <a:solidFill>
                  <a:srgbClr val="B01C2E"/>
                </a:solidFill>
                <a:latin typeface="Arial" charset="0"/>
              </a:defRPr>
            </a:lvl8pPr>
            <a:lvl9pPr marL="2270125" indent="-441325" algn="l" rtl="0" fontAlgn="base">
              <a:spcBef>
                <a:spcPct val="0"/>
              </a:spcBef>
              <a:spcAft>
                <a:spcPct val="0"/>
              </a:spcAft>
              <a:buBlip>
                <a:blip r:embed="rId3"/>
              </a:buBlip>
              <a:defRPr sz="4400">
                <a:solidFill>
                  <a:srgbClr val="B01C2E"/>
                </a:solidFill>
                <a:latin typeface="Arial" charset="0"/>
              </a:defRPr>
            </a:lvl9pPr>
          </a:lstStyle>
          <a:p>
            <a:pPr marL="0" indent="0" eaLnBrk="1" fontAlgn="auto" hangingPunct="1">
              <a:spcBef>
                <a:spcPts val="0"/>
              </a:spcBef>
              <a:spcAft>
                <a:spcPts val="0"/>
              </a:spcAft>
              <a:buFontTx/>
              <a:buNone/>
              <a:defRPr/>
            </a:pPr>
            <a:r>
              <a:rPr lang="en-GB" sz="3800" kern="0" dirty="0"/>
              <a:t>Decomposition of </a:t>
            </a:r>
            <a:r>
              <a:rPr lang="en-GB" sz="3800" kern="0" dirty="0" err="1"/>
              <a:t>Multipaths</a:t>
            </a:r>
            <a:endParaRPr lang="en-GB" sz="3800" kern="0" dirty="0"/>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5352" t="52922" r="5441" b="11226"/>
          <a:stretch/>
        </p:blipFill>
        <p:spPr>
          <a:xfrm>
            <a:off x="1484678" y="1097515"/>
            <a:ext cx="7885215" cy="947058"/>
          </a:xfrm>
          <a:prstGeom prst="rect">
            <a:avLst/>
          </a:prstGeom>
        </p:spPr>
      </p:pic>
      <p:sp>
        <p:nvSpPr>
          <p:cNvPr id="14" name="Rectangle 13"/>
          <p:cNvSpPr/>
          <p:nvPr/>
        </p:nvSpPr>
        <p:spPr>
          <a:xfrm>
            <a:off x="1966972" y="4335350"/>
            <a:ext cx="353294" cy="1237954"/>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17506" y="1189391"/>
            <a:ext cx="2639217" cy="1096622"/>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01209" y="5572298"/>
            <a:ext cx="1531525" cy="369332"/>
          </a:xfrm>
          <a:prstGeom prst="rect">
            <a:avLst/>
          </a:prstGeom>
          <a:noFill/>
          <a:ln>
            <a:noFill/>
          </a:ln>
        </p:spPr>
        <p:txBody>
          <a:bodyPr wrap="square" rtlCol="0">
            <a:spAutoFit/>
          </a:bodyPr>
          <a:lstStyle/>
          <a:p>
            <a:r>
              <a:rPr lang="en-US" dirty="0">
                <a:solidFill>
                  <a:srgbClr val="0066FF"/>
                </a:solidFill>
              </a:rPr>
              <a:t>magnitude</a:t>
            </a:r>
          </a:p>
        </p:txBody>
      </p:sp>
      <p:sp>
        <p:nvSpPr>
          <p:cNvPr id="17" name="TextBox 16"/>
          <p:cNvSpPr txBox="1"/>
          <p:nvPr/>
        </p:nvSpPr>
        <p:spPr>
          <a:xfrm>
            <a:off x="9226515" y="1972772"/>
            <a:ext cx="966355" cy="369332"/>
          </a:xfrm>
          <a:prstGeom prst="rect">
            <a:avLst/>
          </a:prstGeom>
          <a:noFill/>
          <a:ln>
            <a:noFill/>
          </a:ln>
        </p:spPr>
        <p:txBody>
          <a:bodyPr wrap="square" rtlCol="0">
            <a:spAutoFit/>
          </a:bodyPr>
          <a:lstStyle/>
          <a:p>
            <a:r>
              <a:rPr lang="en-US" dirty="0">
                <a:solidFill>
                  <a:srgbClr val="00B050"/>
                </a:solidFill>
              </a:rPr>
              <a:t>phase</a:t>
            </a:r>
          </a:p>
        </p:txBody>
      </p:sp>
      <p:sp>
        <p:nvSpPr>
          <p:cNvPr id="18" name="Rectangle 17"/>
          <p:cNvSpPr/>
          <p:nvPr/>
        </p:nvSpPr>
        <p:spPr>
          <a:xfrm>
            <a:off x="-1" y="2454271"/>
            <a:ext cx="11697195" cy="523220"/>
          </a:xfrm>
          <a:prstGeom prst="rect">
            <a:avLst/>
          </a:prstGeom>
        </p:spPr>
        <p:txBody>
          <a:bodyPr wrap="square">
            <a:spAutoFit/>
          </a:bodyPr>
          <a:lstStyle/>
          <a:p>
            <a:pPr marL="342900" indent="-342900" fontAlgn="auto">
              <a:spcBef>
                <a:spcPts val="0"/>
              </a:spcBef>
              <a:spcAft>
                <a:spcPts val="0"/>
              </a:spcAft>
              <a:buFont typeface="Arial" charset="0"/>
              <a:buChar char="•"/>
            </a:pPr>
            <a:r>
              <a:rPr lang="en-US" sz="2800" kern="0" dirty="0">
                <a:latin typeface="+mn-lt"/>
              </a:rPr>
              <a:t>Each multipath is a vector comprising of a magnitude and a phase</a:t>
            </a:r>
          </a:p>
        </p:txBody>
      </p:sp>
      <p:sp>
        <p:nvSpPr>
          <p:cNvPr id="19" name="Rectangle 18"/>
          <p:cNvSpPr/>
          <p:nvPr/>
        </p:nvSpPr>
        <p:spPr>
          <a:xfrm>
            <a:off x="0" y="3052304"/>
            <a:ext cx="11697195" cy="523220"/>
          </a:xfrm>
          <a:prstGeom prst="rect">
            <a:avLst/>
          </a:prstGeom>
        </p:spPr>
        <p:txBody>
          <a:bodyPr wrap="square">
            <a:spAutoFit/>
          </a:bodyPr>
          <a:lstStyle/>
          <a:p>
            <a:pPr marL="342900" indent="-342900" fontAlgn="auto">
              <a:spcBef>
                <a:spcPts val="0"/>
              </a:spcBef>
              <a:spcAft>
                <a:spcPts val="0"/>
              </a:spcAft>
              <a:buFont typeface="Arial" charset="0"/>
              <a:buChar char="•"/>
            </a:pPr>
            <a:r>
              <a:rPr lang="en-US" sz="2800" kern="0" dirty="0">
                <a:latin typeface="+mn-lt"/>
              </a:rPr>
              <a:t>It can be decomposed to real and imaginary parts</a:t>
            </a:r>
          </a:p>
        </p:txBody>
      </p:sp>
      <p:sp>
        <p:nvSpPr>
          <p:cNvPr id="20" name="Rectangle 19"/>
          <p:cNvSpPr/>
          <p:nvPr/>
        </p:nvSpPr>
        <p:spPr>
          <a:xfrm>
            <a:off x="1537480" y="4184473"/>
            <a:ext cx="3813957" cy="1084035"/>
          </a:xfrm>
          <a:prstGeom prst="rect">
            <a:avLst/>
          </a:prstGeom>
          <a:noFill/>
          <a:ln w="38100">
            <a:solidFill>
              <a:srgbClr val="7030A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 name="TextBox 20"/>
          <p:cNvSpPr txBox="1"/>
          <p:nvPr/>
        </p:nvSpPr>
        <p:spPr>
          <a:xfrm>
            <a:off x="1641785" y="3692802"/>
            <a:ext cx="1531525" cy="369332"/>
          </a:xfrm>
          <a:prstGeom prst="rect">
            <a:avLst/>
          </a:prstGeom>
          <a:noFill/>
          <a:ln>
            <a:noFill/>
          </a:ln>
        </p:spPr>
        <p:txBody>
          <a:bodyPr wrap="square" rtlCol="0">
            <a:spAutoFit/>
          </a:bodyPr>
          <a:lstStyle/>
          <a:p>
            <a:r>
              <a:rPr lang="en-US" dirty="0">
                <a:solidFill>
                  <a:srgbClr val="7030A0"/>
                </a:solidFill>
              </a:rPr>
              <a:t>Real</a:t>
            </a:r>
          </a:p>
        </p:txBody>
      </p:sp>
      <p:sp>
        <p:nvSpPr>
          <p:cNvPr id="22" name="TextBox 21"/>
          <p:cNvSpPr txBox="1"/>
          <p:nvPr/>
        </p:nvSpPr>
        <p:spPr>
          <a:xfrm>
            <a:off x="5808045" y="3692802"/>
            <a:ext cx="1531525" cy="369332"/>
          </a:xfrm>
          <a:prstGeom prst="rect">
            <a:avLst/>
          </a:prstGeom>
          <a:noFill/>
          <a:ln>
            <a:noFill/>
          </a:ln>
        </p:spPr>
        <p:txBody>
          <a:bodyPr wrap="square" rtlCol="0">
            <a:spAutoFit/>
          </a:bodyPr>
          <a:lstStyle/>
          <a:p>
            <a:r>
              <a:rPr lang="en-US" dirty="0">
                <a:solidFill>
                  <a:srgbClr val="FF0000"/>
                </a:solidFill>
              </a:rPr>
              <a:t>Imaginary</a:t>
            </a:r>
          </a:p>
        </p:txBody>
      </p:sp>
      <p:sp>
        <p:nvSpPr>
          <p:cNvPr id="23" name="Rectangle 22"/>
          <p:cNvSpPr/>
          <p:nvPr/>
        </p:nvSpPr>
        <p:spPr>
          <a:xfrm>
            <a:off x="5558398" y="4184472"/>
            <a:ext cx="3813957" cy="1084035"/>
          </a:xfrm>
          <a:prstGeom prst="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4" name="Rectangle 23"/>
          <p:cNvSpPr/>
          <p:nvPr/>
        </p:nvSpPr>
        <p:spPr>
          <a:xfrm>
            <a:off x="6103918" y="4288762"/>
            <a:ext cx="353294" cy="1237954"/>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27689" y="1183553"/>
            <a:ext cx="353294" cy="1118821"/>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338155" y="5572298"/>
            <a:ext cx="1531525" cy="369332"/>
          </a:xfrm>
          <a:prstGeom prst="rect">
            <a:avLst/>
          </a:prstGeom>
          <a:noFill/>
          <a:ln>
            <a:noFill/>
          </a:ln>
        </p:spPr>
        <p:txBody>
          <a:bodyPr wrap="square" rtlCol="0">
            <a:spAutoFit/>
          </a:bodyPr>
          <a:lstStyle/>
          <a:p>
            <a:r>
              <a:rPr lang="en-US" dirty="0">
                <a:solidFill>
                  <a:srgbClr val="0066FF"/>
                </a:solidFill>
              </a:rPr>
              <a:t>magnitude</a:t>
            </a:r>
          </a:p>
        </p:txBody>
      </p:sp>
      <p:sp>
        <p:nvSpPr>
          <p:cNvPr id="27" name="Rectangle 26"/>
          <p:cNvSpPr/>
          <p:nvPr/>
        </p:nvSpPr>
        <p:spPr>
          <a:xfrm>
            <a:off x="2393757" y="4357648"/>
            <a:ext cx="2874947" cy="1096622"/>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500572" y="4357648"/>
            <a:ext cx="2874947" cy="1096622"/>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403538" y="5455994"/>
            <a:ext cx="966355" cy="369332"/>
          </a:xfrm>
          <a:prstGeom prst="rect">
            <a:avLst/>
          </a:prstGeom>
          <a:noFill/>
          <a:ln>
            <a:noFill/>
          </a:ln>
        </p:spPr>
        <p:txBody>
          <a:bodyPr wrap="square" rtlCol="0">
            <a:spAutoFit/>
          </a:bodyPr>
          <a:lstStyle/>
          <a:p>
            <a:r>
              <a:rPr lang="en-US">
                <a:solidFill>
                  <a:srgbClr val="00B050"/>
                </a:solidFill>
              </a:rPr>
              <a:t>phase</a:t>
            </a:r>
            <a:endParaRPr lang="en-US" dirty="0">
              <a:solidFill>
                <a:srgbClr val="00B050"/>
              </a:solidFill>
            </a:endParaRPr>
          </a:p>
        </p:txBody>
      </p:sp>
      <p:sp>
        <p:nvSpPr>
          <p:cNvPr id="30" name="TextBox 29"/>
          <p:cNvSpPr txBox="1"/>
          <p:nvPr/>
        </p:nvSpPr>
        <p:spPr>
          <a:xfrm>
            <a:off x="4294572" y="5489861"/>
            <a:ext cx="966355" cy="369332"/>
          </a:xfrm>
          <a:prstGeom prst="rect">
            <a:avLst/>
          </a:prstGeom>
          <a:noFill/>
          <a:ln>
            <a:noFill/>
          </a:ln>
        </p:spPr>
        <p:txBody>
          <a:bodyPr wrap="square" rtlCol="0">
            <a:spAutoFit/>
          </a:bodyPr>
          <a:lstStyle/>
          <a:p>
            <a:r>
              <a:rPr lang="en-US" dirty="0">
                <a:solidFill>
                  <a:srgbClr val="00B050"/>
                </a:solidFill>
              </a:rPr>
              <a:t>phase</a:t>
            </a:r>
          </a:p>
        </p:txBody>
      </p:sp>
      <p:sp>
        <p:nvSpPr>
          <p:cNvPr id="31" name="TextBox 30"/>
          <p:cNvSpPr txBox="1"/>
          <p:nvPr/>
        </p:nvSpPr>
        <p:spPr>
          <a:xfrm>
            <a:off x="4749738" y="2044385"/>
            <a:ext cx="1531525" cy="369332"/>
          </a:xfrm>
          <a:prstGeom prst="rect">
            <a:avLst/>
          </a:prstGeom>
          <a:noFill/>
          <a:ln>
            <a:noFill/>
          </a:ln>
        </p:spPr>
        <p:txBody>
          <a:bodyPr wrap="square" rtlCol="0">
            <a:spAutoFit/>
          </a:bodyPr>
          <a:lstStyle/>
          <a:p>
            <a:r>
              <a:rPr lang="en-US" dirty="0">
                <a:solidFill>
                  <a:srgbClr val="0066FF"/>
                </a:solidFill>
              </a:rPr>
              <a:t>magnitude</a:t>
            </a:r>
          </a:p>
        </p:txBody>
      </p:sp>
    </p:spTree>
    <p:extLst>
      <p:ext uri="{BB962C8B-B14F-4D97-AF65-F5344CB8AC3E}">
        <p14:creationId xmlns:p14="http://schemas.microsoft.com/office/powerpoint/2010/main" val="8111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8" grpId="0"/>
      <p:bldP spid="18" grpId="1"/>
      <p:bldP spid="19" grpId="0"/>
      <p:bldP spid="20" grpId="0" animBg="1"/>
      <p:bldP spid="21" grpId="0"/>
      <p:bldP spid="22" grpId="0"/>
      <p:bldP spid="23" grpId="0" animBg="1"/>
      <p:bldP spid="24" grpId="0" animBg="1"/>
      <p:bldP spid="25" grpId="0" animBg="1"/>
      <p:bldP spid="26" grpId="0"/>
      <p:bldP spid="27" grpId="0" animBg="1"/>
      <p:bldP spid="28" grpId="0" animBg="1"/>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13</a:t>
            </a:fld>
            <a:endParaRPr lang="en-GB"/>
          </a:p>
        </p:txBody>
      </p:sp>
      <mc:AlternateContent xmlns:mc="http://schemas.openxmlformats.org/markup-compatibility/2006" xmlns:a14="http://schemas.microsoft.com/office/drawing/2010/main">
        <mc:Choice Requires="a14">
          <p:sp>
            <p:nvSpPr>
              <p:cNvPr id="7" name="Rectangle 6"/>
              <p:cNvSpPr/>
              <p:nvPr/>
            </p:nvSpPr>
            <p:spPr>
              <a:xfrm>
                <a:off x="106875" y="4063812"/>
                <a:ext cx="11875328" cy="156966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By applying the CLT, </a:t>
                </a:r>
                <a14:m>
                  <m:oMath xmlns:m="http://schemas.openxmlformats.org/officeDocument/2006/math">
                    <m:sSub>
                      <m:sSubPr>
                        <m:ctrlPr>
                          <a:rPr lang="en-US" sz="2400" i="1" kern="0" dirty="0" smtClean="0">
                            <a:latin typeface="Cambria Math" panose="02040503050406030204" pitchFamily="18" charset="0"/>
                          </a:rPr>
                        </m:ctrlPr>
                      </m:sSubPr>
                      <m:e>
                        <m:r>
                          <a:rPr lang="en-GB" sz="2400" b="0" i="1" kern="0" dirty="0" smtClean="0">
                            <a:latin typeface="Cambria Math" charset="0"/>
                          </a:rPr>
                          <m:t>𝑇</m:t>
                        </m:r>
                      </m:e>
                      <m:sub>
                        <m:r>
                          <a:rPr lang="en-GB" sz="2400" b="0" i="1" kern="0" dirty="0" smtClean="0">
                            <a:latin typeface="Cambria Math" charset="0"/>
                          </a:rPr>
                          <m:t>𝑐</m:t>
                        </m:r>
                      </m:sub>
                    </m:sSub>
                    <m:r>
                      <a:rPr lang="en-GB" sz="2400" b="0" i="1" kern="0" dirty="0" smtClean="0">
                        <a:latin typeface="Cambria Math" charset="0"/>
                      </a:rPr>
                      <m:t>(</m:t>
                    </m:r>
                    <m:r>
                      <a:rPr lang="en-GB" sz="2400" b="0" i="1" kern="0" dirty="0" smtClean="0">
                        <a:latin typeface="Cambria Math" charset="0"/>
                      </a:rPr>
                      <m:t>𝑡</m:t>
                    </m:r>
                    <m:r>
                      <a:rPr lang="en-GB" sz="2400" b="0" i="1" kern="0" dirty="0" smtClean="0">
                        <a:latin typeface="Cambria Math" charset="0"/>
                      </a:rPr>
                      <m:t>)</m:t>
                    </m:r>
                  </m:oMath>
                </a14:m>
                <a:r>
                  <a:rPr lang="en-US" sz="2400" kern="0" dirty="0"/>
                  <a:t> and </a:t>
                </a:r>
                <a14:m>
                  <m:oMath xmlns:m="http://schemas.openxmlformats.org/officeDocument/2006/math">
                    <m:sSub>
                      <m:sSubPr>
                        <m:ctrlPr>
                          <a:rPr lang="en-US" sz="2400" i="1" kern="0" dirty="0">
                            <a:latin typeface="Cambria Math" panose="02040503050406030204" pitchFamily="18" charset="0"/>
                          </a:rPr>
                        </m:ctrlPr>
                      </m:sSubPr>
                      <m:e>
                        <m:r>
                          <a:rPr lang="en-GB" sz="2400" i="1" kern="0" dirty="0">
                            <a:latin typeface="Cambria Math" charset="0"/>
                          </a:rPr>
                          <m:t>𝑇</m:t>
                        </m:r>
                      </m:e>
                      <m:sub>
                        <m:r>
                          <a:rPr lang="en-GB" sz="2400" b="0" i="1" kern="0" dirty="0" smtClean="0">
                            <a:latin typeface="Cambria Math" charset="0"/>
                          </a:rPr>
                          <m:t>𝑠</m:t>
                        </m:r>
                      </m:sub>
                    </m:sSub>
                    <m:d>
                      <m:dPr>
                        <m:ctrlPr>
                          <a:rPr lang="en-GB" sz="2400" i="1" kern="0" dirty="0">
                            <a:latin typeface="Cambria Math" panose="02040503050406030204" pitchFamily="18" charset="0"/>
                          </a:rPr>
                        </m:ctrlPr>
                      </m:dPr>
                      <m:e>
                        <m:r>
                          <a:rPr lang="en-GB" sz="2400" i="1" kern="0" dirty="0">
                            <a:latin typeface="Cambria Math" charset="0"/>
                          </a:rPr>
                          <m:t>𝑡</m:t>
                        </m:r>
                      </m:e>
                    </m:d>
                  </m:oMath>
                </a14:m>
                <a:r>
                  <a:rPr lang="en-US" sz="2400" kern="0" dirty="0"/>
                  <a:t> converge to independent Normal (Gaussian) processes</a:t>
                </a:r>
              </a:p>
              <a:p>
                <a:pPr marL="342900" indent="-342900" eaLnBrk="1" fontAlgn="auto" hangingPunct="1">
                  <a:spcBef>
                    <a:spcPts val="0"/>
                  </a:spcBef>
                  <a:spcAft>
                    <a:spcPts val="0"/>
                  </a:spcAft>
                  <a:buClrTx/>
                  <a:buFont typeface="Arial" charset="0"/>
                  <a:buChar char="•"/>
                </a:pPr>
                <a:r>
                  <a:rPr lang="en-US" sz="2400" kern="0" dirty="0"/>
                  <a:t>We denote </a:t>
                </a:r>
                <a14:m>
                  <m:oMath xmlns:m="http://schemas.openxmlformats.org/officeDocument/2006/math">
                    <m:sSub>
                      <m:sSubPr>
                        <m:ctrlPr>
                          <a:rPr lang="en-US" sz="2400" i="1" kern="0" dirty="0">
                            <a:latin typeface="Cambria Math" panose="02040503050406030204" pitchFamily="18" charset="0"/>
                          </a:rPr>
                        </m:ctrlPr>
                      </m:sSubPr>
                      <m:e>
                        <m:r>
                          <a:rPr lang="en-GB" sz="2400" i="1" kern="0" dirty="0">
                            <a:latin typeface="Cambria Math" charset="0"/>
                          </a:rPr>
                          <m:t>𝑇</m:t>
                        </m:r>
                      </m:e>
                      <m:sub>
                        <m:r>
                          <a:rPr lang="en-GB" sz="2400" i="1" kern="0" dirty="0">
                            <a:latin typeface="Cambria Math" charset="0"/>
                          </a:rPr>
                          <m:t>𝑐</m:t>
                        </m:r>
                      </m:sub>
                    </m:sSub>
                  </m:oMath>
                </a14:m>
                <a:r>
                  <a:rPr lang="en-US" sz="2400" kern="0" dirty="0"/>
                  <a:t> and </a:t>
                </a:r>
                <a14:m>
                  <m:oMath xmlns:m="http://schemas.openxmlformats.org/officeDocument/2006/math">
                    <m:sSub>
                      <m:sSubPr>
                        <m:ctrlPr>
                          <a:rPr lang="en-US" sz="2400" i="1" kern="0" dirty="0">
                            <a:latin typeface="Cambria Math" panose="02040503050406030204" pitchFamily="18" charset="0"/>
                          </a:rPr>
                        </m:ctrlPr>
                      </m:sSubPr>
                      <m:e>
                        <m:r>
                          <a:rPr lang="en-GB" sz="2400" i="1" kern="0" dirty="0">
                            <a:latin typeface="Cambria Math" charset="0"/>
                          </a:rPr>
                          <m:t>𝑇</m:t>
                        </m:r>
                      </m:e>
                      <m:sub>
                        <m:r>
                          <a:rPr lang="en-GB" sz="2400" b="0" i="1" kern="0" dirty="0" smtClean="0">
                            <a:latin typeface="Cambria Math" charset="0"/>
                          </a:rPr>
                          <m:t>𝑠</m:t>
                        </m:r>
                      </m:sub>
                    </m:sSub>
                  </m:oMath>
                </a14:m>
                <a:r>
                  <a:rPr lang="en-US" sz="2400" kern="0" dirty="0"/>
                  <a:t> as random variables corresponding to the processes </a:t>
                </a:r>
                <a14:m>
                  <m:oMath xmlns:m="http://schemas.openxmlformats.org/officeDocument/2006/math">
                    <m:sSub>
                      <m:sSubPr>
                        <m:ctrlPr>
                          <a:rPr lang="en-US" sz="2400" i="1" kern="0" dirty="0">
                            <a:latin typeface="Cambria Math" panose="02040503050406030204" pitchFamily="18" charset="0"/>
                          </a:rPr>
                        </m:ctrlPr>
                      </m:sSubPr>
                      <m:e>
                        <m:r>
                          <a:rPr lang="en-GB" sz="2400" i="1" kern="0" dirty="0">
                            <a:latin typeface="Cambria Math" charset="0"/>
                          </a:rPr>
                          <m:t>𝑇</m:t>
                        </m:r>
                      </m:e>
                      <m:sub>
                        <m:r>
                          <a:rPr lang="en-GB" sz="2400" i="1" kern="0" dirty="0">
                            <a:latin typeface="Cambria Math" charset="0"/>
                          </a:rPr>
                          <m:t>𝑐</m:t>
                        </m:r>
                      </m:sub>
                    </m:sSub>
                    <m:r>
                      <a:rPr lang="en-GB" sz="2400" i="1" kern="0" dirty="0">
                        <a:latin typeface="Cambria Math" charset="0"/>
                      </a:rPr>
                      <m:t>(</m:t>
                    </m:r>
                    <m:r>
                      <a:rPr lang="en-GB" sz="2400" i="1" kern="0" dirty="0">
                        <a:latin typeface="Cambria Math" charset="0"/>
                      </a:rPr>
                      <m:t>𝑡</m:t>
                    </m:r>
                    <m:r>
                      <a:rPr lang="en-GB" sz="2400" i="1" kern="0" dirty="0">
                        <a:latin typeface="Cambria Math" charset="0"/>
                      </a:rPr>
                      <m:t>)</m:t>
                    </m:r>
                  </m:oMath>
                </a14:m>
                <a:r>
                  <a:rPr lang="en-US" sz="2400" kern="0" dirty="0"/>
                  <a:t> and </a:t>
                </a:r>
                <a14:m>
                  <m:oMath xmlns:m="http://schemas.openxmlformats.org/officeDocument/2006/math">
                    <m:sSub>
                      <m:sSubPr>
                        <m:ctrlPr>
                          <a:rPr lang="en-US" sz="2400" i="1" kern="0" dirty="0">
                            <a:latin typeface="Cambria Math" panose="02040503050406030204" pitchFamily="18" charset="0"/>
                          </a:rPr>
                        </m:ctrlPr>
                      </m:sSubPr>
                      <m:e>
                        <m:r>
                          <a:rPr lang="en-GB" sz="2400" i="1" kern="0" dirty="0">
                            <a:latin typeface="Cambria Math" charset="0"/>
                          </a:rPr>
                          <m:t>𝑇</m:t>
                        </m:r>
                      </m:e>
                      <m:sub>
                        <m:r>
                          <a:rPr lang="en-GB" sz="2400" i="1" kern="0" dirty="0">
                            <a:latin typeface="Cambria Math" charset="0"/>
                          </a:rPr>
                          <m:t>𝑠</m:t>
                        </m:r>
                      </m:sub>
                    </m:sSub>
                    <m:d>
                      <m:dPr>
                        <m:ctrlPr>
                          <a:rPr lang="en-GB" sz="2400" i="1" kern="0" dirty="0">
                            <a:latin typeface="Cambria Math" panose="02040503050406030204" pitchFamily="18" charset="0"/>
                          </a:rPr>
                        </m:ctrlPr>
                      </m:dPr>
                      <m:e>
                        <m:r>
                          <a:rPr lang="en-GB" sz="2400" i="1" kern="0" dirty="0">
                            <a:latin typeface="Cambria Math" charset="0"/>
                          </a:rPr>
                          <m:t>𝑡</m:t>
                        </m:r>
                      </m:e>
                    </m:d>
                  </m:oMath>
                </a14:m>
                <a:r>
                  <a:rPr lang="en-US" sz="2400" kern="0" dirty="0"/>
                  <a:t> at time </a:t>
                </a:r>
                <a14:m>
                  <m:oMath xmlns:m="http://schemas.openxmlformats.org/officeDocument/2006/math">
                    <m:r>
                      <a:rPr lang="en-US" sz="2400" i="1" kern="0" dirty="0" smtClean="0">
                        <a:latin typeface="Cambria Math" charset="0"/>
                      </a:rPr>
                      <m:t>𝑡</m:t>
                    </m:r>
                  </m:oMath>
                </a14:m>
                <a:endParaRPr lang="en-US" sz="2400" kern="0" dirty="0"/>
              </a:p>
            </p:txBody>
          </p:sp>
        </mc:Choice>
        <mc:Fallback xmlns="">
          <p:sp>
            <p:nvSpPr>
              <p:cNvPr id="7" name="Rectangle 6"/>
              <p:cNvSpPr>
                <a:spLocks noRot="1" noChangeAspect="1" noMove="1" noResize="1" noEditPoints="1" noAdjustHandles="1" noChangeArrowheads="1" noChangeShapeType="1" noTextEdit="1"/>
              </p:cNvSpPr>
              <p:nvPr/>
            </p:nvSpPr>
            <p:spPr>
              <a:xfrm>
                <a:off x="106875" y="4063812"/>
                <a:ext cx="11875328" cy="1569660"/>
              </a:xfrm>
              <a:prstGeom prst="rect">
                <a:avLst/>
              </a:prstGeom>
              <a:blipFill rotWithShape="0">
                <a:blip r:embed="rId2"/>
                <a:stretch>
                  <a:fillRect l="-719" t="-2724" r="-821" b="-8560"/>
                </a:stretch>
              </a:blipFill>
            </p:spPr>
            <p:txBody>
              <a:bodyPr/>
              <a:lstStyle/>
              <a:p>
                <a:r>
                  <a:rPr lang="en-US">
                    <a:noFill/>
                  </a:rPr>
                  <a:t> </a:t>
                </a:r>
              </a:p>
            </p:txBody>
          </p:sp>
        </mc:Fallback>
      </mc:AlternateContent>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4806" t="66901" r="36384"/>
          <a:stretch/>
        </p:blipFill>
        <p:spPr>
          <a:xfrm>
            <a:off x="4476997" y="3071433"/>
            <a:ext cx="2755076" cy="659950"/>
          </a:xfrm>
          <a:prstGeom prst="rect">
            <a:avLst/>
          </a:prstGeom>
        </p:spPr>
      </p:pic>
      <p:sp>
        <p:nvSpPr>
          <p:cNvPr id="11" name="Title 1"/>
          <p:cNvSpPr txBox="1">
            <a:spLocks/>
          </p:cNvSpPr>
          <p:nvPr/>
        </p:nvSpPr>
        <p:spPr bwMode="auto">
          <a:xfrm>
            <a:off x="0" y="-86920"/>
            <a:ext cx="1198220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441325" indent="-441325" algn="l" rtl="0" eaLnBrk="0" fontAlgn="base" hangingPunct="0">
              <a:spcBef>
                <a:spcPct val="0"/>
              </a:spcBef>
              <a:spcAft>
                <a:spcPct val="0"/>
              </a:spcAft>
              <a:buBlip>
                <a:blip r:embed="rId4"/>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4"/>
              </a:buBlip>
              <a:defRPr sz="4400">
                <a:solidFill>
                  <a:srgbClr val="B01C2E"/>
                </a:solidFill>
                <a:latin typeface="Arial" charset="0"/>
              </a:defRPr>
            </a:lvl2pPr>
            <a:lvl3pPr marL="441325" indent="-441325" algn="l" rtl="0" eaLnBrk="0" fontAlgn="base" hangingPunct="0">
              <a:spcBef>
                <a:spcPct val="0"/>
              </a:spcBef>
              <a:spcAft>
                <a:spcPct val="0"/>
              </a:spcAft>
              <a:buBlip>
                <a:blip r:embed="rId4"/>
              </a:buBlip>
              <a:defRPr sz="4400">
                <a:solidFill>
                  <a:srgbClr val="B01C2E"/>
                </a:solidFill>
                <a:latin typeface="Arial" charset="0"/>
              </a:defRPr>
            </a:lvl3pPr>
            <a:lvl4pPr marL="441325" indent="-441325" algn="l" rtl="0" eaLnBrk="0" fontAlgn="base" hangingPunct="0">
              <a:spcBef>
                <a:spcPct val="0"/>
              </a:spcBef>
              <a:spcAft>
                <a:spcPct val="0"/>
              </a:spcAft>
              <a:buBlip>
                <a:blip r:embed="rId4"/>
              </a:buBlip>
              <a:defRPr sz="4400">
                <a:solidFill>
                  <a:srgbClr val="B01C2E"/>
                </a:solidFill>
                <a:latin typeface="Arial" charset="0"/>
              </a:defRPr>
            </a:lvl4pPr>
            <a:lvl5pPr marL="441325" indent="-441325" algn="l" rtl="0" eaLnBrk="0" fontAlgn="base" hangingPunct="0">
              <a:spcBef>
                <a:spcPct val="0"/>
              </a:spcBef>
              <a:spcAft>
                <a:spcPct val="0"/>
              </a:spcAft>
              <a:buBlip>
                <a:blip r:embed="rId4"/>
              </a:buBlip>
              <a:defRPr sz="4400">
                <a:solidFill>
                  <a:srgbClr val="B01C2E"/>
                </a:solidFill>
                <a:latin typeface="Arial" charset="0"/>
              </a:defRPr>
            </a:lvl5pPr>
            <a:lvl6pPr marL="898525" indent="-441325" algn="l" rtl="0" fontAlgn="base">
              <a:spcBef>
                <a:spcPct val="0"/>
              </a:spcBef>
              <a:spcAft>
                <a:spcPct val="0"/>
              </a:spcAft>
              <a:buBlip>
                <a:blip r:embed="rId4"/>
              </a:buBlip>
              <a:defRPr sz="4400">
                <a:solidFill>
                  <a:srgbClr val="B01C2E"/>
                </a:solidFill>
                <a:latin typeface="Arial" charset="0"/>
              </a:defRPr>
            </a:lvl6pPr>
            <a:lvl7pPr marL="1355725" indent="-441325" algn="l" rtl="0" fontAlgn="base">
              <a:spcBef>
                <a:spcPct val="0"/>
              </a:spcBef>
              <a:spcAft>
                <a:spcPct val="0"/>
              </a:spcAft>
              <a:buBlip>
                <a:blip r:embed="rId4"/>
              </a:buBlip>
              <a:defRPr sz="4400">
                <a:solidFill>
                  <a:srgbClr val="B01C2E"/>
                </a:solidFill>
                <a:latin typeface="Arial" charset="0"/>
              </a:defRPr>
            </a:lvl7pPr>
            <a:lvl8pPr marL="1812925" indent="-441325" algn="l" rtl="0" fontAlgn="base">
              <a:spcBef>
                <a:spcPct val="0"/>
              </a:spcBef>
              <a:spcAft>
                <a:spcPct val="0"/>
              </a:spcAft>
              <a:buBlip>
                <a:blip r:embed="rId4"/>
              </a:buBlip>
              <a:defRPr sz="4400">
                <a:solidFill>
                  <a:srgbClr val="B01C2E"/>
                </a:solidFill>
                <a:latin typeface="Arial" charset="0"/>
              </a:defRPr>
            </a:lvl8pPr>
            <a:lvl9pPr marL="2270125" indent="-441325" algn="l" rtl="0" fontAlgn="base">
              <a:spcBef>
                <a:spcPct val="0"/>
              </a:spcBef>
              <a:spcAft>
                <a:spcPct val="0"/>
              </a:spcAft>
              <a:buBlip>
                <a:blip r:embed="rId4"/>
              </a:buBlip>
              <a:defRPr sz="4400">
                <a:solidFill>
                  <a:srgbClr val="B01C2E"/>
                </a:solidFill>
                <a:latin typeface="Arial" charset="0"/>
              </a:defRPr>
            </a:lvl9pPr>
          </a:lstStyle>
          <a:p>
            <a:pPr marL="0" indent="0" eaLnBrk="1" fontAlgn="auto" hangingPunct="1">
              <a:spcBef>
                <a:spcPts val="0"/>
              </a:spcBef>
              <a:spcAft>
                <a:spcPts val="0"/>
              </a:spcAft>
              <a:buFontTx/>
              <a:buNone/>
              <a:defRPr/>
            </a:pPr>
            <a:r>
              <a:rPr lang="en-GB" sz="3800" kern="0" dirty="0"/>
              <a:t>Derivation of Rayleigh Statistical Model using CLT (2)</a:t>
            </a:r>
          </a:p>
        </p:txBody>
      </p:sp>
      <p:sp>
        <p:nvSpPr>
          <p:cNvPr id="9" name="Rectangle 8"/>
          <p:cNvSpPr/>
          <p:nvPr/>
        </p:nvSpPr>
        <p:spPr>
          <a:xfrm>
            <a:off x="106876" y="2693717"/>
            <a:ext cx="11697195" cy="461665"/>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2400" kern="0" dirty="0">
                <a:latin typeface="+mn-lt"/>
              </a:rPr>
              <a:t>We can write:</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961" t="11286" r="3533" b="41697"/>
          <a:stretch/>
        </p:blipFill>
        <p:spPr>
          <a:xfrm>
            <a:off x="1705976" y="1245061"/>
            <a:ext cx="8942120" cy="937459"/>
          </a:xfrm>
          <a:prstGeom prst="rect">
            <a:avLst/>
          </a:prstGeom>
        </p:spPr>
      </p:pic>
      <p:sp>
        <p:nvSpPr>
          <p:cNvPr id="13" name="Rectangle 12"/>
          <p:cNvSpPr/>
          <p:nvPr/>
        </p:nvSpPr>
        <p:spPr>
          <a:xfrm>
            <a:off x="2572613" y="1245061"/>
            <a:ext cx="3816311" cy="937459"/>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92686" y="1245061"/>
            <a:ext cx="3716976" cy="937459"/>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3516898" y="2248334"/>
                <a:ext cx="153152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kern="0" dirty="0" smtClean="0">
                              <a:solidFill>
                                <a:srgbClr val="0066FF"/>
                              </a:solidFill>
                              <a:latin typeface="Cambria Math" panose="02040503050406030204" pitchFamily="18" charset="0"/>
                            </a:rPr>
                          </m:ctrlPr>
                        </m:sSubPr>
                        <m:e>
                          <m:r>
                            <a:rPr lang="en-GB" i="1" kern="0" dirty="0">
                              <a:solidFill>
                                <a:srgbClr val="0066FF"/>
                              </a:solidFill>
                              <a:latin typeface="Cambria Math" charset="0"/>
                            </a:rPr>
                            <m:t>𝑇</m:t>
                          </m:r>
                        </m:e>
                        <m:sub>
                          <m:r>
                            <a:rPr lang="en-GB" i="1" kern="0" dirty="0">
                              <a:solidFill>
                                <a:srgbClr val="0066FF"/>
                              </a:solidFill>
                              <a:latin typeface="Cambria Math" charset="0"/>
                            </a:rPr>
                            <m:t>𝑐</m:t>
                          </m:r>
                        </m:sub>
                      </m:sSub>
                      <m:r>
                        <a:rPr lang="en-GB" i="1" kern="0" dirty="0">
                          <a:solidFill>
                            <a:srgbClr val="0066FF"/>
                          </a:solidFill>
                          <a:latin typeface="Cambria Math" charset="0"/>
                        </a:rPr>
                        <m:t>(</m:t>
                      </m:r>
                      <m:r>
                        <a:rPr lang="en-GB" i="1" kern="0" dirty="0">
                          <a:solidFill>
                            <a:srgbClr val="0066FF"/>
                          </a:solidFill>
                          <a:latin typeface="Cambria Math" charset="0"/>
                        </a:rPr>
                        <m:t>𝑡</m:t>
                      </m:r>
                      <m:r>
                        <a:rPr lang="en-GB" i="1" kern="0" dirty="0">
                          <a:solidFill>
                            <a:srgbClr val="0066FF"/>
                          </a:solidFill>
                          <a:latin typeface="Cambria Math" charset="0"/>
                        </a:rPr>
                        <m:t>)</m:t>
                      </m:r>
                    </m:oMath>
                  </m:oMathPara>
                </a14:m>
                <a:endParaRPr lang="en-US" dirty="0">
                  <a:solidFill>
                    <a:srgbClr val="0066FF"/>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516898" y="2248334"/>
                <a:ext cx="1531525" cy="369332"/>
              </a:xfrm>
              <a:prstGeom prst="rect">
                <a:avLst/>
              </a:prstGeom>
              <a:blipFill rotWithShape="0">
                <a:blip r:embed="rId5"/>
                <a:stretch>
                  <a:fillRect b="-15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32540" y="2248334"/>
                <a:ext cx="1531525"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kern="0" dirty="0" smtClean="0">
                              <a:solidFill>
                                <a:srgbClr val="00B050"/>
                              </a:solidFill>
                              <a:latin typeface="Cambria Math" panose="02040503050406030204" pitchFamily="18" charset="0"/>
                            </a:rPr>
                          </m:ctrlPr>
                        </m:sSubPr>
                        <m:e>
                          <m:r>
                            <a:rPr lang="en-GB" i="1" kern="0" dirty="0">
                              <a:solidFill>
                                <a:srgbClr val="00B050"/>
                              </a:solidFill>
                              <a:latin typeface="Cambria Math" charset="0"/>
                            </a:rPr>
                            <m:t>𝑇</m:t>
                          </m:r>
                        </m:e>
                        <m:sub>
                          <m:r>
                            <a:rPr lang="en-GB" b="0" i="1" kern="0" dirty="0" smtClean="0">
                              <a:solidFill>
                                <a:srgbClr val="00B050"/>
                              </a:solidFill>
                              <a:latin typeface="Cambria Math" charset="0"/>
                            </a:rPr>
                            <m:t>𝑠</m:t>
                          </m:r>
                        </m:sub>
                      </m:sSub>
                      <m:r>
                        <a:rPr lang="en-GB" i="1" kern="0" dirty="0">
                          <a:solidFill>
                            <a:srgbClr val="00B050"/>
                          </a:solidFill>
                          <a:latin typeface="Cambria Math" charset="0"/>
                        </a:rPr>
                        <m:t>(</m:t>
                      </m:r>
                      <m:r>
                        <a:rPr lang="en-GB" i="1" kern="0" dirty="0">
                          <a:solidFill>
                            <a:srgbClr val="00B050"/>
                          </a:solidFill>
                          <a:latin typeface="Cambria Math" charset="0"/>
                        </a:rPr>
                        <m:t>𝑡</m:t>
                      </m:r>
                      <m:r>
                        <a:rPr lang="en-GB" i="1" kern="0" dirty="0">
                          <a:solidFill>
                            <a:srgbClr val="00B050"/>
                          </a:solidFill>
                          <a:latin typeface="Cambria Math" charset="0"/>
                        </a:rPr>
                        <m:t>)</m:t>
                      </m:r>
                    </m:oMath>
                  </m:oMathPara>
                </a14:m>
                <a:endParaRPr lang="en-US" dirty="0">
                  <a:solidFill>
                    <a:srgbClr val="00B05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7932540" y="2248334"/>
                <a:ext cx="1531525" cy="369332"/>
              </a:xfrm>
              <a:prstGeom prst="rect">
                <a:avLst/>
              </a:prstGeom>
              <a:blipFill rotWithShape="0">
                <a:blip r:embed="rId6"/>
                <a:stretch>
                  <a:fillRect b="-15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4162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animBg="1"/>
      <p:bldP spid="14" grpId="0" animBg="1"/>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14</a:t>
            </a:fld>
            <a:endParaRPr lang="en-GB"/>
          </a:p>
        </p:txBody>
      </p:sp>
      <p:sp>
        <p:nvSpPr>
          <p:cNvPr id="7" name="Rectangle 6"/>
          <p:cNvSpPr/>
          <p:nvPr/>
        </p:nvSpPr>
        <p:spPr>
          <a:xfrm>
            <a:off x="106877" y="1205840"/>
            <a:ext cx="11697195" cy="52322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Given the physical summation in </a:t>
            </a:r>
            <a:r>
              <a:rPr lang="en-US" sz="2800" kern="0" dirty="0">
                <a:latin typeface="+mn-lt"/>
              </a:rPr>
              <a:t> </a:t>
            </a:r>
          </a:p>
        </p:txBody>
      </p:sp>
      <p:sp>
        <p:nvSpPr>
          <p:cNvPr id="11" name="Title 1"/>
          <p:cNvSpPr txBox="1">
            <a:spLocks/>
          </p:cNvSpPr>
          <p:nvPr/>
        </p:nvSpPr>
        <p:spPr bwMode="auto">
          <a:xfrm>
            <a:off x="0" y="-86920"/>
            <a:ext cx="1198220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441325" indent="-441325" algn="l" rtl="0" eaLnBrk="0" fontAlgn="base" hangingPunct="0">
              <a:spcBef>
                <a:spcPct val="0"/>
              </a:spcBef>
              <a:spcAft>
                <a:spcPct val="0"/>
              </a:spcAft>
              <a:buBlip>
                <a:blip r:embed="rId2"/>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2"/>
              </a:buBlip>
              <a:defRPr sz="4400">
                <a:solidFill>
                  <a:srgbClr val="B01C2E"/>
                </a:solidFill>
                <a:latin typeface="Arial" charset="0"/>
              </a:defRPr>
            </a:lvl2pPr>
            <a:lvl3pPr marL="441325" indent="-441325" algn="l" rtl="0" eaLnBrk="0" fontAlgn="base" hangingPunct="0">
              <a:spcBef>
                <a:spcPct val="0"/>
              </a:spcBef>
              <a:spcAft>
                <a:spcPct val="0"/>
              </a:spcAft>
              <a:buBlip>
                <a:blip r:embed="rId2"/>
              </a:buBlip>
              <a:defRPr sz="4400">
                <a:solidFill>
                  <a:srgbClr val="B01C2E"/>
                </a:solidFill>
                <a:latin typeface="Arial" charset="0"/>
              </a:defRPr>
            </a:lvl3pPr>
            <a:lvl4pPr marL="441325" indent="-441325" algn="l" rtl="0" eaLnBrk="0" fontAlgn="base" hangingPunct="0">
              <a:spcBef>
                <a:spcPct val="0"/>
              </a:spcBef>
              <a:spcAft>
                <a:spcPct val="0"/>
              </a:spcAft>
              <a:buBlip>
                <a:blip r:embed="rId2"/>
              </a:buBlip>
              <a:defRPr sz="4400">
                <a:solidFill>
                  <a:srgbClr val="B01C2E"/>
                </a:solidFill>
                <a:latin typeface="Arial" charset="0"/>
              </a:defRPr>
            </a:lvl4pPr>
            <a:lvl5pPr marL="441325" indent="-441325" algn="l" rtl="0" eaLnBrk="0" fontAlgn="base" hangingPunct="0">
              <a:spcBef>
                <a:spcPct val="0"/>
              </a:spcBef>
              <a:spcAft>
                <a:spcPct val="0"/>
              </a:spcAft>
              <a:buBlip>
                <a:blip r:embed="rId2"/>
              </a:buBlip>
              <a:defRPr sz="4400">
                <a:solidFill>
                  <a:srgbClr val="B01C2E"/>
                </a:solidFill>
                <a:latin typeface="Arial" charset="0"/>
              </a:defRPr>
            </a:lvl5pPr>
            <a:lvl6pPr marL="898525" indent="-441325" algn="l" rtl="0" fontAlgn="base">
              <a:spcBef>
                <a:spcPct val="0"/>
              </a:spcBef>
              <a:spcAft>
                <a:spcPct val="0"/>
              </a:spcAft>
              <a:buBlip>
                <a:blip r:embed="rId2"/>
              </a:buBlip>
              <a:defRPr sz="4400">
                <a:solidFill>
                  <a:srgbClr val="B01C2E"/>
                </a:solidFill>
                <a:latin typeface="Arial" charset="0"/>
              </a:defRPr>
            </a:lvl6pPr>
            <a:lvl7pPr marL="1355725" indent="-441325" algn="l" rtl="0" fontAlgn="base">
              <a:spcBef>
                <a:spcPct val="0"/>
              </a:spcBef>
              <a:spcAft>
                <a:spcPct val="0"/>
              </a:spcAft>
              <a:buBlip>
                <a:blip r:embed="rId2"/>
              </a:buBlip>
              <a:defRPr sz="4400">
                <a:solidFill>
                  <a:srgbClr val="B01C2E"/>
                </a:solidFill>
                <a:latin typeface="Arial" charset="0"/>
              </a:defRPr>
            </a:lvl7pPr>
            <a:lvl8pPr marL="1812925" indent="-441325" algn="l" rtl="0" fontAlgn="base">
              <a:spcBef>
                <a:spcPct val="0"/>
              </a:spcBef>
              <a:spcAft>
                <a:spcPct val="0"/>
              </a:spcAft>
              <a:buBlip>
                <a:blip r:embed="rId2"/>
              </a:buBlip>
              <a:defRPr sz="4400">
                <a:solidFill>
                  <a:srgbClr val="B01C2E"/>
                </a:solidFill>
                <a:latin typeface="Arial" charset="0"/>
              </a:defRPr>
            </a:lvl8pPr>
            <a:lvl9pPr marL="2270125" indent="-441325" algn="l" rtl="0" fontAlgn="base">
              <a:spcBef>
                <a:spcPct val="0"/>
              </a:spcBef>
              <a:spcAft>
                <a:spcPct val="0"/>
              </a:spcAft>
              <a:buBlip>
                <a:blip r:embed="rId2"/>
              </a:buBlip>
              <a:defRPr sz="4400">
                <a:solidFill>
                  <a:srgbClr val="B01C2E"/>
                </a:solidFill>
                <a:latin typeface="Arial" charset="0"/>
              </a:defRPr>
            </a:lvl9pPr>
          </a:lstStyle>
          <a:p>
            <a:pPr marL="0" indent="0" eaLnBrk="1" fontAlgn="auto" hangingPunct="1">
              <a:spcBef>
                <a:spcPts val="0"/>
              </a:spcBef>
              <a:spcAft>
                <a:spcPts val="0"/>
              </a:spcAft>
              <a:buFontTx/>
              <a:buNone/>
              <a:defRPr/>
            </a:pPr>
            <a:r>
              <a:rPr lang="en-GB" sz="3800" kern="0" dirty="0"/>
              <a:t>Derivation of Rayleigh Statistical Model using CLT (3)</a:t>
            </a:r>
          </a:p>
        </p:txBody>
      </p:sp>
      <mc:AlternateContent xmlns:mc="http://schemas.openxmlformats.org/markup-compatibility/2006" xmlns:a14="http://schemas.microsoft.com/office/drawing/2010/main">
        <mc:Choice Requires="a14">
          <p:sp>
            <p:nvSpPr>
              <p:cNvPr id="17" name="Rectangle 16"/>
              <p:cNvSpPr/>
              <p:nvPr/>
            </p:nvSpPr>
            <p:spPr>
              <a:xfrm>
                <a:off x="106877" y="2267611"/>
                <a:ext cx="11697195" cy="1754326"/>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14:m>
                  <m:oMath xmlns:m="http://schemas.openxmlformats.org/officeDocument/2006/math">
                    <m:sSub>
                      <m:sSubPr>
                        <m:ctrlPr>
                          <a:rPr lang="en-US" sz="2800" i="1" kern="0" dirty="0" smtClean="0">
                            <a:latin typeface="Cambria Math" panose="02040503050406030204" pitchFamily="18" charset="0"/>
                          </a:rPr>
                        </m:ctrlPr>
                      </m:sSubPr>
                      <m:e>
                        <m:r>
                          <a:rPr lang="en-GB" sz="2800" i="1" kern="0" dirty="0">
                            <a:latin typeface="Cambria Math" charset="0"/>
                          </a:rPr>
                          <m:t>𝑇</m:t>
                        </m:r>
                      </m:e>
                      <m:sub>
                        <m:r>
                          <a:rPr lang="en-GB" sz="2800" i="1" kern="0" dirty="0">
                            <a:latin typeface="Cambria Math" charset="0"/>
                          </a:rPr>
                          <m:t>𝑐</m:t>
                        </m:r>
                      </m:sub>
                    </m:sSub>
                    <m:r>
                      <a:rPr lang="en-GB" sz="2800" i="1" kern="0" dirty="0">
                        <a:latin typeface="Cambria Math" charset="0"/>
                      </a:rPr>
                      <m:t>(</m:t>
                    </m:r>
                    <m:r>
                      <a:rPr lang="en-GB" sz="2800" i="1" kern="0" dirty="0">
                        <a:latin typeface="Cambria Math" charset="0"/>
                      </a:rPr>
                      <m:t>𝑡</m:t>
                    </m:r>
                    <m:r>
                      <a:rPr lang="en-GB" sz="2800" i="1" kern="0" dirty="0">
                        <a:latin typeface="Cambria Math" charset="0"/>
                      </a:rPr>
                      <m:t>)</m:t>
                    </m:r>
                  </m:oMath>
                </a14:m>
                <a:r>
                  <a:rPr lang="en-US" sz="2800" kern="0" dirty="0"/>
                  <a:t> and </a:t>
                </a:r>
                <a14:m>
                  <m:oMath xmlns:m="http://schemas.openxmlformats.org/officeDocument/2006/math">
                    <m:sSub>
                      <m:sSubPr>
                        <m:ctrlPr>
                          <a:rPr lang="en-US" sz="2800" i="1" kern="0" dirty="0">
                            <a:latin typeface="Cambria Math" panose="02040503050406030204" pitchFamily="18" charset="0"/>
                          </a:rPr>
                        </m:ctrlPr>
                      </m:sSubPr>
                      <m:e>
                        <m:r>
                          <a:rPr lang="en-GB" sz="2800" i="1" kern="0" dirty="0">
                            <a:latin typeface="Cambria Math" charset="0"/>
                          </a:rPr>
                          <m:t>𝑇</m:t>
                        </m:r>
                      </m:e>
                      <m:sub>
                        <m:r>
                          <a:rPr lang="en-GB" sz="2800" i="1" kern="0" dirty="0">
                            <a:latin typeface="Cambria Math" charset="0"/>
                          </a:rPr>
                          <m:t>𝑠</m:t>
                        </m:r>
                      </m:sub>
                    </m:sSub>
                    <m:d>
                      <m:dPr>
                        <m:ctrlPr>
                          <a:rPr lang="en-GB" sz="2800" i="1" kern="0" dirty="0">
                            <a:latin typeface="Cambria Math" panose="02040503050406030204" pitchFamily="18" charset="0"/>
                          </a:rPr>
                        </m:ctrlPr>
                      </m:dPr>
                      <m:e>
                        <m:r>
                          <a:rPr lang="en-GB" sz="2800" i="1" kern="0" dirty="0">
                            <a:latin typeface="Cambria Math" charset="0"/>
                          </a:rPr>
                          <m:t>𝑡</m:t>
                        </m:r>
                      </m:e>
                    </m:d>
                  </m:oMath>
                </a14:m>
                <a:r>
                  <a:rPr lang="en-US" sz="2800" kern="0" dirty="0"/>
                  <a:t> processes: </a:t>
                </a:r>
              </a:p>
              <a:p>
                <a:pPr marL="342900" indent="-342900" eaLnBrk="1" fontAlgn="auto" hangingPunct="1">
                  <a:spcBef>
                    <a:spcPts val="0"/>
                  </a:spcBef>
                  <a:spcAft>
                    <a:spcPts val="0"/>
                  </a:spcAft>
                  <a:buClrTx/>
                  <a:buFont typeface="Arial" charset="0"/>
                  <a:buChar char="•"/>
                </a:pPr>
                <a:endParaRPr lang="en-US" sz="2400" kern="0" dirty="0"/>
              </a:p>
              <a:p>
                <a:pPr marL="800100" lvl="1" indent="-342900" fontAlgn="auto">
                  <a:spcBef>
                    <a:spcPts val="0"/>
                  </a:spcBef>
                  <a:spcAft>
                    <a:spcPts val="0"/>
                  </a:spcAft>
                  <a:buFont typeface="Arial" charset="0"/>
                  <a:buChar char="•"/>
                </a:pPr>
                <a:r>
                  <a:rPr lang="en-US" sz="2800" kern="0" dirty="0"/>
                  <a:t>should be identical in terms of their variance </a:t>
                </a:r>
              </a:p>
              <a:p>
                <a:pPr marL="800100" lvl="1" indent="-342900" fontAlgn="auto">
                  <a:spcBef>
                    <a:spcPts val="0"/>
                  </a:spcBef>
                  <a:spcAft>
                    <a:spcPts val="0"/>
                  </a:spcAft>
                  <a:buFont typeface="Arial" charset="0"/>
                  <a:buChar char="•"/>
                </a:pPr>
                <a:r>
                  <a:rPr lang="en-US" sz="2800" kern="0" dirty="0"/>
                  <a:t>both should be zero mean</a:t>
                </a:r>
              </a:p>
            </p:txBody>
          </p:sp>
        </mc:Choice>
        <mc:Fallback xmlns="">
          <p:sp>
            <p:nvSpPr>
              <p:cNvPr id="17" name="Rectangle 16"/>
              <p:cNvSpPr>
                <a:spLocks noRot="1" noChangeAspect="1" noMove="1" noResize="1" noEditPoints="1" noAdjustHandles="1" noChangeArrowheads="1" noChangeShapeType="1" noTextEdit="1"/>
              </p:cNvSpPr>
              <p:nvPr/>
            </p:nvSpPr>
            <p:spPr>
              <a:xfrm>
                <a:off x="106877" y="2267611"/>
                <a:ext cx="11697195" cy="1754326"/>
              </a:xfrm>
              <a:prstGeom prst="rect">
                <a:avLst/>
              </a:prstGeom>
              <a:blipFill rotWithShape="0">
                <a:blip r:embed="rId3"/>
                <a:stretch>
                  <a:fillRect t="-3819" b="-8681"/>
                </a:stretch>
              </a:blipFill>
            </p:spPr>
            <p:txBody>
              <a:bodyPr/>
              <a:lstStyle/>
              <a:p>
                <a:r>
                  <a:rPr lang="en-US">
                    <a:noFill/>
                  </a:rPr>
                  <a:t> </a:t>
                </a:r>
              </a:p>
            </p:txBody>
          </p:sp>
        </mc:Fallback>
      </mc:AlternateContent>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34806" t="66901" r="36384"/>
          <a:stretch/>
        </p:blipFill>
        <p:spPr>
          <a:xfrm>
            <a:off x="6081649" y="1145639"/>
            <a:ext cx="2967348" cy="710798"/>
          </a:xfrm>
          <a:prstGeom prst="rect">
            <a:avLst/>
          </a:prstGeom>
        </p:spPr>
      </p:pic>
      <mc:AlternateContent xmlns:mc="http://schemas.openxmlformats.org/markup-compatibility/2006" xmlns:a14="http://schemas.microsoft.com/office/drawing/2010/main">
        <mc:Choice Requires="a14">
          <p:sp>
            <p:nvSpPr>
              <p:cNvPr id="21" name="Rectangle 20"/>
              <p:cNvSpPr/>
              <p:nvPr/>
            </p:nvSpPr>
            <p:spPr>
              <a:xfrm>
                <a:off x="964126" y="4048391"/>
                <a:ext cx="11697195" cy="523220"/>
              </a:xfrm>
              <a:prstGeom prst="rect">
                <a:avLst/>
              </a:prstGeom>
            </p:spPr>
            <p:txBody>
              <a:bodyPr wrap="square">
                <a:spAutoFit/>
              </a:bodyPr>
              <a:lstStyle/>
              <a:p>
                <a:pPr marL="342900" lvl="2" indent="-342900" fontAlgn="auto">
                  <a:spcBef>
                    <a:spcPts val="0"/>
                  </a:spcBef>
                  <a:spcAft>
                    <a:spcPts val="0"/>
                  </a:spcAft>
                  <a:buFont typeface="Arial" charset="0"/>
                  <a:buChar char="•"/>
                </a:pPr>
                <a:r>
                  <a:rPr lang="en-US" sz="2800" kern="0" dirty="0"/>
                  <a:t>For uniformly distributed </a:t>
                </a:r>
                <a14:m>
                  <m:oMath xmlns:m="http://schemas.openxmlformats.org/officeDocument/2006/math">
                    <m:r>
                      <a:rPr lang="en-US" sz="2800" i="1" kern="0">
                        <a:latin typeface="Cambria Math" charset="0"/>
                        <a:ea typeface="Cambria Math" charset="0"/>
                        <a:cs typeface="Cambria Math" charset="0"/>
                      </a:rPr>
                      <m:t>𝜃</m:t>
                    </m:r>
                  </m:oMath>
                </a14:m>
                <a:r>
                  <a:rPr lang="en-US" sz="2800" kern="0" dirty="0"/>
                  <a:t> in the range 0-360 degrees:</a:t>
                </a:r>
              </a:p>
            </p:txBody>
          </p:sp>
        </mc:Choice>
        <mc:Fallback xmlns="">
          <p:sp>
            <p:nvSpPr>
              <p:cNvPr id="21" name="Rectangle 20"/>
              <p:cNvSpPr>
                <a:spLocks noRot="1" noChangeAspect="1" noMove="1" noResize="1" noEditPoints="1" noAdjustHandles="1" noChangeArrowheads="1" noChangeShapeType="1" noTextEdit="1"/>
              </p:cNvSpPr>
              <p:nvPr/>
            </p:nvSpPr>
            <p:spPr>
              <a:xfrm>
                <a:off x="964126" y="4048391"/>
                <a:ext cx="11697195" cy="523220"/>
              </a:xfrm>
              <a:prstGeom prst="rect">
                <a:avLst/>
              </a:prstGeom>
              <a:blipFill rotWithShape="0">
                <a:blip r:embed="rId5"/>
                <a:stretch>
                  <a:fillRect l="-938"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659983" y="4952164"/>
                <a:ext cx="6389014" cy="523220"/>
              </a:xfrm>
              <a:prstGeom prst="rect">
                <a:avLst/>
              </a:prstGeom>
            </p:spPr>
            <p:txBody>
              <a:bodyPr wrap="square">
                <a:spAutoFit/>
              </a:bodyPr>
              <a:lstStyle/>
              <a:p>
                <a:pPr lvl="3" fontAlgn="auto">
                  <a:spcBef>
                    <a:spcPts val="0"/>
                  </a:spcBef>
                  <a:spcAft>
                    <a:spcPts val="0"/>
                  </a:spcAft>
                </a:pPr>
                <a:r>
                  <a:rPr lang="en-US" sz="2800" kern="0" dirty="0"/>
                  <a:t> </a:t>
                </a:r>
                <a14:m>
                  <m:oMath xmlns:m="http://schemas.openxmlformats.org/officeDocument/2006/math">
                    <m:r>
                      <a:rPr lang="en-GB" sz="2800" i="1" kern="0">
                        <a:latin typeface="Cambria Math" charset="0"/>
                      </a:rPr>
                      <m:t>𝐸</m:t>
                    </m:r>
                    <m:d>
                      <m:dPr>
                        <m:begChr m:val="{"/>
                        <m:endChr m:val="}"/>
                        <m:ctrlPr>
                          <a:rPr lang="en-GB" sz="2800" i="1" kern="0">
                            <a:latin typeface="Cambria Math" panose="02040503050406030204" pitchFamily="18" charset="0"/>
                          </a:rPr>
                        </m:ctrlPr>
                      </m:dPr>
                      <m:e>
                        <m:nary>
                          <m:naryPr>
                            <m:chr m:val="∑"/>
                            <m:subHide m:val="on"/>
                            <m:supHide m:val="on"/>
                            <m:ctrlPr>
                              <a:rPr lang="en-GB" sz="2800" i="1" kern="0">
                                <a:latin typeface="Cambria Math" panose="02040503050406030204" pitchFamily="18" charset="0"/>
                              </a:rPr>
                            </m:ctrlPr>
                          </m:naryPr>
                          <m:sub/>
                          <m:sup/>
                          <m:e>
                            <m:r>
                              <a:rPr lang="en-GB" sz="2800" i="1" kern="0">
                                <a:latin typeface="Cambria Math" charset="0"/>
                              </a:rPr>
                              <m:t>𝑐𝑜𝑠</m:t>
                            </m:r>
                            <m:r>
                              <a:rPr lang="en-GB" sz="2800" i="1" kern="0">
                                <a:latin typeface="Cambria Math" charset="0"/>
                                <a:ea typeface="Cambria Math" charset="0"/>
                                <a:cs typeface="Cambria Math" charset="0"/>
                              </a:rPr>
                              <m:t>𝜃</m:t>
                            </m:r>
                          </m:e>
                        </m:nary>
                      </m:e>
                    </m:d>
                    <m:r>
                      <a:rPr lang="en-GB" sz="2800" i="1" kern="0">
                        <a:latin typeface="Cambria Math" charset="0"/>
                      </a:rPr>
                      <m:t>=</m:t>
                    </m:r>
                    <m:r>
                      <a:rPr lang="en-GB" sz="2800" i="1" kern="0">
                        <a:latin typeface="Cambria Math" charset="0"/>
                      </a:rPr>
                      <m:t>𝐸</m:t>
                    </m:r>
                    <m:d>
                      <m:dPr>
                        <m:begChr m:val="{"/>
                        <m:endChr m:val="}"/>
                        <m:ctrlPr>
                          <a:rPr lang="en-GB" sz="2800" i="1" kern="0">
                            <a:latin typeface="Cambria Math" panose="02040503050406030204" pitchFamily="18" charset="0"/>
                          </a:rPr>
                        </m:ctrlPr>
                      </m:dPr>
                      <m:e>
                        <m:nary>
                          <m:naryPr>
                            <m:chr m:val="∑"/>
                            <m:subHide m:val="on"/>
                            <m:supHide m:val="on"/>
                            <m:ctrlPr>
                              <a:rPr lang="en-GB" sz="2800" i="1" kern="0">
                                <a:latin typeface="Cambria Math" panose="02040503050406030204" pitchFamily="18" charset="0"/>
                              </a:rPr>
                            </m:ctrlPr>
                          </m:naryPr>
                          <m:sub/>
                          <m:sup/>
                          <m:e>
                            <m:r>
                              <a:rPr lang="en-GB" sz="2800" i="1" kern="0">
                                <a:latin typeface="Cambria Math" charset="0"/>
                              </a:rPr>
                              <m:t>𝑠𝑖𝑛</m:t>
                            </m:r>
                            <m:r>
                              <a:rPr lang="en-GB" sz="2800" i="1" kern="0">
                                <a:latin typeface="Cambria Math" charset="0"/>
                                <a:ea typeface="Cambria Math" charset="0"/>
                                <a:cs typeface="Cambria Math" charset="0"/>
                              </a:rPr>
                              <m:t>𝜃</m:t>
                            </m:r>
                          </m:e>
                        </m:nary>
                      </m:e>
                    </m:d>
                    <m:r>
                      <a:rPr lang="en-GB" sz="2800" i="1" kern="0">
                        <a:latin typeface="Cambria Math" charset="0"/>
                        <a:ea typeface="Cambria Math" charset="0"/>
                        <a:cs typeface="Cambria Math" charset="0"/>
                      </a:rPr>
                      <m:t>=0</m:t>
                    </m:r>
                  </m:oMath>
                </a14:m>
                <a:endParaRPr lang="en-US" sz="2800" kern="0" dirty="0"/>
              </a:p>
            </p:txBody>
          </p:sp>
        </mc:Choice>
        <mc:Fallback xmlns="">
          <p:sp>
            <p:nvSpPr>
              <p:cNvPr id="2" name="Rectangle 1"/>
              <p:cNvSpPr>
                <a:spLocks noRot="1" noChangeAspect="1" noMove="1" noResize="1" noEditPoints="1" noAdjustHandles="1" noChangeArrowheads="1" noChangeShapeType="1" noTextEdit="1"/>
              </p:cNvSpPr>
              <p:nvPr/>
            </p:nvSpPr>
            <p:spPr>
              <a:xfrm>
                <a:off x="2659983" y="4952164"/>
                <a:ext cx="6389014" cy="523220"/>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45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15</a:t>
            </a:fld>
            <a:endParaRPr lang="en-GB"/>
          </a:p>
        </p:txBody>
      </p:sp>
      <p:sp>
        <p:nvSpPr>
          <p:cNvPr id="7" name="Rectangle 6"/>
          <p:cNvSpPr/>
          <p:nvPr/>
        </p:nvSpPr>
        <p:spPr>
          <a:xfrm>
            <a:off x="106878" y="1205840"/>
            <a:ext cx="8372104" cy="52322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Thus, a Rayleigh sample can </a:t>
            </a:r>
            <a:r>
              <a:rPr lang="en-US" sz="2800" kern="0"/>
              <a:t>be generated as:</a:t>
            </a:r>
            <a:endParaRPr lang="en-US" sz="2800" kern="0"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587" y="2079626"/>
            <a:ext cx="7173497" cy="1068054"/>
          </a:xfrm>
          <a:prstGeom prst="rect">
            <a:avLst/>
          </a:prstGeom>
        </p:spPr>
      </p:pic>
      <p:sp>
        <p:nvSpPr>
          <p:cNvPr id="8" name="Oval 7"/>
          <p:cNvSpPr/>
          <p:nvPr/>
        </p:nvSpPr>
        <p:spPr>
          <a:xfrm>
            <a:off x="6887928" y="2259710"/>
            <a:ext cx="605401" cy="5782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78982" y="1905767"/>
            <a:ext cx="3220192" cy="707886"/>
          </a:xfrm>
          <a:prstGeom prst="rect">
            <a:avLst/>
          </a:prstGeom>
        </p:spPr>
        <p:txBody>
          <a:bodyPr wrap="square">
            <a:spAutoFit/>
          </a:bodyPr>
          <a:lstStyle/>
          <a:p>
            <a:pPr eaLnBrk="1" fontAlgn="auto" hangingPunct="1">
              <a:spcBef>
                <a:spcPts val="0"/>
              </a:spcBef>
              <a:spcAft>
                <a:spcPts val="0"/>
              </a:spcAft>
              <a:buClrTx/>
            </a:pPr>
            <a:r>
              <a:rPr lang="en-US" sz="2000" kern="0" dirty="0">
                <a:solidFill>
                  <a:srgbClr val="C00000"/>
                </a:solidFill>
              </a:rPr>
              <a:t>Quadrature Normal (Gaussian</a:t>
            </a:r>
            <a:r>
              <a:rPr lang="en-US" sz="2000" kern="0">
                <a:solidFill>
                  <a:srgbClr val="C00000"/>
                </a:solidFill>
              </a:rPr>
              <a:t>) variance</a:t>
            </a:r>
            <a:endParaRPr lang="en-US" sz="2000" kern="0" dirty="0">
              <a:solidFill>
                <a:srgbClr val="C00000"/>
              </a:solidFill>
            </a:endParaRPr>
          </a:p>
        </p:txBody>
      </p:sp>
      <p:sp>
        <p:nvSpPr>
          <p:cNvPr id="11" name="Title 1"/>
          <p:cNvSpPr txBox="1">
            <a:spLocks/>
          </p:cNvSpPr>
          <p:nvPr/>
        </p:nvSpPr>
        <p:spPr bwMode="auto">
          <a:xfrm>
            <a:off x="0" y="-86920"/>
            <a:ext cx="1198220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441325" indent="-441325" algn="l" rtl="0" eaLnBrk="0" fontAlgn="base" hangingPunct="0">
              <a:spcBef>
                <a:spcPct val="0"/>
              </a:spcBef>
              <a:spcAft>
                <a:spcPct val="0"/>
              </a:spcAft>
              <a:buBlip>
                <a:blip r:embed="rId3"/>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3"/>
              </a:buBlip>
              <a:defRPr sz="4400">
                <a:solidFill>
                  <a:srgbClr val="B01C2E"/>
                </a:solidFill>
                <a:latin typeface="Arial" charset="0"/>
              </a:defRPr>
            </a:lvl2pPr>
            <a:lvl3pPr marL="441325" indent="-441325" algn="l" rtl="0" eaLnBrk="0" fontAlgn="base" hangingPunct="0">
              <a:spcBef>
                <a:spcPct val="0"/>
              </a:spcBef>
              <a:spcAft>
                <a:spcPct val="0"/>
              </a:spcAft>
              <a:buBlip>
                <a:blip r:embed="rId3"/>
              </a:buBlip>
              <a:defRPr sz="4400">
                <a:solidFill>
                  <a:srgbClr val="B01C2E"/>
                </a:solidFill>
                <a:latin typeface="Arial" charset="0"/>
              </a:defRPr>
            </a:lvl3pPr>
            <a:lvl4pPr marL="441325" indent="-441325" algn="l" rtl="0" eaLnBrk="0" fontAlgn="base" hangingPunct="0">
              <a:spcBef>
                <a:spcPct val="0"/>
              </a:spcBef>
              <a:spcAft>
                <a:spcPct val="0"/>
              </a:spcAft>
              <a:buBlip>
                <a:blip r:embed="rId3"/>
              </a:buBlip>
              <a:defRPr sz="4400">
                <a:solidFill>
                  <a:srgbClr val="B01C2E"/>
                </a:solidFill>
                <a:latin typeface="Arial" charset="0"/>
              </a:defRPr>
            </a:lvl4pPr>
            <a:lvl5pPr marL="441325" indent="-441325" algn="l" rtl="0" eaLnBrk="0" fontAlgn="base" hangingPunct="0">
              <a:spcBef>
                <a:spcPct val="0"/>
              </a:spcBef>
              <a:spcAft>
                <a:spcPct val="0"/>
              </a:spcAft>
              <a:buBlip>
                <a:blip r:embed="rId3"/>
              </a:buBlip>
              <a:defRPr sz="4400">
                <a:solidFill>
                  <a:srgbClr val="B01C2E"/>
                </a:solidFill>
                <a:latin typeface="Arial" charset="0"/>
              </a:defRPr>
            </a:lvl5pPr>
            <a:lvl6pPr marL="898525" indent="-441325" algn="l" rtl="0" fontAlgn="base">
              <a:spcBef>
                <a:spcPct val="0"/>
              </a:spcBef>
              <a:spcAft>
                <a:spcPct val="0"/>
              </a:spcAft>
              <a:buBlip>
                <a:blip r:embed="rId3"/>
              </a:buBlip>
              <a:defRPr sz="4400">
                <a:solidFill>
                  <a:srgbClr val="B01C2E"/>
                </a:solidFill>
                <a:latin typeface="Arial" charset="0"/>
              </a:defRPr>
            </a:lvl6pPr>
            <a:lvl7pPr marL="1355725" indent="-441325" algn="l" rtl="0" fontAlgn="base">
              <a:spcBef>
                <a:spcPct val="0"/>
              </a:spcBef>
              <a:spcAft>
                <a:spcPct val="0"/>
              </a:spcAft>
              <a:buBlip>
                <a:blip r:embed="rId3"/>
              </a:buBlip>
              <a:defRPr sz="4400">
                <a:solidFill>
                  <a:srgbClr val="B01C2E"/>
                </a:solidFill>
                <a:latin typeface="Arial" charset="0"/>
              </a:defRPr>
            </a:lvl7pPr>
            <a:lvl8pPr marL="1812925" indent="-441325" algn="l" rtl="0" fontAlgn="base">
              <a:spcBef>
                <a:spcPct val="0"/>
              </a:spcBef>
              <a:spcAft>
                <a:spcPct val="0"/>
              </a:spcAft>
              <a:buBlip>
                <a:blip r:embed="rId3"/>
              </a:buBlip>
              <a:defRPr sz="4400">
                <a:solidFill>
                  <a:srgbClr val="B01C2E"/>
                </a:solidFill>
                <a:latin typeface="Arial" charset="0"/>
              </a:defRPr>
            </a:lvl8pPr>
            <a:lvl9pPr marL="2270125" indent="-441325" algn="l" rtl="0" fontAlgn="base">
              <a:spcBef>
                <a:spcPct val="0"/>
              </a:spcBef>
              <a:spcAft>
                <a:spcPct val="0"/>
              </a:spcAft>
              <a:buBlip>
                <a:blip r:embed="rId3"/>
              </a:buBlip>
              <a:defRPr sz="4400">
                <a:solidFill>
                  <a:srgbClr val="B01C2E"/>
                </a:solidFill>
                <a:latin typeface="Arial" charset="0"/>
              </a:defRPr>
            </a:lvl9pPr>
          </a:lstStyle>
          <a:p>
            <a:pPr marL="0" indent="0" eaLnBrk="1" fontAlgn="auto" hangingPunct="1">
              <a:spcBef>
                <a:spcPts val="0"/>
              </a:spcBef>
              <a:spcAft>
                <a:spcPts val="0"/>
              </a:spcAft>
              <a:buFontTx/>
              <a:buNone/>
              <a:defRPr/>
            </a:pPr>
            <a:r>
              <a:rPr lang="en-GB" sz="3800" kern="0" dirty="0"/>
              <a:t>Derivation of Rayleigh Statistical Model using CLT (4)</a:t>
            </a:r>
          </a:p>
        </p:txBody>
      </p:sp>
      <mc:AlternateContent xmlns:mc="http://schemas.openxmlformats.org/markup-compatibility/2006" xmlns:a14="http://schemas.microsoft.com/office/drawing/2010/main">
        <mc:Choice Requires="a14">
          <p:sp>
            <p:nvSpPr>
              <p:cNvPr id="12" name="Rectangle 11"/>
              <p:cNvSpPr/>
              <p:nvPr/>
            </p:nvSpPr>
            <p:spPr>
              <a:xfrm>
                <a:off x="282286" y="3463340"/>
                <a:ext cx="11569288" cy="523220"/>
              </a:xfrm>
              <a:prstGeom prst="rect">
                <a:avLst/>
              </a:prstGeom>
            </p:spPr>
            <p:txBody>
              <a:bodyPr wrap="square">
                <a:spAutoFit/>
              </a:bodyPr>
              <a:lstStyle/>
              <a:p>
                <a:pPr eaLnBrk="1" fontAlgn="auto" hangingPunct="1">
                  <a:spcBef>
                    <a:spcPts val="0"/>
                  </a:spcBef>
                  <a:spcAft>
                    <a:spcPts val="0"/>
                  </a:spcAft>
                  <a:buClrTx/>
                </a:pPr>
                <a:r>
                  <a:rPr lang="en-US" sz="2800" kern="0" dirty="0"/>
                  <a:t>where </a:t>
                </a:r>
                <a14:m>
                  <m:oMath xmlns:m="http://schemas.openxmlformats.org/officeDocument/2006/math">
                    <m:r>
                      <a:rPr lang="en-US" sz="2800" i="1" kern="0" dirty="0" smtClean="0">
                        <a:latin typeface="Cambria Math" charset="0"/>
                      </a:rPr>
                      <m:t>𝑁</m:t>
                    </m:r>
                    <m:r>
                      <a:rPr lang="en-US" sz="2800" i="1" kern="0" dirty="0" smtClean="0">
                        <a:latin typeface="Cambria Math" charset="0"/>
                      </a:rPr>
                      <m:t>(</m:t>
                    </m:r>
                    <m:r>
                      <a:rPr lang="en-US" sz="2800" i="1" kern="0" dirty="0" err="1" smtClean="0">
                        <a:latin typeface="Cambria Math" charset="0"/>
                      </a:rPr>
                      <m:t>𝑚𝑒𝑎𝑛</m:t>
                    </m:r>
                    <m:r>
                      <a:rPr lang="en-US" sz="2800" i="1" kern="0" dirty="0" err="1" smtClean="0">
                        <a:latin typeface="Cambria Math" charset="0"/>
                      </a:rPr>
                      <m:t>,</m:t>
                    </m:r>
                    <m:r>
                      <a:rPr lang="en-US" sz="2800" i="1" kern="0" dirty="0" err="1" smtClean="0">
                        <a:latin typeface="Cambria Math" charset="0"/>
                      </a:rPr>
                      <m:t>𝑣𝑎𝑟𝑖𝑎𝑛𝑐𝑒</m:t>
                    </m:r>
                  </m:oMath>
                </a14:m>
                <a:r>
                  <a:rPr lang="en-US" sz="2800" kern="0" dirty="0">
                    <a:latin typeface="+mn-lt"/>
                  </a:rPr>
                  <a:t>)</a:t>
                </a:r>
              </a:p>
            </p:txBody>
          </p:sp>
        </mc:Choice>
        <mc:Fallback xmlns="">
          <p:sp>
            <p:nvSpPr>
              <p:cNvPr id="12" name="Rectangle 11"/>
              <p:cNvSpPr>
                <a:spLocks noRot="1" noChangeAspect="1" noMove="1" noResize="1" noEditPoints="1" noAdjustHandles="1" noChangeArrowheads="1" noChangeShapeType="1" noTextEdit="1"/>
              </p:cNvSpPr>
              <p:nvPr/>
            </p:nvSpPr>
            <p:spPr>
              <a:xfrm>
                <a:off x="282286" y="3463340"/>
                <a:ext cx="11569288" cy="523220"/>
              </a:xfrm>
              <a:prstGeom prst="rect">
                <a:avLst/>
              </a:prstGeom>
              <a:blipFill rotWithShape="0">
                <a:blip r:embed="rId4"/>
                <a:stretch>
                  <a:fillRect l="-1054" t="-11628" b="-31395"/>
                </a:stretch>
              </a:blipFill>
            </p:spPr>
            <p:txBody>
              <a:bodyPr/>
              <a:lstStyle/>
              <a:p>
                <a:r>
                  <a:rPr lang="en-US">
                    <a:noFill/>
                  </a:rPr>
                  <a:t> </a:t>
                </a:r>
              </a:p>
            </p:txBody>
          </p:sp>
        </mc:Fallback>
      </mc:AlternateContent>
      <p:sp>
        <p:nvSpPr>
          <p:cNvPr id="13" name="Oval 12"/>
          <p:cNvSpPr/>
          <p:nvPr/>
        </p:nvSpPr>
        <p:spPr>
          <a:xfrm>
            <a:off x="5009648" y="2213841"/>
            <a:ext cx="605401" cy="6589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282286" y="4507940"/>
                <a:ext cx="9014114" cy="523220"/>
              </a:xfrm>
              <a:prstGeom prst="rect">
                <a:avLst/>
              </a:prstGeom>
            </p:spPr>
            <p:txBody>
              <a:bodyPr wrap="square">
                <a:spAutoFit/>
              </a:bodyPr>
              <a:lstStyle/>
              <a:p>
                <a:pPr marL="457200" indent="-457200" eaLnBrk="1" fontAlgn="auto" hangingPunct="1">
                  <a:spcBef>
                    <a:spcPts val="0"/>
                  </a:spcBef>
                  <a:spcAft>
                    <a:spcPts val="0"/>
                  </a:spcAft>
                  <a:buClrTx/>
                  <a:buFont typeface="Arial" charset="0"/>
                  <a:buChar char="•"/>
                </a:pPr>
                <a:r>
                  <a:rPr lang="en-US" sz="2800" kern="0" dirty="0">
                    <a:latin typeface="+mn-lt"/>
                  </a:rPr>
                  <a:t>The variance of a Normal (Gaussian) process is </a:t>
                </a:r>
                <a14:m>
                  <m:oMath xmlns:m="http://schemas.openxmlformats.org/officeDocument/2006/math">
                    <m:sSup>
                      <m:sSupPr>
                        <m:ctrlPr>
                          <a:rPr lang="en-US" sz="2800" i="1" kern="0" smtClean="0">
                            <a:latin typeface="Cambria Math" panose="02040503050406030204" pitchFamily="18" charset="0"/>
                          </a:rPr>
                        </m:ctrlPr>
                      </m:sSupPr>
                      <m:e>
                        <m:r>
                          <a:rPr lang="en-US" sz="2800" i="1" kern="0" smtClean="0">
                            <a:latin typeface="Cambria Math" charset="0"/>
                            <a:ea typeface="Cambria Math" charset="0"/>
                            <a:cs typeface="Cambria Math" charset="0"/>
                          </a:rPr>
                          <m:t>𝜎</m:t>
                        </m:r>
                      </m:e>
                      <m:sup>
                        <m:r>
                          <a:rPr lang="en-GB" sz="2800" b="0" i="1" kern="0" smtClean="0">
                            <a:latin typeface="Cambria Math" charset="0"/>
                          </a:rPr>
                          <m:t>2</m:t>
                        </m:r>
                      </m:sup>
                    </m:sSup>
                  </m:oMath>
                </a14:m>
                <a:endParaRPr lang="en-US" sz="2800" kern="0" dirty="0">
                  <a:latin typeface="+mn-lt"/>
                </a:endParaRPr>
              </a:p>
            </p:txBody>
          </p:sp>
        </mc:Choice>
        <mc:Fallback xmlns="">
          <p:sp>
            <p:nvSpPr>
              <p:cNvPr id="15" name="Rectangle 14"/>
              <p:cNvSpPr>
                <a:spLocks noRot="1" noChangeAspect="1" noMove="1" noResize="1" noEditPoints="1" noAdjustHandles="1" noChangeArrowheads="1" noChangeShapeType="1" noTextEdit="1"/>
              </p:cNvSpPr>
              <p:nvPr/>
            </p:nvSpPr>
            <p:spPr>
              <a:xfrm>
                <a:off x="282286" y="4507940"/>
                <a:ext cx="9014114" cy="523220"/>
              </a:xfrm>
              <a:prstGeom prst="rect">
                <a:avLst/>
              </a:prstGeom>
              <a:blipFill rotWithShape="0">
                <a:blip r:embed="rId5"/>
                <a:stretch>
                  <a:fillRect l="-1217"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59537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3"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30628" y="1389696"/>
                <a:ext cx="10272156"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If we want to produce a number of power </a:t>
                </a:r>
                <a:r>
                  <a:rPr lang="en-US" sz="2400" i="1" kern="0" dirty="0" err="1"/>
                  <a:t>normalised</a:t>
                </a:r>
                <a:r>
                  <a:rPr lang="en-US" sz="2400" i="1" kern="0" dirty="0"/>
                  <a:t> </a:t>
                </a:r>
                <a:r>
                  <a:rPr lang="en-US" sz="2400" i="1" kern="0" dirty="0" err="1"/>
                  <a:t>rayleigh</a:t>
                </a:r>
                <a:r>
                  <a:rPr lang="en-US" sz="2400" i="1" kern="0" dirty="0"/>
                  <a:t> samples:</a:t>
                </a:r>
              </a:p>
              <a:p>
                <a:pPr marL="800100" lvl="1" indent="-342900" fontAlgn="auto">
                  <a:spcBef>
                    <a:spcPts val="0"/>
                  </a:spcBef>
                  <a:spcAft>
                    <a:spcPts val="0"/>
                  </a:spcAft>
                  <a:buFont typeface="Arial" charset="0"/>
                  <a:buChar char="•"/>
                </a:pPr>
                <a:r>
                  <a:rPr lang="en-US" sz="2400" kern="0" dirty="0"/>
                  <a:t>with variance </a:t>
                </a:r>
                <a14:m>
                  <m:oMath xmlns:m="http://schemas.openxmlformats.org/officeDocument/2006/math">
                    <m:sSup>
                      <m:sSupPr>
                        <m:ctrlPr>
                          <a:rPr lang="en-US" sz="2400" i="1" kern="0">
                            <a:latin typeface="Cambria Math" panose="02040503050406030204" pitchFamily="18" charset="0"/>
                          </a:rPr>
                        </m:ctrlPr>
                      </m:sSupPr>
                      <m:e>
                        <m:r>
                          <m:rPr>
                            <m:sty m:val="p"/>
                          </m:rPr>
                          <a:rPr lang="en-US" sz="2400" i="0" kern="0">
                            <a:latin typeface="Cambria Math" charset="0"/>
                            <a:ea typeface="Cambria Math" charset="0"/>
                            <a:cs typeface="Cambria Math" charset="0"/>
                          </a:rPr>
                          <m:t>σ</m:t>
                        </m:r>
                      </m:e>
                      <m:sup>
                        <m:r>
                          <a:rPr lang="en-GB" sz="2400" i="0" kern="0">
                            <a:latin typeface="Cambria Math" charset="0"/>
                          </a:rPr>
                          <m:t>2</m:t>
                        </m:r>
                      </m:sup>
                    </m:sSup>
                    <m:r>
                      <a:rPr lang="en-GB" sz="2400" i="0" kern="0">
                        <a:latin typeface="Cambria Math" charset="0"/>
                      </a:rPr>
                      <m:t>=1</m:t>
                    </m:r>
                  </m:oMath>
                </a14:m>
                <a:endParaRPr lang="en-US" sz="2400" kern="0" dirty="0"/>
              </a:p>
            </p:txBody>
          </p:sp>
        </mc:Choice>
        <mc:Fallback xmlns="">
          <p:sp>
            <p:nvSpPr>
              <p:cNvPr id="7" name="Rectangle 6"/>
              <p:cNvSpPr>
                <a:spLocks noRot="1" noChangeAspect="1" noMove="1" noResize="1" noEditPoints="1" noAdjustHandles="1" noChangeArrowheads="1" noChangeShapeType="1" noTextEdit="1"/>
              </p:cNvSpPr>
              <p:nvPr/>
            </p:nvSpPr>
            <p:spPr>
              <a:xfrm>
                <a:off x="130628" y="1389696"/>
                <a:ext cx="10272156" cy="830997"/>
              </a:xfrm>
              <a:prstGeom prst="rect">
                <a:avLst/>
              </a:prstGeom>
              <a:blipFill rotWithShape="0">
                <a:blip r:embed="rId2"/>
                <a:stretch>
                  <a:fillRect l="-772" t="-5147" b="-16912"/>
                </a:stretch>
              </a:blipFill>
            </p:spPr>
            <p:txBody>
              <a:bodyPr/>
              <a:lstStyle/>
              <a:p>
                <a:r>
                  <a:rPr lang="en-US">
                    <a:noFill/>
                  </a:rPr>
                  <a:t> </a:t>
                </a:r>
              </a:p>
            </p:txBody>
          </p:sp>
        </mc:Fallback>
      </mc:AlternateContent>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Normalised Rayleigh Samples </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16</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836" y="3034398"/>
            <a:ext cx="7449411" cy="1131369"/>
          </a:xfrm>
          <a:prstGeom prst="rect">
            <a:avLst/>
          </a:prstGeom>
        </p:spPr>
      </p:pic>
      <p:sp>
        <p:nvSpPr>
          <p:cNvPr id="18" name="Rectangle 17"/>
          <p:cNvSpPr/>
          <p:nvPr/>
        </p:nvSpPr>
        <p:spPr>
          <a:xfrm>
            <a:off x="294297" y="4805037"/>
            <a:ext cx="12085122"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GB" sz="2400" kern="0" dirty="0"/>
              <a:t>‘</a:t>
            </a:r>
            <a:r>
              <a:rPr lang="en-GB" sz="2400" kern="0" dirty="0" err="1">
                <a:solidFill>
                  <a:srgbClr val="00B050"/>
                </a:solidFill>
              </a:rPr>
              <a:t>randn</a:t>
            </a:r>
            <a:r>
              <a:rPr lang="en-GB" sz="2400" kern="0" dirty="0"/>
              <a:t>’: represents the </a:t>
            </a:r>
            <a:r>
              <a:rPr lang="en-GB" sz="2400" kern="0" dirty="0" err="1"/>
              <a:t>Matlab</a:t>
            </a:r>
            <a:r>
              <a:rPr lang="en-GB" sz="2400" kern="0" dirty="0"/>
              <a:t> command for a Normal random process with zero mean and unity variance</a:t>
            </a:r>
            <a:endParaRPr lang="en-US" sz="2400" kern="0" dirty="0"/>
          </a:p>
        </p:txBody>
      </p:sp>
      <p:sp>
        <p:nvSpPr>
          <p:cNvPr id="19" name="Oval 18"/>
          <p:cNvSpPr/>
          <p:nvPr/>
        </p:nvSpPr>
        <p:spPr>
          <a:xfrm flipV="1">
            <a:off x="6755496" y="3301686"/>
            <a:ext cx="999091" cy="61066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V="1">
            <a:off x="8084371" y="3312076"/>
            <a:ext cx="999091" cy="61066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52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878" y="1247196"/>
            <a:ext cx="12085122"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endParaRPr lang="en-US" sz="2400" kern="0" dirty="0"/>
          </a:p>
          <a:p>
            <a:pPr marL="342900" indent="-342900" eaLnBrk="1" fontAlgn="auto" hangingPunct="1">
              <a:spcBef>
                <a:spcPts val="0"/>
              </a:spcBef>
              <a:spcAft>
                <a:spcPts val="0"/>
              </a:spcAft>
              <a:buClrTx/>
              <a:buFont typeface="Arial" charset="0"/>
              <a:buChar char="•"/>
            </a:pPr>
            <a:r>
              <a:rPr lang="en-US" sz="2400" kern="0" dirty="0"/>
              <a:t>The Normal (Gaussian) samples have a </a:t>
            </a:r>
            <a:r>
              <a:rPr lang="en-US" sz="2400" i="1" kern="0" dirty="0"/>
              <a:t>probability density </a:t>
            </a:r>
            <a:r>
              <a:rPr lang="en-US" sz="2400" kern="0" dirty="0"/>
              <a:t>of:</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457" y="2865160"/>
            <a:ext cx="5344452" cy="1775624"/>
          </a:xfrm>
          <a:prstGeom prst="rect">
            <a:avLst/>
          </a:prstGeom>
        </p:spPr>
      </p:pic>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Probability Density</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17</a:t>
            </a:fld>
            <a:endParaRPr lang="en-GB"/>
          </a:p>
        </p:txBody>
      </p:sp>
      <p:sp>
        <p:nvSpPr>
          <p:cNvPr id="8" name="Oval 7"/>
          <p:cNvSpPr/>
          <p:nvPr/>
        </p:nvSpPr>
        <p:spPr>
          <a:xfrm>
            <a:off x="3294567" y="3360197"/>
            <a:ext cx="471881" cy="8571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20753" y="4458249"/>
            <a:ext cx="3220192" cy="707886"/>
          </a:xfrm>
          <a:prstGeom prst="rect">
            <a:avLst/>
          </a:prstGeom>
        </p:spPr>
        <p:txBody>
          <a:bodyPr wrap="square">
            <a:spAutoFit/>
          </a:bodyPr>
          <a:lstStyle/>
          <a:p>
            <a:pPr eaLnBrk="1" fontAlgn="auto" hangingPunct="1">
              <a:spcBef>
                <a:spcPts val="0"/>
              </a:spcBef>
              <a:spcAft>
                <a:spcPts val="0"/>
              </a:spcAft>
              <a:buClrTx/>
            </a:pPr>
            <a:r>
              <a:rPr lang="en-US" sz="2000" kern="0" dirty="0">
                <a:solidFill>
                  <a:srgbClr val="0066FF"/>
                </a:solidFill>
              </a:rPr>
              <a:t>Variance of quadrature Gaussian processes</a:t>
            </a:r>
          </a:p>
        </p:txBody>
      </p:sp>
      <p:sp>
        <p:nvSpPr>
          <p:cNvPr id="14" name="Oval 13"/>
          <p:cNvSpPr/>
          <p:nvPr/>
        </p:nvSpPr>
        <p:spPr>
          <a:xfrm>
            <a:off x="4792240" y="3788776"/>
            <a:ext cx="551656" cy="88984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10580" y="4638136"/>
            <a:ext cx="1900989" cy="707886"/>
          </a:xfrm>
          <a:prstGeom prst="rect">
            <a:avLst/>
          </a:prstGeom>
        </p:spPr>
        <p:txBody>
          <a:bodyPr wrap="square">
            <a:spAutoFit/>
          </a:bodyPr>
          <a:lstStyle/>
          <a:p>
            <a:pPr eaLnBrk="1" fontAlgn="auto" hangingPunct="1">
              <a:spcBef>
                <a:spcPts val="0"/>
              </a:spcBef>
              <a:spcAft>
                <a:spcPts val="0"/>
              </a:spcAft>
              <a:buClrTx/>
            </a:pPr>
            <a:r>
              <a:rPr lang="en-US" sz="2000" kern="0" dirty="0">
                <a:solidFill>
                  <a:srgbClr val="00B050"/>
                </a:solidFill>
              </a:rPr>
              <a:t>Output random </a:t>
            </a:r>
          </a:p>
          <a:p>
            <a:pPr eaLnBrk="1" fontAlgn="auto" hangingPunct="1">
              <a:spcBef>
                <a:spcPts val="0"/>
              </a:spcBef>
              <a:spcAft>
                <a:spcPts val="0"/>
              </a:spcAft>
              <a:buClrTx/>
            </a:pPr>
            <a:r>
              <a:rPr lang="en-US" sz="2000" kern="0" dirty="0">
                <a:solidFill>
                  <a:srgbClr val="00B050"/>
                </a:solidFill>
              </a:rPr>
              <a:t>variable</a:t>
            </a:r>
          </a:p>
        </p:txBody>
      </p:sp>
      <p:sp>
        <p:nvSpPr>
          <p:cNvPr id="19" name="Oval 18"/>
          <p:cNvSpPr/>
          <p:nvPr/>
        </p:nvSpPr>
        <p:spPr>
          <a:xfrm>
            <a:off x="6267903" y="3670255"/>
            <a:ext cx="551656" cy="88984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8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4" grpId="0" animBg="1"/>
      <p:bldP spid="15"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878" y="1256551"/>
            <a:ext cx="7438731" cy="461665"/>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The received signal envelope is evaluated by:</a:t>
            </a:r>
          </a:p>
        </p:txBody>
      </p:sp>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Received Signal Envelope</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18</a:t>
            </a:fld>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5609" y="808560"/>
            <a:ext cx="3284687" cy="1426493"/>
          </a:xfrm>
          <a:prstGeom prst="rect">
            <a:avLst/>
          </a:prstGeom>
        </p:spPr>
      </p:pic>
      <p:sp>
        <p:nvSpPr>
          <p:cNvPr id="18" name="Rectangle 17"/>
          <p:cNvSpPr/>
          <p:nvPr/>
        </p:nvSpPr>
        <p:spPr>
          <a:xfrm>
            <a:off x="106878" y="2866364"/>
            <a:ext cx="2648197" cy="830997"/>
          </a:xfrm>
          <a:prstGeom prst="rect">
            <a:avLst/>
          </a:prstGeom>
        </p:spPr>
        <p:txBody>
          <a:bodyPr wrap="square">
            <a:spAutoFit/>
          </a:bodyPr>
          <a:lstStyle/>
          <a:p>
            <a:pPr eaLnBrk="1" fontAlgn="auto" hangingPunct="1">
              <a:spcBef>
                <a:spcPts val="0"/>
              </a:spcBef>
              <a:spcAft>
                <a:spcPts val="0"/>
              </a:spcAft>
              <a:buClrTx/>
            </a:pPr>
            <a:r>
              <a:rPr lang="en-US" sz="2400" kern="0" dirty="0"/>
              <a:t>By substituting probability density</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66" y="2446721"/>
            <a:ext cx="4260160" cy="1415382"/>
          </a:xfrm>
          <a:prstGeom prst="rect">
            <a:avLst/>
          </a:prstGeom>
        </p:spPr>
      </p:pic>
      <p:sp>
        <p:nvSpPr>
          <p:cNvPr id="20" name="Rectangle 19"/>
          <p:cNvSpPr/>
          <p:nvPr/>
        </p:nvSpPr>
        <p:spPr>
          <a:xfrm>
            <a:off x="106879" y="4343692"/>
            <a:ext cx="878774" cy="461665"/>
          </a:xfrm>
          <a:prstGeom prst="rect">
            <a:avLst/>
          </a:prstGeom>
        </p:spPr>
        <p:txBody>
          <a:bodyPr wrap="square">
            <a:spAutoFit/>
          </a:bodyPr>
          <a:lstStyle/>
          <a:p>
            <a:pPr eaLnBrk="1" fontAlgn="auto" hangingPunct="1">
              <a:spcBef>
                <a:spcPts val="0"/>
              </a:spcBef>
              <a:spcAft>
                <a:spcPts val="0"/>
              </a:spcAft>
              <a:buClrTx/>
            </a:pPr>
            <a:r>
              <a:rPr lang="en-US" sz="2400" kern="0"/>
              <a:t>into</a:t>
            </a:r>
            <a:endParaRPr lang="en-US" sz="2400" kern="0"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53" y="4028464"/>
            <a:ext cx="2588820" cy="1124288"/>
          </a:xfrm>
          <a:prstGeom prst="rect">
            <a:avLst/>
          </a:prstGeom>
        </p:spPr>
      </p:pic>
      <p:sp>
        <p:nvSpPr>
          <p:cNvPr id="22" name="Rectangle 21"/>
          <p:cNvSpPr/>
          <p:nvPr/>
        </p:nvSpPr>
        <p:spPr>
          <a:xfrm>
            <a:off x="106879" y="5312584"/>
            <a:ext cx="10462160" cy="461665"/>
          </a:xfrm>
          <a:prstGeom prst="rect">
            <a:avLst/>
          </a:prstGeom>
        </p:spPr>
        <p:txBody>
          <a:bodyPr wrap="square">
            <a:spAutoFit/>
          </a:bodyPr>
          <a:lstStyle/>
          <a:p>
            <a:pPr eaLnBrk="1" fontAlgn="auto" hangingPunct="1">
              <a:spcBef>
                <a:spcPts val="0"/>
              </a:spcBef>
              <a:spcAft>
                <a:spcPts val="0"/>
              </a:spcAft>
              <a:buClrTx/>
            </a:pPr>
            <a:r>
              <a:rPr lang="en-US" sz="2400" kern="0" dirty="0"/>
              <a:t>We can express the probability density function (pdf)</a:t>
            </a:r>
          </a:p>
        </p:txBody>
      </p:sp>
    </p:spTree>
    <p:extLst>
      <p:ext uri="{BB962C8B-B14F-4D97-AF65-F5344CB8AC3E}">
        <p14:creationId xmlns:p14="http://schemas.microsoft.com/office/powerpoint/2010/main" val="11990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6878" y="1143000"/>
                <a:ext cx="9084623" cy="461665"/>
              </a:xfrm>
              <a:prstGeom prst="rect">
                <a:avLst/>
              </a:prstGeom>
            </p:spPr>
            <p:txBody>
              <a:bodyPr wrap="square">
                <a:spAutoFit/>
              </a:bodyPr>
              <a:lstStyle/>
              <a:p>
                <a:pPr marL="342900" indent="-342900" fontAlgn="auto">
                  <a:spcBef>
                    <a:spcPts val="0"/>
                  </a:spcBef>
                  <a:spcAft>
                    <a:spcPts val="0"/>
                  </a:spcAft>
                  <a:buFont typeface="Arial" charset="0"/>
                  <a:buChar char="•"/>
                </a:pPr>
                <a:r>
                  <a:rPr lang="en-GB" sz="2400" kern="0" dirty="0">
                    <a:latin typeface="+mn-lt"/>
                  </a:rPr>
                  <a:t>The </a:t>
                </a:r>
                <a:r>
                  <a:rPr lang="en-GB" sz="2400" i="1" kern="0" dirty="0">
                    <a:latin typeface="+mn-lt"/>
                  </a:rPr>
                  <a:t>Probability Density Function </a:t>
                </a:r>
                <a:r>
                  <a:rPr lang="en-GB" sz="2400" kern="0" dirty="0">
                    <a:latin typeface="+mn-lt"/>
                  </a:rPr>
                  <a:t>for </a:t>
                </a:r>
                <a14:m>
                  <m:oMath xmlns:m="http://schemas.openxmlformats.org/officeDocument/2006/math">
                    <m:r>
                      <a:rPr lang="en-GB" sz="2400" i="1" kern="0" dirty="0" smtClean="0">
                        <a:latin typeface="Cambria Math" charset="0"/>
                      </a:rPr>
                      <m:t>𝑟</m:t>
                    </m:r>
                  </m:oMath>
                </a14:m>
                <a:r>
                  <a:rPr lang="en-GB" sz="2400" kern="0" dirty="0">
                    <a:latin typeface="+mn-lt"/>
                  </a:rPr>
                  <a:t> </a:t>
                </a:r>
                <a:r>
                  <a:rPr lang="en-US" sz="2400" kern="0" dirty="0">
                    <a:latin typeface="+mn-lt"/>
                  </a:rPr>
                  <a:t>can be expressed as:</a:t>
                </a:r>
              </a:p>
            </p:txBody>
          </p:sp>
        </mc:Choice>
        <mc:Fallback xmlns="">
          <p:sp>
            <p:nvSpPr>
              <p:cNvPr id="7" name="Rectangle 6"/>
              <p:cNvSpPr>
                <a:spLocks noRot="1" noChangeAspect="1" noMove="1" noResize="1" noEditPoints="1" noAdjustHandles="1" noChangeArrowheads="1" noChangeShapeType="1" noTextEdit="1"/>
              </p:cNvSpPr>
              <p:nvPr/>
            </p:nvSpPr>
            <p:spPr>
              <a:xfrm>
                <a:off x="106878" y="1143000"/>
                <a:ext cx="9084623" cy="461665"/>
              </a:xfrm>
              <a:prstGeom prst="rect">
                <a:avLst/>
              </a:prstGeom>
              <a:blipFill rotWithShape="0">
                <a:blip r:embed="rId2"/>
                <a:stretch>
                  <a:fillRect l="-940" t="-9333" b="-30667"/>
                </a:stretch>
              </a:blipFill>
            </p:spPr>
            <p:txBody>
              <a:bodyPr/>
              <a:lstStyle/>
              <a:p>
                <a:r>
                  <a:rPr lang="en-US">
                    <a:noFill/>
                  </a:rPr>
                  <a:t> </a:t>
                </a:r>
              </a:p>
            </p:txBody>
          </p:sp>
        </mc:Fallback>
      </mc:AlternateContent>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Rayleigh PDF</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19</a:t>
            </a:fld>
            <a:endParaRPr lang="en-GB"/>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4547" r="4048" b="13847"/>
          <a:stretch/>
        </p:blipFill>
        <p:spPr>
          <a:xfrm>
            <a:off x="2719450" y="2034745"/>
            <a:ext cx="5332282" cy="12382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2067" y="3751255"/>
            <a:ext cx="2552598" cy="589061"/>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57007" y="3814954"/>
                <a:ext cx="2315688" cy="461665"/>
              </a:xfrm>
              <a:prstGeom prst="rect">
                <a:avLst/>
              </a:prstGeom>
            </p:spPr>
            <p:txBody>
              <a:bodyPr wrap="square">
                <a:spAutoFit/>
              </a:bodyPr>
              <a:lstStyle/>
              <a:p>
                <a:pPr fontAlgn="auto">
                  <a:spcBef>
                    <a:spcPts val="0"/>
                  </a:spcBef>
                  <a:spcAft>
                    <a:spcPts val="0"/>
                  </a:spcAft>
                </a:pPr>
                <a:r>
                  <a:rPr lang="en-US" sz="2400" kern="0">
                    <a:latin typeface="+mn-lt"/>
                  </a:rPr>
                  <a:t>with </a:t>
                </a:r>
                <a14:m>
                  <m:oMath xmlns:m="http://schemas.openxmlformats.org/officeDocument/2006/math">
                    <m:r>
                      <a:rPr lang="en-GB" sz="2400" b="0" i="1" kern="0" dirty="0" smtClean="0">
                        <a:latin typeface="Cambria Math" charset="0"/>
                      </a:rPr>
                      <m:t>𝑟</m:t>
                    </m:r>
                    <m:r>
                      <a:rPr lang="en-GB" sz="2400" b="0" i="1" kern="0" dirty="0" smtClean="0">
                        <a:latin typeface="Cambria Math" charset="0"/>
                        <a:ea typeface="Cambria Math" charset="0"/>
                        <a:cs typeface="Cambria Math" charset="0"/>
                      </a:rPr>
                      <m:t>≥0</m:t>
                    </m:r>
                  </m:oMath>
                </a14:m>
                <a:r>
                  <a:rPr lang="en-US" sz="2400" kern="0" dirty="0">
                    <a:latin typeface="+mn-lt"/>
                  </a:rPr>
                  <a:t> and </a:t>
                </a:r>
              </a:p>
            </p:txBody>
          </p:sp>
        </mc:Choice>
        <mc:Fallback xmlns="">
          <p:sp>
            <p:nvSpPr>
              <p:cNvPr id="8" name="Rectangle 7"/>
              <p:cNvSpPr>
                <a:spLocks noRot="1" noChangeAspect="1" noMove="1" noResize="1" noEditPoints="1" noAdjustHandles="1" noChangeArrowheads="1" noChangeShapeType="1" noTextEdit="1"/>
              </p:cNvSpPr>
              <p:nvPr/>
            </p:nvSpPr>
            <p:spPr>
              <a:xfrm>
                <a:off x="57007" y="3814954"/>
                <a:ext cx="2315688" cy="461665"/>
              </a:xfrm>
              <a:prstGeom prst="rect">
                <a:avLst/>
              </a:prstGeom>
              <a:blipFill rotWithShape="0">
                <a:blip r:embed="rId5"/>
                <a:stretch>
                  <a:fillRect l="-3947"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2122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Coherence Bandwidth</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mc:AlternateContent xmlns:mc="http://schemas.openxmlformats.org/markup-compatibility/2006" xmlns:a14="http://schemas.microsoft.com/office/drawing/2010/main">
        <mc:Choice Requires="a14">
          <p:sp>
            <p:nvSpPr>
              <p:cNvPr id="14" name="Rectangle 13"/>
              <p:cNvSpPr/>
              <p:nvPr/>
            </p:nvSpPr>
            <p:spPr>
              <a:xfrm>
                <a:off x="0" y="5038511"/>
                <a:ext cx="11127179"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14:m>
                  <m:oMath xmlns:m="http://schemas.openxmlformats.org/officeDocument/2006/math">
                    <m:sSub>
                      <m:sSubPr>
                        <m:ctrlPr>
                          <a:rPr lang="en-US" sz="2400" i="1" kern="0" dirty="0" smtClean="0">
                            <a:latin typeface="Cambria Math" panose="02040503050406030204" pitchFamily="18" charset="0"/>
                          </a:rPr>
                        </m:ctrlPr>
                      </m:sSubPr>
                      <m:e>
                        <m:r>
                          <a:rPr lang="en-GB" sz="2400" b="0" i="1" kern="0" dirty="0" smtClean="0">
                            <a:latin typeface="Cambria Math" charset="0"/>
                          </a:rPr>
                          <m:t>𝐵</m:t>
                        </m:r>
                      </m:e>
                      <m:sub>
                        <m:r>
                          <a:rPr lang="en-GB" sz="2400" b="0" i="1" kern="0" dirty="0" smtClean="0">
                            <a:latin typeface="Cambria Math" charset="0"/>
                          </a:rPr>
                          <m:t>𝑐</m:t>
                        </m:r>
                      </m:sub>
                    </m:sSub>
                  </m:oMath>
                </a14:m>
                <a:r>
                  <a:rPr lang="en-US" sz="2400" kern="0" dirty="0"/>
                  <a:t> based on the correlation of the fading envelope in frequency domain</a:t>
                </a:r>
              </a:p>
              <a:p>
                <a:pPr marL="800100" lvl="1" indent="-342900" fontAlgn="auto">
                  <a:spcBef>
                    <a:spcPts val="0"/>
                  </a:spcBef>
                  <a:spcAft>
                    <a:spcPts val="0"/>
                  </a:spcAft>
                  <a:buFont typeface="Arial" charset="0"/>
                  <a:buChar char="•"/>
                </a:pPr>
                <a:r>
                  <a:rPr lang="en-US" sz="2400" kern="0" dirty="0"/>
                  <a:t>inversely related to channel’s delay spread</a:t>
                </a:r>
              </a:p>
            </p:txBody>
          </p:sp>
        </mc:Choice>
        <mc:Fallback xmlns="">
          <p:sp>
            <p:nvSpPr>
              <p:cNvPr id="14" name="Rectangle 13"/>
              <p:cNvSpPr>
                <a:spLocks noRot="1" noChangeAspect="1" noMove="1" noResize="1" noEditPoints="1" noAdjustHandles="1" noChangeArrowheads="1" noChangeShapeType="1" noTextEdit="1"/>
              </p:cNvSpPr>
              <p:nvPr/>
            </p:nvSpPr>
            <p:spPr>
              <a:xfrm>
                <a:off x="0" y="5038511"/>
                <a:ext cx="11127179" cy="830997"/>
              </a:xfrm>
              <a:prstGeom prst="rect">
                <a:avLst/>
              </a:prstGeom>
              <a:blipFill rotWithShape="0">
                <a:blip r:embed="rId2"/>
                <a:stretch>
                  <a:fillRect l="-712" t="-5147" b="-16912"/>
                </a:stretch>
              </a:blipFill>
            </p:spPr>
            <p:txBody>
              <a:bodyPr/>
              <a:lstStyle/>
              <a:p>
                <a:r>
                  <a:rPr lang="en-US">
                    <a:noFill/>
                  </a:rPr>
                  <a:t> </a:t>
                </a:r>
              </a:p>
            </p:txBody>
          </p:sp>
        </mc:Fallback>
      </mc:AlternateContent>
      <p:sp>
        <p:nvSpPr>
          <p:cNvPr id="9" name="Rectangle 8"/>
          <p:cNvSpPr/>
          <p:nvPr/>
        </p:nvSpPr>
        <p:spPr>
          <a:xfrm>
            <a:off x="116774" y="1017382"/>
            <a:ext cx="11646347" cy="1200329"/>
          </a:xfrm>
          <a:prstGeom prst="rect">
            <a:avLst/>
          </a:prstGeom>
        </p:spPr>
        <p:txBody>
          <a:bodyPr wrap="square">
            <a:spAutoFit/>
          </a:bodyPr>
          <a:lstStyle/>
          <a:p>
            <a:pPr marL="342900" indent="-342900" algn="just">
              <a:buFont typeface="Arial" charset="0"/>
              <a:buChar char="•"/>
            </a:pPr>
            <a:r>
              <a:rPr lang="en-GB" sz="2400" i="1" kern="0" dirty="0"/>
              <a:t>Coherence bandwidth</a:t>
            </a:r>
            <a:r>
              <a:rPr lang="en-GB" sz="2400" kern="0" dirty="0"/>
              <a:t>: Maximum bandwidth supported without need of equalisation in time dispersive, or frequency selective, channel. The bandwidth over which the frequency response of the channel is flat.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42" y="3525648"/>
            <a:ext cx="2288124" cy="1361978"/>
          </a:xfrm>
          <a:prstGeom prst="rect">
            <a:avLst/>
          </a:prstGeom>
        </p:spPr>
      </p:pic>
    </p:spTree>
    <p:extLst>
      <p:ext uri="{BB962C8B-B14F-4D97-AF65-F5344CB8AC3E}">
        <p14:creationId xmlns:p14="http://schemas.microsoft.com/office/powerpoint/2010/main" val="25034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6878" y="1143000"/>
                <a:ext cx="2018805" cy="461665"/>
              </a:xfrm>
              <a:prstGeom prst="rect">
                <a:avLst/>
              </a:prstGeom>
            </p:spPr>
            <p:txBody>
              <a:bodyPr wrap="square">
                <a:spAutoFit/>
              </a:bodyPr>
              <a:lstStyle/>
              <a:p>
                <a:pPr fontAlgn="auto">
                  <a:spcBef>
                    <a:spcPts val="0"/>
                  </a:spcBef>
                  <a:spcAft>
                    <a:spcPts val="0"/>
                  </a:spcAft>
                </a:pPr>
                <a:r>
                  <a:rPr lang="en-GB" sz="2400" kern="0" dirty="0">
                    <a:latin typeface="+mn-lt"/>
                  </a:rPr>
                  <a:t>PDF for </a:t>
                </a:r>
                <a14:m>
                  <m:oMath xmlns:m="http://schemas.openxmlformats.org/officeDocument/2006/math">
                    <m:r>
                      <a:rPr lang="en-GB" sz="2400" i="1" kern="0" dirty="0" smtClean="0">
                        <a:latin typeface="Cambria Math" charset="0"/>
                      </a:rPr>
                      <m:t>𝑟</m:t>
                    </m:r>
                  </m:oMath>
                </a14:m>
                <a:r>
                  <a:rPr lang="en-US" sz="2400" kern="0" dirty="0">
                    <a:latin typeface="+mn-lt"/>
                  </a:rPr>
                  <a:t>:</a:t>
                </a:r>
              </a:p>
            </p:txBody>
          </p:sp>
        </mc:Choice>
        <mc:Fallback xmlns="">
          <p:sp>
            <p:nvSpPr>
              <p:cNvPr id="7" name="Rectangle 6"/>
              <p:cNvSpPr>
                <a:spLocks noRot="1" noChangeAspect="1" noMove="1" noResize="1" noEditPoints="1" noAdjustHandles="1" noChangeArrowheads="1" noChangeShapeType="1" noTextEdit="1"/>
              </p:cNvSpPr>
              <p:nvPr/>
            </p:nvSpPr>
            <p:spPr>
              <a:xfrm>
                <a:off x="106878" y="1143000"/>
                <a:ext cx="2018805" cy="461665"/>
              </a:xfrm>
              <a:prstGeom prst="rect">
                <a:avLst/>
              </a:prstGeom>
              <a:blipFill rotWithShape="0">
                <a:blip r:embed="rId2"/>
                <a:stretch>
                  <a:fillRect l="-4834" t="-9333" b="-30667"/>
                </a:stretch>
              </a:blipFill>
            </p:spPr>
            <p:txBody>
              <a:bodyPr/>
              <a:lstStyle/>
              <a:p>
                <a:r>
                  <a:rPr lang="en-US">
                    <a:noFill/>
                  </a:rPr>
                  <a:t> </a:t>
                </a:r>
              </a:p>
            </p:txBody>
          </p:sp>
        </mc:Fallback>
      </mc:AlternateContent>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Rayleigh and Normal (Gaussian) PDFs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20</a:t>
            </a:fld>
            <a:endParaRPr lang="en-GB"/>
          </a:p>
        </p:txBody>
      </p:sp>
      <p:sp>
        <p:nvSpPr>
          <p:cNvPr id="8" name="Rectangle 7"/>
          <p:cNvSpPr/>
          <p:nvPr/>
        </p:nvSpPr>
        <p:spPr>
          <a:xfrm>
            <a:off x="1535021" y="2258597"/>
            <a:ext cx="2315688" cy="461665"/>
          </a:xfrm>
          <a:prstGeom prst="rect">
            <a:avLst/>
          </a:prstGeom>
        </p:spPr>
        <p:txBody>
          <a:bodyPr wrap="square">
            <a:spAutoFit/>
          </a:bodyPr>
          <a:lstStyle/>
          <a:p>
            <a:pPr fontAlgn="auto">
              <a:spcBef>
                <a:spcPts val="0"/>
              </a:spcBef>
              <a:spcAft>
                <a:spcPts val="0"/>
              </a:spcAft>
            </a:pPr>
            <a:r>
              <a:rPr lang="en-US" sz="2400" b="1" kern="0" dirty="0">
                <a:latin typeface="+mn-lt"/>
              </a:rPr>
              <a:t>Rayleigh PDF </a:t>
            </a:r>
          </a:p>
        </p:txBody>
      </p:sp>
      <mc:AlternateContent xmlns:mc="http://schemas.openxmlformats.org/markup-compatibility/2006" xmlns:a14="http://schemas.microsoft.com/office/drawing/2010/main">
        <mc:Choice Requires="a14">
          <p:sp>
            <p:nvSpPr>
              <p:cNvPr id="3" name="TextBox 2"/>
              <p:cNvSpPr txBox="1"/>
              <p:nvPr/>
            </p:nvSpPr>
            <p:spPr>
              <a:xfrm>
                <a:off x="815428" y="3835860"/>
                <a:ext cx="2578591"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mr-IN" sz="2800" b="0" i="1" smtClean="0">
                              <a:latin typeface="Cambria Math" panose="02040503050406030204" pitchFamily="18" charset="0"/>
                            </a:rPr>
                          </m:ctrlPr>
                        </m:dPr>
                        <m:e>
                          <m:f>
                            <m:fPr>
                              <m:ctrlPr>
                                <a:rPr lang="mr-IN" sz="2800" b="0" i="1" smtClean="0">
                                  <a:latin typeface="Cambria Math" panose="02040503050406030204" pitchFamily="18" charset="0"/>
                                </a:rPr>
                              </m:ctrlPr>
                            </m:fPr>
                            <m:num>
                              <m:r>
                                <a:rPr lang="en-GB" sz="2800" b="0" i="1" smtClean="0">
                                  <a:latin typeface="Cambria Math" charset="0"/>
                                </a:rPr>
                                <m:t>𝑟</m:t>
                              </m:r>
                            </m:num>
                            <m:den>
                              <m:sSup>
                                <m:sSupPr>
                                  <m:ctrlPr>
                                    <a:rPr lang="mr-IN" sz="2800" b="0" i="1" smtClean="0">
                                      <a:latin typeface="Cambria Math" panose="02040503050406030204" pitchFamily="18" charset="0"/>
                                    </a:rPr>
                                  </m:ctrlPr>
                                </m:sSupPr>
                                <m:e>
                                  <m:r>
                                    <a:rPr lang="mr-IN" sz="2800" b="0" i="1" smtClean="0">
                                      <a:latin typeface="Cambria Math" charset="0"/>
                                      <a:ea typeface="Cambria Math" charset="0"/>
                                      <a:cs typeface="Cambria Math" charset="0"/>
                                    </a:rPr>
                                    <m:t>𝜎</m:t>
                                  </m:r>
                                </m:e>
                                <m:sup>
                                  <m:r>
                                    <a:rPr lang="en-GB" sz="2800" b="0" i="1" smtClean="0">
                                      <a:latin typeface="Cambria Math" charset="0"/>
                                    </a:rPr>
                                    <m:t>2</m:t>
                                  </m:r>
                                </m:sup>
                              </m:sSup>
                            </m:den>
                          </m:f>
                        </m:e>
                      </m:d>
                      <m:r>
                        <a:rPr lang="en-GB" sz="2800" b="0" i="1" smtClean="0">
                          <a:latin typeface="Cambria Math" charset="0"/>
                        </a:rPr>
                        <m:t>𝑒𝑥𝑝</m:t>
                      </m:r>
                      <m:d>
                        <m:dPr>
                          <m:ctrlPr>
                            <a:rPr lang="mr-IN" sz="2800" i="1">
                              <a:latin typeface="Cambria Math" panose="02040503050406030204" pitchFamily="18" charset="0"/>
                            </a:rPr>
                          </m:ctrlPr>
                        </m:dPr>
                        <m:e>
                          <m:f>
                            <m:fPr>
                              <m:ctrlPr>
                                <a:rPr lang="mr-IN" sz="2800" i="1">
                                  <a:latin typeface="Cambria Math" panose="02040503050406030204" pitchFamily="18" charset="0"/>
                                </a:rPr>
                              </m:ctrlPr>
                            </m:fPr>
                            <m:num>
                              <m:sSup>
                                <m:sSupPr>
                                  <m:ctrlPr>
                                    <a:rPr lang="mr-IN" sz="2800" i="1" smtClean="0">
                                      <a:latin typeface="Cambria Math" panose="02040503050406030204" pitchFamily="18" charset="0"/>
                                    </a:rPr>
                                  </m:ctrlPr>
                                </m:sSupPr>
                                <m:e>
                                  <m:r>
                                    <a:rPr lang="en-GB" sz="2800" b="0" i="1" smtClean="0">
                                      <a:latin typeface="Cambria Math" charset="0"/>
                                    </a:rPr>
                                    <m:t>−</m:t>
                                  </m:r>
                                  <m:r>
                                    <a:rPr lang="en-GB" sz="2800" b="0" i="1" smtClean="0">
                                      <a:latin typeface="Cambria Math" charset="0"/>
                                    </a:rPr>
                                    <m:t>𝑟</m:t>
                                  </m:r>
                                </m:e>
                                <m:sup>
                                  <m:r>
                                    <a:rPr lang="en-GB" sz="2800" b="0" i="1" smtClean="0">
                                      <a:latin typeface="Cambria Math" charset="0"/>
                                    </a:rPr>
                                    <m:t>2</m:t>
                                  </m:r>
                                </m:sup>
                              </m:sSup>
                            </m:num>
                            <m:den>
                              <m:sSup>
                                <m:sSupPr>
                                  <m:ctrlPr>
                                    <a:rPr lang="mr-IN" sz="2800" i="1">
                                      <a:latin typeface="Cambria Math" panose="02040503050406030204" pitchFamily="18" charset="0"/>
                                    </a:rPr>
                                  </m:ctrlPr>
                                </m:sSupPr>
                                <m:e>
                                  <m:r>
                                    <a:rPr lang="en-GB" sz="2800" b="0" i="1" smtClean="0">
                                      <a:latin typeface="Cambria Math" charset="0"/>
                                    </a:rPr>
                                    <m:t>2</m:t>
                                  </m:r>
                                  <m:r>
                                    <a:rPr lang="mr-IN" sz="2800" i="1">
                                      <a:latin typeface="Cambria Math" charset="0"/>
                                      <a:ea typeface="Cambria Math" charset="0"/>
                                      <a:cs typeface="Cambria Math" charset="0"/>
                                    </a:rPr>
                                    <m:t>𝜎</m:t>
                                  </m:r>
                                </m:e>
                                <m:sup>
                                  <m:r>
                                    <a:rPr lang="en-GB" sz="2800" i="1">
                                      <a:latin typeface="Cambria Math" charset="0"/>
                                    </a:rPr>
                                    <m:t>2</m:t>
                                  </m:r>
                                </m:sup>
                              </m:sSup>
                            </m:den>
                          </m:f>
                        </m:e>
                      </m: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815428" y="3835860"/>
                <a:ext cx="2578591" cy="97680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74862" y="3847862"/>
                <a:ext cx="3915816"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mr-IN" sz="2800" b="0" i="1" smtClean="0">
                              <a:latin typeface="Cambria Math" panose="02040503050406030204" pitchFamily="18" charset="0"/>
                            </a:rPr>
                          </m:ctrlPr>
                        </m:dPr>
                        <m:e>
                          <m:f>
                            <m:fPr>
                              <m:ctrlPr>
                                <a:rPr lang="mr-IN" sz="2800" b="0" i="1" smtClean="0">
                                  <a:latin typeface="Cambria Math" panose="02040503050406030204" pitchFamily="18" charset="0"/>
                                </a:rPr>
                              </m:ctrlPr>
                            </m:fPr>
                            <m:num>
                              <m:r>
                                <a:rPr lang="en-GB" sz="2800" b="0" i="1" smtClean="0">
                                  <a:latin typeface="Cambria Math" charset="0"/>
                                </a:rPr>
                                <m:t>1</m:t>
                              </m:r>
                            </m:num>
                            <m:den>
                              <m:sSup>
                                <m:sSupPr>
                                  <m:ctrlPr>
                                    <a:rPr lang="mr-IN" sz="2800" b="0" i="1" smtClean="0">
                                      <a:latin typeface="Cambria Math" panose="02040503050406030204" pitchFamily="18" charset="0"/>
                                    </a:rPr>
                                  </m:ctrlPr>
                                </m:sSupPr>
                                <m:e>
                                  <m:r>
                                    <a:rPr lang="en-GB" sz="2800" b="0" i="1" smtClean="0">
                                      <a:latin typeface="Cambria Math" charset="0"/>
                                    </a:rPr>
                                    <m:t>2</m:t>
                                  </m:r>
                                  <m:r>
                                    <a:rPr lang="en-GB" sz="2800" b="0" i="1" smtClean="0">
                                      <a:latin typeface="Cambria Math" charset="0"/>
                                      <a:ea typeface="Cambria Math" charset="0"/>
                                      <a:cs typeface="Cambria Math" charset="0"/>
                                    </a:rPr>
                                    <m:t>𝜋</m:t>
                                  </m:r>
                                  <m:r>
                                    <a:rPr lang="mr-IN" sz="2800" b="0" i="1" smtClean="0">
                                      <a:latin typeface="Cambria Math" charset="0"/>
                                      <a:ea typeface="Cambria Math" charset="0"/>
                                      <a:cs typeface="Cambria Math" charset="0"/>
                                    </a:rPr>
                                    <m:t>𝜎</m:t>
                                  </m:r>
                                </m:e>
                                <m:sup>
                                  <m:r>
                                    <a:rPr lang="en-GB" sz="2800" b="0" i="1" smtClean="0">
                                      <a:latin typeface="Cambria Math" charset="0"/>
                                    </a:rPr>
                                    <m:t>2</m:t>
                                  </m:r>
                                </m:sup>
                              </m:sSup>
                            </m:den>
                          </m:f>
                        </m:e>
                      </m:d>
                      <m:r>
                        <a:rPr lang="en-GB" sz="2800" b="0" i="1" smtClean="0">
                          <a:latin typeface="Cambria Math" charset="0"/>
                        </a:rPr>
                        <m:t>𝑒𝑥𝑝</m:t>
                      </m:r>
                      <m:d>
                        <m:dPr>
                          <m:ctrlPr>
                            <a:rPr lang="mr-IN" sz="2800" i="1">
                              <a:latin typeface="Cambria Math" panose="02040503050406030204" pitchFamily="18" charset="0"/>
                            </a:rPr>
                          </m:ctrlPr>
                        </m:dPr>
                        <m:e>
                          <m:f>
                            <m:fPr>
                              <m:ctrlPr>
                                <a:rPr lang="mr-IN" sz="2800" i="1">
                                  <a:latin typeface="Cambria Math" panose="02040503050406030204" pitchFamily="18" charset="0"/>
                                </a:rPr>
                              </m:ctrlPr>
                            </m:fPr>
                            <m:num>
                              <m:sSup>
                                <m:sSupPr>
                                  <m:ctrlPr>
                                    <a:rPr lang="mr-IN" sz="2800" i="1" smtClean="0">
                                      <a:latin typeface="Cambria Math" panose="02040503050406030204" pitchFamily="18" charset="0"/>
                                    </a:rPr>
                                  </m:ctrlPr>
                                </m:sSupPr>
                                <m:e>
                                  <m:r>
                                    <a:rPr lang="en-GB" sz="2800" b="0" i="1" smtClean="0">
                                      <a:latin typeface="Cambria Math" charset="0"/>
                                    </a:rPr>
                                    <m:t>−</m:t>
                                  </m:r>
                                  <m:d>
                                    <m:dPr>
                                      <m:ctrlPr>
                                        <a:rPr lang="mr-IN" sz="2800" b="0" i="1" smtClean="0">
                                          <a:latin typeface="Cambria Math" panose="02040503050406030204" pitchFamily="18" charset="0"/>
                                        </a:rPr>
                                      </m:ctrlPr>
                                    </m:dPr>
                                    <m:e>
                                      <m:r>
                                        <a:rPr lang="en-GB" sz="2800" b="0" i="1" smtClean="0">
                                          <a:latin typeface="Cambria Math" charset="0"/>
                                        </a:rPr>
                                        <m:t>𝑟</m:t>
                                      </m:r>
                                      <m:r>
                                        <a:rPr lang="en-GB" sz="2800" b="0" i="1" smtClean="0">
                                          <a:latin typeface="Cambria Math" charset="0"/>
                                        </a:rPr>
                                        <m:t>−</m:t>
                                      </m:r>
                                      <m:r>
                                        <a:rPr lang="en-GB" sz="2800" b="0" i="1" smtClean="0">
                                          <a:latin typeface="Cambria Math" charset="0"/>
                                          <a:ea typeface="Cambria Math" charset="0"/>
                                          <a:cs typeface="Cambria Math" charset="0"/>
                                        </a:rPr>
                                        <m:t>𝜇</m:t>
                                      </m:r>
                                    </m:e>
                                  </m:d>
                                </m:e>
                                <m:sup>
                                  <m:r>
                                    <a:rPr lang="en-GB" sz="2800" b="0" i="1" smtClean="0">
                                      <a:latin typeface="Cambria Math" charset="0"/>
                                    </a:rPr>
                                    <m:t>2</m:t>
                                  </m:r>
                                </m:sup>
                              </m:sSup>
                            </m:num>
                            <m:den>
                              <m:sSup>
                                <m:sSupPr>
                                  <m:ctrlPr>
                                    <a:rPr lang="mr-IN" sz="2800" i="1">
                                      <a:latin typeface="Cambria Math" panose="02040503050406030204" pitchFamily="18" charset="0"/>
                                    </a:rPr>
                                  </m:ctrlPr>
                                </m:sSupPr>
                                <m:e>
                                  <m:r>
                                    <a:rPr lang="en-GB" sz="2800" b="0" i="1" smtClean="0">
                                      <a:latin typeface="Cambria Math" charset="0"/>
                                    </a:rPr>
                                    <m:t>2</m:t>
                                  </m:r>
                                  <m:r>
                                    <a:rPr lang="mr-IN" sz="2800" i="1">
                                      <a:latin typeface="Cambria Math" charset="0"/>
                                      <a:ea typeface="Cambria Math" charset="0"/>
                                      <a:cs typeface="Cambria Math" charset="0"/>
                                    </a:rPr>
                                    <m:t>𝜎</m:t>
                                  </m:r>
                                </m:e>
                                <m:sup>
                                  <m:r>
                                    <a:rPr lang="en-GB" sz="2800" i="1">
                                      <a:latin typeface="Cambria Math" charset="0"/>
                                    </a:rPr>
                                    <m:t>2</m:t>
                                  </m:r>
                                </m:sup>
                              </m:sSup>
                            </m:den>
                          </m:f>
                        </m:e>
                      </m:d>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6774862" y="3847862"/>
                <a:ext cx="3915816" cy="976806"/>
              </a:xfrm>
              <a:prstGeom prst="rect">
                <a:avLst/>
              </a:prstGeom>
              <a:blipFill rotWithShape="0">
                <a:blip r:embed="rId4"/>
                <a:stretch>
                  <a:fillRect/>
                </a:stretch>
              </a:blipFill>
            </p:spPr>
            <p:txBody>
              <a:bodyPr/>
              <a:lstStyle/>
              <a:p>
                <a:r>
                  <a:rPr lang="en-US">
                    <a:noFill/>
                  </a:rPr>
                  <a:t> </a:t>
                </a:r>
              </a:p>
            </p:txBody>
          </p:sp>
        </mc:Fallback>
      </mc:AlternateContent>
      <p:sp>
        <p:nvSpPr>
          <p:cNvPr id="10" name="Rectangle 9"/>
          <p:cNvSpPr/>
          <p:nvPr/>
        </p:nvSpPr>
        <p:spPr>
          <a:xfrm>
            <a:off x="7913686" y="2258596"/>
            <a:ext cx="2315688" cy="461665"/>
          </a:xfrm>
          <a:prstGeom prst="rect">
            <a:avLst/>
          </a:prstGeom>
        </p:spPr>
        <p:txBody>
          <a:bodyPr wrap="square">
            <a:spAutoFit/>
          </a:bodyPr>
          <a:lstStyle/>
          <a:p>
            <a:pPr fontAlgn="auto">
              <a:spcBef>
                <a:spcPts val="0"/>
              </a:spcBef>
              <a:spcAft>
                <a:spcPts val="0"/>
              </a:spcAft>
            </a:pPr>
            <a:r>
              <a:rPr lang="en-US" sz="2400" b="1" kern="0">
                <a:latin typeface="+mn-lt"/>
              </a:rPr>
              <a:t>Normal </a:t>
            </a:r>
            <a:r>
              <a:rPr lang="en-US" sz="2400" b="1" kern="0" dirty="0">
                <a:latin typeface="+mn-lt"/>
              </a:rPr>
              <a:t>PDF </a:t>
            </a:r>
          </a:p>
        </p:txBody>
      </p:sp>
      <mc:AlternateContent xmlns:mc="http://schemas.openxmlformats.org/markup-compatibility/2006" xmlns:a14="http://schemas.microsoft.com/office/drawing/2010/main">
        <mc:Choice Requires="a14">
          <p:sp>
            <p:nvSpPr>
              <p:cNvPr id="12" name="Rectangle 11"/>
              <p:cNvSpPr/>
              <p:nvPr/>
            </p:nvSpPr>
            <p:spPr>
              <a:xfrm>
                <a:off x="6774862" y="5297384"/>
                <a:ext cx="3301340" cy="461665"/>
              </a:xfrm>
              <a:prstGeom prst="rect">
                <a:avLst/>
              </a:prstGeom>
            </p:spPr>
            <p:txBody>
              <a:bodyPr wrap="square">
                <a:spAutoFit/>
              </a:bodyPr>
              <a:lstStyle/>
              <a:p>
                <a:pPr fontAlgn="auto">
                  <a:spcBef>
                    <a:spcPts val="0"/>
                  </a:spcBef>
                  <a:spcAft>
                    <a:spcPts val="0"/>
                  </a:spcAft>
                </a:pPr>
                <a:r>
                  <a:rPr lang="en-US" sz="2400" kern="0" dirty="0"/>
                  <a:t>with </a:t>
                </a:r>
                <a14:m>
                  <m:oMath xmlns:m="http://schemas.openxmlformats.org/officeDocument/2006/math">
                    <m:r>
                      <a:rPr lang="en-GB" sz="2400" i="1" kern="0" dirty="0" smtClean="0">
                        <a:latin typeface="Cambria Math" charset="0"/>
                        <a:ea typeface="Cambria Math" charset="0"/>
                        <a:cs typeface="Cambria Math" charset="0"/>
                      </a:rPr>
                      <m:t>𝜇</m:t>
                    </m:r>
                    <m:r>
                      <a:rPr lang="en-GB" sz="2400" i="1" kern="0" dirty="0" smtClean="0">
                        <a:latin typeface="Cambria Math" charset="0"/>
                        <a:ea typeface="Cambria Math" charset="0"/>
                        <a:cs typeface="Cambria Math" charset="0"/>
                      </a:rPr>
                      <m:t>∈</m:t>
                    </m:r>
                    <m:r>
                      <a:rPr lang="en-GB" sz="2400" i="1" kern="0" dirty="0" smtClean="0">
                        <a:latin typeface="Cambria Math" charset="0"/>
                        <a:ea typeface="Cambria Math" charset="0"/>
                        <a:cs typeface="Cambria Math" charset="0"/>
                      </a:rPr>
                      <m:t>ℝ</m:t>
                    </m:r>
                  </m:oMath>
                </a14:m>
                <a:r>
                  <a:rPr lang="en-US" sz="2400" kern="0" dirty="0">
                    <a:latin typeface="+mn-lt"/>
                  </a:rPr>
                  <a:t> mean</a:t>
                </a:r>
              </a:p>
            </p:txBody>
          </p:sp>
        </mc:Choice>
        <mc:Fallback xmlns="">
          <p:sp>
            <p:nvSpPr>
              <p:cNvPr id="12" name="Rectangle 11"/>
              <p:cNvSpPr>
                <a:spLocks noRot="1" noChangeAspect="1" noMove="1" noResize="1" noEditPoints="1" noAdjustHandles="1" noChangeArrowheads="1" noChangeShapeType="1" noTextEdit="1"/>
              </p:cNvSpPr>
              <p:nvPr/>
            </p:nvSpPr>
            <p:spPr>
              <a:xfrm>
                <a:off x="6774862" y="5297384"/>
                <a:ext cx="3301340" cy="461665"/>
              </a:xfrm>
              <a:prstGeom prst="rect">
                <a:avLst/>
              </a:prstGeom>
              <a:blipFill rotWithShape="0">
                <a:blip r:embed="rId5"/>
                <a:stretch>
                  <a:fillRect l="-2768"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39746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804073" cy="1143000"/>
          </a:xfrm>
        </p:spPr>
        <p:txBody>
          <a:bodyPr/>
          <a:lstStyle/>
          <a:p>
            <a:pPr marL="0" indent="0" eaLnBrk="1" fontAlgn="auto" hangingPunct="1">
              <a:spcBef>
                <a:spcPts val="0"/>
              </a:spcBef>
              <a:spcAft>
                <a:spcPts val="0"/>
              </a:spcAft>
              <a:buNone/>
              <a:defRPr/>
            </a:pPr>
            <a:r>
              <a:rPr lang="en-GB" dirty="0"/>
              <a:t>Rayleigh and Normal (Gaussian) PDFs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21</a:t>
            </a:fld>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792" t="7500" r="50814"/>
          <a:stretch/>
        </p:blipFill>
        <p:spPr>
          <a:xfrm>
            <a:off x="3034265" y="1315858"/>
            <a:ext cx="5308553" cy="5450988"/>
          </a:xfrm>
          <a:prstGeom prst="rect">
            <a:avLst/>
          </a:prstGeom>
        </p:spPr>
      </p:pic>
    </p:spTree>
    <p:extLst>
      <p:ext uri="{BB962C8B-B14F-4D97-AF65-F5344CB8AC3E}">
        <p14:creationId xmlns:p14="http://schemas.microsoft.com/office/powerpoint/2010/main" val="114753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6878" y="923998"/>
                <a:ext cx="12085122" cy="1569660"/>
              </a:xfrm>
              <a:prstGeom prst="rect">
                <a:avLst/>
              </a:prstGeom>
            </p:spPr>
            <p:txBody>
              <a:bodyPr wrap="square">
                <a:spAutoFit/>
              </a:bodyPr>
              <a:lstStyle/>
              <a:p>
                <a:pPr eaLnBrk="1" fontAlgn="auto" hangingPunct="1">
                  <a:spcBef>
                    <a:spcPts val="0"/>
                  </a:spcBef>
                  <a:spcAft>
                    <a:spcPts val="0"/>
                  </a:spcAft>
                  <a:buClrTx/>
                </a:pPr>
                <a:endParaRPr lang="en-US" sz="2400" kern="0" dirty="0"/>
              </a:p>
              <a:p>
                <a:pPr marL="342900" indent="-342900" fontAlgn="auto">
                  <a:spcBef>
                    <a:spcPts val="0"/>
                  </a:spcBef>
                  <a:spcAft>
                    <a:spcPts val="0"/>
                  </a:spcAft>
                  <a:buFont typeface="Arial" charset="0"/>
                  <a:buChar char="•"/>
                </a:pPr>
                <a:r>
                  <a:rPr lang="en-GB" sz="2400" kern="0" dirty="0">
                    <a:latin typeface="+mn-lt"/>
                  </a:rPr>
                  <a:t>Fading statistics are often presented in terms of the </a:t>
                </a:r>
                <a:r>
                  <a:rPr lang="en-GB" sz="2400" i="1" kern="0" dirty="0">
                    <a:latin typeface="+mn-lt"/>
                  </a:rPr>
                  <a:t>Cumulative Probability Density Function</a:t>
                </a:r>
                <a:r>
                  <a:rPr lang="en-GB" sz="2400" kern="0" dirty="0">
                    <a:latin typeface="+mn-lt"/>
                  </a:rPr>
                  <a:t>, i.e.</a:t>
                </a:r>
              </a:p>
              <a:p>
                <a:pPr marL="800100" lvl="1" indent="-342900" fontAlgn="auto">
                  <a:spcBef>
                    <a:spcPts val="0"/>
                  </a:spcBef>
                  <a:spcAft>
                    <a:spcPts val="0"/>
                  </a:spcAft>
                  <a:buFont typeface="Arial" charset="0"/>
                  <a:buChar char="•"/>
                </a:pPr>
                <a:r>
                  <a:rPr lang="en-GB" sz="2400" kern="0" dirty="0">
                    <a:latin typeface="+mn-lt"/>
                  </a:rPr>
                  <a:t>t</a:t>
                </a:r>
                <a:r>
                  <a:rPr lang="en-US" sz="2400" kern="0" dirty="0">
                    <a:latin typeface="+mn-lt"/>
                  </a:rPr>
                  <a:t>he probability that the signal envelope does not exceed a specified level </a:t>
                </a:r>
                <a14:m>
                  <m:oMath xmlns:m="http://schemas.openxmlformats.org/officeDocument/2006/math">
                    <m:sSub>
                      <m:sSubPr>
                        <m:ctrlPr>
                          <a:rPr lang="en-US" sz="2400" i="1" kern="0" smtClean="0">
                            <a:latin typeface="Cambria Math" panose="02040503050406030204" pitchFamily="18" charset="0"/>
                          </a:rPr>
                        </m:ctrlPr>
                      </m:sSubPr>
                      <m:e>
                        <m:r>
                          <a:rPr lang="en-GB" sz="2400" b="0" i="1" kern="0" smtClean="0">
                            <a:latin typeface="Cambria Math" charset="0"/>
                          </a:rPr>
                          <m:t>𝑅</m:t>
                        </m:r>
                      </m:e>
                      <m:sub>
                        <m:r>
                          <a:rPr lang="en-GB" sz="2400" b="0" i="1" kern="0" smtClean="0">
                            <a:latin typeface="Cambria Math" charset="0"/>
                          </a:rPr>
                          <m:t>𝑠</m:t>
                        </m:r>
                      </m:sub>
                    </m:sSub>
                  </m:oMath>
                </a14:m>
                <a:endParaRPr lang="en-US" sz="2400" kern="0" dirty="0">
                  <a:latin typeface="+mn-lt"/>
                </a:endParaRPr>
              </a:p>
            </p:txBody>
          </p:sp>
        </mc:Choice>
        <mc:Fallback xmlns="">
          <p:sp>
            <p:nvSpPr>
              <p:cNvPr id="7" name="Rectangle 6"/>
              <p:cNvSpPr>
                <a:spLocks noRot="1" noChangeAspect="1" noMove="1" noResize="1" noEditPoints="1" noAdjustHandles="1" noChangeArrowheads="1" noChangeShapeType="1" noTextEdit="1"/>
              </p:cNvSpPr>
              <p:nvPr/>
            </p:nvSpPr>
            <p:spPr>
              <a:xfrm>
                <a:off x="106878" y="923998"/>
                <a:ext cx="12085122" cy="1569660"/>
              </a:xfrm>
              <a:prstGeom prst="rect">
                <a:avLst/>
              </a:prstGeom>
              <a:blipFill rotWithShape="0">
                <a:blip r:embed="rId2"/>
                <a:stretch>
                  <a:fillRect l="-706" b="-8560"/>
                </a:stretch>
              </a:blipFill>
            </p:spPr>
            <p:txBody>
              <a:bodyPr/>
              <a:lstStyle/>
              <a:p>
                <a:r>
                  <a:rPr lang="en-US">
                    <a:noFill/>
                  </a:rPr>
                  <a:t> </a:t>
                </a:r>
              </a:p>
            </p:txBody>
          </p:sp>
        </mc:Fallback>
      </mc:AlternateContent>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Rayleigh CDF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22</a:t>
            </a:fld>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37" y="4085531"/>
            <a:ext cx="6337644" cy="1571869"/>
          </a:xfrm>
          <a:prstGeom prst="rect">
            <a:avLst/>
          </a:prstGeom>
        </p:spPr>
      </p:pic>
      <p:sp>
        <p:nvSpPr>
          <p:cNvPr id="8" name="Rectangle 7"/>
          <p:cNvSpPr/>
          <p:nvPr/>
        </p:nvSpPr>
        <p:spPr>
          <a:xfrm>
            <a:off x="106878" y="2866588"/>
            <a:ext cx="6911439" cy="461665"/>
          </a:xfrm>
          <a:prstGeom prst="rect">
            <a:avLst/>
          </a:prstGeom>
        </p:spPr>
        <p:txBody>
          <a:bodyPr wrap="square">
            <a:spAutoFit/>
          </a:bodyPr>
          <a:lstStyle/>
          <a:p>
            <a:pPr marL="342900" indent="-342900" fontAlgn="auto">
              <a:spcBef>
                <a:spcPts val="0"/>
              </a:spcBef>
              <a:spcAft>
                <a:spcPts val="0"/>
              </a:spcAft>
              <a:buFont typeface="Arial" charset="0"/>
              <a:buChar char="•"/>
            </a:pPr>
            <a:r>
              <a:rPr lang="en-GB" sz="2400" kern="0" dirty="0">
                <a:latin typeface="+mn-lt"/>
              </a:rPr>
              <a:t>The CDF for a Rayleigh process is given by:</a:t>
            </a:r>
            <a:endParaRPr lang="en-US" sz="2400" kern="0" dirty="0">
              <a:latin typeface="+mn-lt"/>
            </a:endParaRPr>
          </a:p>
        </p:txBody>
      </p:sp>
    </p:spTree>
    <p:extLst>
      <p:ext uri="{BB962C8B-B14F-4D97-AF65-F5344CB8AC3E}">
        <p14:creationId xmlns:p14="http://schemas.microsoft.com/office/powerpoint/2010/main" val="87523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Rayleigh CDF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23</a:t>
            </a:fld>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9020" t="7500" r="3441"/>
          <a:stretch/>
        </p:blipFill>
        <p:spPr>
          <a:xfrm>
            <a:off x="6056416" y="680374"/>
            <a:ext cx="5937926" cy="6078560"/>
          </a:xfrm>
          <a:prstGeom prst="rect">
            <a:avLst/>
          </a:prstGeom>
        </p:spPr>
      </p:pic>
      <p:sp>
        <p:nvSpPr>
          <p:cNvPr id="9" name="TextBox 8"/>
          <p:cNvSpPr txBox="1"/>
          <p:nvPr/>
        </p:nvSpPr>
        <p:spPr>
          <a:xfrm>
            <a:off x="876188" y="2600653"/>
            <a:ext cx="3553308" cy="1569660"/>
          </a:xfrm>
          <a:prstGeom prst="rect">
            <a:avLst/>
          </a:prstGeom>
          <a:noFill/>
          <a:ln>
            <a:noFill/>
          </a:ln>
        </p:spPr>
        <p:txBody>
          <a:bodyPr wrap="square" rtlCol="0">
            <a:spAutoFit/>
          </a:bodyPr>
          <a:lstStyle/>
          <a:p>
            <a:pPr algn="just"/>
            <a:r>
              <a:rPr lang="en-US" sz="2400" dirty="0"/>
              <a:t>99.9% of time the signal envelope fluctuates with a </a:t>
            </a:r>
            <a:r>
              <a:rPr lang="en-US" sz="2400" dirty="0">
                <a:solidFill>
                  <a:srgbClr val="0066FF"/>
                </a:solidFill>
              </a:rPr>
              <a:t>dynamic range </a:t>
            </a:r>
            <a:r>
              <a:rPr lang="en-US" sz="2400" dirty="0"/>
              <a:t>of around 40dB</a:t>
            </a:r>
          </a:p>
        </p:txBody>
      </p:sp>
      <p:sp>
        <p:nvSpPr>
          <p:cNvPr id="11" name="Oval 10"/>
          <p:cNvSpPr/>
          <p:nvPr/>
        </p:nvSpPr>
        <p:spPr>
          <a:xfrm>
            <a:off x="6805749" y="5670569"/>
            <a:ext cx="5062844" cy="731498"/>
          </a:xfrm>
          <a:prstGeom prst="ellipse">
            <a:avLst/>
          </a:prstGeom>
          <a:no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51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Question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24</a:t>
            </a:fld>
            <a:endParaRPr lang="en-GB"/>
          </a:p>
        </p:txBody>
      </p:sp>
      <p:sp>
        <p:nvSpPr>
          <p:cNvPr id="7" name="Rectangle 6"/>
          <p:cNvSpPr/>
          <p:nvPr/>
        </p:nvSpPr>
        <p:spPr>
          <a:xfrm>
            <a:off x="83127" y="1019001"/>
            <a:ext cx="4241223" cy="1569660"/>
          </a:xfrm>
          <a:prstGeom prst="rect">
            <a:avLst/>
          </a:prstGeom>
        </p:spPr>
        <p:txBody>
          <a:bodyPr wrap="square">
            <a:spAutoFit/>
          </a:bodyPr>
          <a:lstStyle/>
          <a:p>
            <a:pPr eaLnBrk="1" fontAlgn="auto" hangingPunct="1">
              <a:spcBef>
                <a:spcPts val="0"/>
              </a:spcBef>
              <a:spcAft>
                <a:spcPts val="0"/>
              </a:spcAft>
              <a:buClrTx/>
            </a:pPr>
            <a:r>
              <a:rPr lang="en-US" sz="2400" kern="0" dirty="0"/>
              <a:t>What is the probability of a Rayleigh envelope fading (relative to local mean) to be more than </a:t>
            </a:r>
            <a:r>
              <a:rPr lang="en-US" sz="2400" kern="0" dirty="0">
                <a:solidFill>
                  <a:srgbClr val="0066FF"/>
                </a:solidFill>
              </a:rPr>
              <a:t>10dB</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9020" t="7500" r="3441"/>
          <a:stretch/>
        </p:blipFill>
        <p:spPr>
          <a:xfrm>
            <a:off x="6572250" y="392966"/>
            <a:ext cx="5341423" cy="5467930"/>
          </a:xfrm>
          <a:prstGeom prst="rect">
            <a:avLst/>
          </a:prstGeom>
        </p:spPr>
      </p:pic>
      <p:sp>
        <p:nvSpPr>
          <p:cNvPr id="15" name="Rectangle 14"/>
          <p:cNvSpPr/>
          <p:nvPr/>
        </p:nvSpPr>
        <p:spPr>
          <a:xfrm>
            <a:off x="83127" y="3952701"/>
            <a:ext cx="4241223" cy="1569660"/>
          </a:xfrm>
          <a:prstGeom prst="rect">
            <a:avLst/>
          </a:prstGeom>
        </p:spPr>
        <p:txBody>
          <a:bodyPr wrap="square">
            <a:spAutoFit/>
          </a:bodyPr>
          <a:lstStyle/>
          <a:p>
            <a:pPr eaLnBrk="1" fontAlgn="auto" hangingPunct="1">
              <a:spcBef>
                <a:spcPts val="0"/>
              </a:spcBef>
              <a:spcAft>
                <a:spcPts val="0"/>
              </a:spcAft>
              <a:buClrTx/>
            </a:pPr>
            <a:r>
              <a:rPr lang="en-US" sz="2400" kern="0" dirty="0"/>
              <a:t>What is the probability of a Rayleigh envelope fading (relative to local mean) to be more than </a:t>
            </a:r>
            <a:r>
              <a:rPr lang="en-US" sz="2400" kern="0" dirty="0">
                <a:solidFill>
                  <a:srgbClr val="0066FF"/>
                </a:solidFill>
              </a:rPr>
              <a:t>20dB</a:t>
            </a:r>
          </a:p>
        </p:txBody>
      </p:sp>
      <p:sp>
        <p:nvSpPr>
          <p:cNvPr id="17" name="Title 1"/>
          <p:cNvSpPr txBox="1">
            <a:spLocks/>
          </p:cNvSpPr>
          <p:nvPr/>
        </p:nvSpPr>
        <p:spPr bwMode="auto">
          <a:xfrm>
            <a:off x="0" y="2878021"/>
            <a:ext cx="452697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441325" indent="-441325" algn="l" rtl="0" eaLnBrk="0" fontAlgn="base" hangingPunct="0">
              <a:spcBef>
                <a:spcPct val="0"/>
              </a:spcBef>
              <a:spcAft>
                <a:spcPct val="0"/>
              </a:spcAft>
              <a:buBlip>
                <a:blip r:embed="rId3"/>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3"/>
              </a:buBlip>
              <a:defRPr sz="4400">
                <a:solidFill>
                  <a:srgbClr val="B01C2E"/>
                </a:solidFill>
                <a:latin typeface="Arial" charset="0"/>
              </a:defRPr>
            </a:lvl2pPr>
            <a:lvl3pPr marL="441325" indent="-441325" algn="l" rtl="0" eaLnBrk="0" fontAlgn="base" hangingPunct="0">
              <a:spcBef>
                <a:spcPct val="0"/>
              </a:spcBef>
              <a:spcAft>
                <a:spcPct val="0"/>
              </a:spcAft>
              <a:buBlip>
                <a:blip r:embed="rId3"/>
              </a:buBlip>
              <a:defRPr sz="4400">
                <a:solidFill>
                  <a:srgbClr val="B01C2E"/>
                </a:solidFill>
                <a:latin typeface="Arial" charset="0"/>
              </a:defRPr>
            </a:lvl3pPr>
            <a:lvl4pPr marL="441325" indent="-441325" algn="l" rtl="0" eaLnBrk="0" fontAlgn="base" hangingPunct="0">
              <a:spcBef>
                <a:spcPct val="0"/>
              </a:spcBef>
              <a:spcAft>
                <a:spcPct val="0"/>
              </a:spcAft>
              <a:buBlip>
                <a:blip r:embed="rId3"/>
              </a:buBlip>
              <a:defRPr sz="4400">
                <a:solidFill>
                  <a:srgbClr val="B01C2E"/>
                </a:solidFill>
                <a:latin typeface="Arial" charset="0"/>
              </a:defRPr>
            </a:lvl4pPr>
            <a:lvl5pPr marL="441325" indent="-441325" algn="l" rtl="0" eaLnBrk="0" fontAlgn="base" hangingPunct="0">
              <a:spcBef>
                <a:spcPct val="0"/>
              </a:spcBef>
              <a:spcAft>
                <a:spcPct val="0"/>
              </a:spcAft>
              <a:buBlip>
                <a:blip r:embed="rId3"/>
              </a:buBlip>
              <a:defRPr sz="4400">
                <a:solidFill>
                  <a:srgbClr val="B01C2E"/>
                </a:solidFill>
                <a:latin typeface="Arial" charset="0"/>
              </a:defRPr>
            </a:lvl5pPr>
            <a:lvl6pPr marL="898525" indent="-441325" algn="l" rtl="0" fontAlgn="base">
              <a:spcBef>
                <a:spcPct val="0"/>
              </a:spcBef>
              <a:spcAft>
                <a:spcPct val="0"/>
              </a:spcAft>
              <a:buBlip>
                <a:blip r:embed="rId3"/>
              </a:buBlip>
              <a:defRPr sz="4400">
                <a:solidFill>
                  <a:srgbClr val="B01C2E"/>
                </a:solidFill>
                <a:latin typeface="Arial" charset="0"/>
              </a:defRPr>
            </a:lvl6pPr>
            <a:lvl7pPr marL="1355725" indent="-441325" algn="l" rtl="0" fontAlgn="base">
              <a:spcBef>
                <a:spcPct val="0"/>
              </a:spcBef>
              <a:spcAft>
                <a:spcPct val="0"/>
              </a:spcAft>
              <a:buBlip>
                <a:blip r:embed="rId3"/>
              </a:buBlip>
              <a:defRPr sz="4400">
                <a:solidFill>
                  <a:srgbClr val="B01C2E"/>
                </a:solidFill>
                <a:latin typeface="Arial" charset="0"/>
              </a:defRPr>
            </a:lvl7pPr>
            <a:lvl8pPr marL="1812925" indent="-441325" algn="l" rtl="0" fontAlgn="base">
              <a:spcBef>
                <a:spcPct val="0"/>
              </a:spcBef>
              <a:spcAft>
                <a:spcPct val="0"/>
              </a:spcAft>
              <a:buBlip>
                <a:blip r:embed="rId3"/>
              </a:buBlip>
              <a:defRPr sz="4400">
                <a:solidFill>
                  <a:srgbClr val="B01C2E"/>
                </a:solidFill>
                <a:latin typeface="Arial" charset="0"/>
              </a:defRPr>
            </a:lvl8pPr>
            <a:lvl9pPr marL="2270125" indent="-441325" algn="l" rtl="0" fontAlgn="base">
              <a:spcBef>
                <a:spcPct val="0"/>
              </a:spcBef>
              <a:spcAft>
                <a:spcPct val="0"/>
              </a:spcAft>
              <a:buBlip>
                <a:blip r:embed="rId3"/>
              </a:buBlip>
              <a:defRPr sz="4400">
                <a:solidFill>
                  <a:srgbClr val="B01C2E"/>
                </a:solidFill>
                <a:latin typeface="Arial" charset="0"/>
              </a:defRPr>
            </a:lvl9pPr>
          </a:lstStyle>
          <a:p>
            <a:pPr marL="0" indent="0" eaLnBrk="1" fontAlgn="auto" hangingPunct="1">
              <a:spcBef>
                <a:spcPts val="0"/>
              </a:spcBef>
              <a:spcAft>
                <a:spcPts val="0"/>
              </a:spcAft>
              <a:buFontTx/>
              <a:buNone/>
              <a:defRPr/>
            </a:pPr>
            <a:r>
              <a:rPr lang="en-GB" kern="0" dirty="0"/>
              <a:t>Question 2</a:t>
            </a:r>
          </a:p>
        </p:txBody>
      </p:sp>
    </p:spTree>
    <p:extLst>
      <p:ext uri="{BB962C8B-B14F-4D97-AF65-F5344CB8AC3E}">
        <p14:creationId xmlns:p14="http://schemas.microsoft.com/office/powerpoint/2010/main" val="74806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Question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25</a:t>
            </a:fld>
            <a:endParaRPr lang="en-GB"/>
          </a:p>
        </p:txBody>
      </p:sp>
      <p:sp>
        <p:nvSpPr>
          <p:cNvPr id="7" name="Rectangle 6"/>
          <p:cNvSpPr/>
          <p:nvPr/>
        </p:nvSpPr>
        <p:spPr>
          <a:xfrm>
            <a:off x="83127" y="1019001"/>
            <a:ext cx="11697195" cy="830997"/>
          </a:xfrm>
          <a:prstGeom prst="rect">
            <a:avLst/>
          </a:prstGeom>
        </p:spPr>
        <p:txBody>
          <a:bodyPr wrap="square">
            <a:spAutoFit/>
          </a:bodyPr>
          <a:lstStyle/>
          <a:p>
            <a:pPr eaLnBrk="1" fontAlgn="auto" hangingPunct="1">
              <a:spcBef>
                <a:spcPts val="0"/>
              </a:spcBef>
              <a:spcAft>
                <a:spcPts val="0"/>
              </a:spcAft>
              <a:buClrTx/>
            </a:pPr>
            <a:r>
              <a:rPr lang="en-US" sz="2400" kern="0" dirty="0"/>
              <a:t>What is the probability of a Rayleigh envelope fading (relative to local mean) to be more than </a:t>
            </a:r>
            <a:r>
              <a:rPr lang="en-US" sz="2400" kern="0" dirty="0">
                <a:solidFill>
                  <a:srgbClr val="0066FF"/>
                </a:solidFill>
              </a:rPr>
              <a:t>10dB</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49020" t="7500" r="3441"/>
          <a:stretch/>
        </p:blipFill>
        <p:spPr>
          <a:xfrm>
            <a:off x="7526205" y="1658424"/>
            <a:ext cx="4254117" cy="4354872"/>
          </a:xfrm>
          <a:prstGeom prst="rect">
            <a:avLst/>
          </a:prstGeom>
        </p:spPr>
      </p:pic>
      <p:sp>
        <p:nvSpPr>
          <p:cNvPr id="6" name="Rectangle 5"/>
          <p:cNvSpPr/>
          <p:nvPr/>
        </p:nvSpPr>
        <p:spPr>
          <a:xfrm>
            <a:off x="83127" y="4512524"/>
            <a:ext cx="4538960" cy="461665"/>
          </a:xfrm>
          <a:prstGeom prst="rect">
            <a:avLst/>
          </a:prstGeom>
        </p:spPr>
        <p:txBody>
          <a:bodyPr wrap="square">
            <a:spAutoFit/>
          </a:bodyPr>
          <a:lstStyle/>
          <a:p>
            <a:pPr eaLnBrk="1" fontAlgn="auto" hangingPunct="1">
              <a:spcBef>
                <a:spcPts val="0"/>
              </a:spcBef>
              <a:spcAft>
                <a:spcPts val="0"/>
              </a:spcAft>
              <a:buClrTx/>
            </a:pPr>
            <a:r>
              <a:rPr lang="en-US" sz="2400" kern="0" dirty="0"/>
              <a:t>Around 0.08 or 8% of time</a:t>
            </a:r>
          </a:p>
        </p:txBody>
      </p:sp>
      <p:sp>
        <p:nvSpPr>
          <p:cNvPr id="8" name="Oval 7"/>
          <p:cNvSpPr/>
          <p:nvPr/>
        </p:nvSpPr>
        <p:spPr>
          <a:xfrm>
            <a:off x="7992095" y="3121029"/>
            <a:ext cx="190003" cy="1304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9844644" y="3146961"/>
            <a:ext cx="11875" cy="2327564"/>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8003969" y="3146961"/>
            <a:ext cx="1840676" cy="11875"/>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37938" y="4130051"/>
            <a:ext cx="761345" cy="400110"/>
          </a:xfrm>
          <a:prstGeom prst="rect">
            <a:avLst/>
          </a:prstGeom>
        </p:spPr>
        <p:txBody>
          <a:bodyPr wrap="square">
            <a:spAutoFit/>
          </a:bodyPr>
          <a:lstStyle/>
          <a:p>
            <a:pPr eaLnBrk="1" fontAlgn="auto" hangingPunct="1">
              <a:spcBef>
                <a:spcPts val="0"/>
              </a:spcBef>
              <a:spcAft>
                <a:spcPts val="0"/>
              </a:spcAft>
              <a:buClrTx/>
            </a:pPr>
            <a:r>
              <a:rPr lang="en-US" sz="2000" b="1" kern="0" dirty="0"/>
              <a:t>0.08</a:t>
            </a:r>
          </a:p>
        </p:txBody>
      </p:sp>
      <p:cxnSp>
        <p:nvCxnSpPr>
          <p:cNvPr id="16" name="Straight Arrow Connector 15"/>
          <p:cNvCxnSpPr/>
          <p:nvPr/>
        </p:nvCxnSpPr>
        <p:spPr>
          <a:xfrm flipV="1">
            <a:off x="6418612" y="3286903"/>
            <a:ext cx="1502229" cy="843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flipV="1">
            <a:off x="9552137" y="5439991"/>
            <a:ext cx="608764" cy="413101"/>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125" y="2542493"/>
            <a:ext cx="6335485" cy="830997"/>
          </a:xfrm>
          <a:prstGeom prst="rect">
            <a:avLst/>
          </a:prstGeom>
        </p:spPr>
        <p:txBody>
          <a:bodyPr wrap="square">
            <a:spAutoFit/>
          </a:bodyPr>
          <a:lstStyle/>
          <a:p>
            <a:pPr eaLnBrk="1" fontAlgn="auto" hangingPunct="1">
              <a:spcBef>
                <a:spcPts val="0"/>
              </a:spcBef>
              <a:spcAft>
                <a:spcPts val="0"/>
              </a:spcAft>
              <a:buClrTx/>
            </a:pPr>
            <a:r>
              <a:rPr lang="en-US" sz="2400" kern="0" dirty="0"/>
              <a:t>Probability of received signal strength&lt;-10dB from the mean</a:t>
            </a:r>
          </a:p>
        </p:txBody>
      </p:sp>
    </p:spTree>
    <p:extLst>
      <p:ext uri="{BB962C8B-B14F-4D97-AF65-F5344CB8AC3E}">
        <p14:creationId xmlns:p14="http://schemas.microsoft.com/office/powerpoint/2010/main" val="2534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4" grpId="0"/>
      <p:bldP spid="18"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indent="0" eaLnBrk="1" fontAlgn="auto" hangingPunct="1">
              <a:spcBef>
                <a:spcPts val="0"/>
              </a:spcBef>
              <a:spcAft>
                <a:spcPts val="0"/>
              </a:spcAft>
              <a:buNone/>
              <a:defRPr/>
            </a:pPr>
            <a:r>
              <a:rPr lang="en-GB" dirty="0"/>
              <a:t>Question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26</a:t>
            </a:fld>
            <a:endParaRPr lang="en-GB"/>
          </a:p>
        </p:txBody>
      </p:sp>
      <p:sp>
        <p:nvSpPr>
          <p:cNvPr id="7" name="Rectangle 6"/>
          <p:cNvSpPr/>
          <p:nvPr/>
        </p:nvSpPr>
        <p:spPr>
          <a:xfrm>
            <a:off x="83127" y="1019001"/>
            <a:ext cx="11697195" cy="830997"/>
          </a:xfrm>
          <a:prstGeom prst="rect">
            <a:avLst/>
          </a:prstGeom>
        </p:spPr>
        <p:txBody>
          <a:bodyPr wrap="square">
            <a:spAutoFit/>
          </a:bodyPr>
          <a:lstStyle/>
          <a:p>
            <a:pPr eaLnBrk="1" fontAlgn="auto" hangingPunct="1">
              <a:spcBef>
                <a:spcPts val="0"/>
              </a:spcBef>
              <a:spcAft>
                <a:spcPts val="0"/>
              </a:spcAft>
              <a:buClrTx/>
            </a:pPr>
            <a:r>
              <a:rPr lang="en-US" sz="2400" kern="0" dirty="0"/>
              <a:t>What is the probability of a Rayleigh envelope fading (relative to local mean) to be more than </a:t>
            </a:r>
            <a:r>
              <a:rPr lang="en-US" sz="2400" kern="0" dirty="0">
                <a:solidFill>
                  <a:srgbClr val="0066FF"/>
                </a:solidFill>
              </a:rPr>
              <a:t>20dB</a:t>
            </a:r>
          </a:p>
        </p:txBody>
      </p:sp>
      <p:sp>
        <p:nvSpPr>
          <p:cNvPr id="6" name="Rectangle 5"/>
          <p:cNvSpPr/>
          <p:nvPr/>
        </p:nvSpPr>
        <p:spPr>
          <a:xfrm>
            <a:off x="154983" y="4432851"/>
            <a:ext cx="4503334" cy="461665"/>
          </a:xfrm>
          <a:prstGeom prst="rect">
            <a:avLst/>
          </a:prstGeom>
        </p:spPr>
        <p:txBody>
          <a:bodyPr wrap="square">
            <a:spAutoFit/>
          </a:bodyPr>
          <a:lstStyle/>
          <a:p>
            <a:pPr eaLnBrk="1" fontAlgn="auto" hangingPunct="1">
              <a:spcBef>
                <a:spcPts val="0"/>
              </a:spcBef>
              <a:spcAft>
                <a:spcPts val="0"/>
              </a:spcAft>
              <a:buClrTx/>
            </a:pPr>
            <a:r>
              <a:rPr lang="en-US" sz="2400" kern="0" dirty="0"/>
              <a:t>0.009 or around 1% of time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9020" t="7500" r="3441"/>
          <a:stretch/>
        </p:blipFill>
        <p:spPr>
          <a:xfrm>
            <a:off x="7526205" y="1658424"/>
            <a:ext cx="4254117" cy="4354872"/>
          </a:xfrm>
          <a:prstGeom prst="rect">
            <a:avLst/>
          </a:prstGeom>
        </p:spPr>
      </p:pic>
      <p:sp>
        <p:nvSpPr>
          <p:cNvPr id="10" name="Oval 9"/>
          <p:cNvSpPr/>
          <p:nvPr/>
        </p:nvSpPr>
        <p:spPr>
          <a:xfrm>
            <a:off x="7948222" y="4297349"/>
            <a:ext cx="190003" cy="1304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8912433" y="4324168"/>
            <a:ext cx="0" cy="117410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7992095" y="4324168"/>
            <a:ext cx="920338" cy="1"/>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34112" y="5242036"/>
            <a:ext cx="1096495" cy="400110"/>
          </a:xfrm>
          <a:prstGeom prst="rect">
            <a:avLst/>
          </a:prstGeom>
        </p:spPr>
        <p:txBody>
          <a:bodyPr wrap="square">
            <a:spAutoFit/>
          </a:bodyPr>
          <a:lstStyle/>
          <a:p>
            <a:pPr eaLnBrk="1" fontAlgn="auto" hangingPunct="1">
              <a:spcBef>
                <a:spcPts val="0"/>
              </a:spcBef>
              <a:spcAft>
                <a:spcPts val="0"/>
              </a:spcAft>
              <a:buClrTx/>
            </a:pPr>
            <a:r>
              <a:rPr lang="en-US" sz="2000" b="1" kern="0"/>
              <a:t>0.009</a:t>
            </a:r>
            <a:endParaRPr lang="en-US" sz="2000" b="1" kern="0" dirty="0"/>
          </a:p>
        </p:txBody>
      </p:sp>
      <p:cxnSp>
        <p:nvCxnSpPr>
          <p:cNvPr id="14" name="Straight Arrow Connector 13"/>
          <p:cNvCxnSpPr/>
          <p:nvPr/>
        </p:nvCxnSpPr>
        <p:spPr>
          <a:xfrm flipV="1">
            <a:off x="6369463" y="4427848"/>
            <a:ext cx="1502229" cy="843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V="1">
            <a:off x="8608051" y="5442091"/>
            <a:ext cx="608764" cy="413101"/>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127" y="2487176"/>
            <a:ext cx="6335485" cy="830997"/>
          </a:xfrm>
          <a:prstGeom prst="rect">
            <a:avLst/>
          </a:prstGeom>
        </p:spPr>
        <p:txBody>
          <a:bodyPr wrap="square">
            <a:spAutoFit/>
          </a:bodyPr>
          <a:lstStyle/>
          <a:p>
            <a:pPr eaLnBrk="1" fontAlgn="auto" hangingPunct="1">
              <a:spcBef>
                <a:spcPts val="0"/>
              </a:spcBef>
              <a:spcAft>
                <a:spcPts val="0"/>
              </a:spcAft>
              <a:buClrTx/>
            </a:pPr>
            <a:r>
              <a:rPr lang="en-US" sz="2400" kern="0" dirty="0"/>
              <a:t>Probability of received signal strength&lt;-20dB from the mean</a:t>
            </a:r>
          </a:p>
        </p:txBody>
      </p:sp>
    </p:spTree>
    <p:extLst>
      <p:ext uri="{BB962C8B-B14F-4D97-AF65-F5344CB8AC3E}">
        <p14:creationId xmlns:p14="http://schemas.microsoft.com/office/powerpoint/2010/main" val="8090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3"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936" y="3425882"/>
            <a:ext cx="5366708" cy="1196892"/>
          </a:xfrm>
          <a:prstGeom prst="rect">
            <a:avLst/>
          </a:prstGeom>
        </p:spPr>
      </p:pic>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Rician</a:t>
            </a:r>
            <a:r>
              <a:rPr lang="en-GB" dirty="0"/>
              <a:t> Model</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27</a:t>
            </a:fld>
            <a:endParaRPr lang="en-GB"/>
          </a:p>
        </p:txBody>
      </p:sp>
      <p:sp>
        <p:nvSpPr>
          <p:cNvPr id="9" name="Rectangle 8"/>
          <p:cNvSpPr/>
          <p:nvPr/>
        </p:nvSpPr>
        <p:spPr>
          <a:xfrm>
            <a:off x="116774" y="1017382"/>
            <a:ext cx="11712223" cy="1384995"/>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A </a:t>
            </a:r>
            <a:r>
              <a:rPr lang="en-US" sz="2800" kern="0" dirty="0" err="1"/>
              <a:t>Rician</a:t>
            </a:r>
            <a:r>
              <a:rPr lang="en-US" sz="2800" kern="0" dirty="0"/>
              <a:t> model is characterised by the existence of a dominant path</a:t>
            </a:r>
          </a:p>
          <a:p>
            <a:pPr marL="800100" lvl="1" indent="-342900" fontAlgn="auto">
              <a:spcBef>
                <a:spcPts val="0"/>
              </a:spcBef>
              <a:spcAft>
                <a:spcPts val="0"/>
              </a:spcAft>
              <a:buFont typeface="Arial" charset="0"/>
              <a:buChar char="•"/>
            </a:pPr>
            <a:r>
              <a:rPr lang="en-US" sz="2800" kern="0" dirty="0"/>
              <a:t>A path that arrives with greater amplitude compared to the remaining paths</a:t>
            </a:r>
          </a:p>
        </p:txBody>
      </p:sp>
      <p:sp>
        <p:nvSpPr>
          <p:cNvPr id="10" name="Rectangle 9"/>
          <p:cNvSpPr/>
          <p:nvPr/>
        </p:nvSpPr>
        <p:spPr>
          <a:xfrm>
            <a:off x="5684951" y="2990567"/>
            <a:ext cx="5011386" cy="461665"/>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66FF"/>
                </a:solidFill>
              </a:rPr>
              <a:t>envelope power of dominant path</a:t>
            </a:r>
          </a:p>
        </p:txBody>
      </p:sp>
      <p:sp>
        <p:nvSpPr>
          <p:cNvPr id="6" name="Oval 5"/>
          <p:cNvSpPr/>
          <p:nvPr/>
        </p:nvSpPr>
        <p:spPr>
          <a:xfrm>
            <a:off x="5147733" y="3501108"/>
            <a:ext cx="723551" cy="755203"/>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6773" y="2513674"/>
            <a:ext cx="11712223" cy="52322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It is characterised by the </a:t>
            </a:r>
            <a:r>
              <a:rPr lang="en-US" sz="2800" kern="0" dirty="0" err="1"/>
              <a:t>Rician</a:t>
            </a:r>
            <a:r>
              <a:rPr lang="en-US" sz="2800" kern="0" dirty="0"/>
              <a:t> K-factor:</a:t>
            </a:r>
          </a:p>
        </p:txBody>
      </p:sp>
      <p:sp>
        <p:nvSpPr>
          <p:cNvPr id="17" name="Rectangle 16"/>
          <p:cNvSpPr/>
          <p:nvPr/>
        </p:nvSpPr>
        <p:spPr>
          <a:xfrm>
            <a:off x="165457" y="5198306"/>
            <a:ext cx="11712223" cy="52322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The higher the K-factor, the less severe the fading</a:t>
            </a:r>
          </a:p>
        </p:txBody>
      </p:sp>
      <p:sp>
        <p:nvSpPr>
          <p:cNvPr id="18" name="Oval 17"/>
          <p:cNvSpPr/>
          <p:nvPr/>
        </p:nvSpPr>
        <p:spPr>
          <a:xfrm>
            <a:off x="5871284" y="3646726"/>
            <a:ext cx="825151" cy="91866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17610" y="4367309"/>
            <a:ext cx="5011386" cy="830997"/>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B050"/>
                </a:solidFill>
              </a:rPr>
              <a:t>envelope power of remaining components</a:t>
            </a:r>
          </a:p>
        </p:txBody>
      </p:sp>
    </p:spTree>
    <p:extLst>
      <p:ext uri="{BB962C8B-B14F-4D97-AF65-F5344CB8AC3E}">
        <p14:creationId xmlns:p14="http://schemas.microsoft.com/office/powerpoint/2010/main" val="108011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P spid="13" grpId="0"/>
      <p:bldP spid="17" grpId="0"/>
      <p:bldP spid="18"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Rician</a:t>
            </a:r>
            <a:r>
              <a:rPr lang="en-GB" dirty="0"/>
              <a:t> Distribution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28</a:t>
            </a:fld>
            <a:endParaRPr lang="en-GB"/>
          </a:p>
        </p:txBody>
      </p:sp>
      <p:sp>
        <p:nvSpPr>
          <p:cNvPr id="14" name="Rectangle 13"/>
          <p:cNvSpPr/>
          <p:nvPr/>
        </p:nvSpPr>
        <p:spPr>
          <a:xfrm>
            <a:off x="131727" y="2913554"/>
            <a:ext cx="11924805" cy="830997"/>
          </a:xfrm>
          <a:prstGeom prst="rect">
            <a:avLst/>
          </a:prstGeom>
        </p:spPr>
        <p:txBody>
          <a:bodyPr wrap="square">
            <a:spAutoFit/>
          </a:bodyPr>
          <a:lstStyle/>
          <a:p>
            <a:pPr eaLnBrk="1" fontAlgn="auto" hangingPunct="1">
              <a:spcBef>
                <a:spcPts val="0"/>
              </a:spcBef>
              <a:spcAft>
                <a:spcPts val="0"/>
              </a:spcAft>
              <a:buClrTx/>
            </a:pPr>
            <a:endParaRPr lang="en-US" sz="2400" kern="0" dirty="0"/>
          </a:p>
          <a:p>
            <a:pPr eaLnBrk="1" fontAlgn="auto" hangingPunct="1">
              <a:spcBef>
                <a:spcPts val="0"/>
              </a:spcBef>
              <a:spcAft>
                <a:spcPts val="0"/>
              </a:spcAft>
              <a:buClrTx/>
            </a:pPr>
            <a:r>
              <a:rPr lang="en-US" sz="2400" kern="0" dirty="0"/>
              <a:t>Equation is similar to the Rayleigh distribution:</a:t>
            </a:r>
          </a:p>
        </p:txBody>
      </p:sp>
      <p:sp>
        <p:nvSpPr>
          <p:cNvPr id="9" name="Rectangle 8"/>
          <p:cNvSpPr/>
          <p:nvPr/>
        </p:nvSpPr>
        <p:spPr>
          <a:xfrm>
            <a:off x="116774" y="1017382"/>
            <a:ext cx="7329055" cy="461665"/>
          </a:xfrm>
          <a:prstGeom prst="rect">
            <a:avLst/>
          </a:prstGeom>
        </p:spPr>
        <p:txBody>
          <a:bodyPr wrap="square">
            <a:spAutoFit/>
          </a:bodyPr>
          <a:lstStyle/>
          <a:p>
            <a:pPr marL="342900" indent="-342900" eaLnBrk="1" fontAlgn="auto" hangingPunct="1">
              <a:spcBef>
                <a:spcPts val="0"/>
              </a:spcBef>
              <a:spcAft>
                <a:spcPts val="0"/>
              </a:spcAft>
              <a:buClrTx/>
              <a:buFontTx/>
              <a:buChar char="-"/>
            </a:pPr>
            <a:r>
              <a:rPr lang="en-US" sz="2400" kern="0" dirty="0"/>
              <a:t>Deterministic path is included:</a:t>
            </a:r>
          </a:p>
        </p:txBody>
      </p:sp>
      <p:sp>
        <p:nvSpPr>
          <p:cNvPr id="10" name="Rectangle 9"/>
          <p:cNvSpPr/>
          <p:nvPr/>
        </p:nvSpPr>
        <p:spPr>
          <a:xfrm>
            <a:off x="718773" y="2727169"/>
            <a:ext cx="2388195" cy="461665"/>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B050"/>
                </a:solidFill>
              </a:rPr>
              <a:t>d</a:t>
            </a:r>
            <a:r>
              <a:rPr lang="en-US" sz="2400" kern="0">
                <a:solidFill>
                  <a:srgbClr val="00B050"/>
                </a:solidFill>
              </a:rPr>
              <a:t>ominant </a:t>
            </a:r>
            <a:r>
              <a:rPr lang="en-US" sz="2400" kern="0" dirty="0">
                <a:solidFill>
                  <a:srgbClr val="00B050"/>
                </a:solidFill>
              </a:rPr>
              <a:t>path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26" y="1665433"/>
            <a:ext cx="11503605" cy="1154802"/>
          </a:xfrm>
          <a:prstGeom prst="rect">
            <a:avLst/>
          </a:prstGeom>
        </p:spPr>
      </p:pic>
      <p:sp>
        <p:nvSpPr>
          <p:cNvPr id="13" name="Rectangle 12"/>
          <p:cNvSpPr/>
          <p:nvPr/>
        </p:nvSpPr>
        <p:spPr>
          <a:xfrm>
            <a:off x="1150871" y="1888000"/>
            <a:ext cx="1524000" cy="749943"/>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07199" y="1888001"/>
            <a:ext cx="1215201" cy="776178"/>
          </a:xfrm>
          <a:prstGeom prst="rect">
            <a:avLst/>
          </a:prstGeom>
          <a:noFill/>
          <a:ln w="38100">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06968" y="2753351"/>
            <a:ext cx="3115648" cy="461665"/>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66FF"/>
                </a:solidFill>
              </a:rPr>
              <a:t>remaining </a:t>
            </a:r>
            <a:r>
              <a:rPr lang="en-US" sz="2400" kern="0" dirty="0" err="1">
                <a:solidFill>
                  <a:srgbClr val="0066FF"/>
                </a:solidFill>
              </a:rPr>
              <a:t>multipaths</a:t>
            </a:r>
            <a:endParaRPr lang="en-US" sz="2400" kern="0" dirty="0">
              <a:solidFill>
                <a:srgbClr val="0066FF"/>
              </a:solidFill>
            </a:endParaRPr>
          </a:p>
        </p:txBody>
      </p:sp>
      <p:sp>
        <p:nvSpPr>
          <p:cNvPr id="17" name="Rectangle 16"/>
          <p:cNvSpPr/>
          <p:nvPr/>
        </p:nvSpPr>
        <p:spPr>
          <a:xfrm>
            <a:off x="3062635" y="1888000"/>
            <a:ext cx="3031493" cy="749943"/>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63598" y="1914236"/>
            <a:ext cx="3031493" cy="749943"/>
          </a:xfrm>
          <a:prstGeom prst="rect">
            <a:avLst/>
          </a:prstGeom>
          <a:noFill/>
          <a:ln w="38100">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131727" y="4623341"/>
                <a:ext cx="11924805" cy="1200329"/>
              </a:xfrm>
              <a:prstGeom prst="rect">
                <a:avLst/>
              </a:prstGeom>
            </p:spPr>
            <p:txBody>
              <a:bodyPr wrap="square">
                <a:spAutoFit/>
              </a:bodyPr>
              <a:lstStyle/>
              <a:p>
                <a:pPr eaLnBrk="1" fontAlgn="auto" hangingPunct="1">
                  <a:spcBef>
                    <a:spcPts val="0"/>
                  </a:spcBef>
                  <a:spcAft>
                    <a:spcPts val="0"/>
                  </a:spcAft>
                  <a:buClrTx/>
                </a:pPr>
                <a:endParaRPr lang="en-US" sz="2400" kern="0" dirty="0"/>
              </a:p>
              <a:p>
                <a:pPr eaLnBrk="1" fontAlgn="auto" hangingPunct="1">
                  <a:spcBef>
                    <a:spcPts val="0"/>
                  </a:spcBef>
                  <a:spcAft>
                    <a:spcPts val="0"/>
                  </a:spcAft>
                  <a:buClrTx/>
                </a:pPr>
                <a:r>
                  <a:rPr lang="en-US" sz="2400" kern="0" dirty="0"/>
                  <a:t>with the addition of a </a:t>
                </a:r>
                <a:r>
                  <a:rPr lang="en-US" sz="2400" kern="0" dirty="0">
                    <a:solidFill>
                      <a:srgbClr val="00B050"/>
                    </a:solidFill>
                  </a:rPr>
                  <a:t>known ray </a:t>
                </a:r>
                <a:r>
                  <a:rPr lang="en-US" sz="2400" kern="0" dirty="0"/>
                  <a:t>with a fixed amplitude </a:t>
                </a:r>
                <a14:m>
                  <m:oMath xmlns:m="http://schemas.openxmlformats.org/officeDocument/2006/math">
                    <m:sSub>
                      <m:sSubPr>
                        <m:ctrlPr>
                          <a:rPr lang="en-US" sz="2400" i="1" kern="0" smtClean="0">
                            <a:latin typeface="Cambria Math" panose="02040503050406030204" pitchFamily="18" charset="0"/>
                          </a:rPr>
                        </m:ctrlPr>
                      </m:sSubPr>
                      <m:e>
                        <m:r>
                          <a:rPr lang="en-GB" sz="2400" b="0" i="1" kern="0" smtClean="0">
                            <a:latin typeface="Cambria Math" charset="0"/>
                          </a:rPr>
                          <m:t>𝐴</m:t>
                        </m:r>
                      </m:e>
                      <m:sub>
                        <m:r>
                          <a:rPr lang="en-GB" sz="2400" b="0" i="1" kern="0" smtClean="0">
                            <a:latin typeface="Cambria Math" charset="0"/>
                          </a:rPr>
                          <m:t>𝑐</m:t>
                        </m:r>
                      </m:sub>
                    </m:sSub>
                  </m:oMath>
                </a14:m>
                <a:r>
                  <a:rPr lang="en-US" sz="2400" kern="0" dirty="0"/>
                  <a:t> and at a known azimuth arrival angle </a:t>
                </a:r>
                <a14:m>
                  <m:oMath xmlns:m="http://schemas.openxmlformats.org/officeDocument/2006/math">
                    <m:sSub>
                      <m:sSubPr>
                        <m:ctrlPr>
                          <a:rPr lang="en-US" sz="2400" i="1" kern="0">
                            <a:latin typeface="Cambria Math" panose="02040503050406030204" pitchFamily="18" charset="0"/>
                          </a:rPr>
                        </m:ctrlPr>
                      </m:sSubPr>
                      <m:e>
                        <m:r>
                          <a:rPr lang="en-GB" sz="2400" b="0" i="1" kern="0" smtClean="0">
                            <a:latin typeface="Cambria Math" charset="0"/>
                          </a:rPr>
                          <m:t>𝑎</m:t>
                        </m:r>
                      </m:e>
                      <m:sub>
                        <m:r>
                          <a:rPr lang="en-GB" sz="2400" b="0" i="1" kern="0" smtClean="0">
                            <a:latin typeface="Cambria Math" charset="0"/>
                          </a:rPr>
                          <m:t>𝑑</m:t>
                        </m:r>
                      </m:sub>
                    </m:sSub>
                    <m:r>
                      <a:rPr lang="en-GB" sz="2400" i="1" kern="0">
                        <a:latin typeface="Cambria Math" charset="0"/>
                      </a:rPr>
                      <m:t> </m:t>
                    </m:r>
                  </m:oMath>
                </a14:m>
                <a:endParaRPr lang="en-US" sz="2400" kern="0" dirty="0"/>
              </a:p>
            </p:txBody>
          </p:sp>
        </mc:Choice>
        <mc:Fallback xmlns="">
          <p:sp>
            <p:nvSpPr>
              <p:cNvPr id="19" name="Rectangle 18"/>
              <p:cNvSpPr>
                <a:spLocks noRot="1" noChangeAspect="1" noMove="1" noResize="1" noEditPoints="1" noAdjustHandles="1" noChangeArrowheads="1" noChangeShapeType="1" noTextEdit="1"/>
              </p:cNvSpPr>
              <p:nvPr/>
            </p:nvSpPr>
            <p:spPr>
              <a:xfrm>
                <a:off x="131727" y="4623341"/>
                <a:ext cx="11924805" cy="1200329"/>
              </a:xfrm>
              <a:prstGeom prst="rect">
                <a:avLst/>
              </a:prstGeom>
              <a:blipFill rotWithShape="0">
                <a:blip r:embed="rId3"/>
                <a:stretch>
                  <a:fillRect l="-818" b="-50761"/>
                </a:stretch>
              </a:blipFill>
            </p:spPr>
            <p:txBody>
              <a:bodyPr/>
              <a:lstStyle/>
              <a:p>
                <a:r>
                  <a:rPr lang="en-US">
                    <a:noFill/>
                  </a:rPr>
                  <a:t> </a:t>
                </a:r>
              </a:p>
            </p:txBody>
          </p:sp>
        </mc:Fallback>
      </mc:AlternateContent>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2961" t="11286" r="3533" b="41697"/>
          <a:stretch/>
        </p:blipFill>
        <p:spPr>
          <a:xfrm>
            <a:off x="1623068" y="4017606"/>
            <a:ext cx="8942120" cy="937459"/>
          </a:xfrm>
          <a:prstGeom prst="rect">
            <a:avLst/>
          </a:prstGeom>
        </p:spPr>
      </p:pic>
    </p:spTree>
    <p:extLst>
      <p:ext uri="{BB962C8B-B14F-4D97-AF65-F5344CB8AC3E}">
        <p14:creationId xmlns:p14="http://schemas.microsoft.com/office/powerpoint/2010/main" val="190288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3" grpId="0" animBg="1"/>
      <p:bldP spid="15" grpId="0" animBg="1"/>
      <p:bldP spid="16" grpId="0"/>
      <p:bldP spid="17" grpId="0" animBg="1"/>
      <p:bldP spid="18"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Rician</a:t>
            </a:r>
            <a:r>
              <a:rPr lang="en-GB" dirty="0"/>
              <a:t> Distribution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29</a:t>
            </a:fld>
            <a:endParaRPr lang="en-GB"/>
          </a:p>
        </p:txBody>
      </p:sp>
      <p:sp>
        <p:nvSpPr>
          <p:cNvPr id="14" name="Rectangle 13"/>
          <p:cNvSpPr/>
          <p:nvPr/>
        </p:nvSpPr>
        <p:spPr>
          <a:xfrm>
            <a:off x="131726" y="1281213"/>
            <a:ext cx="11924805" cy="95410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800" kern="0" dirty="0"/>
              <a:t>Converting to polar coordinates and evaluating the appropriate integral, the </a:t>
            </a:r>
            <a:r>
              <a:rPr lang="en-US" sz="2800" kern="0" dirty="0" err="1"/>
              <a:t>Rician</a:t>
            </a:r>
            <a:r>
              <a:rPr lang="en-US" sz="2800" kern="0" dirty="0"/>
              <a:t> pdf is obtained: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402" y="2994681"/>
            <a:ext cx="5486995" cy="1387516"/>
          </a:xfrm>
          <a:prstGeom prst="rect">
            <a:avLst/>
          </a:prstGeom>
        </p:spPr>
      </p:pic>
      <p:sp>
        <p:nvSpPr>
          <p:cNvPr id="11" name="Oval 10"/>
          <p:cNvSpPr/>
          <p:nvPr/>
        </p:nvSpPr>
        <p:spPr>
          <a:xfrm>
            <a:off x="6430817" y="3074473"/>
            <a:ext cx="494917" cy="12665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43328" y="4382197"/>
            <a:ext cx="5011386" cy="461665"/>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C00000"/>
                </a:solidFill>
              </a:rPr>
              <a:t>modified Bessel function of order 0</a:t>
            </a:r>
          </a:p>
        </p:txBody>
      </p:sp>
      <p:sp>
        <p:nvSpPr>
          <p:cNvPr id="19" name="Oval 18"/>
          <p:cNvSpPr/>
          <p:nvPr/>
        </p:nvSpPr>
        <p:spPr>
          <a:xfrm>
            <a:off x="7192966" y="3074473"/>
            <a:ext cx="494917" cy="731498"/>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440424" y="2471204"/>
            <a:ext cx="5011386" cy="461665"/>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66FF"/>
                </a:solidFill>
              </a:rPr>
              <a:t>envelope power of dominant path</a:t>
            </a:r>
          </a:p>
        </p:txBody>
      </p:sp>
    </p:spTree>
    <p:extLst>
      <p:ext uri="{BB962C8B-B14F-4D97-AF65-F5344CB8AC3E}">
        <p14:creationId xmlns:p14="http://schemas.microsoft.com/office/powerpoint/2010/main" val="67389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Power Delay Profile</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
        <p:nvSpPr>
          <p:cNvPr id="9" name="Rectangle 8"/>
          <p:cNvSpPr/>
          <p:nvPr/>
        </p:nvSpPr>
        <p:spPr>
          <a:xfrm>
            <a:off x="116774" y="1017382"/>
            <a:ext cx="11010405" cy="1938992"/>
          </a:xfrm>
          <a:prstGeom prst="rect">
            <a:avLst/>
          </a:prstGeom>
        </p:spPr>
        <p:txBody>
          <a:bodyPr wrap="square">
            <a:spAutoFit/>
          </a:bodyPr>
          <a:lstStyle/>
          <a:p>
            <a:pPr marL="342900" indent="-342900">
              <a:buFont typeface="Arial" charset="0"/>
              <a:buChar char="•"/>
            </a:pPr>
            <a:r>
              <a:rPr lang="en-GB" sz="2400" kern="0" dirty="0"/>
              <a:t>The time dispersive nature of the channel is characterised by the </a:t>
            </a:r>
            <a:r>
              <a:rPr lang="en-GB" sz="2400" i="1" kern="0" dirty="0"/>
              <a:t>Power Delay Profile</a:t>
            </a:r>
            <a:r>
              <a:rPr lang="en-GB" sz="2400" kern="0" dirty="0"/>
              <a:t> (PDP)</a:t>
            </a:r>
          </a:p>
          <a:p>
            <a:pPr marL="342900" indent="-342900">
              <a:buFont typeface="Arial" charset="0"/>
              <a:buChar char="•"/>
            </a:pPr>
            <a:r>
              <a:rPr lang="en-GB" sz="2400" kern="0" dirty="0"/>
              <a:t>Obtained by plotting the </a:t>
            </a:r>
            <a:r>
              <a:rPr lang="en-GB" sz="2400" u="sng" kern="0" dirty="0"/>
              <a:t>power </a:t>
            </a:r>
            <a:r>
              <a:rPr lang="en-GB" sz="2400" kern="0" dirty="0"/>
              <a:t>of each multipath against its </a:t>
            </a:r>
            <a:r>
              <a:rPr lang="en-GB" sz="2400" u="sng" kern="0" dirty="0"/>
              <a:t>time of flight</a:t>
            </a:r>
            <a:endParaRPr lang="en-GB" sz="2400" kern="0" dirty="0"/>
          </a:p>
          <a:p>
            <a:pPr marL="342900" indent="-342900">
              <a:buFont typeface="Arial" charset="0"/>
              <a:buChar char="•"/>
            </a:pPr>
            <a:r>
              <a:rPr lang="en-GB" sz="2400" kern="0" dirty="0"/>
              <a:t>Sometimes, time of flight is normalised relative to the time of the first arriving ray</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3159" r="3608"/>
          <a:stretch/>
        </p:blipFill>
        <p:spPr>
          <a:xfrm>
            <a:off x="3185539" y="2766950"/>
            <a:ext cx="5939657" cy="3334878"/>
          </a:xfrm>
          <a:prstGeom prst="rect">
            <a:avLst/>
          </a:prstGeom>
        </p:spPr>
      </p:pic>
      <p:sp>
        <p:nvSpPr>
          <p:cNvPr id="5" name="Freeform 4"/>
          <p:cNvSpPr/>
          <p:nvPr/>
        </p:nvSpPr>
        <p:spPr>
          <a:xfrm>
            <a:off x="3705101" y="3360129"/>
            <a:ext cx="5263197" cy="2222694"/>
          </a:xfrm>
          <a:custGeom>
            <a:avLst/>
            <a:gdLst>
              <a:gd name="connsiteX0" fmla="*/ 0 w 5263197"/>
              <a:gd name="connsiteY0" fmla="*/ 261845 h 2222694"/>
              <a:gd name="connsiteX1" fmla="*/ 95003 w 5263197"/>
              <a:gd name="connsiteY1" fmla="*/ 83715 h 2222694"/>
              <a:gd name="connsiteX2" fmla="*/ 273133 w 5263197"/>
              <a:gd name="connsiteY2" fmla="*/ 582479 h 2222694"/>
              <a:gd name="connsiteX3" fmla="*/ 368135 w 5263197"/>
              <a:gd name="connsiteY3" fmla="*/ 588 h 2222694"/>
              <a:gd name="connsiteX4" fmla="*/ 581891 w 5263197"/>
              <a:gd name="connsiteY4" fmla="*/ 713107 h 2222694"/>
              <a:gd name="connsiteX5" fmla="*/ 843148 w 5263197"/>
              <a:gd name="connsiteY5" fmla="*/ 178718 h 2222694"/>
              <a:gd name="connsiteX6" fmla="*/ 1781299 w 5263197"/>
              <a:gd name="connsiteY6" fmla="*/ 808110 h 2222694"/>
              <a:gd name="connsiteX7" fmla="*/ 2018805 w 5263197"/>
              <a:gd name="connsiteY7" fmla="*/ 606229 h 2222694"/>
              <a:gd name="connsiteX8" fmla="*/ 2897580 w 5263197"/>
              <a:gd name="connsiteY8" fmla="*/ 1116868 h 2222694"/>
              <a:gd name="connsiteX9" fmla="*/ 3182587 w 5263197"/>
              <a:gd name="connsiteY9" fmla="*/ 1021866 h 2222694"/>
              <a:gd name="connsiteX10" fmla="*/ 4025735 w 5263197"/>
              <a:gd name="connsiteY10" fmla="*/ 1580006 h 2222694"/>
              <a:gd name="connsiteX11" fmla="*/ 4370120 w 5263197"/>
              <a:gd name="connsiteY11" fmla="*/ 1603757 h 2222694"/>
              <a:gd name="connsiteX12" fmla="*/ 4619502 w 5263197"/>
              <a:gd name="connsiteY12" fmla="*/ 2173772 h 2222694"/>
              <a:gd name="connsiteX13" fmla="*/ 5225143 w 5263197"/>
              <a:gd name="connsiteY13" fmla="*/ 2197523 h 2222694"/>
              <a:gd name="connsiteX14" fmla="*/ 5201393 w 5263197"/>
              <a:gd name="connsiteY14" fmla="*/ 2221274 h 2222694"/>
              <a:gd name="connsiteX15" fmla="*/ 5213268 w 5263197"/>
              <a:gd name="connsiteY15" fmla="*/ 2197523 h 22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63197" h="2222694">
                <a:moveTo>
                  <a:pt x="0" y="261845"/>
                </a:moveTo>
                <a:cubicBezTo>
                  <a:pt x="24740" y="146060"/>
                  <a:pt x="49481" y="30276"/>
                  <a:pt x="95003" y="83715"/>
                </a:cubicBezTo>
                <a:cubicBezTo>
                  <a:pt x="140525" y="137154"/>
                  <a:pt x="227611" y="596334"/>
                  <a:pt x="273133" y="582479"/>
                </a:cubicBezTo>
                <a:cubicBezTo>
                  <a:pt x="318655" y="568625"/>
                  <a:pt x="316675" y="-21183"/>
                  <a:pt x="368135" y="588"/>
                </a:cubicBezTo>
                <a:cubicBezTo>
                  <a:pt x="419595" y="22359"/>
                  <a:pt x="502722" y="683419"/>
                  <a:pt x="581891" y="713107"/>
                </a:cubicBezTo>
                <a:cubicBezTo>
                  <a:pt x="661060" y="742795"/>
                  <a:pt x="643247" y="162884"/>
                  <a:pt x="843148" y="178718"/>
                </a:cubicBezTo>
                <a:cubicBezTo>
                  <a:pt x="1043049" y="194552"/>
                  <a:pt x="1585356" y="736858"/>
                  <a:pt x="1781299" y="808110"/>
                </a:cubicBezTo>
                <a:cubicBezTo>
                  <a:pt x="1977242" y="879362"/>
                  <a:pt x="1832758" y="554769"/>
                  <a:pt x="2018805" y="606229"/>
                </a:cubicBezTo>
                <a:cubicBezTo>
                  <a:pt x="2204852" y="657689"/>
                  <a:pt x="2703616" y="1047595"/>
                  <a:pt x="2897580" y="1116868"/>
                </a:cubicBezTo>
                <a:cubicBezTo>
                  <a:pt x="3091544" y="1186141"/>
                  <a:pt x="2994561" y="944676"/>
                  <a:pt x="3182587" y="1021866"/>
                </a:cubicBezTo>
                <a:cubicBezTo>
                  <a:pt x="3370613" y="1099056"/>
                  <a:pt x="3827813" y="1483024"/>
                  <a:pt x="4025735" y="1580006"/>
                </a:cubicBezTo>
                <a:cubicBezTo>
                  <a:pt x="4223657" y="1676988"/>
                  <a:pt x="4271159" y="1504796"/>
                  <a:pt x="4370120" y="1603757"/>
                </a:cubicBezTo>
                <a:cubicBezTo>
                  <a:pt x="4469081" y="1702718"/>
                  <a:pt x="4476998" y="2074811"/>
                  <a:pt x="4619502" y="2173772"/>
                </a:cubicBezTo>
                <a:cubicBezTo>
                  <a:pt x="4762006" y="2272733"/>
                  <a:pt x="5128161" y="2189606"/>
                  <a:pt x="5225143" y="2197523"/>
                </a:cubicBezTo>
                <a:cubicBezTo>
                  <a:pt x="5322125" y="2205440"/>
                  <a:pt x="5203372" y="2221274"/>
                  <a:pt x="5201393" y="2221274"/>
                </a:cubicBezTo>
                <a:cubicBezTo>
                  <a:pt x="5199414" y="2221274"/>
                  <a:pt x="5213268" y="2197523"/>
                  <a:pt x="5213268" y="2197523"/>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7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Rician</a:t>
            </a:r>
            <a:r>
              <a:rPr lang="en-GB" dirty="0"/>
              <a:t> PDF</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30</a:t>
            </a:fld>
            <a:endParaRPr lang="en-GB"/>
          </a:p>
        </p:txBody>
      </p:sp>
      <p:pic>
        <p:nvPicPr>
          <p:cNvPr id="24" name="Picture 23"/>
          <p:cNvPicPr>
            <a:picLocks noChangeAspect="1"/>
          </p:cNvPicPr>
          <p:nvPr/>
        </p:nvPicPr>
        <p:blipFill rotWithShape="1">
          <a:blip r:embed="rId2">
            <a:extLst>
              <a:ext uri="{28A0092B-C50C-407E-A947-70E740481C1C}">
                <a14:useLocalDpi xmlns:a14="http://schemas.microsoft.com/office/drawing/2010/main" val="0"/>
              </a:ext>
            </a:extLst>
          </a:blip>
          <a:srcRect r="51605" b="8120"/>
          <a:stretch/>
        </p:blipFill>
        <p:spPr>
          <a:xfrm>
            <a:off x="4183207" y="203200"/>
            <a:ext cx="6315459" cy="6114473"/>
          </a:xfrm>
          <a:prstGeom prst="rect">
            <a:avLst/>
          </a:prstGeom>
        </p:spPr>
      </p:pic>
    </p:spTree>
    <p:extLst>
      <p:ext uri="{BB962C8B-B14F-4D97-AF65-F5344CB8AC3E}">
        <p14:creationId xmlns:p14="http://schemas.microsoft.com/office/powerpoint/2010/main" val="1776222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Rician</a:t>
            </a:r>
            <a:r>
              <a:rPr lang="en-GB" dirty="0"/>
              <a:t> CDF</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31</a:t>
            </a:fld>
            <a:endParaRPr lang="en-GB"/>
          </a:p>
        </p:txBody>
      </p:sp>
      <p:pic>
        <p:nvPicPr>
          <p:cNvPr id="24" name="Picture 23"/>
          <p:cNvPicPr>
            <a:picLocks noChangeAspect="1"/>
          </p:cNvPicPr>
          <p:nvPr/>
        </p:nvPicPr>
        <p:blipFill rotWithShape="1">
          <a:blip r:embed="rId2">
            <a:extLst>
              <a:ext uri="{28A0092B-C50C-407E-A947-70E740481C1C}">
                <a14:useLocalDpi xmlns:a14="http://schemas.microsoft.com/office/drawing/2010/main" val="0"/>
              </a:ext>
            </a:extLst>
          </a:blip>
          <a:srcRect l="48395"/>
          <a:stretch/>
        </p:blipFill>
        <p:spPr>
          <a:xfrm>
            <a:off x="5379862" y="152401"/>
            <a:ext cx="6693605" cy="6614446"/>
          </a:xfrm>
          <a:prstGeom prst="rect">
            <a:avLst/>
          </a:prstGeom>
        </p:spPr>
      </p:pic>
      <p:sp>
        <p:nvSpPr>
          <p:cNvPr id="11" name="Rectangle 10"/>
          <p:cNvSpPr/>
          <p:nvPr/>
        </p:nvSpPr>
        <p:spPr>
          <a:xfrm>
            <a:off x="163442" y="1259021"/>
            <a:ext cx="5001225" cy="4401205"/>
          </a:xfrm>
          <a:prstGeom prst="rect">
            <a:avLst/>
          </a:prstGeom>
        </p:spPr>
        <p:txBody>
          <a:bodyPr wrap="square">
            <a:spAutoFit/>
          </a:bodyPr>
          <a:lstStyle/>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r>
              <a:rPr lang="en-US" sz="2800" kern="0" dirty="0"/>
              <a:t>The CDF shows the more deterministic nature of the </a:t>
            </a:r>
            <a:r>
              <a:rPr lang="en-US" sz="2800" kern="0" dirty="0" err="1"/>
              <a:t>Rician</a:t>
            </a:r>
            <a:r>
              <a:rPr lang="en-US" sz="2800" kern="0" dirty="0"/>
              <a:t> channel</a:t>
            </a:r>
          </a:p>
          <a:p>
            <a:pPr marL="457200" marR="0" lvl="0" indent="-457200" defTabSz="914400" eaLnBrk="1" fontAlgn="auto" latinLnBrk="0" hangingPunct="1">
              <a:lnSpc>
                <a:spcPct val="100000"/>
              </a:lnSpc>
              <a:spcBef>
                <a:spcPts val="0"/>
              </a:spcBef>
              <a:spcAft>
                <a:spcPts val="0"/>
              </a:spcAft>
              <a:buClrTx/>
              <a:buSzTx/>
              <a:buFont typeface="Arial" charset="0"/>
              <a:buChar char="•"/>
              <a:tabLst/>
              <a:defRPr/>
            </a:pPr>
            <a:endParaRPr lang="en-US" sz="2800" kern="0" dirty="0"/>
          </a:p>
          <a:p>
            <a:pPr marR="0" lvl="0" defTabSz="914400" eaLnBrk="1" fontAlgn="auto" latinLnBrk="0" hangingPunct="1">
              <a:lnSpc>
                <a:spcPct val="100000"/>
              </a:lnSpc>
              <a:spcBef>
                <a:spcPts val="0"/>
              </a:spcBef>
              <a:spcAft>
                <a:spcPts val="0"/>
              </a:spcAft>
              <a:buClrTx/>
              <a:buSzTx/>
              <a:tabLst/>
              <a:defRPr/>
            </a:pPr>
            <a:endParaRPr lang="en-US" sz="2800" kern="0" dirty="0">
              <a:solidFill>
                <a:srgbClr val="0066FF"/>
              </a:solidFill>
            </a:endParaRPr>
          </a:p>
          <a:p>
            <a:pPr marR="0" lvl="0" defTabSz="914400" eaLnBrk="1" fontAlgn="auto" latinLnBrk="0" hangingPunct="1">
              <a:lnSpc>
                <a:spcPct val="100000"/>
              </a:lnSpc>
              <a:spcBef>
                <a:spcPts val="0"/>
              </a:spcBef>
              <a:spcAft>
                <a:spcPts val="0"/>
              </a:spcAft>
              <a:buClrTx/>
              <a:buSzTx/>
              <a:tabLst/>
              <a:defRPr/>
            </a:pPr>
            <a:r>
              <a:rPr lang="en-US" sz="2800" kern="0" dirty="0">
                <a:solidFill>
                  <a:srgbClr val="0066FF"/>
                </a:solidFill>
              </a:rPr>
              <a:t>K=8.5dB</a:t>
            </a:r>
            <a:r>
              <a:rPr lang="en-US" sz="2800" kern="0" dirty="0"/>
              <a:t>: signal fluctuates for 99.9% of time within a dynamic range of just 24dB</a:t>
            </a:r>
          </a:p>
          <a:p>
            <a:pPr marR="0" lvl="0" defTabSz="914400" eaLnBrk="1" fontAlgn="auto" latinLnBrk="0" hangingPunct="1">
              <a:lnSpc>
                <a:spcPct val="100000"/>
              </a:lnSpc>
              <a:spcBef>
                <a:spcPts val="0"/>
              </a:spcBef>
              <a:spcAft>
                <a:spcPts val="0"/>
              </a:spcAft>
              <a:buClrTx/>
              <a:buSzTx/>
              <a:tabLst/>
              <a:defRPr/>
            </a:pPr>
            <a:endParaRPr lang="en-US" sz="2800" kern="0" dirty="0"/>
          </a:p>
          <a:p>
            <a:pPr marR="0" lvl="0" defTabSz="914400" eaLnBrk="1" fontAlgn="auto" latinLnBrk="0" hangingPunct="1">
              <a:lnSpc>
                <a:spcPct val="100000"/>
              </a:lnSpc>
              <a:spcBef>
                <a:spcPts val="0"/>
              </a:spcBef>
              <a:spcAft>
                <a:spcPts val="0"/>
              </a:spcAft>
              <a:buClrTx/>
              <a:buSzTx/>
              <a:tabLst/>
              <a:defRPr/>
            </a:pPr>
            <a:r>
              <a:rPr lang="en-US" sz="2800" kern="0" dirty="0">
                <a:solidFill>
                  <a:srgbClr val="00B050"/>
                </a:solidFill>
              </a:rPr>
              <a:t>Rayleigh</a:t>
            </a:r>
            <a:r>
              <a:rPr lang="en-US" sz="2800" kern="0" dirty="0"/>
              <a:t>: 40dB</a:t>
            </a:r>
          </a:p>
        </p:txBody>
      </p:sp>
      <p:sp>
        <p:nvSpPr>
          <p:cNvPr id="6" name="Oval 5"/>
          <p:cNvSpPr/>
          <p:nvPr/>
        </p:nvSpPr>
        <p:spPr>
          <a:xfrm>
            <a:off x="9008535" y="4039673"/>
            <a:ext cx="2082798" cy="731498"/>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519335" y="2346340"/>
            <a:ext cx="2082798" cy="73149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 name="Oval 13"/>
          <p:cNvSpPr/>
          <p:nvPr/>
        </p:nvSpPr>
        <p:spPr>
          <a:xfrm>
            <a:off x="8483600" y="5416165"/>
            <a:ext cx="2893484" cy="731498"/>
          </a:xfrm>
          <a:prstGeom prst="ellipse">
            <a:avLst/>
          </a:prstGeom>
          <a:noFill/>
          <a:ln>
            <a:solidFill>
              <a:srgbClr val="0066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80667" y="5568565"/>
            <a:ext cx="5196417" cy="731498"/>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48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Channel Variations and effect on data transmission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32</a:t>
            </a:fld>
            <a:endParaRPr lang="en-GB"/>
          </a:p>
        </p:txBody>
      </p:sp>
      <p:sp>
        <p:nvSpPr>
          <p:cNvPr id="6" name="Rectangle 5"/>
          <p:cNvSpPr/>
          <p:nvPr/>
        </p:nvSpPr>
        <p:spPr>
          <a:xfrm>
            <a:off x="0" y="1435608"/>
            <a:ext cx="5763603" cy="1938992"/>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kern="0" dirty="0"/>
              <a:t>Probability of error for coherent BPSK against </a:t>
            </a:r>
            <a:r>
              <a:rPr lang="en-US" sz="2400" kern="0" dirty="0" err="1"/>
              <a:t>Eb</a:t>
            </a:r>
            <a:r>
              <a:rPr lang="en-US" sz="2400" kern="0" dirty="0"/>
              <a:t>/No (energy per bit to noise power density)</a:t>
            </a:r>
          </a:p>
          <a:p>
            <a:pPr marL="800100" lvl="1" indent="-342900" fontAlgn="auto">
              <a:spcBef>
                <a:spcPts val="0"/>
              </a:spcBef>
              <a:spcAft>
                <a:spcPts val="0"/>
              </a:spcAft>
              <a:buFont typeface="Arial" charset="0"/>
              <a:buChar char="•"/>
              <a:defRPr/>
            </a:pPr>
            <a:r>
              <a:rPr lang="en-US" sz="2400" kern="0" dirty="0" err="1"/>
              <a:t>Eb</a:t>
            </a:r>
            <a:r>
              <a:rPr lang="en-US" sz="2400" kern="0" dirty="0"/>
              <a:t>/No=SNR for BPSK </a:t>
            </a:r>
          </a:p>
          <a:p>
            <a:pPr marL="1257300" lvl="2" indent="-342900" fontAlgn="auto">
              <a:spcBef>
                <a:spcPts val="0"/>
              </a:spcBef>
              <a:spcAft>
                <a:spcPts val="0"/>
              </a:spcAft>
              <a:buFont typeface="Arial" charset="0"/>
              <a:buChar char="•"/>
              <a:defRPr/>
            </a:pPr>
            <a:r>
              <a:rPr lang="en-US" sz="2400" kern="0" dirty="0"/>
              <a:t>Because we have only one bit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9384"/>
          <a:stretch/>
        </p:blipFill>
        <p:spPr>
          <a:xfrm>
            <a:off x="6143625" y="1143000"/>
            <a:ext cx="5948362" cy="4799560"/>
          </a:xfrm>
          <a:prstGeom prst="rect">
            <a:avLst/>
          </a:prstGeom>
        </p:spPr>
      </p:pic>
      <p:sp>
        <p:nvSpPr>
          <p:cNvPr id="7" name="Rectangle 6"/>
          <p:cNvSpPr/>
          <p:nvPr/>
        </p:nvSpPr>
        <p:spPr>
          <a:xfrm>
            <a:off x="0" y="4065746"/>
            <a:ext cx="5202061" cy="1200329"/>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sz="2400" kern="0" dirty="0"/>
              <a:t>Non-fading Additive White Gaussian Noise (AWGN)</a:t>
            </a:r>
          </a:p>
          <a:p>
            <a:pPr marL="800100" lvl="1" indent="-342900" fontAlgn="auto">
              <a:spcBef>
                <a:spcPts val="0"/>
              </a:spcBef>
              <a:spcAft>
                <a:spcPts val="0"/>
              </a:spcAft>
              <a:buFont typeface="Arial" charset="0"/>
              <a:buChar char="•"/>
              <a:defRPr/>
            </a:pPr>
            <a:endParaRPr lang="en-US" sz="2400" kern="0" dirty="0"/>
          </a:p>
        </p:txBody>
      </p:sp>
    </p:spTree>
    <p:extLst>
      <p:ext uri="{BB962C8B-B14F-4D97-AF65-F5344CB8AC3E}">
        <p14:creationId xmlns:p14="http://schemas.microsoft.com/office/powerpoint/2010/main" val="2426388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Bit Error Rate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33</a:t>
            </a:fld>
            <a:endParaRPr lang="en-GB"/>
          </a:p>
        </p:txBody>
      </p:sp>
      <p:sp>
        <p:nvSpPr>
          <p:cNvPr id="6" name="Rectangle 5"/>
          <p:cNvSpPr/>
          <p:nvPr/>
        </p:nvSpPr>
        <p:spPr>
          <a:xfrm>
            <a:off x="0" y="1157287"/>
            <a:ext cx="11836400"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For a fast fading channel, we need to compute the expected/average probability of bit error, incorporating fast fading statistics (fading pdf relative to the local mean)</a:t>
            </a:r>
          </a:p>
        </p:txBody>
      </p:sp>
      <p:sp>
        <p:nvSpPr>
          <p:cNvPr id="5" name="Rectangle 4"/>
          <p:cNvSpPr/>
          <p:nvPr/>
        </p:nvSpPr>
        <p:spPr>
          <a:xfrm>
            <a:off x="142875" y="2351950"/>
            <a:ext cx="11836400" cy="1569660"/>
          </a:xfrm>
          <a:prstGeom prst="rect">
            <a:avLst/>
          </a:prstGeom>
        </p:spPr>
        <p:txBody>
          <a:bodyPr wrap="square">
            <a:spAutoFit/>
          </a:bodyPr>
          <a:lstStyle/>
          <a:p>
            <a:pPr eaLnBrk="1" fontAlgn="auto" hangingPunct="1">
              <a:spcBef>
                <a:spcPts val="0"/>
              </a:spcBef>
              <a:spcAft>
                <a:spcPts val="0"/>
              </a:spcAft>
              <a:buClrTx/>
            </a:pPr>
            <a:r>
              <a:rPr lang="en-US" sz="2400" u="sng" kern="0" dirty="0"/>
              <a:t>Example</a:t>
            </a:r>
            <a:r>
              <a:rPr lang="en-US" sz="2400" kern="0" dirty="0"/>
              <a:t>: </a:t>
            </a:r>
          </a:p>
          <a:p>
            <a:pPr marL="342900" indent="-342900" eaLnBrk="1" fontAlgn="auto" hangingPunct="1">
              <a:spcBef>
                <a:spcPts val="0"/>
              </a:spcBef>
              <a:spcAft>
                <a:spcPts val="0"/>
              </a:spcAft>
              <a:buClrTx/>
              <a:buFont typeface="Arial" charset="0"/>
              <a:buChar char="•"/>
            </a:pPr>
            <a:r>
              <a:rPr lang="en-US" sz="2400" kern="0" dirty="0"/>
              <a:t>Non-fading channel: If mean </a:t>
            </a:r>
            <a:r>
              <a:rPr lang="en-US" sz="2400" kern="0" dirty="0" err="1"/>
              <a:t>Eb</a:t>
            </a:r>
            <a:r>
              <a:rPr lang="en-US" sz="2400" kern="0" dirty="0"/>
              <a:t>/No=20dB, there will be no errors</a:t>
            </a:r>
          </a:p>
          <a:p>
            <a:pPr marL="342900" indent="-342900" eaLnBrk="1" fontAlgn="auto" hangingPunct="1">
              <a:spcBef>
                <a:spcPts val="0"/>
              </a:spcBef>
              <a:spcAft>
                <a:spcPts val="0"/>
              </a:spcAft>
              <a:buClrTx/>
              <a:buFont typeface="Arial" charset="0"/>
              <a:buChar char="•"/>
            </a:pPr>
            <a:r>
              <a:rPr lang="en-US" sz="2400" kern="0" dirty="0"/>
              <a:t>Fast Fading channel: For a fast fade of 15dB relative to the local mean (x=-15dB), instantaneous </a:t>
            </a:r>
            <a:r>
              <a:rPr lang="en-US" sz="2400" kern="0" dirty="0" err="1"/>
              <a:t>Eb</a:t>
            </a:r>
            <a:r>
              <a:rPr lang="en-US" sz="2400" kern="0" dirty="0"/>
              <a:t>/No drops to 5dB, so errors will occur</a:t>
            </a:r>
          </a:p>
        </p:txBody>
      </p:sp>
      <p:sp>
        <p:nvSpPr>
          <p:cNvPr id="7" name="Rectangle 6"/>
          <p:cNvSpPr/>
          <p:nvPr/>
        </p:nvSpPr>
        <p:spPr>
          <a:xfrm>
            <a:off x="0" y="3985595"/>
            <a:ext cx="11836400" cy="156966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Thus, the BER graph, in a Rayleigh channel, requires higher </a:t>
            </a:r>
            <a:r>
              <a:rPr lang="en-US" sz="2400" kern="0" dirty="0" err="1"/>
              <a:t>Eb</a:t>
            </a:r>
            <a:r>
              <a:rPr lang="en-US" sz="2400" kern="0" dirty="0"/>
              <a:t>/No values to reach error-free region</a:t>
            </a:r>
          </a:p>
          <a:p>
            <a:pPr marL="342900" indent="-342900" eaLnBrk="1" fontAlgn="auto" hangingPunct="1">
              <a:spcBef>
                <a:spcPts val="0"/>
              </a:spcBef>
              <a:spcAft>
                <a:spcPts val="0"/>
              </a:spcAft>
              <a:buClrTx/>
              <a:buFont typeface="Arial" charset="0"/>
              <a:buChar char="•"/>
            </a:pPr>
            <a:r>
              <a:rPr lang="en-US" sz="2400" kern="0" dirty="0"/>
              <a:t>Fades of 30-40dB are possible in a Rayleigh channel, even at </a:t>
            </a:r>
            <a:r>
              <a:rPr lang="en-US" sz="2400" kern="0" dirty="0" err="1"/>
              <a:t>Eb</a:t>
            </a:r>
            <a:r>
              <a:rPr lang="en-US" sz="2400" kern="0" dirty="0"/>
              <a:t>/No=40dB,  so it is possible that the signal drops, during instantaneous fades, into the noise floor</a:t>
            </a:r>
          </a:p>
        </p:txBody>
      </p:sp>
    </p:spTree>
    <p:extLst>
      <p:ext uri="{BB962C8B-B14F-4D97-AF65-F5344CB8AC3E}">
        <p14:creationId xmlns:p14="http://schemas.microsoft.com/office/powerpoint/2010/main" val="131031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Bit Error Rate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34</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774" y="3119009"/>
            <a:ext cx="6114090" cy="1352978"/>
          </a:xfrm>
          <a:prstGeom prst="rect">
            <a:avLst/>
          </a:prstGeom>
        </p:spPr>
      </p:pic>
      <p:sp>
        <p:nvSpPr>
          <p:cNvPr id="7" name="TextBox 6"/>
          <p:cNvSpPr txBox="1"/>
          <p:nvPr/>
        </p:nvSpPr>
        <p:spPr>
          <a:xfrm>
            <a:off x="5926555" y="2602844"/>
            <a:ext cx="1912595" cy="369332"/>
          </a:xfrm>
          <a:prstGeom prst="rect">
            <a:avLst/>
          </a:prstGeom>
          <a:noFill/>
        </p:spPr>
        <p:txBody>
          <a:bodyPr wrap="square" rtlCol="0">
            <a:spAutoFit/>
          </a:bodyPr>
          <a:lstStyle/>
          <a:p>
            <a:r>
              <a:rPr lang="en-US" dirty="0">
                <a:solidFill>
                  <a:srgbClr val="C00000"/>
                </a:solidFill>
              </a:rPr>
              <a:t>Average </a:t>
            </a:r>
            <a:r>
              <a:rPr lang="en-US" dirty="0" err="1">
                <a:solidFill>
                  <a:srgbClr val="C00000"/>
                </a:solidFill>
              </a:rPr>
              <a:t>Eb</a:t>
            </a:r>
            <a:r>
              <a:rPr lang="en-US" dirty="0">
                <a:solidFill>
                  <a:srgbClr val="C00000"/>
                </a:solidFill>
              </a:rPr>
              <a:t>/No</a:t>
            </a:r>
          </a:p>
        </p:txBody>
      </p:sp>
      <p:sp>
        <p:nvSpPr>
          <p:cNvPr id="9" name="TextBox 8"/>
          <p:cNvSpPr txBox="1"/>
          <p:nvPr/>
        </p:nvSpPr>
        <p:spPr>
          <a:xfrm>
            <a:off x="7915633" y="2972176"/>
            <a:ext cx="2138014" cy="369332"/>
          </a:xfrm>
          <a:prstGeom prst="rect">
            <a:avLst/>
          </a:prstGeom>
          <a:noFill/>
        </p:spPr>
        <p:txBody>
          <a:bodyPr wrap="square" rtlCol="0">
            <a:spAutoFit/>
          </a:bodyPr>
          <a:lstStyle/>
          <a:p>
            <a:r>
              <a:rPr lang="en-US" dirty="0">
                <a:solidFill>
                  <a:srgbClr val="0066FF"/>
                </a:solidFill>
              </a:rPr>
              <a:t>Fast fading pdf</a:t>
            </a:r>
          </a:p>
        </p:txBody>
      </p:sp>
      <p:sp>
        <p:nvSpPr>
          <p:cNvPr id="11" name="TextBox 10"/>
          <p:cNvSpPr txBox="1"/>
          <p:nvPr/>
        </p:nvSpPr>
        <p:spPr>
          <a:xfrm>
            <a:off x="3669133" y="2518388"/>
            <a:ext cx="1603975" cy="646331"/>
          </a:xfrm>
          <a:prstGeom prst="rect">
            <a:avLst/>
          </a:prstGeom>
          <a:noFill/>
        </p:spPr>
        <p:txBody>
          <a:bodyPr wrap="square" rtlCol="0">
            <a:spAutoFit/>
          </a:bodyPr>
          <a:lstStyle/>
          <a:p>
            <a:r>
              <a:rPr lang="en-US" dirty="0">
                <a:solidFill>
                  <a:srgbClr val="00B050"/>
                </a:solidFill>
              </a:rPr>
              <a:t>Non-fading AWGN BER</a:t>
            </a:r>
          </a:p>
        </p:txBody>
      </p:sp>
      <p:sp>
        <p:nvSpPr>
          <p:cNvPr id="15" name="Rectangle 14">
            <a:extLst>
              <a:ext uri="{FF2B5EF4-FFF2-40B4-BE49-F238E27FC236}">
                <a16:creationId xmlns:a16="http://schemas.microsoft.com/office/drawing/2014/main" id="{449D9AB2-9AD8-42DB-8FE9-2303EDAD145E}"/>
              </a:ext>
            </a:extLst>
          </p:cNvPr>
          <p:cNvSpPr/>
          <p:nvPr/>
        </p:nvSpPr>
        <p:spPr>
          <a:xfrm>
            <a:off x="7095744" y="3367111"/>
            <a:ext cx="976071" cy="716138"/>
          </a:xfrm>
          <a:prstGeom prst="rect">
            <a:avLst/>
          </a:prstGeom>
          <a:noFill/>
          <a:ln>
            <a:solidFill>
              <a:srgbClr val="00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0" y="1186408"/>
            <a:ext cx="11836400" cy="461665"/>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For a fast fading channel, we express the Bit Error Rate (BER):</a:t>
            </a:r>
          </a:p>
        </p:txBody>
      </p:sp>
      <p:sp>
        <p:nvSpPr>
          <p:cNvPr id="17" name="Rectangle 16">
            <a:extLst>
              <a:ext uri="{FF2B5EF4-FFF2-40B4-BE49-F238E27FC236}">
                <a16:creationId xmlns:a16="http://schemas.microsoft.com/office/drawing/2014/main" id="{449D9AB2-9AD8-42DB-8FE9-2303EDAD145E}"/>
              </a:ext>
            </a:extLst>
          </p:cNvPr>
          <p:cNvSpPr/>
          <p:nvPr/>
        </p:nvSpPr>
        <p:spPr>
          <a:xfrm>
            <a:off x="6032436" y="3214390"/>
            <a:ext cx="381358" cy="125759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49D9AB2-9AD8-42DB-8FE9-2303EDAD145E}"/>
              </a:ext>
            </a:extLst>
          </p:cNvPr>
          <p:cNvSpPr/>
          <p:nvPr/>
        </p:nvSpPr>
        <p:spPr>
          <a:xfrm>
            <a:off x="4649900" y="3194674"/>
            <a:ext cx="1276655" cy="125759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44825" y="5387459"/>
            <a:ext cx="7842211" cy="461665"/>
          </a:xfrm>
          <a:prstGeom prst="rect">
            <a:avLst/>
          </a:prstGeom>
        </p:spPr>
        <p:txBody>
          <a:bodyPr wrap="none">
            <a:spAutoFit/>
          </a:bodyPr>
          <a:lstStyle/>
          <a:p>
            <a:pPr marL="342900" indent="-342900" eaLnBrk="1" fontAlgn="auto" hangingPunct="1">
              <a:spcBef>
                <a:spcPts val="0"/>
              </a:spcBef>
              <a:spcAft>
                <a:spcPts val="0"/>
              </a:spcAft>
              <a:buClrTx/>
              <a:buFont typeface="Arial" charset="0"/>
              <a:buChar char="•"/>
            </a:pPr>
            <a:r>
              <a:rPr lang="en-US" sz="2400" kern="0" dirty="0"/>
              <a:t>The equation cannot be used to find irreducible errors</a:t>
            </a:r>
          </a:p>
        </p:txBody>
      </p:sp>
    </p:spTree>
    <p:extLst>
      <p:ext uri="{BB962C8B-B14F-4D97-AF65-F5344CB8AC3E}">
        <p14:creationId xmlns:p14="http://schemas.microsoft.com/office/powerpoint/2010/main" val="194729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5"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Bit Error Rate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35</a:t>
            </a:fld>
            <a:endParaRPr lang="en-GB"/>
          </a:p>
        </p:txBody>
      </p:sp>
      <mc:AlternateContent xmlns:mc="http://schemas.openxmlformats.org/markup-compatibility/2006" xmlns:a14="http://schemas.microsoft.com/office/drawing/2010/main">
        <mc:Choice Requires="a14">
          <p:sp>
            <p:nvSpPr>
              <p:cNvPr id="6" name="Rectangle 5"/>
              <p:cNvSpPr/>
              <p:nvPr/>
            </p:nvSpPr>
            <p:spPr>
              <a:xfrm>
                <a:off x="8073" y="1267464"/>
                <a:ext cx="5314950" cy="830997"/>
              </a:xfrm>
              <a:prstGeom prst="rect">
                <a:avLst/>
              </a:prstGeom>
              <a:ln>
                <a:noFill/>
              </a:ln>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To maintain an error probability of 1 in 10,000 (</a:t>
                </a:r>
                <a14:m>
                  <m:oMath xmlns:m="http://schemas.openxmlformats.org/officeDocument/2006/math">
                    <m:sSup>
                      <m:sSupPr>
                        <m:ctrlPr>
                          <a:rPr lang="en-US" sz="2400" i="1" kern="0" smtClean="0">
                            <a:solidFill>
                              <a:srgbClr val="C00000"/>
                            </a:solidFill>
                            <a:latin typeface="Cambria Math" panose="02040503050406030204" pitchFamily="18" charset="0"/>
                          </a:rPr>
                        </m:ctrlPr>
                      </m:sSupPr>
                      <m:e>
                        <m:r>
                          <a:rPr lang="en-GB" sz="2400" b="0" i="1" kern="0" smtClean="0">
                            <a:solidFill>
                              <a:srgbClr val="C00000"/>
                            </a:solidFill>
                            <a:latin typeface="Cambria Math" charset="0"/>
                          </a:rPr>
                          <m:t>10</m:t>
                        </m:r>
                      </m:e>
                      <m:sup>
                        <m:r>
                          <a:rPr lang="en-GB" sz="2400" b="0" i="1" kern="0" smtClean="0">
                            <a:solidFill>
                              <a:srgbClr val="C00000"/>
                            </a:solidFill>
                            <a:latin typeface="Cambria Math" charset="0"/>
                          </a:rPr>
                          <m:t>−4</m:t>
                        </m:r>
                      </m:sup>
                    </m:sSup>
                  </m:oMath>
                </a14:m>
                <a:r>
                  <a:rPr lang="en-US" sz="2400" kern="0" dirty="0"/>
                  <a:t>):</a:t>
                </a:r>
              </a:p>
            </p:txBody>
          </p:sp>
        </mc:Choice>
        <mc:Fallback xmlns="">
          <p:sp>
            <p:nvSpPr>
              <p:cNvPr id="6" name="Rectangle 5"/>
              <p:cNvSpPr>
                <a:spLocks noRot="1" noChangeAspect="1" noMove="1" noResize="1" noEditPoints="1" noAdjustHandles="1" noChangeArrowheads="1" noChangeShapeType="1" noTextEdit="1"/>
              </p:cNvSpPr>
              <p:nvPr/>
            </p:nvSpPr>
            <p:spPr>
              <a:xfrm>
                <a:off x="8073" y="1267464"/>
                <a:ext cx="5314950" cy="830997"/>
              </a:xfrm>
              <a:prstGeom prst="rect">
                <a:avLst/>
              </a:prstGeom>
              <a:blipFill rotWithShape="0">
                <a:blip r:embed="rId2"/>
                <a:stretch>
                  <a:fillRect l="-1491" t="-5147" b="-16912"/>
                </a:stretch>
              </a:blipFill>
              <a:ln>
                <a:noFill/>
              </a:ln>
            </p:spPr>
            <p:txBody>
              <a:bodyPr/>
              <a:lstStyle/>
              <a:p>
                <a:r>
                  <a:rPr lang="en-US">
                    <a:noFill/>
                  </a:rPr>
                  <a:t> </a:t>
                </a:r>
              </a:p>
            </p:txBody>
          </p:sp>
        </mc:Fallback>
      </mc:AlternateContent>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r="9384"/>
          <a:stretch/>
        </p:blipFill>
        <p:spPr>
          <a:xfrm>
            <a:off x="5535602" y="828675"/>
            <a:ext cx="6656398" cy="5087569"/>
          </a:xfrm>
          <a:prstGeom prst="rect">
            <a:avLst/>
          </a:prstGeom>
        </p:spPr>
      </p:pic>
      <p:sp>
        <p:nvSpPr>
          <p:cNvPr id="13" name="Oval 12"/>
          <p:cNvSpPr/>
          <p:nvPr/>
        </p:nvSpPr>
        <p:spPr>
          <a:xfrm>
            <a:off x="7543800" y="5047013"/>
            <a:ext cx="342900" cy="459137"/>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83101" y="5047013"/>
            <a:ext cx="379423" cy="4591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7700405" y="4429125"/>
            <a:ext cx="21063" cy="771119"/>
          </a:xfrm>
          <a:prstGeom prst="line">
            <a:avLst/>
          </a:prstGeom>
          <a:ln w="57150">
            <a:solidFill>
              <a:srgbClr val="0066FF"/>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6487980" y="4429125"/>
            <a:ext cx="1233488" cy="0"/>
          </a:xfrm>
          <a:prstGeom prst="line">
            <a:avLst/>
          </a:prstGeom>
          <a:ln w="57150">
            <a:solidFill>
              <a:srgbClr val="0066FF"/>
            </a:solidFill>
            <a:prstDash val="sysDot"/>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956547" y="4104695"/>
            <a:ext cx="531433" cy="64885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6371640" y="4405312"/>
            <a:ext cx="4584833" cy="23812"/>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53866" y="4471731"/>
            <a:ext cx="21063" cy="771119"/>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3061" y="2396535"/>
            <a:ext cx="5314950" cy="1569660"/>
          </a:xfrm>
          <a:prstGeom prst="rect">
            <a:avLst/>
          </a:prstGeom>
          <a:ln>
            <a:noFill/>
          </a:ln>
        </p:spPr>
        <p:txBody>
          <a:bodyPr wrap="square">
            <a:spAutoFit/>
          </a:bodyPr>
          <a:lstStyle/>
          <a:p>
            <a:pPr marL="800100" lvl="1" indent="-342900" fontAlgn="auto">
              <a:spcBef>
                <a:spcPts val="0"/>
              </a:spcBef>
              <a:spcAft>
                <a:spcPts val="0"/>
              </a:spcAft>
              <a:buFont typeface="Arial" charset="0"/>
              <a:buChar char="•"/>
            </a:pPr>
            <a:r>
              <a:rPr lang="en-US" sz="2400" kern="0" dirty="0"/>
              <a:t>For an AWGN channel:</a:t>
            </a:r>
          </a:p>
          <a:p>
            <a:pPr lvl="2" fontAlgn="auto">
              <a:spcBef>
                <a:spcPts val="0"/>
              </a:spcBef>
              <a:spcAft>
                <a:spcPts val="0"/>
              </a:spcAft>
            </a:pPr>
            <a:endParaRPr lang="en-US" sz="2400" kern="0" dirty="0">
              <a:solidFill>
                <a:srgbClr val="0066FF"/>
              </a:solidFill>
            </a:endParaRPr>
          </a:p>
          <a:p>
            <a:pPr lvl="2" fontAlgn="auto">
              <a:spcBef>
                <a:spcPts val="0"/>
              </a:spcBef>
              <a:spcAft>
                <a:spcPts val="0"/>
              </a:spcAft>
            </a:pPr>
            <a:r>
              <a:rPr lang="en-US" sz="2400" kern="0" dirty="0" err="1">
                <a:solidFill>
                  <a:srgbClr val="0066FF"/>
                </a:solidFill>
              </a:rPr>
              <a:t>Eb</a:t>
            </a:r>
            <a:r>
              <a:rPr lang="en-US" sz="2400" kern="0" dirty="0">
                <a:solidFill>
                  <a:srgbClr val="0066FF"/>
                </a:solidFill>
              </a:rPr>
              <a:t>/No should be greater than 8.5dB</a:t>
            </a:r>
          </a:p>
        </p:txBody>
      </p:sp>
      <p:sp>
        <p:nvSpPr>
          <p:cNvPr id="3" name="Rectangle 2"/>
          <p:cNvSpPr/>
          <p:nvPr/>
        </p:nvSpPr>
        <p:spPr>
          <a:xfrm>
            <a:off x="63061" y="4303705"/>
            <a:ext cx="6096000" cy="1200329"/>
          </a:xfrm>
          <a:prstGeom prst="rect">
            <a:avLst/>
          </a:prstGeom>
        </p:spPr>
        <p:txBody>
          <a:bodyPr>
            <a:spAutoFit/>
          </a:bodyPr>
          <a:lstStyle/>
          <a:p>
            <a:pPr marL="800100" lvl="1" indent="-342900" fontAlgn="auto">
              <a:spcBef>
                <a:spcPts val="0"/>
              </a:spcBef>
              <a:spcAft>
                <a:spcPts val="0"/>
              </a:spcAft>
              <a:buFont typeface="Arial" charset="0"/>
              <a:buChar char="•"/>
            </a:pPr>
            <a:r>
              <a:rPr lang="en-US" sz="2400" kern="0" dirty="0"/>
              <a:t>For a Rayleigh channel:</a:t>
            </a:r>
          </a:p>
          <a:p>
            <a:pPr lvl="2" fontAlgn="auto">
              <a:spcBef>
                <a:spcPts val="0"/>
              </a:spcBef>
              <a:spcAft>
                <a:spcPts val="0"/>
              </a:spcAft>
            </a:pPr>
            <a:endParaRPr lang="en-US" sz="2400" kern="0" dirty="0">
              <a:solidFill>
                <a:srgbClr val="00B050"/>
              </a:solidFill>
            </a:endParaRPr>
          </a:p>
          <a:p>
            <a:pPr lvl="2" fontAlgn="auto">
              <a:spcBef>
                <a:spcPts val="0"/>
              </a:spcBef>
              <a:spcAft>
                <a:spcPts val="0"/>
              </a:spcAft>
            </a:pPr>
            <a:r>
              <a:rPr lang="en-US" sz="2400" kern="0" dirty="0" err="1">
                <a:solidFill>
                  <a:srgbClr val="00B050"/>
                </a:solidFill>
              </a:rPr>
              <a:t>Eb</a:t>
            </a:r>
            <a:r>
              <a:rPr lang="en-US" sz="2400" kern="0" dirty="0">
                <a:solidFill>
                  <a:srgbClr val="00B050"/>
                </a:solidFill>
              </a:rPr>
              <a:t>/No should be greater than 34dB</a:t>
            </a:r>
          </a:p>
        </p:txBody>
      </p:sp>
    </p:spTree>
    <p:extLst>
      <p:ext uri="{BB962C8B-B14F-4D97-AF65-F5344CB8AC3E}">
        <p14:creationId xmlns:p14="http://schemas.microsoft.com/office/powerpoint/2010/main" val="314403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18"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Error Floors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36</a:t>
            </a:fld>
            <a:endParaRPr lang="en-GB"/>
          </a:p>
        </p:txBody>
      </p:sp>
      <p:sp>
        <p:nvSpPr>
          <p:cNvPr id="6" name="Rectangle 5"/>
          <p:cNvSpPr/>
          <p:nvPr/>
        </p:nvSpPr>
        <p:spPr>
          <a:xfrm>
            <a:off x="-1" y="1143000"/>
            <a:ext cx="6519281" cy="2308324"/>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BER graphs assume </a:t>
            </a:r>
            <a:r>
              <a:rPr lang="en-US" sz="2400" kern="0"/>
              <a:t>coherent detection</a:t>
            </a:r>
          </a:p>
          <a:p>
            <a:pPr marL="342900" indent="-342900" eaLnBrk="1" fontAlgn="auto" hangingPunct="1">
              <a:spcBef>
                <a:spcPts val="0"/>
              </a:spcBef>
              <a:spcAft>
                <a:spcPts val="0"/>
              </a:spcAft>
              <a:buClrTx/>
              <a:buFont typeface="Arial" charset="0"/>
              <a:buChar char="•"/>
            </a:pPr>
            <a:r>
              <a:rPr lang="en-US" sz="2400" kern="0" dirty="0"/>
              <a:t>Irreducible error floors = error floors that can be seen in BER graph sometimes</a:t>
            </a:r>
          </a:p>
          <a:p>
            <a:pPr marL="800100" lvl="1" indent="-342900" fontAlgn="auto">
              <a:spcBef>
                <a:spcPts val="0"/>
              </a:spcBef>
              <a:spcAft>
                <a:spcPts val="0"/>
              </a:spcAft>
              <a:buFont typeface="Arial" charset="0"/>
              <a:buChar char="•"/>
            </a:pPr>
            <a:r>
              <a:rPr lang="en-US" sz="2400" kern="0" dirty="0"/>
              <a:t> </a:t>
            </a:r>
            <a:r>
              <a:rPr lang="en-US" sz="2400" kern="0" dirty="0">
                <a:solidFill>
                  <a:srgbClr val="0066FF"/>
                </a:solidFill>
              </a:rPr>
              <a:t>The error rate does not reduce as </a:t>
            </a:r>
            <a:r>
              <a:rPr lang="en-US" sz="2400" kern="0" dirty="0" err="1">
                <a:solidFill>
                  <a:srgbClr val="0066FF"/>
                </a:solidFill>
              </a:rPr>
              <a:t>Eb</a:t>
            </a:r>
            <a:r>
              <a:rPr lang="en-US" sz="2400" kern="0" dirty="0">
                <a:solidFill>
                  <a:srgbClr val="0066FF"/>
                </a:solidFill>
              </a:rPr>
              <a:t>/No (or SNR) increases</a:t>
            </a:r>
          </a:p>
          <a:p>
            <a:pPr marL="800100" lvl="1" indent="-342900" fontAlgn="auto">
              <a:spcBef>
                <a:spcPts val="0"/>
              </a:spcBef>
              <a:spcAft>
                <a:spcPts val="0"/>
              </a:spcAft>
              <a:buFont typeface="Arial" charset="0"/>
              <a:buChar char="•"/>
            </a:pPr>
            <a:endParaRPr lang="en-US" sz="2400" kern="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9384"/>
          <a:stretch/>
        </p:blipFill>
        <p:spPr>
          <a:xfrm>
            <a:off x="6575307" y="1921498"/>
            <a:ext cx="5319810" cy="4065998"/>
          </a:xfrm>
          <a:prstGeom prst="rect">
            <a:avLst/>
          </a:prstGeom>
        </p:spPr>
      </p:pic>
      <p:sp>
        <p:nvSpPr>
          <p:cNvPr id="9" name="Oval 8"/>
          <p:cNvSpPr/>
          <p:nvPr/>
        </p:nvSpPr>
        <p:spPr>
          <a:xfrm>
            <a:off x="9320606" y="2980708"/>
            <a:ext cx="2697224" cy="1560472"/>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66FF"/>
              </a:solidFill>
            </a:endParaRPr>
          </a:p>
        </p:txBody>
      </p:sp>
    </p:spTree>
    <p:extLst>
      <p:ext uri="{BB962C8B-B14F-4D97-AF65-F5344CB8AC3E}">
        <p14:creationId xmlns:p14="http://schemas.microsoft.com/office/powerpoint/2010/main" val="32535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Spaced Frequency Correlation Function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Rectangle 5"/>
          <p:cNvSpPr/>
          <p:nvPr/>
        </p:nvSpPr>
        <p:spPr>
          <a:xfrm>
            <a:off x="247402" y="1046435"/>
            <a:ext cx="7338951" cy="1200329"/>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The correlation of the fading envelope in the frequency domain is known as</a:t>
            </a:r>
          </a:p>
          <a:p>
            <a:pPr marL="800100" lvl="1" indent="-342900" fontAlgn="auto">
              <a:spcBef>
                <a:spcPts val="0"/>
              </a:spcBef>
              <a:spcAft>
                <a:spcPts val="0"/>
              </a:spcAft>
              <a:buFont typeface="Arial" charset="0"/>
              <a:buChar char="•"/>
            </a:pPr>
            <a:r>
              <a:rPr lang="en-US" sz="2400" i="1" kern="0" dirty="0">
                <a:solidFill>
                  <a:srgbClr val="00B050"/>
                </a:solidFill>
              </a:rPr>
              <a:t>Spaced-frequency</a:t>
            </a:r>
            <a:r>
              <a:rPr lang="en-US" sz="2400" kern="0" dirty="0">
                <a:solidFill>
                  <a:srgbClr val="00B050"/>
                </a:solidFill>
              </a:rPr>
              <a:t> </a:t>
            </a:r>
            <a:r>
              <a:rPr lang="en-US" sz="2400" i="1" kern="0" dirty="0">
                <a:solidFill>
                  <a:srgbClr val="00B050"/>
                </a:solidFill>
              </a:rPr>
              <a:t>correlation function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621" t="5308" r="57595"/>
          <a:stretch/>
        </p:blipFill>
        <p:spPr>
          <a:xfrm>
            <a:off x="8204247" y="863050"/>
            <a:ext cx="3754206" cy="5994950"/>
          </a:xfrm>
          <a:prstGeom prst="rect">
            <a:avLst/>
          </a:prstGeom>
        </p:spPr>
      </p:pic>
      <p:sp>
        <p:nvSpPr>
          <p:cNvPr id="7" name="TextBox 6"/>
          <p:cNvSpPr txBox="1"/>
          <p:nvPr/>
        </p:nvSpPr>
        <p:spPr>
          <a:xfrm>
            <a:off x="10617440" y="1039490"/>
            <a:ext cx="1377538" cy="771896"/>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10688315" y="4447717"/>
            <a:ext cx="1377538" cy="771896"/>
          </a:xfrm>
          <a:prstGeom prst="rect">
            <a:avLst/>
          </a:prstGeom>
          <a:solidFill>
            <a:schemeClr val="bg1"/>
          </a:solidFill>
        </p:spPr>
        <p:txBody>
          <a:bodyPr wrap="square" rtlCol="0">
            <a:spAutoFit/>
          </a:bodyPr>
          <a:lstStyle/>
          <a:p>
            <a:endParaRPr lang="en-US"/>
          </a:p>
        </p:txBody>
      </p:sp>
      <p:sp>
        <p:nvSpPr>
          <p:cNvPr id="8" name="Rectangle 7"/>
          <p:cNvSpPr/>
          <p:nvPr/>
        </p:nvSpPr>
        <p:spPr>
          <a:xfrm>
            <a:off x="247402" y="3304372"/>
            <a:ext cx="7338951" cy="1569660"/>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It shows how the signal is spread in the frequency domain</a:t>
            </a:r>
          </a:p>
          <a:p>
            <a:pPr marL="342900" indent="-342900" eaLnBrk="1" fontAlgn="auto" hangingPunct="1">
              <a:spcBef>
                <a:spcPts val="0"/>
              </a:spcBef>
              <a:spcAft>
                <a:spcPts val="0"/>
              </a:spcAft>
              <a:buClrTx/>
              <a:buFont typeface="Arial" charset="0"/>
              <a:buChar char="•"/>
            </a:pPr>
            <a:r>
              <a:rPr lang="en-US" sz="2400" kern="0" dirty="0"/>
              <a:t>It can be used to compute the Coherence Bandwidth</a:t>
            </a:r>
          </a:p>
        </p:txBody>
      </p:sp>
      <p:sp>
        <p:nvSpPr>
          <p:cNvPr id="5" name="Rectangle 4"/>
          <p:cNvSpPr/>
          <p:nvPr/>
        </p:nvSpPr>
        <p:spPr>
          <a:xfrm>
            <a:off x="8167722" y="4013860"/>
            <a:ext cx="3695727" cy="2752986"/>
          </a:xfrm>
          <a:prstGeom prst="rect">
            <a:avLst/>
          </a:prstGeom>
          <a:noFill/>
          <a:ln w="28575">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67722" y="829349"/>
            <a:ext cx="3679687" cy="2388864"/>
          </a:xfrm>
          <a:prstGeom prst="rect">
            <a:avLst/>
          </a:prstGeom>
          <a:noFill/>
          <a:ln w="28575">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401" y="2252840"/>
            <a:ext cx="7338951"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a:t>It </a:t>
            </a:r>
            <a:r>
              <a:rPr lang="en-US" sz="2400" kern="0" dirty="0"/>
              <a:t>is computed from the Fourier Transform of the </a:t>
            </a:r>
            <a:r>
              <a:rPr lang="en-US" sz="2400" kern="0" dirty="0">
                <a:solidFill>
                  <a:srgbClr val="0066FF"/>
                </a:solidFill>
              </a:rPr>
              <a:t>Power Delay Profile </a:t>
            </a:r>
            <a:r>
              <a:rPr lang="en-US" sz="2400" kern="0" dirty="0"/>
              <a:t>(or multipath intensity profile)</a:t>
            </a:r>
          </a:p>
        </p:txBody>
      </p:sp>
    </p:spTree>
    <p:extLst>
      <p:ext uri="{BB962C8B-B14F-4D97-AF65-F5344CB8AC3E}">
        <p14:creationId xmlns:p14="http://schemas.microsoft.com/office/powerpoint/2010/main" val="87421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5"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Doppler Spread &amp; Power Doppler Spread</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
        <p:nvSpPr>
          <p:cNvPr id="9" name="Rectangle 8"/>
          <p:cNvSpPr/>
          <p:nvPr/>
        </p:nvSpPr>
        <p:spPr>
          <a:xfrm>
            <a:off x="116774" y="1017382"/>
            <a:ext cx="11532920" cy="1569660"/>
          </a:xfrm>
          <a:prstGeom prst="rect">
            <a:avLst/>
          </a:prstGeom>
        </p:spPr>
        <p:txBody>
          <a:bodyPr wrap="square">
            <a:spAutoFit/>
          </a:bodyPr>
          <a:lstStyle/>
          <a:p>
            <a:pPr marL="342900" indent="-342900">
              <a:buFont typeface="Arial" charset="0"/>
              <a:buChar char="•"/>
            </a:pPr>
            <a:r>
              <a:rPr lang="en-US" sz="2400" i="1" dirty="0"/>
              <a:t>Doppler Spread</a:t>
            </a:r>
            <a:r>
              <a:rPr lang="en-US" sz="2400" dirty="0"/>
              <a:t> is a measure of the spectral broadening caused by the time rate of change of the mobile radio channel, and is defined as the range of frequencies over which the received Doppler spectrum is essentially non-zero</a:t>
            </a:r>
          </a:p>
          <a:p>
            <a:pPr marL="342900" indent="-342900">
              <a:buFont typeface="Arial" charset="0"/>
              <a:buChar char="•"/>
            </a:pPr>
            <a:r>
              <a:rPr lang="en-US" sz="2400" u="sng" kern="0" dirty="0"/>
              <a:t>Doppler frequency spread</a:t>
            </a:r>
            <a:r>
              <a:rPr lang="en-US" sz="2400" kern="0" dirty="0"/>
              <a:t>: </a:t>
            </a:r>
            <a:r>
              <a:rPr lang="en-US" sz="2400" i="1" kern="0" dirty="0"/>
              <a:t>Largest positive shift - largest negative shift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203" b="27327"/>
          <a:stretch/>
        </p:blipFill>
        <p:spPr>
          <a:xfrm>
            <a:off x="7457634" y="2587044"/>
            <a:ext cx="4675584" cy="321569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9520754" y="5802738"/>
                <a:ext cx="5493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charset="0"/>
                            </a:rPr>
                            <m:t>𝑓</m:t>
                          </m:r>
                        </m:e>
                        <m:sub>
                          <m:r>
                            <a:rPr lang="en-GB" b="0" i="1" smtClean="0">
                              <a:latin typeface="Cambria Math" charset="0"/>
                            </a:rPr>
                            <m:t>𝑐</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520754" y="5802738"/>
                <a:ext cx="549344" cy="369332"/>
              </a:xfrm>
              <a:prstGeom prst="rect">
                <a:avLst/>
              </a:prstGeom>
              <a:blipFill rotWithShape="0">
                <a:blip r:embed="rId3"/>
                <a:stretch>
                  <a:fillRect b="-15000"/>
                </a:stretch>
              </a:blipFill>
            </p:spPr>
            <p:txBody>
              <a:bodyPr/>
              <a:lstStyle/>
              <a:p>
                <a:r>
                  <a:rPr lang="en-US">
                    <a:noFill/>
                  </a:rPr>
                  <a:t> </a:t>
                </a:r>
              </a:p>
            </p:txBody>
          </p:sp>
        </mc:Fallback>
      </mc:AlternateContent>
      <p:sp>
        <p:nvSpPr>
          <p:cNvPr id="12" name="Rectangle 11"/>
          <p:cNvSpPr/>
          <p:nvPr/>
        </p:nvSpPr>
        <p:spPr>
          <a:xfrm>
            <a:off x="116773" y="2556353"/>
            <a:ext cx="6581516" cy="1938992"/>
          </a:xfrm>
          <a:prstGeom prst="rect">
            <a:avLst/>
          </a:prstGeom>
        </p:spPr>
        <p:txBody>
          <a:bodyPr wrap="square">
            <a:spAutoFit/>
          </a:bodyPr>
          <a:lstStyle/>
          <a:p>
            <a:pPr marL="342900" indent="-342900">
              <a:buFont typeface="Arial" charset="0"/>
              <a:buChar char="•"/>
            </a:pPr>
            <a:r>
              <a:rPr lang="en-US" sz="2400" dirty="0"/>
              <a:t>The Doppler Spread can be characterised by the Power Delay Spread</a:t>
            </a:r>
          </a:p>
          <a:p>
            <a:pPr marL="342900" indent="-342900">
              <a:buFont typeface="Arial" charset="0"/>
              <a:buChar char="•"/>
            </a:pPr>
            <a:r>
              <a:rPr lang="en-US" sz="2400" dirty="0"/>
              <a:t>The </a:t>
            </a:r>
            <a:r>
              <a:rPr lang="en-US" sz="2400" i="1" dirty="0"/>
              <a:t>Power Doppler Spread </a:t>
            </a:r>
            <a:r>
              <a:rPr lang="en-US" sz="2400" dirty="0"/>
              <a:t>describes the output power of the multipath channel in frequency domain</a:t>
            </a:r>
            <a:endParaRPr lang="en-GB" sz="2400" kern="0" dirty="0"/>
          </a:p>
        </p:txBody>
      </p:sp>
      <p:sp>
        <p:nvSpPr>
          <p:cNvPr id="13" name="Rectangle 12"/>
          <p:cNvSpPr/>
          <p:nvPr/>
        </p:nvSpPr>
        <p:spPr>
          <a:xfrm>
            <a:off x="116773" y="4495345"/>
            <a:ext cx="6865917" cy="1569660"/>
          </a:xfrm>
          <a:prstGeom prst="rect">
            <a:avLst/>
          </a:prstGeom>
        </p:spPr>
        <p:txBody>
          <a:bodyPr wrap="square">
            <a:spAutoFit/>
          </a:bodyPr>
          <a:lstStyle/>
          <a:p>
            <a:pPr marL="342900" indent="-342900">
              <a:buFont typeface="Arial" charset="0"/>
              <a:buChar char="•"/>
            </a:pPr>
            <a:r>
              <a:rPr lang="en-US" sz="2400" dirty="0"/>
              <a:t>As time spreading influences correlation in the frequency domain, frequency spreading influences correlation in the space/time domain</a:t>
            </a:r>
            <a:endParaRPr lang="en-GB" sz="2400" kern="0" dirty="0"/>
          </a:p>
        </p:txBody>
      </p:sp>
    </p:spTree>
    <p:extLst>
      <p:ext uri="{BB962C8B-B14F-4D97-AF65-F5344CB8AC3E}">
        <p14:creationId xmlns:p14="http://schemas.microsoft.com/office/powerpoint/2010/main" val="190096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Spaced Time Correlation Function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7" name="TextBox 6"/>
          <p:cNvSpPr txBox="1"/>
          <p:nvPr/>
        </p:nvSpPr>
        <p:spPr>
          <a:xfrm>
            <a:off x="10617440" y="1039490"/>
            <a:ext cx="1377538" cy="771896"/>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10688315" y="4447717"/>
            <a:ext cx="1377538" cy="771896"/>
          </a:xfrm>
          <a:prstGeom prst="rect">
            <a:avLst/>
          </a:prstGeom>
          <a:solidFill>
            <a:schemeClr val="bg1"/>
          </a:solidFill>
        </p:spPr>
        <p:txBody>
          <a:bodyPr wrap="square" rtlCol="0">
            <a:spAutoFit/>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8815" t="6696" r="6474"/>
          <a:stretch/>
        </p:blipFill>
        <p:spPr>
          <a:xfrm>
            <a:off x="8831535" y="950026"/>
            <a:ext cx="3360465" cy="5907974"/>
          </a:xfrm>
          <a:prstGeom prst="rect">
            <a:avLst/>
          </a:prstGeom>
        </p:spPr>
      </p:pic>
      <p:sp>
        <p:nvSpPr>
          <p:cNvPr id="8" name="Rectangle 7"/>
          <p:cNvSpPr/>
          <p:nvPr/>
        </p:nvSpPr>
        <p:spPr>
          <a:xfrm>
            <a:off x="247402" y="1046435"/>
            <a:ext cx="7338951" cy="1200329"/>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The correlation of the fading envelope in the space/time domain is often characterised by</a:t>
            </a:r>
          </a:p>
          <a:p>
            <a:pPr marL="800100" lvl="1" indent="-342900" fontAlgn="auto">
              <a:spcBef>
                <a:spcPts val="0"/>
              </a:spcBef>
              <a:spcAft>
                <a:spcPts val="0"/>
              </a:spcAft>
              <a:buFont typeface="Arial" charset="0"/>
              <a:buChar char="•"/>
            </a:pPr>
            <a:r>
              <a:rPr lang="en-US" sz="2400" i="1" kern="0" dirty="0">
                <a:solidFill>
                  <a:srgbClr val="00B050"/>
                </a:solidFill>
              </a:rPr>
              <a:t>Spaced-time</a:t>
            </a:r>
            <a:r>
              <a:rPr lang="en-US" sz="2400" kern="0" dirty="0">
                <a:solidFill>
                  <a:srgbClr val="00B050"/>
                </a:solidFill>
              </a:rPr>
              <a:t> </a:t>
            </a:r>
            <a:r>
              <a:rPr lang="en-US" sz="2400" i="1" kern="0" dirty="0">
                <a:solidFill>
                  <a:srgbClr val="00B050"/>
                </a:solidFill>
              </a:rPr>
              <a:t>correlation function </a:t>
            </a:r>
          </a:p>
        </p:txBody>
      </p:sp>
      <p:sp>
        <p:nvSpPr>
          <p:cNvPr id="9" name="Rectangle 8"/>
          <p:cNvSpPr/>
          <p:nvPr/>
        </p:nvSpPr>
        <p:spPr>
          <a:xfrm>
            <a:off x="247402" y="3679503"/>
            <a:ext cx="7338951" cy="2308324"/>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It determines how rapidly the envelope fading varies as a function of spatial (or for a fixed velocity temporal) offset</a:t>
            </a:r>
          </a:p>
          <a:p>
            <a:pPr marL="342900" indent="-342900" eaLnBrk="1" fontAlgn="auto" hangingPunct="1">
              <a:spcBef>
                <a:spcPts val="0"/>
              </a:spcBef>
              <a:spcAft>
                <a:spcPts val="0"/>
              </a:spcAft>
              <a:buClrTx/>
              <a:buFont typeface="Arial" charset="0"/>
              <a:buChar char="•"/>
            </a:pPr>
            <a:r>
              <a:rPr lang="en-US" sz="2400" dirty="0"/>
              <a:t>It describes the correlation between different scattered signals received at two different times as a function of the difference in the received time</a:t>
            </a:r>
            <a:endParaRPr lang="en-US" sz="2400" kern="0" dirty="0"/>
          </a:p>
        </p:txBody>
      </p:sp>
      <p:sp>
        <p:nvSpPr>
          <p:cNvPr id="10" name="Rectangle 9"/>
          <p:cNvSpPr/>
          <p:nvPr/>
        </p:nvSpPr>
        <p:spPr>
          <a:xfrm>
            <a:off x="8609610" y="898594"/>
            <a:ext cx="3614674" cy="2388864"/>
          </a:xfrm>
          <a:prstGeom prst="rect">
            <a:avLst/>
          </a:prstGeom>
          <a:noFill/>
          <a:ln w="28575">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30244" y="4061360"/>
            <a:ext cx="3261756" cy="2719857"/>
          </a:xfrm>
          <a:prstGeom prst="rect">
            <a:avLst/>
          </a:prstGeom>
          <a:noFill/>
          <a:ln w="28575">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5118" y="2246764"/>
            <a:ext cx="7338951"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It is computed from the Fourier Transform of the </a:t>
            </a:r>
            <a:r>
              <a:rPr lang="en-US" sz="2400" kern="0" dirty="0">
                <a:solidFill>
                  <a:srgbClr val="0066FF"/>
                </a:solidFill>
              </a:rPr>
              <a:t>Doppler Power Profile</a:t>
            </a:r>
            <a:endParaRPr lang="en-US" sz="2400" kern="0" dirty="0"/>
          </a:p>
        </p:txBody>
      </p:sp>
    </p:spTree>
    <p:extLst>
      <p:ext uri="{BB962C8B-B14F-4D97-AF65-F5344CB8AC3E}">
        <p14:creationId xmlns:p14="http://schemas.microsoft.com/office/powerpoint/2010/main" val="182253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Spaced Time Correlation Function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7" name="TextBox 6"/>
          <p:cNvSpPr txBox="1"/>
          <p:nvPr/>
        </p:nvSpPr>
        <p:spPr>
          <a:xfrm>
            <a:off x="10617440" y="1039490"/>
            <a:ext cx="1377538" cy="771896"/>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10688315" y="4447717"/>
            <a:ext cx="1377538" cy="771896"/>
          </a:xfrm>
          <a:prstGeom prst="rect">
            <a:avLst/>
          </a:prstGeom>
          <a:solidFill>
            <a:schemeClr val="bg1"/>
          </a:solidFill>
        </p:spPr>
        <p:txBody>
          <a:bodyPr wrap="square" rtlCol="0">
            <a:spAutoFit/>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8815" t="6696" r="6474"/>
          <a:stretch/>
        </p:blipFill>
        <p:spPr>
          <a:xfrm>
            <a:off x="8830760" y="948663"/>
            <a:ext cx="3361240" cy="5909337"/>
          </a:xfrm>
          <a:prstGeom prst="rect">
            <a:avLst/>
          </a:prstGeom>
        </p:spPr>
      </p:pic>
      <p:sp>
        <p:nvSpPr>
          <p:cNvPr id="9" name="Rectangle 8"/>
          <p:cNvSpPr/>
          <p:nvPr/>
        </p:nvSpPr>
        <p:spPr>
          <a:xfrm>
            <a:off x="247402" y="1046435"/>
            <a:ext cx="7338951" cy="83099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The spaced time correlation function is inversely related to the Doppler Spectrum</a:t>
            </a:r>
          </a:p>
        </p:txBody>
      </p:sp>
      <mc:AlternateContent xmlns:mc="http://schemas.openxmlformats.org/markup-compatibility/2006" xmlns:a14="http://schemas.microsoft.com/office/drawing/2010/main">
        <mc:Choice Requires="a14">
          <p:sp>
            <p:nvSpPr>
              <p:cNvPr id="10" name="Rectangle 9"/>
              <p:cNvSpPr/>
              <p:nvPr/>
            </p:nvSpPr>
            <p:spPr>
              <a:xfrm>
                <a:off x="294297" y="2587249"/>
                <a:ext cx="7338951" cy="2101537"/>
              </a:xfrm>
              <a:prstGeom prst="rect">
                <a:avLst/>
              </a:prstGeom>
            </p:spPr>
            <p:txBody>
              <a:bodyPr wrap="square">
                <a:spAutoFit/>
              </a:bodyPr>
              <a:lstStyle/>
              <a:p>
                <a:pPr marL="342900" indent="-342900" eaLnBrk="1" fontAlgn="auto" hangingPunct="1">
                  <a:spcBef>
                    <a:spcPts val="0"/>
                  </a:spcBef>
                  <a:spcAft>
                    <a:spcPts val="0"/>
                  </a:spcAft>
                  <a:buClrTx/>
                  <a:buFont typeface="Arial" charset="0"/>
                  <a:buChar char="•"/>
                </a:pPr>
                <a:r>
                  <a:rPr lang="en-US" sz="2400" kern="0" dirty="0"/>
                  <a:t>It is used to compute both the coherence distance and the coherence time</a:t>
                </a:r>
              </a:p>
              <a:p>
                <a:pPr marL="800100" lvl="1" indent="-342900" fontAlgn="auto">
                  <a:spcBef>
                    <a:spcPts val="0"/>
                  </a:spcBef>
                  <a:spcAft>
                    <a:spcPts val="0"/>
                  </a:spcAft>
                  <a:buFont typeface="Arial" charset="0"/>
                  <a:buChar char="•"/>
                </a:pPr>
                <a:r>
                  <a:rPr lang="en-US" sz="2400" kern="0" dirty="0"/>
                  <a:t>To calculate the coherence distance we also need to know the terminal velocity</a:t>
                </a:r>
              </a:p>
              <a:p>
                <a:pPr marL="1257300" lvl="2" indent="-342900" fontAlgn="auto">
                  <a:spcBef>
                    <a:spcPts val="0"/>
                  </a:spcBef>
                  <a:spcAft>
                    <a:spcPts val="0"/>
                  </a:spcAft>
                  <a:buFont typeface="Arial" charset="0"/>
                  <a:buChar char="•"/>
                </a:pPr>
                <a14:m>
                  <m:oMath xmlns:m="http://schemas.openxmlformats.org/officeDocument/2006/math">
                    <m:r>
                      <m:rPr>
                        <m:sty m:val="p"/>
                      </m:rPr>
                      <a:rPr lang="en-GB" sz="2400" kern="0">
                        <a:latin typeface="Cambria Math" charset="0"/>
                      </a:rPr>
                      <m:t>v</m:t>
                    </m:r>
                    <m:r>
                      <a:rPr lang="en-GB" sz="2400" kern="0">
                        <a:latin typeface="Cambria Math" charset="0"/>
                      </a:rPr>
                      <m:t>=</m:t>
                    </m:r>
                    <m:f>
                      <m:fPr>
                        <m:ctrlPr>
                          <a:rPr lang="en-GB" sz="2400" i="1" kern="0">
                            <a:latin typeface="Cambria Math" panose="02040503050406030204" pitchFamily="18" charset="0"/>
                          </a:rPr>
                        </m:ctrlPr>
                      </m:fPr>
                      <m:num>
                        <m:r>
                          <a:rPr lang="en-GB" sz="2400" i="1" kern="0">
                            <a:latin typeface="Cambria Math" charset="0"/>
                          </a:rPr>
                          <m:t>𝑑</m:t>
                        </m:r>
                      </m:num>
                      <m:den>
                        <m:r>
                          <a:rPr lang="en-GB" sz="2400" i="1" kern="0">
                            <a:latin typeface="Cambria Math" charset="0"/>
                          </a:rPr>
                          <m:t>𝑡</m:t>
                        </m:r>
                      </m:den>
                    </m:f>
                  </m:oMath>
                </a14:m>
                <a:endParaRPr lang="en-US" sz="2400" kern="0" dirty="0"/>
              </a:p>
            </p:txBody>
          </p:sp>
        </mc:Choice>
        <mc:Fallback xmlns="">
          <p:sp>
            <p:nvSpPr>
              <p:cNvPr id="10" name="Rectangle 9"/>
              <p:cNvSpPr>
                <a:spLocks noRot="1" noChangeAspect="1" noMove="1" noResize="1" noEditPoints="1" noAdjustHandles="1" noChangeArrowheads="1" noChangeShapeType="1" noTextEdit="1"/>
              </p:cNvSpPr>
              <p:nvPr/>
            </p:nvSpPr>
            <p:spPr>
              <a:xfrm>
                <a:off x="294297" y="2587249"/>
                <a:ext cx="7338951" cy="2101537"/>
              </a:xfrm>
              <a:prstGeom prst="rect">
                <a:avLst/>
              </a:prstGeom>
              <a:blipFill rotWithShape="0">
                <a:blip r:embed="rId3"/>
                <a:stretch>
                  <a:fillRect l="-1080" t="-2029" r="-1246"/>
                </a:stretch>
              </a:blipFill>
            </p:spPr>
            <p:txBody>
              <a:bodyPr/>
              <a:lstStyle/>
              <a:p>
                <a:r>
                  <a:rPr lang="en-US">
                    <a:noFill/>
                  </a:rPr>
                  <a:t> </a:t>
                </a:r>
              </a:p>
            </p:txBody>
          </p:sp>
        </mc:Fallback>
      </mc:AlternateContent>
    </p:spTree>
    <p:extLst>
      <p:ext uri="{BB962C8B-B14F-4D97-AF65-F5344CB8AC3E}">
        <p14:creationId xmlns:p14="http://schemas.microsoft.com/office/powerpoint/2010/main" val="191862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Correlation Properties of Fading Channel</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sp>
        <p:nvSpPr>
          <p:cNvPr id="8" name="Rectangle 7"/>
          <p:cNvSpPr/>
          <p:nvPr/>
        </p:nvSpPr>
        <p:spPr>
          <a:xfrm>
            <a:off x="69996" y="1203229"/>
            <a:ext cx="1685109" cy="1569660"/>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B050"/>
                </a:solidFill>
              </a:rPr>
              <a:t>Spaced Frequency Correlation Function</a:t>
            </a:r>
          </a:p>
        </p:txBody>
      </p:sp>
      <p:sp>
        <p:nvSpPr>
          <p:cNvPr id="9" name="Rectangle 8"/>
          <p:cNvSpPr/>
          <p:nvPr/>
        </p:nvSpPr>
        <p:spPr>
          <a:xfrm>
            <a:off x="9943628" y="1179690"/>
            <a:ext cx="1884751" cy="1569660"/>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66FF"/>
                </a:solidFill>
              </a:rPr>
              <a:t>Spaced Time Correlation Function</a:t>
            </a:r>
          </a:p>
        </p:txBody>
      </p:sp>
      <p:sp>
        <p:nvSpPr>
          <p:cNvPr id="10" name="TextBox 9"/>
          <p:cNvSpPr txBox="1"/>
          <p:nvPr/>
        </p:nvSpPr>
        <p:spPr>
          <a:xfrm>
            <a:off x="9621543" y="3418924"/>
            <a:ext cx="2570457" cy="1200329"/>
          </a:xfrm>
          <a:prstGeom prst="rect">
            <a:avLst/>
          </a:prstGeom>
          <a:noFill/>
          <a:ln>
            <a:solidFill>
              <a:srgbClr val="C00000"/>
            </a:solidFill>
          </a:ln>
        </p:spPr>
        <p:txBody>
          <a:bodyPr wrap="square" rtlCol="0">
            <a:spAutoFit/>
          </a:bodyPr>
          <a:lstStyle/>
          <a:p>
            <a:r>
              <a:rPr lang="en-US" b="1" dirty="0"/>
              <a:t>Frequency spreading influences correlation in the space/time domain</a:t>
            </a:r>
            <a:endParaRPr lang="en-GB" b="1" kern="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66" r="6667"/>
          <a:stretch/>
        </p:blipFill>
        <p:spPr>
          <a:xfrm>
            <a:off x="2326374" y="959566"/>
            <a:ext cx="7262949" cy="5012871"/>
          </a:xfrm>
          <a:prstGeom prst="rect">
            <a:avLst/>
          </a:prstGeom>
        </p:spPr>
      </p:pic>
      <p:sp>
        <p:nvSpPr>
          <p:cNvPr id="16" name="Rectangle 15"/>
          <p:cNvSpPr/>
          <p:nvPr/>
        </p:nvSpPr>
        <p:spPr>
          <a:xfrm>
            <a:off x="6731493" y="912490"/>
            <a:ext cx="2572196" cy="5012871"/>
          </a:xfrm>
          <a:prstGeom prst="rect">
            <a:avLst/>
          </a:prstGeom>
          <a:noFill/>
          <a:ln w="28575">
            <a:solidFill>
              <a:srgbClr val="0066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326374" y="959566"/>
            <a:ext cx="2560320" cy="4918720"/>
          </a:xfrm>
          <a:prstGeom prst="rect">
            <a:avLst/>
          </a:prstGeom>
          <a:noFill/>
          <a:ln w="28575">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9996" y="3418925"/>
            <a:ext cx="2224158" cy="1200329"/>
          </a:xfrm>
          <a:prstGeom prst="rect">
            <a:avLst/>
          </a:prstGeom>
          <a:noFill/>
          <a:ln>
            <a:solidFill>
              <a:srgbClr val="C00000"/>
            </a:solidFill>
          </a:ln>
        </p:spPr>
        <p:txBody>
          <a:bodyPr wrap="square" rtlCol="0">
            <a:spAutoFit/>
          </a:bodyPr>
          <a:lstStyle/>
          <a:p>
            <a:r>
              <a:rPr lang="en-US" b="1" dirty="0"/>
              <a:t>Time spreading influences correlation in the frequency domain </a:t>
            </a:r>
            <a:endParaRPr lang="en-GB" b="1" kern="0" dirty="0"/>
          </a:p>
        </p:txBody>
      </p:sp>
      <p:cxnSp>
        <p:nvCxnSpPr>
          <p:cNvPr id="20" name="Straight Arrow Connector 19"/>
          <p:cNvCxnSpPr/>
          <p:nvPr/>
        </p:nvCxnSpPr>
        <p:spPr>
          <a:xfrm flipH="1" flipV="1">
            <a:off x="8806554" y="2749350"/>
            <a:ext cx="843628" cy="86468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33303" y="3004457"/>
            <a:ext cx="966651" cy="58782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720574" y="4551853"/>
            <a:ext cx="775740" cy="90189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9025647" y="4349446"/>
            <a:ext cx="1881125" cy="1281950"/>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76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Coherence bandwidth, time and distance</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sp>
        <p:nvSpPr>
          <p:cNvPr id="8" name="Rectangle 7"/>
          <p:cNvSpPr/>
          <p:nvPr/>
        </p:nvSpPr>
        <p:spPr>
          <a:xfrm>
            <a:off x="1029459" y="4299097"/>
            <a:ext cx="3671192" cy="1200329"/>
          </a:xfrm>
          <a:prstGeom prst="rect">
            <a:avLst/>
          </a:prstGeom>
        </p:spPr>
        <p:txBody>
          <a:bodyPr wrap="square">
            <a:spAutoFit/>
          </a:bodyPr>
          <a:lstStyle/>
          <a:p>
            <a:pPr eaLnBrk="1" fontAlgn="auto" hangingPunct="1">
              <a:spcBef>
                <a:spcPts val="0"/>
              </a:spcBef>
              <a:spcAft>
                <a:spcPts val="0"/>
              </a:spcAft>
              <a:buClrTx/>
            </a:pPr>
            <a:r>
              <a:rPr lang="en-US" sz="2400" kern="0">
                <a:solidFill>
                  <a:srgbClr val="00B050"/>
                </a:solidFill>
              </a:rPr>
              <a:t>Coherence Bandwidth is inversely proportional </a:t>
            </a:r>
            <a:r>
              <a:rPr lang="en-US" sz="2400" kern="0" dirty="0">
                <a:solidFill>
                  <a:srgbClr val="00B050"/>
                </a:solidFill>
              </a:rPr>
              <a:t>to delay spread</a:t>
            </a:r>
          </a:p>
        </p:txBody>
      </p:sp>
      <p:sp>
        <p:nvSpPr>
          <p:cNvPr id="9" name="Rectangle 8"/>
          <p:cNvSpPr/>
          <p:nvPr/>
        </p:nvSpPr>
        <p:spPr>
          <a:xfrm>
            <a:off x="6978993" y="4114432"/>
            <a:ext cx="4005681" cy="1569660"/>
          </a:xfrm>
          <a:prstGeom prst="rect">
            <a:avLst/>
          </a:prstGeom>
        </p:spPr>
        <p:txBody>
          <a:bodyPr wrap="square">
            <a:spAutoFit/>
          </a:bodyPr>
          <a:lstStyle/>
          <a:p>
            <a:pPr eaLnBrk="1" fontAlgn="auto" hangingPunct="1">
              <a:spcBef>
                <a:spcPts val="0"/>
              </a:spcBef>
              <a:spcAft>
                <a:spcPts val="0"/>
              </a:spcAft>
              <a:buClrTx/>
            </a:pPr>
            <a:r>
              <a:rPr lang="en-US" sz="2400" kern="0" dirty="0">
                <a:solidFill>
                  <a:srgbClr val="0066FF"/>
                </a:solidFill>
              </a:rPr>
              <a:t>Coherence Time and Distance are inversely proportional to Doppler spread and Azimuth spread</a:t>
            </a:r>
          </a:p>
        </p:txBody>
      </p:sp>
      <p:sp>
        <p:nvSpPr>
          <p:cNvPr id="3" name="TextBox 2"/>
          <p:cNvSpPr txBox="1"/>
          <p:nvPr/>
        </p:nvSpPr>
        <p:spPr>
          <a:xfrm>
            <a:off x="4700651" y="1303060"/>
            <a:ext cx="2624445" cy="1754326"/>
          </a:xfrm>
          <a:prstGeom prst="rect">
            <a:avLst/>
          </a:prstGeom>
          <a:noFill/>
          <a:ln>
            <a:solidFill>
              <a:srgbClr val="C00000"/>
            </a:solidFill>
          </a:ln>
        </p:spPr>
        <p:txBody>
          <a:bodyPr wrap="square" rtlCol="0">
            <a:spAutoFit/>
          </a:bodyPr>
          <a:lstStyle/>
          <a:p>
            <a:pPr eaLnBrk="1" fontAlgn="auto" hangingPunct="1">
              <a:spcBef>
                <a:spcPts val="0"/>
              </a:spcBef>
              <a:spcAft>
                <a:spcPts val="0"/>
              </a:spcAft>
              <a:buClrTx/>
            </a:pPr>
            <a:r>
              <a:rPr lang="en-US" b="1" kern="0" dirty="0"/>
              <a:t>Coherence time</a:t>
            </a:r>
          </a:p>
          <a:p>
            <a:pPr eaLnBrk="1" fontAlgn="auto" hangingPunct="1">
              <a:spcBef>
                <a:spcPts val="0"/>
              </a:spcBef>
              <a:spcAft>
                <a:spcPts val="0"/>
              </a:spcAft>
              <a:buClrTx/>
            </a:pPr>
            <a:r>
              <a:rPr lang="en-US" dirty="0"/>
              <a:t>Time duration over which the channel impulse response is considered to be not varying</a:t>
            </a:r>
          </a:p>
        </p:txBody>
      </p:sp>
      <p:sp>
        <p:nvSpPr>
          <p:cNvPr id="10" name="TextBox 9"/>
          <p:cNvSpPr txBox="1"/>
          <p:nvPr/>
        </p:nvSpPr>
        <p:spPr>
          <a:xfrm>
            <a:off x="8981833" y="1330034"/>
            <a:ext cx="2624445" cy="1200329"/>
          </a:xfrm>
          <a:prstGeom prst="rect">
            <a:avLst/>
          </a:prstGeom>
          <a:noFill/>
          <a:ln>
            <a:solidFill>
              <a:srgbClr val="C00000"/>
            </a:solidFill>
          </a:ln>
        </p:spPr>
        <p:txBody>
          <a:bodyPr wrap="square" rtlCol="0">
            <a:spAutoFit/>
          </a:bodyPr>
          <a:lstStyle/>
          <a:p>
            <a:pPr eaLnBrk="1" fontAlgn="auto" hangingPunct="1">
              <a:spcBef>
                <a:spcPts val="0"/>
              </a:spcBef>
              <a:spcAft>
                <a:spcPts val="0"/>
              </a:spcAft>
              <a:buClrTx/>
            </a:pPr>
            <a:r>
              <a:rPr lang="en-US" b="1" kern="0" dirty="0"/>
              <a:t>Coherence distance</a:t>
            </a:r>
          </a:p>
          <a:p>
            <a:pPr eaLnBrk="1" fontAlgn="auto" hangingPunct="1">
              <a:spcBef>
                <a:spcPts val="0"/>
              </a:spcBef>
              <a:spcAft>
                <a:spcPts val="0"/>
              </a:spcAft>
              <a:buClrTx/>
            </a:pPr>
            <a:r>
              <a:rPr lang="en-US" dirty="0"/>
              <a:t>Spatial distance over which the channel does not change significantly</a:t>
            </a:r>
          </a:p>
        </p:txBody>
      </p:sp>
      <p:sp>
        <p:nvSpPr>
          <p:cNvPr id="11" name="TextBox 10"/>
          <p:cNvSpPr txBox="1"/>
          <p:nvPr/>
        </p:nvSpPr>
        <p:spPr>
          <a:xfrm>
            <a:off x="748147" y="1303060"/>
            <a:ext cx="2624445" cy="1200329"/>
          </a:xfrm>
          <a:prstGeom prst="rect">
            <a:avLst/>
          </a:prstGeom>
          <a:noFill/>
          <a:ln>
            <a:solidFill>
              <a:srgbClr val="C00000"/>
            </a:solidFill>
          </a:ln>
        </p:spPr>
        <p:txBody>
          <a:bodyPr wrap="square" rtlCol="0">
            <a:spAutoFit/>
          </a:bodyPr>
          <a:lstStyle/>
          <a:p>
            <a:pPr eaLnBrk="1" fontAlgn="auto" hangingPunct="1">
              <a:spcBef>
                <a:spcPts val="0"/>
              </a:spcBef>
              <a:spcAft>
                <a:spcPts val="0"/>
              </a:spcAft>
              <a:buClrTx/>
            </a:pPr>
            <a:r>
              <a:rPr lang="en-US" b="1" kern="0" dirty="0"/>
              <a:t>Coherence bandwidth</a:t>
            </a:r>
          </a:p>
          <a:p>
            <a:pPr eaLnBrk="1" fontAlgn="auto" hangingPunct="1">
              <a:spcBef>
                <a:spcPts val="0"/>
              </a:spcBef>
              <a:spcAft>
                <a:spcPts val="0"/>
              </a:spcAft>
              <a:buClrTx/>
            </a:pPr>
            <a:r>
              <a:rPr lang="en-US" dirty="0"/>
              <a:t>The frequency range over which the channel can be considered ‘flat’</a:t>
            </a:r>
          </a:p>
        </p:txBody>
      </p:sp>
      <p:cxnSp>
        <p:nvCxnSpPr>
          <p:cNvPr id="12" name="Straight Arrow Connector 11"/>
          <p:cNvCxnSpPr/>
          <p:nvPr/>
        </p:nvCxnSpPr>
        <p:spPr>
          <a:xfrm>
            <a:off x="2339439" y="2583419"/>
            <a:ext cx="1033153" cy="171567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266943" y="2717397"/>
            <a:ext cx="1316444" cy="1416921"/>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12873" y="3178791"/>
            <a:ext cx="1919844" cy="935641"/>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7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animBg="1"/>
      <p:bldP spid="10" grpId="0" animBg="1"/>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5097</TotalTime>
  <Words>1683</Words>
  <Application>Microsoft Macintosh PowerPoint</Application>
  <PresentationFormat>Widescreen</PresentationFormat>
  <Paragraphs>227</Paragraphs>
  <Slides>36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Cambria Math</vt:lpstr>
      <vt:lpstr>UOBtemplate 13 Feb</vt:lpstr>
      <vt:lpstr>PowerPoint Presentation</vt:lpstr>
      <vt:lpstr>Coherence Bandwidth</vt:lpstr>
      <vt:lpstr>Power Delay Profile</vt:lpstr>
      <vt:lpstr>Spaced Frequency Correlation Function</vt:lpstr>
      <vt:lpstr>Doppler Spread &amp; Power Doppler Spread</vt:lpstr>
      <vt:lpstr>Spaced Time Correlation Function (1)</vt:lpstr>
      <vt:lpstr>Spaced Time Correlation Function (2)</vt:lpstr>
      <vt:lpstr>Correlation Properties of Fading Channel</vt:lpstr>
      <vt:lpstr>Coherence bandwidth, time and distance</vt:lpstr>
      <vt:lpstr>Central Limit Theorem </vt:lpstr>
      <vt:lpstr>Derivation of Rayleigh Statistical Model using CLT (1)</vt:lpstr>
      <vt:lpstr>PowerPoint Presentation</vt:lpstr>
      <vt:lpstr>PowerPoint Presentation</vt:lpstr>
      <vt:lpstr>PowerPoint Presentation</vt:lpstr>
      <vt:lpstr>PowerPoint Presentation</vt:lpstr>
      <vt:lpstr>Normalised Rayleigh Samples </vt:lpstr>
      <vt:lpstr>Probability Density</vt:lpstr>
      <vt:lpstr>Received Signal Envelope</vt:lpstr>
      <vt:lpstr>Rayleigh PDF</vt:lpstr>
      <vt:lpstr>Rayleigh and Normal (Gaussian) PDFs (1)</vt:lpstr>
      <vt:lpstr>Rayleigh and Normal (Gaussian) PDFs (2)</vt:lpstr>
      <vt:lpstr>Rayleigh CDF (1)</vt:lpstr>
      <vt:lpstr>Rayleigh CDF (2)</vt:lpstr>
      <vt:lpstr>Question 1</vt:lpstr>
      <vt:lpstr>Question 1</vt:lpstr>
      <vt:lpstr>Question 2</vt:lpstr>
      <vt:lpstr>Rician Model</vt:lpstr>
      <vt:lpstr>Rician Distribution (1)</vt:lpstr>
      <vt:lpstr>Rician Distribution (2)</vt:lpstr>
      <vt:lpstr>Rician PDF</vt:lpstr>
      <vt:lpstr>Rician CDF</vt:lpstr>
      <vt:lpstr>Channel Variations and effect on data transmission</vt:lpstr>
      <vt:lpstr>Bit Error Rate (1)</vt:lpstr>
      <vt:lpstr>Bit Error Rate (2)</vt:lpstr>
      <vt:lpstr>Bit Error Rate (2)</vt:lpstr>
      <vt:lpstr>Error Floors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Angela Doufexi</cp:lastModifiedBy>
  <cp:revision>253</cp:revision>
  <cp:lastPrinted>2018-11-14T15:18:03Z</cp:lastPrinted>
  <dcterms:created xsi:type="dcterms:W3CDTF">2007-05-01T15:00:58Z</dcterms:created>
  <dcterms:modified xsi:type="dcterms:W3CDTF">2020-11-24T11:23:12Z</dcterms:modified>
</cp:coreProperties>
</file>