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717" r:id="rId2"/>
    <p:sldId id="895" r:id="rId3"/>
    <p:sldId id="896" r:id="rId4"/>
    <p:sldId id="872" r:id="rId5"/>
    <p:sldId id="894" r:id="rId6"/>
    <p:sldId id="953" r:id="rId7"/>
    <p:sldId id="954" r:id="rId8"/>
  </p:sldIdLst>
  <p:sldSz cx="12192000" cy="6858000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92"/>
    <p:restoredTop sz="94521"/>
  </p:normalViewPr>
  <p:slideViewPr>
    <p:cSldViewPr snapToGrid="0">
      <p:cViewPr varScale="1">
        <p:scale>
          <a:sx n="99" d="100"/>
          <a:sy n="99" d="100"/>
        </p:scale>
        <p:origin x="200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9039" tIns="49520" rIns="99039" bIns="49520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92BF7D9-6C1A-4D6C-83E5-358E6381BEC0}" type="datetimeFigureOut">
              <a:rPr lang="en-GB"/>
              <a:pPr>
                <a:defRPr/>
              </a:pPr>
              <a:t>25/11/2020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lIns="99039" tIns="49520" rIns="99039" bIns="49520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808AC383-E8D4-418C-A662-3DD45A4734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425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20" rIns="99039" bIns="4952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8A02002F-36B9-4F2F-A2C3-5E0234098E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813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52" tIns="47526" rIns="95052" bIns="47526" anchor="b"/>
          <a:lstStyle>
            <a:lvl1pPr defTabSz="9509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509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09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09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09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20000"/>
              </a:spcBef>
            </a:pPr>
            <a:fld id="{64DE5CAA-29DC-45C9-A91A-ED15791F335F}" type="slidenum">
              <a:rPr lang="en-US" sz="1200">
                <a:solidFill>
                  <a:schemeClr val="bg1"/>
                </a:solidFill>
              </a:rPr>
              <a:pPr algn="r">
                <a:spcBef>
                  <a:spcPct val="20000"/>
                </a:spcBef>
              </a:pPr>
              <a:t>1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52" tIns="47526" rIns="95052" bIns="47526"/>
          <a:lstStyle/>
          <a:p>
            <a:pPr>
              <a:spcBef>
                <a:spcPct val="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3267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.jpeg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-white-transpgif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81050" y="-819150"/>
            <a:ext cx="969433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UoB-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2" y="549275"/>
            <a:ext cx="3600449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City panora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857251" y="5897563"/>
            <a:ext cx="819996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11" descr="footer-crest-template cropped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876" y="5989360"/>
            <a:ext cx="3742267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81" y="278204"/>
            <a:ext cx="3445052" cy="111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footer-crest-template cropped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419"/>
          <a:stretch/>
        </p:blipFill>
        <p:spPr bwMode="auto">
          <a:xfrm>
            <a:off x="4268" y="5989361"/>
            <a:ext cx="8524841" cy="899999"/>
          </a:xfrm>
          <a:prstGeom prst="rect">
            <a:avLst/>
          </a:prstGeom>
          <a:solidFill>
            <a:srgbClr val="2233B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310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footer-crest-template cropped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4419"/>
          <a:stretch/>
        </p:blipFill>
        <p:spPr bwMode="auto">
          <a:xfrm>
            <a:off x="4268" y="5989361"/>
            <a:ext cx="8524841" cy="899999"/>
          </a:xfrm>
          <a:prstGeom prst="rect">
            <a:avLst/>
          </a:prstGeom>
          <a:solidFill>
            <a:srgbClr val="2233B1"/>
          </a:solidFill>
          <a:ln>
            <a:noFill/>
          </a:ln>
        </p:spPr>
      </p:pic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857251" y="5897563"/>
            <a:ext cx="819996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467784" y="6111290"/>
            <a:ext cx="7981949" cy="92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600">
                <a:solidFill>
                  <a:schemeClr val="bg1"/>
                </a:solidFill>
              </a:rPr>
              <a:t>Communication Systems &amp; Networks Group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600">
                <a:solidFill>
                  <a:schemeClr val="bg1"/>
                </a:solidFill>
              </a:rPr>
              <a:t>University of Bristol  © CSN Group 2018</a:t>
            </a:r>
          </a:p>
          <a:p>
            <a:pPr>
              <a:spcBef>
                <a:spcPts val="300"/>
              </a:spcBef>
              <a:defRPr/>
            </a:pPr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7"/>
          <p:cNvSpPr>
            <a:spLocks noGrp="1" noChangeArrowheads="1"/>
          </p:cNvSpPr>
          <p:nvPr userDrawn="1">
            <p:ph type="sldNum" sz="quarter" idx="10"/>
          </p:nvPr>
        </p:nvSpPr>
        <p:spPr>
          <a:xfrm>
            <a:off x="-48603" y="6528721"/>
            <a:ext cx="6858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1" name="Picture 11" descr="footer-crest-template cropped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876" y="5989360"/>
            <a:ext cx="3742267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477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5932488"/>
            <a:ext cx="12192000" cy="939800"/>
            <a:chOff x="0" y="3737"/>
            <a:chExt cx="5760" cy="592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0" y="3737"/>
              <a:ext cx="5760" cy="592"/>
            </a:xfrm>
            <a:prstGeom prst="rect">
              <a:avLst/>
            </a:prstGeom>
            <a:solidFill>
              <a:srgbClr val="2858B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pic>
          <p:nvPicPr>
            <p:cNvPr id="7176" name="Picture 4" descr="footer-crest-template cropp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" y="3776"/>
              <a:ext cx="176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4638"/>
            <a:ext cx="1137708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7" r:id="rId1"/>
    <p:sldLayoutId id="2147485308" r:id="rId2"/>
  </p:sldLayoutIdLst>
  <p:hf hdr="0" ftr="0" dt="0"/>
  <p:txStyles>
    <p:titleStyle>
      <a:lvl1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+mj-lt"/>
          <a:ea typeface="+mj-ea"/>
          <a:cs typeface="+mj-cs"/>
        </a:defRPr>
      </a:lvl1pPr>
      <a:lvl2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2pPr>
      <a:lvl3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3pPr>
      <a:lvl4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4pPr>
      <a:lvl5pPr marL="441325" indent="-441325" algn="l" rtl="0" eaLnBrk="0" fontAlgn="base" hangingPunct="0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5pPr>
      <a:lvl6pPr marL="898525" indent="-441325" algn="l" rtl="0" fontAlgn="base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6pPr>
      <a:lvl7pPr marL="1355725" indent="-441325" algn="l" rtl="0" fontAlgn="base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7pPr>
      <a:lvl8pPr marL="1812925" indent="-441325" algn="l" rtl="0" fontAlgn="base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8pPr>
      <a:lvl9pPr marL="2270125" indent="-441325" algn="l" rtl="0" fontAlgn="base">
        <a:spcBef>
          <a:spcPct val="0"/>
        </a:spcBef>
        <a:spcAft>
          <a:spcPct val="0"/>
        </a:spcAft>
        <a:buBlip>
          <a:blip r:embed="rId5"/>
        </a:buBlip>
        <a:defRPr sz="4400">
          <a:solidFill>
            <a:srgbClr val="B01C2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58BB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858BB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858BB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4.png"/><Relationship Id="rId5" Type="http://schemas.openxmlformats.org/officeDocument/2006/relationships/image" Target="../media/image59.png"/><Relationship Id="rId10" Type="http://schemas.openxmlformats.org/officeDocument/2006/relationships/image" Target="../media/image10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-1" y="1944886"/>
            <a:ext cx="12191999" cy="3357563"/>
          </a:xfrm>
        </p:spPr>
        <p:txBody>
          <a:bodyPr anchor="ctr"/>
          <a:lstStyle/>
          <a:p>
            <a:pPr marL="0" indent="0" algn="ctr">
              <a:lnSpc>
                <a:spcPts val="5500"/>
              </a:lnSpc>
              <a:spcBef>
                <a:spcPct val="0"/>
              </a:spcBef>
              <a:buNone/>
            </a:pPr>
            <a:r>
              <a:rPr lang="en-US" sz="4400" b="1" dirty="0">
                <a:solidFill>
                  <a:srgbClr val="B01C2E"/>
                </a:solidFill>
              </a:rPr>
              <a:t>Examples for lectures</a:t>
            </a:r>
          </a:p>
          <a:p>
            <a:pPr marL="0" indent="0" algn="ctr">
              <a:spcBef>
                <a:spcPct val="0"/>
              </a:spcBef>
              <a:buNone/>
            </a:pPr>
            <a:br>
              <a:rPr lang="en-US" sz="4400" b="1" dirty="0">
                <a:solidFill>
                  <a:srgbClr val="B01C2E"/>
                </a:solidFill>
              </a:rPr>
            </a:br>
            <a:endParaRPr lang="en-US" sz="4000" i="1" dirty="0">
              <a:solidFill>
                <a:srgbClr val="B01C2E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1" y="3075709"/>
            <a:ext cx="12192000" cy="88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2858BB"/>
              </a:buClr>
              <a:defRPr/>
            </a:pPr>
            <a:endParaRPr lang="en-GB" sz="3200" kern="0" dirty="0">
              <a:latin typeface="+mn-lt"/>
            </a:endParaRPr>
          </a:p>
          <a:p>
            <a:pPr marL="342900" indent="-342900" algn="ctr">
              <a:spcBef>
                <a:spcPct val="20000"/>
              </a:spcBef>
              <a:buClr>
                <a:srgbClr val="2858BB"/>
              </a:buClr>
              <a:defRPr/>
            </a:pPr>
            <a:endParaRPr lang="en-GB" sz="1200" kern="0" dirty="0">
              <a:latin typeface="+mn-lt"/>
            </a:endParaRPr>
          </a:p>
          <a:p>
            <a:pPr marL="342900" indent="-342900" algn="ctr">
              <a:spcBef>
                <a:spcPct val="20000"/>
              </a:spcBef>
              <a:buClr>
                <a:srgbClr val="2858BB"/>
              </a:buClr>
              <a:defRPr/>
            </a:pPr>
            <a:r>
              <a:rPr lang="en-GB" sz="1200" kern="0" dirty="0">
                <a:latin typeface="+mn-lt"/>
              </a:rPr>
              <a:t> </a:t>
            </a:r>
          </a:p>
          <a:p>
            <a:pPr marL="342900" indent="-342900" algn="ctr">
              <a:spcBef>
                <a:spcPct val="20000"/>
              </a:spcBef>
              <a:buClr>
                <a:srgbClr val="2858BB"/>
              </a:buClr>
              <a:defRPr/>
            </a:pPr>
            <a:endParaRPr lang="en-GB" sz="2000" kern="0" dirty="0">
              <a:latin typeface="+mn-lt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0" y="6461131"/>
            <a:ext cx="65292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Mobile </a:t>
            </a:r>
            <a:r>
              <a:rPr lang="en-US">
                <a:solidFill>
                  <a:schemeClr val="bg1"/>
                </a:solidFill>
              </a:rPr>
              <a:t>Communications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4626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AAEE-4255-5846-88E1-C361BFF9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33" y="818336"/>
            <a:ext cx="4567880" cy="1143000"/>
          </a:xfrm>
        </p:spPr>
        <p:txBody>
          <a:bodyPr/>
          <a:lstStyle/>
          <a:p>
            <a:r>
              <a:rPr lang="en-US" dirty="0"/>
              <a:t>Comparison of modulation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4C995-DEBE-B643-8984-B060CA6C08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5DAC7C-79A1-9045-B52B-AA419DB7617D}"/>
              </a:ext>
            </a:extLst>
          </p:cNvPr>
          <p:cNvPicPr/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329" y="66137"/>
            <a:ext cx="5951838" cy="6462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002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AAEE-4255-5846-88E1-C361BFF9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4B1B4-4EBF-7E49-B88A-CC9476CA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076303" cy="4273550"/>
          </a:xfrm>
        </p:spPr>
        <p:txBody>
          <a:bodyPr/>
          <a:lstStyle/>
          <a:p>
            <a:r>
              <a:rPr lang="en-GB" sz="2400" dirty="0"/>
              <a:t>With the aid of the graph given in the figure  indicating the performance of various digital modulation schemes operating in an (AWGN) channel with an error rate of 10</a:t>
            </a:r>
            <a:r>
              <a:rPr lang="en-GB" sz="2400" baseline="30000" dirty="0"/>
              <a:t>-5</a:t>
            </a:r>
            <a:r>
              <a:rPr lang="en-GB" sz="2400" dirty="0"/>
              <a:t>, select suitable modulation schemes in order to meet the following criteria.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4C995-DEBE-B643-8984-B060CA6C08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213A7-6B54-0D46-976A-E8385B9F3206}"/>
              </a:ext>
            </a:extLst>
          </p:cNvPr>
          <p:cNvGraphicFramePr>
            <a:graphicFrameLocks noGrp="1"/>
          </p:cNvGraphicFramePr>
          <p:nvPr/>
        </p:nvGraphicFramePr>
        <p:xfrm>
          <a:off x="2709146" y="4003589"/>
          <a:ext cx="3386854" cy="1379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9741">
                  <a:extLst>
                    <a:ext uri="{9D8B030D-6E8A-4147-A177-3AD203B41FA5}">
                      <a16:colId xmlns:a16="http://schemas.microsoft.com/office/drawing/2014/main" val="3327477794"/>
                    </a:ext>
                  </a:extLst>
                </a:gridCol>
                <a:gridCol w="1159741">
                  <a:extLst>
                    <a:ext uri="{9D8B030D-6E8A-4147-A177-3AD203B41FA5}">
                      <a16:colId xmlns:a16="http://schemas.microsoft.com/office/drawing/2014/main" val="3690629005"/>
                    </a:ext>
                  </a:extLst>
                </a:gridCol>
                <a:gridCol w="1067372">
                  <a:extLst>
                    <a:ext uri="{9D8B030D-6E8A-4147-A177-3AD203B41FA5}">
                      <a16:colId xmlns:a16="http://schemas.microsoft.com/office/drawing/2014/main" val="4231265096"/>
                    </a:ext>
                  </a:extLst>
                </a:gridCol>
              </a:tblGrid>
              <a:tr h="229884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System 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System B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535788"/>
                  </a:ext>
                </a:extLst>
              </a:tr>
              <a:tr h="459769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Data Rate at BER &lt; 10</a:t>
                      </a:r>
                      <a:r>
                        <a:rPr lang="en-GB" sz="1200" baseline="30000">
                          <a:effectLst/>
                        </a:rPr>
                        <a:t>-5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1000bit/s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100kbit/s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853499"/>
                  </a:ext>
                </a:extLst>
              </a:tr>
              <a:tr h="459769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Channel</a:t>
                      </a:r>
                    </a:p>
                    <a:p>
                      <a:pPr algn="ctr"/>
                      <a:r>
                        <a:rPr lang="en-GB" sz="1200">
                          <a:effectLst/>
                        </a:rPr>
                        <a:t>Bandwidth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500Hz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25kHz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7019089"/>
                  </a:ext>
                </a:extLst>
              </a:tr>
              <a:tr h="229884"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E</a:t>
                      </a:r>
                      <a:r>
                        <a:rPr lang="en-GB" sz="1200" baseline="-25000">
                          <a:effectLst/>
                        </a:rPr>
                        <a:t>b</a:t>
                      </a:r>
                      <a:r>
                        <a:rPr lang="en-GB" sz="1200">
                          <a:effectLst/>
                        </a:rPr>
                        <a:t>/N</a:t>
                      </a:r>
                      <a:r>
                        <a:rPr lang="en-GB" sz="1200" baseline="-25000">
                          <a:effectLst/>
                        </a:rPr>
                        <a:t>o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effectLst/>
                        </a:rPr>
                        <a:t>&lt;12dB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</a:rPr>
                        <a:t>&lt;25dB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78017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59F59FA-CC22-B649-8253-00608FF6D6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909" y="1075038"/>
            <a:ext cx="4238368" cy="4835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694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7084" cy="11430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34819" y="2791720"/>
                <a:ext cx="6458607" cy="5252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𝑃𝐿</m:t>
                      </m:r>
                      <m:r>
                        <a:rPr lang="en-GB" b="0" i="1" smtClean="0">
                          <a:latin typeface="Cambria Math" charset="0"/>
                        </a:rPr>
                        <m:t>=20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charset="0"/>
                        </a:rPr>
                        <m:t>+20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charset="0"/>
                        </a:rPr>
                        <m:t>+20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  <m:r>
                                    <a:rPr lang="en-GB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i="1">
                          <a:latin typeface="Cambria Math" charset="0"/>
                        </a:rPr>
                        <m:t>−10</m:t>
                      </m:r>
                      <m:r>
                        <a:rPr lang="en-GB" i="1">
                          <a:latin typeface="Cambria Math" charset="0"/>
                        </a:rPr>
                        <m:t>𝑙𝑜𝑔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r>
                        <a:rPr lang="en-GB" i="1">
                          <a:latin typeface="Cambria Math" charset="0"/>
                        </a:rPr>
                        <m:t>−10</m:t>
                      </m:r>
                      <m:r>
                        <a:rPr lang="en-GB" i="1">
                          <a:latin typeface="Cambria Math" charset="0"/>
                        </a:rPr>
                        <m:t>𝑙𝑜𝑔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GB" i="1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819" y="2791720"/>
                <a:ext cx="6458607" cy="5252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3406366"/>
                <a:ext cx="11459369" cy="536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charset="0"/>
                        </a:rPr>
                        <m:t>6</m:t>
                      </m:r>
                      <m:r>
                        <a:rPr lang="en-GB" b="0" i="1" smtClean="0">
                          <a:latin typeface="Cambria Math" charset="0"/>
                        </a:rPr>
                        <m:t>0=20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charset="0"/>
                        </a:rPr>
                        <m:t>+20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2.6</m:t>
                              </m:r>
                              <m:r>
                                <a:rPr lang="en-GB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9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charset="0"/>
                        </a:rPr>
                        <m:t>+20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  <m:r>
                                    <a:rPr lang="en-GB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  <m:r>
                                    <a:rPr lang="en-GB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GB" b="0" i="1" smtClean="0">
                              <a:latin typeface="Cambria Math" charset="0"/>
                            </a:rPr>
                            <m:t>−0−35</m:t>
                          </m:r>
                        </m:e>
                      </m:func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06366"/>
                <a:ext cx="11459369" cy="5362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4028911"/>
                <a:ext cx="114593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charset="0"/>
                        </a:rPr>
                        <m:t>6</m:t>
                      </m:r>
                      <m:r>
                        <a:rPr lang="en-GB" b="0" i="1" smtClean="0">
                          <a:latin typeface="Cambria Math" charset="0"/>
                        </a:rPr>
                        <m:t>0=20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charset="0"/>
                        </a:rPr>
                        <m:t>+20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2.6</m:t>
                              </m:r>
                              <m: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charset="0"/>
                                    </a:rPr>
                                    <m:t>9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charset="0"/>
                        </a:rPr>
                        <m:t>+20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4.18</m:t>
                              </m:r>
                              <m: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charset="0"/>
                                    </a:rPr>
                                    <m:t>8</m:t>
                                  </m:r>
                                </m:sup>
                              </m:sSup>
                            </m:e>
                          </m:d>
                          <m:r>
                            <a:rPr lang="en-GB" b="0" i="1" smtClean="0">
                              <a:latin typeface="Cambria Math" charset="0"/>
                            </a:rPr>
                            <m:t>−0−35</m:t>
                          </m:r>
                        </m:e>
                      </m:func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28911"/>
                <a:ext cx="11459369" cy="276999"/>
              </a:xfrm>
              <a:prstGeom prst="rect">
                <a:avLst/>
              </a:prstGeom>
              <a:blipFill rotWithShape="0">
                <a:blip r:embed="rId4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8936" y="4831761"/>
                <a:ext cx="114593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charset="0"/>
                        </a:rPr>
                        <m:t>6</m:t>
                      </m:r>
                      <m:r>
                        <a:rPr lang="en-GB" b="0" i="1" smtClean="0">
                          <a:latin typeface="Cambria Math" charset="0"/>
                        </a:rPr>
                        <m:t>0=20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charset="0"/>
                        </a:rPr>
                        <m:t>+5.8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36" y="4831761"/>
                <a:ext cx="11459369" cy="276999"/>
              </a:xfrm>
              <a:prstGeom prst="rect">
                <a:avLst/>
              </a:prstGeom>
              <a:blipFill rotWithShape="0">
                <a:blip r:embed="rId5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8936" y="5123932"/>
                <a:ext cx="114593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20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charset="0"/>
                        </a:rPr>
                        <m:t>=54.2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36" y="5123932"/>
                <a:ext cx="11459369" cy="276999"/>
              </a:xfrm>
              <a:prstGeom prst="rect">
                <a:avLst/>
              </a:prstGeom>
              <a:blipFill rotWithShape="0">
                <a:blip r:embed="rId6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06869" y="5401303"/>
                <a:ext cx="114593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charset="0"/>
                        </a:rPr>
                        <m:t>=2.71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69" y="5401303"/>
                <a:ext cx="11459369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4297" y="5725871"/>
                <a:ext cx="11459369" cy="287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𝑑</m:t>
                      </m:r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 charset="0"/>
                            </a:rPr>
                            <m:t>2.71</m:t>
                          </m:r>
                        </m:sup>
                      </m:sSup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r>
                        <a:rPr lang="en-GB" b="1" i="1" smtClean="0">
                          <a:latin typeface="Cambria Math" charset="0"/>
                        </a:rPr>
                        <m:t>𝟓𝟏𝟐</m:t>
                      </m:r>
                      <m:r>
                        <a:rPr lang="en-GB" b="1" i="1" smtClean="0">
                          <a:latin typeface="Cambria Math" charset="0"/>
                        </a:rPr>
                        <m:t> .</m:t>
                      </m:r>
                      <m:r>
                        <a:rPr lang="en-GB" b="1" i="1" smtClean="0">
                          <a:latin typeface="Cambria Math" charset="0"/>
                        </a:rPr>
                        <m:t>𝟖</m:t>
                      </m:r>
                      <m:r>
                        <a:rPr lang="en-GB" b="1" i="1" smtClean="0">
                          <a:latin typeface="Cambria Math" charset="0"/>
                        </a:rPr>
                        <m:t> </m:t>
                      </m:r>
                      <m:r>
                        <a:rPr lang="en-GB" b="1" i="1" smtClean="0">
                          <a:latin typeface="Cambria Math" charset="0"/>
                        </a:rPr>
                        <m:t>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97" y="5725871"/>
                <a:ext cx="11459369" cy="287323"/>
              </a:xfrm>
              <a:prstGeom prst="rect">
                <a:avLst/>
              </a:prstGeom>
              <a:blipFill rotWithShape="0">
                <a:blip r:embed="rId8"/>
                <a:stretch>
                  <a:fillRect t="-138298" b="-17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0" y="938109"/>
                <a:ext cx="12192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The path loss for an LTE signal at 2.6GHz is 60dB. If we assume that at the </a:t>
                </a:r>
                <a:r>
                  <a:rPr lang="en-GB" sz="2400" dirty="0" err="1"/>
                  <a:t>basestation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charset="0"/>
                          </a:rPr>
                          <m:t>𝑇</m:t>
                        </m:r>
                      </m:sub>
                    </m:sSub>
                    <m:r>
                      <a:rPr lang="en-GB" sz="2400" b="0" i="0" dirty="0" smtClean="0">
                        <a:latin typeface="Cambria Math" charset="0"/>
                      </a:rPr>
                      <m:t>=35</m:t>
                    </m:r>
                    <m:r>
                      <a:rPr lang="en-GB" sz="2400" b="0" i="1" dirty="0" smtClean="0">
                        <a:latin typeface="Cambria Math" charset="0"/>
                      </a:rPr>
                      <m:t>𝑑𝐵𝑖</m:t>
                    </m:r>
                  </m:oMath>
                </a14:m>
                <a:r>
                  <a:rPr lang="en-GB" sz="2400" dirty="0"/>
                  <a:t> and at the mobile handset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dirty="0" smtClean="0"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charset="0"/>
                          </a:rPr>
                          <m:t>𝑅</m:t>
                        </m:r>
                      </m:sub>
                    </m:sSub>
                    <m:r>
                      <a:rPr lang="en-GB" sz="2400" i="1" dirty="0" smtClean="0">
                        <a:latin typeface="Cambria Math" charset="0"/>
                      </a:rPr>
                      <m:t>=0</m:t>
                    </m:r>
                    <m:r>
                      <a:rPr lang="en-GB" sz="2400" i="1" dirty="0" smtClean="0">
                        <a:latin typeface="Cambria Math" charset="0"/>
                      </a:rPr>
                      <m:t>𝑑𝐵𝑖</m:t>
                    </m:r>
                  </m:oMath>
                </a14:m>
                <a:r>
                  <a:rPr lang="en-GB" sz="2400" dirty="0"/>
                  <a:t>, what is the distance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GB" sz="2400" dirty="0"/>
                  <a:t> between the </a:t>
                </a:r>
                <a:r>
                  <a:rPr lang="en-GB" sz="2400" dirty="0" err="1"/>
                  <a:t>basestation</a:t>
                </a:r>
                <a:r>
                  <a:rPr lang="en-GB" sz="2400" dirty="0"/>
                  <a:t> (transmitter) and the handset (receiver) ?</a:t>
                </a:r>
                <a:endParaRPr lang="en-GB" sz="24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8109"/>
                <a:ext cx="12192000" cy="1200329"/>
              </a:xfrm>
              <a:prstGeom prst="rect">
                <a:avLst/>
              </a:prstGeom>
              <a:blipFill rotWithShape="0">
                <a:blip r:embed="rId9"/>
                <a:stretch>
                  <a:fillRect l="-750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37"/>
          <a:stretch/>
        </p:blipFill>
        <p:spPr>
          <a:xfrm>
            <a:off x="7644641" y="1740757"/>
            <a:ext cx="4547359" cy="9214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859763" y="2748802"/>
                <a:ext cx="10346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kern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GB" b="0" i="1" kern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GB" b="0" i="1" kern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𝑐</m:t>
                      </m:r>
                      <m:r>
                        <a:rPr lang="en-GB" b="0" i="1" kern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lang="en-GB" b="0" i="1" kern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</m:oMath>
                  </m:oMathPara>
                </a14:m>
                <a:endParaRPr lang="en-GB" kern="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763" y="2748802"/>
                <a:ext cx="103464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88937" y="4444782"/>
                <a:ext cx="114593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charset="0"/>
                        </a:rPr>
                        <m:t>6</m:t>
                      </m:r>
                      <m:r>
                        <a:rPr lang="en-GB" b="0" i="1" smtClean="0">
                          <a:latin typeface="Cambria Math" charset="0"/>
                        </a:rPr>
                        <m:t>0=20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charset="0"/>
                        </a:rPr>
                        <m:t>+188.3−147.5</m:t>
                      </m:r>
                      <m:r>
                        <a:rPr lang="en-GB" i="1">
                          <a:latin typeface="Cambria Math" charset="0"/>
                        </a:rPr>
                        <m:t>−35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37" y="4444782"/>
                <a:ext cx="11459369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92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  <p:bldP spid="16" grpId="0"/>
      <p:bldP spid="5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7084" cy="11430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Example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0" y="938109"/>
                <a:ext cx="12192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cellular </a:t>
                </a:r>
                <a:r>
                  <a:rPr lang="en-US" sz="2400" dirty="0" err="1"/>
                  <a:t>basestation</a:t>
                </a:r>
                <a:r>
                  <a:rPr lang="en-US" sz="2400" dirty="0"/>
                  <a:t> operates at 900MHz with an effective isotropic radiated power of 30dBm. At 1km from the </a:t>
                </a:r>
                <a:r>
                  <a:rPr lang="en-US" sz="2400" dirty="0" err="1"/>
                  <a:t>basestation</a:t>
                </a:r>
                <a:r>
                  <a:rPr lang="en-US" sz="2400" dirty="0"/>
                  <a:t> the average received power using a 1dBi gain antenna is -92dBm. Calculate the path loss exponent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8109"/>
                <a:ext cx="1219200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750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810805" y="2584673"/>
                <a:ext cx="3077509" cy="6967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kern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GB" b="0" i="1" kern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GB" b="0" i="1" kern="0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GB" b="0" i="1" kern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num>
                        <m:den>
                          <m:r>
                            <a:rPr lang="en-GB" b="0" i="1" kern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den>
                      </m:f>
                      <m:r>
                        <a:rPr lang="en-GB" b="0" i="1" kern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GB" i="1" ker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GB" i="1" ker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3×</m:t>
                          </m:r>
                          <m:sSup>
                            <m:sSupPr>
                              <m:ctrlPr>
                                <a:rPr lang="en-GB" i="1" ker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en-GB" b="0" i="1" kern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900×</m:t>
                          </m:r>
                          <m:sSup>
                            <m:sSupPr>
                              <m:ctrlPr>
                                <a:rPr lang="en-GB" i="1" ker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 ker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b="0" i="1" kern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n-GB" b="0" i="0" kern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=0.333</m:t>
                      </m:r>
                      <m:r>
                        <m:rPr>
                          <m:sty m:val="p"/>
                        </m:rPr>
                        <a:rPr lang="en-GB" b="0" i="0" kern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</m:t>
                      </m:r>
                    </m:oMath>
                  </m:oMathPara>
                </a14:m>
                <a:endParaRPr lang="en-GB" kern="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805" y="2584673"/>
                <a:ext cx="3077509" cy="6967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" t="7779" r="7572" b="52268"/>
          <a:stretch/>
        </p:blipFill>
        <p:spPr>
          <a:xfrm>
            <a:off x="7978588" y="1876123"/>
            <a:ext cx="4213412" cy="5758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-68221" y="2319891"/>
                <a:ext cx="6092202" cy="656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kern="0" dirty="0" smtClean="0">
                          <a:latin typeface="Cambria Math" charset="0"/>
                        </a:rPr>
                        <m:t>𝐸𝐼𝑅𝑃</m:t>
                      </m:r>
                      <m:r>
                        <a:rPr lang="en-GB" b="0" i="1" kern="0" dirty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GB" i="1">
                              <a:latin typeface="Cambria Math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GB" i="1">
                              <a:latin typeface="Cambria Math" charset="0"/>
                            </a:rPr>
                            <m:t>𝑇</m:t>
                          </m:r>
                        </m:sub>
                      </m:sSub>
                      <m:r>
                        <a:rPr lang="en-GB" b="0" i="1" smtClean="0">
                          <a:latin typeface="Cambria Math" charset="0"/>
                        </a:rPr>
                        <m:t>=30</m:t>
                      </m:r>
                      <m:r>
                        <a:rPr lang="en-GB" b="0" i="1" smtClean="0">
                          <a:latin typeface="Cambria Math" charset="0"/>
                        </a:rPr>
                        <m:t>𝑑𝐵𝑚</m:t>
                      </m:r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GB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kern="0" dirty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kern="0" dirty="0" smtClean="0">
                              <a:latin typeface="Cambria Math" charset="0"/>
                            </a:rPr>
                            <m:t>30</m:t>
                          </m:r>
                          <m:r>
                            <a:rPr lang="en-GB" i="1" kern="0" dirty="0">
                              <a:latin typeface="Cambria Math" charset="0"/>
                            </a:rPr>
                            <m:t>/10</m:t>
                          </m:r>
                        </m:sup>
                      </m:sSup>
                      <m:r>
                        <a:rPr lang="en-GB" b="0" i="1" kern="0" dirty="0" smtClean="0">
                          <a:latin typeface="Cambria Math" charset="0"/>
                        </a:rPr>
                        <m:t>𝑚𝑊</m:t>
                      </m:r>
                      <m:r>
                        <a:rPr lang="en-GB" b="0" i="1" kern="0" dirty="0" smtClean="0">
                          <a:latin typeface="Cambria Math" charset="0"/>
                        </a:rPr>
                        <m:t>=1000</m:t>
                      </m:r>
                      <m:r>
                        <a:rPr lang="en-GB" b="0" i="1" kern="0" dirty="0" smtClean="0">
                          <a:latin typeface="Cambria Math" charset="0"/>
                        </a:rPr>
                        <m:t>𝑚𝑊</m:t>
                      </m:r>
                      <m:r>
                        <a:rPr lang="en-GB" b="0" i="1" kern="0" dirty="0" smtClean="0">
                          <a:latin typeface="Cambria Math" charset="0"/>
                        </a:rPr>
                        <m:t>=1</m:t>
                      </m:r>
                      <m:r>
                        <a:rPr lang="en-GB" i="1" kern="0" dirty="0">
                          <a:latin typeface="Cambria Math" charset="0"/>
                        </a:rPr>
                        <m:t>𝑊</m:t>
                      </m:r>
                    </m:oMath>
                  </m:oMathPara>
                </a14:m>
                <a:endParaRPr lang="en-GB" kern="0" dirty="0"/>
              </a:p>
              <a:p>
                <a:pPr marL="0" indent="0">
                  <a:buNone/>
                </a:pPr>
                <a:endParaRPr lang="en-GB" kern="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221" y="2319891"/>
                <a:ext cx="6092202" cy="65665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2713072"/>
                <a:ext cx="2949525" cy="379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r>
                        <a:rPr lang="en-GB" b="0" i="0" smtClean="0">
                          <a:latin typeface="Cambria Math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charset="0"/>
                        </a:rPr>
                        <m:t>dBi</m:t>
                      </m:r>
                      <m:r>
                        <a:rPr lang="en-GB" b="0" i="0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GB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kern="0" dirty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kern="0" dirty="0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GB" i="1" kern="0" dirty="0">
                              <a:latin typeface="Cambria Math" charset="0"/>
                            </a:rPr>
                            <m:t>/10</m:t>
                          </m:r>
                        </m:sup>
                      </m:sSup>
                      <m:r>
                        <a:rPr lang="en-GB" b="0" i="0" kern="0" dirty="0" smtClean="0">
                          <a:latin typeface="Cambria Math" charset="0"/>
                        </a:rPr>
                        <m:t>=1.26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13072"/>
                <a:ext cx="2949525" cy="379656"/>
              </a:xfrm>
              <a:prstGeom prst="rect">
                <a:avLst/>
              </a:prstGeom>
              <a:blipFill rotWithShape="0">
                <a:blip r:embed="rId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-12113" y="3100821"/>
                <a:ext cx="6576096" cy="495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r>
                        <a:rPr lang="en-GB" b="0" i="0" smtClean="0">
                          <a:latin typeface="Cambria Math" charset="0"/>
                        </a:rPr>
                        <m:t>=−92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charset="0"/>
                        </a:rPr>
                        <m:t>dBm</m:t>
                      </m:r>
                      <m:r>
                        <a:rPr lang="en-GB" b="0" i="0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GB" i="1" kern="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kern="0" dirty="0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kern="0" dirty="0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kern="0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kern="0" dirty="0" smtClean="0">
                                  <a:latin typeface="Cambria Math" charset="0"/>
                                </a:rPr>
                                <m:t>92</m:t>
                              </m:r>
                            </m:num>
                            <m:den>
                              <m:r>
                                <a:rPr lang="en-GB" b="0" i="1" kern="0" dirty="0" smtClean="0">
                                  <a:latin typeface="Cambria Math" charset="0"/>
                                </a:rPr>
                                <m:t>10</m:t>
                              </m:r>
                            </m:den>
                          </m:f>
                        </m:sup>
                      </m:sSup>
                      <m:r>
                        <a:rPr lang="en-GB" b="0" i="1" kern="0" dirty="0" smtClean="0">
                          <a:latin typeface="Cambria Math" charset="0"/>
                        </a:rPr>
                        <m:t>𝑚𝑊</m:t>
                      </m:r>
                      <m:r>
                        <a:rPr lang="en-GB" b="0" i="0" kern="0" dirty="0" smtClean="0">
                          <a:latin typeface="Cambria Math" charset="0"/>
                        </a:rPr>
                        <m:t>=6.31</m:t>
                      </m:r>
                      <m:r>
                        <a:rPr lang="en-GB" b="0" i="1" kern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GB" b="0" i="1" kern="0" dirty="0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GB" b="0" i="1" kern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kern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−10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GB" b="0" i="0" kern="0" dirty="0" smtClean="0">
                          <a:latin typeface="Cambria Math" charset="0"/>
                        </a:rPr>
                        <m:t>mW</m:t>
                      </m:r>
                      <m:r>
                        <a:rPr lang="en-GB" b="0" i="0" kern="0" dirty="0" smtClean="0">
                          <a:latin typeface="Cambria Math" charset="0"/>
                        </a:rPr>
                        <m:t>=6.31</m:t>
                      </m:r>
                      <m:r>
                        <a:rPr lang="en-GB" i="1" kern="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GB" i="1" kern="0" dirty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GB" i="1" kern="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GB" i="1" kern="0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  <m:r>
                            <a:rPr lang="en-GB" b="0" i="1" kern="0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GB" b="0" i="0" kern="0" dirty="0" smtClean="0">
                          <a:latin typeface="Cambria Math" charset="0"/>
                        </a:rPr>
                        <m:t>W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13" y="3100821"/>
                <a:ext cx="6576096" cy="4955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2637" y="3894391"/>
                <a:ext cx="2694633" cy="469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𝑅</m:t>
                        </m:r>
                      </m:sub>
                    </m:sSub>
                    <m:r>
                      <a:rPr lang="en-GB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lang="en-GB" b="0" i="1" smtClean="0">
                            <a:latin typeface="Cambria Math" charset="0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latin typeface="Cambria Math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mr-I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mr-I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charset="0"/>
                                  </a:rPr>
                                  <m:t>4</m:t>
                                </m:r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𝜋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mr-I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mr-IN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37" y="3894391"/>
                <a:ext cx="2694633" cy="469231"/>
              </a:xfrm>
              <a:prstGeom prst="rect">
                <a:avLst/>
              </a:prstGeom>
              <a:blipFill rotWithShape="0"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54733" y="4517379"/>
                <a:ext cx="2594792" cy="6260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mr-IN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e>
                        <m:sup>
                          <m:r>
                            <a:rPr lang="en-GB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GB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GB" i="1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mr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mr-IN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  <m:r>
                                    <a:rPr lang="en-GB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charset="0"/>
                                    </a:rPr>
                                    <m:t>𝑅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33" y="4517379"/>
                <a:ext cx="2594792" cy="62600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-12113" y="5056426"/>
                <a:ext cx="4901421" cy="891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10</m:t>
                      </m:r>
                      <m:r>
                        <a:rPr lang="en-GB" b="0" i="1" smtClean="0">
                          <a:latin typeface="Cambria Math" charset="0"/>
                        </a:rPr>
                        <m:t>𝑛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charset="0"/>
                        </a:rPr>
                        <m:t>=10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charset="0"/>
                                    </a:rPr>
                                    <m:t>𝑇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charset="0"/>
                                    </a:rPr>
                                    <m:t>𝑇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charset="0"/>
                                    </a:rPr>
                                    <m:t>𝑅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mr-IN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𝜆</m:t>
                                          </m:r>
                                        </m:num>
                                        <m:den>
                                          <m:r>
                                            <a:rPr lang="en-GB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GB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𝜋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mr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mr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13" y="5056426"/>
                <a:ext cx="4901421" cy="89171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376333" y="3720681"/>
                <a:ext cx="5204510" cy="891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𝑛</m:t>
                      </m:r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10</m:t>
                          </m:r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GB" b="0" i="1" smtClean="0">
                          <a:latin typeface="Cambria Math" charset="0"/>
                        </a:rPr>
                        <m:t>10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charset="0"/>
                                    </a:rPr>
                                    <m:t>𝑇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charset="0"/>
                                    </a:rPr>
                                    <m:t>𝑇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charset="0"/>
                                    </a:rPr>
                                    <m:t>𝑅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mr-IN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𝜆</m:t>
                                          </m:r>
                                        </m:num>
                                        <m:den>
                                          <m:r>
                                            <a:rPr lang="en-GB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GB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𝜋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mr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mr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333" y="3720681"/>
                <a:ext cx="5204510" cy="89171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495272" y="4579959"/>
                <a:ext cx="6821275" cy="891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𝑛</m:t>
                      </m:r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10</m:t>
                          </m:r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1000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GB" b="0" i="1" smtClean="0">
                          <a:latin typeface="Cambria Math" charset="0"/>
                        </a:rPr>
                        <m:t>10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1</m:t>
                              </m:r>
                              <m: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×1.26×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i="1">
                                              <a:latin typeface="Cambria Math" charset="0"/>
                                            </a:rPr>
                                            <m:t>0.333</m:t>
                                          </m:r>
                                        </m:num>
                                        <m:den>
                                          <m:r>
                                            <a:rPr lang="en-GB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GB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𝜋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mr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mr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kern="0" dirty="0">
                                          <a:latin typeface="Cambria Math" charset="0"/>
                                        </a:rPr>
                                        <m:t>6.31</m:t>
                                      </m:r>
                                      <m:r>
                                        <a:rPr lang="en-GB" i="1" kern="0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×</m:t>
                                      </m:r>
                                      <m:sSup>
                                        <m:sSupPr>
                                          <m:ctrlPr>
                                            <a:rPr lang="en-GB" i="1" kern="0" dirty="0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 kern="0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en-GB" i="1" kern="0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−13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72" y="4579959"/>
                <a:ext cx="6821275" cy="89171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889308" y="5572281"/>
                <a:ext cx="68212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charset="0"/>
                        </a:rPr>
                        <m:t>𝒏</m:t>
                      </m:r>
                      <m:r>
                        <a:rPr lang="en-GB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lang="en-GB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𝟑</m:t>
                      </m:r>
                      <m:r>
                        <a:rPr lang="en-GB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GB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𝟎𝟓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308" y="5572281"/>
                <a:ext cx="6821275" cy="276999"/>
              </a:xfrm>
              <a:prstGeom prst="rect">
                <a:avLst/>
              </a:prstGeom>
              <a:blipFill rotWithShape="0">
                <a:blip r:embed="rId1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90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  <p:bldP spid="3" grpId="0"/>
      <p:bldP spid="25" grpId="0"/>
      <p:bldP spid="26" grpId="0"/>
      <p:bldP spid="27" grpId="0"/>
      <p:bldP spid="35" grpId="0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7084" cy="11430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Example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2492" y="3349422"/>
                <a:ext cx="7701534" cy="642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latin typeface="Cambria Math" charset="0"/>
                        </a:rPr>
                        <m:t>𝑃𝐿</m:t>
                      </m:r>
                      <m:r>
                        <a:rPr lang="en-GB" sz="2200" b="0" i="1" smtClean="0">
                          <a:latin typeface="Cambria Math" charset="0"/>
                        </a:rPr>
                        <m:t>=20</m:t>
                      </m:r>
                      <m:func>
                        <m:func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n-GB" sz="2200" b="0" i="1" smtClean="0">
                          <a:latin typeface="Cambria Math" charset="0"/>
                        </a:rPr>
                        <m:t>+20</m:t>
                      </m:r>
                      <m:func>
                        <m:func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</m:d>
                        </m:e>
                      </m:func>
                      <m:r>
                        <a:rPr lang="en-GB" sz="2200" b="0" i="1" smtClean="0">
                          <a:latin typeface="Cambria Math" charset="0"/>
                        </a:rPr>
                        <m:t>+20</m:t>
                      </m:r>
                      <m:func>
                        <m:func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2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  <m:r>
                                    <a:rPr lang="en-GB" sz="2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22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2200" i="1">
                          <a:latin typeface="Cambria Math" charset="0"/>
                        </a:rPr>
                        <m:t>−10</m:t>
                      </m:r>
                      <m:r>
                        <a:rPr lang="en-GB" sz="2200" i="1">
                          <a:latin typeface="Cambria Math" charset="0"/>
                        </a:rPr>
                        <m:t>𝑙𝑜𝑔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r>
                        <a:rPr lang="en-GB" sz="2200" i="1">
                          <a:latin typeface="Cambria Math" charset="0"/>
                        </a:rPr>
                        <m:t>−10</m:t>
                      </m:r>
                      <m:r>
                        <a:rPr lang="en-GB" sz="2200" i="1">
                          <a:latin typeface="Cambria Math" charset="0"/>
                        </a:rPr>
                        <m:t>𝑙𝑜𝑔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GB" sz="2200" i="1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GB" sz="2200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2" y="3349422"/>
                <a:ext cx="7701534" cy="6420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0" y="938109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 LTE </a:t>
            </a:r>
            <a:r>
              <a:rPr lang="en-GB" sz="2400" dirty="0" err="1"/>
              <a:t>basestation</a:t>
            </a:r>
            <a:r>
              <a:rPr lang="en-GB" sz="2400" dirty="0"/>
              <a:t>, operating at 2.6GHz, transmits a signal at a mobile handset at a distance of 700m. The antenna gain at the transmitter is 35dBi and at the mobile handset 0dBi. Calculate the path loss assuming a </a:t>
            </a:r>
            <a:r>
              <a:rPr lang="en-GB" sz="2400" dirty="0" err="1"/>
              <a:t>LoS</a:t>
            </a:r>
            <a:r>
              <a:rPr lang="en-GB" sz="2400" dirty="0"/>
              <a:t> link.</a:t>
            </a:r>
            <a:endParaRPr lang="en-GB" sz="2400" i="1" dirty="0">
              <a:latin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1363" y="4027060"/>
                <a:ext cx="8043792" cy="642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latin typeface="Cambria Math" charset="0"/>
                        </a:rPr>
                        <m:t>𝑃𝐿</m:t>
                      </m:r>
                      <m:r>
                        <a:rPr lang="en-GB" sz="2200" b="0" i="1" smtClean="0">
                          <a:latin typeface="Cambria Math" charset="0"/>
                        </a:rPr>
                        <m:t>=20</m:t>
                      </m:r>
                      <m:func>
                        <m:func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b="0" i="1" smtClean="0">
                                  <a:latin typeface="Cambria Math" charset="0"/>
                                </a:rPr>
                                <m:t>700</m:t>
                              </m:r>
                            </m:e>
                          </m:d>
                        </m:e>
                      </m:func>
                      <m:r>
                        <a:rPr lang="en-GB" sz="2200" b="0" i="1" smtClean="0">
                          <a:latin typeface="Cambria Math" charset="0"/>
                        </a:rPr>
                        <m:t>+20</m:t>
                      </m:r>
                      <m:func>
                        <m:func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b="0" i="1" smtClean="0">
                                  <a:latin typeface="Cambria Math" charset="0"/>
                                </a:rPr>
                                <m:t>2.6</m:t>
                              </m:r>
                              <m:r>
                                <a:rPr lang="en-GB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22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2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9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GB" sz="2200" b="0" i="1" smtClean="0">
                          <a:latin typeface="Cambria Math" charset="0"/>
                        </a:rPr>
                        <m:t>+20</m:t>
                      </m:r>
                      <m:func>
                        <m:func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2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  <m:r>
                                    <a:rPr lang="en-GB" sz="2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2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3×</m:t>
                                  </m:r>
                                  <m:sSup>
                                    <m:sSupPr>
                                      <m:ctrlPr>
                                        <a:rPr lang="en-GB" sz="2200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2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GB" sz="22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8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2200" i="1">
                          <a:latin typeface="Cambria Math" charset="0"/>
                        </a:rPr>
                        <m:t>−</m:t>
                      </m:r>
                      <m:r>
                        <a:rPr lang="en-GB" sz="2200" b="0" i="1" smtClean="0">
                          <a:latin typeface="Cambria Math" charset="0"/>
                        </a:rPr>
                        <m:t>0−35</m:t>
                      </m:r>
                    </m:oMath>
                  </m:oMathPara>
                </a14:m>
                <a:endParaRPr lang="en-GB" sz="2200" b="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63" y="4027060"/>
                <a:ext cx="8043792" cy="6420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48603" y="4780693"/>
                <a:ext cx="4789795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latin typeface="Cambria Math" charset="0"/>
                        </a:rPr>
                        <m:t>𝑃𝐿</m:t>
                      </m:r>
                      <m:r>
                        <a:rPr lang="en-GB" sz="2200" b="0" i="1" smtClean="0">
                          <a:latin typeface="Cambria Math" charset="0"/>
                        </a:rPr>
                        <m:t>=56.9+188.3−147.5−35</m:t>
                      </m:r>
                    </m:oMath>
                  </m:oMathPara>
                </a14:m>
                <a:endParaRPr lang="en-GB" sz="2200" b="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603" y="4780693"/>
                <a:ext cx="4789795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0" y="5316153"/>
                <a:ext cx="2496045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1" i="1" smtClean="0">
                          <a:latin typeface="Cambria Math" charset="0"/>
                        </a:rPr>
                        <m:t>𝑷𝑳</m:t>
                      </m:r>
                      <m:r>
                        <a:rPr lang="en-GB" sz="2200" b="1" i="1" smtClean="0">
                          <a:latin typeface="Cambria Math" charset="0"/>
                        </a:rPr>
                        <m:t>=</m:t>
                      </m:r>
                      <m:r>
                        <a:rPr lang="en-GB" sz="2200" b="1" i="1" smtClean="0">
                          <a:latin typeface="Cambria Math" charset="0"/>
                        </a:rPr>
                        <m:t>𝟔𝟐</m:t>
                      </m:r>
                      <m:r>
                        <a:rPr lang="en-GB" sz="2200" b="1" i="1" smtClean="0">
                          <a:latin typeface="Cambria Math" charset="0"/>
                        </a:rPr>
                        <m:t>.</m:t>
                      </m:r>
                      <m:r>
                        <a:rPr lang="en-GB" sz="2200" b="1" i="1" smtClean="0">
                          <a:latin typeface="Cambria Math" charset="0"/>
                        </a:rPr>
                        <m:t>𝟕</m:t>
                      </m:r>
                      <m:r>
                        <a:rPr lang="en-GB" sz="2200" b="1" i="1" smtClean="0">
                          <a:latin typeface="Cambria Math" charset="0"/>
                        </a:rPr>
                        <m:t>𝒅𝑩</m:t>
                      </m:r>
                    </m:oMath>
                  </m:oMathPara>
                </a14:m>
                <a:endParaRPr lang="en-GB" sz="22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16153"/>
                <a:ext cx="2496045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-908436" y="2288369"/>
                <a:ext cx="9773466" cy="8641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latin typeface="Cambria Math" charset="0"/>
                        </a:rPr>
                        <m:t>𝑃𝐿</m:t>
                      </m:r>
                      <m:r>
                        <a:rPr lang="en-GB" sz="2200" b="0" i="1" smtClean="0">
                          <a:latin typeface="Cambria Math" charset="0"/>
                        </a:rPr>
                        <m:t>=10</m:t>
                      </m:r>
                      <m:r>
                        <a:rPr lang="en-GB" sz="2200" b="0" i="1" smtClean="0">
                          <a:latin typeface="Cambria Math" charset="0"/>
                        </a:rPr>
                        <m:t>𝑙𝑜𝑔</m:t>
                      </m:r>
                      <m:sSup>
                        <m:sSup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charset="0"/>
                                    </a:rPr>
                                    <m:t>𝑅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charset="0"/>
                                    </a:rPr>
                                    <m:t>𝑇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mr-IN" sz="22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𝜆</m:t>
                                          </m:r>
                                        </m:num>
                                        <m:den>
                                          <m:r>
                                            <a:rPr lang="en-GB" sz="2200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GB" sz="22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GB" sz="2200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22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2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GB" sz="2200" i="1">
                          <a:latin typeface="Cambria Math" charset="0"/>
                        </a:rPr>
                        <m:t>=10</m:t>
                      </m:r>
                      <m:r>
                        <a:rPr lang="en-GB" sz="2200" i="1">
                          <a:latin typeface="Cambria Math" charset="0"/>
                        </a:rPr>
                        <m:t>𝑙𝑜𝑔</m:t>
                      </m:r>
                      <m:sSup>
                        <m:sSup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charset="0"/>
                                    </a:rPr>
                                    <m:t>𝑅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charset="0"/>
                                    </a:rPr>
                                    <m:t>𝑇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200" b="0" i="1" smtClean="0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num>
                                        <m:den>
                                          <m:r>
                                            <a:rPr lang="en-GB" sz="2200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GB" sz="22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GB" sz="2200" i="1">
                                              <a:latin typeface="Cambria Math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GB" sz="2200" b="0" i="1" smtClean="0">
                                              <a:latin typeface="Cambria Math" charset="0"/>
                                            </a:rPr>
                                            <m:t>𝑓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22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200" i="1">
                              <a:latin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200" b="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8436" y="2288369"/>
                <a:ext cx="9773466" cy="8641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0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21" grpId="0"/>
      <p:bldP spid="22" grpId="0"/>
      <p:bldP spid="23" grpId="0"/>
      <p:bldP spid="2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77084" cy="11430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9A18A3-0959-4526-9875-EC4318979250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482" y="3859931"/>
                <a:ext cx="8307262" cy="642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latin typeface="Cambria Math" charset="0"/>
                        </a:rPr>
                        <m:t>𝑃𝐿</m:t>
                      </m:r>
                      <m:r>
                        <a:rPr lang="en-GB" sz="2200" b="0" i="1" smtClean="0">
                          <a:latin typeface="Cambria Math" charset="0"/>
                        </a:rPr>
                        <m:t>=10</m:t>
                      </m:r>
                      <m:r>
                        <a:rPr lang="en-GB" sz="2200" b="0" i="1" smtClean="0">
                          <a:latin typeface="Cambria Math" charset="0"/>
                        </a:rPr>
                        <m:t>𝑛</m:t>
                      </m:r>
                      <m:func>
                        <m:func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</m:d>
                        </m:e>
                      </m:func>
                      <m:r>
                        <a:rPr lang="en-GB" sz="2200" b="0" i="1" smtClean="0">
                          <a:latin typeface="Cambria Math" charset="0"/>
                        </a:rPr>
                        <m:t>+20</m:t>
                      </m:r>
                      <m:func>
                        <m:func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b="0" i="1" smtClean="0">
                                  <a:latin typeface="Cambria Math" charset="0"/>
                                </a:rPr>
                                <m:t>𝑓</m:t>
                              </m:r>
                            </m:e>
                          </m:d>
                        </m:e>
                      </m:func>
                      <m:r>
                        <a:rPr lang="en-GB" sz="2200" b="0" i="1" smtClean="0">
                          <a:latin typeface="Cambria Math" charset="0"/>
                        </a:rPr>
                        <m:t>+20</m:t>
                      </m:r>
                      <m:func>
                        <m:func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2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  <m:r>
                                    <a:rPr lang="en-GB" sz="2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2200" b="0" i="1" smtClean="0">
                                      <a:latin typeface="Cambria Math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2200" i="1">
                          <a:latin typeface="Cambria Math" charset="0"/>
                        </a:rPr>
                        <m:t>−10</m:t>
                      </m:r>
                      <m:r>
                        <a:rPr lang="en-GB" sz="2200" i="1">
                          <a:latin typeface="Cambria Math" charset="0"/>
                        </a:rPr>
                        <m:t>𝑙𝑜𝑔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charset="0"/>
                            </a:rPr>
                            <m:t>𝑅</m:t>
                          </m:r>
                        </m:sub>
                      </m:sSub>
                      <m:r>
                        <a:rPr lang="en-GB" sz="2200" i="1">
                          <a:latin typeface="Cambria Math" charset="0"/>
                        </a:rPr>
                        <m:t>−10</m:t>
                      </m:r>
                      <m:r>
                        <a:rPr lang="en-GB" sz="2200" i="1">
                          <a:latin typeface="Cambria Math" charset="0"/>
                        </a:rPr>
                        <m:t>𝑙𝑜𝑔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GB" sz="2200" i="1">
                              <a:latin typeface="Cambria Math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GB" sz="2200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82" y="3859931"/>
                <a:ext cx="8307262" cy="6420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0" y="93810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we have a non </a:t>
            </a:r>
            <a:r>
              <a:rPr lang="en-GB" sz="2400" dirty="0" err="1"/>
              <a:t>LoS</a:t>
            </a:r>
            <a:r>
              <a:rPr lang="en-GB" sz="2400" dirty="0"/>
              <a:t> link, and therefore shadowing, how would the previous Path Loss equation change?</a:t>
            </a:r>
            <a:endParaRPr lang="en-GB" sz="2400" i="1" dirty="0">
              <a:latin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737954" y="2543649"/>
                <a:ext cx="9773466" cy="8641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latin typeface="Cambria Math" charset="0"/>
                        </a:rPr>
                        <m:t>𝑃𝐿</m:t>
                      </m:r>
                      <m:r>
                        <a:rPr lang="en-GB" sz="2200" b="0" i="1" smtClean="0">
                          <a:latin typeface="Cambria Math" charset="0"/>
                        </a:rPr>
                        <m:t>=10</m:t>
                      </m:r>
                      <m:r>
                        <a:rPr lang="en-GB" sz="2200" b="0" i="1" smtClean="0">
                          <a:latin typeface="Cambria Math" charset="0"/>
                        </a:rPr>
                        <m:t>𝑙𝑜𝑔</m:t>
                      </m:r>
                      <m:sSup>
                        <m:sSup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charset="0"/>
                                    </a:rPr>
                                    <m:t>𝑅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charset="0"/>
                                    </a:rPr>
                                    <m:t>𝑇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mr-IN" sz="22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𝜆</m:t>
                                          </m:r>
                                        </m:num>
                                        <m:den>
                                          <m:r>
                                            <a:rPr lang="en-GB" sz="2200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GB" sz="22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𝜋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22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mr-I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2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mr-IN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200" b="0" i="1" smtClean="0">
                                          <a:latin typeface="Cambria Math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GB" sz="2200" b="1" i="1" smtClean="0">
                                          <a:latin typeface="Cambria Math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2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GB" sz="2200" i="1">
                          <a:latin typeface="Cambria Math" charset="0"/>
                        </a:rPr>
                        <m:t>=10</m:t>
                      </m:r>
                      <m:r>
                        <a:rPr lang="en-GB" sz="2200" i="1">
                          <a:latin typeface="Cambria Math" charset="0"/>
                        </a:rPr>
                        <m:t>𝑙𝑜𝑔</m:t>
                      </m:r>
                      <m:sSup>
                        <m:sSup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charset="0"/>
                                    </a:rPr>
                                    <m:t>𝑅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charset="0"/>
                                    </a:rPr>
                                    <m:t>𝑇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200" b="0" i="1" smtClean="0">
                                              <a:latin typeface="Cambria Math" charset="0"/>
                                            </a:rPr>
                                            <m:t>𝑐</m:t>
                                          </m:r>
                                        </m:num>
                                        <m:den>
                                          <m:r>
                                            <a:rPr lang="en-GB" sz="2200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GB" sz="2200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GB" sz="22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𝑓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22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mr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200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mr-I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200" i="1">
                                          <a:latin typeface="Cambria Math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GB" sz="2200" b="1" i="1">
                                          <a:latin typeface="Cambria Math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200" i="1">
                              <a:latin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200" b="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7954" y="2543649"/>
                <a:ext cx="9773466" cy="8641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18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UOBtemplate 13 Feb">
  <a:themeElements>
    <a:clrScheme name="UOBtemplate 13 Fe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OBtemplate 13 Fe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OBtemplate 13 Fe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Btemplate 13 Fe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Btemplate 13 Fe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 template subtitle in white bar 01 May</Template>
  <TotalTime>9888</TotalTime>
  <Words>487</Words>
  <Application>Microsoft Macintosh PowerPoint</Application>
  <PresentationFormat>Widescreen</PresentationFormat>
  <Paragraphs>63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Times New Roman</vt:lpstr>
      <vt:lpstr>UOBtemplate 13 Feb</vt:lpstr>
      <vt:lpstr>PowerPoint Presentation</vt:lpstr>
      <vt:lpstr>Comparison of modulation techniques</vt:lpstr>
      <vt:lpstr>Example 1</vt:lpstr>
      <vt:lpstr>Example 2</vt:lpstr>
      <vt:lpstr>Example 3</vt:lpstr>
      <vt:lpstr>Example 4</vt:lpstr>
      <vt:lpstr>Question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CDT Industrial mtg 27th July</dc:title>
  <dc:creator>Mark Beach</dc:creator>
  <cp:lastModifiedBy>Angela Doufexi</cp:lastModifiedBy>
  <cp:revision>188</cp:revision>
  <cp:lastPrinted>2018-11-14T15:18:03Z</cp:lastPrinted>
  <dcterms:created xsi:type="dcterms:W3CDTF">2007-05-01T15:00:58Z</dcterms:created>
  <dcterms:modified xsi:type="dcterms:W3CDTF">2020-11-26T10:36:58Z</dcterms:modified>
</cp:coreProperties>
</file>