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8"/>
  </p:notesMasterIdLst>
  <p:handoutMasterIdLst>
    <p:handoutMasterId r:id="rId9"/>
  </p:handoutMasterIdLst>
  <p:sldIdLst>
    <p:sldId id="717" r:id="rId2"/>
    <p:sldId id="900" r:id="rId3"/>
    <p:sldId id="907" r:id="rId4"/>
    <p:sldId id="895" r:id="rId5"/>
    <p:sldId id="896" r:id="rId6"/>
    <p:sldId id="897" r:id="rId7"/>
  </p:sldIdLst>
  <p:sldSz cx="12192000" cy="6858000"/>
  <p:notesSz cx="7099300" cy="10234613"/>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122"/>
    <p:restoredTop sz="94521"/>
  </p:normalViewPr>
  <p:slideViewPr>
    <p:cSldViewPr snapToGrid="0">
      <p:cViewPr varScale="1">
        <p:scale>
          <a:sx n="96" d="100"/>
          <a:sy n="96" d="100"/>
        </p:scale>
        <p:origin x="200" y="408"/>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9039" tIns="49520" rIns="99039" bIns="49520" rtlCol="0"/>
          <a:lstStyle>
            <a:lvl1pPr algn="l">
              <a:defRPr sz="1300">
                <a:latin typeface="Arial" charset="0"/>
              </a:defRPr>
            </a:lvl1pPr>
          </a:lstStyle>
          <a:p>
            <a:pPr>
              <a:defRPr/>
            </a:pPr>
            <a:endParaRPr lang="en-GB"/>
          </a:p>
        </p:txBody>
      </p:sp>
      <p:sp>
        <p:nvSpPr>
          <p:cNvPr id="3" name="Date Placeholder 2"/>
          <p:cNvSpPr>
            <a:spLocks noGrp="1"/>
          </p:cNvSpPr>
          <p:nvPr>
            <p:ph type="dt" sz="quarter" idx="1"/>
          </p:nvPr>
        </p:nvSpPr>
        <p:spPr>
          <a:xfrm>
            <a:off x="4021138" y="0"/>
            <a:ext cx="3076575" cy="512763"/>
          </a:xfrm>
          <a:prstGeom prst="rect">
            <a:avLst/>
          </a:prstGeom>
        </p:spPr>
        <p:txBody>
          <a:bodyPr vert="horz" lIns="99039" tIns="49520" rIns="99039" bIns="49520" rtlCol="0"/>
          <a:lstStyle>
            <a:lvl1pPr algn="r">
              <a:defRPr sz="1300">
                <a:latin typeface="Arial" charset="0"/>
              </a:defRPr>
            </a:lvl1pPr>
          </a:lstStyle>
          <a:p>
            <a:pPr>
              <a:defRPr/>
            </a:pPr>
            <a:fld id="{B92BF7D9-6C1A-4D6C-83E5-358E6381BEC0}" type="datetimeFigureOut">
              <a:rPr lang="en-GB"/>
              <a:pPr>
                <a:defRPr/>
              </a:pPr>
              <a:t>03/12/2020</a:t>
            </a:fld>
            <a:endParaRPr lang="en-GB"/>
          </a:p>
        </p:txBody>
      </p:sp>
      <p:sp>
        <p:nvSpPr>
          <p:cNvPr id="4" name="Footer Placeholder 3"/>
          <p:cNvSpPr>
            <a:spLocks noGrp="1"/>
          </p:cNvSpPr>
          <p:nvPr>
            <p:ph type="ftr" sz="quarter" idx="2"/>
          </p:nvPr>
        </p:nvSpPr>
        <p:spPr>
          <a:xfrm>
            <a:off x="0" y="9720263"/>
            <a:ext cx="3076575" cy="512762"/>
          </a:xfrm>
          <a:prstGeom prst="rect">
            <a:avLst/>
          </a:prstGeom>
        </p:spPr>
        <p:txBody>
          <a:bodyPr vert="horz" lIns="99039" tIns="49520" rIns="99039" bIns="49520" rtlCol="0" anchor="b"/>
          <a:lstStyle>
            <a:lvl1pPr algn="l">
              <a:defRPr sz="1300">
                <a:latin typeface="Arial" charset="0"/>
              </a:defRPr>
            </a:lvl1pPr>
          </a:lstStyle>
          <a:p>
            <a:pPr>
              <a:defRPr/>
            </a:pPr>
            <a:endParaRPr lang="en-GB"/>
          </a:p>
        </p:txBody>
      </p:sp>
      <p:sp>
        <p:nvSpPr>
          <p:cNvPr id="5" name="Slide Number Placeholder 4"/>
          <p:cNvSpPr>
            <a:spLocks noGrp="1"/>
          </p:cNvSpPr>
          <p:nvPr>
            <p:ph type="sldNum" sz="quarter" idx="3"/>
          </p:nvPr>
        </p:nvSpPr>
        <p:spPr>
          <a:xfrm>
            <a:off x="4021138" y="9720263"/>
            <a:ext cx="3076575" cy="512762"/>
          </a:xfrm>
          <a:prstGeom prst="rect">
            <a:avLst/>
          </a:prstGeom>
        </p:spPr>
        <p:txBody>
          <a:bodyPr vert="horz" lIns="99039" tIns="49520" rIns="99039" bIns="49520" rtlCol="0" anchor="b"/>
          <a:lstStyle>
            <a:lvl1pPr algn="r">
              <a:defRPr sz="1300">
                <a:latin typeface="Arial" charset="0"/>
              </a:defRPr>
            </a:lvl1pPr>
          </a:lstStyle>
          <a:p>
            <a:pPr>
              <a:defRPr/>
            </a:pPr>
            <a:fld id="{808AC383-E8D4-418C-A662-3DD45A473448}" type="slidenum">
              <a:rPr lang="en-GB"/>
              <a:pPr>
                <a:defRPr/>
              </a:pPr>
              <a:t>‹#›</a:t>
            </a:fld>
            <a:endParaRPr lang="en-GB"/>
          </a:p>
        </p:txBody>
      </p:sp>
    </p:spTree>
    <p:extLst>
      <p:ext uri="{BB962C8B-B14F-4D97-AF65-F5344CB8AC3E}">
        <p14:creationId xmlns:p14="http://schemas.microsoft.com/office/powerpoint/2010/main" val="36864252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9039" tIns="49520" rIns="99039" bIns="49520" numCol="1" anchor="t" anchorCtr="0" compatLnSpc="1">
            <a:prstTxWarp prst="textNoShape">
              <a:avLst/>
            </a:prstTxWarp>
          </a:bodyPr>
          <a:lstStyle>
            <a:lvl1pPr>
              <a:defRPr sz="1300">
                <a:latin typeface="Arial" charset="0"/>
              </a:defRPr>
            </a:lvl1pPr>
          </a:lstStyle>
          <a:p>
            <a:pPr>
              <a:defRPr/>
            </a:pPr>
            <a:endParaRPr lang="en-GB"/>
          </a:p>
        </p:txBody>
      </p:sp>
      <p:sp>
        <p:nvSpPr>
          <p:cNvPr id="8195" name="Rectangle 3"/>
          <p:cNvSpPr>
            <a:spLocks noGrp="1" noChangeArrowheads="1"/>
          </p:cNvSpPr>
          <p:nvPr>
            <p:ph type="dt" idx="1"/>
          </p:nvPr>
        </p:nvSpPr>
        <p:spPr bwMode="auto">
          <a:xfrm>
            <a:off x="4021138" y="0"/>
            <a:ext cx="3076575" cy="512763"/>
          </a:xfrm>
          <a:prstGeom prst="rect">
            <a:avLst/>
          </a:prstGeom>
          <a:noFill/>
          <a:ln w="9525">
            <a:noFill/>
            <a:miter lim="800000"/>
            <a:headEnd/>
            <a:tailEnd/>
          </a:ln>
          <a:effectLst/>
        </p:spPr>
        <p:txBody>
          <a:bodyPr vert="horz" wrap="square" lIns="99039" tIns="49520" rIns="99039" bIns="49520" numCol="1" anchor="t" anchorCtr="0" compatLnSpc="1">
            <a:prstTxWarp prst="textNoShape">
              <a:avLst/>
            </a:prstTxWarp>
          </a:bodyPr>
          <a:lstStyle>
            <a:lvl1pPr algn="r">
              <a:defRPr sz="1300">
                <a:latin typeface="Arial" charset="0"/>
              </a:defRPr>
            </a:lvl1pPr>
          </a:lstStyle>
          <a:p>
            <a:pPr>
              <a:defRPr/>
            </a:pPr>
            <a:endParaRPr lang="en-GB"/>
          </a:p>
        </p:txBody>
      </p:sp>
      <p:sp>
        <p:nvSpPr>
          <p:cNvPr id="73732" name="Rectangle 4"/>
          <p:cNvSpPr>
            <a:spLocks noGrp="1" noRot="1" noChangeAspect="1" noChangeArrowheads="1" noTextEdit="1"/>
          </p:cNvSpPr>
          <p:nvPr>
            <p:ph type="sldImg" idx="2"/>
          </p:nvPr>
        </p:nvSpPr>
        <p:spPr bwMode="auto">
          <a:xfrm>
            <a:off x="138113" y="766763"/>
            <a:ext cx="6823075" cy="383857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197" name="Rectangle 5"/>
          <p:cNvSpPr>
            <a:spLocks noGrp="1" noChangeArrowheads="1"/>
          </p:cNvSpPr>
          <p:nvPr>
            <p:ph type="body" sz="quarter" idx="3"/>
          </p:nvPr>
        </p:nvSpPr>
        <p:spPr bwMode="auto">
          <a:xfrm>
            <a:off x="709613" y="4862513"/>
            <a:ext cx="5680075" cy="4605337"/>
          </a:xfrm>
          <a:prstGeom prst="rect">
            <a:avLst/>
          </a:prstGeom>
          <a:noFill/>
          <a:ln w="9525">
            <a:noFill/>
            <a:miter lim="800000"/>
            <a:headEnd/>
            <a:tailEnd/>
          </a:ln>
          <a:effectLst/>
        </p:spPr>
        <p:txBody>
          <a:bodyPr vert="horz" wrap="square" lIns="99039" tIns="49520" rIns="99039" bIns="495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8198" name="Rectangle 6"/>
          <p:cNvSpPr>
            <a:spLocks noGrp="1" noChangeArrowheads="1"/>
          </p:cNvSpPr>
          <p:nvPr>
            <p:ph type="ftr" sz="quarter" idx="4"/>
          </p:nvPr>
        </p:nvSpPr>
        <p:spPr bwMode="auto">
          <a:xfrm>
            <a:off x="0" y="9720263"/>
            <a:ext cx="3076575" cy="512762"/>
          </a:xfrm>
          <a:prstGeom prst="rect">
            <a:avLst/>
          </a:prstGeom>
          <a:noFill/>
          <a:ln w="9525">
            <a:noFill/>
            <a:miter lim="800000"/>
            <a:headEnd/>
            <a:tailEnd/>
          </a:ln>
          <a:effectLst/>
        </p:spPr>
        <p:txBody>
          <a:bodyPr vert="horz" wrap="square" lIns="99039" tIns="49520" rIns="99039" bIns="49520" numCol="1" anchor="b" anchorCtr="0" compatLnSpc="1">
            <a:prstTxWarp prst="textNoShape">
              <a:avLst/>
            </a:prstTxWarp>
          </a:bodyPr>
          <a:lstStyle>
            <a:lvl1pPr>
              <a:defRPr sz="1300">
                <a:latin typeface="Arial" charset="0"/>
              </a:defRPr>
            </a:lvl1pPr>
          </a:lstStyle>
          <a:p>
            <a:pPr>
              <a:defRPr/>
            </a:pPr>
            <a:endParaRPr lang="en-GB"/>
          </a:p>
        </p:txBody>
      </p:sp>
      <p:sp>
        <p:nvSpPr>
          <p:cNvPr id="8199" name="Rectangle 7"/>
          <p:cNvSpPr>
            <a:spLocks noGrp="1" noChangeArrowheads="1"/>
          </p:cNvSpPr>
          <p:nvPr>
            <p:ph type="sldNum" sz="quarter" idx="5"/>
          </p:nvPr>
        </p:nvSpPr>
        <p:spPr bwMode="auto">
          <a:xfrm>
            <a:off x="4021138" y="9720263"/>
            <a:ext cx="3076575" cy="512762"/>
          </a:xfrm>
          <a:prstGeom prst="rect">
            <a:avLst/>
          </a:prstGeom>
          <a:noFill/>
          <a:ln w="9525">
            <a:noFill/>
            <a:miter lim="800000"/>
            <a:headEnd/>
            <a:tailEnd/>
          </a:ln>
          <a:effectLst/>
        </p:spPr>
        <p:txBody>
          <a:bodyPr vert="horz" wrap="square" lIns="99039" tIns="49520" rIns="99039" bIns="49520" numCol="1" anchor="b" anchorCtr="0" compatLnSpc="1">
            <a:prstTxWarp prst="textNoShape">
              <a:avLst/>
            </a:prstTxWarp>
          </a:bodyPr>
          <a:lstStyle>
            <a:lvl1pPr algn="r">
              <a:defRPr sz="1300">
                <a:latin typeface="Arial" charset="0"/>
              </a:defRPr>
            </a:lvl1pPr>
          </a:lstStyle>
          <a:p>
            <a:pPr>
              <a:defRPr/>
            </a:pPr>
            <a:fld id="{8A02002F-36B9-4F2F-A2C3-5E0234098ED2}" type="slidenum">
              <a:rPr lang="en-GB"/>
              <a:pPr>
                <a:defRPr/>
              </a:pPr>
              <a:t>‹#›</a:t>
            </a:fld>
            <a:endParaRPr lang="en-GB"/>
          </a:p>
        </p:txBody>
      </p:sp>
    </p:spTree>
    <p:extLst>
      <p:ext uri="{BB962C8B-B14F-4D97-AF65-F5344CB8AC3E}">
        <p14:creationId xmlns:p14="http://schemas.microsoft.com/office/powerpoint/2010/main" val="42948137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5052" tIns="47526" rIns="95052" bIns="47526" anchor="b"/>
          <a:lstStyle>
            <a:lvl1pPr defTabSz="950913" eaLnBrk="0" hangingPunct="0">
              <a:defRPr>
                <a:solidFill>
                  <a:schemeClr val="tx1"/>
                </a:solidFill>
                <a:latin typeface="Arial" charset="0"/>
              </a:defRPr>
            </a:lvl1pPr>
            <a:lvl2pPr marL="742950" indent="-285750" defTabSz="950913" eaLnBrk="0" hangingPunct="0">
              <a:defRPr>
                <a:solidFill>
                  <a:schemeClr val="tx1"/>
                </a:solidFill>
                <a:latin typeface="Arial" charset="0"/>
              </a:defRPr>
            </a:lvl2pPr>
            <a:lvl3pPr marL="1143000" indent="-228600" defTabSz="950913" eaLnBrk="0" hangingPunct="0">
              <a:defRPr>
                <a:solidFill>
                  <a:schemeClr val="tx1"/>
                </a:solidFill>
                <a:latin typeface="Arial" charset="0"/>
              </a:defRPr>
            </a:lvl3pPr>
            <a:lvl4pPr marL="1600200" indent="-228600" defTabSz="950913" eaLnBrk="0" hangingPunct="0">
              <a:defRPr>
                <a:solidFill>
                  <a:schemeClr val="tx1"/>
                </a:solidFill>
                <a:latin typeface="Arial" charset="0"/>
              </a:defRPr>
            </a:lvl4pPr>
            <a:lvl5pPr marL="2057400" indent="-228600" defTabSz="950913" eaLnBrk="0" hangingPunct="0">
              <a:defRPr>
                <a:solidFill>
                  <a:schemeClr val="tx1"/>
                </a:solidFill>
                <a:latin typeface="Arial" charset="0"/>
              </a:defRPr>
            </a:lvl5pPr>
            <a:lvl6pPr marL="2514600" indent="-228600" defTabSz="950913" eaLnBrk="0" fontAlgn="base" hangingPunct="0">
              <a:spcBef>
                <a:spcPct val="0"/>
              </a:spcBef>
              <a:spcAft>
                <a:spcPct val="0"/>
              </a:spcAft>
              <a:defRPr>
                <a:solidFill>
                  <a:schemeClr val="tx1"/>
                </a:solidFill>
                <a:latin typeface="Arial" charset="0"/>
              </a:defRPr>
            </a:lvl6pPr>
            <a:lvl7pPr marL="2971800" indent="-228600" defTabSz="950913" eaLnBrk="0" fontAlgn="base" hangingPunct="0">
              <a:spcBef>
                <a:spcPct val="0"/>
              </a:spcBef>
              <a:spcAft>
                <a:spcPct val="0"/>
              </a:spcAft>
              <a:defRPr>
                <a:solidFill>
                  <a:schemeClr val="tx1"/>
                </a:solidFill>
                <a:latin typeface="Arial" charset="0"/>
              </a:defRPr>
            </a:lvl7pPr>
            <a:lvl8pPr marL="3429000" indent="-228600" defTabSz="950913" eaLnBrk="0" fontAlgn="base" hangingPunct="0">
              <a:spcBef>
                <a:spcPct val="0"/>
              </a:spcBef>
              <a:spcAft>
                <a:spcPct val="0"/>
              </a:spcAft>
              <a:defRPr>
                <a:solidFill>
                  <a:schemeClr val="tx1"/>
                </a:solidFill>
                <a:latin typeface="Arial" charset="0"/>
              </a:defRPr>
            </a:lvl8pPr>
            <a:lvl9pPr marL="3886200" indent="-228600" defTabSz="950913" eaLnBrk="0" fontAlgn="base" hangingPunct="0">
              <a:spcBef>
                <a:spcPct val="0"/>
              </a:spcBef>
              <a:spcAft>
                <a:spcPct val="0"/>
              </a:spcAft>
              <a:defRPr>
                <a:solidFill>
                  <a:schemeClr val="tx1"/>
                </a:solidFill>
                <a:latin typeface="Arial" charset="0"/>
              </a:defRPr>
            </a:lvl9pPr>
          </a:lstStyle>
          <a:p>
            <a:pPr algn="r">
              <a:spcBef>
                <a:spcPct val="20000"/>
              </a:spcBef>
            </a:pPr>
            <a:fld id="{64DE5CAA-29DC-45C9-A91A-ED15791F335F}" type="slidenum">
              <a:rPr lang="en-US" sz="1200">
                <a:solidFill>
                  <a:schemeClr val="bg1"/>
                </a:solidFill>
              </a:rPr>
              <a:pPr algn="r">
                <a:spcBef>
                  <a:spcPct val="20000"/>
                </a:spcBef>
              </a:pPr>
              <a:t>1</a:t>
            </a:fld>
            <a:endParaRPr lang="en-US" sz="1200">
              <a:solidFill>
                <a:schemeClr val="bg1"/>
              </a:solidFill>
            </a:endParaRPr>
          </a:p>
        </p:txBody>
      </p:sp>
      <p:sp>
        <p:nvSpPr>
          <p:cNvPr id="74755" name="Rectangle 2"/>
          <p:cNvSpPr>
            <a:spLocks noGrp="1" noRot="1" noChangeAspect="1" noChangeArrowheads="1" noTextEdit="1"/>
          </p:cNvSpPr>
          <p:nvPr>
            <p:ph type="sldImg"/>
          </p:nvPr>
        </p:nvSpPr>
        <p:spPr>
          <a:xfrm>
            <a:off x="141288" y="768350"/>
            <a:ext cx="6818312" cy="3836988"/>
          </a:xfrm>
          <a:ln/>
        </p:spPr>
      </p:sp>
      <p:sp>
        <p:nvSpPr>
          <p:cNvPr id="74756" name="Rectangle 3"/>
          <p:cNvSpPr>
            <a:spLocks noGrp="1" noChangeArrowheads="1"/>
          </p:cNvSpPr>
          <p:nvPr>
            <p:ph type="body" idx="1"/>
          </p:nvPr>
        </p:nvSpPr>
        <p:spPr>
          <a:xfrm>
            <a:off x="947738" y="4860925"/>
            <a:ext cx="5203825" cy="460533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5052" tIns="47526" rIns="95052" bIns="47526"/>
          <a:lstStyle/>
          <a:p>
            <a:pPr>
              <a:spcBef>
                <a:spcPct val="0"/>
              </a:spcBef>
            </a:pPr>
            <a:endParaRPr lang="en-US" sz="2400"/>
          </a:p>
        </p:txBody>
      </p:sp>
    </p:spTree>
    <p:extLst>
      <p:ext uri="{BB962C8B-B14F-4D97-AF65-F5344CB8AC3E}">
        <p14:creationId xmlns:p14="http://schemas.microsoft.com/office/powerpoint/2010/main" val="1032677849"/>
      </p:ext>
    </p:extLst>
  </p:cSld>
  <p:clrMapOvr>
    <a:masterClrMapping/>
  </p:clrMapOvr>
</p:notes>
</file>

<file path=ppt/slideLayouts/_rels/slideLayout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4.png"/><Relationship Id="rId7"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1.jpeg"/><Relationship Id="rId4"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itle Slide">
    <p:spTree>
      <p:nvGrpSpPr>
        <p:cNvPr id="1" name=""/>
        <p:cNvGrpSpPr/>
        <p:nvPr/>
      </p:nvGrpSpPr>
      <p:grpSpPr>
        <a:xfrm>
          <a:off x="0" y="0"/>
          <a:ext cx="0" cy="0"/>
          <a:chOff x="0" y="0"/>
          <a:chExt cx="0" cy="0"/>
        </a:xfrm>
      </p:grpSpPr>
      <p:pic>
        <p:nvPicPr>
          <p:cNvPr id="2" name="Picture 4" descr="Logo-white-transpgif"/>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81050" y="-819150"/>
            <a:ext cx="969433" cy="2403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Picture 5" descr="UoB-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5652" y="549275"/>
            <a:ext cx="3600449" cy="784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6" descr="City panoram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1620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8"/>
          <p:cNvSpPr txBox="1">
            <a:spLocks noChangeArrowheads="1"/>
          </p:cNvSpPr>
          <p:nvPr userDrawn="1"/>
        </p:nvSpPr>
        <p:spPr bwMode="auto">
          <a:xfrm>
            <a:off x="857251" y="5897563"/>
            <a:ext cx="8199967" cy="366712"/>
          </a:xfrm>
          <a:prstGeom prst="rect">
            <a:avLst/>
          </a:prstGeom>
          <a:noFill/>
          <a:ln w="9525">
            <a:noFill/>
            <a:miter lim="800000"/>
            <a:headEnd/>
            <a:tailEnd/>
          </a:ln>
          <a:effectLst/>
        </p:spPr>
        <p:txBody>
          <a:bodyPr>
            <a:spAutoFit/>
          </a:bodyPr>
          <a:lstStyle/>
          <a:p>
            <a:pPr>
              <a:spcBef>
                <a:spcPct val="50000"/>
              </a:spcBef>
              <a:defRPr/>
            </a:pPr>
            <a:endParaRPr lang="en-US"/>
          </a:p>
        </p:txBody>
      </p:sp>
      <p:pic>
        <p:nvPicPr>
          <p:cNvPr id="8" name="Picture 11" descr="footer-crest-template cropped"/>
          <p:cNvPicPr>
            <a:picLocks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473876" y="5989360"/>
            <a:ext cx="3742267" cy="90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1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15681" y="278204"/>
            <a:ext cx="3445052" cy="11146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4" descr="footer-crest-template cropped"/>
          <p:cNvPicPr>
            <a:picLocks noChangeAspect="1" noChangeArrowheads="1"/>
          </p:cNvPicPr>
          <p:nvPr userDrawn="1"/>
        </p:nvPicPr>
        <p:blipFill rotWithShape="1">
          <a:blip r:embed="rId7" cstate="print">
            <a:extLst>
              <a:ext uri="{BEBA8EAE-BF5A-486C-A8C5-ECC9F3942E4B}">
                <a14:imgProps xmlns:a14="http://schemas.microsoft.com/office/drawing/2010/main">
                  <a14:imgLayer r:embed="rId8">
                    <a14:imgEffect>
                      <a14:colorTemperature colorTemp="6000"/>
                    </a14:imgEffect>
                  </a14:imgLayer>
                </a14:imgProps>
              </a:ext>
              <a:ext uri="{28A0092B-C50C-407E-A947-70E740481C1C}">
                <a14:useLocalDpi xmlns:a14="http://schemas.microsoft.com/office/drawing/2010/main" val="0"/>
              </a:ext>
            </a:extLst>
          </a:blip>
          <a:srcRect r="64419"/>
          <a:stretch/>
        </p:blipFill>
        <p:spPr bwMode="auto">
          <a:xfrm>
            <a:off x="4268" y="5989361"/>
            <a:ext cx="8524841" cy="899999"/>
          </a:xfrm>
          <a:prstGeom prst="rect">
            <a:avLst/>
          </a:prstGeom>
          <a:solidFill>
            <a:srgbClr val="2233B1"/>
          </a:solidFill>
          <a:ln>
            <a:noFill/>
          </a:ln>
        </p:spPr>
      </p:pic>
    </p:spTree>
    <p:extLst>
      <p:ext uri="{BB962C8B-B14F-4D97-AF65-F5344CB8AC3E}">
        <p14:creationId xmlns:p14="http://schemas.microsoft.com/office/powerpoint/2010/main" val="1813100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10" name="Picture 4" descr="footer-crest-template cropped"/>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colorTemperature colorTemp="6000"/>
                    </a14:imgEffect>
                  </a14:imgLayer>
                </a14:imgProps>
              </a:ext>
              <a:ext uri="{28A0092B-C50C-407E-A947-70E740481C1C}">
                <a14:useLocalDpi xmlns:a14="http://schemas.microsoft.com/office/drawing/2010/main" val="0"/>
              </a:ext>
            </a:extLst>
          </a:blip>
          <a:srcRect r="64419"/>
          <a:stretch/>
        </p:blipFill>
        <p:spPr bwMode="auto">
          <a:xfrm>
            <a:off x="4268" y="5989361"/>
            <a:ext cx="8524841" cy="899999"/>
          </a:xfrm>
          <a:prstGeom prst="rect">
            <a:avLst/>
          </a:prstGeom>
          <a:solidFill>
            <a:srgbClr val="2233B1"/>
          </a:solidFill>
          <a:ln>
            <a:noFill/>
          </a:ln>
        </p:spPr>
      </p:pic>
      <p:sp>
        <p:nvSpPr>
          <p:cNvPr id="4" name="Text Box 8"/>
          <p:cNvSpPr txBox="1">
            <a:spLocks noChangeArrowheads="1"/>
          </p:cNvSpPr>
          <p:nvPr userDrawn="1"/>
        </p:nvSpPr>
        <p:spPr bwMode="auto">
          <a:xfrm>
            <a:off x="857251" y="5897563"/>
            <a:ext cx="8199967" cy="366712"/>
          </a:xfrm>
          <a:prstGeom prst="rect">
            <a:avLst/>
          </a:prstGeom>
          <a:noFill/>
          <a:ln w="9525">
            <a:noFill/>
            <a:miter lim="800000"/>
            <a:headEnd/>
            <a:tailEnd/>
          </a:ln>
          <a:effectLst/>
        </p:spPr>
        <p:txBody>
          <a:bodyPr>
            <a:spAutoFit/>
          </a:bodyPr>
          <a:lstStyle/>
          <a:p>
            <a:pPr>
              <a:spcBef>
                <a:spcPct val="50000"/>
              </a:spcBef>
              <a:defRPr/>
            </a:pPr>
            <a:endParaRPr lang="en-US"/>
          </a:p>
        </p:txBody>
      </p:sp>
      <p:sp>
        <p:nvSpPr>
          <p:cNvPr id="8" name="Text Box 14"/>
          <p:cNvSpPr txBox="1">
            <a:spLocks noChangeArrowheads="1"/>
          </p:cNvSpPr>
          <p:nvPr userDrawn="1"/>
        </p:nvSpPr>
        <p:spPr bwMode="auto">
          <a:xfrm>
            <a:off x="467784" y="6111290"/>
            <a:ext cx="7981949" cy="920765"/>
          </a:xfrm>
          <a:prstGeom prst="rect">
            <a:avLst/>
          </a:prstGeom>
          <a:noFill/>
          <a:ln w="9525">
            <a:noFill/>
            <a:miter lim="800000"/>
            <a:headEnd/>
            <a:tailEnd/>
          </a:ln>
          <a:effectLst/>
        </p:spPr>
        <p:txBody>
          <a:bodyPr wrap="square">
            <a:spAutoFit/>
          </a:bodyPr>
          <a:lstStyle/>
          <a:p>
            <a:pPr>
              <a:spcBef>
                <a:spcPct val="50000"/>
              </a:spcBef>
              <a:defRPr/>
            </a:pPr>
            <a:r>
              <a:rPr lang="en-GB" sz="1600">
                <a:solidFill>
                  <a:schemeClr val="bg1"/>
                </a:solidFill>
              </a:rPr>
              <a:t>Communication Systems &amp; Networks Group</a:t>
            </a:r>
          </a:p>
          <a:p>
            <a:pPr marL="0" marR="0" indent="0" algn="l" defTabSz="914400" rtl="0" eaLnBrk="1" fontAlgn="base" latinLnBrk="0" hangingPunct="1">
              <a:lnSpc>
                <a:spcPct val="100000"/>
              </a:lnSpc>
              <a:spcBef>
                <a:spcPts val="300"/>
              </a:spcBef>
              <a:spcAft>
                <a:spcPct val="0"/>
              </a:spcAft>
              <a:buClrTx/>
              <a:buSzTx/>
              <a:buFontTx/>
              <a:buNone/>
              <a:tabLst/>
              <a:defRPr/>
            </a:pPr>
            <a:r>
              <a:rPr lang="en-GB" sz="1600">
                <a:solidFill>
                  <a:schemeClr val="bg1"/>
                </a:solidFill>
              </a:rPr>
              <a:t>University of Bristol  © CSN Group 2018</a:t>
            </a:r>
          </a:p>
          <a:p>
            <a:pPr>
              <a:spcBef>
                <a:spcPts val="300"/>
              </a:spcBef>
              <a:defRPr/>
            </a:pPr>
            <a:endParaRPr lang="en-GB" sz="1600">
              <a:solidFill>
                <a:schemeClr val="bg1"/>
              </a:solidFill>
            </a:endParaRPr>
          </a:p>
        </p:txBody>
      </p:sp>
      <p:sp>
        <p:nvSpPr>
          <p:cNvPr id="2" name="Title 1"/>
          <p:cNvSpPr>
            <a:spLocks noGrp="1"/>
          </p:cNvSpPr>
          <p:nvPr userDrawn="1">
            <p:ph type="title"/>
          </p:nvPr>
        </p:nvSpPr>
        <p:spPr/>
        <p:txBody>
          <a:bodyPr/>
          <a:lstStyle/>
          <a:p>
            <a:r>
              <a:rPr lang="en-US"/>
              <a:t>Click to edit Master title style</a:t>
            </a:r>
            <a:endParaRPr lang="en-GB"/>
          </a:p>
        </p:txBody>
      </p:sp>
      <p:sp>
        <p:nvSpPr>
          <p:cNvPr id="3" name="Content Placeholder 2"/>
          <p:cNvSpPr>
            <a:spLocks noGrp="1"/>
          </p:cNvSpPr>
          <p:nvPr userDrawn="1">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Rectangle 7"/>
          <p:cNvSpPr>
            <a:spLocks noGrp="1" noChangeArrowheads="1"/>
          </p:cNvSpPr>
          <p:nvPr userDrawn="1">
            <p:ph type="sldNum" sz="quarter" idx="10"/>
          </p:nvPr>
        </p:nvSpPr>
        <p:spPr>
          <a:xfrm>
            <a:off x="-48603" y="6528721"/>
            <a:ext cx="685800" cy="476250"/>
          </a:xfrm>
          <a:prstGeom prst="rect">
            <a:avLst/>
          </a:prstGeom>
        </p:spPr>
        <p:txBody>
          <a:bodyPr/>
          <a:lstStyle>
            <a:lvl1pPr>
              <a:defRPr>
                <a:solidFill>
                  <a:schemeClr val="bg1"/>
                </a:solidFill>
                <a:latin typeface="Arial" charset="0"/>
              </a:defRPr>
            </a:lvl1pPr>
          </a:lstStyle>
          <a:p>
            <a:pPr>
              <a:defRPr/>
            </a:pPr>
            <a:fld id="{069A18A3-0959-4526-9875-EC4318979250}" type="slidenum">
              <a:rPr lang="en-GB" smtClean="0"/>
              <a:pPr>
                <a:defRPr/>
              </a:pPr>
              <a:t>‹#›</a:t>
            </a:fld>
            <a:endParaRPr lang="en-GB"/>
          </a:p>
        </p:txBody>
      </p:sp>
      <p:pic>
        <p:nvPicPr>
          <p:cNvPr id="11" name="Picture 11" descr="footer-crest-template cropped"/>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473876" y="5989360"/>
            <a:ext cx="3742267" cy="90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6847787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70" name="Group 2"/>
          <p:cNvGrpSpPr>
            <a:grpSpLocks/>
          </p:cNvGrpSpPr>
          <p:nvPr/>
        </p:nvGrpSpPr>
        <p:grpSpPr bwMode="auto">
          <a:xfrm>
            <a:off x="0" y="5932488"/>
            <a:ext cx="12192000" cy="939800"/>
            <a:chOff x="0" y="3737"/>
            <a:chExt cx="5760" cy="592"/>
          </a:xfrm>
        </p:grpSpPr>
        <p:sp>
          <p:nvSpPr>
            <p:cNvPr id="2" name="Rectangle 3"/>
            <p:cNvSpPr>
              <a:spLocks noChangeArrowheads="1"/>
            </p:cNvSpPr>
            <p:nvPr/>
          </p:nvSpPr>
          <p:spPr bwMode="auto">
            <a:xfrm>
              <a:off x="0" y="3737"/>
              <a:ext cx="5760" cy="592"/>
            </a:xfrm>
            <a:prstGeom prst="rect">
              <a:avLst/>
            </a:prstGeom>
            <a:solidFill>
              <a:srgbClr val="2858BB"/>
            </a:solidFill>
            <a:ln w="9525">
              <a:noFill/>
              <a:miter lim="800000"/>
              <a:headEnd/>
              <a:tailEnd/>
            </a:ln>
            <a:effectLst/>
          </p:spPr>
          <p:txBody>
            <a:bodyPr wrap="none" anchor="ctr"/>
            <a:lstStyle/>
            <a:p>
              <a:pPr>
                <a:defRPr/>
              </a:pPr>
              <a:endParaRPr lang="en-GB"/>
            </a:p>
          </p:txBody>
        </p:sp>
        <p:pic>
          <p:nvPicPr>
            <p:cNvPr id="7176" name="Picture 4" descr="footer-crest-template cropp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2" y="3776"/>
              <a:ext cx="1768"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7171" name="Rectangle 5"/>
          <p:cNvSpPr>
            <a:spLocks noGrp="1" noChangeArrowheads="1"/>
          </p:cNvSpPr>
          <p:nvPr>
            <p:ph type="title"/>
          </p:nvPr>
        </p:nvSpPr>
        <p:spPr bwMode="auto">
          <a:xfrm>
            <a:off x="609601" y="274638"/>
            <a:ext cx="11377084"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7172" name="Rectangle 6"/>
          <p:cNvSpPr>
            <a:spLocks noGrp="1" noChangeArrowheads="1"/>
          </p:cNvSpPr>
          <p:nvPr>
            <p:ph type="body" idx="1"/>
          </p:nvPr>
        </p:nvSpPr>
        <p:spPr bwMode="auto">
          <a:xfrm>
            <a:off x="609600" y="1600200"/>
            <a:ext cx="10972800" cy="4273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p:txBody>
      </p:sp>
    </p:spTree>
  </p:cSld>
  <p:clrMap bg1="lt1" tx1="dk1" bg2="lt2" tx2="dk2" accent1="accent1" accent2="accent2" accent3="accent3" accent4="accent4" accent5="accent5" accent6="accent6" hlink="hlink" folHlink="folHlink"/>
  <p:sldLayoutIdLst>
    <p:sldLayoutId id="2147485307" r:id="rId1"/>
    <p:sldLayoutId id="2147485308" r:id="rId2"/>
  </p:sldLayoutIdLst>
  <p:hf hdr="0" ftr="0" dt="0"/>
  <p:txStyles>
    <p:titleStyle>
      <a:lvl1pPr marL="441325" indent="-441325" algn="l" rtl="0" eaLnBrk="0" fontAlgn="base" hangingPunct="0">
        <a:spcBef>
          <a:spcPct val="0"/>
        </a:spcBef>
        <a:spcAft>
          <a:spcPct val="0"/>
        </a:spcAft>
        <a:buBlip>
          <a:blip r:embed="rId5"/>
        </a:buBlip>
        <a:defRPr sz="4400">
          <a:solidFill>
            <a:srgbClr val="B01C2E"/>
          </a:solidFill>
          <a:latin typeface="+mj-lt"/>
          <a:ea typeface="+mj-ea"/>
          <a:cs typeface="+mj-cs"/>
        </a:defRPr>
      </a:lvl1pPr>
      <a:lvl2pPr marL="441325" indent="-441325" algn="l" rtl="0" eaLnBrk="0" fontAlgn="base" hangingPunct="0">
        <a:spcBef>
          <a:spcPct val="0"/>
        </a:spcBef>
        <a:spcAft>
          <a:spcPct val="0"/>
        </a:spcAft>
        <a:buBlip>
          <a:blip r:embed="rId5"/>
        </a:buBlip>
        <a:defRPr sz="4400">
          <a:solidFill>
            <a:srgbClr val="B01C2E"/>
          </a:solidFill>
          <a:latin typeface="Arial" charset="0"/>
        </a:defRPr>
      </a:lvl2pPr>
      <a:lvl3pPr marL="441325" indent="-441325" algn="l" rtl="0" eaLnBrk="0" fontAlgn="base" hangingPunct="0">
        <a:spcBef>
          <a:spcPct val="0"/>
        </a:spcBef>
        <a:spcAft>
          <a:spcPct val="0"/>
        </a:spcAft>
        <a:buBlip>
          <a:blip r:embed="rId5"/>
        </a:buBlip>
        <a:defRPr sz="4400">
          <a:solidFill>
            <a:srgbClr val="B01C2E"/>
          </a:solidFill>
          <a:latin typeface="Arial" charset="0"/>
        </a:defRPr>
      </a:lvl3pPr>
      <a:lvl4pPr marL="441325" indent="-441325" algn="l" rtl="0" eaLnBrk="0" fontAlgn="base" hangingPunct="0">
        <a:spcBef>
          <a:spcPct val="0"/>
        </a:spcBef>
        <a:spcAft>
          <a:spcPct val="0"/>
        </a:spcAft>
        <a:buBlip>
          <a:blip r:embed="rId5"/>
        </a:buBlip>
        <a:defRPr sz="4400">
          <a:solidFill>
            <a:srgbClr val="B01C2E"/>
          </a:solidFill>
          <a:latin typeface="Arial" charset="0"/>
        </a:defRPr>
      </a:lvl4pPr>
      <a:lvl5pPr marL="441325" indent="-441325" algn="l" rtl="0" eaLnBrk="0" fontAlgn="base" hangingPunct="0">
        <a:spcBef>
          <a:spcPct val="0"/>
        </a:spcBef>
        <a:spcAft>
          <a:spcPct val="0"/>
        </a:spcAft>
        <a:buBlip>
          <a:blip r:embed="rId5"/>
        </a:buBlip>
        <a:defRPr sz="4400">
          <a:solidFill>
            <a:srgbClr val="B01C2E"/>
          </a:solidFill>
          <a:latin typeface="Arial" charset="0"/>
        </a:defRPr>
      </a:lvl5pPr>
      <a:lvl6pPr marL="898525" indent="-441325" algn="l" rtl="0" fontAlgn="base">
        <a:spcBef>
          <a:spcPct val="0"/>
        </a:spcBef>
        <a:spcAft>
          <a:spcPct val="0"/>
        </a:spcAft>
        <a:buBlip>
          <a:blip r:embed="rId5"/>
        </a:buBlip>
        <a:defRPr sz="4400">
          <a:solidFill>
            <a:srgbClr val="B01C2E"/>
          </a:solidFill>
          <a:latin typeface="Arial" charset="0"/>
        </a:defRPr>
      </a:lvl6pPr>
      <a:lvl7pPr marL="1355725" indent="-441325" algn="l" rtl="0" fontAlgn="base">
        <a:spcBef>
          <a:spcPct val="0"/>
        </a:spcBef>
        <a:spcAft>
          <a:spcPct val="0"/>
        </a:spcAft>
        <a:buBlip>
          <a:blip r:embed="rId5"/>
        </a:buBlip>
        <a:defRPr sz="4400">
          <a:solidFill>
            <a:srgbClr val="B01C2E"/>
          </a:solidFill>
          <a:latin typeface="Arial" charset="0"/>
        </a:defRPr>
      </a:lvl7pPr>
      <a:lvl8pPr marL="1812925" indent="-441325" algn="l" rtl="0" fontAlgn="base">
        <a:spcBef>
          <a:spcPct val="0"/>
        </a:spcBef>
        <a:spcAft>
          <a:spcPct val="0"/>
        </a:spcAft>
        <a:buBlip>
          <a:blip r:embed="rId5"/>
        </a:buBlip>
        <a:defRPr sz="4400">
          <a:solidFill>
            <a:srgbClr val="B01C2E"/>
          </a:solidFill>
          <a:latin typeface="Arial" charset="0"/>
        </a:defRPr>
      </a:lvl8pPr>
      <a:lvl9pPr marL="2270125" indent="-441325" algn="l" rtl="0" fontAlgn="base">
        <a:spcBef>
          <a:spcPct val="0"/>
        </a:spcBef>
        <a:spcAft>
          <a:spcPct val="0"/>
        </a:spcAft>
        <a:buBlip>
          <a:blip r:embed="rId5"/>
        </a:buBlip>
        <a:defRPr sz="4400">
          <a:solidFill>
            <a:srgbClr val="B01C2E"/>
          </a:solidFill>
          <a:latin typeface="Arial" charset="0"/>
        </a:defRPr>
      </a:lvl9pPr>
    </p:titleStyle>
    <p:body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package" Target="../embeddings/Microsoft_Word_Document.docx"/></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subTitle" idx="4294967295"/>
          </p:nvPr>
        </p:nvSpPr>
        <p:spPr>
          <a:xfrm>
            <a:off x="-1" y="1944886"/>
            <a:ext cx="12191999" cy="3357563"/>
          </a:xfrm>
        </p:spPr>
        <p:txBody>
          <a:bodyPr anchor="ctr"/>
          <a:lstStyle/>
          <a:p>
            <a:pPr marL="0" indent="0" algn="ctr">
              <a:lnSpc>
                <a:spcPts val="5500"/>
              </a:lnSpc>
              <a:spcBef>
                <a:spcPct val="0"/>
              </a:spcBef>
              <a:buNone/>
            </a:pPr>
            <a:r>
              <a:rPr lang="en-US" sz="4400" b="1" dirty="0">
                <a:solidFill>
                  <a:srgbClr val="B01C2E"/>
                </a:solidFill>
              </a:rPr>
              <a:t>Examples for lectures</a:t>
            </a:r>
          </a:p>
          <a:p>
            <a:pPr marL="0" indent="0" algn="ctr">
              <a:spcBef>
                <a:spcPct val="0"/>
              </a:spcBef>
              <a:buNone/>
            </a:pPr>
            <a:br>
              <a:rPr lang="en-US" sz="4400" b="1" dirty="0">
                <a:solidFill>
                  <a:srgbClr val="B01C2E"/>
                </a:solidFill>
              </a:rPr>
            </a:br>
            <a:endParaRPr lang="en-US" sz="4000" i="1" dirty="0">
              <a:solidFill>
                <a:srgbClr val="B01C2E"/>
              </a:solidFill>
            </a:endParaRPr>
          </a:p>
        </p:txBody>
      </p:sp>
      <p:sp>
        <p:nvSpPr>
          <p:cNvPr id="7" name="Rectangle 3"/>
          <p:cNvSpPr txBox="1">
            <a:spLocks noChangeArrowheads="1"/>
          </p:cNvSpPr>
          <p:nvPr/>
        </p:nvSpPr>
        <p:spPr bwMode="auto">
          <a:xfrm>
            <a:off x="-1" y="3075709"/>
            <a:ext cx="12192000" cy="883393"/>
          </a:xfrm>
          <a:prstGeom prst="rect">
            <a:avLst/>
          </a:prstGeom>
          <a:noFill/>
          <a:ln w="9525">
            <a:noFill/>
            <a:miter lim="800000"/>
            <a:headEnd/>
            <a:tailEnd/>
          </a:ln>
        </p:spPr>
        <p:txBody>
          <a:bodyPr/>
          <a:lstStyle/>
          <a:p>
            <a:pPr marL="342900" indent="-342900" algn="ctr">
              <a:spcBef>
                <a:spcPct val="20000"/>
              </a:spcBef>
              <a:buClr>
                <a:srgbClr val="2858BB"/>
              </a:buClr>
              <a:defRPr/>
            </a:pPr>
            <a:endParaRPr lang="en-GB" sz="3200" kern="0" dirty="0">
              <a:latin typeface="+mn-lt"/>
            </a:endParaRPr>
          </a:p>
          <a:p>
            <a:pPr marL="342900" indent="-342900" algn="ctr">
              <a:spcBef>
                <a:spcPct val="20000"/>
              </a:spcBef>
              <a:buClr>
                <a:srgbClr val="2858BB"/>
              </a:buClr>
              <a:defRPr/>
            </a:pPr>
            <a:endParaRPr lang="en-GB" sz="1200" kern="0" dirty="0">
              <a:latin typeface="+mn-lt"/>
            </a:endParaRPr>
          </a:p>
          <a:p>
            <a:pPr marL="342900" indent="-342900" algn="ctr">
              <a:spcBef>
                <a:spcPct val="20000"/>
              </a:spcBef>
              <a:buClr>
                <a:srgbClr val="2858BB"/>
              </a:buClr>
              <a:defRPr/>
            </a:pPr>
            <a:r>
              <a:rPr lang="en-GB" sz="1200" kern="0" dirty="0">
                <a:latin typeface="+mn-lt"/>
              </a:rPr>
              <a:t> </a:t>
            </a:r>
          </a:p>
          <a:p>
            <a:pPr marL="342900" indent="-342900" algn="ctr">
              <a:spcBef>
                <a:spcPct val="20000"/>
              </a:spcBef>
              <a:buClr>
                <a:srgbClr val="2858BB"/>
              </a:buClr>
              <a:defRPr/>
            </a:pPr>
            <a:endParaRPr lang="en-GB" sz="2000" kern="0" dirty="0">
              <a:latin typeface="+mn-lt"/>
            </a:endParaRPr>
          </a:p>
        </p:txBody>
      </p:sp>
      <p:sp>
        <p:nvSpPr>
          <p:cNvPr id="8" name="Text Box 14"/>
          <p:cNvSpPr txBox="1">
            <a:spLocks noChangeArrowheads="1"/>
          </p:cNvSpPr>
          <p:nvPr/>
        </p:nvSpPr>
        <p:spPr bwMode="auto">
          <a:xfrm>
            <a:off x="0" y="6461131"/>
            <a:ext cx="6529272" cy="369332"/>
          </a:xfrm>
          <a:prstGeom prst="rect">
            <a:avLst/>
          </a:prstGeom>
          <a:noFill/>
          <a:ln w="9525">
            <a:noFill/>
            <a:miter lim="800000"/>
            <a:headEnd/>
            <a:tailEnd/>
          </a:ln>
          <a:effectLst/>
        </p:spPr>
        <p:txBody>
          <a:bodyPr wrap="square">
            <a:spAutoFit/>
          </a:bodyPr>
          <a:lstStyle/>
          <a:p>
            <a:pPr>
              <a:spcBef>
                <a:spcPts val="0"/>
              </a:spcBef>
              <a:spcAft>
                <a:spcPts val="300"/>
              </a:spcAft>
              <a:defRPr/>
            </a:pPr>
            <a:r>
              <a:rPr lang="en-US" dirty="0">
                <a:solidFill>
                  <a:schemeClr val="bg1"/>
                </a:solidFill>
              </a:rPr>
              <a:t>Mobile </a:t>
            </a:r>
            <a:r>
              <a:rPr lang="en-US">
                <a:solidFill>
                  <a:schemeClr val="bg1"/>
                </a:solidFill>
              </a:rPr>
              <a:t>Communications 2019</a:t>
            </a:r>
            <a:endParaRPr lang="en-US" dirty="0">
              <a:solidFill>
                <a:schemeClr val="bg1"/>
              </a:solidFill>
            </a:endParaRPr>
          </a:p>
        </p:txBody>
      </p:sp>
    </p:spTree>
    <p:extLst>
      <p:ext uri="{BB962C8B-B14F-4D97-AF65-F5344CB8AC3E}">
        <p14:creationId xmlns:p14="http://schemas.microsoft.com/office/powerpoint/2010/main" val="149446265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AD4E-CB32-7E4F-93A6-EB400946AF48}"/>
              </a:ext>
            </a:extLst>
          </p:cNvPr>
          <p:cNvSpPr>
            <a:spLocks noGrp="1"/>
          </p:cNvSpPr>
          <p:nvPr>
            <p:ph type="title"/>
          </p:nvPr>
        </p:nvSpPr>
        <p:spPr>
          <a:xfrm>
            <a:off x="609601" y="27500"/>
            <a:ext cx="11377084" cy="1143000"/>
          </a:xfrm>
        </p:spPr>
        <p:txBody>
          <a:bodyPr/>
          <a:lstStyle/>
          <a:p>
            <a:r>
              <a:rPr lang="en-GB" b="1" dirty="0"/>
              <a:t>Cellular Design</a:t>
            </a:r>
            <a:endParaRPr lang="en-GB" dirty="0"/>
          </a:p>
        </p:txBody>
      </p:sp>
      <p:sp>
        <p:nvSpPr>
          <p:cNvPr id="4" name="Slide Number Placeholder 3">
            <a:extLst>
              <a:ext uri="{FF2B5EF4-FFF2-40B4-BE49-F238E27FC236}">
                <a16:creationId xmlns:a16="http://schemas.microsoft.com/office/drawing/2014/main" id="{9C7C24F5-9089-8846-8C14-7E4A18B2EE89}"/>
              </a:ext>
            </a:extLst>
          </p:cNvPr>
          <p:cNvSpPr>
            <a:spLocks noGrp="1"/>
          </p:cNvSpPr>
          <p:nvPr>
            <p:ph type="sldNum" sz="quarter" idx="10"/>
          </p:nvPr>
        </p:nvSpPr>
        <p:spPr/>
        <p:txBody>
          <a:bodyPr/>
          <a:lstStyle/>
          <a:p>
            <a:pPr>
              <a:defRPr/>
            </a:pPr>
            <a:fld id="{069A18A3-0959-4526-9875-EC4318979250}" type="slidenum">
              <a:rPr lang="en-GB" smtClean="0"/>
              <a:pPr>
                <a:defRPr/>
              </a:pPr>
              <a:t>2</a:t>
            </a:fld>
            <a:endParaRPr lang="en-GB"/>
          </a:p>
        </p:txBody>
      </p:sp>
      <p:sp>
        <p:nvSpPr>
          <p:cNvPr id="6" name="Content Placeholder 5">
            <a:extLst>
              <a:ext uri="{FF2B5EF4-FFF2-40B4-BE49-F238E27FC236}">
                <a16:creationId xmlns:a16="http://schemas.microsoft.com/office/drawing/2014/main" id="{97EA8550-3C85-E04F-8BA3-39147738ED13}"/>
              </a:ext>
            </a:extLst>
          </p:cNvPr>
          <p:cNvSpPr>
            <a:spLocks noGrp="1"/>
          </p:cNvSpPr>
          <p:nvPr>
            <p:ph idx="1"/>
          </p:nvPr>
        </p:nvSpPr>
        <p:spPr>
          <a:xfrm>
            <a:off x="51162" y="995657"/>
            <a:ext cx="9191692" cy="4273550"/>
          </a:xfrm>
        </p:spPr>
        <p:txBody>
          <a:bodyPr/>
          <a:lstStyle/>
          <a:p>
            <a:r>
              <a:rPr lang="en-GB" sz="2400" dirty="0"/>
              <a:t>Adjacent cells </a:t>
            </a:r>
            <a:r>
              <a:rPr lang="en-GB" sz="2400" u="sng" dirty="0"/>
              <a:t>cannot</a:t>
            </a:r>
            <a:r>
              <a:rPr lang="en-GB" sz="2400" dirty="0"/>
              <a:t> use the </a:t>
            </a:r>
            <a:r>
              <a:rPr lang="en-GB" sz="2400" i="1" dirty="0"/>
              <a:t>same</a:t>
            </a:r>
            <a:r>
              <a:rPr lang="en-GB" sz="2400" dirty="0"/>
              <a:t> set of frequencies. </a:t>
            </a:r>
          </a:p>
          <a:p>
            <a:r>
              <a:rPr lang="en-GB" sz="2400" dirty="0"/>
              <a:t>The colour and shading patterns are used to represent unique frequency groups. </a:t>
            </a:r>
          </a:p>
          <a:p>
            <a:r>
              <a:rPr lang="en-GB" sz="2400" dirty="0"/>
              <a:t>We observe a central green cell surround by an initial set of    six cochannel cells (the centre of these cells forms a larger hexagon). </a:t>
            </a:r>
          </a:p>
          <a:p>
            <a:r>
              <a:rPr lang="en-GB" sz="2400" dirty="0"/>
              <a:t>These six cells form the first-tier of cochannel interferers. </a:t>
            </a:r>
          </a:p>
          <a:p>
            <a:r>
              <a:rPr lang="en-GB" sz="2400" dirty="0"/>
              <a:t>The pattern shown is based on a </a:t>
            </a:r>
            <a:r>
              <a:rPr lang="en-GB" sz="2400" i="1" dirty="0"/>
              <a:t>cluster group</a:t>
            </a:r>
            <a:r>
              <a:rPr lang="en-GB" sz="2400" dirty="0"/>
              <a:t> of three cells.</a:t>
            </a:r>
          </a:p>
          <a:p>
            <a:r>
              <a:rPr lang="en-GB" sz="2400" dirty="0"/>
              <a:t>The cluster group (or </a:t>
            </a:r>
            <a:r>
              <a:rPr lang="en-GB" sz="2400" i="1" dirty="0"/>
              <a:t>cluster size</a:t>
            </a:r>
            <a:r>
              <a:rPr lang="en-GB" sz="2400" dirty="0"/>
              <a:t>) is normally denoted by the letter </a:t>
            </a:r>
            <a:r>
              <a:rPr lang="en-GB" sz="2400" i="1" dirty="0"/>
              <a:t>N</a:t>
            </a:r>
            <a:r>
              <a:rPr lang="en-GB" sz="2400" dirty="0"/>
              <a:t>.</a:t>
            </a:r>
          </a:p>
          <a:p>
            <a:r>
              <a:rPr lang="en-GB" sz="2400" dirty="0"/>
              <a:t>The available radio resources are shared equally across a group of </a:t>
            </a:r>
            <a:r>
              <a:rPr lang="en-GB" sz="2400" i="1" dirty="0"/>
              <a:t>N</a:t>
            </a:r>
            <a:r>
              <a:rPr lang="en-GB" sz="2400" dirty="0"/>
              <a:t> cells (with </a:t>
            </a:r>
            <a:r>
              <a:rPr lang="en-GB" sz="2400" i="1" dirty="0"/>
              <a:t>N</a:t>
            </a:r>
            <a:r>
              <a:rPr lang="en-GB" sz="2400" dirty="0"/>
              <a:t>=3 in this example). </a:t>
            </a:r>
            <a:endParaRPr lang="en-US" sz="2400" dirty="0"/>
          </a:p>
        </p:txBody>
      </p:sp>
      <p:sp>
        <p:nvSpPr>
          <p:cNvPr id="7" name="Rectangle 2">
            <a:extLst>
              <a:ext uri="{FF2B5EF4-FFF2-40B4-BE49-F238E27FC236}">
                <a16:creationId xmlns:a16="http://schemas.microsoft.com/office/drawing/2014/main" id="{1CA6240B-9608-FC4E-9767-9E107C1D5F2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a:extLst>
              <a:ext uri="{FF2B5EF4-FFF2-40B4-BE49-F238E27FC236}">
                <a16:creationId xmlns:a16="http://schemas.microsoft.com/office/drawing/2014/main" id="{C5BF374D-8634-F449-AE4C-D6C5543974D1}"/>
              </a:ext>
            </a:extLst>
          </p:cNvPr>
          <p:cNvSpPr>
            <a:spLocks noChangeArrowheads="1"/>
          </p:cNvSpPr>
          <p:nvPr/>
        </p:nvSpPr>
        <p:spPr bwMode="auto">
          <a:xfrm>
            <a:off x="9001698" y="64816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 name="Picture 9">
            <a:extLst>
              <a:ext uri="{FF2B5EF4-FFF2-40B4-BE49-F238E27FC236}">
                <a16:creationId xmlns:a16="http://schemas.microsoft.com/office/drawing/2014/main" id="{C7915600-E3B8-AE4B-9DE0-F2142FEE578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113033" y="1989858"/>
            <a:ext cx="4027805" cy="2459990"/>
          </a:xfrm>
          <a:prstGeom prst="rect">
            <a:avLst/>
          </a:prstGeom>
          <a:noFill/>
          <a:ln>
            <a:noFill/>
          </a:ln>
        </p:spPr>
      </p:pic>
    </p:spTree>
    <p:extLst>
      <p:ext uri="{BB962C8B-B14F-4D97-AF65-F5344CB8AC3E}">
        <p14:creationId xmlns:p14="http://schemas.microsoft.com/office/powerpoint/2010/main" val="102260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AD4E-CB32-7E4F-93A6-EB400946AF48}"/>
              </a:ext>
            </a:extLst>
          </p:cNvPr>
          <p:cNvSpPr>
            <a:spLocks noGrp="1"/>
          </p:cNvSpPr>
          <p:nvPr>
            <p:ph type="title"/>
          </p:nvPr>
        </p:nvSpPr>
        <p:spPr/>
        <p:txBody>
          <a:bodyPr/>
          <a:lstStyle/>
          <a:p>
            <a:r>
              <a:rPr lang="en-GB" b="1" dirty="0"/>
              <a:t>Cellular planning and capacity</a:t>
            </a:r>
            <a:endParaRPr lang="en-GB" dirty="0"/>
          </a:p>
        </p:txBody>
      </p:sp>
      <p:sp>
        <p:nvSpPr>
          <p:cNvPr id="4" name="Slide Number Placeholder 3">
            <a:extLst>
              <a:ext uri="{FF2B5EF4-FFF2-40B4-BE49-F238E27FC236}">
                <a16:creationId xmlns:a16="http://schemas.microsoft.com/office/drawing/2014/main" id="{9C7C24F5-9089-8846-8C14-7E4A18B2EE89}"/>
              </a:ext>
            </a:extLst>
          </p:cNvPr>
          <p:cNvSpPr>
            <a:spLocks noGrp="1"/>
          </p:cNvSpPr>
          <p:nvPr>
            <p:ph type="sldNum" sz="quarter" idx="10"/>
          </p:nvPr>
        </p:nvSpPr>
        <p:spPr/>
        <p:txBody>
          <a:bodyPr/>
          <a:lstStyle/>
          <a:p>
            <a:pPr>
              <a:defRPr/>
            </a:pPr>
            <a:fld id="{069A18A3-0959-4526-9875-EC4318979250}" type="slidenum">
              <a:rPr lang="en-GB" smtClean="0"/>
              <a:pPr>
                <a:defRPr/>
              </a:pPr>
              <a:t>3</a:t>
            </a:fld>
            <a:endParaRPr lang="en-GB"/>
          </a:p>
        </p:txBody>
      </p:sp>
      <p:sp>
        <p:nvSpPr>
          <p:cNvPr id="6" name="Content Placeholder 5">
            <a:extLst>
              <a:ext uri="{FF2B5EF4-FFF2-40B4-BE49-F238E27FC236}">
                <a16:creationId xmlns:a16="http://schemas.microsoft.com/office/drawing/2014/main" id="{97EA8550-3C85-E04F-8BA3-39147738ED13}"/>
              </a:ext>
            </a:extLst>
          </p:cNvPr>
          <p:cNvSpPr>
            <a:spLocks noGrp="1"/>
          </p:cNvSpPr>
          <p:nvPr>
            <p:ph idx="1"/>
          </p:nvPr>
        </p:nvSpPr>
        <p:spPr>
          <a:xfrm>
            <a:off x="441411" y="1576432"/>
            <a:ext cx="5390978" cy="4273550"/>
          </a:xfrm>
        </p:spPr>
        <p:txBody>
          <a:bodyPr/>
          <a:lstStyle/>
          <a:p>
            <a:r>
              <a:rPr lang="en-US" sz="2400" dirty="0"/>
              <a:t>An operator is allocated a certain bandwidth allocation, based on the type of radio system being used</a:t>
            </a:r>
          </a:p>
          <a:p>
            <a:r>
              <a:rPr lang="en-US" sz="2400" dirty="0"/>
              <a:t>This radio bandwidth is sub-divided into a number of frequency groups. </a:t>
            </a:r>
          </a:p>
          <a:p>
            <a:r>
              <a:rPr lang="en-US" sz="2400" dirty="0"/>
              <a:t>The number of frequency groups is defined by the cluster size</a:t>
            </a:r>
          </a:p>
          <a:p>
            <a:r>
              <a:rPr lang="en-US" sz="2400" dirty="0"/>
              <a:t>Here N=4 and each frequency group has 3.75 MHZ bandwidth</a:t>
            </a:r>
          </a:p>
        </p:txBody>
      </p:sp>
      <p:sp>
        <p:nvSpPr>
          <p:cNvPr id="7" name="Rectangle 2">
            <a:extLst>
              <a:ext uri="{FF2B5EF4-FFF2-40B4-BE49-F238E27FC236}">
                <a16:creationId xmlns:a16="http://schemas.microsoft.com/office/drawing/2014/main" id="{1CA6240B-9608-FC4E-9767-9E107C1D5F2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19">
            <a:extLst>
              <a:ext uri="{FF2B5EF4-FFF2-40B4-BE49-F238E27FC236}">
                <a16:creationId xmlns:a16="http://schemas.microsoft.com/office/drawing/2014/main" id="{037D4311-D1FF-B945-9FF6-5B9709E06CB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 name="Picture 9">
            <a:extLst>
              <a:ext uri="{FF2B5EF4-FFF2-40B4-BE49-F238E27FC236}">
                <a16:creationId xmlns:a16="http://schemas.microsoft.com/office/drawing/2014/main" id="{3AD2EF6A-F820-4B4D-8221-BA6C1345C2B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05384" y="1692276"/>
            <a:ext cx="5981301" cy="3873500"/>
          </a:xfrm>
          <a:prstGeom prst="rect">
            <a:avLst/>
          </a:prstGeom>
          <a:noFill/>
          <a:ln>
            <a:noFill/>
          </a:ln>
        </p:spPr>
      </p:pic>
      <p:graphicFrame>
        <p:nvGraphicFramePr>
          <p:cNvPr id="8" name="Object 7">
            <a:extLst>
              <a:ext uri="{FF2B5EF4-FFF2-40B4-BE49-F238E27FC236}">
                <a16:creationId xmlns:a16="http://schemas.microsoft.com/office/drawing/2014/main" id="{AC8BC0BD-5138-DE4D-BFEC-D538D617EE4B}"/>
              </a:ext>
            </a:extLst>
          </p:cNvPr>
          <p:cNvGraphicFramePr>
            <a:graphicFrameLocks noChangeAspect="1"/>
          </p:cNvGraphicFramePr>
          <p:nvPr>
            <p:extLst>
              <p:ext uri="{D42A27DB-BD31-4B8C-83A1-F6EECF244321}">
                <p14:modId xmlns:p14="http://schemas.microsoft.com/office/powerpoint/2010/main" val="2413133533"/>
              </p:ext>
            </p:extLst>
          </p:nvPr>
        </p:nvGraphicFramePr>
        <p:xfrm>
          <a:off x="1112664" y="5302647"/>
          <a:ext cx="6692937" cy="972478"/>
        </p:xfrm>
        <a:graphic>
          <a:graphicData uri="http://schemas.openxmlformats.org/presentationml/2006/ole">
            <mc:AlternateContent xmlns:mc="http://schemas.openxmlformats.org/markup-compatibility/2006">
              <mc:Choice xmlns:v="urn:schemas-microsoft-com:vml" Requires="v">
                <p:oleObj spid="_x0000_s1026" name="Document" r:id="rId4" imgW="5943600" imgH="863600" progId="Word.Document.12">
                  <p:embed/>
                </p:oleObj>
              </mc:Choice>
              <mc:Fallback>
                <p:oleObj name="Document" r:id="rId4" imgW="5943600" imgH="863600" progId="Word.Document.12">
                  <p:embed/>
                  <p:pic>
                    <p:nvPicPr>
                      <p:cNvPr id="9" name="Object 8">
                        <a:extLst>
                          <a:ext uri="{FF2B5EF4-FFF2-40B4-BE49-F238E27FC236}">
                            <a16:creationId xmlns:a16="http://schemas.microsoft.com/office/drawing/2014/main" id="{03F096B7-7993-9143-ADC6-BB7A6084B24D}"/>
                          </a:ext>
                        </a:extLst>
                      </p:cNvPr>
                      <p:cNvPicPr/>
                      <p:nvPr/>
                    </p:nvPicPr>
                    <p:blipFill>
                      <a:blip r:embed="rId5"/>
                      <a:stretch>
                        <a:fillRect/>
                      </a:stretch>
                    </p:blipFill>
                    <p:spPr>
                      <a:xfrm>
                        <a:off x="1112664" y="5302647"/>
                        <a:ext cx="6692937" cy="972478"/>
                      </a:xfrm>
                      <a:prstGeom prst="rect">
                        <a:avLst/>
                      </a:prstGeom>
                    </p:spPr>
                  </p:pic>
                </p:oleObj>
              </mc:Fallback>
            </mc:AlternateContent>
          </a:graphicData>
        </a:graphic>
      </p:graphicFrame>
    </p:spTree>
    <p:extLst>
      <p:ext uri="{BB962C8B-B14F-4D97-AF65-F5344CB8AC3E}">
        <p14:creationId xmlns:p14="http://schemas.microsoft.com/office/powerpoint/2010/main" val="3207650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674C995-DEBE-B643-8984-B060CA6C08AD}"/>
              </a:ext>
            </a:extLst>
          </p:cNvPr>
          <p:cNvSpPr>
            <a:spLocks noGrp="1"/>
          </p:cNvSpPr>
          <p:nvPr>
            <p:ph type="sldNum" sz="quarter" idx="10"/>
          </p:nvPr>
        </p:nvSpPr>
        <p:spPr/>
        <p:txBody>
          <a:bodyPr/>
          <a:lstStyle/>
          <a:p>
            <a:pPr>
              <a:defRPr/>
            </a:pPr>
            <a:fld id="{069A18A3-0959-4526-9875-EC4318979250}" type="slidenum">
              <a:rPr lang="en-GB" smtClean="0"/>
              <a:pPr>
                <a:defRPr/>
              </a:pPr>
              <a:t>4</a:t>
            </a:fld>
            <a:endParaRPr lang="en-GB"/>
          </a:p>
        </p:txBody>
      </p:sp>
      <p:sp>
        <p:nvSpPr>
          <p:cNvPr id="5" name="Title 4">
            <a:extLst>
              <a:ext uri="{FF2B5EF4-FFF2-40B4-BE49-F238E27FC236}">
                <a16:creationId xmlns:a16="http://schemas.microsoft.com/office/drawing/2014/main" id="{3D6E11CA-C161-3346-B331-53C2DB61D040}"/>
              </a:ext>
            </a:extLst>
          </p:cNvPr>
          <p:cNvSpPr>
            <a:spLocks noGrp="1"/>
          </p:cNvSpPr>
          <p:nvPr>
            <p:ph type="title"/>
          </p:nvPr>
        </p:nvSpPr>
        <p:spPr/>
        <p:txBody>
          <a:bodyPr/>
          <a:lstStyle/>
          <a:p>
            <a:r>
              <a:rPr lang="en-US" dirty="0"/>
              <a:t>Example 1</a:t>
            </a:r>
          </a:p>
        </p:txBody>
      </p:sp>
      <p:sp>
        <p:nvSpPr>
          <p:cNvPr id="6" name="Rectangle 5">
            <a:extLst>
              <a:ext uri="{FF2B5EF4-FFF2-40B4-BE49-F238E27FC236}">
                <a16:creationId xmlns:a16="http://schemas.microsoft.com/office/drawing/2014/main" id="{A45CE7DF-D8DE-AA4E-9C47-D0D61756162A}"/>
              </a:ext>
            </a:extLst>
          </p:cNvPr>
          <p:cNvSpPr/>
          <p:nvPr/>
        </p:nvSpPr>
        <p:spPr>
          <a:xfrm>
            <a:off x="459476" y="830782"/>
            <a:ext cx="11527209" cy="5139869"/>
          </a:xfrm>
          <a:prstGeom prst="rect">
            <a:avLst/>
          </a:prstGeom>
        </p:spPr>
        <p:txBody>
          <a:bodyPr wrap="square">
            <a:spAutoFit/>
          </a:bodyPr>
          <a:lstStyle/>
          <a:p>
            <a:pPr algn="just" hangingPunct="0">
              <a:spcBef>
                <a:spcPts val="600"/>
              </a:spcBef>
              <a:spcAft>
                <a:spcPts val="600"/>
              </a:spcAft>
            </a:pP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gn="just" hangingPunct="0">
              <a:spcAft>
                <a:spcPts val="600"/>
              </a:spcAft>
            </a:pPr>
            <a:r>
              <a:rPr lang="en-GB" sz="2000" dirty="0">
                <a:solidFill>
                  <a:srgbClr val="0066FF"/>
                </a:solidFill>
                <a:latin typeface="+mn-lt"/>
                <a:ea typeface="Times New Roman" panose="02020603050405020304" pitchFamily="18" charset="0"/>
                <a:cs typeface="Times New Roman" panose="02020603050405020304" pitchFamily="18" charset="0"/>
              </a:rPr>
              <a:t>An analogue cellular system has a total bandwidth of 5 MHz and operates with a cluster size of 7 and a cell radius of 12 km. The network comprises of 100 </a:t>
            </a:r>
            <a:r>
              <a:rPr lang="en-GB" sz="2000" dirty="0" err="1">
                <a:solidFill>
                  <a:srgbClr val="0066FF"/>
                </a:solidFill>
                <a:latin typeface="+mn-lt"/>
                <a:ea typeface="Times New Roman" panose="02020603050405020304" pitchFamily="18" charset="0"/>
                <a:cs typeface="Times New Roman" panose="02020603050405020304" pitchFamily="18" charset="0"/>
              </a:rPr>
              <a:t>basestations</a:t>
            </a:r>
            <a:r>
              <a:rPr lang="en-GB" sz="2000" dirty="0">
                <a:solidFill>
                  <a:srgbClr val="0066FF"/>
                </a:solidFill>
                <a:latin typeface="+mn-lt"/>
                <a:ea typeface="Times New Roman" panose="02020603050405020304" pitchFamily="18" charset="0"/>
                <a:cs typeface="Times New Roman" panose="02020603050405020304" pitchFamily="18" charset="0"/>
              </a:rPr>
              <a:t> and each voice channel requires 25 kHz. Assuming that each user represents a traffic load of 0.02 Erlangs. Calculate the total subscriber capacity in each cell. Next determine the total capacity in terms of subscribers per MHz per kilometre squared. Finally, what is the total subscriber capacity of the network?</a:t>
            </a:r>
            <a:endParaRPr lang="en-GB" sz="2000" dirty="0">
              <a:solidFill>
                <a:srgbClr val="0066FF"/>
              </a:solidFill>
              <a:latin typeface="+mn-lt"/>
              <a:ea typeface="Calibri" panose="020F0502020204030204" pitchFamily="34" charset="0"/>
              <a:cs typeface="Times New Roman" panose="02020603050405020304" pitchFamily="18" charset="0"/>
            </a:endParaRPr>
          </a:p>
          <a:p>
            <a:pPr algn="just" hangingPunct="0">
              <a:spcAft>
                <a:spcPts val="600"/>
              </a:spcAft>
            </a:pPr>
            <a:r>
              <a:rPr lang="en-GB" dirty="0">
                <a:latin typeface="+mn-lt"/>
                <a:ea typeface="Times New Roman" panose="02020603050405020304" pitchFamily="18" charset="0"/>
                <a:cs typeface="Times New Roman" panose="02020603050405020304" pitchFamily="18" charset="0"/>
              </a:rPr>
              <a:t>Bandwidth divided in 7 frequency groups 5/7=0.714 MHz per cell</a:t>
            </a:r>
          </a:p>
          <a:p>
            <a:pPr algn="just" hangingPunct="0">
              <a:spcAft>
                <a:spcPts val="600"/>
              </a:spcAft>
            </a:pPr>
            <a:r>
              <a:rPr lang="en-GB" dirty="0">
                <a:latin typeface="+mn-lt"/>
                <a:ea typeface="Times New Roman" panose="02020603050405020304" pitchFamily="18" charset="0"/>
                <a:cs typeface="Times New Roman" panose="02020603050405020304" pitchFamily="18" charset="0"/>
              </a:rPr>
              <a:t>Calls per cell = 5/(0.025*7) = 28.57</a:t>
            </a:r>
            <a:endParaRPr lang="en-GB" sz="1600" dirty="0">
              <a:latin typeface="+mn-lt"/>
              <a:ea typeface="Calibri" panose="020F0502020204030204" pitchFamily="34" charset="0"/>
              <a:cs typeface="Times New Roman" panose="02020603050405020304" pitchFamily="18" charset="0"/>
            </a:endParaRPr>
          </a:p>
          <a:p>
            <a:pPr algn="just" hangingPunct="0">
              <a:spcAft>
                <a:spcPts val="600"/>
              </a:spcAft>
            </a:pPr>
            <a:r>
              <a:rPr lang="en-GB" dirty="0">
                <a:latin typeface="+mn-lt"/>
                <a:ea typeface="Times New Roman" panose="02020603050405020304" pitchFamily="18" charset="0"/>
                <a:cs typeface="Times New Roman" panose="02020603050405020304" pitchFamily="18" charset="0"/>
              </a:rPr>
              <a:t>Subscribers per cell = 28.57/0.02 = 1428.57</a:t>
            </a:r>
            <a:endParaRPr lang="en-GB" sz="1600" dirty="0">
              <a:latin typeface="+mn-lt"/>
              <a:ea typeface="Calibri" panose="020F0502020204030204" pitchFamily="34" charset="0"/>
              <a:cs typeface="Times New Roman" panose="02020603050405020304" pitchFamily="18" charset="0"/>
            </a:endParaRPr>
          </a:p>
          <a:p>
            <a:pPr algn="just" hangingPunct="0">
              <a:spcAft>
                <a:spcPts val="600"/>
              </a:spcAft>
            </a:pPr>
            <a:r>
              <a:rPr lang="en-GB" dirty="0">
                <a:latin typeface="+mn-lt"/>
                <a:ea typeface="Times New Roman" panose="02020603050405020304" pitchFamily="18" charset="0"/>
                <a:cs typeface="Times New Roman" panose="02020603050405020304" pitchFamily="18" charset="0"/>
              </a:rPr>
              <a:t>Assuming a call bandwidth of 25 kHz, the 5 MHz system has 5/0.025 channels (200 calls)</a:t>
            </a:r>
            <a:endParaRPr lang="en-GB" sz="1600" dirty="0">
              <a:latin typeface="+mn-lt"/>
              <a:ea typeface="Calibri" panose="020F0502020204030204" pitchFamily="34" charset="0"/>
              <a:cs typeface="Times New Roman" panose="02020603050405020304" pitchFamily="18" charset="0"/>
            </a:endParaRPr>
          </a:p>
          <a:p>
            <a:pPr algn="just" hangingPunct="0">
              <a:spcAft>
                <a:spcPts val="600"/>
              </a:spcAft>
            </a:pPr>
            <a:r>
              <a:rPr lang="en-GB" dirty="0">
                <a:latin typeface="+mn-lt"/>
                <a:ea typeface="Times New Roman" panose="02020603050405020304" pitchFamily="18" charset="0"/>
                <a:cs typeface="Times New Roman" panose="02020603050405020304" pitchFamily="18" charset="0"/>
              </a:rPr>
              <a:t>These channels are used over a </a:t>
            </a:r>
            <a:r>
              <a:rPr lang="en-GB" i="1" dirty="0">
                <a:latin typeface="+mn-lt"/>
                <a:ea typeface="Times New Roman" panose="02020603050405020304" pitchFamily="18" charset="0"/>
                <a:cs typeface="Times New Roman" panose="02020603050405020304" pitchFamily="18" charset="0"/>
              </a:rPr>
              <a:t>cluster area</a:t>
            </a:r>
            <a:r>
              <a:rPr lang="en-GB" dirty="0">
                <a:latin typeface="+mn-lt"/>
                <a:ea typeface="Times New Roman" panose="02020603050405020304" pitchFamily="18" charset="0"/>
                <a:cs typeface="Times New Roman" panose="02020603050405020304" pitchFamily="18" charset="0"/>
              </a:rPr>
              <a:t> of 7 * 452 km</a:t>
            </a:r>
            <a:r>
              <a:rPr lang="en-GB" baseline="30000" dirty="0">
                <a:latin typeface="+mn-lt"/>
                <a:ea typeface="Times New Roman" panose="02020603050405020304" pitchFamily="18" charset="0"/>
                <a:cs typeface="Times New Roman" panose="02020603050405020304" pitchFamily="18" charset="0"/>
              </a:rPr>
              <a:t>2</a:t>
            </a:r>
            <a:r>
              <a:rPr lang="en-GB" dirty="0">
                <a:latin typeface="+mn-lt"/>
                <a:ea typeface="Times New Roman" panose="02020603050405020304" pitchFamily="18" charset="0"/>
                <a:cs typeface="Times New Roman" panose="02020603050405020304" pitchFamily="18" charset="0"/>
              </a:rPr>
              <a:t> = 3164 km</a:t>
            </a:r>
            <a:r>
              <a:rPr lang="en-GB" baseline="30000" dirty="0">
                <a:latin typeface="+mn-lt"/>
                <a:ea typeface="Times New Roman" panose="02020603050405020304" pitchFamily="18" charset="0"/>
                <a:cs typeface="Times New Roman" panose="02020603050405020304" pitchFamily="18" charset="0"/>
              </a:rPr>
              <a:t>2</a:t>
            </a:r>
            <a:endParaRPr lang="en-GB" sz="1600" dirty="0">
              <a:latin typeface="+mn-lt"/>
              <a:ea typeface="Calibri" panose="020F0502020204030204" pitchFamily="34" charset="0"/>
              <a:cs typeface="Times New Roman" panose="02020603050405020304" pitchFamily="18" charset="0"/>
            </a:endParaRPr>
          </a:p>
          <a:p>
            <a:pPr algn="just" hangingPunct="0">
              <a:spcAft>
                <a:spcPts val="600"/>
              </a:spcAft>
            </a:pPr>
            <a:r>
              <a:rPr lang="en-GB" dirty="0">
                <a:latin typeface="+mn-lt"/>
                <a:ea typeface="Times New Roman" panose="02020603050405020304" pitchFamily="18" charset="0"/>
                <a:cs typeface="Times New Roman" panose="02020603050405020304" pitchFamily="18" charset="0"/>
              </a:rPr>
              <a:t>Thus, total capacity = 200/(5*3164) = </a:t>
            </a:r>
            <a:r>
              <a:rPr lang="en-GB" b="1" dirty="0">
                <a:latin typeface="+mn-lt"/>
                <a:ea typeface="Times New Roman" panose="02020603050405020304" pitchFamily="18" charset="0"/>
                <a:cs typeface="Times New Roman" panose="02020603050405020304" pitchFamily="18" charset="0"/>
              </a:rPr>
              <a:t>0.0126 calls/MHz/km</a:t>
            </a:r>
            <a:r>
              <a:rPr lang="en-GB" b="1" baseline="30000" dirty="0">
                <a:latin typeface="+mn-lt"/>
                <a:ea typeface="Times New Roman" panose="02020603050405020304" pitchFamily="18" charset="0"/>
                <a:cs typeface="Times New Roman" panose="02020603050405020304" pitchFamily="18" charset="0"/>
              </a:rPr>
              <a:t>2</a:t>
            </a:r>
            <a:endParaRPr lang="en-GB" sz="1600" dirty="0">
              <a:latin typeface="+mn-lt"/>
              <a:ea typeface="Calibri" panose="020F0502020204030204" pitchFamily="34" charset="0"/>
              <a:cs typeface="Times New Roman" panose="02020603050405020304" pitchFamily="18" charset="0"/>
            </a:endParaRPr>
          </a:p>
          <a:p>
            <a:pPr algn="just" hangingPunct="0">
              <a:spcAft>
                <a:spcPts val="600"/>
              </a:spcAft>
            </a:pPr>
            <a:r>
              <a:rPr lang="en-GB" dirty="0">
                <a:latin typeface="+mn-lt"/>
                <a:ea typeface="Times New Roman" panose="02020603050405020304" pitchFamily="18" charset="0"/>
                <a:cs typeface="Times New Roman" panose="02020603050405020304" pitchFamily="18" charset="0"/>
              </a:rPr>
              <a:t>Subscriber capacity = (0.0126/0.02) =</a:t>
            </a:r>
            <a:r>
              <a:rPr lang="en-GB" b="1" dirty="0">
                <a:latin typeface="+mn-lt"/>
                <a:ea typeface="Times New Roman" panose="02020603050405020304" pitchFamily="18" charset="0"/>
                <a:cs typeface="Times New Roman" panose="02020603050405020304" pitchFamily="18" charset="0"/>
              </a:rPr>
              <a:t> 0.632 subscribers/MHz/km</a:t>
            </a:r>
            <a:r>
              <a:rPr lang="en-GB" b="1" baseline="30000" dirty="0">
                <a:latin typeface="+mn-lt"/>
                <a:ea typeface="Times New Roman" panose="02020603050405020304" pitchFamily="18" charset="0"/>
                <a:cs typeface="Times New Roman" panose="02020603050405020304" pitchFamily="18" charset="0"/>
              </a:rPr>
              <a:t>2</a:t>
            </a:r>
            <a:endParaRPr lang="en-GB" sz="1600" dirty="0">
              <a:latin typeface="+mn-lt"/>
              <a:ea typeface="Calibri" panose="020F0502020204030204" pitchFamily="34" charset="0"/>
              <a:cs typeface="Times New Roman" panose="02020603050405020304" pitchFamily="18" charset="0"/>
            </a:endParaRPr>
          </a:p>
          <a:p>
            <a:pPr algn="just" hangingPunct="0">
              <a:spcAft>
                <a:spcPts val="600"/>
              </a:spcAft>
            </a:pPr>
            <a:r>
              <a:rPr lang="en-GB" dirty="0">
                <a:latin typeface="+mn-lt"/>
                <a:ea typeface="Times New Roman" panose="02020603050405020304" pitchFamily="18" charset="0"/>
                <a:cs typeface="Times New Roman" panose="02020603050405020304" pitchFamily="18" charset="0"/>
              </a:rPr>
              <a:t>Total subscriber capacity = 1428.57*100 = </a:t>
            </a:r>
            <a:r>
              <a:rPr lang="en-GB" b="1" dirty="0">
                <a:latin typeface="+mn-lt"/>
                <a:ea typeface="Times New Roman" panose="02020603050405020304" pitchFamily="18" charset="0"/>
                <a:cs typeface="Times New Roman" panose="02020603050405020304" pitchFamily="18" charset="0"/>
              </a:rPr>
              <a:t>142,857 </a:t>
            </a:r>
            <a:endParaRPr lang="en-GB" sz="1600" dirty="0">
              <a:latin typeface="+mn-lt"/>
              <a:ea typeface="Calibri" panose="020F0502020204030204" pitchFamily="34" charset="0"/>
              <a:cs typeface="Times New Roman" panose="02020603050405020304" pitchFamily="18" charset="0"/>
            </a:endParaRPr>
          </a:p>
          <a:p>
            <a:pPr algn="just" hangingPunct="0">
              <a:spcAft>
                <a:spcPts val="600"/>
              </a:spcAft>
            </a:pPr>
            <a:r>
              <a:rPr lang="en-GB" dirty="0">
                <a:latin typeface="+mn-lt"/>
                <a:ea typeface="Times New Roman" panose="02020603050405020304" pitchFamily="18" charset="0"/>
                <a:cs typeface="Times New Roman" panose="02020603050405020304" pitchFamily="18" charset="0"/>
              </a:rPr>
              <a:t>Total coverage area = 100 * 452 =</a:t>
            </a:r>
            <a:r>
              <a:rPr lang="en-GB" b="1" dirty="0">
                <a:latin typeface="+mn-lt"/>
                <a:ea typeface="Times New Roman" panose="02020603050405020304" pitchFamily="18" charset="0"/>
                <a:cs typeface="Times New Roman" panose="02020603050405020304" pitchFamily="18" charset="0"/>
              </a:rPr>
              <a:t> 452,000 km</a:t>
            </a:r>
            <a:r>
              <a:rPr lang="en-GB" b="1" baseline="30000" dirty="0">
                <a:latin typeface="+mn-lt"/>
                <a:ea typeface="Times New Roman" panose="02020603050405020304" pitchFamily="18" charset="0"/>
                <a:cs typeface="Times New Roman" panose="02020603050405020304" pitchFamily="18" charset="0"/>
              </a:rPr>
              <a:t>2</a:t>
            </a:r>
            <a:endParaRPr lang="en-GB" sz="1600" dirty="0">
              <a:effectLst/>
              <a:latin typeface="+mn-lt"/>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57F0017A-BE60-1F41-B421-D967A9FFDC58}"/>
              </a:ext>
            </a:extLst>
          </p:cNvPr>
          <p:cNvSpPr txBox="1"/>
          <p:nvPr/>
        </p:nvSpPr>
        <p:spPr>
          <a:xfrm>
            <a:off x="9021170" y="2688606"/>
            <a:ext cx="3170830" cy="1200329"/>
          </a:xfrm>
          <a:prstGeom prst="rect">
            <a:avLst/>
          </a:prstGeom>
          <a:noFill/>
        </p:spPr>
        <p:txBody>
          <a:bodyPr wrap="square" rtlCol="0">
            <a:spAutoFit/>
          </a:bodyPr>
          <a:lstStyle/>
          <a:p>
            <a:r>
              <a:rPr lang="en-US" dirty="0">
                <a:solidFill>
                  <a:srgbClr val="FF0000"/>
                </a:solidFill>
              </a:rPr>
              <a:t>N=7</a:t>
            </a:r>
          </a:p>
          <a:p>
            <a:r>
              <a:rPr lang="en-US" dirty="0">
                <a:solidFill>
                  <a:srgbClr val="FF0000"/>
                </a:solidFill>
              </a:rPr>
              <a:t>R=12km</a:t>
            </a:r>
          </a:p>
          <a:p>
            <a:r>
              <a:rPr lang="en-US" dirty="0">
                <a:solidFill>
                  <a:srgbClr val="FF0000"/>
                </a:solidFill>
              </a:rPr>
              <a:t>Total Bandwidth=5MHz</a:t>
            </a:r>
          </a:p>
          <a:p>
            <a:r>
              <a:rPr lang="en-US" dirty="0">
                <a:solidFill>
                  <a:srgbClr val="FF0000"/>
                </a:solidFill>
              </a:rPr>
              <a:t>Channel bandwidth=25kHz</a:t>
            </a:r>
          </a:p>
        </p:txBody>
      </p:sp>
    </p:spTree>
    <p:extLst>
      <p:ext uri="{BB962C8B-B14F-4D97-AF65-F5344CB8AC3E}">
        <p14:creationId xmlns:p14="http://schemas.microsoft.com/office/powerpoint/2010/main" val="1480023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674C995-DEBE-B643-8984-B060CA6C08AD}"/>
              </a:ext>
            </a:extLst>
          </p:cNvPr>
          <p:cNvSpPr>
            <a:spLocks noGrp="1"/>
          </p:cNvSpPr>
          <p:nvPr>
            <p:ph type="sldNum" sz="quarter" idx="10"/>
          </p:nvPr>
        </p:nvSpPr>
        <p:spPr/>
        <p:txBody>
          <a:bodyPr/>
          <a:lstStyle/>
          <a:p>
            <a:pPr>
              <a:defRPr/>
            </a:pPr>
            <a:fld id="{069A18A3-0959-4526-9875-EC4318979250}" type="slidenum">
              <a:rPr lang="en-GB" smtClean="0"/>
              <a:pPr>
                <a:defRPr/>
              </a:pPr>
              <a:t>5</a:t>
            </a:fld>
            <a:endParaRPr lang="en-GB"/>
          </a:p>
        </p:txBody>
      </p:sp>
      <p:sp>
        <p:nvSpPr>
          <p:cNvPr id="5" name="Title 4">
            <a:extLst>
              <a:ext uri="{FF2B5EF4-FFF2-40B4-BE49-F238E27FC236}">
                <a16:creationId xmlns:a16="http://schemas.microsoft.com/office/drawing/2014/main" id="{3D6E11CA-C161-3346-B331-53C2DB61D040}"/>
              </a:ext>
            </a:extLst>
          </p:cNvPr>
          <p:cNvSpPr>
            <a:spLocks noGrp="1"/>
          </p:cNvSpPr>
          <p:nvPr>
            <p:ph type="title"/>
          </p:nvPr>
        </p:nvSpPr>
        <p:spPr/>
        <p:txBody>
          <a:bodyPr/>
          <a:lstStyle/>
          <a:p>
            <a:r>
              <a:rPr lang="en-US" dirty="0"/>
              <a:t>Example 2</a:t>
            </a:r>
          </a:p>
        </p:txBody>
      </p:sp>
      <p:sp>
        <p:nvSpPr>
          <p:cNvPr id="6" name="Rectangle 5">
            <a:extLst>
              <a:ext uri="{FF2B5EF4-FFF2-40B4-BE49-F238E27FC236}">
                <a16:creationId xmlns:a16="http://schemas.microsoft.com/office/drawing/2014/main" id="{A45CE7DF-D8DE-AA4E-9C47-D0D61756162A}"/>
              </a:ext>
            </a:extLst>
          </p:cNvPr>
          <p:cNvSpPr/>
          <p:nvPr/>
        </p:nvSpPr>
        <p:spPr>
          <a:xfrm>
            <a:off x="459476" y="830782"/>
            <a:ext cx="11527209" cy="4909036"/>
          </a:xfrm>
          <a:prstGeom prst="rect">
            <a:avLst/>
          </a:prstGeom>
        </p:spPr>
        <p:txBody>
          <a:bodyPr wrap="square">
            <a:spAutoFit/>
          </a:bodyPr>
          <a:lstStyle/>
          <a:p>
            <a:pPr algn="just" hangingPunct="0">
              <a:spcBef>
                <a:spcPts val="600"/>
              </a:spcBef>
              <a:spcAft>
                <a:spcPts val="600"/>
              </a:spcAft>
            </a:pP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gn="just" hangingPunct="0">
              <a:spcAft>
                <a:spcPts val="600"/>
              </a:spcAft>
            </a:pPr>
            <a:r>
              <a:rPr lang="en-GB" sz="2000" dirty="0">
                <a:solidFill>
                  <a:srgbClr val="0066FF"/>
                </a:solidFill>
                <a:latin typeface="+mn-lt"/>
                <a:ea typeface="Times New Roman" panose="02020603050405020304" pitchFamily="18" charset="0"/>
                <a:cs typeface="Times New Roman" panose="02020603050405020304" pitchFamily="18" charset="0"/>
              </a:rPr>
              <a:t>A digital cellular system has a total bandwidth of 15 MHz and operates with a cluster size of 4 and a cell radius of 2 km. The network compromises 20 </a:t>
            </a:r>
            <a:r>
              <a:rPr lang="en-GB" sz="2000" dirty="0" err="1">
                <a:solidFill>
                  <a:srgbClr val="0066FF"/>
                </a:solidFill>
                <a:latin typeface="+mn-lt"/>
                <a:ea typeface="Times New Roman" panose="02020603050405020304" pitchFamily="18" charset="0"/>
                <a:cs typeface="Times New Roman" panose="02020603050405020304" pitchFamily="18" charset="0"/>
              </a:rPr>
              <a:t>basestations</a:t>
            </a:r>
            <a:r>
              <a:rPr lang="en-GB" sz="2000" dirty="0">
                <a:solidFill>
                  <a:srgbClr val="0066FF"/>
                </a:solidFill>
                <a:latin typeface="+mn-lt"/>
                <a:ea typeface="Times New Roman" panose="02020603050405020304" pitchFamily="18" charset="0"/>
                <a:cs typeface="Times New Roman" panose="02020603050405020304" pitchFamily="18" charset="0"/>
              </a:rPr>
              <a:t> and each 200 kHz carrier is made up of 8 TDMA voice channels. Assuming that each user represents a traffic load of 0.02 Erlangs. Calculate the total subscriber capacity in each cell. Next determine the total capacity in terms of subscribers per MHz per kilometre square. Finally, what is the total subscriber capacity of the network?</a:t>
            </a:r>
          </a:p>
          <a:p>
            <a:pPr algn="just" hangingPunct="0">
              <a:spcAft>
                <a:spcPts val="600"/>
              </a:spcAft>
            </a:pPr>
            <a:r>
              <a:rPr lang="en-GB" dirty="0">
                <a:latin typeface="+mn-lt"/>
                <a:ea typeface="Times New Roman" panose="02020603050405020304" pitchFamily="18" charset="0"/>
                <a:cs typeface="Times New Roman" panose="02020603050405020304" pitchFamily="18" charset="0"/>
              </a:rPr>
              <a:t>Bandwidth divided </a:t>
            </a:r>
            <a:r>
              <a:rPr lang="en-GB">
                <a:latin typeface="+mn-lt"/>
                <a:ea typeface="Times New Roman" panose="02020603050405020304" pitchFamily="18" charset="0"/>
                <a:cs typeface="Times New Roman" panose="02020603050405020304" pitchFamily="18" charset="0"/>
              </a:rPr>
              <a:t>in 4 </a:t>
            </a:r>
            <a:r>
              <a:rPr lang="en-GB" dirty="0">
                <a:latin typeface="+mn-lt"/>
                <a:ea typeface="Times New Roman" panose="02020603050405020304" pitchFamily="18" charset="0"/>
                <a:cs typeface="Times New Roman" panose="02020603050405020304" pitchFamily="18" charset="0"/>
              </a:rPr>
              <a:t>frequency groups 15/4=3.75 MHz per cell</a:t>
            </a:r>
          </a:p>
          <a:p>
            <a:pPr hangingPunct="0"/>
            <a:r>
              <a:rPr lang="en-GB" dirty="0">
                <a:latin typeface="+mn-lt"/>
              </a:rPr>
              <a:t>Calls per cell = 15/((0.200/8)*4) = 150</a:t>
            </a:r>
          </a:p>
          <a:p>
            <a:pPr hangingPunct="0"/>
            <a:r>
              <a:rPr lang="en-GB" dirty="0">
                <a:latin typeface="+mn-lt"/>
              </a:rPr>
              <a:t>Subscribers per cell = 150/0.02 = 7500</a:t>
            </a:r>
          </a:p>
          <a:p>
            <a:pPr hangingPunct="0"/>
            <a:r>
              <a:rPr lang="en-GB" dirty="0">
                <a:latin typeface="+mn-lt"/>
              </a:rPr>
              <a:t>Assuming a 200 kHz call bandwidth, the 15 MHz system supports a total of 15/0.025=600 calls.</a:t>
            </a:r>
          </a:p>
          <a:p>
            <a:pPr hangingPunct="0"/>
            <a:r>
              <a:rPr lang="en-GB" dirty="0">
                <a:latin typeface="+mn-lt"/>
              </a:rPr>
              <a:t>These channels are used over a cluster area of 4 * 12.6 km</a:t>
            </a:r>
            <a:r>
              <a:rPr lang="en-GB" baseline="30000" dirty="0">
                <a:latin typeface="+mn-lt"/>
              </a:rPr>
              <a:t>2</a:t>
            </a:r>
            <a:r>
              <a:rPr lang="en-GB" dirty="0">
                <a:latin typeface="+mn-lt"/>
              </a:rPr>
              <a:t> = 50.4 km</a:t>
            </a:r>
            <a:r>
              <a:rPr lang="en-GB" baseline="30000" dirty="0">
                <a:latin typeface="+mn-lt"/>
              </a:rPr>
              <a:t>2</a:t>
            </a:r>
            <a:endParaRPr lang="en-GB" dirty="0">
              <a:latin typeface="+mn-lt"/>
            </a:endParaRPr>
          </a:p>
          <a:p>
            <a:pPr hangingPunct="0"/>
            <a:r>
              <a:rPr lang="en-GB" dirty="0">
                <a:latin typeface="+mn-lt"/>
              </a:rPr>
              <a:t>Thus, total capacity = 600/(15*50.4) = </a:t>
            </a:r>
            <a:r>
              <a:rPr lang="en-GB" b="1" dirty="0">
                <a:latin typeface="+mn-lt"/>
              </a:rPr>
              <a:t>0.794</a:t>
            </a:r>
            <a:r>
              <a:rPr lang="en-GB" dirty="0">
                <a:latin typeface="+mn-lt"/>
              </a:rPr>
              <a:t> calls/MHz/ km</a:t>
            </a:r>
            <a:r>
              <a:rPr lang="en-GB" baseline="30000" dirty="0">
                <a:latin typeface="+mn-lt"/>
              </a:rPr>
              <a:t>2</a:t>
            </a:r>
            <a:endParaRPr lang="en-GB" dirty="0">
              <a:latin typeface="+mn-lt"/>
            </a:endParaRPr>
          </a:p>
          <a:p>
            <a:pPr hangingPunct="0"/>
            <a:r>
              <a:rPr lang="en-GB" dirty="0">
                <a:latin typeface="+mn-lt"/>
              </a:rPr>
              <a:t>Subscriber capacity = (0.794/0.02) = </a:t>
            </a:r>
            <a:r>
              <a:rPr lang="en-GB" b="1" dirty="0">
                <a:latin typeface="+mn-lt"/>
              </a:rPr>
              <a:t>39.68</a:t>
            </a:r>
            <a:r>
              <a:rPr lang="en-GB" dirty="0">
                <a:latin typeface="+mn-lt"/>
              </a:rPr>
              <a:t> subscribers/MHz/ km</a:t>
            </a:r>
            <a:r>
              <a:rPr lang="en-GB" baseline="30000" dirty="0">
                <a:latin typeface="+mn-lt"/>
              </a:rPr>
              <a:t>2</a:t>
            </a:r>
            <a:endParaRPr lang="en-GB" dirty="0">
              <a:latin typeface="+mn-lt"/>
            </a:endParaRPr>
          </a:p>
          <a:p>
            <a:pPr hangingPunct="0"/>
            <a:r>
              <a:rPr lang="en-GB" dirty="0">
                <a:latin typeface="+mn-lt"/>
              </a:rPr>
              <a:t>Total subscriber capacity = 7500*20 =</a:t>
            </a:r>
            <a:r>
              <a:rPr lang="en-GB" b="1" dirty="0">
                <a:latin typeface="+mn-lt"/>
              </a:rPr>
              <a:t> 150,000 </a:t>
            </a:r>
            <a:endParaRPr lang="en-GB" dirty="0">
              <a:latin typeface="+mn-lt"/>
            </a:endParaRPr>
          </a:p>
          <a:p>
            <a:pPr hangingPunct="0"/>
            <a:r>
              <a:rPr lang="en-GB" dirty="0">
                <a:latin typeface="+mn-lt"/>
              </a:rPr>
              <a:t>Total coverage area = 20 * 12.6 =</a:t>
            </a:r>
            <a:r>
              <a:rPr lang="en-GB" b="1" dirty="0">
                <a:latin typeface="+mn-lt"/>
              </a:rPr>
              <a:t> 252 km</a:t>
            </a:r>
            <a:r>
              <a:rPr lang="en-GB" b="1" baseline="30000" dirty="0">
                <a:latin typeface="+mn-lt"/>
              </a:rPr>
              <a:t>2</a:t>
            </a:r>
            <a:endParaRPr lang="en-GB" dirty="0">
              <a:latin typeface="+mn-lt"/>
            </a:endParaRPr>
          </a:p>
        </p:txBody>
      </p:sp>
      <p:sp>
        <p:nvSpPr>
          <p:cNvPr id="7" name="TextBox 6">
            <a:extLst>
              <a:ext uri="{FF2B5EF4-FFF2-40B4-BE49-F238E27FC236}">
                <a16:creationId xmlns:a16="http://schemas.microsoft.com/office/drawing/2014/main" id="{57F0017A-BE60-1F41-B421-D967A9FFDC58}"/>
              </a:ext>
            </a:extLst>
          </p:cNvPr>
          <p:cNvSpPr txBox="1"/>
          <p:nvPr/>
        </p:nvSpPr>
        <p:spPr>
          <a:xfrm>
            <a:off x="9021170" y="2770491"/>
            <a:ext cx="3170830" cy="1200329"/>
          </a:xfrm>
          <a:prstGeom prst="rect">
            <a:avLst/>
          </a:prstGeom>
          <a:noFill/>
        </p:spPr>
        <p:txBody>
          <a:bodyPr wrap="square" rtlCol="0">
            <a:spAutoFit/>
          </a:bodyPr>
          <a:lstStyle/>
          <a:p>
            <a:r>
              <a:rPr lang="en-US" dirty="0">
                <a:solidFill>
                  <a:srgbClr val="FF0000"/>
                </a:solidFill>
              </a:rPr>
              <a:t>N=4</a:t>
            </a:r>
          </a:p>
          <a:p>
            <a:r>
              <a:rPr lang="en-US" dirty="0">
                <a:solidFill>
                  <a:srgbClr val="FF0000"/>
                </a:solidFill>
              </a:rPr>
              <a:t>R=2km</a:t>
            </a:r>
          </a:p>
          <a:p>
            <a:r>
              <a:rPr lang="en-US" dirty="0">
                <a:solidFill>
                  <a:srgbClr val="FF0000"/>
                </a:solidFill>
              </a:rPr>
              <a:t>Total Bandwidth=15MHz</a:t>
            </a:r>
          </a:p>
          <a:p>
            <a:r>
              <a:rPr lang="en-US" dirty="0">
                <a:solidFill>
                  <a:srgbClr val="FF0000"/>
                </a:solidFill>
              </a:rPr>
              <a:t>Channel bandwidth=25kHz</a:t>
            </a:r>
          </a:p>
        </p:txBody>
      </p:sp>
    </p:spTree>
    <p:extLst>
      <p:ext uri="{BB962C8B-B14F-4D97-AF65-F5344CB8AC3E}">
        <p14:creationId xmlns:p14="http://schemas.microsoft.com/office/powerpoint/2010/main" val="2569913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674C995-DEBE-B643-8984-B060CA6C08AD}"/>
              </a:ext>
            </a:extLst>
          </p:cNvPr>
          <p:cNvSpPr>
            <a:spLocks noGrp="1"/>
          </p:cNvSpPr>
          <p:nvPr>
            <p:ph type="sldNum" sz="quarter" idx="10"/>
          </p:nvPr>
        </p:nvSpPr>
        <p:spPr/>
        <p:txBody>
          <a:bodyPr/>
          <a:lstStyle/>
          <a:p>
            <a:pPr>
              <a:defRPr/>
            </a:pPr>
            <a:fld id="{069A18A3-0959-4526-9875-EC4318979250}" type="slidenum">
              <a:rPr lang="en-GB" smtClean="0"/>
              <a:pPr>
                <a:defRPr/>
              </a:pPr>
              <a:t>6</a:t>
            </a:fld>
            <a:endParaRPr lang="en-GB"/>
          </a:p>
        </p:txBody>
      </p:sp>
      <p:sp>
        <p:nvSpPr>
          <p:cNvPr id="5" name="Title 4">
            <a:extLst>
              <a:ext uri="{FF2B5EF4-FFF2-40B4-BE49-F238E27FC236}">
                <a16:creationId xmlns:a16="http://schemas.microsoft.com/office/drawing/2014/main" id="{3D6E11CA-C161-3346-B331-53C2DB61D040}"/>
              </a:ext>
            </a:extLst>
          </p:cNvPr>
          <p:cNvSpPr>
            <a:spLocks noGrp="1"/>
          </p:cNvSpPr>
          <p:nvPr>
            <p:ph type="title"/>
          </p:nvPr>
        </p:nvSpPr>
        <p:spPr/>
        <p:txBody>
          <a:bodyPr/>
          <a:lstStyle/>
          <a:p>
            <a:r>
              <a:rPr lang="en-US" dirty="0"/>
              <a:t>Example 3</a:t>
            </a:r>
          </a:p>
        </p:txBody>
      </p:sp>
      <p:sp>
        <p:nvSpPr>
          <p:cNvPr id="6" name="Rectangle 5">
            <a:extLst>
              <a:ext uri="{FF2B5EF4-FFF2-40B4-BE49-F238E27FC236}">
                <a16:creationId xmlns:a16="http://schemas.microsoft.com/office/drawing/2014/main" id="{A45CE7DF-D8DE-AA4E-9C47-D0D61756162A}"/>
              </a:ext>
            </a:extLst>
          </p:cNvPr>
          <p:cNvSpPr/>
          <p:nvPr/>
        </p:nvSpPr>
        <p:spPr>
          <a:xfrm>
            <a:off x="459476" y="830782"/>
            <a:ext cx="11527209" cy="4955203"/>
          </a:xfrm>
          <a:prstGeom prst="rect">
            <a:avLst/>
          </a:prstGeom>
        </p:spPr>
        <p:txBody>
          <a:bodyPr wrap="square">
            <a:spAutoFit/>
          </a:bodyPr>
          <a:lstStyle/>
          <a:p>
            <a:pPr algn="just" hangingPunct="0">
              <a:spcBef>
                <a:spcPts val="600"/>
              </a:spcBef>
              <a:spcAft>
                <a:spcPts val="600"/>
              </a:spcAft>
            </a:pP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gn="just" hangingPunct="0">
              <a:spcAft>
                <a:spcPts val="600"/>
              </a:spcAft>
            </a:pPr>
            <a:r>
              <a:rPr lang="en-GB" sz="2000" dirty="0">
                <a:solidFill>
                  <a:srgbClr val="0066FF"/>
                </a:solidFill>
                <a:latin typeface="+mn-lt"/>
                <a:ea typeface="Times New Roman" panose="02020603050405020304" pitchFamily="18" charset="0"/>
                <a:cs typeface="Times New Roman" panose="02020603050405020304" pitchFamily="18" charset="0"/>
              </a:rPr>
              <a:t>A digital microcellular system has a total bandwidth of 15 MHz and operates with a cluster size of 7 and a cell radius of 160m. The network compromises 20 </a:t>
            </a:r>
            <a:r>
              <a:rPr lang="en-GB" sz="2000" dirty="0" err="1">
                <a:solidFill>
                  <a:srgbClr val="0066FF"/>
                </a:solidFill>
                <a:latin typeface="+mn-lt"/>
                <a:ea typeface="Times New Roman" panose="02020603050405020304" pitchFamily="18" charset="0"/>
                <a:cs typeface="Times New Roman" panose="02020603050405020304" pitchFamily="18" charset="0"/>
              </a:rPr>
              <a:t>basestations</a:t>
            </a:r>
            <a:r>
              <a:rPr lang="en-GB" sz="2000" dirty="0">
                <a:solidFill>
                  <a:srgbClr val="0066FF"/>
                </a:solidFill>
                <a:latin typeface="+mn-lt"/>
                <a:ea typeface="Times New Roman" panose="02020603050405020304" pitchFamily="18" charset="0"/>
                <a:cs typeface="Times New Roman" panose="02020603050405020304" pitchFamily="18" charset="0"/>
              </a:rPr>
              <a:t> and each 200 kHz carrier is made up of 8 TDMA voice channels. Assume that each user represents a traffic load of 0.02 Erlangs. Calculate the total call and subscriber capacity in each cell and for the entire network.</a:t>
            </a:r>
          </a:p>
          <a:p>
            <a:pPr algn="just" hangingPunct="0">
              <a:spcAft>
                <a:spcPts val="600"/>
              </a:spcAft>
            </a:pPr>
            <a:endParaRPr lang="en-GB" sz="2000" dirty="0">
              <a:solidFill>
                <a:srgbClr val="0066FF"/>
              </a:solidFill>
              <a:latin typeface="+mn-lt"/>
              <a:ea typeface="Times New Roman" panose="02020603050405020304" pitchFamily="18" charset="0"/>
              <a:cs typeface="Times New Roman" panose="02020603050405020304" pitchFamily="18" charset="0"/>
            </a:endParaRPr>
          </a:p>
          <a:p>
            <a:pPr algn="just" hangingPunct="0">
              <a:spcAft>
                <a:spcPts val="600"/>
              </a:spcAft>
            </a:pPr>
            <a:r>
              <a:rPr lang="en-GB" dirty="0">
                <a:latin typeface="+mn-lt"/>
                <a:ea typeface="Times New Roman" panose="02020603050405020304" pitchFamily="18" charset="0"/>
                <a:cs typeface="Times New Roman" panose="02020603050405020304" pitchFamily="18" charset="0"/>
              </a:rPr>
              <a:t>Bandwidth divided in 7 frequency groups 15/7=2.14 MHz per cell</a:t>
            </a:r>
          </a:p>
          <a:p>
            <a:pPr hangingPunct="0"/>
            <a:r>
              <a:rPr lang="en-GB" dirty="0"/>
              <a:t>Calls per cell = (15/(7*0.2))*8 = </a:t>
            </a:r>
            <a:r>
              <a:rPr lang="en-GB" b="1" dirty="0"/>
              <a:t>85.71</a:t>
            </a:r>
            <a:endParaRPr lang="en-GB" dirty="0"/>
          </a:p>
          <a:p>
            <a:pPr hangingPunct="0"/>
            <a:r>
              <a:rPr lang="en-GB" dirty="0"/>
              <a:t>Subscribers per cell =85.71/0.02= </a:t>
            </a:r>
            <a:r>
              <a:rPr lang="en-GB" b="1" dirty="0"/>
              <a:t>4,285.7</a:t>
            </a:r>
            <a:endParaRPr lang="en-GB" dirty="0"/>
          </a:p>
          <a:p>
            <a:pPr hangingPunct="0"/>
            <a:r>
              <a:rPr lang="en-GB" dirty="0"/>
              <a:t>Assuming a 200 kHz call bandwidth, the 15 MHz system supports a total of 15/0.025= 600 calls.</a:t>
            </a:r>
          </a:p>
          <a:p>
            <a:pPr hangingPunct="0"/>
            <a:r>
              <a:rPr lang="en-GB" dirty="0"/>
              <a:t>These channels are used over a cluster area of 7 * 0.0804 km</a:t>
            </a:r>
            <a:r>
              <a:rPr lang="en-GB" baseline="30000" dirty="0"/>
              <a:t>2</a:t>
            </a:r>
            <a:r>
              <a:rPr lang="en-GB" dirty="0"/>
              <a:t>= 0.563 km</a:t>
            </a:r>
            <a:r>
              <a:rPr lang="en-GB" baseline="30000" dirty="0"/>
              <a:t>2</a:t>
            </a:r>
            <a:endParaRPr lang="en-GB" dirty="0"/>
          </a:p>
          <a:p>
            <a:pPr hangingPunct="0"/>
            <a:r>
              <a:rPr lang="en-GB" dirty="0"/>
              <a:t>Thus, total capacity = 600/(15*0.563) = </a:t>
            </a:r>
            <a:r>
              <a:rPr lang="en-GB" b="1" dirty="0"/>
              <a:t>71.04</a:t>
            </a:r>
            <a:r>
              <a:rPr lang="en-GB" dirty="0"/>
              <a:t> calls/MHz/km</a:t>
            </a:r>
            <a:r>
              <a:rPr lang="en-GB" baseline="30000" dirty="0"/>
              <a:t>2</a:t>
            </a:r>
            <a:endParaRPr lang="en-GB" dirty="0"/>
          </a:p>
          <a:p>
            <a:pPr hangingPunct="0"/>
            <a:r>
              <a:rPr lang="en-GB" dirty="0"/>
              <a:t>Subscriber capacity = (71.04/0.02) = </a:t>
            </a:r>
            <a:r>
              <a:rPr lang="en-GB" b="1" dirty="0"/>
              <a:t>3,552</a:t>
            </a:r>
            <a:r>
              <a:rPr lang="en-GB" dirty="0"/>
              <a:t> subscribers/MHz/km</a:t>
            </a:r>
            <a:r>
              <a:rPr lang="en-GB" baseline="30000" dirty="0"/>
              <a:t>2</a:t>
            </a:r>
            <a:r>
              <a:rPr lang="en-GB" dirty="0"/>
              <a:t>;</a:t>
            </a:r>
          </a:p>
          <a:p>
            <a:pPr hangingPunct="0"/>
            <a:r>
              <a:rPr lang="en-GB" dirty="0"/>
              <a:t>Total subscriber capacity = 4,285.7*20 =</a:t>
            </a:r>
            <a:r>
              <a:rPr lang="en-GB" b="1" dirty="0"/>
              <a:t> 85,714 </a:t>
            </a:r>
            <a:endParaRPr lang="en-GB" dirty="0"/>
          </a:p>
          <a:p>
            <a:pPr hangingPunct="0"/>
            <a:r>
              <a:rPr lang="en-GB" dirty="0"/>
              <a:t>or = 3,552*20*0.0804*15 = 85,714 </a:t>
            </a:r>
          </a:p>
          <a:p>
            <a:r>
              <a:rPr lang="en-GB" dirty="0"/>
              <a:t>Total coverage area = 20 * 0.0804 =</a:t>
            </a:r>
            <a:r>
              <a:rPr lang="en-GB" b="1" dirty="0"/>
              <a:t> 1.608 km</a:t>
            </a:r>
            <a:r>
              <a:rPr lang="en-GB" b="1" baseline="30000" dirty="0"/>
              <a:t>2</a:t>
            </a:r>
            <a:r>
              <a:rPr lang="en-GB" dirty="0"/>
              <a:t> </a:t>
            </a:r>
            <a:endParaRPr lang="en-GB" dirty="0">
              <a:latin typeface="+mn-lt"/>
            </a:endParaRPr>
          </a:p>
        </p:txBody>
      </p:sp>
      <p:sp>
        <p:nvSpPr>
          <p:cNvPr id="7" name="TextBox 6">
            <a:extLst>
              <a:ext uri="{FF2B5EF4-FFF2-40B4-BE49-F238E27FC236}">
                <a16:creationId xmlns:a16="http://schemas.microsoft.com/office/drawing/2014/main" id="{57F0017A-BE60-1F41-B421-D967A9FFDC58}"/>
              </a:ext>
            </a:extLst>
          </p:cNvPr>
          <p:cNvSpPr txBox="1"/>
          <p:nvPr/>
        </p:nvSpPr>
        <p:spPr>
          <a:xfrm>
            <a:off x="9021170" y="2552124"/>
            <a:ext cx="3170830" cy="1200329"/>
          </a:xfrm>
          <a:prstGeom prst="rect">
            <a:avLst/>
          </a:prstGeom>
          <a:noFill/>
        </p:spPr>
        <p:txBody>
          <a:bodyPr wrap="square" rtlCol="0">
            <a:spAutoFit/>
          </a:bodyPr>
          <a:lstStyle/>
          <a:p>
            <a:r>
              <a:rPr lang="en-US" dirty="0">
                <a:solidFill>
                  <a:srgbClr val="FF0000"/>
                </a:solidFill>
              </a:rPr>
              <a:t>N=7</a:t>
            </a:r>
          </a:p>
          <a:p>
            <a:r>
              <a:rPr lang="en-US" dirty="0">
                <a:solidFill>
                  <a:srgbClr val="FF0000"/>
                </a:solidFill>
              </a:rPr>
              <a:t>R=160m</a:t>
            </a:r>
          </a:p>
          <a:p>
            <a:r>
              <a:rPr lang="en-US" dirty="0">
                <a:solidFill>
                  <a:srgbClr val="FF0000"/>
                </a:solidFill>
              </a:rPr>
              <a:t>Total Bandwidth=15MHz</a:t>
            </a:r>
          </a:p>
          <a:p>
            <a:r>
              <a:rPr lang="en-US" dirty="0">
                <a:solidFill>
                  <a:srgbClr val="FF0000"/>
                </a:solidFill>
              </a:rPr>
              <a:t>Channel bandwidth=25kHz</a:t>
            </a:r>
          </a:p>
        </p:txBody>
      </p:sp>
    </p:spTree>
    <p:extLst>
      <p:ext uri="{BB962C8B-B14F-4D97-AF65-F5344CB8AC3E}">
        <p14:creationId xmlns:p14="http://schemas.microsoft.com/office/powerpoint/2010/main" val="3762916708"/>
      </p:ext>
    </p:extLst>
  </p:cSld>
  <p:clrMapOvr>
    <a:masterClrMapping/>
  </p:clrMapOvr>
</p:sld>
</file>

<file path=ppt/theme/theme1.xml><?xml version="1.0" encoding="utf-8"?>
<a:theme xmlns:a="http://schemas.openxmlformats.org/drawingml/2006/main" name="UOBtemplate 13 Feb">
  <a:themeElements>
    <a:clrScheme name="UOBtemplate 13 Fe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OBtemplate 13 Feb">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UOBtemplate 13 Fe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OBtemplate 13 Feb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OBtemplate 13 Feb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OBtemplate 13 Feb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OBtemplate 13 Feb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OBtemplate 13 Feb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OBtemplate 13 Feb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OBtemplate 13 Feb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OBtemplate 13 Feb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OBtemplate 13 Feb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OBtemplate 13 Feb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OBtemplate 13 Feb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UOB template subtitle in white bar 01 May</Template>
  <TotalTime>9921</TotalTime>
  <Words>821</Words>
  <Application>Microsoft Macintosh PowerPoint</Application>
  <PresentationFormat>Widescreen</PresentationFormat>
  <Paragraphs>75</Paragraphs>
  <Slides>6</Slides>
  <Notes>1</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0" baseType="lpstr">
      <vt:lpstr>Arial</vt:lpstr>
      <vt:lpstr>Calibri</vt:lpstr>
      <vt:lpstr>UOBtemplate 13 Feb</vt:lpstr>
      <vt:lpstr>Document</vt:lpstr>
      <vt:lpstr>PowerPoint Presentation</vt:lpstr>
      <vt:lpstr>Cellular Design</vt:lpstr>
      <vt:lpstr>Cellular planning and capacity</vt:lpstr>
      <vt:lpstr>Example 1</vt:lpstr>
      <vt:lpstr>Example 2</vt:lpstr>
      <vt:lpstr>Example 3</vt:lpstr>
    </vt:vector>
  </TitlesOfParts>
  <Company>University of Bristol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CDT Industrial mtg 27th July</dc:title>
  <dc:creator>Mark Beach</dc:creator>
  <cp:lastModifiedBy>Angela Doufexi</cp:lastModifiedBy>
  <cp:revision>193</cp:revision>
  <cp:lastPrinted>2018-11-14T15:18:03Z</cp:lastPrinted>
  <dcterms:created xsi:type="dcterms:W3CDTF">2007-05-01T15:00:58Z</dcterms:created>
  <dcterms:modified xsi:type="dcterms:W3CDTF">2020-12-03T09:26:21Z</dcterms:modified>
</cp:coreProperties>
</file>