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0" r:id="rId2"/>
    <p:sldId id="373" r:id="rId3"/>
    <p:sldId id="374" r:id="rId4"/>
    <p:sldId id="363" r:id="rId5"/>
    <p:sldId id="365" r:id="rId6"/>
    <p:sldId id="366" r:id="rId7"/>
    <p:sldId id="367" r:id="rId8"/>
    <p:sldId id="372" r:id="rId9"/>
    <p:sldId id="371" r:id="rId10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3AB2F-2A51-0B49-988D-771CA076330E}" v="11" dt="2020-10-07T16:35:2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6"/>
    <p:restoredTop sz="96370"/>
  </p:normalViewPr>
  <p:slideViewPr>
    <p:cSldViewPr snapToGrid="0">
      <p:cViewPr varScale="1">
        <p:scale>
          <a:sx n="150" d="100"/>
          <a:sy n="150" d="100"/>
        </p:scale>
        <p:origin x="14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F13AB2F-2A51-0B49-988D-771CA076330E}"/>
    <pc:docChg chg="undo custSel delSld modSld sldOrd modShowInfo">
      <pc:chgData name="George Oikonomou" userId="e5e5709f-5788-4bb9-a2cb-c47cfc333c75" providerId="ADAL" clId="{1F13AB2F-2A51-0B49-988D-771CA076330E}" dt="2020-10-07T16:55:38.986" v="63" actId="2744"/>
      <pc:docMkLst>
        <pc:docMk/>
      </pc:docMkLst>
      <pc:sldChg chg="ord">
        <pc:chgData name="George Oikonomou" userId="e5e5709f-5788-4bb9-a2cb-c47cfc333c75" providerId="ADAL" clId="{1F13AB2F-2A51-0B49-988D-771CA076330E}" dt="2020-10-07T15:02:48.476" v="33" actId="20578"/>
        <pc:sldMkLst>
          <pc:docMk/>
          <pc:sldMk cId="0" sldId="363"/>
        </pc:sldMkLst>
      </pc:sldChg>
      <pc:sldChg chg="del">
        <pc:chgData name="George Oikonomou" userId="e5e5709f-5788-4bb9-a2cb-c47cfc333c75" providerId="ADAL" clId="{1F13AB2F-2A51-0B49-988D-771CA076330E}" dt="2020-10-07T14:50:26.524" v="2" actId="2696"/>
        <pc:sldMkLst>
          <pc:docMk/>
          <pc:sldMk cId="0" sldId="364"/>
        </pc:sldMkLst>
      </pc:sldChg>
      <pc:sldChg chg="modSp mod">
        <pc:chgData name="George Oikonomou" userId="e5e5709f-5788-4bb9-a2cb-c47cfc333c75" providerId="ADAL" clId="{1F13AB2F-2A51-0B49-988D-771CA076330E}" dt="2020-10-07T16:44:02.930" v="62" actId="20577"/>
        <pc:sldMkLst>
          <pc:docMk/>
          <pc:sldMk cId="0" sldId="366"/>
        </pc:sldMkLst>
        <pc:graphicFrameChg chg="mod modGraphic">
          <ac:chgData name="George Oikonomou" userId="e5e5709f-5788-4bb9-a2cb-c47cfc333c75" providerId="ADAL" clId="{1F13AB2F-2A51-0B49-988D-771CA076330E}" dt="2020-10-07T16:44:02.930" v="62" actId="20577"/>
          <ac:graphicFrameMkLst>
            <pc:docMk/>
            <pc:sldMk cId="0" sldId="366"/>
            <ac:graphicFrameMk id="7" creationId="{0F3E45D4-1DB0-FD4C-9B1D-67A34C4C4A27}"/>
          </ac:graphicFrameMkLst>
        </pc:graphicFrameChg>
      </pc:sldChg>
      <pc:sldChg chg="modSp mod">
        <pc:chgData name="George Oikonomou" userId="e5e5709f-5788-4bb9-a2cb-c47cfc333c75" providerId="ADAL" clId="{1F13AB2F-2A51-0B49-988D-771CA076330E}" dt="2020-10-07T14:56:06.048" v="10" actId="20577"/>
        <pc:sldMkLst>
          <pc:docMk/>
          <pc:sldMk cId="0" sldId="367"/>
        </pc:sldMkLst>
        <pc:spChg chg="mod">
          <ac:chgData name="George Oikonomou" userId="e5e5709f-5788-4bb9-a2cb-c47cfc333c75" providerId="ADAL" clId="{1F13AB2F-2A51-0B49-988D-771CA076330E}" dt="2020-10-07T14:56:06.048" v="10" actId="20577"/>
          <ac:spMkLst>
            <pc:docMk/>
            <pc:sldMk cId="0" sldId="367"/>
            <ac:spMk id="23554" creationId="{D46AFAAD-C828-B74E-8917-3982C43ACBA3}"/>
          </ac:spMkLst>
        </pc:spChg>
      </pc:sldChg>
      <pc:sldChg chg="ord">
        <pc:chgData name="George Oikonomou" userId="e5e5709f-5788-4bb9-a2cb-c47cfc333c75" providerId="ADAL" clId="{1F13AB2F-2A51-0B49-988D-771CA076330E}" dt="2020-10-07T16:20:17.168" v="35" actId="20578"/>
        <pc:sldMkLst>
          <pc:docMk/>
          <pc:sldMk cId="0" sldId="374"/>
        </pc:sldMkLst>
      </pc:sldChg>
    </pc:docChg>
  </pc:docChgLst>
  <pc:docChgLst>
    <pc:chgData name="George Oikonomou" userId="e5e5709f-5788-4bb9-a2cb-c47cfc333c75" providerId="ADAL" clId="{333E2009-88B1-2D48-8EBE-DE63A7184D00}"/>
    <pc:docChg chg="undo redo custSel addSld delSld modSld">
      <pc:chgData name="George Oikonomou" userId="e5e5709f-5788-4bb9-a2cb-c47cfc333c75" providerId="ADAL" clId="{333E2009-88B1-2D48-8EBE-DE63A7184D00}" dt="2020-10-05T11:54:43.232" v="50" actId="2696"/>
      <pc:docMkLst>
        <pc:docMk/>
      </pc:docMkLst>
      <pc:sldChg chg="add del">
        <pc:chgData name="George Oikonomou" userId="e5e5709f-5788-4bb9-a2cb-c47cfc333c75" providerId="ADAL" clId="{333E2009-88B1-2D48-8EBE-DE63A7184D00}" dt="2020-10-05T11:54:31.041" v="48" actId="2696"/>
        <pc:sldMkLst>
          <pc:docMk/>
          <pc:sldMk cId="0" sldId="351"/>
        </pc:sldMkLst>
      </pc:sldChg>
      <pc:sldChg chg="del">
        <pc:chgData name="George Oikonomou" userId="e5e5709f-5788-4bb9-a2cb-c47cfc333c75" providerId="ADAL" clId="{333E2009-88B1-2D48-8EBE-DE63A7184D00}" dt="2020-10-05T11:54:43.232" v="50" actId="2696"/>
        <pc:sldMkLst>
          <pc:docMk/>
          <pc:sldMk cId="0" sldId="362"/>
        </pc:sldMkLst>
      </pc:sldChg>
      <pc:sldChg chg="modSp mod">
        <pc:chgData name="George Oikonomou" userId="e5e5709f-5788-4bb9-a2cb-c47cfc333c75" providerId="ADAL" clId="{333E2009-88B1-2D48-8EBE-DE63A7184D00}" dt="2020-10-05T11:54:28.386" v="46" actId="20577"/>
        <pc:sldMkLst>
          <pc:docMk/>
          <pc:sldMk cId="0" sldId="372"/>
        </pc:sldMkLst>
        <pc:graphicFrameChg chg="mod modGraphic">
          <ac:chgData name="George Oikonomou" userId="e5e5709f-5788-4bb9-a2cb-c47cfc333c75" providerId="ADAL" clId="{333E2009-88B1-2D48-8EBE-DE63A7184D00}" dt="2020-10-05T11:54:28.386" v="46" actId="20577"/>
          <ac:graphicFrameMkLst>
            <pc:docMk/>
            <pc:sldMk cId="0" sldId="372"/>
            <ac:graphicFrameMk id="4" creationId="{819457E5-9DC8-194A-BE06-B8EF58C6C712}"/>
          </ac:graphicFrameMkLst>
        </pc:graphicFrameChg>
      </pc:sldChg>
      <pc:sldChg chg="del">
        <pc:chgData name="George Oikonomou" userId="e5e5709f-5788-4bb9-a2cb-c47cfc333c75" providerId="ADAL" clId="{333E2009-88B1-2D48-8EBE-DE63A7184D00}" dt="2020-10-05T11:54:43.221" v="49" actId="2696"/>
        <pc:sldMkLst>
          <pc:docMk/>
          <pc:sldMk cId="0" sldId="3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EF1D509D-BEC0-BE41-A5DA-D6D22E20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78A76F5D-B5CE-9F48-B5B6-15502A45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9547D853-FBA7-7E44-B59A-3D663A24F9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89F58DB-D37A-994A-98DF-C78CCB7F08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FB98C45-3B5E-B347-BD85-85DCD20EE9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A63E75-782D-4B41-8FA4-95F7D656E5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6E4B59DB-19B6-374F-B4C5-4F9AC10B55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FE69F09-B22B-B14A-88EA-54F5E7B3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CD53C4A-4EA2-D449-A0DC-352F5A7BBF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ADA0B88D-D51C-F045-85BC-82320916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BD35444-9621-7F44-82A2-69BE42DB2D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87BFABB-E95F-644F-A421-02555054F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0BCDF-7832-3448-80ED-2837C73050A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09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3E31994-55F8-F343-9B59-73B5A241C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06889E-F04A-1E4A-809B-C83A0D50C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386B2-30E3-2440-916D-6DCFB65124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126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C3A77C8-1D18-A24E-BA3A-B7D105E2C8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311F58D-9C7D-584B-81D8-8F3EC1E84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E223C-0D98-F342-A255-EDC1E855CE5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91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8429CD1-FDD8-0545-86FF-6BDE29AA843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1ADBF35-E398-0046-A1AD-1C81B3BA12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5AB4C-CD12-404F-A1B9-0FD3035857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4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37227-2DD9-F744-B6A7-5C619B5693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71ED5B-E495-7549-9CA2-129DF94636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76644-2680-9442-9BE0-8AC5DFC549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47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7568422-25A5-C149-A6FC-4EA010278E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FB59B4A-6B53-1840-8088-13CB0A31E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E4CB4-27F2-5B4A-ABBE-C8C3276E7F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398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9647A5C3-46FC-2D47-BC38-E7005853A8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95F5879-7ECB-E741-8F74-003F40DD8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610C885-D997-9746-945B-09DEEE97B8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0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FCD1995-DCD6-1546-820C-28F13B2C7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2409D60-931B-FE4B-B14A-7F0D6B0C7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4F4D-4A43-5743-913A-9AC0E2AA085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11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8E098E6-D0B1-7B4C-947E-E59C60CCD2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883224B-684C-434B-90A6-225E0AAC3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F0BE-24BA-9445-A0C3-38CFBC71B00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7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519197BA-2691-2A4B-8B36-E1B52300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90DAF-58DB-6B42-9786-EC4D71B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A04AC96-F166-7543-9E30-42FBCE1323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C49470-A46B-C449-B949-607C42042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CB456-3705-7248-B312-A57DB766F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3E4BD3F-713F-714C-A0CB-894FF57D52C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2" r:id="rId7"/>
    <p:sldLayoutId id="2147483870" r:id="rId8"/>
    <p:sldLayoutId id="214748387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03E845-DC70-B74D-B52A-5C4E6C6F2F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/>
          <a:lstStyle/>
          <a:p>
            <a:pPr>
              <a:defRPr/>
            </a:pPr>
            <a:r>
              <a:rPr lang="en-US" dirty="0"/>
              <a:t>Layered Models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F5E70945-61DF-DA4F-B622-397531CAC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DBA2-3FF6-DB4B-9501-1314D708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OSI Model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47CE21E9-703E-184E-9BC9-53762FE102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138" y="1241425"/>
            <a:ext cx="8212137" cy="5270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altLang="en-US">
                <a:latin typeface="Helvetica" pitchFamily="2" charset="0"/>
                <a:ea typeface="ＭＳ Ｐゴシック" panose="020B0600070205080204" pitchFamily="34" charset="-128"/>
              </a:rPr>
              <a:t>A principled, standardised 7-layer model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E637DCDF-2BA0-9343-85C2-198BEF36112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EB56B57-202F-D042-B6AD-4D5B356CB9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F1A0D68-382C-E842-9355-241F5AE4AB7E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91F945-12E8-3846-BAE8-AE106256E9B3}"/>
              </a:ext>
            </a:extLst>
          </p:cNvPr>
          <p:cNvGraphicFramePr>
            <a:graphicFrameLocks noGrp="1"/>
          </p:cNvGraphicFramePr>
          <p:nvPr/>
        </p:nvGraphicFramePr>
        <p:xfrm>
          <a:off x="338138" y="2046288"/>
          <a:ext cx="8656637" cy="3627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Application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Functions needed by users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Presentation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Converts different representations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Session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Manages task dialogs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Transport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Provides </a:t>
                      </a:r>
                      <a:r>
                        <a:rPr lang="en-US" sz="2800">
                          <a:latin typeface="Helvetica" charset="0"/>
                          <a:ea typeface="Helvetica" charset="0"/>
                          <a:cs typeface="Helvetica" charset="0"/>
                        </a:rPr>
                        <a:t>End-to-End delivery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Network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Sends packets over multiple links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Data Link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Sends frames</a:t>
                      </a:r>
                      <a:r>
                        <a:rPr lang="en-US" sz="2800" baseline="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 of information</a:t>
                      </a:r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Physical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-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Sends bits as signals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69F6-0CD1-0741-BD37-AEED8281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Hop-by-Hop / End-to-End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031A-D19D-0948-8686-34BA5C51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b="1" dirty="0"/>
              <a:t>End-to-End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/>
              <a:t>Layers 4, 5, 6 and 7 </a:t>
            </a:r>
            <a:r>
              <a:rPr lang="en-US" dirty="0"/>
              <a:t>are concerned with </a:t>
            </a:r>
            <a:r>
              <a:rPr lang="en-US" b="1" dirty="0"/>
              <a:t>end-to-end </a:t>
            </a:r>
            <a:r>
              <a:rPr lang="en-US" dirty="0"/>
              <a:t>interaction - between a </a:t>
            </a:r>
            <a:r>
              <a:rPr lang="en-US" b="1" dirty="0"/>
              <a:t>process </a:t>
            </a:r>
            <a:r>
              <a:rPr lang="en-US" dirty="0"/>
              <a:t>in the source host and a </a:t>
            </a:r>
            <a:r>
              <a:rPr lang="en-US" b="1" dirty="0"/>
              <a:t>process </a:t>
            </a:r>
            <a:r>
              <a:rPr lang="en-US" dirty="0"/>
              <a:t>in the destination host.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F8A087F5-1114-F849-8F47-63AC22350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4E78547-2DA7-A643-93B0-FE71029BF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AE9A3C-B56D-2748-BAB2-4F1073740E3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2895-28A9-EF48-8313-CCF2B3F0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Hop-by-Hop / End-to-End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42C7-0721-A648-8450-80D41982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b="1" dirty="0"/>
              <a:t>Hop-by-Hop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/>
              <a:t>Layers 1, 2, 3 </a:t>
            </a:r>
            <a:r>
              <a:rPr lang="en-US" dirty="0"/>
              <a:t>just send data a distance of </a:t>
            </a:r>
            <a:r>
              <a:rPr lang="en-US" b="1" dirty="0"/>
              <a:t>one hop </a:t>
            </a:r>
            <a:r>
              <a:rPr lang="en-US" dirty="0"/>
              <a:t>- to the next </a:t>
            </a:r>
            <a:r>
              <a:rPr lang="en-US" b="1" dirty="0"/>
              <a:t>device </a:t>
            </a:r>
            <a:r>
              <a:rPr lang="en-US" dirty="0"/>
              <a:t>or eventually to the destination </a:t>
            </a:r>
            <a:r>
              <a:rPr lang="en-US" b="1" dirty="0"/>
              <a:t>host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/>
              <a:t>Layer 1 </a:t>
            </a:r>
            <a:r>
              <a:rPr lang="en-US" dirty="0"/>
              <a:t>conveys 0s and 1s, but with some errors or losses. 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/>
              <a:t>Layer 2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creates </a:t>
            </a:r>
            <a:r>
              <a:rPr lang="en-US" b="1" dirty="0"/>
              <a:t>frames </a:t>
            </a:r>
            <a:r>
              <a:rPr lang="en-US" dirty="0"/>
              <a:t>that can be re-transmitted if necessary to recover from errors/losses.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b="1" dirty="0"/>
              <a:t>Medium access control</a:t>
            </a:r>
            <a:r>
              <a:rPr lang="en-US" dirty="0"/>
              <a:t>: L2 also </a:t>
            </a:r>
            <a:r>
              <a:rPr lang="en-US" b="1" dirty="0"/>
              <a:t>resolves conflict where more than one physical device try to transmit </a:t>
            </a:r>
            <a:r>
              <a:rPr lang="en-US" dirty="0"/>
              <a:t>on the physical channel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Each </a:t>
            </a:r>
            <a:r>
              <a:rPr lang="en-US" b="1" dirty="0"/>
              <a:t>frame </a:t>
            </a:r>
            <a:r>
              <a:rPr lang="en-US" dirty="0"/>
              <a:t>contains a </a:t>
            </a:r>
            <a:r>
              <a:rPr lang="en-US" b="1" dirty="0"/>
              <a:t>payload </a:t>
            </a:r>
            <a:r>
              <a:rPr lang="en-US" dirty="0"/>
              <a:t>that is a </a:t>
            </a:r>
            <a:r>
              <a:rPr lang="en-US" b="1" dirty="0"/>
              <a:t>packet </a:t>
            </a:r>
            <a:r>
              <a:rPr lang="en-US" dirty="0"/>
              <a:t>from Layer 3. 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/>
              <a:t>Layer 3: How to get from A to B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L3 is aware of the </a:t>
            </a:r>
            <a:r>
              <a:rPr lang="en-US" b="1" dirty="0"/>
              <a:t>topology </a:t>
            </a:r>
            <a:r>
              <a:rPr lang="en-US" dirty="0"/>
              <a:t>of the network and how best to </a:t>
            </a:r>
            <a:r>
              <a:rPr lang="en-US" b="1" dirty="0"/>
              <a:t>route </a:t>
            </a:r>
            <a:r>
              <a:rPr lang="en-US" dirty="0"/>
              <a:t>packets through the network - i.e. to which </a:t>
            </a:r>
            <a:r>
              <a:rPr lang="en-US" dirty="0" err="1"/>
              <a:t>neighbour</a:t>
            </a:r>
            <a:r>
              <a:rPr lang="en-US" dirty="0"/>
              <a:t> a packet should be passed.</a:t>
            </a:r>
          </a:p>
          <a:p>
            <a:pPr lvl="1">
              <a:buFont typeface="Courier New" charset="0"/>
              <a:buChar char="o"/>
              <a:defRPr/>
            </a:pPr>
            <a:r>
              <a:rPr lang="en-US" dirty="0"/>
              <a:t>It provides delivery </a:t>
            </a:r>
            <a:r>
              <a:rPr lang="en-US" b="1" dirty="0"/>
              <a:t>from host machine to host machine</a:t>
            </a:r>
            <a:r>
              <a:rPr lang="en-US" dirty="0"/>
              <a:t>, normally via multiple hops.</a:t>
            </a:r>
          </a:p>
        </p:txBody>
      </p:sp>
      <p:sp>
        <p:nvSpPr>
          <p:cNvPr id="20483" name="Footer Placeholder 3">
            <a:extLst>
              <a:ext uri="{FF2B5EF4-FFF2-40B4-BE49-F238E27FC236}">
                <a16:creationId xmlns:a16="http://schemas.microsoft.com/office/drawing/2014/main" id="{915E3767-2CF5-5A4A-9727-D133826E8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4153BEF7-D441-9B49-B355-2E2F4FB0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0C5EF4-82E6-D741-AB84-7EB3A31BEBA0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51C2531-DD1C-9442-96DD-73734E011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The OSI model</a:t>
            </a:r>
          </a:p>
        </p:txBody>
      </p:sp>
      <p:sp>
        <p:nvSpPr>
          <p:cNvPr id="19458" name="Footer Placeholder 1">
            <a:extLst>
              <a:ext uri="{FF2B5EF4-FFF2-40B4-BE49-F238E27FC236}">
                <a16:creationId xmlns:a16="http://schemas.microsoft.com/office/drawing/2014/main" id="{9F377C29-F7D8-4047-91B0-F0C9E3CC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F24D22DF-2607-EA42-93DB-54168B9E5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61BFC5E-1522-8E4F-82B8-9A7A4AE3DB2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9460" name="Picture 4" descr="1-20">
            <a:extLst>
              <a:ext uri="{FF2B5EF4-FFF2-40B4-BE49-F238E27FC236}">
                <a16:creationId xmlns:a16="http://schemas.microsoft.com/office/drawing/2014/main" id="{D3304C25-A09D-B14A-A01A-84D356E91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7388" y="1271588"/>
            <a:ext cx="5149850" cy="474662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2FD54B5-68E7-F640-A81F-1C6979547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TCP/IP</a:t>
            </a:r>
          </a:p>
        </p:txBody>
      </p:sp>
      <p:sp>
        <p:nvSpPr>
          <p:cNvPr id="22530" name="Footer Placeholder 1">
            <a:extLst>
              <a:ext uri="{FF2B5EF4-FFF2-40B4-BE49-F238E27FC236}">
                <a16:creationId xmlns:a16="http://schemas.microsoft.com/office/drawing/2014/main" id="{8B7A7167-AE4E-8546-9740-C5410D3C2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D4D45E32-4689-C645-BD1B-51ECE0B401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1B18FD-83E1-3D45-96D7-6336767957F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3E45D4-1DB0-FD4C-9B1D-67A34C4C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5895"/>
              </p:ext>
            </p:extLst>
          </p:nvPr>
        </p:nvGraphicFramePr>
        <p:xfrm>
          <a:off x="338138" y="1489075"/>
          <a:ext cx="8348663" cy="4145324"/>
        </p:xfrm>
        <a:graphic>
          <a:graphicData uri="http://schemas.openxmlformats.org/drawingml/2006/table">
            <a:tbl>
              <a:tblPr/>
              <a:tblGrid>
                <a:gridCol w="532676">
                  <a:extLst>
                    <a:ext uri="{9D8B030D-6E8A-4147-A177-3AD203B41FA5}">
                      <a16:colId xmlns:a16="http://schemas.microsoft.com/office/drawing/2014/main" val="1219513197"/>
                    </a:ext>
                  </a:extLst>
                </a:gridCol>
                <a:gridCol w="262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065">
                  <a:extLst>
                    <a:ext uri="{9D8B030D-6E8A-4147-A177-3AD203B41FA5}">
                      <a16:colId xmlns:a16="http://schemas.microsoft.com/office/drawing/2014/main" val="3219380017"/>
                    </a:ext>
                  </a:extLst>
                </a:gridCol>
                <a:gridCol w="171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OSI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TCP/IP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7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Application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Application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Presentation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3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Omitted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Session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3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Transport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Transport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Network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Internet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Data Link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Link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 marL="91439" marR="91439" marT="45724" marB="457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Physical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Physical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3F212D-4245-3049-A069-4DD202DD8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TCP/IP Reference Model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46AFAAD-C828-B74E-8917-3982C43AC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1098550"/>
          </a:xfrm>
        </p:spPr>
        <p:txBody>
          <a:bodyPr/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Derived from experimentation.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Omits some OSI layers and uses IP at L3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Today’s internet!</a:t>
            </a:r>
          </a:p>
        </p:txBody>
      </p:sp>
      <p:pic>
        <p:nvPicPr>
          <p:cNvPr id="23555" name="Picture 1">
            <a:extLst>
              <a:ext uri="{FF2B5EF4-FFF2-40B4-BE49-F238E27FC236}">
                <a16:creationId xmlns:a16="http://schemas.microsoft.com/office/drawing/2014/main" id="{6ED64AC0-C981-9943-86CB-157D8071A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895600"/>
            <a:ext cx="7466013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2">
            <a:extLst>
              <a:ext uri="{FF2B5EF4-FFF2-40B4-BE49-F238E27FC236}">
                <a16:creationId xmlns:a16="http://schemas.microsoft.com/office/drawing/2014/main" id="{D03509F8-FCE5-EE4E-AB67-1C7CFEFC2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40E6E1AF-2BE6-DD40-BA81-EC515C2F5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04C219-9725-1C49-A108-4F51F364246F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B0E1F8B-88FA-B44E-A883-980D47619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Hybrid Model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5CEDE4C-7B81-F04F-A261-150B83207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229600" cy="48895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Model used in your textbook: Based on the TCP/IP layer</a:t>
            </a:r>
          </a:p>
        </p:txBody>
      </p:sp>
      <p:sp>
        <p:nvSpPr>
          <p:cNvPr id="25603" name="Footer Placeholder 1">
            <a:extLst>
              <a:ext uri="{FF2B5EF4-FFF2-40B4-BE49-F238E27FC236}">
                <a16:creationId xmlns:a16="http://schemas.microsoft.com/office/drawing/2014/main" id="{C3842C2A-BF82-874A-873F-278B53832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ED4F926A-3BAE-E84F-B752-79DC3F7B9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9841E2-7251-4042-BB71-0B2BA41CEEA7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457E5-9DC8-194A-BE06-B8EF58C6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27832"/>
              </p:ext>
            </p:extLst>
          </p:nvPr>
        </p:nvGraphicFramePr>
        <p:xfrm>
          <a:off x="1920875" y="2514600"/>
          <a:ext cx="5010150" cy="2590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Transport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Data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(or just Link)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Physical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5975">
                        <a:spcBef>
                          <a:spcPct val="20000"/>
                        </a:spcBef>
                        <a:buFont typeface="Arial" charset="0"/>
                        <a:defRPr sz="25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1pPr>
                      <a:lvl2pPr marL="742950" indent="-285750" defTabSz="815975">
                        <a:spcBef>
                          <a:spcPct val="20000"/>
                        </a:spcBef>
                        <a:buFont typeface="Courier New" charset="0"/>
                        <a:defRPr sz="21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2pPr>
                      <a:lvl3pPr marL="1143000" indent="-228600" defTabSz="815975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3pPr>
                      <a:lvl4pPr marL="1600200" indent="-228600" defTabSz="815975">
                        <a:spcBef>
                          <a:spcPct val="20000"/>
                        </a:spcBef>
                        <a:buFont typeface="Courier New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4pPr>
                      <a:lvl5pPr marL="2057400" indent="-228600" defTabSz="815975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5pPr>
                      <a:lvl6pPr marL="25146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6pPr>
                      <a:lvl7pPr marL="29718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7pPr>
                      <a:lvl8pPr marL="34290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8pPr>
                      <a:lvl9pPr marL="3886200" indent="-228600" defTabSz="8159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Palatino Linotyp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-128"/>
                        </a:rPr>
                        <a:t>(or PHY)</a:t>
                      </a:r>
                      <a:endParaRPr kumimoji="0" lang="x-none" altLang="x-none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3127CCB-0E93-4041-80A0-6E248A658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4000" dirty="0"/>
              <a:t>Critique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666345C-3B09-7D48-822D-C6385D4D9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" y="1355725"/>
            <a:ext cx="8232775" cy="4510088"/>
          </a:xfrm>
        </p:spPr>
        <p:txBody>
          <a:bodyPr/>
          <a:lstStyle/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OSI:</a:t>
            </a:r>
          </a:p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	+ Very influential, clear concepts</a:t>
            </a:r>
          </a:p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	- Bogged down by politics and complexity</a:t>
            </a:r>
          </a:p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TCP/IP:</a:t>
            </a:r>
          </a:p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	+ Very successful, simple protocols, that actually work</a:t>
            </a:r>
          </a:p>
          <a:p>
            <a:pPr marL="357188" indent="-347663">
              <a:buFont typeface="Arial" panose="020B0604020202020204" pitchFamily="34" charset="0"/>
              <a:buNone/>
            </a:pPr>
            <a:r>
              <a:rPr lang="en-US" altLang="en-US" sz="2800">
                <a:latin typeface="Helvetica" pitchFamily="2" charset="0"/>
                <a:ea typeface="ＭＳ Ｐゴシック" panose="020B0600070205080204" pitchFamily="34" charset="-128"/>
              </a:rPr>
              <a:t>	- Weak model, derived after the fact: Protocols came before the model</a:t>
            </a:r>
          </a:p>
        </p:txBody>
      </p:sp>
      <p:sp>
        <p:nvSpPr>
          <p:cNvPr id="26627" name="Footer Placeholder 1">
            <a:extLst>
              <a:ext uri="{FF2B5EF4-FFF2-40B4-BE49-F238E27FC236}">
                <a16:creationId xmlns:a16="http://schemas.microsoft.com/office/drawing/2014/main" id="{43C26805-F5F5-1B44-8B90-C024E21C5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1327B036-616B-6D4F-930C-DE94A9298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4746AC9-1ED3-0042-B4C3-3FCE49A5CA7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46567</TotalTime>
  <Pages>32</Pages>
  <Words>551</Words>
  <Application>Microsoft Macintosh PowerPoint</Application>
  <PresentationFormat>Overhead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Layered Models</vt:lpstr>
      <vt:lpstr>The OSI Model</vt:lpstr>
      <vt:lpstr>Hop-by-Hop / End-to-End</vt:lpstr>
      <vt:lpstr>Hop-by-Hop / End-to-End</vt:lpstr>
      <vt:lpstr>The OSI model</vt:lpstr>
      <vt:lpstr>TCP/IP</vt:lpstr>
      <vt:lpstr>TCP/IP Reference Model</vt:lpstr>
      <vt:lpstr>Hybrid Model</vt:lpstr>
      <vt:lpstr>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365</cp:revision>
  <cp:lastPrinted>2017-10-01T21:35:01Z</cp:lastPrinted>
  <dcterms:created xsi:type="dcterms:W3CDTF">1996-01-04T14:14:20Z</dcterms:created>
  <dcterms:modified xsi:type="dcterms:W3CDTF">2020-10-07T16:56:09Z</dcterms:modified>
</cp:coreProperties>
</file>