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4" r:id="rId1"/>
  </p:sldMasterIdLst>
  <p:notesMasterIdLst>
    <p:notesMasterId r:id="rId19"/>
  </p:notesMasterIdLst>
  <p:handoutMasterIdLst>
    <p:handoutMasterId r:id="rId20"/>
  </p:handoutMasterIdLst>
  <p:sldIdLst>
    <p:sldId id="350" r:id="rId2"/>
    <p:sldId id="347" r:id="rId3"/>
    <p:sldId id="348" r:id="rId4"/>
    <p:sldId id="399" r:id="rId5"/>
    <p:sldId id="397" r:id="rId6"/>
    <p:sldId id="398" r:id="rId7"/>
    <p:sldId id="381" r:id="rId8"/>
    <p:sldId id="372" r:id="rId9"/>
    <p:sldId id="382" r:id="rId10"/>
    <p:sldId id="356" r:id="rId11"/>
    <p:sldId id="378" r:id="rId12"/>
    <p:sldId id="384" r:id="rId13"/>
    <p:sldId id="386" r:id="rId14"/>
    <p:sldId id="385" r:id="rId15"/>
    <p:sldId id="392" r:id="rId16"/>
    <p:sldId id="394" r:id="rId17"/>
    <p:sldId id="353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BD506F-1296-2B4A-9F93-987D362CD03D}" v="2" dt="2020-11-17T20:55:32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6" autoAdjust="0"/>
    <p:restoredTop sz="96327" autoAdjust="0"/>
  </p:normalViewPr>
  <p:slideViewPr>
    <p:cSldViewPr snapToGrid="0" snapToObjects="1">
      <p:cViewPr varScale="1">
        <p:scale>
          <a:sx n="119" d="100"/>
          <a:sy n="119" d="100"/>
        </p:scale>
        <p:origin x="17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CDBD506F-1296-2B4A-9F93-987D362CD03D}"/>
    <pc:docChg chg="custSel addSld modSld sldOrd modShowInfo">
      <pc:chgData name="George Oikonomou" userId="e5e5709f-5788-4bb9-a2cb-c47cfc333c75" providerId="ADAL" clId="{CDBD506F-1296-2B4A-9F93-987D362CD03D}" dt="2020-11-17T20:56:04.143" v="70" actId="27636"/>
      <pc:docMkLst>
        <pc:docMk/>
      </pc:docMkLst>
      <pc:sldChg chg="modSp add mod ord">
        <pc:chgData name="George Oikonomou" userId="e5e5709f-5788-4bb9-a2cb-c47cfc333c75" providerId="ADAL" clId="{CDBD506F-1296-2B4A-9F93-987D362CD03D}" dt="2020-11-17T20:56:04.143" v="70" actId="27636"/>
        <pc:sldMkLst>
          <pc:docMk/>
          <pc:sldMk cId="919800855" sldId="350"/>
        </pc:sldMkLst>
        <pc:spChg chg="mod">
          <ac:chgData name="George Oikonomou" userId="e5e5709f-5788-4bb9-a2cb-c47cfc333c75" providerId="ADAL" clId="{CDBD506F-1296-2B4A-9F93-987D362CD03D}" dt="2020-11-17T20:56:04.143" v="70" actId="27636"/>
          <ac:spMkLst>
            <pc:docMk/>
            <pc:sldMk cId="919800855" sldId="350"/>
            <ac:spMk id="2" creationId="{7534125A-1086-594C-8BBD-36EFD361DF12}"/>
          </ac:spMkLst>
        </pc:spChg>
      </pc:sldChg>
      <pc:sldChg chg="ord">
        <pc:chgData name="George Oikonomou" userId="e5e5709f-5788-4bb9-a2cb-c47cfc333c75" providerId="ADAL" clId="{CDBD506F-1296-2B4A-9F93-987D362CD03D}" dt="2020-11-17T20:31:41.453" v="4" actId="20578"/>
        <pc:sldMkLst>
          <pc:docMk/>
          <pc:sldMk cId="3044401628" sldId="397"/>
        </pc:sldMkLst>
      </pc:sldChg>
      <pc:sldChg chg="delSp add mod ord">
        <pc:chgData name="George Oikonomou" userId="e5e5709f-5788-4bb9-a2cb-c47cfc333c75" providerId="ADAL" clId="{CDBD506F-1296-2B4A-9F93-987D362CD03D}" dt="2020-11-17T20:29:58.610" v="3" actId="20578"/>
        <pc:sldMkLst>
          <pc:docMk/>
          <pc:sldMk cId="3041244244" sldId="399"/>
        </pc:sldMkLst>
        <pc:spChg chg="del">
          <ac:chgData name="George Oikonomou" userId="e5e5709f-5788-4bb9-a2cb-c47cfc333c75" providerId="ADAL" clId="{CDBD506F-1296-2B4A-9F93-987D362CD03D}" dt="2020-11-17T18:12:38.314" v="2" actId="478"/>
          <ac:spMkLst>
            <pc:docMk/>
            <pc:sldMk cId="3041244244" sldId="399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ED9D6-B3B0-1844-8FDE-955C2065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449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E7A2A-3345-9544-9003-B0E66318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0878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BDF22600-36E6-E546-99D0-B61D064E7E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BC8D84A5-D1E0-A24D-8373-342CE559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934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35"/>
            <a:ext cx="7772400" cy="354736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9901" y="6219074"/>
            <a:ext cx="40696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ct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Networking Systems Engineering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179" y="6212053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9901" y="6219074"/>
            <a:ext cx="40696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ct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Networking Systems Engineering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179" y="6212053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9901" y="6219074"/>
            <a:ext cx="40696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ct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Networking Systems Engineering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179" y="6212053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602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3"/>
            <a:ext cx="1232647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4" y="6425643"/>
            <a:ext cx="2617695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Networking Systems Engineering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576" y="228600"/>
            <a:ext cx="4235451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9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9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2" y="1779497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3" y="174815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110887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5" y="96841"/>
            <a:ext cx="7158037" cy="1412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6" y="1981200"/>
            <a:ext cx="7661275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9326" y="4114800"/>
            <a:ext cx="7661275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363350" y="6356353"/>
            <a:ext cx="2085975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9901" y="6219074"/>
            <a:ext cx="40696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ct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Networking Systems Engineering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179" y="6212053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6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9901" y="6219074"/>
            <a:ext cx="40696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ct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Networking Systems Engineering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179" y="6212053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3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6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9901" y="6219074"/>
            <a:ext cx="40696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ct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Networking Systems Engineering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179" y="6212053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400">
                <a:latin typeface="Helvetica"/>
                <a:cs typeface="Helvetica"/>
              </a:defRPr>
            </a:lvl1pPr>
            <a:lvl2pPr>
              <a:defRPr sz="1600">
                <a:latin typeface="Helvetica"/>
                <a:cs typeface="Helvetica"/>
              </a:defRPr>
            </a:lvl2pPr>
            <a:lvl3pPr>
              <a:defRPr sz="1600">
                <a:latin typeface="Helvetica"/>
                <a:cs typeface="Helvetica"/>
              </a:defRPr>
            </a:lvl3pPr>
            <a:lvl4pPr>
              <a:defRPr sz="1600">
                <a:latin typeface="Helvetica"/>
                <a:cs typeface="Helvetica"/>
              </a:defRPr>
            </a:lvl4pPr>
            <a:lvl5pPr>
              <a:defRPr sz="1600">
                <a:latin typeface="Helvetica"/>
                <a:cs typeface="Helvetic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9901" y="6219074"/>
            <a:ext cx="40696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ct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Networking Systems Engineering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179" y="6212053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51"/>
            <a:ext cx="4041648" cy="3913187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539901" y="6219074"/>
            <a:ext cx="40696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ct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Networking Systems Engineering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179" y="6212053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9901" y="6219074"/>
            <a:ext cx="40696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ct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Networking Systems Engineering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179" y="6212053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9901" y="6219074"/>
            <a:ext cx="40696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ct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Networking Systems Engineering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179" y="6212053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90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9" y="273053"/>
            <a:ext cx="4995863" cy="5853113"/>
          </a:xfrm>
        </p:spPr>
        <p:txBody>
          <a:bodyPr/>
          <a:lstStyle>
            <a:lvl1pPr>
              <a:defRPr sz="3200">
                <a:latin typeface="Helvetica"/>
                <a:cs typeface="Helvetica"/>
              </a:defRPr>
            </a:lvl1pPr>
            <a:lvl2pPr>
              <a:defRPr sz="2800">
                <a:latin typeface="Helvetica"/>
                <a:cs typeface="Helvetica"/>
              </a:defRPr>
            </a:lvl2pPr>
            <a:lvl3pPr>
              <a:defRPr sz="2400">
                <a:latin typeface="Helvetica"/>
                <a:cs typeface="Helvetica"/>
              </a:defRPr>
            </a:lvl3pPr>
            <a:lvl4pPr>
              <a:defRPr sz="2000">
                <a:latin typeface="Helvetica"/>
                <a:cs typeface="Helvetica"/>
              </a:defRPr>
            </a:lvl4pPr>
            <a:lvl5pPr>
              <a:defRPr sz="2000">
                <a:latin typeface="Helvetica"/>
                <a:cs typeface="Helvetic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90" y="2438403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latin typeface="Helvetica"/>
                <a:cs typeface="Helvetic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9901" y="6219074"/>
            <a:ext cx="40696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ct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Networking Systems Engineering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179" y="6212053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7" y="1252131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13" y="5810250"/>
            <a:ext cx="8461931" cy="26149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9901" y="6219074"/>
            <a:ext cx="40696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ct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Networking Systems Engineering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179" y="6212053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file://localhost/Users/freelance/Desktop/UoB_PowerpointSlides_v3-1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 userDrawn="1"/>
        </p:nvPicPr>
        <p:blipFill>
          <a:blip r:embed="rId15" r:link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9144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28" y="209569"/>
            <a:ext cx="6038273" cy="8652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79" y="1600203"/>
            <a:ext cx="830862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9901" y="6219074"/>
            <a:ext cx="40696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ct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Networking Systems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179" y="6212053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534125A-1086-594C-8BBD-36EFD361DF1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328738"/>
            <a:ext cx="7772400" cy="35480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6600" dirty="0"/>
              <a:t>IP Addressing</a:t>
            </a:r>
            <a:br>
              <a:rPr lang="en-US" sz="6600" dirty="0"/>
            </a:br>
            <a:br>
              <a:rPr lang="en-US" sz="6600" dirty="0"/>
            </a:br>
            <a:r>
              <a:rPr lang="en-US" sz="4400" dirty="0"/>
              <a:t>(it </a:t>
            </a:r>
            <a:r>
              <a:rPr lang="en-US" sz="4400" u="sng" dirty="0"/>
              <a:t>will</a:t>
            </a:r>
            <a:r>
              <a:rPr lang="en-US" sz="4400" dirty="0"/>
              <a:t> be in the exam,</a:t>
            </a:r>
            <a:br>
              <a:rPr lang="en-US" sz="4400" dirty="0"/>
            </a:br>
            <a:r>
              <a:rPr lang="en-US" sz="4400" dirty="0"/>
              <a:t>it always is)</a:t>
            </a:r>
          </a:p>
        </p:txBody>
      </p:sp>
      <p:sp>
        <p:nvSpPr>
          <p:cNvPr id="13314" name="Subtitle 4">
            <a:extLst>
              <a:ext uri="{FF2B5EF4-FFF2-40B4-BE49-F238E27FC236}">
                <a16:creationId xmlns:a16="http://schemas.microsoft.com/office/drawing/2014/main" id="{9CC523D9-FC48-2D4A-97CD-E0B7C8AEE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9800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79" y="1314374"/>
            <a:ext cx="8308623" cy="4731937"/>
          </a:xfrm>
        </p:spPr>
        <p:txBody>
          <a:bodyPr anchor="ctr" anchorCtr="0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Every subnet has:</a:t>
            </a:r>
          </a:p>
          <a:p>
            <a:r>
              <a:rPr lang="en-US" b="1" dirty="0">
                <a:solidFill>
                  <a:srgbClr val="800000"/>
                </a:solidFill>
              </a:rPr>
              <a:t>Network Address</a:t>
            </a:r>
            <a:r>
              <a:rPr lang="en-US" dirty="0"/>
              <a:t>: Host ID all zeros</a:t>
            </a:r>
          </a:p>
          <a:p>
            <a:r>
              <a:rPr lang="en-US" b="1" dirty="0">
                <a:solidFill>
                  <a:srgbClr val="800000"/>
                </a:solidFill>
              </a:rPr>
              <a:t>Broadcast Address</a:t>
            </a:r>
            <a:r>
              <a:rPr lang="en-US" dirty="0"/>
              <a:t>: Host ID all ones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6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76514"/>
              </p:ext>
            </p:extLst>
          </p:nvPr>
        </p:nvGraphicFramePr>
        <p:xfrm>
          <a:off x="289582" y="1710000"/>
          <a:ext cx="8570908" cy="1280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59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8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noProof="0">
                          <a:latin typeface="Helvetica"/>
                          <a:cs typeface="Helvetica"/>
                        </a:rPr>
                        <a:t>Dot-Decimal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137.222.0.37 / 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9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noProof="0">
                          <a:latin typeface="Helvetica"/>
                          <a:cs typeface="Helvetica"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10001001 11011110 00000000 00100101</a:t>
                      </a:r>
                      <a:endParaRPr lang="en-US" sz="2400" noProof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9581" y="1252800"/>
            <a:ext cx="857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800000"/>
                </a:solidFill>
                <a:latin typeface="Helvetica"/>
                <a:cs typeface="Helvetica"/>
              </a:rPr>
              <a:t>Example</a:t>
            </a:r>
            <a:r>
              <a:rPr lang="en-US" sz="2400" dirty="0">
                <a:latin typeface="Helvetica"/>
                <a:cs typeface="Helvetica"/>
              </a:rPr>
              <a:t>: Calculations for </a:t>
            </a:r>
            <a:r>
              <a:rPr lang="en-US" sz="2400" dirty="0">
                <a:solidFill>
                  <a:srgbClr val="800000"/>
                </a:solidFill>
                <a:latin typeface="Monaco"/>
                <a:cs typeface="Monaco"/>
              </a:rPr>
              <a:t>/ 20</a:t>
            </a:r>
            <a:r>
              <a:rPr lang="en-US" sz="2400" dirty="0">
                <a:latin typeface="Helvetica"/>
                <a:cs typeface="Helvetica"/>
              </a:rPr>
              <a:t> </a:t>
            </a:r>
            <a:endParaRPr lang="en-US" sz="24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5288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708946"/>
              </p:ext>
            </p:extLst>
          </p:nvPr>
        </p:nvGraphicFramePr>
        <p:xfrm>
          <a:off x="289582" y="1710000"/>
          <a:ext cx="8570908" cy="2103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59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9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noProof="0">
                          <a:latin typeface="Helvetica"/>
                          <a:cs typeface="Helvetica"/>
                        </a:rPr>
                        <a:t>Dot-Decimal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137.222.0.37 / 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9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noProof="0">
                          <a:latin typeface="Helvetica"/>
                          <a:cs typeface="Helvetica"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10001001 11011110 00000000 00100101</a:t>
                      </a:r>
                      <a:endParaRPr lang="en-US" sz="2400" noProof="0">
                        <a:latin typeface="Monaco"/>
                        <a:cs typeface="Monac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629"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>
                          <a:latin typeface="Helvetica"/>
                          <a:cs typeface="Helvetica"/>
                        </a:rPr>
                        <a:t>Network</a:t>
                      </a:r>
                      <a:br>
                        <a:rPr lang="en-US" sz="2400" b="0" noProof="0">
                          <a:latin typeface="Helvetica"/>
                          <a:cs typeface="Helvetica"/>
                        </a:rPr>
                      </a:br>
                      <a:r>
                        <a:rPr lang="en-US" sz="2400" b="0" noProof="0">
                          <a:latin typeface="Helvetica"/>
                          <a:cs typeface="Helvetica"/>
                        </a:rPr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10001001 11011110 0000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0000 00000000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137.222.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0.0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 /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9581" y="1252800"/>
            <a:ext cx="857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800000"/>
                </a:solidFill>
                <a:latin typeface="Helvetica"/>
                <a:cs typeface="Helvetica"/>
              </a:rPr>
              <a:t>Example</a:t>
            </a:r>
            <a:r>
              <a:rPr lang="en-US" sz="2400" dirty="0">
                <a:latin typeface="Helvetica"/>
                <a:cs typeface="Helvetica"/>
              </a:rPr>
              <a:t>: Calculations for </a:t>
            </a:r>
            <a:r>
              <a:rPr lang="en-US" sz="2400" dirty="0">
                <a:solidFill>
                  <a:srgbClr val="800000"/>
                </a:solidFill>
                <a:latin typeface="Monaco"/>
                <a:cs typeface="Monaco"/>
              </a:rPr>
              <a:t>/ 20</a:t>
            </a:r>
            <a:r>
              <a:rPr lang="en-US" sz="2400" dirty="0">
                <a:latin typeface="Helvetica"/>
                <a:cs typeface="Helvetica"/>
              </a:rPr>
              <a:t> </a:t>
            </a:r>
            <a:endParaRPr lang="en-US" sz="2400" i="1" dirty="0">
              <a:latin typeface="Helvetica"/>
              <a:cs typeface="Helvetica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4346223" y="4145067"/>
            <a:ext cx="3613816" cy="1087318"/>
          </a:xfrm>
          <a:prstGeom prst="wedgeEllipseCallout">
            <a:avLst>
              <a:gd name="adj1" fmla="val 35118"/>
              <a:gd name="adj2" fmla="val -138151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/>
                <a:cs typeface="Helvetica"/>
              </a:rPr>
              <a:t>Network Address:</a:t>
            </a:r>
            <a:br>
              <a:rPr lang="en-US" dirty="0">
                <a:latin typeface="Helvetica"/>
                <a:cs typeface="Helvetica"/>
              </a:rPr>
            </a:br>
            <a:r>
              <a:rPr lang="en-US" dirty="0">
                <a:latin typeface="Helvetica"/>
                <a:cs typeface="Helvetica"/>
              </a:rPr>
              <a:t>Set Host ID to all zeros</a:t>
            </a:r>
          </a:p>
        </p:txBody>
      </p:sp>
    </p:spTree>
    <p:extLst>
      <p:ext uri="{BB962C8B-B14F-4D97-AF65-F5344CB8AC3E}">
        <p14:creationId xmlns:p14="http://schemas.microsoft.com/office/powerpoint/2010/main" val="139794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242598"/>
              </p:ext>
            </p:extLst>
          </p:nvPr>
        </p:nvGraphicFramePr>
        <p:xfrm>
          <a:off x="289582" y="1710000"/>
          <a:ext cx="8570908" cy="2926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59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noProof="0">
                          <a:latin typeface="Helvetica"/>
                          <a:cs typeface="Helvetica"/>
                        </a:rPr>
                        <a:t>Dot-Decimal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137.222.0.37 / 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noProof="0">
                          <a:latin typeface="Helvetica"/>
                          <a:cs typeface="Helvetica"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10001001 11011110 00000000 00100101</a:t>
                      </a:r>
                      <a:endParaRPr lang="en-US" sz="2400" noProof="0">
                        <a:latin typeface="Monaco"/>
                        <a:cs typeface="Monac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815"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>
                          <a:latin typeface="Helvetica"/>
                          <a:cs typeface="Helvetica"/>
                        </a:rPr>
                        <a:t>Network</a:t>
                      </a:r>
                      <a:br>
                        <a:rPr lang="en-US" sz="2400" b="0" noProof="0">
                          <a:latin typeface="Helvetica"/>
                          <a:cs typeface="Helvetica"/>
                        </a:rPr>
                      </a:br>
                      <a:r>
                        <a:rPr lang="en-US" sz="2400" b="0" noProof="0">
                          <a:latin typeface="Helvetica"/>
                          <a:cs typeface="Helvetica"/>
                        </a:rPr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10001001 11011110 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0000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0000 00000000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137.222.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0.0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 /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433"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>
                          <a:latin typeface="Helvetica"/>
                          <a:cs typeface="Helvetica"/>
                        </a:rPr>
                        <a:t>Broadcast</a:t>
                      </a:r>
                      <a:br>
                        <a:rPr lang="en-US" sz="2400" b="0" baseline="0" noProof="0" dirty="0">
                          <a:latin typeface="Helvetica"/>
                          <a:cs typeface="Helvetica"/>
                        </a:rPr>
                      </a:br>
                      <a:r>
                        <a:rPr lang="en-US" sz="2400" b="0" baseline="0" noProof="0" dirty="0">
                          <a:latin typeface="Helvetica"/>
                          <a:cs typeface="Helvetica"/>
                        </a:rPr>
                        <a:t>Address</a:t>
                      </a:r>
                      <a:endParaRPr lang="en-US" sz="2400" b="0" noProof="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10001001 11011110 0000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1111 11111111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137.222.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15.255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 /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9581" y="1252800"/>
            <a:ext cx="857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800000"/>
                </a:solidFill>
                <a:latin typeface="Helvetica"/>
                <a:cs typeface="Helvetica"/>
              </a:rPr>
              <a:t>Example</a:t>
            </a:r>
            <a:r>
              <a:rPr lang="en-US" sz="2400" dirty="0">
                <a:latin typeface="Helvetica"/>
                <a:cs typeface="Helvetica"/>
              </a:rPr>
              <a:t>: Calculations for </a:t>
            </a:r>
            <a:r>
              <a:rPr lang="en-US" sz="2400" dirty="0">
                <a:solidFill>
                  <a:srgbClr val="800000"/>
                </a:solidFill>
                <a:latin typeface="Monaco"/>
                <a:cs typeface="Monaco"/>
              </a:rPr>
              <a:t>/ 20</a:t>
            </a:r>
            <a:r>
              <a:rPr lang="en-US" sz="2400" dirty="0">
                <a:latin typeface="Helvetica"/>
                <a:cs typeface="Helvetica"/>
              </a:rPr>
              <a:t> </a:t>
            </a:r>
            <a:endParaRPr lang="en-US" sz="2400" i="1" dirty="0">
              <a:latin typeface="Helvetica"/>
              <a:cs typeface="Helvetica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4275176" y="2642879"/>
            <a:ext cx="3776609" cy="1087318"/>
          </a:xfrm>
          <a:prstGeom prst="wedgeEllipseCallout">
            <a:avLst>
              <a:gd name="adj1" fmla="val 36603"/>
              <a:gd name="adj2" fmla="val 7078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Broadcast:</a:t>
            </a:r>
            <a:br>
              <a:rPr lang="en-US" sz="2000" dirty="0">
                <a:latin typeface="Helvetica"/>
                <a:cs typeface="Helvetica"/>
              </a:rPr>
            </a:br>
            <a:r>
              <a:rPr lang="en-US" sz="2000" dirty="0">
                <a:latin typeface="Helvetica"/>
                <a:cs typeface="Helvetica"/>
              </a:rPr>
              <a:t>Host ID all ones</a:t>
            </a:r>
          </a:p>
        </p:txBody>
      </p:sp>
    </p:spTree>
    <p:extLst>
      <p:ext uri="{BB962C8B-B14F-4D97-AF65-F5344CB8AC3E}">
        <p14:creationId xmlns:p14="http://schemas.microsoft.com/office/powerpoint/2010/main" val="3372434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058664"/>
              </p:ext>
            </p:extLst>
          </p:nvPr>
        </p:nvGraphicFramePr>
        <p:xfrm>
          <a:off x="289582" y="1709641"/>
          <a:ext cx="8570908" cy="42643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59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7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noProof="0" dirty="0">
                          <a:latin typeface="Helvetica"/>
                          <a:cs typeface="Helvetica"/>
                        </a:rPr>
                        <a:t>Dot-Decimal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137.222.0.37 / 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noProof="0">
                          <a:latin typeface="Helvetica"/>
                          <a:cs typeface="Helvetica"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10001001 11011110 00000000 00100101</a:t>
                      </a:r>
                      <a:endParaRPr lang="en-US" sz="2400" noProof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287"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>
                          <a:latin typeface="Helvetica"/>
                          <a:cs typeface="Helvetica"/>
                        </a:rPr>
                        <a:t>Network</a:t>
                      </a:r>
                      <a:br>
                        <a:rPr lang="en-US" sz="2400" b="0" noProof="0">
                          <a:latin typeface="Helvetica"/>
                          <a:cs typeface="Helvetica"/>
                        </a:rPr>
                      </a:br>
                      <a:r>
                        <a:rPr lang="en-US" sz="2400" b="0" noProof="0">
                          <a:latin typeface="Helvetica"/>
                          <a:cs typeface="Helvetica"/>
                        </a:rPr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137.222.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0.0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 / 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287"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>
                          <a:latin typeface="Helvetica"/>
                          <a:cs typeface="Helvetica"/>
                        </a:rPr>
                        <a:t>Broadcast</a:t>
                      </a:r>
                      <a:br>
                        <a:rPr lang="en-US" sz="2400" b="0" baseline="0" noProof="0" dirty="0">
                          <a:latin typeface="Helvetica"/>
                          <a:cs typeface="Helvetica"/>
                        </a:rPr>
                      </a:br>
                      <a:r>
                        <a:rPr lang="en-US" sz="2400" b="0" baseline="0" noProof="0" dirty="0">
                          <a:latin typeface="Helvetica"/>
                          <a:cs typeface="Helvetica"/>
                        </a:rPr>
                        <a:t>Address</a:t>
                      </a:r>
                      <a:endParaRPr lang="en-US" sz="2400" b="0" noProof="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137.222.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15.255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 / 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87"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>
                          <a:latin typeface="Helvetica"/>
                          <a:cs typeface="Helvetica"/>
                        </a:rPr>
                        <a:t>Host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20 bits reserved for the Network ID.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32 - 20 = 12 host bits =&gt; 2</a:t>
                      </a:r>
                      <a:r>
                        <a:rPr kumimoji="0" lang="en-US" sz="24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12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 - 2 = 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4094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 hosts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324"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>
                          <a:latin typeface="Helvetica"/>
                          <a:cs typeface="Helvetica"/>
                        </a:rPr>
                        <a:t>Host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137.222.0.1 - 137.222.15.254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uLnTx/>
                        <a:uFillTx/>
                        <a:latin typeface="Monaco"/>
                        <a:ea typeface="+mn-ea"/>
                        <a:cs typeface="Monac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9581" y="1252507"/>
            <a:ext cx="857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800000"/>
                </a:solidFill>
                <a:latin typeface="Helvetica"/>
                <a:cs typeface="Helvetica"/>
              </a:rPr>
              <a:t>Example</a:t>
            </a:r>
            <a:r>
              <a:rPr lang="en-US" sz="2400" dirty="0">
                <a:latin typeface="Helvetica"/>
                <a:cs typeface="Helvetica"/>
              </a:rPr>
              <a:t>: Calculations for </a:t>
            </a:r>
            <a:r>
              <a:rPr lang="en-US" sz="2400" dirty="0">
                <a:solidFill>
                  <a:srgbClr val="800000"/>
                </a:solidFill>
                <a:latin typeface="Monaco"/>
                <a:cs typeface="Monaco"/>
              </a:rPr>
              <a:t>/ 20</a:t>
            </a:r>
            <a:r>
              <a:rPr lang="en-US" sz="2400" dirty="0">
                <a:latin typeface="Helvetica"/>
                <a:cs typeface="Helvetica"/>
              </a:rPr>
              <a:t> </a:t>
            </a:r>
            <a:endParaRPr lang="en-US" sz="24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73873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but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79" y="1252197"/>
            <a:ext cx="8308623" cy="4873969"/>
          </a:xfrm>
        </p:spPr>
        <p:txBody>
          <a:bodyPr>
            <a:normAutofit/>
          </a:bodyPr>
          <a:lstStyle/>
          <a:p>
            <a:r>
              <a:rPr lang="is-IS" dirty="0"/>
              <a:t>2</a:t>
            </a:r>
            <a:r>
              <a:rPr lang="is-IS" baseline="30000" dirty="0"/>
              <a:t>32</a:t>
            </a:r>
            <a:r>
              <a:rPr lang="is-IS" dirty="0"/>
              <a:t> unique addresses (4,294,967,296)</a:t>
            </a:r>
          </a:p>
          <a:p>
            <a:pPr lvl="1"/>
            <a:r>
              <a:rPr lang="is-IS" dirty="0"/>
              <a:t>Originally considered sufficient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Zapf Dingbats"/>
              <a:ea typeface="Zapf Dingbats"/>
              <a:cs typeface="Zapf Dingbats"/>
              <a:sym typeface="Zapf Dingbats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just PCs and servers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 descr="1F4F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0455" y="4966632"/>
            <a:ext cx="812800" cy="812800"/>
          </a:xfrm>
          <a:prstGeom prst="rect">
            <a:avLst/>
          </a:prstGeom>
        </p:spPr>
      </p:pic>
      <p:pic>
        <p:nvPicPr>
          <p:cNvPr id="7" name="Picture 6" descr="1F5A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3945" y="4907556"/>
            <a:ext cx="812800" cy="812800"/>
          </a:xfrm>
          <a:prstGeom prst="rect">
            <a:avLst/>
          </a:prstGeom>
        </p:spPr>
      </p:pic>
      <p:pic>
        <p:nvPicPr>
          <p:cNvPr id="8" name="Picture 7" descr="1F4F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6770" y="4966632"/>
            <a:ext cx="812800" cy="812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8179" y="2837719"/>
            <a:ext cx="83086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3200" i="1" dirty="0">
                <a:solidFill>
                  <a:srgbClr val="800000"/>
                </a:solidFill>
                <a:latin typeface="Helvetica"/>
                <a:ea typeface="Zapf Dingbats"/>
                <a:cs typeface="Helvetica"/>
                <a:sym typeface="Zapf Dingbats"/>
              </a:rPr>
              <a:t>“The IP Address Space is Very Limited and</a:t>
            </a:r>
            <a:br>
              <a:rPr lang="en-US" sz="3200" i="1" dirty="0">
                <a:solidFill>
                  <a:srgbClr val="800000"/>
                </a:solidFill>
                <a:latin typeface="Helvetica"/>
                <a:ea typeface="Zapf Dingbats"/>
                <a:cs typeface="Helvetica"/>
                <a:sym typeface="Zapf Dingbats"/>
              </a:rPr>
            </a:br>
            <a:r>
              <a:rPr lang="en-US" sz="3200" i="1" dirty="0">
                <a:solidFill>
                  <a:srgbClr val="800000"/>
                </a:solidFill>
                <a:latin typeface="Helvetica"/>
                <a:ea typeface="Zapf Dingbats"/>
                <a:cs typeface="Helvetica"/>
                <a:sym typeface="Zapf Dingbats"/>
              </a:rPr>
              <a:t>it Must be Used Efficiently”</a:t>
            </a:r>
          </a:p>
        </p:txBody>
      </p:sp>
    </p:spTree>
    <p:extLst>
      <p:ext uri="{BB962C8B-B14F-4D97-AF65-F5344CB8AC3E}">
        <p14:creationId xmlns:p14="http://schemas.microsoft.com/office/powerpoint/2010/main" val="2302140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9073" y="209569"/>
            <a:ext cx="6457483" cy="865298"/>
          </a:xfrm>
        </p:spPr>
        <p:txBody>
          <a:bodyPr/>
          <a:lstStyle/>
          <a:p>
            <a:r>
              <a:rPr lang="en-US" dirty="0"/>
              <a:t>Variable Length Subnet Masks (VLSM)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79" y="1329145"/>
            <a:ext cx="8308623" cy="6296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i="1">
                <a:solidFill>
                  <a:srgbClr val="800000"/>
                </a:solidFill>
                <a:ea typeface="Zapf Dingbats"/>
                <a:sym typeface="Zapf Dingbats"/>
              </a:rPr>
              <a:t>“Subnetting can be done </a:t>
            </a:r>
            <a:r>
              <a:rPr lang="en-US" sz="2400" i="1" u="sng">
                <a:solidFill>
                  <a:srgbClr val="800000"/>
                </a:solidFill>
                <a:ea typeface="Zapf Dingbats"/>
                <a:sym typeface="Zapf Dingbats"/>
              </a:rPr>
              <a:t>recursively</a:t>
            </a:r>
            <a:r>
              <a:rPr lang="en-US" sz="2400" i="1">
                <a:solidFill>
                  <a:srgbClr val="800000"/>
                </a:solidFill>
                <a:ea typeface="Zapf Dingbats"/>
                <a:sym typeface="Zapf Dingbats"/>
              </a:rPr>
              <a:t>”</a:t>
            </a:r>
            <a:endParaRPr lang="en-US" sz="2400" i="1">
              <a:solidFill>
                <a:srgbClr val="800000"/>
              </a:solidFill>
              <a:latin typeface="Monaco"/>
              <a:cs typeface="Monaco"/>
            </a:endParaRPr>
          </a:p>
          <a:p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8179" y="3867010"/>
            <a:ext cx="8308623" cy="2173451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8075613" algn="r"/>
              </a:tabLst>
            </a:pPr>
            <a:r>
              <a:rPr lang="en-US" dirty="0">
                <a:solidFill>
                  <a:schemeClr val="bg1"/>
                </a:solidFill>
                <a:latin typeface="Monaco"/>
                <a:ea typeface="Zapf Dingbats"/>
                <a:cs typeface="Monaco"/>
                <a:sym typeface="Zapf Dingbats"/>
              </a:rPr>
              <a:t>195.251.252.128 / </a:t>
            </a:r>
            <a:r>
              <a:rPr lang="en-US" dirty="0">
                <a:solidFill>
                  <a:srgbClr val="3366FF"/>
                </a:solidFill>
                <a:latin typeface="Monaco"/>
                <a:ea typeface="Zapf Dingbats"/>
                <a:cs typeface="Monaco"/>
                <a:sym typeface="Zapf Dingbats"/>
              </a:rPr>
              <a:t>25</a:t>
            </a:r>
            <a:r>
              <a:rPr lang="en-US" dirty="0">
                <a:solidFill>
                  <a:schemeClr val="bg1"/>
                </a:solidFill>
                <a:latin typeface="Monaco"/>
                <a:ea typeface="Zapf Dingbats"/>
                <a:cs typeface="Monaco"/>
                <a:sym typeface="Zapf Dingbats"/>
              </a:rPr>
              <a:t>	</a:t>
            </a:r>
            <a:r>
              <a:rPr lang="en-US" dirty="0">
                <a:solidFill>
                  <a:schemeClr val="bg1"/>
                </a:solidFill>
                <a:ea typeface="Zapf Dingbats"/>
                <a:sym typeface="Zapf Dingbats"/>
              </a:rPr>
              <a:t>(2</a:t>
            </a:r>
            <a:r>
              <a:rPr lang="en-US" baseline="30000" dirty="0">
                <a:solidFill>
                  <a:schemeClr val="bg1"/>
                </a:solidFill>
                <a:ea typeface="Zapf Dingbats"/>
                <a:sym typeface="Zapf Dingbats"/>
              </a:rPr>
              <a:t>32 - </a:t>
            </a:r>
            <a:r>
              <a:rPr lang="en-US" baseline="30000" dirty="0">
                <a:solidFill>
                  <a:srgbClr val="3366FF"/>
                </a:solidFill>
                <a:ea typeface="Zapf Dingbats"/>
                <a:sym typeface="Zapf Dingbats"/>
              </a:rPr>
              <a:t>25</a:t>
            </a:r>
            <a:r>
              <a:rPr lang="en-US" dirty="0">
                <a:solidFill>
                  <a:schemeClr val="bg1"/>
                </a:solidFill>
                <a:ea typeface="Zapf Dingbats"/>
                <a:sym typeface="Zapf Dingbats"/>
              </a:rPr>
              <a:t> - 2 = 126 hosts)</a:t>
            </a:r>
          </a:p>
          <a:p>
            <a:pPr marL="0" indent="0">
              <a:buFont typeface="Arial" pitchFamily="34" charset="0"/>
              <a:buNone/>
              <a:tabLst>
                <a:tab pos="8075613" algn="r"/>
              </a:tabLst>
            </a:pPr>
            <a:r>
              <a:rPr lang="en-US" dirty="0">
                <a:solidFill>
                  <a:schemeClr val="bg1"/>
                </a:solidFill>
                <a:latin typeface="Monaco"/>
                <a:ea typeface="Zapf Dingbats"/>
                <a:cs typeface="Monaco"/>
                <a:sym typeface="Zapf Dingbats"/>
              </a:rPr>
              <a:t>  195.251.252.128 / </a:t>
            </a:r>
            <a:r>
              <a:rPr lang="en-US" dirty="0">
                <a:solidFill>
                  <a:srgbClr val="008000"/>
                </a:solidFill>
                <a:latin typeface="Monaco"/>
                <a:ea typeface="Zapf Dingbats"/>
                <a:cs typeface="Monaco"/>
                <a:sym typeface="Zapf Dingbats"/>
              </a:rPr>
              <a:t>27</a:t>
            </a:r>
            <a:r>
              <a:rPr lang="en-US" dirty="0">
                <a:solidFill>
                  <a:schemeClr val="bg1"/>
                </a:solidFill>
                <a:latin typeface="Monaco"/>
                <a:ea typeface="Zapf Dingbats"/>
                <a:cs typeface="Monaco"/>
                <a:sym typeface="Zapf Dingbats"/>
              </a:rPr>
              <a:t>	</a:t>
            </a:r>
            <a:r>
              <a:rPr lang="en-US" dirty="0">
                <a:solidFill>
                  <a:schemeClr val="bg1"/>
                </a:solidFill>
                <a:ea typeface="Zapf Dingbats"/>
                <a:sym typeface="Zapf Dingbats"/>
              </a:rPr>
              <a:t>(2</a:t>
            </a:r>
            <a:r>
              <a:rPr lang="en-US" baseline="30000" dirty="0">
                <a:solidFill>
                  <a:schemeClr val="bg1"/>
                </a:solidFill>
                <a:ea typeface="Zapf Dingbats"/>
                <a:sym typeface="Zapf Dingbats"/>
              </a:rPr>
              <a:t>32 - </a:t>
            </a:r>
            <a:r>
              <a:rPr lang="en-US" baseline="30000" dirty="0">
                <a:solidFill>
                  <a:srgbClr val="008000"/>
                </a:solidFill>
                <a:ea typeface="Zapf Dingbats"/>
                <a:sym typeface="Zapf Dingbats"/>
              </a:rPr>
              <a:t>27</a:t>
            </a:r>
            <a:r>
              <a:rPr lang="en-US" dirty="0">
                <a:solidFill>
                  <a:schemeClr val="bg1"/>
                </a:solidFill>
                <a:ea typeface="Zapf Dingbats"/>
                <a:sym typeface="Zapf Dingbats"/>
              </a:rPr>
              <a:t> - 2 = 30 hosts)</a:t>
            </a:r>
            <a:endParaRPr lang="en-US" dirty="0">
              <a:solidFill>
                <a:schemeClr val="bg1"/>
              </a:solidFill>
              <a:latin typeface="Monaco"/>
              <a:ea typeface="Zapf Dingbats"/>
              <a:cs typeface="Monaco"/>
              <a:sym typeface="Zapf Dingbats"/>
            </a:endParaRPr>
          </a:p>
          <a:p>
            <a:pPr marL="0" indent="0">
              <a:buFont typeface="Arial" pitchFamily="34" charset="0"/>
              <a:buNone/>
              <a:tabLst>
                <a:tab pos="8075613" algn="r"/>
              </a:tabLst>
            </a:pPr>
            <a:r>
              <a:rPr lang="en-US" dirty="0">
                <a:solidFill>
                  <a:schemeClr val="bg1"/>
                </a:solidFill>
                <a:latin typeface="Monaco"/>
                <a:ea typeface="Zapf Dingbats"/>
                <a:cs typeface="Monaco"/>
                <a:sym typeface="Zapf Dingbats"/>
              </a:rPr>
              <a:t>  195.251.252.160 / </a:t>
            </a:r>
            <a:r>
              <a:rPr lang="en-US" dirty="0">
                <a:solidFill>
                  <a:srgbClr val="008000"/>
                </a:solidFill>
                <a:latin typeface="Monaco"/>
                <a:ea typeface="Zapf Dingbats"/>
                <a:cs typeface="Monaco"/>
                <a:sym typeface="Zapf Dingbats"/>
              </a:rPr>
              <a:t>27</a:t>
            </a:r>
            <a:r>
              <a:rPr lang="en-US" dirty="0">
                <a:solidFill>
                  <a:schemeClr val="bg1"/>
                </a:solidFill>
                <a:latin typeface="Monaco"/>
                <a:ea typeface="Zapf Dingbats"/>
                <a:cs typeface="Monaco"/>
                <a:sym typeface="Zapf Dingbats"/>
              </a:rPr>
              <a:t>	</a:t>
            </a:r>
            <a:r>
              <a:rPr lang="en-US" dirty="0">
                <a:solidFill>
                  <a:schemeClr val="bg1"/>
                </a:solidFill>
                <a:ea typeface="Zapf Dingbats"/>
                <a:sym typeface="Zapf Dingbats"/>
              </a:rPr>
              <a:t>(2</a:t>
            </a:r>
            <a:r>
              <a:rPr lang="en-US" baseline="30000" dirty="0">
                <a:solidFill>
                  <a:schemeClr val="bg1"/>
                </a:solidFill>
                <a:ea typeface="Zapf Dingbats"/>
                <a:sym typeface="Zapf Dingbats"/>
              </a:rPr>
              <a:t>32 - </a:t>
            </a:r>
            <a:r>
              <a:rPr lang="en-US" baseline="30000" dirty="0">
                <a:solidFill>
                  <a:srgbClr val="008000"/>
                </a:solidFill>
                <a:ea typeface="Zapf Dingbats"/>
                <a:sym typeface="Zapf Dingbats"/>
              </a:rPr>
              <a:t>27</a:t>
            </a:r>
            <a:r>
              <a:rPr lang="en-US" dirty="0">
                <a:solidFill>
                  <a:schemeClr val="bg1"/>
                </a:solidFill>
                <a:ea typeface="Zapf Dingbats"/>
                <a:sym typeface="Zapf Dingbats"/>
              </a:rPr>
              <a:t> - 2 = 30 hosts)</a:t>
            </a:r>
            <a:endParaRPr lang="en-US" dirty="0">
              <a:solidFill>
                <a:schemeClr val="bg1"/>
              </a:solidFill>
              <a:latin typeface="Monaco"/>
              <a:ea typeface="Zapf Dingbats"/>
              <a:cs typeface="Monaco"/>
              <a:sym typeface="Zapf Dingbats"/>
            </a:endParaRPr>
          </a:p>
          <a:p>
            <a:pPr marL="0" indent="0">
              <a:buFont typeface="Arial" pitchFamily="34" charset="0"/>
              <a:buNone/>
              <a:tabLst>
                <a:tab pos="8075613" algn="r"/>
              </a:tabLst>
            </a:pPr>
            <a:r>
              <a:rPr lang="en-US" dirty="0">
                <a:solidFill>
                  <a:schemeClr val="bg1"/>
                </a:solidFill>
                <a:latin typeface="Monaco"/>
                <a:ea typeface="Zapf Dingbats"/>
                <a:cs typeface="Monaco"/>
                <a:sym typeface="Zapf Dingbats"/>
              </a:rPr>
              <a:t>    195.251.252.160 / </a:t>
            </a:r>
            <a:r>
              <a:rPr lang="en-US" dirty="0">
                <a:solidFill>
                  <a:srgbClr val="800000"/>
                </a:solidFill>
                <a:latin typeface="Monaco"/>
                <a:ea typeface="Zapf Dingbats"/>
                <a:cs typeface="Monaco"/>
                <a:sym typeface="Zapf Dingbats"/>
              </a:rPr>
              <a:t>28</a:t>
            </a:r>
            <a:r>
              <a:rPr lang="en-US" dirty="0">
                <a:solidFill>
                  <a:schemeClr val="bg1"/>
                </a:solidFill>
                <a:latin typeface="Monaco"/>
                <a:ea typeface="Zapf Dingbats"/>
                <a:cs typeface="Monaco"/>
                <a:sym typeface="Zapf Dingbats"/>
              </a:rPr>
              <a:t>	</a:t>
            </a:r>
            <a:r>
              <a:rPr lang="en-US" dirty="0">
                <a:solidFill>
                  <a:schemeClr val="bg1"/>
                </a:solidFill>
                <a:ea typeface="Zapf Dingbats"/>
                <a:sym typeface="Zapf Dingbats"/>
              </a:rPr>
              <a:t>(2</a:t>
            </a:r>
            <a:r>
              <a:rPr lang="en-US" baseline="30000" dirty="0">
                <a:solidFill>
                  <a:schemeClr val="bg1"/>
                </a:solidFill>
                <a:ea typeface="Zapf Dingbats"/>
                <a:sym typeface="Zapf Dingbats"/>
              </a:rPr>
              <a:t>32 - </a:t>
            </a:r>
            <a:r>
              <a:rPr lang="en-US" baseline="30000" dirty="0">
                <a:solidFill>
                  <a:srgbClr val="800000"/>
                </a:solidFill>
                <a:ea typeface="Zapf Dingbats"/>
                <a:sym typeface="Zapf Dingbats"/>
              </a:rPr>
              <a:t>28</a:t>
            </a:r>
            <a:r>
              <a:rPr lang="en-US" dirty="0">
                <a:solidFill>
                  <a:schemeClr val="bg1"/>
                </a:solidFill>
                <a:ea typeface="Zapf Dingbats"/>
                <a:sym typeface="Zapf Dingbats"/>
              </a:rPr>
              <a:t> - 2 = 14 hosts)</a:t>
            </a:r>
            <a:endParaRPr lang="en-US" dirty="0">
              <a:solidFill>
                <a:schemeClr val="bg1"/>
              </a:solidFill>
              <a:latin typeface="Monaco"/>
              <a:ea typeface="Zapf Dingbats"/>
              <a:cs typeface="Monaco"/>
              <a:sym typeface="Zapf Dingbats"/>
            </a:endParaRPr>
          </a:p>
          <a:p>
            <a:pPr marL="0" indent="0">
              <a:buFont typeface="Arial" pitchFamily="34" charset="0"/>
              <a:buNone/>
              <a:tabLst>
                <a:tab pos="8075613" algn="r"/>
              </a:tabLst>
            </a:pPr>
            <a:r>
              <a:rPr lang="en-US" dirty="0">
                <a:solidFill>
                  <a:schemeClr val="bg1"/>
                </a:solidFill>
                <a:latin typeface="Monaco"/>
                <a:ea typeface="Zapf Dingbats"/>
                <a:cs typeface="Monaco"/>
                <a:sym typeface="Zapf Dingbats"/>
              </a:rPr>
              <a:t>    195.251.252.176 / </a:t>
            </a:r>
            <a:r>
              <a:rPr lang="en-US" dirty="0">
                <a:solidFill>
                  <a:srgbClr val="800000"/>
                </a:solidFill>
                <a:latin typeface="Monaco"/>
                <a:ea typeface="Zapf Dingbats"/>
                <a:cs typeface="Monaco"/>
                <a:sym typeface="Zapf Dingbats"/>
              </a:rPr>
              <a:t>28</a:t>
            </a:r>
            <a:r>
              <a:rPr lang="en-US" dirty="0">
                <a:solidFill>
                  <a:schemeClr val="bg1"/>
                </a:solidFill>
                <a:latin typeface="Monaco"/>
                <a:ea typeface="Zapf Dingbats"/>
                <a:cs typeface="Monaco"/>
                <a:sym typeface="Zapf Dingbats"/>
              </a:rPr>
              <a:t>	</a:t>
            </a:r>
            <a:r>
              <a:rPr lang="en-US" dirty="0">
                <a:solidFill>
                  <a:schemeClr val="bg1"/>
                </a:solidFill>
                <a:ea typeface="Zapf Dingbats"/>
                <a:sym typeface="Zapf Dingbats"/>
              </a:rPr>
              <a:t>(2</a:t>
            </a:r>
            <a:r>
              <a:rPr lang="en-US" baseline="30000" dirty="0">
                <a:solidFill>
                  <a:schemeClr val="bg1"/>
                </a:solidFill>
                <a:ea typeface="Zapf Dingbats"/>
                <a:sym typeface="Zapf Dingbats"/>
              </a:rPr>
              <a:t>32 - </a:t>
            </a:r>
            <a:r>
              <a:rPr lang="en-US" baseline="30000" dirty="0">
                <a:solidFill>
                  <a:srgbClr val="800000"/>
                </a:solidFill>
                <a:ea typeface="Zapf Dingbats"/>
                <a:sym typeface="Zapf Dingbats"/>
              </a:rPr>
              <a:t>28</a:t>
            </a:r>
            <a:r>
              <a:rPr lang="en-US" dirty="0">
                <a:solidFill>
                  <a:schemeClr val="bg1"/>
                </a:solidFill>
                <a:ea typeface="Zapf Dingbats"/>
                <a:sym typeface="Zapf Dingbats"/>
              </a:rPr>
              <a:t> - 2 = 14 hosts)</a:t>
            </a:r>
            <a:endParaRPr lang="en-US" dirty="0">
              <a:solidFill>
                <a:schemeClr val="bg1"/>
              </a:solidFill>
              <a:latin typeface="Monaco"/>
              <a:ea typeface="Zapf Dingbats"/>
              <a:cs typeface="Monaco"/>
              <a:sym typeface="Zapf Dingbats"/>
            </a:endParaRPr>
          </a:p>
          <a:p>
            <a:pPr marL="0" indent="0">
              <a:buFont typeface="Arial" pitchFamily="34" charset="0"/>
              <a:buNone/>
              <a:tabLst>
                <a:tab pos="8075613" algn="r"/>
              </a:tabLst>
            </a:pPr>
            <a:r>
              <a:rPr lang="en-US" dirty="0">
                <a:solidFill>
                  <a:schemeClr val="bg1"/>
                </a:solidFill>
                <a:latin typeface="Monaco"/>
                <a:ea typeface="Zapf Dingbats"/>
                <a:cs typeface="Monaco"/>
                <a:sym typeface="Zapf Dingbats"/>
              </a:rPr>
              <a:t>  195.251.252.192 / </a:t>
            </a:r>
            <a:r>
              <a:rPr lang="en-US" dirty="0">
                <a:solidFill>
                  <a:srgbClr val="008000"/>
                </a:solidFill>
                <a:latin typeface="Monaco"/>
                <a:ea typeface="Zapf Dingbats"/>
                <a:cs typeface="Monaco"/>
                <a:sym typeface="Zapf Dingbats"/>
              </a:rPr>
              <a:t>27</a:t>
            </a:r>
            <a:r>
              <a:rPr lang="en-US" dirty="0">
                <a:solidFill>
                  <a:schemeClr val="bg1"/>
                </a:solidFill>
                <a:latin typeface="Monaco"/>
                <a:ea typeface="Zapf Dingbats"/>
                <a:cs typeface="Monaco"/>
                <a:sym typeface="Zapf Dingbats"/>
              </a:rPr>
              <a:t>	</a:t>
            </a:r>
            <a:r>
              <a:rPr lang="en-US" dirty="0">
                <a:solidFill>
                  <a:schemeClr val="bg1"/>
                </a:solidFill>
                <a:ea typeface="Zapf Dingbats"/>
                <a:sym typeface="Zapf Dingbats"/>
              </a:rPr>
              <a:t>(2</a:t>
            </a:r>
            <a:r>
              <a:rPr lang="en-US" baseline="30000" dirty="0">
                <a:solidFill>
                  <a:schemeClr val="bg1"/>
                </a:solidFill>
                <a:ea typeface="Zapf Dingbats"/>
                <a:sym typeface="Zapf Dingbats"/>
              </a:rPr>
              <a:t>32 - </a:t>
            </a:r>
            <a:r>
              <a:rPr lang="en-US" baseline="30000" dirty="0">
                <a:solidFill>
                  <a:srgbClr val="008000"/>
                </a:solidFill>
                <a:ea typeface="Zapf Dingbats"/>
                <a:sym typeface="Zapf Dingbats"/>
              </a:rPr>
              <a:t>27</a:t>
            </a:r>
            <a:r>
              <a:rPr lang="en-US" dirty="0">
                <a:solidFill>
                  <a:schemeClr val="bg1"/>
                </a:solidFill>
                <a:ea typeface="Zapf Dingbats"/>
                <a:sym typeface="Zapf Dingbats"/>
              </a:rPr>
              <a:t> - 2 = 30 hosts)</a:t>
            </a:r>
            <a:endParaRPr lang="en-US" dirty="0">
              <a:solidFill>
                <a:schemeClr val="bg1"/>
              </a:solidFill>
              <a:latin typeface="Monaco"/>
              <a:ea typeface="Zapf Dingbats"/>
              <a:cs typeface="Monaco"/>
              <a:sym typeface="Zapf Dingbats"/>
            </a:endParaRPr>
          </a:p>
          <a:p>
            <a:pPr marL="0" indent="0">
              <a:buFont typeface="Arial" pitchFamily="34" charset="0"/>
              <a:buNone/>
              <a:tabLst>
                <a:tab pos="8075613" algn="r"/>
              </a:tabLst>
            </a:pPr>
            <a:r>
              <a:rPr lang="en-US" dirty="0">
                <a:solidFill>
                  <a:schemeClr val="bg1"/>
                </a:solidFill>
                <a:latin typeface="Monaco"/>
                <a:ea typeface="Zapf Dingbats"/>
                <a:cs typeface="Monaco"/>
                <a:sym typeface="Zapf Dingbats"/>
              </a:rPr>
              <a:t>  195.251.252.224 / </a:t>
            </a:r>
            <a:r>
              <a:rPr lang="en-US" dirty="0">
                <a:solidFill>
                  <a:srgbClr val="008000"/>
                </a:solidFill>
                <a:latin typeface="Monaco"/>
                <a:ea typeface="Zapf Dingbats"/>
                <a:cs typeface="Monaco"/>
                <a:sym typeface="Zapf Dingbats"/>
              </a:rPr>
              <a:t>27</a:t>
            </a:r>
            <a:r>
              <a:rPr lang="en-US" dirty="0">
                <a:solidFill>
                  <a:schemeClr val="bg1"/>
                </a:solidFill>
                <a:latin typeface="Monaco"/>
                <a:ea typeface="Zapf Dingbats"/>
                <a:cs typeface="Monaco"/>
                <a:sym typeface="Zapf Dingbats"/>
              </a:rPr>
              <a:t>	</a:t>
            </a:r>
            <a:r>
              <a:rPr lang="en-US" dirty="0">
                <a:solidFill>
                  <a:schemeClr val="bg1"/>
                </a:solidFill>
                <a:ea typeface="Zapf Dingbats"/>
                <a:sym typeface="Zapf Dingbats"/>
              </a:rPr>
              <a:t>(2</a:t>
            </a:r>
            <a:r>
              <a:rPr lang="en-US" baseline="30000" dirty="0">
                <a:solidFill>
                  <a:schemeClr val="bg1"/>
                </a:solidFill>
                <a:ea typeface="Zapf Dingbats"/>
                <a:sym typeface="Zapf Dingbats"/>
              </a:rPr>
              <a:t>32 - </a:t>
            </a:r>
            <a:r>
              <a:rPr lang="en-US" baseline="30000" dirty="0">
                <a:solidFill>
                  <a:srgbClr val="008000"/>
                </a:solidFill>
                <a:ea typeface="Zapf Dingbats"/>
                <a:sym typeface="Zapf Dingbats"/>
              </a:rPr>
              <a:t>27</a:t>
            </a:r>
            <a:r>
              <a:rPr lang="en-US" dirty="0">
                <a:solidFill>
                  <a:schemeClr val="bg1"/>
                </a:solidFill>
                <a:ea typeface="Zapf Dingbats"/>
                <a:sym typeface="Zapf Dingbats"/>
              </a:rPr>
              <a:t> - 2 = 30 hosts)</a:t>
            </a:r>
            <a:endParaRPr lang="en-US" dirty="0">
              <a:solidFill>
                <a:schemeClr val="bg1"/>
              </a:solidFill>
              <a:latin typeface="Monaco"/>
              <a:ea typeface="Zapf Dingbats"/>
              <a:cs typeface="Monaco"/>
              <a:sym typeface="Zapf Dingbats"/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  <a:ea typeface="Zapf Dingbats"/>
              <a:sym typeface="Zapf Dingbats"/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008000"/>
              </a:solidFill>
              <a:latin typeface="Monaco"/>
              <a:cs typeface="Monaco"/>
            </a:endParaRPr>
          </a:p>
          <a:p>
            <a:endParaRPr lang="en-US" dirty="0"/>
          </a:p>
        </p:txBody>
      </p:sp>
      <p:pic>
        <p:nvPicPr>
          <p:cNvPr id="9" name="Picture 8" descr="doll-314345_640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2706" y="1953262"/>
            <a:ext cx="2734391" cy="1314009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142683" y="1866921"/>
            <a:ext cx="3834048" cy="1851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>
                <a:solidFill>
                  <a:schemeClr val="bg1"/>
                </a:solidFill>
                <a:ea typeface="Zapf Dingbats"/>
                <a:sym typeface="Zapf Dingbats"/>
              </a:rPr>
              <a:t>1x </a:t>
            </a:r>
            <a:r>
              <a:rPr lang="en-US" sz="2400" dirty="0">
                <a:solidFill>
                  <a:schemeClr val="bg1"/>
                </a:solidFill>
                <a:latin typeface="Monaco"/>
                <a:ea typeface="Zapf Dingbats"/>
                <a:cs typeface="Monaco"/>
                <a:sym typeface="Zapf Dingbats"/>
              </a:rPr>
              <a:t>/25</a:t>
            </a:r>
            <a:r>
              <a:rPr lang="is-IS" sz="2400" dirty="0">
                <a:solidFill>
                  <a:schemeClr val="bg1"/>
                </a:solidFill>
                <a:ea typeface="Zapf Dingbats"/>
                <a:sym typeface="Zapf Dingbats"/>
              </a:rPr>
              <a:t>…</a:t>
            </a:r>
            <a:endParaRPr lang="en-US" sz="2400" dirty="0">
              <a:solidFill>
                <a:schemeClr val="bg1"/>
              </a:solidFill>
              <a:ea typeface="Zapf Dingbats"/>
              <a:sym typeface="Zapf Dingbats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>
                <a:solidFill>
                  <a:schemeClr val="bg1"/>
                </a:solidFill>
                <a:ea typeface="Zapf Dingbats"/>
                <a:sym typeface="Zapf Dingbats"/>
              </a:rPr>
              <a:t>  </a:t>
            </a:r>
            <a:r>
              <a:rPr lang="is-IS" sz="2000" dirty="0">
                <a:solidFill>
                  <a:schemeClr val="bg1"/>
                </a:solidFill>
                <a:ea typeface="Zapf Dingbats"/>
                <a:sym typeface="Zapf Dingbats"/>
              </a:rPr>
              <a:t>…</a:t>
            </a:r>
            <a:r>
              <a:rPr lang="en-US" sz="2000" dirty="0">
                <a:solidFill>
                  <a:schemeClr val="bg1"/>
                </a:solidFill>
                <a:ea typeface="Zapf Dingbats"/>
                <a:sym typeface="Zapf Dingbats"/>
              </a:rPr>
              <a:t>contains 2x </a:t>
            </a:r>
            <a:r>
              <a:rPr lang="en-US" sz="2000" dirty="0">
                <a:solidFill>
                  <a:schemeClr val="bg1"/>
                </a:solidFill>
                <a:latin typeface="Monaco"/>
                <a:ea typeface="Zapf Dingbats"/>
                <a:cs typeface="Monaco"/>
                <a:sym typeface="Zapf Dingbats"/>
              </a:rPr>
              <a:t>/26</a:t>
            </a:r>
            <a:r>
              <a:rPr lang="is-IS" sz="2000" dirty="0">
                <a:solidFill>
                  <a:schemeClr val="bg1"/>
                </a:solidFill>
                <a:ea typeface="Zapf Dingbats"/>
                <a:sym typeface="Zapf Dingbats"/>
              </a:rPr>
              <a:t>…</a:t>
            </a:r>
            <a:endParaRPr lang="en-US" sz="2000" dirty="0">
              <a:solidFill>
                <a:schemeClr val="bg1"/>
              </a:solidFill>
              <a:ea typeface="Zapf Dingbats"/>
              <a:sym typeface="Zapf Dingbats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solidFill>
                  <a:schemeClr val="bg1"/>
                </a:solidFill>
                <a:ea typeface="Zapf Dingbats"/>
                <a:sym typeface="Zapf Dingbats"/>
              </a:rPr>
              <a:t>      </a:t>
            </a:r>
            <a:r>
              <a:rPr lang="is-IS" sz="1800" dirty="0">
                <a:solidFill>
                  <a:schemeClr val="bg1"/>
                </a:solidFill>
                <a:ea typeface="Zapf Dingbats"/>
                <a:sym typeface="Zapf Dingbats"/>
              </a:rPr>
              <a:t>…</a:t>
            </a:r>
            <a:r>
              <a:rPr lang="en-US" sz="1800" dirty="0">
                <a:solidFill>
                  <a:schemeClr val="bg1"/>
                </a:solidFill>
                <a:ea typeface="Zapf Dingbats"/>
                <a:sym typeface="Zapf Dingbats"/>
              </a:rPr>
              <a:t>contains 2x </a:t>
            </a:r>
            <a:r>
              <a:rPr lang="en-US" sz="1800" dirty="0">
                <a:solidFill>
                  <a:schemeClr val="bg1"/>
                </a:solidFill>
                <a:latin typeface="Monaco"/>
                <a:ea typeface="Zapf Dingbats"/>
                <a:cs typeface="Monaco"/>
                <a:sym typeface="Zapf Dingbats"/>
              </a:rPr>
              <a:t>/27</a:t>
            </a:r>
            <a:r>
              <a:rPr lang="is-IS" sz="1800" dirty="0">
                <a:solidFill>
                  <a:schemeClr val="bg1"/>
                </a:solidFill>
                <a:ea typeface="Zapf Dingbats"/>
                <a:sym typeface="Zapf Dingbats"/>
              </a:rPr>
              <a:t>…</a:t>
            </a:r>
            <a:endParaRPr lang="en-US" sz="1800" dirty="0">
              <a:solidFill>
                <a:schemeClr val="bg1"/>
              </a:solidFill>
              <a:ea typeface="Zapf Dingbats"/>
              <a:sym typeface="Zapf Dingbats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solidFill>
                  <a:schemeClr val="bg1"/>
                </a:solidFill>
                <a:ea typeface="Zapf Dingbats"/>
                <a:sym typeface="Zapf Dingbats"/>
              </a:rPr>
              <a:t>           </a:t>
            </a:r>
            <a:r>
              <a:rPr lang="is-IS" sz="1600" dirty="0">
                <a:solidFill>
                  <a:schemeClr val="bg1"/>
                </a:solidFill>
                <a:ea typeface="Zapf Dingbats"/>
                <a:sym typeface="Zapf Dingbats"/>
              </a:rPr>
              <a:t>…</a:t>
            </a:r>
            <a:r>
              <a:rPr lang="en-US" sz="1600" dirty="0">
                <a:solidFill>
                  <a:schemeClr val="bg1"/>
                </a:solidFill>
                <a:ea typeface="Zapf Dingbats"/>
                <a:sym typeface="Zapf Dingbats"/>
              </a:rPr>
              <a:t>contains 2x </a:t>
            </a:r>
            <a:r>
              <a:rPr lang="en-US" sz="1600" dirty="0">
                <a:solidFill>
                  <a:schemeClr val="bg1"/>
                </a:solidFill>
                <a:latin typeface="Monaco"/>
                <a:ea typeface="Zapf Dingbats"/>
                <a:cs typeface="Monaco"/>
                <a:sym typeface="Zapf Dingbats"/>
              </a:rPr>
              <a:t>/28</a:t>
            </a:r>
            <a:r>
              <a:rPr lang="is-IS" sz="1600" dirty="0">
                <a:solidFill>
                  <a:schemeClr val="bg1"/>
                </a:solidFill>
                <a:ea typeface="Zapf Dingbats"/>
                <a:sym typeface="Zapf Dingbats"/>
              </a:rPr>
              <a:t>…</a:t>
            </a:r>
            <a:endParaRPr lang="en-US" sz="1600" dirty="0">
              <a:solidFill>
                <a:schemeClr val="bg1"/>
              </a:solidFill>
              <a:ea typeface="Zapf Dingbats"/>
              <a:sym typeface="Zapf Dingbat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bg1"/>
                </a:solidFill>
                <a:ea typeface="Zapf Dingbats"/>
                <a:sym typeface="Zapf Dingbats"/>
              </a:rPr>
              <a:t>                         </a:t>
            </a:r>
            <a:r>
              <a:rPr lang="is-IS" sz="1400" dirty="0">
                <a:solidFill>
                  <a:schemeClr val="bg1"/>
                </a:solidFill>
                <a:ea typeface="Zapf Dingbats"/>
                <a:sym typeface="Zapf Dingbats"/>
              </a:rPr>
              <a:t>…</a:t>
            </a:r>
            <a:r>
              <a:rPr lang="en-US" sz="1400" dirty="0">
                <a:solidFill>
                  <a:schemeClr val="bg1"/>
                </a:solidFill>
                <a:ea typeface="Zapf Dingbats"/>
                <a:sym typeface="Zapf Dingbats"/>
              </a:rPr>
              <a:t>contains 2x </a:t>
            </a:r>
            <a:r>
              <a:rPr lang="en-US" sz="1400" dirty="0">
                <a:solidFill>
                  <a:schemeClr val="bg1"/>
                </a:solidFill>
                <a:latin typeface="Monaco"/>
                <a:ea typeface="Zapf Dingbats"/>
                <a:cs typeface="Monaco"/>
                <a:sym typeface="Zapf Dingbats"/>
              </a:rPr>
              <a:t>/29</a:t>
            </a:r>
            <a:r>
              <a:rPr lang="is-IS" sz="1400" dirty="0">
                <a:solidFill>
                  <a:schemeClr val="bg1"/>
                </a:solidFill>
                <a:ea typeface="Zapf Dingbats"/>
                <a:sym typeface="Zapf Dingbats"/>
              </a:rPr>
              <a:t>…</a:t>
            </a:r>
            <a:endParaRPr lang="en-US" sz="1400" dirty="0">
              <a:solidFill>
                <a:srgbClr val="008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21447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79" y="1359527"/>
            <a:ext cx="8308623" cy="47666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128-bit address space: 2</a:t>
            </a:r>
            <a:r>
              <a:rPr lang="en-US" baseline="30000" dirty="0"/>
              <a:t>128</a:t>
            </a:r>
            <a:r>
              <a:rPr lang="en-US" dirty="0"/>
              <a:t> unique addresses</a:t>
            </a:r>
          </a:p>
          <a:p>
            <a:r>
              <a:rPr lang="en-US" dirty="0"/>
              <a:t>That’s a</a:t>
            </a:r>
            <a:r>
              <a:rPr lang="hr-HR" dirty="0"/>
              <a:t>pproxmately 3.4×10</a:t>
            </a:r>
            <a:r>
              <a:rPr lang="hr-HR" baseline="30000" dirty="0"/>
              <a:t>38</a:t>
            </a:r>
            <a:endParaRPr lang="hr-HR" dirty="0"/>
          </a:p>
          <a:p>
            <a:endParaRPr lang="hr-HR" dirty="0"/>
          </a:p>
          <a:p>
            <a:pPr marL="0" indent="0" algn="ctr">
              <a:buNone/>
            </a:pPr>
            <a:r>
              <a:rPr lang="is-IS" b="1" dirty="0">
                <a:latin typeface="Monaco"/>
                <a:cs typeface="Monaco"/>
              </a:rPr>
              <a:t>2001:db8:85a3:0:0:8a2e:370:7334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>
                <a:solidFill>
                  <a:srgbClr val="880C1E"/>
                </a:solidFill>
              </a:rPr>
              <a:t>“340 trillion trillion trillion”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880C1E"/>
                </a:solidFill>
              </a:rPr>
              <a:t>“A few trillion addresses / person on Earth”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tx2"/>
                </a:solidFill>
              </a:rPr>
              <a:t>“2</a:t>
            </a:r>
            <a:r>
              <a:rPr lang="en-US" i="1" baseline="30000" dirty="0">
                <a:solidFill>
                  <a:schemeClr val="tx2"/>
                </a:solidFill>
              </a:rPr>
              <a:t>52</a:t>
            </a:r>
            <a:r>
              <a:rPr lang="en-US" i="1" dirty="0">
                <a:solidFill>
                  <a:schemeClr val="tx2"/>
                </a:solidFill>
              </a:rPr>
              <a:t> addresses for every observable star in the known universe.”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2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Addresses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loud Callout 7"/>
          <p:cNvSpPr/>
          <p:nvPr/>
        </p:nvSpPr>
        <p:spPr>
          <a:xfrm>
            <a:off x="1476627" y="1718961"/>
            <a:ext cx="5404447" cy="3145026"/>
          </a:xfrm>
          <a:prstGeom prst="cloudCallout">
            <a:avLst>
              <a:gd name="adj1" fmla="val 60733"/>
              <a:gd name="adj2" fmla="val -92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erver-567944_640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074" y="2063760"/>
            <a:ext cx="1358495" cy="1604125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640707" y="3761909"/>
            <a:ext cx="3239555" cy="615036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cs-CZ" sz="2000" dirty="0">
                <a:latin typeface="Monaco"/>
                <a:cs typeface="Monaco"/>
              </a:rPr>
              <a:t>137.222.0.37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93030" y="1320225"/>
            <a:ext cx="3470963" cy="615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cs-CZ" sz="2400" dirty="0" err="1">
                <a:latin typeface="Monaco"/>
                <a:cs typeface="Monaco"/>
              </a:rPr>
              <a:t>www.bristol.ac.uk</a:t>
            </a:r>
            <a:endParaRPr lang="en-US" sz="2400" dirty="0">
              <a:latin typeface="Monaco"/>
              <a:cs typeface="Monaco"/>
            </a:endParaRPr>
          </a:p>
        </p:txBody>
      </p:sp>
      <p:pic>
        <p:nvPicPr>
          <p:cNvPr id="12" name="Picture 11" descr="student-776190_640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177" y="2598835"/>
            <a:ext cx="1603983" cy="1310754"/>
          </a:xfrm>
          <a:prstGeom prst="rect">
            <a:avLst/>
          </a:prstGeom>
        </p:spPr>
      </p:pic>
      <p:pic>
        <p:nvPicPr>
          <p:cNvPr id="13" name="Picture 12" descr="network-152380_640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1988" y="2865823"/>
            <a:ext cx="753079" cy="458907"/>
          </a:xfrm>
          <a:prstGeom prst="rect">
            <a:avLst/>
          </a:prstGeom>
        </p:spPr>
      </p:pic>
      <p:pic>
        <p:nvPicPr>
          <p:cNvPr id="14" name="Picture 13" descr="network-152380_640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5300" y="2823384"/>
            <a:ext cx="753079" cy="458907"/>
          </a:xfrm>
          <a:prstGeom prst="rect">
            <a:avLst/>
          </a:prstGeom>
        </p:spPr>
      </p:pic>
      <p:pic>
        <p:nvPicPr>
          <p:cNvPr id="15" name="Picture 14" descr="network-152380_640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5201" y="3708670"/>
            <a:ext cx="753079" cy="458907"/>
          </a:xfrm>
          <a:prstGeom prst="rect">
            <a:avLst/>
          </a:prstGeom>
        </p:spPr>
      </p:pic>
      <p:pic>
        <p:nvPicPr>
          <p:cNvPr id="16" name="Picture 15" descr="network-152380_640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1607" y="2143662"/>
            <a:ext cx="753079" cy="458907"/>
          </a:xfrm>
          <a:prstGeom prst="rect">
            <a:avLst/>
          </a:prstGeom>
        </p:spPr>
      </p:pic>
      <p:pic>
        <p:nvPicPr>
          <p:cNvPr id="17" name="Picture 16" descr="network-152380_640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6222" y="3282289"/>
            <a:ext cx="753079" cy="458907"/>
          </a:xfrm>
          <a:prstGeom prst="rect">
            <a:avLst/>
          </a:prstGeom>
        </p:spPr>
      </p:pic>
      <p:pic>
        <p:nvPicPr>
          <p:cNvPr id="18" name="Picture 17" descr="network-152380_640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760" y="2484487"/>
            <a:ext cx="753079" cy="458907"/>
          </a:xfrm>
          <a:prstGeom prst="rect">
            <a:avLst/>
          </a:prstGeom>
        </p:spPr>
      </p:pic>
      <p:cxnSp>
        <p:nvCxnSpPr>
          <p:cNvPr id="20" name="Curved Connector 19"/>
          <p:cNvCxnSpPr>
            <a:stCxn id="13" idx="3"/>
            <a:endCxn id="16" idx="1"/>
          </p:cNvCxnSpPr>
          <p:nvPr/>
        </p:nvCxnSpPr>
        <p:spPr>
          <a:xfrm flipV="1">
            <a:off x="3025066" y="2373116"/>
            <a:ext cx="376539" cy="722161"/>
          </a:xfrm>
          <a:prstGeom prst="curvedConnector3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3" idx="2"/>
            <a:endCxn id="15" idx="1"/>
          </p:cNvCxnSpPr>
          <p:nvPr/>
        </p:nvCxnSpPr>
        <p:spPr>
          <a:xfrm rot="16200000" flipH="1">
            <a:off x="2540166" y="3433090"/>
            <a:ext cx="613395" cy="396673"/>
          </a:xfrm>
          <a:prstGeom prst="curvedConnector2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5" idx="3"/>
            <a:endCxn id="17" idx="1"/>
          </p:cNvCxnSpPr>
          <p:nvPr/>
        </p:nvCxnSpPr>
        <p:spPr>
          <a:xfrm flipV="1">
            <a:off x="3798280" y="3511743"/>
            <a:ext cx="287941" cy="426380"/>
          </a:xfrm>
          <a:prstGeom prst="curvedConnector3">
            <a:avLst>
              <a:gd name="adj1" fmla="val 50000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1"/>
            <a:endCxn id="16" idx="3"/>
          </p:cNvCxnSpPr>
          <p:nvPr/>
        </p:nvCxnSpPr>
        <p:spPr>
          <a:xfrm rot="10800000">
            <a:off x="4154685" y="2373114"/>
            <a:ext cx="308075" cy="340826"/>
          </a:xfrm>
          <a:prstGeom prst="curvedConnector3">
            <a:avLst>
              <a:gd name="adj1" fmla="val 50000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7" idx="0"/>
            <a:endCxn id="18" idx="2"/>
          </p:cNvCxnSpPr>
          <p:nvPr/>
        </p:nvCxnSpPr>
        <p:spPr>
          <a:xfrm rot="5400000" flipH="1" flipV="1">
            <a:off x="4481581" y="2924574"/>
            <a:ext cx="338896" cy="376539"/>
          </a:xfrm>
          <a:prstGeom prst="curvedConnector3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8" idx="3"/>
            <a:endCxn id="14" idx="1"/>
          </p:cNvCxnSpPr>
          <p:nvPr/>
        </p:nvCxnSpPr>
        <p:spPr>
          <a:xfrm>
            <a:off x="5215839" y="2713940"/>
            <a:ext cx="309461" cy="338896"/>
          </a:xfrm>
          <a:prstGeom prst="curvedConnector3">
            <a:avLst>
              <a:gd name="adj1" fmla="val 50000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5" idx="0"/>
            <a:endCxn id="16" idx="2"/>
          </p:cNvCxnSpPr>
          <p:nvPr/>
        </p:nvCxnSpPr>
        <p:spPr>
          <a:xfrm rot="5400000" flipH="1" flipV="1">
            <a:off x="3046890" y="2977418"/>
            <a:ext cx="1106102" cy="356405"/>
          </a:xfrm>
          <a:prstGeom prst="curvedConnector3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2" idx="3"/>
            <a:endCxn id="13" idx="1"/>
          </p:cNvCxnSpPr>
          <p:nvPr/>
        </p:nvCxnSpPr>
        <p:spPr>
          <a:xfrm flipV="1">
            <a:off x="1982161" y="3095274"/>
            <a:ext cx="289827" cy="158938"/>
          </a:xfrm>
          <a:prstGeom prst="curvedConnector3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network-152380_640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4620" y="3909592"/>
            <a:ext cx="753079" cy="458907"/>
          </a:xfrm>
          <a:prstGeom prst="rect">
            <a:avLst/>
          </a:prstGeom>
        </p:spPr>
      </p:pic>
      <p:cxnSp>
        <p:nvCxnSpPr>
          <p:cNvPr id="50" name="Curved Connector 49"/>
          <p:cNvCxnSpPr>
            <a:stCxn id="17" idx="2"/>
            <a:endCxn id="49" idx="1"/>
          </p:cNvCxnSpPr>
          <p:nvPr/>
        </p:nvCxnSpPr>
        <p:spPr>
          <a:xfrm rot="16200000" flipH="1">
            <a:off x="4494765" y="3709190"/>
            <a:ext cx="397848" cy="461860"/>
          </a:xfrm>
          <a:prstGeom prst="curvedConnector2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14" idx="3"/>
            <a:endCxn id="8" idx="2"/>
          </p:cNvCxnSpPr>
          <p:nvPr/>
        </p:nvCxnSpPr>
        <p:spPr>
          <a:xfrm>
            <a:off x="6278379" y="3052838"/>
            <a:ext cx="598191" cy="238639"/>
          </a:xfrm>
          <a:prstGeom prst="curvedConnector3">
            <a:avLst>
              <a:gd name="adj1" fmla="val 37760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4003" y="5168886"/>
            <a:ext cx="8777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  <a:latin typeface="Helvetica"/>
                <a:cs typeface="Helvetica"/>
              </a:rPr>
              <a:t>Hostname</a:t>
            </a:r>
            <a:r>
              <a:rPr lang="en-US" sz="2400" dirty="0">
                <a:latin typeface="Helvetica"/>
                <a:cs typeface="Helvetica"/>
              </a:rPr>
              <a:t>: Human-readable text - Easy to remember</a:t>
            </a:r>
          </a:p>
          <a:p>
            <a:r>
              <a:rPr lang="en-US" sz="2400" b="1" dirty="0">
                <a:solidFill>
                  <a:srgbClr val="800000"/>
                </a:solidFill>
                <a:latin typeface="Helvetica"/>
                <a:cs typeface="Helvetica"/>
              </a:rPr>
              <a:t>IP Address</a:t>
            </a:r>
            <a:r>
              <a:rPr lang="en-US" sz="2400" dirty="0">
                <a:latin typeface="Helvetica"/>
                <a:cs typeface="Helvetica"/>
              </a:rPr>
              <a:t>: Machine-friendly number </a:t>
            </a:r>
            <a:r>
              <a:rPr lang="en-US" sz="2400" dirty="0">
                <a:solidFill>
                  <a:srgbClr val="800000"/>
                </a:solidFill>
                <a:latin typeface="Helvetica"/>
                <a:cs typeface="Helvetica"/>
              </a:rPr>
              <a:t>with topology information</a:t>
            </a:r>
          </a:p>
        </p:txBody>
      </p:sp>
    </p:spTree>
    <p:extLst>
      <p:ext uri="{BB962C8B-B14F-4D97-AF65-F5344CB8AC3E}">
        <p14:creationId xmlns:p14="http://schemas.microsoft.com/office/powerpoint/2010/main" val="385513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79" y="1314807"/>
            <a:ext cx="8308623" cy="26430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IP Address: </a:t>
            </a:r>
            <a:r>
              <a:rPr lang="en-US" dirty="0">
                <a:solidFill>
                  <a:srgbClr val="3366FF"/>
                </a:solidFill>
              </a:rPr>
              <a:t>A 32-bit number</a:t>
            </a:r>
          </a:p>
          <a:p>
            <a:pPr lvl="1"/>
            <a:r>
              <a:rPr lang="en-US" dirty="0"/>
              <a:t>Globally Unique (some exceptions)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Dot-Decimal Notation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Four 8-bit numbers separated by dots</a:t>
            </a:r>
          </a:p>
          <a:p>
            <a:pPr lvl="1"/>
            <a:r>
              <a:rPr lang="en-US" dirty="0"/>
              <a:t>Valid values: [0, 255]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83624"/>
              </p:ext>
            </p:extLst>
          </p:nvPr>
        </p:nvGraphicFramePr>
        <p:xfrm>
          <a:off x="289582" y="4158652"/>
          <a:ext cx="8658770" cy="142521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09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4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8000"/>
                          </a:solidFill>
                          <a:latin typeface="Helvetica"/>
                          <a:cs typeface="Helvetica"/>
                        </a:rPr>
                        <a:t>Dot-Decimal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cs-CZ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137.222.0.37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4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b="0" dirty="0">
                          <a:latin typeface="Helvetica"/>
                          <a:cs typeface="Helvetica"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cs-CZ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10001001 11011110 00000000 00100101</a:t>
                      </a:r>
                      <a:endParaRPr lang="en-US" sz="2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815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Helvetica"/>
                          <a:cs typeface="Helvetica"/>
                        </a:rPr>
                        <a:t>Raw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dirty="0">
                          <a:solidFill>
                            <a:srgbClr val="3366FF"/>
                          </a:solidFill>
                          <a:latin typeface="Monaco"/>
                          <a:cs typeface="Monaco"/>
                        </a:rPr>
                        <a:t>2313027621</a:t>
                      </a:r>
                      <a:endParaRPr lang="en-US" sz="2400" dirty="0">
                        <a:solidFill>
                          <a:srgbClr val="3366FF"/>
                        </a:solidFill>
                        <a:latin typeface="Monaco"/>
                        <a:cs typeface="Monac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8179" y="5611926"/>
            <a:ext cx="850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/>
                <a:cs typeface="Helvetica"/>
              </a:rPr>
              <a:t>Notations</a:t>
            </a:r>
            <a:r>
              <a:rPr lang="en-US" sz="2400" dirty="0">
                <a:latin typeface="Helvetica"/>
                <a:cs typeface="Helvetica"/>
              </a:rPr>
              <a:t>: The above 3 representations are </a:t>
            </a:r>
            <a:r>
              <a:rPr lang="en-US" sz="2400" i="1" dirty="0">
                <a:latin typeface="Helvetica"/>
                <a:cs typeface="Helvetica"/>
              </a:rPr>
              <a:t>equivalent</a:t>
            </a:r>
          </a:p>
        </p:txBody>
      </p:sp>
      <p:sp>
        <p:nvSpPr>
          <p:cNvPr id="8" name="Oval 7"/>
          <p:cNvSpPr/>
          <p:nvPr/>
        </p:nvSpPr>
        <p:spPr>
          <a:xfrm>
            <a:off x="5138654" y="4143886"/>
            <a:ext cx="723547" cy="493343"/>
          </a:xfrm>
          <a:prstGeom prst="ellipse">
            <a:avLst/>
          </a:prstGeom>
          <a:noFill/>
          <a:ln w="28575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09693" y="4607693"/>
            <a:ext cx="1875315" cy="493343"/>
          </a:xfrm>
          <a:prstGeom prst="ellipse">
            <a:avLst/>
          </a:prstGeom>
          <a:noFill/>
          <a:ln w="28575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0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Address: Two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39" y="1413032"/>
            <a:ext cx="8308623" cy="16459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Each IP address has </a:t>
            </a:r>
            <a:r>
              <a:rPr lang="en-US" dirty="0">
                <a:solidFill>
                  <a:srgbClr val="800000"/>
                </a:solidFill>
              </a:rPr>
              <a:t>two</a:t>
            </a:r>
            <a:r>
              <a:rPr lang="en-US" dirty="0"/>
              <a:t> parts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8000"/>
                </a:solidFill>
              </a:rPr>
              <a:t>Network</a:t>
            </a:r>
            <a:r>
              <a:rPr lang="en-US" dirty="0"/>
              <a:t>: What network is the device attached to?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3366FF"/>
                </a:solidFill>
              </a:rPr>
              <a:t>Host</a:t>
            </a:r>
            <a:r>
              <a:rPr lang="en-US" dirty="0"/>
              <a:t>: The unique ID of the device within that network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5362" y="3597929"/>
            <a:ext cx="1589155" cy="561193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Helvetica"/>
                <a:cs typeface="Helvetica"/>
              </a:rPr>
              <a:t>Net ID</a:t>
            </a:r>
          </a:p>
        </p:txBody>
      </p:sp>
      <p:sp>
        <p:nvSpPr>
          <p:cNvPr id="9" name="Rectangle 8"/>
          <p:cNvSpPr/>
          <p:nvPr/>
        </p:nvSpPr>
        <p:spPr>
          <a:xfrm>
            <a:off x="3264517" y="3597929"/>
            <a:ext cx="3669847" cy="561193"/>
          </a:xfrm>
          <a:prstGeom prst="rect">
            <a:avLst/>
          </a:prstGeom>
          <a:solidFill>
            <a:srgbClr val="3366FF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4E9EF"/>
                </a:solidFill>
                <a:latin typeface="Helvetica"/>
                <a:cs typeface="Helvetica"/>
              </a:rPr>
              <a:t>Host ID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5363" y="3228719"/>
            <a:ext cx="1314751" cy="369208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Byte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90113" y="3228719"/>
            <a:ext cx="1314751" cy="369208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Byte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04863" y="3228719"/>
            <a:ext cx="1314751" cy="369208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Byte 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19613" y="3228719"/>
            <a:ext cx="1314751" cy="369208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Byte 4</a:t>
            </a:r>
          </a:p>
        </p:txBody>
      </p:sp>
    </p:spTree>
    <p:extLst>
      <p:ext uri="{BB962C8B-B14F-4D97-AF65-F5344CB8AC3E}">
        <p14:creationId xmlns:p14="http://schemas.microsoft.com/office/powerpoint/2010/main" val="304124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loud Callout 7"/>
          <p:cNvSpPr/>
          <p:nvPr/>
        </p:nvSpPr>
        <p:spPr>
          <a:xfrm>
            <a:off x="1476625" y="1718964"/>
            <a:ext cx="4113040" cy="2022233"/>
          </a:xfrm>
          <a:prstGeom prst="cloudCallout">
            <a:avLst>
              <a:gd name="adj1" fmla="val 60733"/>
              <a:gd name="adj2" fmla="val -92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erver-567944_640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1822" y="1442869"/>
            <a:ext cx="643307" cy="759624"/>
          </a:xfrm>
          <a:prstGeom prst="rect">
            <a:avLst/>
          </a:prstGeom>
        </p:spPr>
      </p:pic>
      <p:pic>
        <p:nvPicPr>
          <p:cNvPr id="12" name="Picture 11" descr="student-776190_640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177" y="2598835"/>
            <a:ext cx="1603983" cy="1310754"/>
          </a:xfrm>
          <a:prstGeom prst="rect">
            <a:avLst/>
          </a:prstGeom>
        </p:spPr>
      </p:pic>
      <p:pic>
        <p:nvPicPr>
          <p:cNvPr id="14" name="Picture 13" descr="network-152380_640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8743" y="2522665"/>
            <a:ext cx="753079" cy="458907"/>
          </a:xfrm>
          <a:prstGeom prst="rect">
            <a:avLst/>
          </a:prstGeom>
        </p:spPr>
      </p:pic>
      <p:cxnSp>
        <p:nvCxnSpPr>
          <p:cNvPr id="53" name="Curved Connector 52"/>
          <p:cNvCxnSpPr>
            <a:stCxn id="14" idx="3"/>
            <a:endCxn id="7" idx="2"/>
          </p:cNvCxnSpPr>
          <p:nvPr/>
        </p:nvCxnSpPr>
        <p:spPr>
          <a:xfrm flipV="1">
            <a:off x="6041820" y="2202493"/>
            <a:ext cx="321655" cy="549624"/>
          </a:xfrm>
          <a:prstGeom prst="curvedConnector2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server-567944_640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7488" y="1974722"/>
            <a:ext cx="643307" cy="759624"/>
          </a:xfrm>
          <a:prstGeom prst="rect">
            <a:avLst/>
          </a:prstGeom>
        </p:spPr>
      </p:pic>
      <p:pic>
        <p:nvPicPr>
          <p:cNvPr id="35" name="Picture 34" descr="server-567944_640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4451" y="3143899"/>
            <a:ext cx="643307" cy="759624"/>
          </a:xfrm>
          <a:prstGeom prst="rect">
            <a:avLst/>
          </a:prstGeom>
        </p:spPr>
      </p:pic>
      <p:pic>
        <p:nvPicPr>
          <p:cNvPr id="36" name="Picture 35" descr="server-567944_640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6205" y="2981570"/>
            <a:ext cx="643307" cy="759624"/>
          </a:xfrm>
          <a:prstGeom prst="rect">
            <a:avLst/>
          </a:prstGeom>
        </p:spPr>
      </p:pic>
      <p:cxnSp>
        <p:nvCxnSpPr>
          <p:cNvPr id="38" name="Curved Connector 37"/>
          <p:cNvCxnSpPr>
            <a:stCxn id="14" idx="2"/>
            <a:endCxn id="36" idx="1"/>
          </p:cNvCxnSpPr>
          <p:nvPr/>
        </p:nvCxnSpPr>
        <p:spPr>
          <a:xfrm rot="16200000" flipH="1">
            <a:off x="5625837" y="3021015"/>
            <a:ext cx="379812" cy="300924"/>
          </a:xfrm>
          <a:prstGeom prst="curvedConnector2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8" idx="4"/>
            <a:endCxn id="34" idx="1"/>
          </p:cNvCxnSpPr>
          <p:nvPr/>
        </p:nvCxnSpPr>
        <p:spPr>
          <a:xfrm flipV="1">
            <a:off x="6031120" y="2354537"/>
            <a:ext cx="1076369" cy="356939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4" idx="3"/>
            <a:endCxn id="35" idx="0"/>
          </p:cNvCxnSpPr>
          <p:nvPr/>
        </p:nvCxnSpPr>
        <p:spPr>
          <a:xfrm>
            <a:off x="6041821" y="2752117"/>
            <a:ext cx="1174284" cy="391782"/>
          </a:xfrm>
          <a:prstGeom prst="curvedConnector2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53899" y="4879567"/>
            <a:ext cx="84329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>
                <a:solidFill>
                  <a:srgbClr val="800000"/>
                </a:solidFill>
                <a:latin typeface="Helvetica"/>
                <a:cs typeface="Helvetica"/>
              </a:rPr>
              <a:t>“For a given address, how long is the net part?”</a:t>
            </a:r>
          </a:p>
          <a:p>
            <a:r>
              <a:rPr lang="en-US" sz="2400" dirty="0">
                <a:solidFill>
                  <a:srgbClr val="800000"/>
                </a:solidFill>
                <a:latin typeface="Helvetica"/>
                <a:cs typeface="Helvetica"/>
              </a:rPr>
              <a:t>Address Classes</a:t>
            </a:r>
            <a:r>
              <a:rPr lang="en-US" sz="2400" dirty="0">
                <a:latin typeface="Helvetica"/>
                <a:cs typeface="Helvetica"/>
              </a:rPr>
              <a:t>: Early approach</a:t>
            </a:r>
          </a:p>
          <a:p>
            <a:r>
              <a:rPr lang="en-US" sz="2400" dirty="0">
                <a:solidFill>
                  <a:srgbClr val="800000"/>
                </a:solidFill>
                <a:latin typeface="Helvetica"/>
                <a:cs typeface="Helvetica"/>
              </a:rPr>
              <a:t>Prefix length</a:t>
            </a:r>
            <a:r>
              <a:rPr lang="en-US" sz="2400" dirty="0">
                <a:latin typeface="Helvetica"/>
                <a:cs typeface="Helvetica"/>
              </a:rPr>
              <a:t>: Number of bits used for the Net ID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077179" y="1313934"/>
            <a:ext cx="3609623" cy="3401626"/>
          </a:xfrm>
          <a:prstGeom prst="rect">
            <a:avLst/>
          </a:prstGeom>
          <a:noFill/>
          <a:ln w="28575" cmpd="sng">
            <a:solidFill>
              <a:schemeClr val="bg1"/>
            </a:solidFill>
          </a:ln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sz="2400" b="1" dirty="0">
                <a:solidFill>
                  <a:srgbClr val="800000"/>
                </a:solidFill>
                <a:latin typeface="Helvetica"/>
                <a:cs typeface="Helvetica"/>
              </a:rPr>
              <a:t>Different IP Addresses</a:t>
            </a:r>
            <a:br>
              <a:rPr lang="en-US" sz="2400" b="1" dirty="0">
                <a:solidFill>
                  <a:srgbClr val="800000"/>
                </a:solidFill>
                <a:latin typeface="Helvetica"/>
                <a:cs typeface="Helvetica"/>
              </a:rPr>
            </a:br>
            <a:r>
              <a:rPr lang="en-US" sz="2400" b="1" dirty="0">
                <a:solidFill>
                  <a:srgbClr val="008000"/>
                </a:solidFill>
                <a:latin typeface="Helvetica"/>
                <a:cs typeface="Helvetica"/>
              </a:rPr>
              <a:t>Same Network ID</a:t>
            </a:r>
            <a:endParaRPr lang="en-US" sz="2400" dirty="0">
              <a:solidFill>
                <a:srgbClr val="008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4440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9582" y="2634655"/>
          <a:ext cx="8658770" cy="98502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09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2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Helvetica"/>
                          <a:cs typeface="Helvetica"/>
                        </a:rPr>
                        <a:t>Dot-Decimal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cs-CZ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137.222.0.37 / </a:t>
                      </a:r>
                      <a:r>
                        <a:rPr kumimoji="0" lang="cs-CZ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b="0" dirty="0">
                          <a:latin typeface="Helvetica"/>
                          <a:cs typeface="Helvetica"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cs-CZ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10001001 11011110 0000</a:t>
                      </a:r>
                      <a:r>
                        <a:rPr kumimoji="0" lang="cs-CZ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0000</a:t>
                      </a:r>
                      <a:r>
                        <a:rPr kumimoji="0" lang="cs-CZ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 </a:t>
                      </a:r>
                      <a:r>
                        <a:rPr kumimoji="0" lang="cs-CZ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uLnTx/>
                          <a:uFillTx/>
                          <a:latin typeface="Monaco"/>
                          <a:ea typeface="+mn-ea"/>
                          <a:cs typeface="Monaco"/>
                        </a:rPr>
                        <a:t>00100101</a:t>
                      </a:r>
                      <a:endParaRPr lang="en-US" sz="2400" dirty="0">
                        <a:solidFill>
                          <a:srgbClr val="3366FF"/>
                        </a:solidFill>
                        <a:latin typeface="Monaco"/>
                        <a:cs typeface="Monac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89582" y="4163372"/>
            <a:ext cx="8658769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2700" dirty="0">
                <a:solidFill>
                  <a:srgbClr val="008000"/>
                </a:solidFill>
                <a:latin typeface="Helvetica"/>
                <a:cs typeface="Helvetica"/>
              </a:rPr>
              <a:t>Network ID</a:t>
            </a:r>
            <a:r>
              <a:rPr lang="en-US" sz="2700" dirty="0">
                <a:solidFill>
                  <a:srgbClr val="000000"/>
                </a:solidFill>
                <a:latin typeface="Helvetica"/>
                <a:cs typeface="Helvetica"/>
              </a:rPr>
              <a:t>: What network is the device attached to?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2700" dirty="0">
                <a:solidFill>
                  <a:srgbClr val="3366FF"/>
                </a:solidFill>
                <a:latin typeface="Helvetica"/>
                <a:cs typeface="Helvetica"/>
              </a:rPr>
              <a:t>Host ID</a:t>
            </a:r>
            <a:r>
              <a:rPr lang="en-US" sz="2700" dirty="0">
                <a:solidFill>
                  <a:srgbClr val="000000"/>
                </a:solidFill>
                <a:latin typeface="Helvetica"/>
                <a:cs typeface="Helvetica"/>
              </a:rPr>
              <a:t>: The unique ID of the device within that network</a:t>
            </a:r>
          </a:p>
        </p:txBody>
      </p:sp>
      <p:sp>
        <p:nvSpPr>
          <p:cNvPr id="8" name="Rectangle 7"/>
          <p:cNvSpPr/>
          <p:nvPr/>
        </p:nvSpPr>
        <p:spPr>
          <a:xfrm>
            <a:off x="362526" y="1271393"/>
            <a:ext cx="83242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>
                <a:solidFill>
                  <a:srgbClr val="800000"/>
                </a:solidFill>
                <a:latin typeface="Helvetica"/>
                <a:cs typeface="Helvetica"/>
              </a:rPr>
              <a:t>“An IP address is always accompanied</a:t>
            </a:r>
            <a:br>
              <a:rPr lang="en-US" sz="2800" i="1" dirty="0">
                <a:solidFill>
                  <a:srgbClr val="800000"/>
                </a:solidFill>
                <a:latin typeface="Helvetica"/>
                <a:cs typeface="Helvetica"/>
              </a:rPr>
            </a:br>
            <a:r>
              <a:rPr lang="en-US" sz="2800" i="1" dirty="0">
                <a:solidFill>
                  <a:srgbClr val="800000"/>
                </a:solidFill>
                <a:latin typeface="Helvetica"/>
                <a:cs typeface="Helvetica"/>
              </a:rPr>
              <a:t>by its prefix length”</a:t>
            </a:r>
          </a:p>
        </p:txBody>
      </p:sp>
    </p:spTree>
    <p:extLst>
      <p:ext uri="{BB962C8B-B14F-4D97-AF65-F5344CB8AC3E}">
        <p14:creationId xmlns:p14="http://schemas.microsoft.com/office/powerpoint/2010/main" val="5827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Address: Two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39" y="1413032"/>
            <a:ext cx="8308623" cy="16459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Each IP address has </a:t>
            </a:r>
            <a:r>
              <a:rPr lang="en-US" dirty="0">
                <a:solidFill>
                  <a:srgbClr val="800000"/>
                </a:solidFill>
              </a:rPr>
              <a:t>two</a:t>
            </a:r>
            <a:r>
              <a:rPr lang="en-US" dirty="0"/>
              <a:t> parts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8000"/>
                </a:solidFill>
              </a:rPr>
              <a:t>Network</a:t>
            </a:r>
            <a:r>
              <a:rPr lang="en-US" dirty="0"/>
              <a:t>: What network is the device attached to?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3366FF"/>
                </a:solidFill>
              </a:rPr>
              <a:t>Host</a:t>
            </a:r>
            <a:r>
              <a:rPr lang="en-US" dirty="0"/>
              <a:t>: The unique ID of the device within that network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5362" y="3597929"/>
            <a:ext cx="1589155" cy="561193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Helvetica"/>
                <a:cs typeface="Helvetica"/>
              </a:rPr>
              <a:t>Net ID</a:t>
            </a:r>
          </a:p>
        </p:txBody>
      </p:sp>
      <p:sp>
        <p:nvSpPr>
          <p:cNvPr id="9" name="Rectangle 8"/>
          <p:cNvSpPr/>
          <p:nvPr/>
        </p:nvSpPr>
        <p:spPr>
          <a:xfrm>
            <a:off x="3264517" y="3597929"/>
            <a:ext cx="3669847" cy="561193"/>
          </a:xfrm>
          <a:prstGeom prst="rect">
            <a:avLst/>
          </a:prstGeom>
          <a:solidFill>
            <a:srgbClr val="3366FF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4E9EF"/>
                </a:solidFill>
                <a:latin typeface="Helvetica"/>
                <a:cs typeface="Helvetica"/>
              </a:rPr>
              <a:t>Host ID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5363" y="3228719"/>
            <a:ext cx="1314751" cy="369208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Byte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90113" y="3228719"/>
            <a:ext cx="1314751" cy="369208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Byte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04863" y="3228719"/>
            <a:ext cx="1314751" cy="369208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Byte 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19613" y="3228719"/>
            <a:ext cx="1314751" cy="369208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Byte 4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5363" y="4607682"/>
            <a:ext cx="5259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3366FF"/>
                </a:solidFill>
                <a:latin typeface="Monaco"/>
                <a:cs typeface="Monaco"/>
              </a:rPr>
              <a:t>Prefix: /10</a:t>
            </a:r>
            <a:r>
              <a:rPr lang="en-US" sz="3200" dirty="0">
                <a:solidFill>
                  <a:srgbClr val="3366FF"/>
                </a:solidFill>
                <a:latin typeface="Helvetica"/>
                <a:cs typeface="Helvetica"/>
              </a:rPr>
              <a:t> (“slash ten”)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67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Address: Two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39" y="1413032"/>
            <a:ext cx="8308623" cy="16459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Each IP address has </a:t>
            </a:r>
            <a:r>
              <a:rPr lang="en-US" dirty="0">
                <a:solidFill>
                  <a:srgbClr val="800000"/>
                </a:solidFill>
              </a:rPr>
              <a:t>two</a:t>
            </a:r>
            <a:r>
              <a:rPr lang="en-US" dirty="0"/>
              <a:t> parts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8000"/>
                </a:solidFill>
              </a:rPr>
              <a:t>Network</a:t>
            </a:r>
            <a:r>
              <a:rPr lang="en-US" dirty="0"/>
              <a:t>: What network is the device attached to?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3366FF"/>
                </a:solidFill>
              </a:rPr>
              <a:t>Host</a:t>
            </a:r>
            <a:r>
              <a:rPr lang="en-US" dirty="0"/>
              <a:t>: The unique ID of the device within that network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5362" y="3597929"/>
            <a:ext cx="2492487" cy="561193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Helvetica"/>
                <a:cs typeface="Helvetica"/>
              </a:rPr>
              <a:t>Net ID</a:t>
            </a:r>
          </a:p>
        </p:txBody>
      </p:sp>
      <p:sp>
        <p:nvSpPr>
          <p:cNvPr id="9" name="Rectangle 8"/>
          <p:cNvSpPr/>
          <p:nvPr/>
        </p:nvSpPr>
        <p:spPr>
          <a:xfrm>
            <a:off x="4167848" y="3597929"/>
            <a:ext cx="2766515" cy="561193"/>
          </a:xfrm>
          <a:prstGeom prst="rect">
            <a:avLst/>
          </a:prstGeom>
          <a:solidFill>
            <a:srgbClr val="3366FF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4E9EF"/>
                </a:solidFill>
                <a:latin typeface="Helvetica"/>
                <a:cs typeface="Helvetica"/>
              </a:rPr>
              <a:t>Host ID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5363" y="3228719"/>
            <a:ext cx="1314751" cy="369208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Byte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90113" y="3228719"/>
            <a:ext cx="1314751" cy="369208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Byte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04863" y="3228719"/>
            <a:ext cx="1314751" cy="369208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Byte 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19613" y="3228719"/>
            <a:ext cx="1314751" cy="369208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Byte 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75363" y="4607682"/>
            <a:ext cx="5259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3366FF"/>
                </a:solidFill>
                <a:latin typeface="Monaco"/>
                <a:cs typeface="Monaco"/>
              </a:rPr>
              <a:t>Prefix: 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9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Address: Two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39" y="1413032"/>
            <a:ext cx="8308623" cy="16459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Each IP address has </a:t>
            </a:r>
            <a:r>
              <a:rPr lang="en-US" dirty="0">
                <a:solidFill>
                  <a:srgbClr val="800000"/>
                </a:solidFill>
              </a:rPr>
              <a:t>two</a:t>
            </a:r>
            <a:r>
              <a:rPr lang="en-US" dirty="0"/>
              <a:t> parts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8000"/>
                </a:solidFill>
              </a:rPr>
              <a:t>Network</a:t>
            </a:r>
            <a:r>
              <a:rPr lang="en-US" dirty="0"/>
              <a:t>: What network is the device attached to?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3366FF"/>
                </a:solidFill>
              </a:rPr>
              <a:t>Host</a:t>
            </a:r>
            <a:r>
              <a:rPr lang="en-US" dirty="0"/>
              <a:t>: The unique ID of the device within that network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5362" y="3597929"/>
            <a:ext cx="3458427" cy="561193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Helvetica"/>
                <a:cs typeface="Helvetica"/>
              </a:rPr>
              <a:t>Net ID</a:t>
            </a:r>
          </a:p>
        </p:txBody>
      </p:sp>
      <p:sp>
        <p:nvSpPr>
          <p:cNvPr id="9" name="Rectangle 8"/>
          <p:cNvSpPr/>
          <p:nvPr/>
        </p:nvSpPr>
        <p:spPr>
          <a:xfrm>
            <a:off x="5133790" y="3597929"/>
            <a:ext cx="1800575" cy="561193"/>
          </a:xfrm>
          <a:prstGeom prst="rect">
            <a:avLst/>
          </a:prstGeom>
          <a:solidFill>
            <a:srgbClr val="3366FF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4E9EF"/>
                </a:solidFill>
                <a:latin typeface="Helvetica"/>
                <a:cs typeface="Helvetica"/>
              </a:rPr>
              <a:t>Host ID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5363" y="3228719"/>
            <a:ext cx="1314751" cy="369208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Byte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90113" y="3228719"/>
            <a:ext cx="1314751" cy="369208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Byte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04863" y="3228719"/>
            <a:ext cx="1314751" cy="369208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Byte 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19613" y="3228719"/>
            <a:ext cx="1314751" cy="369208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Byte 4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1139" y="4525791"/>
            <a:ext cx="8308623" cy="1520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75363" y="4607682"/>
            <a:ext cx="5259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3366FF"/>
                </a:solidFill>
                <a:latin typeface="Monaco"/>
                <a:cs typeface="Monaco"/>
              </a:rPr>
              <a:t>Prefix: /22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67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6393</TotalTime>
  <Words>794</Words>
  <Application>Microsoft Macintosh PowerPoint</Application>
  <PresentationFormat>On-screen Show (4:3)</PresentationFormat>
  <Paragraphs>173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Century Gothic</vt:lpstr>
      <vt:lpstr>Courier New</vt:lpstr>
      <vt:lpstr>Helvetica</vt:lpstr>
      <vt:lpstr>Monaco</vt:lpstr>
      <vt:lpstr>Palatino Linotype</vt:lpstr>
      <vt:lpstr>Zapf Dingbats</vt:lpstr>
      <vt:lpstr>Executive</vt:lpstr>
      <vt:lpstr>IP Addressing  (it will be in the exam, it always is)</vt:lpstr>
      <vt:lpstr>The Need for Addresses</vt:lpstr>
      <vt:lpstr>IP Addresses</vt:lpstr>
      <vt:lpstr>One Address: Two Parts</vt:lpstr>
      <vt:lpstr>Network ID</vt:lpstr>
      <vt:lpstr>So?</vt:lpstr>
      <vt:lpstr>One Address: Two Parts</vt:lpstr>
      <vt:lpstr>One Address: Two Parts</vt:lpstr>
      <vt:lpstr>One Address: Two Parts</vt:lpstr>
      <vt:lpstr>Special Addresses</vt:lpstr>
      <vt:lpstr>Example Calculations</vt:lpstr>
      <vt:lpstr>Example Calculations</vt:lpstr>
      <vt:lpstr>Example Calculations</vt:lpstr>
      <vt:lpstr>Example Calculations</vt:lpstr>
      <vt:lpstr>OK, but why?</vt:lpstr>
      <vt:lpstr>Variable Length Subnet Masks (VLSM)</vt:lpstr>
      <vt:lpstr>IPv6 Addresses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IPv6 in Wireless Sensor Networks &amp; The Internet of Things</dc:title>
  <dc:creator>George Oikonomou</dc:creator>
  <cp:lastModifiedBy>George Oikonomou</cp:lastModifiedBy>
  <cp:revision>300</cp:revision>
  <cp:lastPrinted>2015-10-12T20:53:00Z</cp:lastPrinted>
  <dcterms:created xsi:type="dcterms:W3CDTF">2012-02-20T11:56:49Z</dcterms:created>
  <dcterms:modified xsi:type="dcterms:W3CDTF">2020-11-17T20:56:08Z</dcterms:modified>
</cp:coreProperties>
</file>