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01" r:id="rId3"/>
    <p:sldId id="443" r:id="rId4"/>
    <p:sldId id="444" r:id="rId5"/>
    <p:sldId id="347" r:id="rId6"/>
    <p:sldId id="348" r:id="rId7"/>
    <p:sldId id="401" r:id="rId8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35B1EFD-8FB8-8E44-86B2-219BD0812F72}"/>
    <pc:docChg chg="custSel delSld modSld delMainMaster modShowInfo">
      <pc:chgData name="George Oikonomou" userId="e5e5709f-5788-4bb9-a2cb-c47cfc333c75" providerId="ADAL" clId="{335B1EFD-8FB8-8E44-86B2-219BD0812F72}" dt="2021-02-03T22:52:25.771" v="46" actId="20577"/>
      <pc:docMkLst>
        <pc:docMk/>
      </pc:docMkLst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335B1EFD-8FB8-8E44-86B2-219BD0812F72}" dt="2021-01-27T21:55:28.932" v="43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00"/>
        </pc:sldMkLst>
      </pc:sldChg>
      <pc:sldChg chg="modSp mod">
        <pc:chgData name="George Oikonomou" userId="e5e5709f-5788-4bb9-a2cb-c47cfc333c75" providerId="ADAL" clId="{335B1EFD-8FB8-8E44-86B2-219BD0812F72}" dt="2021-02-03T22:52:25.771" v="46" actId="20577"/>
        <pc:sldMkLst>
          <pc:docMk/>
          <pc:sldMk cId="0" sldId="401"/>
        </pc:sldMkLst>
        <pc:spChg chg="mod">
          <ac:chgData name="George Oikonomou" userId="e5e5709f-5788-4bb9-a2cb-c47cfc333c75" providerId="ADAL" clId="{335B1EFD-8FB8-8E44-86B2-219BD0812F72}" dt="2021-02-03T22:52:25.771" v="46" actId="20577"/>
          <ac:spMkLst>
            <pc:docMk/>
            <pc:sldMk cId="0" sldId="401"/>
            <ac:spMk id="111623" creationId="{00000000-0000-0000-0000-000000000000}"/>
          </ac:spMkLst>
        </pc:spChg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335B1EFD-8FB8-8E44-86B2-219BD0812F72}" dt="2021-01-27T21:55:05.534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335B1EFD-8FB8-8E44-86B2-219BD0812F72}" dt="2021-01-27T21:55:14.305" v="41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335B1EFD-8FB8-8E44-86B2-219BD0812F72}" dt="2021-01-27T21:55:14.305" v="41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335B1EFD-8FB8-8E44-86B2-219BD0812F72}" dt="2021-01-27T21:55:23.258" v="42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335B1EFD-8FB8-8E44-86B2-219BD0812F72}" dt="2021-01-27T21:55:28.932" v="43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335B1EFD-8FB8-8E44-86B2-219BD0812F72}" dt="2021-01-27T21:55:28.932" v="43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Throughput and Fairness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throughput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avg. TCP thruput as function of window size, RTT?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ignore slow start, assume always data to send</a:t>
            </a:r>
          </a:p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W: window size </a:t>
            </a:r>
            <a:r>
              <a:rPr lang="en-US" sz="1600">
                <a:latin typeface="Gill Sans MT" charset="0"/>
                <a:cs typeface="+mn-cs"/>
              </a:rPr>
              <a:t>(measured in bytes)</a:t>
            </a:r>
            <a:r>
              <a:rPr lang="en-US" sz="2800">
                <a:latin typeface="Gill Sans MT" charset="0"/>
                <a:cs typeface="+mn-cs"/>
              </a:rPr>
              <a:t> where loss occurs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avg. window size (# in-flight bytes) is ¾ W</a:t>
            </a:r>
          </a:p>
          <a:p>
            <a:pPr lvl="1">
              <a:defRPr/>
            </a:pPr>
            <a:r>
              <a:rPr lang="en-US" sz="2400">
                <a:latin typeface="Gill Sans MT" charset="0"/>
              </a:rPr>
              <a:t>avg. thruput is 3/4W per RTT</a:t>
            </a:r>
          </a:p>
        </p:txBody>
      </p:sp>
      <p:grpSp>
        <p:nvGrpSpPr>
          <p:cNvPr id="124934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124945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W/2</a:t>
              </a:r>
            </a:p>
          </p:txBody>
        </p:sp>
      </p:grpSp>
      <p:grpSp>
        <p:nvGrpSpPr>
          <p:cNvPr id="124935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cs typeface="+mn-cs"/>
                </a:rPr>
                <a:t>avg TCP thruput = </a:t>
              </a:r>
            </a:p>
          </p:txBody>
        </p:sp>
        <p:grpSp>
          <p:nvGrpSpPr>
            <p:cNvPr id="124937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cs typeface="+mn-cs"/>
                  </a:rPr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cs typeface="+mn-cs"/>
                  </a:rPr>
                  <a:t>bytes/sec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525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cs typeface="+mj-cs"/>
              </a:rPr>
              <a:t>TCP Futures: TCP over </a:t>
            </a:r>
            <a:r>
              <a:rPr lang="ja-JP" altLang="en-US" sz="3600">
                <a:latin typeface="Gill Sans MT" charset="0"/>
                <a:cs typeface="+mj-cs"/>
              </a:rPr>
              <a:t>“</a:t>
            </a:r>
            <a:r>
              <a:rPr lang="en-US" sz="3600">
                <a:latin typeface="Gill Sans MT" charset="0"/>
                <a:cs typeface="+mj-cs"/>
              </a:rPr>
              <a:t>long, fat pipes</a:t>
            </a:r>
            <a:r>
              <a:rPr lang="ja-JP" altLang="en-US" sz="3600">
                <a:latin typeface="Gill Sans MT" charset="0"/>
                <a:cs typeface="+mj-cs"/>
              </a:rPr>
              <a:t>”</a:t>
            </a:r>
            <a:endParaRPr lang="en-US" sz="3600">
              <a:latin typeface="Gill Sans MT" charset="0"/>
              <a:cs typeface="+mj-cs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6002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example: 1500 byte segments, 100ms RTT, want 10 Gbps throughput</a:t>
            </a:r>
          </a:p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requires W = 83,333 in-flight segments</a:t>
            </a:r>
          </a:p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throughput in terms of segment loss probability, L </a:t>
            </a:r>
            <a:r>
              <a:rPr lang="en-US" sz="2000">
                <a:latin typeface="Gill Sans MT" charset="0"/>
                <a:cs typeface="+mn-cs"/>
              </a:rPr>
              <a:t>[Mathis 1997]:</a:t>
            </a:r>
            <a:br>
              <a:rPr lang="en-US" sz="2800">
                <a:latin typeface="Gill Sans MT" charset="0"/>
                <a:cs typeface="+mn-cs"/>
              </a:rPr>
            </a:br>
            <a:br>
              <a:rPr lang="en-US" sz="2800">
                <a:latin typeface="Gill Sans MT" charset="0"/>
                <a:cs typeface="+mn-cs"/>
              </a:rPr>
            </a:br>
            <a:br>
              <a:rPr lang="en-US" sz="2800">
                <a:latin typeface="Gill Sans MT" charset="0"/>
                <a:cs typeface="+mn-cs"/>
              </a:rPr>
            </a:br>
            <a:endParaRPr lang="en-US" sz="2800">
              <a:latin typeface="Gill Sans MT" charset="0"/>
              <a:cs typeface="+mn-cs"/>
            </a:endParaRP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>
                <a:latin typeface="MS Mincho" charset="0"/>
                <a:ea typeface="MS Mincho" charset="0"/>
                <a:cs typeface="MS Mincho" charset="0"/>
              </a:rPr>
              <a:t>➜ </a:t>
            </a:r>
            <a:r>
              <a:rPr lang="en-US" sz="2400">
                <a:latin typeface="Gill Sans MT" charset="0"/>
                <a:ea typeface="MS Mincho" charset="0"/>
                <a:cs typeface="MS Mincho" charset="0"/>
              </a:rPr>
              <a:t>to achieve 10 Gbps throughput, need a loss rate of </a:t>
            </a:r>
            <a:r>
              <a:rPr lang="en-US" sz="2400">
                <a:latin typeface="Gill Sans MT" charset="0"/>
              </a:rPr>
              <a:t>L = 2</a:t>
            </a:r>
            <a:r>
              <a:rPr lang="el-GR" sz="2400">
                <a:latin typeface="Gill Sans MT" charset="0"/>
              </a:rPr>
              <a:t>·</a:t>
            </a:r>
            <a:r>
              <a:rPr lang="en-US" sz="2400">
                <a:latin typeface="Gill Sans MT" charset="0"/>
              </a:rPr>
              <a:t>10</a:t>
            </a:r>
            <a:r>
              <a:rPr lang="en-US" sz="2400" baseline="30000">
                <a:latin typeface="Gill Sans MT" charset="0"/>
              </a:rPr>
              <a:t>-10  </a:t>
            </a:r>
            <a:r>
              <a:rPr lang="en-US" sz="2400" i="1">
                <a:solidFill>
                  <a:srgbClr val="FF0000"/>
                </a:solidFill>
                <a:latin typeface="Gill Sans MT" charset="0"/>
              </a:rPr>
              <a:t> – a very small loss rate!</a:t>
            </a:r>
          </a:p>
          <a:p>
            <a:pPr>
              <a:defRPr/>
            </a:pPr>
            <a:r>
              <a:rPr lang="en-US" sz="2800">
                <a:latin typeface="Gill Sans MT" charset="0"/>
                <a:cs typeface="+mn-cs"/>
              </a:rPr>
              <a:t>new versions of TCP for high-speed</a:t>
            </a:r>
            <a:endParaRPr lang="en-US" sz="2800" baseline="30000">
              <a:latin typeface="Gill Sans MT" charset="0"/>
              <a:cs typeface="+mn-cs"/>
            </a:endParaRPr>
          </a:p>
          <a:p>
            <a:pPr>
              <a:defRPr/>
            </a:pPr>
            <a:endParaRPr lang="en-US" sz="2800">
              <a:latin typeface="Gill Sans MT" charset="0"/>
              <a:cs typeface="+mn-cs"/>
            </a:endParaRPr>
          </a:p>
        </p:txBody>
      </p:sp>
      <p:grpSp>
        <p:nvGrpSpPr>
          <p:cNvPr id="125958" name="Group 16"/>
          <p:cNvGrpSpPr>
            <a:grpSpLocks/>
          </p:cNvGrpSpPr>
          <p:nvPr/>
        </p:nvGrpSpPr>
        <p:grpSpPr bwMode="auto">
          <a:xfrm>
            <a:off x="1947863" y="3462338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  <a:cs typeface="+mn-cs"/>
                </a:rPr>
                <a:t>1.22</a:t>
              </a:r>
            </a:p>
          </p:txBody>
        </p:sp>
        <p:grpSp>
          <p:nvGrpSpPr>
            <p:cNvPr id="125961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>
                    <a:latin typeface="Arial" charset="0"/>
                    <a:cs typeface="+mn-cs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RTT</a:t>
                </a:r>
              </a:p>
            </p:txBody>
          </p:sp>
          <p:sp>
            <p:nvSpPr>
              <p:cNvPr id="125966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6980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12700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1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11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14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15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26981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12700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700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7003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7006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07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fairness goal:</a:t>
            </a:r>
            <a:r>
              <a:rPr lang="en-US">
                <a:latin typeface="Gill Sans MT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bottleneck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router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capacity R</a:t>
            </a:r>
          </a:p>
        </p:txBody>
      </p:sp>
      <p:sp>
        <p:nvSpPr>
          <p:cNvPr id="126988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990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Fairness</a:t>
            </a:r>
          </a:p>
        </p:txBody>
      </p:sp>
      <p:pic>
        <p:nvPicPr>
          <p:cNvPr id="126992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TCP connection 2</a:t>
            </a:r>
          </a:p>
        </p:txBody>
      </p:sp>
      <p:grpSp>
        <p:nvGrpSpPr>
          <p:cNvPr id="126994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126998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999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6995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126996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997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latin typeface="Gill Sans MT" charset="0"/>
                <a:cs typeface="+mn-cs"/>
              </a:rPr>
              <a:t>two competing sessions: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additive increase gives slope of 1, as throughout increases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</a:rPr>
              <a:t>R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</a:rPr>
              <a:t>R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equal bandwidth share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Connection 1 throughput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Connection 2 throughput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congestion avoidance: additive increase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loss: decrease window by factor of 2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congestion avoidance: additive increase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loss: decrease window by factor of 2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latin typeface="Gill Sans MT" charset="0"/>
                <a:cs typeface="+mn-cs"/>
              </a:rPr>
              <a:t>Fairness and UDP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multimedia apps often do not use TCP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do not want rate throttled by congestion control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instead use UDP: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send audio/video at constant rate, tolerate packet loss</a:t>
            </a: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Fairness, parallel TCP connections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web browsers do this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new app asks for 1 TCP, gets rate R/10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latin typeface="Gill Sans MT" charset="0"/>
              </a:rPr>
              <a:t>new app asks for 10 TCPs, gets R/2 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18744</TotalTime>
  <Words>365</Words>
  <Application>Microsoft Macintosh PowerPoint</Application>
  <PresentationFormat>On-screen Show (4:3)</PresentationFormat>
  <Paragraphs>73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MS Mincho</vt:lpstr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TCP throughput</vt:lpstr>
      <vt:lpstr>TCP Futures: TCP over “long, fat pipes”</vt:lpstr>
      <vt:lpstr>TCP Fairness</vt:lpstr>
      <vt:lpstr>Why is TCP fair?</vt:lpstr>
      <vt:lpstr>Fairness (more)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2021-02-03T22:52:27Z</dcterms:modified>
</cp:coreProperties>
</file>