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300" r:id="rId2"/>
  </p:sldMasterIdLst>
  <p:notesMasterIdLst>
    <p:notesMasterId r:id="rId13"/>
  </p:notesMasterIdLst>
  <p:handoutMasterIdLst>
    <p:handoutMasterId r:id="rId14"/>
  </p:handoutMasterIdLst>
  <p:sldIdLst>
    <p:sldId id="521" r:id="rId3"/>
    <p:sldId id="522" r:id="rId4"/>
    <p:sldId id="374" r:id="rId5"/>
    <p:sldId id="375" r:id="rId6"/>
    <p:sldId id="376" r:id="rId7"/>
    <p:sldId id="515" r:id="rId8"/>
    <p:sldId id="453" r:id="rId9"/>
    <p:sldId id="454" r:id="rId10"/>
    <p:sldId id="518" r:id="rId11"/>
    <p:sldId id="274" r:id="rId1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99"/>
    <a:srgbClr val="FFFF00"/>
    <a:srgbClr val="DDDDDD"/>
    <a:srgbClr val="FFCCFF"/>
    <a:srgbClr val="FF99CC"/>
    <a:srgbClr val="CC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CDC24-A3A8-6045-A572-D087EA4CE2FA}" v="9" dt="2021-02-15T15:53:06.357"/>
    <p1510:client id="{C52C0757-7EF4-4A4B-858B-100CBC9F042A}" v="3" dt="2021-02-15T22:05:41.779"/>
    <p1510:client id="{E868B963-4DC2-3C45-A949-5C5E40F71B79}" v="70" dt="2021-02-15T21:38:08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2"/>
    <p:restoredTop sz="96327" autoAdjust="0"/>
  </p:normalViewPr>
  <p:slideViewPr>
    <p:cSldViewPr snapToGrid="0">
      <p:cViewPr varScale="1">
        <p:scale>
          <a:sx n="123" d="100"/>
          <a:sy n="123" d="100"/>
        </p:scale>
        <p:origin x="15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2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6F9CDC24-A3A8-6045-A572-D087EA4CE2FA}"/>
    <pc:docChg chg="undo custSel addSld delSld modSld addMainMaster delMainMaster">
      <pc:chgData name="George Oikonomou" userId="e5e5709f-5788-4bb9-a2cb-c47cfc333c75" providerId="ADAL" clId="{6F9CDC24-A3A8-6045-A572-D087EA4CE2FA}" dt="2021-02-15T16:26:01.095" v="73" actId="14100"/>
      <pc:docMkLst>
        <pc:docMk/>
      </pc:docMkLst>
      <pc:sldChg chg="del">
        <pc:chgData name="George Oikonomou" userId="e5e5709f-5788-4bb9-a2cb-c47cfc333c75" providerId="ADAL" clId="{6F9CDC24-A3A8-6045-A572-D087EA4CE2FA}" dt="2021-02-15T15:52:21.266" v="47" actId="2696"/>
        <pc:sldMkLst>
          <pc:docMk/>
          <pc:sldMk cId="0" sldId="271"/>
        </pc:sldMkLst>
      </pc:sldChg>
      <pc:sldChg chg="modSp mod">
        <pc:chgData name="George Oikonomou" userId="e5e5709f-5788-4bb9-a2cb-c47cfc333c75" providerId="ADAL" clId="{6F9CDC24-A3A8-6045-A572-D087EA4CE2FA}" dt="2021-02-15T16:26:01.095" v="73" actId="14100"/>
        <pc:sldMkLst>
          <pc:docMk/>
          <pc:sldMk cId="0" sldId="329"/>
        </pc:sldMkLst>
        <pc:spChg chg="mod">
          <ac:chgData name="George Oikonomou" userId="e5e5709f-5788-4bb9-a2cb-c47cfc333c75" providerId="ADAL" clId="{6F9CDC24-A3A8-6045-A572-D087EA4CE2FA}" dt="2021-02-15T16:26:01.095" v="73" actId="14100"/>
          <ac:spMkLst>
            <pc:docMk/>
            <pc:sldMk cId="0" sldId="329"/>
            <ac:spMk id="83977" creationId="{00000000-0000-0000-0000-000000000000}"/>
          </ac:spMkLst>
        </pc:spChg>
        <pc:grpChg chg="mod">
          <ac:chgData name="George Oikonomou" userId="e5e5709f-5788-4bb9-a2cb-c47cfc333c75" providerId="ADAL" clId="{6F9CDC24-A3A8-6045-A572-D087EA4CE2FA}" dt="2021-02-15T16:25:56.088" v="72" actId="14100"/>
          <ac:grpSpMkLst>
            <pc:docMk/>
            <pc:sldMk cId="0" sldId="329"/>
            <ac:grpSpMk id="83973" creationId="{00000000-0000-0000-0000-000000000000}"/>
          </ac:grpSpMkLst>
        </pc:grpChg>
      </pc:sldChg>
      <pc:sldChg chg="del">
        <pc:chgData name="George Oikonomou" userId="e5e5709f-5788-4bb9-a2cb-c47cfc333c75" providerId="ADAL" clId="{6F9CDC24-A3A8-6045-A572-D087EA4CE2FA}" dt="2021-02-15T15:40:01.974" v="1" actId="2696"/>
        <pc:sldMkLst>
          <pc:docMk/>
          <pc:sldMk cId="2496843752" sldId="354"/>
        </pc:sldMkLst>
      </pc:sldChg>
      <pc:sldChg chg="del">
        <pc:chgData name="George Oikonomou" userId="e5e5709f-5788-4bb9-a2cb-c47cfc333c75" providerId="ADAL" clId="{6F9CDC24-A3A8-6045-A572-D087EA4CE2FA}" dt="2021-02-15T15:39:24.285" v="0" actId="2696"/>
        <pc:sldMkLst>
          <pc:docMk/>
          <pc:sldMk cId="1119881730" sldId="511"/>
        </pc:sldMkLst>
      </pc:sldChg>
      <pc:sldChg chg="modSp add del mod">
        <pc:chgData name="George Oikonomou" userId="e5e5709f-5788-4bb9-a2cb-c47cfc333c75" providerId="ADAL" clId="{6F9CDC24-A3A8-6045-A572-D087EA4CE2FA}" dt="2021-02-15T15:40:32.352" v="13" actId="2696"/>
        <pc:sldMkLst>
          <pc:docMk/>
          <pc:sldMk cId="3860354668" sldId="513"/>
        </pc:sldMkLst>
        <pc:spChg chg="mod">
          <ac:chgData name="George Oikonomou" userId="e5e5709f-5788-4bb9-a2cb-c47cfc333c75" providerId="ADAL" clId="{6F9CDC24-A3A8-6045-A572-D087EA4CE2FA}" dt="2021-02-15T15:40:27.562" v="11" actId="20577"/>
          <ac:spMkLst>
            <pc:docMk/>
            <pc:sldMk cId="3860354668" sldId="513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6F9CDC24-A3A8-6045-A572-D087EA4CE2FA}" dt="2021-02-15T15:40:08.223" v="2" actId="2696"/>
        <pc:sldMkLst>
          <pc:docMk/>
          <pc:sldMk cId="1648169971" sldId="514"/>
        </pc:sldMkLst>
      </pc:sldChg>
      <pc:sldChg chg="modSp add mod">
        <pc:chgData name="George Oikonomou" userId="e5e5709f-5788-4bb9-a2cb-c47cfc333c75" providerId="ADAL" clId="{6F9CDC24-A3A8-6045-A572-D087EA4CE2FA}" dt="2021-02-15T15:41:15.993" v="43" actId="20577"/>
        <pc:sldMkLst>
          <pc:docMk/>
          <pc:sldMk cId="443944921" sldId="519"/>
        </pc:sldMkLst>
        <pc:spChg chg="mod">
          <ac:chgData name="George Oikonomou" userId="e5e5709f-5788-4bb9-a2cb-c47cfc333c75" providerId="ADAL" clId="{6F9CDC24-A3A8-6045-A572-D087EA4CE2FA}" dt="2021-02-15T15:41:15.993" v="43" actId="20577"/>
          <ac:spMkLst>
            <pc:docMk/>
            <pc:sldMk cId="443944921" sldId="519"/>
            <ac:spMk id="2" creationId="{00000000-0000-0000-0000-000000000000}"/>
          </ac:spMkLst>
        </pc:spChg>
      </pc:sldChg>
      <pc:sldChg chg="modSp add del">
        <pc:chgData name="George Oikonomou" userId="e5e5709f-5788-4bb9-a2cb-c47cfc333c75" providerId="ADAL" clId="{6F9CDC24-A3A8-6045-A572-D087EA4CE2FA}" dt="2021-02-15T15:41:03.443" v="15"/>
        <pc:sldMkLst>
          <pc:docMk/>
          <pc:sldMk cId="1917473953" sldId="519"/>
        </pc:sldMkLst>
        <pc:spChg chg="mod">
          <ac:chgData name="George Oikonomou" userId="e5e5709f-5788-4bb9-a2cb-c47cfc333c75" providerId="ADAL" clId="{6F9CDC24-A3A8-6045-A572-D087EA4CE2FA}" dt="2021-02-15T15:40:42.726" v="14"/>
          <ac:spMkLst>
            <pc:docMk/>
            <pc:sldMk cId="1917473953" sldId="519"/>
            <ac:spMk id="7" creationId="{00000000-0000-0000-0000-000000000000}"/>
          </ac:spMkLst>
        </pc:spChg>
      </pc:sldChg>
      <pc:sldChg chg="modSp add del mod">
        <pc:chgData name="George Oikonomou" userId="e5e5709f-5788-4bb9-a2cb-c47cfc333c75" providerId="ADAL" clId="{6F9CDC24-A3A8-6045-A572-D087EA4CE2FA}" dt="2021-02-15T15:52:48.104" v="54" actId="20577"/>
        <pc:sldMkLst>
          <pc:docMk/>
          <pc:sldMk cId="828769450" sldId="520"/>
        </pc:sldMkLst>
        <pc:spChg chg="mod">
          <ac:chgData name="George Oikonomou" userId="e5e5709f-5788-4bb9-a2cb-c47cfc333c75" providerId="ADAL" clId="{6F9CDC24-A3A8-6045-A572-D087EA4CE2FA}" dt="2021-02-15T15:52:48.104" v="54" actId="20577"/>
          <ac:spMkLst>
            <pc:docMk/>
            <pc:sldMk cId="828769450" sldId="520"/>
            <ac:spMk id="2" creationId="{00000000-0000-0000-0000-000000000000}"/>
          </ac:spMkLst>
        </pc:spChg>
      </pc:sldChg>
      <pc:sldChg chg="modSp add del">
        <pc:chgData name="George Oikonomou" userId="e5e5709f-5788-4bb9-a2cb-c47cfc333c75" providerId="ADAL" clId="{6F9CDC24-A3A8-6045-A572-D087EA4CE2FA}" dt="2021-02-15T15:41:37.724" v="45"/>
        <pc:sldMkLst>
          <pc:docMk/>
          <pc:sldMk cId="1885894202" sldId="520"/>
        </pc:sldMkLst>
        <pc:spChg chg="mod">
          <ac:chgData name="George Oikonomou" userId="e5e5709f-5788-4bb9-a2cb-c47cfc333c75" providerId="ADAL" clId="{6F9CDC24-A3A8-6045-A572-D087EA4CE2FA}" dt="2021-02-15T15:41:35.181" v="44"/>
          <ac:spMkLst>
            <pc:docMk/>
            <pc:sldMk cId="1885894202" sldId="520"/>
            <ac:spMk id="7" creationId="{00000000-0000-0000-0000-000000000000}"/>
          </ac:spMkLst>
        </pc:spChg>
      </pc:sldChg>
      <pc:sldChg chg="modSp add mod">
        <pc:chgData name="George Oikonomou" userId="e5e5709f-5788-4bb9-a2cb-c47cfc333c75" providerId="ADAL" clId="{6F9CDC24-A3A8-6045-A572-D087EA4CE2FA}" dt="2021-02-15T15:53:11.968" v="68" actId="20577"/>
        <pc:sldMkLst>
          <pc:docMk/>
          <pc:sldMk cId="3634550575" sldId="521"/>
        </pc:sldMkLst>
        <pc:spChg chg="mod">
          <ac:chgData name="George Oikonomou" userId="e5e5709f-5788-4bb9-a2cb-c47cfc333c75" providerId="ADAL" clId="{6F9CDC24-A3A8-6045-A572-D087EA4CE2FA}" dt="2021-02-15T15:53:11.968" v="68" actId="20577"/>
          <ac:spMkLst>
            <pc:docMk/>
            <pc:sldMk cId="3634550575" sldId="521"/>
            <ac:spMk id="2" creationId="{00000000-0000-0000-0000-000000000000}"/>
          </ac:spMkLst>
        </pc:spChg>
      </pc:sldChg>
      <pc:sldChg chg="modSp add del">
        <pc:chgData name="George Oikonomou" userId="e5e5709f-5788-4bb9-a2cb-c47cfc333c75" providerId="ADAL" clId="{6F9CDC24-A3A8-6045-A572-D087EA4CE2FA}" dt="2021-02-15T15:53:06.266" v="56"/>
        <pc:sldMkLst>
          <pc:docMk/>
          <pc:sldMk cId="3844903086" sldId="521"/>
        </pc:sldMkLst>
        <pc:spChg chg="mod">
          <ac:chgData name="George Oikonomou" userId="e5e5709f-5788-4bb9-a2cb-c47cfc333c75" providerId="ADAL" clId="{6F9CDC24-A3A8-6045-A572-D087EA4CE2FA}" dt="2021-02-15T15:53:01.726" v="55"/>
          <ac:spMkLst>
            <pc:docMk/>
            <pc:sldMk cId="3844903086" sldId="521"/>
            <ac:spMk id="7" creationId="{00000000-0000-0000-0000-000000000000}"/>
          </ac:spMkLst>
        </pc:spChg>
      </pc:sldChg>
      <pc:sldMasterChg chg="add del addSldLayout delSldLayout">
        <pc:chgData name="George Oikonomou" userId="e5e5709f-5788-4bb9-a2cb-c47cfc333c75" providerId="ADAL" clId="{6F9CDC24-A3A8-6045-A572-D087EA4CE2FA}" dt="2021-02-15T15:40:32.352" v="13" actId="2696"/>
        <pc:sldMasterMkLst>
          <pc:docMk/>
          <pc:sldMasterMk cId="3526275227" sldId="2147484300"/>
        </pc:sldMasterMkLst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2937089792" sldId="2147484301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1890849406" sldId="2147484302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91531706" sldId="2147484303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2284787531" sldId="2147484304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3077455794" sldId="2147484305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279736355" sldId="2147484306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2646514197" sldId="2147484307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3854445762" sldId="2147484308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339233117" sldId="2147484309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1437559519" sldId="2147484310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3263590388" sldId="2147484311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976400793" sldId="2147484312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4260173073" sldId="2147484313"/>
          </pc:sldLayoutMkLst>
        </pc:sldLayoutChg>
      </pc:sldMasterChg>
      <pc:sldMasterChg chg="del delSldLayout">
        <pc:chgData name="George Oikonomou" userId="e5e5709f-5788-4bb9-a2cb-c47cfc333c75" providerId="ADAL" clId="{6F9CDC24-A3A8-6045-A572-D087EA4CE2FA}" dt="2021-02-15T15:40:01.974" v="1" actId="2696"/>
        <pc:sldMasterMkLst>
          <pc:docMk/>
          <pc:sldMasterMk cId="274764565" sldId="2147484314"/>
        </pc:sldMasterMkLst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1695458752" sldId="2147484315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233601102" sldId="2147484316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3424219719" sldId="2147484317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1237131989" sldId="2147484318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4094274114" sldId="2147484319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2541057327" sldId="2147484320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920922809" sldId="2147484321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4293634568" sldId="2147484322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4057788857" sldId="2147484323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2770255571" sldId="2147484324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2712528129" sldId="2147484325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4023847126" sldId="2147484326"/>
          </pc:sldLayoutMkLst>
        </pc:sldLayoutChg>
      </pc:sldMasterChg>
    </pc:docChg>
  </pc:docChgLst>
  <pc:docChgLst>
    <pc:chgData name="George Oikonomou" userId="e5e5709f-5788-4bb9-a2cb-c47cfc333c75" providerId="ADAL" clId="{E868B963-4DC2-3C45-A949-5C5E40F71B79}"/>
    <pc:docChg chg="undo redo custSel addSld delSld modSld sldOrd delMainMaster modShowInfo">
      <pc:chgData name="George Oikonomou" userId="e5e5709f-5788-4bb9-a2cb-c47cfc333c75" providerId="ADAL" clId="{E868B963-4DC2-3C45-A949-5C5E40F71B79}" dt="2021-02-15T21:38:08.448" v="518" actId="20577"/>
      <pc:docMkLst>
        <pc:docMk/>
      </pc:docMkLst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263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264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265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266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267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268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269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270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273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293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329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330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331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332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333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334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335"/>
        </pc:sldMkLst>
      </pc:sldChg>
      <pc:sldChg chg="modSp mod">
        <pc:chgData name="George Oikonomou" userId="e5e5709f-5788-4bb9-a2cb-c47cfc333c75" providerId="ADAL" clId="{E868B963-4DC2-3C45-A949-5C5E40F71B79}" dt="2021-02-15T21:19:24.903" v="1" actId="20577"/>
        <pc:sldMkLst>
          <pc:docMk/>
          <pc:sldMk cId="0" sldId="374"/>
        </pc:sldMkLst>
        <pc:spChg chg="mod">
          <ac:chgData name="George Oikonomou" userId="e5e5709f-5788-4bb9-a2cb-c47cfc333c75" providerId="ADAL" clId="{E868B963-4DC2-3C45-A949-5C5E40F71B79}" dt="2021-02-15T21:19:24.903" v="1" actId="20577"/>
          <ac:spMkLst>
            <pc:docMk/>
            <pc:sldMk cId="0" sldId="374"/>
            <ac:spMk id="120841" creationId="{00000000-0000-0000-0000-000000000000}"/>
          </ac:spMkLst>
        </pc:spChg>
      </pc:sldChg>
      <pc:sldChg chg="modSp mod">
        <pc:chgData name="George Oikonomou" userId="e5e5709f-5788-4bb9-a2cb-c47cfc333c75" providerId="ADAL" clId="{E868B963-4DC2-3C45-A949-5C5E40F71B79}" dt="2021-02-15T21:20:07.381" v="2" actId="6549"/>
        <pc:sldMkLst>
          <pc:docMk/>
          <pc:sldMk cId="0" sldId="375"/>
        </pc:sldMkLst>
        <pc:spChg chg="mod">
          <ac:chgData name="George Oikonomou" userId="e5e5709f-5788-4bb9-a2cb-c47cfc333c75" providerId="ADAL" clId="{E868B963-4DC2-3C45-A949-5C5E40F71B79}" dt="2021-02-15T21:20:07.381" v="2" actId="6549"/>
          <ac:spMkLst>
            <pc:docMk/>
            <pc:sldMk cId="0" sldId="375"/>
            <ac:spMk id="122886" creationId="{00000000-0000-0000-0000-000000000000}"/>
          </ac:spMkLst>
        </pc:spChg>
      </pc:sldChg>
      <pc:sldChg chg="modSp mod">
        <pc:chgData name="George Oikonomou" userId="e5e5709f-5788-4bb9-a2cb-c47cfc333c75" providerId="ADAL" clId="{E868B963-4DC2-3C45-A949-5C5E40F71B79}" dt="2021-02-15T21:32:58.049" v="462" actId="20577"/>
        <pc:sldMkLst>
          <pc:docMk/>
          <pc:sldMk cId="0" sldId="455"/>
        </pc:sldMkLst>
        <pc:spChg chg="mod">
          <ac:chgData name="George Oikonomou" userId="e5e5709f-5788-4bb9-a2cb-c47cfc333c75" providerId="ADAL" clId="{E868B963-4DC2-3C45-A949-5C5E40F71B79}" dt="2021-02-15T21:32:58.049" v="462" actId="20577"/>
          <ac:spMkLst>
            <pc:docMk/>
            <pc:sldMk cId="0" sldId="455"/>
            <ac:spMk id="149566" creationId="{00000000-0000-0000-0000-000000000000}"/>
          </ac:spMkLst>
        </pc:spChg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500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3860354668" sldId="513"/>
        </pc:sldMkLst>
      </pc:sldChg>
      <pc:sldChg chg="modSp mod ord modAnim">
        <pc:chgData name="George Oikonomou" userId="e5e5709f-5788-4bb9-a2cb-c47cfc333c75" providerId="ADAL" clId="{E868B963-4DC2-3C45-A949-5C5E40F71B79}" dt="2021-02-15T21:32:57.468" v="460"/>
        <pc:sldMkLst>
          <pc:docMk/>
          <pc:sldMk cId="2105325410" sldId="515"/>
        </pc:sldMkLst>
        <pc:spChg chg="mod">
          <ac:chgData name="George Oikonomou" userId="e5e5709f-5788-4bb9-a2cb-c47cfc333c75" providerId="ADAL" clId="{E868B963-4DC2-3C45-A949-5C5E40F71B79}" dt="2021-02-15T21:26:32.159" v="445" actId="14100"/>
          <ac:spMkLst>
            <pc:docMk/>
            <pc:sldMk cId="2105325410" sldId="515"/>
            <ac:spMk id="124952" creationId="{00000000-0000-0000-0000-000000000000}"/>
          </ac:spMkLst>
        </pc:spChg>
      </pc:sldChg>
      <pc:sldChg chg="add del">
        <pc:chgData name="George Oikonomou" userId="e5e5709f-5788-4bb9-a2cb-c47cfc333c75" providerId="ADAL" clId="{E868B963-4DC2-3C45-A949-5C5E40F71B79}" dt="2021-02-15T21:32:57.785" v="461" actId="2696"/>
        <pc:sldMkLst>
          <pc:docMk/>
          <pc:sldMk cId="1617065081" sldId="516"/>
        </pc:sldMkLst>
      </pc:sldChg>
      <pc:sldChg chg="add del">
        <pc:chgData name="George Oikonomou" userId="e5e5709f-5788-4bb9-a2cb-c47cfc333c75" providerId="ADAL" clId="{E868B963-4DC2-3C45-A949-5C5E40F71B79}" dt="2021-02-15T21:32:58.445" v="463" actId="2696"/>
        <pc:sldMkLst>
          <pc:docMk/>
          <pc:sldMk cId="82227061" sldId="517"/>
        </pc:sldMkLst>
      </pc:sldChg>
      <pc:sldChg chg="modSp modAnim">
        <pc:chgData name="George Oikonomou" userId="e5e5709f-5788-4bb9-a2cb-c47cfc333c75" providerId="ADAL" clId="{E868B963-4DC2-3C45-A949-5C5E40F71B79}" dt="2021-02-15T21:38:08.448" v="518" actId="20577"/>
        <pc:sldMkLst>
          <pc:docMk/>
          <pc:sldMk cId="1566488834" sldId="518"/>
        </pc:sldMkLst>
        <pc:spChg chg="mod">
          <ac:chgData name="George Oikonomou" userId="e5e5709f-5788-4bb9-a2cb-c47cfc333c75" providerId="ADAL" clId="{E868B963-4DC2-3C45-A949-5C5E40F71B79}" dt="2021-02-15T21:31:43.108" v="454" actId="20577"/>
          <ac:spMkLst>
            <pc:docMk/>
            <pc:sldMk cId="1566488834" sldId="518"/>
            <ac:spMk id="149566" creationId="{00000000-0000-0000-0000-000000000000}"/>
          </ac:spMkLst>
        </pc:spChg>
        <pc:spChg chg="mod">
          <ac:chgData name="George Oikonomou" userId="e5e5709f-5788-4bb9-a2cb-c47cfc333c75" providerId="ADAL" clId="{E868B963-4DC2-3C45-A949-5C5E40F71B79}" dt="2021-02-15T21:38:08.448" v="518" actId="20577"/>
          <ac:spMkLst>
            <pc:docMk/>
            <pc:sldMk cId="1566488834" sldId="518"/>
            <ac:spMk id="149567" creationId="{00000000-0000-0000-0000-000000000000}"/>
          </ac:spMkLst>
        </pc:spChg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443944921" sldId="519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828769450" sldId="520"/>
        </pc:sldMkLst>
      </pc:sldChg>
      <pc:sldChg chg="addSp delSp modSp new mod modClrScheme chgLayout">
        <pc:chgData name="George Oikonomou" userId="e5e5709f-5788-4bb9-a2cb-c47cfc333c75" providerId="ADAL" clId="{E868B963-4DC2-3C45-A949-5C5E40F71B79}" dt="2021-02-15T21:22:26.148" v="427" actId="12"/>
        <pc:sldMkLst>
          <pc:docMk/>
          <pc:sldMk cId="1544442587" sldId="522"/>
        </pc:sldMkLst>
        <pc:spChg chg="del mod ord">
          <ac:chgData name="George Oikonomou" userId="e5e5709f-5788-4bb9-a2cb-c47cfc333c75" providerId="ADAL" clId="{E868B963-4DC2-3C45-A949-5C5E40F71B79}" dt="2021-02-15T21:20:31.489" v="4" actId="700"/>
          <ac:spMkLst>
            <pc:docMk/>
            <pc:sldMk cId="1544442587" sldId="522"/>
            <ac:spMk id="2" creationId="{48CC3C69-B1BA-E440-82FD-484893ED9F61}"/>
          </ac:spMkLst>
        </pc:spChg>
        <pc:spChg chg="del mod ord">
          <ac:chgData name="George Oikonomou" userId="e5e5709f-5788-4bb9-a2cb-c47cfc333c75" providerId="ADAL" clId="{E868B963-4DC2-3C45-A949-5C5E40F71B79}" dt="2021-02-15T21:20:31.489" v="4" actId="700"/>
          <ac:spMkLst>
            <pc:docMk/>
            <pc:sldMk cId="1544442587" sldId="522"/>
            <ac:spMk id="3" creationId="{AFB02676-2890-0644-96F6-023F8406A007}"/>
          </ac:spMkLst>
        </pc:spChg>
        <pc:spChg chg="mod ord">
          <ac:chgData name="George Oikonomou" userId="e5e5709f-5788-4bb9-a2cb-c47cfc333c75" providerId="ADAL" clId="{E868B963-4DC2-3C45-A949-5C5E40F71B79}" dt="2021-02-15T21:20:31.489" v="4" actId="700"/>
          <ac:spMkLst>
            <pc:docMk/>
            <pc:sldMk cId="1544442587" sldId="522"/>
            <ac:spMk id="4" creationId="{9C098C51-9944-214D-B672-FBEF07BC92CD}"/>
          </ac:spMkLst>
        </pc:spChg>
        <pc:spChg chg="mod ord">
          <ac:chgData name="George Oikonomou" userId="e5e5709f-5788-4bb9-a2cb-c47cfc333c75" providerId="ADAL" clId="{E868B963-4DC2-3C45-A949-5C5E40F71B79}" dt="2021-02-15T21:20:31.489" v="4" actId="700"/>
          <ac:spMkLst>
            <pc:docMk/>
            <pc:sldMk cId="1544442587" sldId="522"/>
            <ac:spMk id="5" creationId="{5F4CBFF4-A411-2646-BA19-44D895554ABA}"/>
          </ac:spMkLst>
        </pc:spChg>
        <pc:spChg chg="add mod ord">
          <ac:chgData name="George Oikonomou" userId="e5e5709f-5788-4bb9-a2cb-c47cfc333c75" providerId="ADAL" clId="{E868B963-4DC2-3C45-A949-5C5E40F71B79}" dt="2021-02-15T21:20:35.308" v="19" actId="20577"/>
          <ac:spMkLst>
            <pc:docMk/>
            <pc:sldMk cId="1544442587" sldId="522"/>
            <ac:spMk id="6" creationId="{94001419-8BE3-5945-B06A-9027E68D3ABC}"/>
          </ac:spMkLst>
        </pc:spChg>
        <pc:spChg chg="add mod ord">
          <ac:chgData name="George Oikonomou" userId="e5e5709f-5788-4bb9-a2cb-c47cfc333c75" providerId="ADAL" clId="{E868B963-4DC2-3C45-A949-5C5E40F71B79}" dt="2021-02-15T21:22:26.148" v="427" actId="12"/>
          <ac:spMkLst>
            <pc:docMk/>
            <pc:sldMk cId="1544442587" sldId="522"/>
            <ac:spMk id="7" creationId="{B5386899-82FA-FF4D-B06A-F03ABF94CFB7}"/>
          </ac:spMkLst>
        </pc:spChg>
      </pc:sldChg>
      <pc:sldMasterChg chg="del delSldLayout">
        <pc:chgData name="George Oikonomou" userId="e5e5709f-5788-4bb9-a2cb-c47cfc333c75" providerId="ADAL" clId="{E868B963-4DC2-3C45-A949-5C5E40F71B79}" dt="2021-02-15T17:59:16.723" v="0" actId="2696"/>
        <pc:sldMasterMkLst>
          <pc:docMk/>
          <pc:sldMasterMk cId="0" sldId="2147483726"/>
        </pc:sldMasterMkLst>
        <pc:sldLayoutChg chg="del">
          <pc:chgData name="George Oikonomou" userId="e5e5709f-5788-4bb9-a2cb-c47cfc333c75" providerId="ADAL" clId="{E868B963-4DC2-3C45-A949-5C5E40F71B79}" dt="2021-02-15T17:59:16.723" v="0" actId="2696"/>
          <pc:sldLayoutMkLst>
            <pc:docMk/>
            <pc:sldMasterMk cId="0" sldId="2147483726"/>
            <pc:sldLayoutMk cId="650883497" sldId="2147484288"/>
          </pc:sldLayoutMkLst>
        </pc:sldLayoutChg>
        <pc:sldLayoutChg chg="del">
          <pc:chgData name="George Oikonomou" userId="e5e5709f-5788-4bb9-a2cb-c47cfc333c75" providerId="ADAL" clId="{E868B963-4DC2-3C45-A949-5C5E40F71B79}" dt="2021-02-15T17:59:16.723" v="0" actId="2696"/>
          <pc:sldLayoutMkLst>
            <pc:docMk/>
            <pc:sldMasterMk cId="0" sldId="2147483726"/>
            <pc:sldLayoutMk cId="3088352448" sldId="2147484289"/>
          </pc:sldLayoutMkLst>
        </pc:sldLayoutChg>
        <pc:sldLayoutChg chg="del">
          <pc:chgData name="George Oikonomou" userId="e5e5709f-5788-4bb9-a2cb-c47cfc333c75" providerId="ADAL" clId="{E868B963-4DC2-3C45-A949-5C5E40F71B79}" dt="2021-02-15T17:59:16.723" v="0" actId="2696"/>
          <pc:sldLayoutMkLst>
            <pc:docMk/>
            <pc:sldMasterMk cId="0" sldId="2147483726"/>
            <pc:sldLayoutMk cId="2730650110" sldId="2147484290"/>
          </pc:sldLayoutMkLst>
        </pc:sldLayoutChg>
        <pc:sldLayoutChg chg="del">
          <pc:chgData name="George Oikonomou" userId="e5e5709f-5788-4bb9-a2cb-c47cfc333c75" providerId="ADAL" clId="{E868B963-4DC2-3C45-A949-5C5E40F71B79}" dt="2021-02-15T17:59:16.723" v="0" actId="2696"/>
          <pc:sldLayoutMkLst>
            <pc:docMk/>
            <pc:sldMasterMk cId="0" sldId="2147483726"/>
            <pc:sldLayoutMk cId="1655231434" sldId="2147484291"/>
          </pc:sldLayoutMkLst>
        </pc:sldLayoutChg>
        <pc:sldLayoutChg chg="del">
          <pc:chgData name="George Oikonomou" userId="e5e5709f-5788-4bb9-a2cb-c47cfc333c75" providerId="ADAL" clId="{E868B963-4DC2-3C45-A949-5C5E40F71B79}" dt="2021-02-15T17:59:16.723" v="0" actId="2696"/>
          <pc:sldLayoutMkLst>
            <pc:docMk/>
            <pc:sldMasterMk cId="0" sldId="2147483726"/>
            <pc:sldLayoutMk cId="2494177637" sldId="2147484292"/>
          </pc:sldLayoutMkLst>
        </pc:sldLayoutChg>
        <pc:sldLayoutChg chg="del">
          <pc:chgData name="George Oikonomou" userId="e5e5709f-5788-4bb9-a2cb-c47cfc333c75" providerId="ADAL" clId="{E868B963-4DC2-3C45-A949-5C5E40F71B79}" dt="2021-02-15T17:59:16.723" v="0" actId="2696"/>
          <pc:sldLayoutMkLst>
            <pc:docMk/>
            <pc:sldMasterMk cId="0" sldId="2147483726"/>
            <pc:sldLayoutMk cId="1987043454" sldId="2147484293"/>
          </pc:sldLayoutMkLst>
        </pc:sldLayoutChg>
        <pc:sldLayoutChg chg="del">
          <pc:chgData name="George Oikonomou" userId="e5e5709f-5788-4bb9-a2cb-c47cfc333c75" providerId="ADAL" clId="{E868B963-4DC2-3C45-A949-5C5E40F71B79}" dt="2021-02-15T17:59:16.723" v="0" actId="2696"/>
          <pc:sldLayoutMkLst>
            <pc:docMk/>
            <pc:sldMasterMk cId="0" sldId="2147483726"/>
            <pc:sldLayoutMk cId="4260173073" sldId="2147484294"/>
          </pc:sldLayoutMkLst>
        </pc:sldLayoutChg>
        <pc:sldLayoutChg chg="del">
          <pc:chgData name="George Oikonomou" userId="e5e5709f-5788-4bb9-a2cb-c47cfc333c75" providerId="ADAL" clId="{E868B963-4DC2-3C45-A949-5C5E40F71B79}" dt="2021-02-15T17:59:16.723" v="0" actId="2696"/>
          <pc:sldLayoutMkLst>
            <pc:docMk/>
            <pc:sldMasterMk cId="0" sldId="2147483726"/>
            <pc:sldLayoutMk cId="4070058767" sldId="2147484295"/>
          </pc:sldLayoutMkLst>
        </pc:sldLayoutChg>
        <pc:sldLayoutChg chg="del">
          <pc:chgData name="George Oikonomou" userId="e5e5709f-5788-4bb9-a2cb-c47cfc333c75" providerId="ADAL" clId="{E868B963-4DC2-3C45-A949-5C5E40F71B79}" dt="2021-02-15T17:59:16.723" v="0" actId="2696"/>
          <pc:sldLayoutMkLst>
            <pc:docMk/>
            <pc:sldMasterMk cId="0" sldId="2147483726"/>
            <pc:sldLayoutMk cId="2504962378" sldId="2147484296"/>
          </pc:sldLayoutMkLst>
        </pc:sldLayoutChg>
        <pc:sldLayoutChg chg="del">
          <pc:chgData name="George Oikonomou" userId="e5e5709f-5788-4bb9-a2cb-c47cfc333c75" providerId="ADAL" clId="{E868B963-4DC2-3C45-A949-5C5E40F71B79}" dt="2021-02-15T17:59:16.723" v="0" actId="2696"/>
          <pc:sldLayoutMkLst>
            <pc:docMk/>
            <pc:sldMasterMk cId="0" sldId="2147483726"/>
            <pc:sldLayoutMk cId="2410004351" sldId="2147484297"/>
          </pc:sldLayoutMkLst>
        </pc:sldLayoutChg>
        <pc:sldLayoutChg chg="del">
          <pc:chgData name="George Oikonomou" userId="e5e5709f-5788-4bb9-a2cb-c47cfc333c75" providerId="ADAL" clId="{E868B963-4DC2-3C45-A949-5C5E40F71B79}" dt="2021-02-15T17:59:16.723" v="0" actId="2696"/>
          <pc:sldLayoutMkLst>
            <pc:docMk/>
            <pc:sldMasterMk cId="0" sldId="2147483726"/>
            <pc:sldLayoutMk cId="3735180700" sldId="2147484298"/>
          </pc:sldLayoutMkLst>
        </pc:sldLayoutChg>
        <pc:sldLayoutChg chg="del">
          <pc:chgData name="George Oikonomou" userId="e5e5709f-5788-4bb9-a2cb-c47cfc333c75" providerId="ADAL" clId="{E868B963-4DC2-3C45-A949-5C5E40F71B79}" dt="2021-02-15T17:59:16.723" v="0" actId="2696"/>
          <pc:sldLayoutMkLst>
            <pc:docMk/>
            <pc:sldMasterMk cId="0" sldId="2147483726"/>
            <pc:sldLayoutMk cId="3397889070" sldId="2147484299"/>
          </pc:sldLayoutMkLst>
        </pc:sldLayoutChg>
      </pc:sldMasterChg>
    </pc:docChg>
  </pc:docChgLst>
  <pc:docChgLst>
    <pc:chgData name="George Oikonomou" userId="e5e5709f-5788-4bb9-a2cb-c47cfc333c75" providerId="ADAL" clId="{C52C0757-7EF4-4A4B-858B-100CBC9F042A}"/>
    <pc:docChg chg="undo custSel addSld delSld modSld">
      <pc:chgData name="George Oikonomou" userId="e5e5709f-5788-4bb9-a2cb-c47cfc333c75" providerId="ADAL" clId="{C52C0757-7EF4-4A4B-858B-100CBC9F042A}" dt="2021-02-15T22:05:41.779" v="155" actId="20577"/>
      <pc:docMkLst>
        <pc:docMk/>
      </pc:docMkLst>
      <pc:sldChg chg="modSp mod">
        <pc:chgData name="George Oikonomou" userId="e5e5709f-5788-4bb9-a2cb-c47cfc333c75" providerId="ADAL" clId="{C52C0757-7EF4-4A4B-858B-100CBC9F042A}" dt="2021-02-15T21:53:51.630" v="149" actId="20577"/>
        <pc:sldMkLst>
          <pc:docMk/>
          <pc:sldMk cId="0" sldId="374"/>
        </pc:sldMkLst>
        <pc:spChg chg="mod">
          <ac:chgData name="George Oikonomou" userId="e5e5709f-5788-4bb9-a2cb-c47cfc333c75" providerId="ADAL" clId="{C52C0757-7EF4-4A4B-858B-100CBC9F042A}" dt="2021-02-15T21:53:51.630" v="149" actId="20577"/>
          <ac:spMkLst>
            <pc:docMk/>
            <pc:sldMk cId="0" sldId="374"/>
            <ac:spMk id="120841" creationId="{00000000-0000-0000-0000-000000000000}"/>
          </ac:spMkLst>
        </pc:spChg>
      </pc:sldChg>
      <pc:sldChg chg="add del">
        <pc:chgData name="George Oikonomou" userId="e5e5709f-5788-4bb9-a2cb-c47cfc333c75" providerId="ADAL" clId="{C52C0757-7EF4-4A4B-858B-100CBC9F042A}" dt="2021-02-15T22:02:14.983" v="152" actId="2696"/>
        <pc:sldMkLst>
          <pc:docMk/>
          <pc:sldMk cId="0" sldId="455"/>
        </pc:sldMkLst>
      </pc:sldChg>
      <pc:sldChg chg="modSp">
        <pc:chgData name="George Oikonomou" userId="e5e5709f-5788-4bb9-a2cb-c47cfc333c75" providerId="ADAL" clId="{C52C0757-7EF4-4A4B-858B-100CBC9F042A}" dt="2021-02-15T22:05:41.779" v="155" actId="20577"/>
        <pc:sldMkLst>
          <pc:docMk/>
          <pc:sldMk cId="1566488834" sldId="518"/>
        </pc:sldMkLst>
        <pc:spChg chg="mod">
          <ac:chgData name="George Oikonomou" userId="e5e5709f-5788-4bb9-a2cb-c47cfc333c75" providerId="ADAL" clId="{C52C0757-7EF4-4A4B-858B-100CBC9F042A}" dt="2021-02-15T22:05:41.779" v="155" actId="20577"/>
          <ac:spMkLst>
            <pc:docMk/>
            <pc:sldMk cId="1566488834" sldId="518"/>
            <ac:spMk id="14956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BDC241C8-12E9-8640-9E6F-E10CAFEF7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11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E5273B6-E815-D64A-91C7-1D2293F3A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28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1980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218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075A91-4B0A-1B45-8C79-73BD865DC22E}" type="slidenum">
              <a:rPr lang="en-US" sz="1300">
                <a:latin typeface="Times New Roman" charset="0"/>
              </a:rPr>
              <a:pPr/>
              <a:t>3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239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6E0713-3AE7-904A-A836-49955B1D87CA}" type="slidenum">
              <a:rPr lang="en-US" sz="1300">
                <a:latin typeface="Times New Roman" charset="0"/>
              </a:rPr>
              <a:pPr/>
              <a:t>4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AF92D6-AF2F-C84D-A4AD-8C7F5D518C53}" type="slidenum">
              <a:rPr lang="en-US" sz="1300">
                <a:latin typeface="Times New Roman" charset="0"/>
              </a:rPr>
              <a:pPr/>
              <a:t>5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AF92D6-AF2F-C84D-A4AD-8C7F5D518C53}" type="slidenum">
              <a:rPr lang="en-US" sz="1300">
                <a:latin typeface="Times New Roman" charset="0"/>
              </a:rPr>
              <a:pPr/>
              <a:t>6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4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280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DCCF7A-C558-5540-B7CF-4DAA83A303D7}" type="slidenum">
              <a:rPr lang="en-US" sz="1300">
                <a:latin typeface="Times New Roman" charset="0"/>
              </a:rPr>
              <a:pPr/>
              <a:t>7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300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364133-C657-B248-B330-1DBB4CCF8A08}" type="slidenum">
              <a:rPr lang="en-US" sz="1300">
                <a:latin typeface="Times New Roman" charset="0"/>
              </a:rPr>
              <a:pPr/>
              <a:t>8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320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FD1DD4B-65BC-5C4F-A833-8FBEA43024F8}" type="slidenum">
              <a:rPr lang="en-US" sz="1300">
                <a:latin typeface="Times New Roman" charset="0"/>
              </a:rPr>
              <a:pPr/>
              <a:t>9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04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341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330B05-8899-1C41-AD20-66DF686BEF70}" type="slidenum">
              <a:rPr lang="en-US" sz="1300">
                <a:latin typeface="Times New Roman" charset="0"/>
              </a:rPr>
              <a:pPr/>
              <a:t>10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152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569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5065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2721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8942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6314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2391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</a:t>
            </a:r>
            <a:r>
              <a:rPr lang="sk-SK" dirty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 </a:t>
            </a: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  <a:prstGeom prst="rect">
            <a:avLst/>
          </a:prstGeo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5623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2-</a:t>
            </a:r>
            <a:fld id="{9E6F5D73-3C01-F046-944E-85D6B6120B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</a:t>
            </a:r>
            <a:r>
              <a:rPr lang="sk-SK" dirty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 </a:t>
            </a: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17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355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326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320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255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863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422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488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image" Target="file://localhost/Users/freelance/Desktop/UoB_PowerpointSlides_v3-1.jpg" TargetMode="Externa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69" r:id="rId12"/>
    <p:sldLayoutId id="2147484270" r:id="rId13"/>
    <p:sldLayoutId id="2147484271" r:id="rId14"/>
    <p:sldLayoutId id="2147484272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charset="0"/>
        <a:buChar char="v"/>
        <a:defRPr sz="2800">
          <a:solidFill>
            <a:schemeClr val="tx1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charset="0"/>
        <a:buChar char="§"/>
        <a:defRPr sz="2400">
          <a:solidFill>
            <a:schemeClr val="tx1"/>
          </a:solidFill>
          <a:latin typeface="Gill Sans MT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5" r:link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1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  <p:sldLayoutId id="2147484312" r:id="rId12"/>
    <p:sldLayoutId id="2147484313" r:id="rId13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 dirty="0"/>
              <a:t>The Application Layer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/>
                <a:cs typeface="Helvetica"/>
              </a:rPr>
              <a:t>HTTP Caching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6752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alatino Linotype"/>
                <a:ea typeface="ＭＳ Ｐゴシック" charset="0"/>
              </a:rPr>
              <a:pPr marL="0" marR="0" lvl="0" indent="0" algn="l" defTabSz="6752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uk-UA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alatino Linotype"/>
              <a:ea typeface="ＭＳ Ｐゴシック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alatino Linotype"/>
                <a:ea typeface="ＭＳ Ｐゴシック" charset="0"/>
              </a:rPr>
              <a:t>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363455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193675"/>
            <a:ext cx="7962900" cy="739775"/>
          </a:xfrm>
        </p:spPr>
        <p:txBody>
          <a:bodyPr/>
          <a:lstStyle/>
          <a:p>
            <a:r>
              <a:rPr lang="en-US" sz="3600">
                <a:latin typeface="Gill Sans MT" charset="0"/>
              </a:rPr>
              <a:t>Conditional GET </a:t>
            </a:r>
            <a:endParaRPr lang="en-US">
              <a:latin typeface="Gill Sans MT" charset="0"/>
            </a:endParaRP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8288" y="1403350"/>
            <a:ext cx="3743325" cy="5132388"/>
          </a:xfrm>
        </p:spPr>
        <p:txBody>
          <a:bodyPr/>
          <a:lstStyle/>
          <a:p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Goal:</a:t>
            </a:r>
            <a:r>
              <a:rPr lang="en-US" sz="2400">
                <a:latin typeface="Gill Sans MT" charset="0"/>
              </a:rPr>
              <a:t> don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>
                <a:latin typeface="Gill Sans MT" charset="0"/>
              </a:rPr>
              <a:t>t send object if cache has up-to-date cached version</a:t>
            </a:r>
          </a:p>
          <a:p>
            <a:pPr lvl="1"/>
            <a:r>
              <a:rPr lang="en-US" sz="2000">
                <a:latin typeface="Gill Sans MT" charset="0"/>
              </a:rPr>
              <a:t>no object transmission delay</a:t>
            </a:r>
          </a:p>
          <a:p>
            <a:pPr lvl="1"/>
            <a:r>
              <a:rPr lang="en-US" sz="2000">
                <a:latin typeface="Gill Sans MT" charset="0"/>
              </a:rPr>
              <a:t>lower link utilization</a:t>
            </a:r>
          </a:p>
          <a:p>
            <a:r>
              <a:rPr lang="en-US" sz="2400" i="1">
                <a:latin typeface="Gill Sans MT" charset="0"/>
              </a:rPr>
              <a:t>cache:</a:t>
            </a:r>
            <a:r>
              <a:rPr lang="en-US" sz="2400">
                <a:latin typeface="Gill Sans MT" charset="0"/>
              </a:rPr>
              <a:t> specify date of cached copy in HTTP request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If-modified-since: &lt;date&gt;</a:t>
            </a:r>
          </a:p>
          <a:p>
            <a:r>
              <a:rPr lang="en-US" sz="2400" i="1">
                <a:latin typeface="Gill Sans MT" charset="0"/>
              </a:rPr>
              <a:t>server:</a:t>
            </a:r>
            <a:r>
              <a:rPr lang="en-US" sz="2400">
                <a:latin typeface="Gill Sans MT" charset="0"/>
              </a:rPr>
              <a:t> response contains no object if cached copy is up-to-date: 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HTTP/1.0 304 Not Modified</a:t>
            </a:r>
            <a:endParaRPr lang="en-US">
              <a:latin typeface="Gill Sans MT" charset="0"/>
            </a:endParaRPr>
          </a:p>
        </p:txBody>
      </p:sp>
      <p:sp>
        <p:nvSpPr>
          <p:cNvPr id="67590" name="Line 4"/>
          <p:cNvSpPr>
            <a:spLocks noChangeShapeType="1"/>
          </p:cNvSpPr>
          <p:nvPr/>
        </p:nvSpPr>
        <p:spPr bwMode="auto">
          <a:xfrm>
            <a:off x="4521200" y="2114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Text Box 8"/>
          <p:cNvSpPr txBox="1">
            <a:spLocks noChangeArrowheads="1"/>
          </p:cNvSpPr>
          <p:nvPr/>
        </p:nvSpPr>
        <p:spPr bwMode="auto">
          <a:xfrm>
            <a:off x="4827588" y="1998663"/>
            <a:ext cx="2681287" cy="620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HTTP request msg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/>
              <a:t>If-modified-since: &lt;date&gt;</a:t>
            </a:r>
            <a:endParaRPr lang="en-US" b="1"/>
          </a:p>
        </p:txBody>
      </p:sp>
      <p:sp>
        <p:nvSpPr>
          <p:cNvPr id="67594" name="Line 9"/>
          <p:cNvSpPr>
            <a:spLocks noChangeShapeType="1"/>
          </p:cNvSpPr>
          <p:nvPr/>
        </p:nvSpPr>
        <p:spPr bwMode="auto">
          <a:xfrm flipH="1">
            <a:off x="4540250" y="286067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808538" y="2854325"/>
            <a:ext cx="2643187" cy="865188"/>
            <a:chOff x="2698" y="2036"/>
            <a:chExt cx="1665" cy="545"/>
          </a:xfrm>
        </p:grpSpPr>
        <p:sp>
          <p:nvSpPr>
            <p:cNvPr id="133175" name="Rectangle 10"/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33176" name="Text Box 11"/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HTTP response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/>
                <a:t>HTTP/1.0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/>
                <a:t>304 Not Modified</a:t>
              </a:r>
              <a:endParaRPr lang="en-US" b="1"/>
            </a:p>
          </p:txBody>
        </p:sp>
      </p:grpSp>
      <p:sp>
        <p:nvSpPr>
          <p:cNvPr id="67596" name="Text Box 28"/>
          <p:cNvSpPr txBox="1">
            <a:spLocks noChangeArrowheads="1"/>
          </p:cNvSpPr>
          <p:nvPr/>
        </p:nvSpPr>
        <p:spPr bwMode="auto">
          <a:xfrm>
            <a:off x="7905750" y="2149475"/>
            <a:ext cx="1047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not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modified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before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&lt;date&gt;</a:t>
            </a:r>
          </a:p>
        </p:txBody>
      </p:sp>
      <p:sp>
        <p:nvSpPr>
          <p:cNvPr id="67597" name="Line 31"/>
          <p:cNvSpPr>
            <a:spLocks noChangeShapeType="1"/>
          </p:cNvSpPr>
          <p:nvPr/>
        </p:nvSpPr>
        <p:spPr bwMode="auto">
          <a:xfrm>
            <a:off x="4278313" y="4079875"/>
            <a:ext cx="3905250" cy="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Line 32"/>
          <p:cNvSpPr>
            <a:spLocks noChangeShapeType="1"/>
          </p:cNvSpPr>
          <p:nvPr/>
        </p:nvSpPr>
        <p:spPr bwMode="auto">
          <a:xfrm>
            <a:off x="4587875" y="4678363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Text Box 34"/>
          <p:cNvSpPr txBox="1">
            <a:spLocks noChangeArrowheads="1"/>
          </p:cNvSpPr>
          <p:nvPr/>
        </p:nvSpPr>
        <p:spPr bwMode="auto">
          <a:xfrm>
            <a:off x="4832350" y="4562475"/>
            <a:ext cx="2681288" cy="620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HTTP request msg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/>
              <a:t>If-modified-since: &lt;date&gt;</a:t>
            </a:r>
            <a:endParaRPr lang="en-US" b="1"/>
          </a:p>
        </p:txBody>
      </p:sp>
      <p:sp>
        <p:nvSpPr>
          <p:cNvPr id="67600" name="Line 35"/>
          <p:cNvSpPr>
            <a:spLocks noChangeShapeType="1"/>
          </p:cNvSpPr>
          <p:nvPr/>
        </p:nvSpPr>
        <p:spPr bwMode="auto">
          <a:xfrm flipH="1">
            <a:off x="4606925" y="54578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Text Box 38"/>
          <p:cNvSpPr txBox="1">
            <a:spLocks noChangeArrowheads="1"/>
          </p:cNvSpPr>
          <p:nvPr/>
        </p:nvSpPr>
        <p:spPr bwMode="auto">
          <a:xfrm>
            <a:off x="4851400" y="5402263"/>
            <a:ext cx="2643188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HTTP response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/>
              <a:t>HTTP/1.0 200 OK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b="1"/>
              <a:t>&lt;data&gt;</a:t>
            </a:r>
          </a:p>
        </p:txBody>
      </p:sp>
      <p:sp>
        <p:nvSpPr>
          <p:cNvPr id="67602" name="Text Box 39"/>
          <p:cNvSpPr txBox="1">
            <a:spLocks noChangeArrowheads="1"/>
          </p:cNvSpPr>
          <p:nvPr/>
        </p:nvSpPr>
        <p:spPr bwMode="auto">
          <a:xfrm>
            <a:off x="7985125" y="4808538"/>
            <a:ext cx="10477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modified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after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&lt;date&gt;</a:t>
            </a:r>
          </a:p>
        </p:txBody>
      </p:sp>
      <p:sp>
        <p:nvSpPr>
          <p:cNvPr id="133136" name="Text Box 5"/>
          <p:cNvSpPr txBox="1">
            <a:spLocks noChangeArrowheads="1"/>
          </p:cNvSpPr>
          <p:nvPr/>
        </p:nvSpPr>
        <p:spPr bwMode="auto">
          <a:xfrm>
            <a:off x="3797300" y="1062038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client</a:t>
            </a:r>
          </a:p>
        </p:txBody>
      </p:sp>
      <p:sp>
        <p:nvSpPr>
          <p:cNvPr id="133137" name="Text Box 6"/>
          <p:cNvSpPr txBox="1">
            <a:spLocks noChangeArrowheads="1"/>
          </p:cNvSpPr>
          <p:nvPr/>
        </p:nvSpPr>
        <p:spPr bwMode="auto">
          <a:xfrm>
            <a:off x="7483475" y="1057275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server</a:t>
            </a:r>
          </a:p>
        </p:txBody>
      </p:sp>
      <p:pic>
        <p:nvPicPr>
          <p:cNvPr id="133138" name="Picture 3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762000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39" name="Group 34"/>
          <p:cNvGrpSpPr>
            <a:grpSpLocks/>
          </p:cNvGrpSpPr>
          <p:nvPr/>
        </p:nvGrpSpPr>
        <p:grpSpPr bwMode="auto">
          <a:xfrm>
            <a:off x="7073900" y="977900"/>
            <a:ext cx="422275" cy="685800"/>
            <a:chOff x="4140" y="429"/>
            <a:chExt cx="1425" cy="2396"/>
          </a:xfrm>
        </p:grpSpPr>
        <p:sp>
          <p:nvSpPr>
            <p:cNvPr id="133143" name="Freeform 3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44" name="Rectangle 36"/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5" name="Freeform 3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46" name="Freeform 3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47" name="Rectangle 39"/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148" name="Group 4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3173" name="AutoShape 4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74" name="AutoShape 42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149" name="Rectangle 43"/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150" name="Group 4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3171" name="AutoShape 45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72" name="AutoShape 46"/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151" name="Rectangle 47"/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2" name="Rectangle 48"/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153" name="Group 4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3169" name="AutoShape 5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70" name="AutoShape 51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154" name="Freeform 5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155" name="Group 5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3167" name="AutoShape 54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68" name="AutoShape 55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156" name="Rectangle 56"/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7" name="Freeform 5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58" name="Freeform 5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59" name="Oval 59"/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0" name="Freeform 6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61" name="AutoShape 61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2" name="AutoShape 62"/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3" name="Oval 63"/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4" name="Oval 64"/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33165" name="Oval 65"/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6" name="Rectangle 66"/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40" name="Group 67"/>
          <p:cNvGrpSpPr>
            <a:grpSpLocks/>
          </p:cNvGrpSpPr>
          <p:nvPr/>
        </p:nvGrpSpPr>
        <p:grpSpPr bwMode="auto">
          <a:xfrm>
            <a:off x="4373563" y="1022350"/>
            <a:ext cx="742950" cy="742950"/>
            <a:chOff x="-44" y="1473"/>
            <a:chExt cx="981" cy="1105"/>
          </a:xfrm>
        </p:grpSpPr>
        <p:pic>
          <p:nvPicPr>
            <p:cNvPr id="133141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142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10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animBg="1"/>
      <p:bldP spid="67593" grpId="0" animBg="1"/>
      <p:bldP spid="67594" grpId="0" animBg="1"/>
      <p:bldP spid="67596" grpId="0"/>
      <p:bldP spid="67597" grpId="0" animBg="1"/>
      <p:bldP spid="67598" grpId="0" animBg="1"/>
      <p:bldP spid="67599" grpId="0" animBg="1"/>
      <p:bldP spid="67600" grpId="0" animBg="1"/>
      <p:bldP spid="67601" grpId="0" animBg="1"/>
      <p:bldP spid="676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001419-8BE3-5945-B06A-9027E68D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Browser Caching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386899-82FA-FF4D-B06A-F03ABF94C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GB" dirty="0"/>
              <a:t>When a browser downloads a web object, it saves a copy of the object locally.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collection of previously downloaded objects is called “a cache”.</a:t>
            </a:r>
          </a:p>
          <a:p>
            <a:endParaRPr lang="en-GB" dirty="0"/>
          </a:p>
          <a:p>
            <a:r>
              <a:rPr lang="en-GB" dirty="0"/>
              <a:t>When the browser needs to display the same object to the user in the future, it may load the object from cache instead of downloading it!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98C51-9944-214D-B672-FBEF07BC92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CBFF4-A411-2646-BA19-44D895554A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2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444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35" name="Group 171"/>
          <p:cNvGrpSpPr>
            <a:grpSpLocks/>
          </p:cNvGrpSpPr>
          <p:nvPr/>
        </p:nvGrpSpPr>
        <p:grpSpPr bwMode="auto">
          <a:xfrm>
            <a:off x="4027488" y="2695575"/>
            <a:ext cx="687387" cy="763588"/>
            <a:chOff x="-44" y="1473"/>
            <a:chExt cx="981" cy="1105"/>
          </a:xfrm>
        </p:grpSpPr>
        <p:pic>
          <p:nvPicPr>
            <p:cNvPr id="120966" name="Picture 17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967" name="Freeform 17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0836" name="Group 102"/>
          <p:cNvGrpSpPr>
            <a:grpSpLocks/>
          </p:cNvGrpSpPr>
          <p:nvPr/>
        </p:nvGrpSpPr>
        <p:grpSpPr bwMode="auto">
          <a:xfrm>
            <a:off x="4092575" y="4568825"/>
            <a:ext cx="687388" cy="763588"/>
            <a:chOff x="-44" y="1473"/>
            <a:chExt cx="981" cy="1105"/>
          </a:xfrm>
        </p:grpSpPr>
        <p:pic>
          <p:nvPicPr>
            <p:cNvPr id="120964" name="Picture 10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965" name="Freeform 10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0837" name="Group 138"/>
          <p:cNvGrpSpPr>
            <a:grpSpLocks/>
          </p:cNvGrpSpPr>
          <p:nvPr/>
        </p:nvGrpSpPr>
        <p:grpSpPr bwMode="auto">
          <a:xfrm>
            <a:off x="6230938" y="3457575"/>
            <a:ext cx="400050" cy="715963"/>
            <a:chOff x="4140" y="429"/>
            <a:chExt cx="1425" cy="2396"/>
          </a:xfrm>
        </p:grpSpPr>
        <p:sp>
          <p:nvSpPr>
            <p:cNvPr id="120932" name="Freeform 13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933" name="Rectangle 140"/>
            <p:cNvSpPr>
              <a:spLocks noChangeArrowheads="1"/>
            </p:cNvSpPr>
            <p:nvPr/>
          </p:nvSpPr>
          <p:spPr bwMode="auto">
            <a:xfrm>
              <a:off x="4208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34" name="Freeform 14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935" name="Freeform 14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936" name="Rectangle 143"/>
            <p:cNvSpPr>
              <a:spLocks noChangeArrowheads="1"/>
            </p:cNvSpPr>
            <p:nvPr/>
          </p:nvSpPr>
          <p:spPr bwMode="auto">
            <a:xfrm>
              <a:off x="4214" y="695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937" name="Group 14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0962" name="AutoShape 145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63" name="AutoShape 146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7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0938" name="Rectangle 147"/>
            <p:cNvSpPr>
              <a:spLocks noChangeArrowheads="1"/>
            </p:cNvSpPr>
            <p:nvPr/>
          </p:nvSpPr>
          <p:spPr bwMode="auto">
            <a:xfrm>
              <a:off x="4225" y="1019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939" name="Group 14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0960" name="AutoShape 14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61" name="AutoShape 150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2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0940" name="Rectangle 151"/>
            <p:cNvSpPr>
              <a:spLocks noChangeArrowheads="1"/>
            </p:cNvSpPr>
            <p:nvPr/>
          </p:nvSpPr>
          <p:spPr bwMode="auto">
            <a:xfrm>
              <a:off x="4219" y="1359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41" name="Rectangle 152"/>
            <p:cNvSpPr>
              <a:spLocks noChangeArrowheads="1"/>
            </p:cNvSpPr>
            <p:nvPr/>
          </p:nvSpPr>
          <p:spPr bwMode="auto">
            <a:xfrm>
              <a:off x="4230" y="1656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942" name="Group 15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0958" name="AutoShape 15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6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59" name="AutoShape 155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0943" name="Freeform 15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0944" name="Group 15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0956" name="AutoShape 158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57" name="AutoShape 159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0945" name="Rectangle 160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46" name="Freeform 16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947" name="Freeform 16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948" name="Oval 163"/>
            <p:cNvSpPr>
              <a:spLocks noChangeArrowheads="1"/>
            </p:cNvSpPr>
            <p:nvPr/>
          </p:nvSpPr>
          <p:spPr bwMode="auto">
            <a:xfrm>
              <a:off x="5520" y="2612"/>
              <a:ext cx="45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49" name="Freeform 16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950" name="AutoShape 165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51" name="AutoShape 166"/>
            <p:cNvSpPr>
              <a:spLocks noChangeArrowheads="1"/>
            </p:cNvSpPr>
            <p:nvPr/>
          </p:nvSpPr>
          <p:spPr bwMode="auto">
            <a:xfrm>
              <a:off x="4208" y="2713"/>
              <a:ext cx="1069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52" name="Oval 167"/>
            <p:cNvSpPr>
              <a:spLocks noChangeArrowheads="1"/>
            </p:cNvSpPr>
            <p:nvPr/>
          </p:nvSpPr>
          <p:spPr bwMode="auto">
            <a:xfrm>
              <a:off x="4310" y="2384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53" name="Oval 168"/>
            <p:cNvSpPr>
              <a:spLocks noChangeArrowheads="1"/>
            </p:cNvSpPr>
            <p:nvPr/>
          </p:nvSpPr>
          <p:spPr bwMode="auto">
            <a:xfrm>
              <a:off x="4485" y="2384"/>
              <a:ext cx="158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0954" name="Oval 169"/>
            <p:cNvSpPr>
              <a:spLocks noChangeArrowheads="1"/>
            </p:cNvSpPr>
            <p:nvPr/>
          </p:nvSpPr>
          <p:spPr bwMode="auto">
            <a:xfrm>
              <a:off x="4660" y="2379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55" name="Rectangle 170"/>
            <p:cNvSpPr>
              <a:spLocks noChangeArrowheads="1"/>
            </p:cNvSpPr>
            <p:nvPr/>
          </p:nvSpPr>
          <p:spPr bwMode="auto">
            <a:xfrm>
              <a:off x="5062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838" name="Group 105"/>
          <p:cNvGrpSpPr>
            <a:grpSpLocks/>
          </p:cNvGrpSpPr>
          <p:nvPr/>
        </p:nvGrpSpPr>
        <p:grpSpPr bwMode="auto">
          <a:xfrm>
            <a:off x="8178800" y="2836863"/>
            <a:ext cx="433388" cy="715962"/>
            <a:chOff x="4140" y="429"/>
            <a:chExt cx="1425" cy="2396"/>
          </a:xfrm>
        </p:grpSpPr>
        <p:sp>
          <p:nvSpPr>
            <p:cNvPr id="120900" name="Freeform 10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901" name="Rectangle 107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2" name="Freeform 10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903" name="Freeform 10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904" name="Rectangle 110"/>
            <p:cNvSpPr>
              <a:spLocks noChangeArrowheads="1"/>
            </p:cNvSpPr>
            <p:nvPr/>
          </p:nvSpPr>
          <p:spPr bwMode="auto"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905" name="Group 11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0930" name="AutoShape 11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31" name="AutoShape 113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0906" name="Rectangle 114"/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907" name="Group 11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0928" name="AutoShape 116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29" name="AutoShape 117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0908" name="Rectangle 118"/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9" name="Rectangle 119"/>
            <p:cNvSpPr>
              <a:spLocks noChangeArrowheads="1"/>
            </p:cNvSpPr>
            <p:nvPr/>
          </p:nvSpPr>
          <p:spPr bwMode="auto"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910" name="Group 12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0926" name="AutoShape 121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27" name="AutoShape 122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0911" name="Freeform 12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0912" name="Group 12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0924" name="AutoShape 125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25" name="AutoShape 126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0913" name="Rectangle 127"/>
            <p:cNvSpPr>
              <a:spLocks noChangeArrowheads="1"/>
            </p:cNvSpPr>
            <p:nvPr/>
          </p:nvSpPr>
          <p:spPr bwMode="auto"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14" name="Freeform 12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915" name="Freeform 12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916" name="Oval 130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17" name="Freeform 13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918" name="AutoShape 132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19" name="AutoShape 133"/>
            <p:cNvSpPr>
              <a:spLocks noChangeArrowheads="1"/>
            </p:cNvSpPr>
            <p:nvPr/>
          </p:nvSpPr>
          <p:spPr bwMode="auto"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20" name="Oval 134"/>
            <p:cNvSpPr>
              <a:spLocks noChangeArrowheads="1"/>
            </p:cNvSpPr>
            <p:nvPr/>
          </p:nvSpPr>
          <p:spPr bwMode="auto"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21" name="Oval 135"/>
            <p:cNvSpPr>
              <a:spLocks noChangeArrowheads="1"/>
            </p:cNvSpPr>
            <p:nvPr/>
          </p:nvSpPr>
          <p:spPr bwMode="auto"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0922" name="Oval 136"/>
            <p:cNvSpPr>
              <a:spLocks noChangeArrowheads="1"/>
            </p:cNvSpPr>
            <p:nvPr/>
          </p:nvSpPr>
          <p:spPr bwMode="auto"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23" name="Rectangle 137"/>
            <p:cNvSpPr>
              <a:spLocks noChangeArrowheads="1"/>
            </p:cNvSpPr>
            <p:nvPr/>
          </p:nvSpPr>
          <p:spPr bwMode="auto"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20839" name="Picture 63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893763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40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34950"/>
            <a:ext cx="7772400" cy="892175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Web caches (proxy server)</a:t>
            </a:r>
            <a:endParaRPr lang="en-US">
              <a:latin typeface="Gill Sans MT" charset="0"/>
            </a:endParaRPr>
          </a:p>
        </p:txBody>
      </p:sp>
      <p:sp>
        <p:nvSpPr>
          <p:cNvPr id="1208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1957388"/>
            <a:ext cx="3767138" cy="3762375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user sets browser: Web accesses via cache</a:t>
            </a:r>
          </a:p>
          <a:p>
            <a:r>
              <a:rPr lang="en-US" sz="2400" dirty="0">
                <a:latin typeface="Gill Sans MT" charset="0"/>
              </a:rPr>
              <a:t>browser sends all HTTP requests to cache</a:t>
            </a:r>
          </a:p>
          <a:p>
            <a:pPr lvl="1"/>
            <a:r>
              <a:rPr lang="en-US" dirty="0">
                <a:latin typeface="Gill Sans MT" charset="0"/>
              </a:rPr>
              <a:t>Object NOT found in cache (cache “miss”): Proxy downloads object from origin</a:t>
            </a:r>
          </a:p>
          <a:p>
            <a:pPr lvl="1"/>
            <a:r>
              <a:rPr lang="en-US" dirty="0">
                <a:latin typeface="Gill Sans MT" charset="0"/>
              </a:rPr>
              <a:t>Object found in cache (cache “hit”): proxy returns object </a:t>
            </a:r>
          </a:p>
        </p:txBody>
      </p:sp>
      <p:sp>
        <p:nvSpPr>
          <p:cNvPr id="120842" name="Rectangle 4"/>
          <p:cNvSpPr>
            <a:spLocks noChangeArrowheads="1"/>
          </p:cNvSpPr>
          <p:nvPr/>
        </p:nvSpPr>
        <p:spPr bwMode="auto">
          <a:xfrm>
            <a:off x="393700" y="1265238"/>
            <a:ext cx="87503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goal:</a:t>
            </a:r>
            <a:r>
              <a:rPr lang="en-US" sz="2800">
                <a:latin typeface="Gill Sans MT" charset="0"/>
              </a:rPr>
              <a:t> satisfy client request without involving origin server</a:t>
            </a:r>
          </a:p>
        </p:txBody>
      </p:sp>
      <p:sp>
        <p:nvSpPr>
          <p:cNvPr id="120843" name="Text Box 6"/>
          <p:cNvSpPr txBox="1">
            <a:spLocks noChangeArrowheads="1"/>
          </p:cNvSpPr>
          <p:nvPr/>
        </p:nvSpPr>
        <p:spPr bwMode="auto">
          <a:xfrm>
            <a:off x="4171950" y="3368675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client</a:t>
            </a:r>
            <a:endParaRPr lang="en-US" sz="2400"/>
          </a:p>
        </p:txBody>
      </p:sp>
      <p:sp>
        <p:nvSpPr>
          <p:cNvPr id="120844" name="Text Box 8"/>
          <p:cNvSpPr txBox="1">
            <a:spLocks noChangeArrowheads="1"/>
          </p:cNvSpPr>
          <p:nvPr/>
        </p:nvSpPr>
        <p:spPr bwMode="auto">
          <a:xfrm>
            <a:off x="5957888" y="2774950"/>
            <a:ext cx="88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proxy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server</a:t>
            </a:r>
            <a:endParaRPr lang="en-US" sz="2400"/>
          </a:p>
        </p:txBody>
      </p:sp>
      <p:sp>
        <p:nvSpPr>
          <p:cNvPr id="120845" name="Text Box 21"/>
          <p:cNvSpPr txBox="1">
            <a:spLocks noChangeArrowheads="1"/>
          </p:cNvSpPr>
          <p:nvPr/>
        </p:nvSpPr>
        <p:spPr bwMode="auto">
          <a:xfrm>
            <a:off x="4294188" y="5340350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client</a:t>
            </a:r>
            <a:endParaRPr lang="en-US" sz="2400"/>
          </a:p>
        </p:txBody>
      </p: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4597400" y="4095750"/>
            <a:ext cx="1563688" cy="760413"/>
            <a:chOff x="2896" y="2580"/>
            <a:chExt cx="985" cy="479"/>
          </a:xfrm>
        </p:grpSpPr>
        <p:sp>
          <p:nvSpPr>
            <p:cNvPr id="120898" name="Line 19"/>
            <p:cNvSpPr>
              <a:spLocks noChangeShapeType="1"/>
            </p:cNvSpPr>
            <p:nvPr/>
          </p:nvSpPr>
          <p:spPr bwMode="auto">
            <a:xfrm flipV="1">
              <a:off x="2998" y="2580"/>
              <a:ext cx="883" cy="47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99" name="Text Box 23"/>
            <p:cNvSpPr txBox="1">
              <a:spLocks noChangeArrowheads="1"/>
            </p:cNvSpPr>
            <p:nvPr/>
          </p:nvSpPr>
          <p:spPr bwMode="auto">
            <a:xfrm rot="-1692639">
              <a:off x="2896" y="2646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request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4781550" y="4183063"/>
            <a:ext cx="1604963" cy="785812"/>
            <a:chOff x="3012" y="2635"/>
            <a:chExt cx="1011" cy="495"/>
          </a:xfrm>
        </p:grpSpPr>
        <p:sp>
          <p:nvSpPr>
            <p:cNvPr id="120896" name="Line 20"/>
            <p:cNvSpPr>
              <a:spLocks noChangeShapeType="1"/>
            </p:cNvSpPr>
            <p:nvPr/>
          </p:nvSpPr>
          <p:spPr bwMode="auto">
            <a:xfrm flipH="1">
              <a:off x="3030" y="2635"/>
              <a:ext cx="884" cy="49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97" name="Text Box 25"/>
            <p:cNvSpPr txBox="1">
              <a:spLocks noChangeArrowheads="1"/>
            </p:cNvSpPr>
            <p:nvPr/>
          </p:nvSpPr>
          <p:spPr bwMode="auto">
            <a:xfrm rot="-1737783">
              <a:off x="3012" y="2847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response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4765675" y="3124200"/>
            <a:ext cx="3251200" cy="730250"/>
            <a:chOff x="3002" y="1979"/>
            <a:chExt cx="2048" cy="460"/>
          </a:xfrm>
        </p:grpSpPr>
        <p:sp>
          <p:nvSpPr>
            <p:cNvPr id="120893" name="Freeform 18"/>
            <p:cNvSpPr>
              <a:spLocks/>
            </p:cNvSpPr>
            <p:nvPr/>
          </p:nvSpPr>
          <p:spPr bwMode="auto">
            <a:xfrm>
              <a:off x="3002" y="1979"/>
              <a:ext cx="2048" cy="460"/>
            </a:xfrm>
            <a:custGeom>
              <a:avLst/>
              <a:gdLst>
                <a:gd name="T0" fmla="*/ 0 w 2048"/>
                <a:gd name="T1" fmla="*/ 2 h 460"/>
                <a:gd name="T2" fmla="*/ 1011 w 2048"/>
                <a:gd name="T3" fmla="*/ 460 h 460"/>
                <a:gd name="T4" fmla="*/ 2048 w 2048"/>
                <a:gd name="T5" fmla="*/ 0 h 460"/>
                <a:gd name="T6" fmla="*/ 0 60000 65536"/>
                <a:gd name="T7" fmla="*/ 0 60000 65536"/>
                <a:gd name="T8" fmla="*/ 0 60000 65536"/>
                <a:gd name="T9" fmla="*/ 0 w 2048"/>
                <a:gd name="T10" fmla="*/ 0 h 460"/>
                <a:gd name="T11" fmla="*/ 2048 w 2048"/>
                <a:gd name="T12" fmla="*/ 460 h 4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8" h="460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94" name="Text Box 22"/>
            <p:cNvSpPr txBox="1">
              <a:spLocks noChangeArrowheads="1"/>
            </p:cNvSpPr>
            <p:nvPr/>
          </p:nvSpPr>
          <p:spPr bwMode="auto">
            <a:xfrm rot="1422049">
              <a:off x="3083" y="2006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request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120895" name="Text Box 45"/>
            <p:cNvSpPr txBox="1">
              <a:spLocks noChangeArrowheads="1"/>
            </p:cNvSpPr>
            <p:nvPr/>
          </p:nvSpPr>
          <p:spPr bwMode="auto">
            <a:xfrm rot="-1419968">
              <a:off x="4114" y="2016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request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sp>
        <p:nvSpPr>
          <p:cNvPr id="120849" name="Text Box 47"/>
          <p:cNvSpPr txBox="1">
            <a:spLocks noChangeArrowheads="1"/>
          </p:cNvSpPr>
          <p:nvPr/>
        </p:nvSpPr>
        <p:spPr bwMode="auto">
          <a:xfrm>
            <a:off x="7999413" y="5421313"/>
            <a:ext cx="749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origin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 sz="2400"/>
          </a:p>
        </p:txBody>
      </p:sp>
      <p:sp>
        <p:nvSpPr>
          <p:cNvPr id="120850" name="Text Box 48"/>
          <p:cNvSpPr txBox="1">
            <a:spLocks noChangeArrowheads="1"/>
          </p:cNvSpPr>
          <p:nvPr/>
        </p:nvSpPr>
        <p:spPr bwMode="auto">
          <a:xfrm>
            <a:off x="8016875" y="3484563"/>
            <a:ext cx="749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origin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 sz="2400"/>
          </a:p>
        </p:txBody>
      </p:sp>
      <p:sp>
        <p:nvSpPr>
          <p:cNvPr id="120851" name="Rectangle 55"/>
          <p:cNvSpPr>
            <a:spLocks noChangeArrowheads="1"/>
          </p:cNvSpPr>
          <p:nvPr/>
        </p:nvSpPr>
        <p:spPr bwMode="auto">
          <a:xfrm>
            <a:off x="6946900" y="434975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Comic Sans MS" charset="0"/>
            </a:endParaRPr>
          </a:p>
        </p:txBody>
      </p:sp>
      <p:pic>
        <p:nvPicPr>
          <p:cNvPr id="120852" name="Picture 5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863" y="2632075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3992563" y="2671763"/>
            <a:ext cx="4178300" cy="1814512"/>
            <a:chOff x="2515" y="1687"/>
            <a:chExt cx="2632" cy="1143"/>
          </a:xfrm>
        </p:grpSpPr>
        <p:sp>
          <p:nvSpPr>
            <p:cNvPr id="120888" name="Freeform 44"/>
            <p:cNvSpPr>
              <a:spLocks/>
            </p:cNvSpPr>
            <p:nvPr/>
          </p:nvSpPr>
          <p:spPr bwMode="auto">
            <a:xfrm>
              <a:off x="2985" y="2026"/>
              <a:ext cx="2119" cy="476"/>
            </a:xfrm>
            <a:custGeom>
              <a:avLst/>
              <a:gdLst>
                <a:gd name="T0" fmla="*/ 2119 w 2119"/>
                <a:gd name="T1" fmla="*/ 0 h 476"/>
                <a:gd name="T2" fmla="*/ 1020 w 2119"/>
                <a:gd name="T3" fmla="*/ 476 h 476"/>
                <a:gd name="T4" fmla="*/ 0 w 2119"/>
                <a:gd name="T5" fmla="*/ 8 h 476"/>
                <a:gd name="T6" fmla="*/ 0 60000 65536"/>
                <a:gd name="T7" fmla="*/ 0 60000 65536"/>
                <a:gd name="T8" fmla="*/ 0 60000 65536"/>
                <a:gd name="T9" fmla="*/ 0 w 2119"/>
                <a:gd name="T10" fmla="*/ 0 h 476"/>
                <a:gd name="T11" fmla="*/ 2119 w 2119"/>
                <a:gd name="T12" fmla="*/ 476 h 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9" h="476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89" name="Text Box 24"/>
            <p:cNvSpPr txBox="1">
              <a:spLocks noChangeArrowheads="1"/>
            </p:cNvSpPr>
            <p:nvPr/>
          </p:nvSpPr>
          <p:spPr bwMode="auto">
            <a:xfrm rot="1411598">
              <a:off x="2906" y="2244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response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120890" name="Text Box 46"/>
            <p:cNvSpPr txBox="1">
              <a:spLocks noChangeArrowheads="1"/>
            </p:cNvSpPr>
            <p:nvPr/>
          </p:nvSpPr>
          <p:spPr bwMode="auto">
            <a:xfrm rot="-1415789">
              <a:off x="4136" y="2232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response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pic>
          <p:nvPicPr>
            <p:cNvPr id="120891" name="Picture 5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9" y="255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892" name="Picture 5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" y="168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1069" name="Picture 6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88" y="4613275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0855" name="Group 69"/>
          <p:cNvGrpSpPr>
            <a:grpSpLocks/>
          </p:cNvGrpSpPr>
          <p:nvPr/>
        </p:nvGrpSpPr>
        <p:grpSpPr bwMode="auto">
          <a:xfrm>
            <a:off x="8112125" y="4764088"/>
            <a:ext cx="433388" cy="715962"/>
            <a:chOff x="4140" y="429"/>
            <a:chExt cx="1425" cy="2396"/>
          </a:xfrm>
        </p:grpSpPr>
        <p:sp>
          <p:nvSpPr>
            <p:cNvPr id="120856" name="Freeform 7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57" name="Rectangle 71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8" name="Freeform 7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59" name="Freeform 7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60" name="Rectangle 74"/>
            <p:cNvSpPr>
              <a:spLocks noChangeArrowheads="1"/>
            </p:cNvSpPr>
            <p:nvPr/>
          </p:nvSpPr>
          <p:spPr bwMode="auto"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861" name="Group 7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0886" name="AutoShape 76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87" name="AutoShape 77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0862" name="Rectangle 78"/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863" name="Group 7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0884" name="AutoShape 80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85" name="AutoShape 81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0864" name="Rectangle 82"/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5" name="Rectangle 83"/>
            <p:cNvSpPr>
              <a:spLocks noChangeArrowheads="1"/>
            </p:cNvSpPr>
            <p:nvPr/>
          </p:nvSpPr>
          <p:spPr bwMode="auto"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866" name="Group 8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0882" name="AutoShape 85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83" name="AutoShape 8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0867" name="Freeform 8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0868" name="Group 8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0880" name="AutoShape 89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81" name="AutoShape 90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0869" name="Rectangle 91"/>
            <p:cNvSpPr>
              <a:spLocks noChangeArrowheads="1"/>
            </p:cNvSpPr>
            <p:nvPr/>
          </p:nvSpPr>
          <p:spPr bwMode="auto"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0" name="Freeform 9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71" name="Freeform 9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72" name="Oval 94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3" name="Freeform 9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74" name="AutoShape 96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5" name="AutoShape 97"/>
            <p:cNvSpPr>
              <a:spLocks noChangeArrowheads="1"/>
            </p:cNvSpPr>
            <p:nvPr/>
          </p:nvSpPr>
          <p:spPr bwMode="auto"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6" name="Oval 98"/>
            <p:cNvSpPr>
              <a:spLocks noChangeArrowheads="1"/>
            </p:cNvSpPr>
            <p:nvPr/>
          </p:nvSpPr>
          <p:spPr bwMode="auto"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7" name="Oval 99"/>
            <p:cNvSpPr>
              <a:spLocks noChangeArrowheads="1"/>
            </p:cNvSpPr>
            <p:nvPr/>
          </p:nvSpPr>
          <p:spPr bwMode="auto"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0878" name="Oval 100"/>
            <p:cNvSpPr>
              <a:spLocks noChangeArrowheads="1"/>
            </p:cNvSpPr>
            <p:nvPr/>
          </p:nvSpPr>
          <p:spPr bwMode="auto"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9" name="Rectangle 101"/>
            <p:cNvSpPr>
              <a:spLocks noChangeArrowheads="1"/>
            </p:cNvSpPr>
            <p:nvPr/>
          </p:nvSpPr>
          <p:spPr bwMode="auto"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3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3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9366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234950"/>
            <a:ext cx="7772400" cy="947738"/>
          </a:xfrm>
        </p:spPr>
        <p:txBody>
          <a:bodyPr/>
          <a:lstStyle/>
          <a:p>
            <a:r>
              <a:rPr lang="en-US">
                <a:latin typeface="Gill Sans MT" charset="0"/>
              </a:rPr>
              <a:t>More about Web caching</a:t>
            </a: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r>
              <a:rPr lang="en-US">
                <a:latin typeface="Gill Sans MT" charset="0"/>
              </a:rPr>
              <a:t>cache acts as both client and server</a:t>
            </a:r>
          </a:p>
          <a:p>
            <a:pPr lvl="1"/>
            <a:r>
              <a:rPr lang="en-US" sz="2000">
                <a:latin typeface="Gill Sans MT" charset="0"/>
              </a:rPr>
              <a:t>server for original requesting client</a:t>
            </a:r>
          </a:p>
          <a:p>
            <a:pPr lvl="1"/>
            <a:r>
              <a:rPr lang="en-US" sz="2000">
                <a:latin typeface="Gill Sans MT" charset="0"/>
              </a:rPr>
              <a:t>client to origin server</a:t>
            </a:r>
          </a:p>
          <a:p>
            <a:r>
              <a:rPr lang="en-US">
                <a:latin typeface="Gill Sans MT" charset="0"/>
              </a:rPr>
              <a:t>typically cache is installed by ISP (university, company, residential ISP)</a:t>
            </a:r>
          </a:p>
        </p:txBody>
      </p:sp>
      <p:sp>
        <p:nvSpPr>
          <p:cNvPr id="1228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11313"/>
            <a:ext cx="415925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why Web caching?</a:t>
            </a:r>
          </a:p>
          <a:p>
            <a:r>
              <a:rPr lang="en-US" dirty="0">
                <a:latin typeface="Gill Sans MT" charset="0"/>
              </a:rPr>
              <a:t>reduce response time for client request</a:t>
            </a:r>
          </a:p>
          <a:p>
            <a:r>
              <a:rPr lang="en-US" dirty="0">
                <a:latin typeface="Gill Sans MT" charset="0"/>
              </a:rPr>
              <a:t>reduce traffic on an institution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access link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4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1" name="Picture 13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064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Line 2"/>
          <p:cNvSpPr>
            <a:spLocks noChangeShapeType="1"/>
          </p:cNvSpPr>
          <p:nvPr/>
        </p:nvSpPr>
        <p:spPr bwMode="auto">
          <a:xfrm>
            <a:off x="5267325" y="2409825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title"/>
          </p:nvPr>
        </p:nvSpPr>
        <p:spPr>
          <a:xfrm>
            <a:off x="403225" y="269875"/>
            <a:ext cx="7772400" cy="663575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Caching example: </a:t>
            </a:r>
            <a:endParaRPr lang="en-US">
              <a:latin typeface="Gill Sans MT" charset="0"/>
            </a:endParaRPr>
          </a:p>
        </p:txBody>
      </p:sp>
      <p:sp>
        <p:nvSpPr>
          <p:cNvPr id="124934" name="Text Box 50"/>
          <p:cNvSpPr txBox="1">
            <a:spLocks noChangeArrowheads="1"/>
          </p:cNvSpPr>
          <p:nvPr/>
        </p:nvSpPr>
        <p:spPr bwMode="auto">
          <a:xfrm>
            <a:off x="7696200" y="1824038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origin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servers</a:t>
            </a:r>
          </a:p>
        </p:txBody>
      </p:sp>
      <p:sp>
        <p:nvSpPr>
          <p:cNvPr id="124935" name="Line 51"/>
          <p:cNvSpPr>
            <a:spLocks noChangeShapeType="1"/>
          </p:cNvSpPr>
          <p:nvPr/>
        </p:nvSpPr>
        <p:spPr bwMode="auto">
          <a:xfrm>
            <a:off x="6076950" y="2028825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6" name="Line 52"/>
          <p:cNvSpPr>
            <a:spLocks noChangeShapeType="1"/>
          </p:cNvSpPr>
          <p:nvPr/>
        </p:nvSpPr>
        <p:spPr bwMode="auto">
          <a:xfrm flipH="1">
            <a:off x="6705600" y="2066925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Line 53"/>
          <p:cNvSpPr>
            <a:spLocks noChangeShapeType="1"/>
          </p:cNvSpPr>
          <p:nvPr/>
        </p:nvSpPr>
        <p:spPr bwMode="auto">
          <a:xfrm flipH="1">
            <a:off x="7162800" y="2228850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8" name="Line 54"/>
          <p:cNvSpPr>
            <a:spLocks noChangeShapeType="1"/>
          </p:cNvSpPr>
          <p:nvPr/>
        </p:nvSpPr>
        <p:spPr bwMode="auto">
          <a:xfrm flipH="1" flipV="1">
            <a:off x="7324725" y="2990850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9" name="Freeform 55"/>
          <p:cNvSpPr>
            <a:spLocks/>
          </p:cNvSpPr>
          <p:nvPr/>
        </p:nvSpPr>
        <p:spPr bwMode="auto">
          <a:xfrm>
            <a:off x="5351463" y="2022475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0" name="Text Box 70"/>
          <p:cNvSpPr txBox="1">
            <a:spLocks noChangeArrowheads="1"/>
          </p:cNvSpPr>
          <p:nvPr/>
        </p:nvSpPr>
        <p:spPr bwMode="auto">
          <a:xfrm>
            <a:off x="6057900" y="2354263"/>
            <a:ext cx="9318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public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 Internet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124941" name="Freeform 71"/>
          <p:cNvSpPr>
            <a:spLocks/>
          </p:cNvSpPr>
          <p:nvPr/>
        </p:nvSpPr>
        <p:spPr bwMode="auto">
          <a:xfrm>
            <a:off x="4932363" y="4392613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2" name="Line 77"/>
          <p:cNvSpPr>
            <a:spLocks noChangeShapeType="1"/>
          </p:cNvSpPr>
          <p:nvPr/>
        </p:nvSpPr>
        <p:spPr bwMode="auto">
          <a:xfrm flipH="1">
            <a:off x="5381625" y="4702175"/>
            <a:ext cx="8556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3" name="Line 78"/>
          <p:cNvSpPr>
            <a:spLocks noChangeShapeType="1"/>
          </p:cNvSpPr>
          <p:nvPr/>
        </p:nvSpPr>
        <p:spPr bwMode="auto">
          <a:xfrm flipH="1">
            <a:off x="5891213" y="4749800"/>
            <a:ext cx="563562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4" name="Line 79"/>
          <p:cNvSpPr>
            <a:spLocks noChangeShapeType="1"/>
          </p:cNvSpPr>
          <p:nvPr/>
        </p:nvSpPr>
        <p:spPr bwMode="auto">
          <a:xfrm flipH="1">
            <a:off x="6429375" y="4756150"/>
            <a:ext cx="149225" cy="38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5" name="Line 80"/>
          <p:cNvSpPr>
            <a:spLocks noChangeShapeType="1"/>
          </p:cNvSpPr>
          <p:nvPr/>
        </p:nvSpPr>
        <p:spPr bwMode="auto">
          <a:xfrm>
            <a:off x="6796088" y="4735513"/>
            <a:ext cx="123825" cy="41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6" name="Line 95"/>
          <p:cNvSpPr>
            <a:spLocks noChangeShapeType="1"/>
          </p:cNvSpPr>
          <p:nvPr/>
        </p:nvSpPr>
        <p:spPr bwMode="auto">
          <a:xfrm>
            <a:off x="6591300" y="3467100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7" name="Text Box 97"/>
          <p:cNvSpPr txBox="1">
            <a:spLocks noChangeArrowheads="1"/>
          </p:cNvSpPr>
          <p:nvPr/>
        </p:nvSpPr>
        <p:spPr bwMode="auto">
          <a:xfrm>
            <a:off x="4959350" y="4279900"/>
            <a:ext cx="11985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CC0000"/>
                </a:solidFill>
              </a:rPr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CC0000"/>
                </a:solidFill>
              </a:rPr>
              <a:t>network</a:t>
            </a:r>
            <a:endParaRPr lang="en-US" sz="2400" dirty="0">
              <a:solidFill>
                <a:srgbClr val="CC0000"/>
              </a:solidFill>
            </a:endParaRPr>
          </a:p>
        </p:txBody>
      </p:sp>
      <p:sp>
        <p:nvSpPr>
          <p:cNvPr id="124948" name="Text Box 98"/>
          <p:cNvSpPr txBox="1">
            <a:spLocks noChangeArrowheads="1"/>
          </p:cNvSpPr>
          <p:nvPr/>
        </p:nvSpPr>
        <p:spPr bwMode="auto">
          <a:xfrm>
            <a:off x="6967538" y="4660900"/>
            <a:ext cx="1290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 Gbps LAN</a:t>
            </a:r>
            <a:endParaRPr lang="en-US" sz="2400">
              <a:solidFill>
                <a:schemeClr val="accent2"/>
              </a:solidFill>
            </a:endParaRPr>
          </a:p>
        </p:txBody>
      </p:sp>
      <p:sp>
        <p:nvSpPr>
          <p:cNvPr id="124949" name="Text Box 99"/>
          <p:cNvSpPr txBox="1">
            <a:spLocks noChangeArrowheads="1"/>
          </p:cNvSpPr>
          <p:nvPr/>
        </p:nvSpPr>
        <p:spPr bwMode="auto">
          <a:xfrm>
            <a:off x="6592888" y="3656013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1.54 Mbps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access link</a:t>
            </a:r>
            <a:endParaRPr lang="en-US" sz="2400">
              <a:solidFill>
                <a:schemeClr val="accent2"/>
              </a:solidFill>
            </a:endParaRPr>
          </a:p>
        </p:txBody>
      </p:sp>
      <p:grpSp>
        <p:nvGrpSpPr>
          <p:cNvPr id="124950" name="Group 111"/>
          <p:cNvGrpSpPr>
            <a:grpSpLocks/>
          </p:cNvGrpSpPr>
          <p:nvPr/>
        </p:nvGrpSpPr>
        <p:grpSpPr bwMode="auto">
          <a:xfrm>
            <a:off x="6175375" y="3165475"/>
            <a:ext cx="881063" cy="307975"/>
            <a:chOff x="2356" y="1300"/>
            <a:chExt cx="555" cy="194"/>
          </a:xfrm>
        </p:grpSpPr>
        <p:sp>
          <p:nvSpPr>
            <p:cNvPr id="12517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517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517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25173" name="Group 11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5176" name="Freeform 11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177" name="Freeform 11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174" name="Line 118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75" name="Line 119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4951" name="Group 120"/>
          <p:cNvGrpSpPr>
            <a:grpSpLocks/>
          </p:cNvGrpSpPr>
          <p:nvPr/>
        </p:nvGrpSpPr>
        <p:grpSpPr bwMode="auto">
          <a:xfrm>
            <a:off x="6154738" y="4460875"/>
            <a:ext cx="881062" cy="307975"/>
            <a:chOff x="2356" y="1300"/>
            <a:chExt cx="555" cy="194"/>
          </a:xfrm>
        </p:grpSpPr>
        <p:sp>
          <p:nvSpPr>
            <p:cNvPr id="12516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516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516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25165" name="Group 12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5168" name="Freeform 12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169" name="Freeform 12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166" name="Line 12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67" name="Line 12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4952" name="Rectangle 4"/>
          <p:cNvSpPr>
            <a:spLocks noChangeArrowheads="1"/>
          </p:cNvSpPr>
          <p:nvPr/>
        </p:nvSpPr>
        <p:spPr bwMode="auto">
          <a:xfrm>
            <a:off x="398463" y="1335088"/>
            <a:ext cx="4370387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assumptions: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object size: 100K bits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request rate from browsers to origin servers:15/sec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data rate to browsers: 1.50 Mbps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RTT from institutional router to any origin server: 2 sec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access link rate: 1.54 Mbps</a:t>
            </a:r>
          </a:p>
          <a:p>
            <a:pPr marL="342900" indent="-342900">
              <a:lnSpc>
                <a:spcPct val="85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consequences: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LAN utilization: 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???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access link utilization = 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???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total delay = 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???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dirty="0">
              <a:latin typeface="Gill Sans MT" charset="0"/>
            </a:endParaRPr>
          </a:p>
        </p:txBody>
      </p:sp>
      <p:grpSp>
        <p:nvGrpSpPr>
          <p:cNvPr id="124955" name="Group 139"/>
          <p:cNvGrpSpPr>
            <a:grpSpLocks/>
          </p:cNvGrpSpPr>
          <p:nvPr/>
        </p:nvGrpSpPr>
        <p:grpSpPr bwMode="auto">
          <a:xfrm>
            <a:off x="4919663" y="1957388"/>
            <a:ext cx="377825" cy="576262"/>
            <a:chOff x="4140" y="429"/>
            <a:chExt cx="1425" cy="2396"/>
          </a:xfrm>
        </p:grpSpPr>
        <p:sp>
          <p:nvSpPr>
            <p:cNvPr id="125130" name="Freeform 14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31" name="Rectangle 141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32" name="Freeform 14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33" name="Freeform 14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34" name="Rectangle 144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135" name="Group 14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160" name="AutoShape 14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61" name="AutoShape 147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136" name="Rectangle 148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137" name="Group 14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158" name="AutoShape 150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59" name="AutoShape 15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138" name="Rectangle 152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39" name="Rectangle 153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140" name="Group 15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156" name="AutoShape 15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57" name="AutoShape 156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141" name="Freeform 15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142" name="Group 15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154" name="AutoShape 15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55" name="AutoShape 160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143" name="Rectangle 161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44" name="Freeform 16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45" name="Freeform 16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46" name="Oval 164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47" name="Freeform 16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48" name="AutoShape 166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49" name="AutoShape 167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50" name="Oval 168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51" name="Oval 169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5152" name="Oval 170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53" name="Rectangle 171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956" name="Group 172"/>
          <p:cNvGrpSpPr>
            <a:grpSpLocks/>
          </p:cNvGrpSpPr>
          <p:nvPr/>
        </p:nvGrpSpPr>
        <p:grpSpPr bwMode="auto">
          <a:xfrm>
            <a:off x="5068888" y="5070475"/>
            <a:ext cx="525462" cy="557213"/>
            <a:chOff x="-44" y="1473"/>
            <a:chExt cx="981" cy="1105"/>
          </a:xfrm>
        </p:grpSpPr>
        <p:pic>
          <p:nvPicPr>
            <p:cNvPr id="125128" name="Picture 173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129" name="Freeform 1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57" name="Group 175"/>
          <p:cNvGrpSpPr>
            <a:grpSpLocks/>
          </p:cNvGrpSpPr>
          <p:nvPr/>
        </p:nvGrpSpPr>
        <p:grpSpPr bwMode="auto">
          <a:xfrm>
            <a:off x="5834063" y="1479550"/>
            <a:ext cx="377825" cy="576263"/>
            <a:chOff x="4140" y="429"/>
            <a:chExt cx="1425" cy="2396"/>
          </a:xfrm>
        </p:grpSpPr>
        <p:sp>
          <p:nvSpPr>
            <p:cNvPr id="125096" name="Freeform 17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97" name="Rectangle 177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98" name="Freeform 17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99" name="Freeform 17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00" name="Rectangle 180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101" name="Group 18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126" name="AutoShape 182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27" name="AutoShape 183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102" name="Rectangle 184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103" name="Group 18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124" name="AutoShape 186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25" name="AutoShape 187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104" name="Rectangle 188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05" name="Rectangle 189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106" name="Group 19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122" name="AutoShape 191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23" name="AutoShape 192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107" name="Freeform 19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108" name="Group 19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120" name="AutoShape 19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21" name="AutoShape 196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109" name="Rectangle 197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10" name="Freeform 19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11" name="Freeform 19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12" name="Oval 200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13" name="Freeform 20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14" name="AutoShape 202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15" name="AutoShape 203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16" name="Oval 204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17" name="Oval 205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5118" name="Oval 206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19" name="Rectangle 207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958" name="Group 208"/>
          <p:cNvGrpSpPr>
            <a:grpSpLocks/>
          </p:cNvGrpSpPr>
          <p:nvPr/>
        </p:nvGrpSpPr>
        <p:grpSpPr bwMode="auto">
          <a:xfrm>
            <a:off x="6586538" y="1511300"/>
            <a:ext cx="377825" cy="576263"/>
            <a:chOff x="4140" y="429"/>
            <a:chExt cx="1425" cy="2396"/>
          </a:xfrm>
        </p:grpSpPr>
        <p:sp>
          <p:nvSpPr>
            <p:cNvPr id="125064" name="Freeform 20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65" name="Rectangle 210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66" name="Freeform 21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67" name="Freeform 21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68" name="Rectangle 213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69" name="Group 21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094" name="AutoShape 215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95" name="AutoShape 216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70" name="Rectangle 217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71" name="Group 21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092" name="AutoShape 219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93" name="AutoShape 220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72" name="Rectangle 221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73" name="Rectangle 222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74" name="Group 22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090" name="AutoShape 224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91" name="AutoShape 225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75" name="Freeform 22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076" name="Group 22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088" name="AutoShape 228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89" name="AutoShape 229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77" name="Rectangle 230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78" name="Freeform 23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79" name="Freeform 23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80" name="Oval 233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81" name="Freeform 23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82" name="AutoShape 235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83" name="AutoShape 236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84" name="Oval 237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85" name="Oval 238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5086" name="Oval 239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87" name="Rectangle 240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959" name="Group 241"/>
          <p:cNvGrpSpPr>
            <a:grpSpLocks/>
          </p:cNvGrpSpPr>
          <p:nvPr/>
        </p:nvGrpSpPr>
        <p:grpSpPr bwMode="auto">
          <a:xfrm>
            <a:off x="7196138" y="1663700"/>
            <a:ext cx="377825" cy="576263"/>
            <a:chOff x="4140" y="429"/>
            <a:chExt cx="1425" cy="2396"/>
          </a:xfrm>
        </p:grpSpPr>
        <p:sp>
          <p:nvSpPr>
            <p:cNvPr id="125032" name="Freeform 24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33" name="Rectangle 243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34" name="Freeform 24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35" name="Freeform 24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36" name="Rectangle 246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37" name="Group 24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062" name="AutoShape 248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63" name="AutoShape 249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38" name="Rectangle 250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39" name="Group 25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060" name="AutoShape 25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61" name="AutoShape 253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40" name="Rectangle 254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41" name="Rectangle 255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42" name="Group 25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058" name="AutoShape 257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59" name="AutoShape 258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43" name="Freeform 25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044" name="Group 26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056" name="AutoShape 261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57" name="AutoShape 262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45" name="Rectangle 263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46" name="Freeform 26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47" name="Freeform 26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48" name="Oval 266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49" name="Freeform 26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50" name="AutoShape 268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51" name="AutoShape 269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52" name="Oval 270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53" name="Oval 271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5054" name="Oval 272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55" name="Rectangle 273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960" name="Group 274"/>
          <p:cNvGrpSpPr>
            <a:grpSpLocks/>
          </p:cNvGrpSpPr>
          <p:nvPr/>
        </p:nvGrpSpPr>
        <p:grpSpPr bwMode="auto">
          <a:xfrm>
            <a:off x="7524750" y="2609850"/>
            <a:ext cx="377825" cy="576263"/>
            <a:chOff x="4140" y="429"/>
            <a:chExt cx="1425" cy="2396"/>
          </a:xfrm>
        </p:grpSpPr>
        <p:sp>
          <p:nvSpPr>
            <p:cNvPr id="125000" name="Freeform 27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01" name="Rectangle 276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02" name="Freeform 27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03" name="Freeform 27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04" name="Rectangle 279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05" name="Group 28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030" name="AutoShape 281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31" name="AutoShape 282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06" name="Rectangle 283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07" name="Group 28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028" name="AutoShape 28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29" name="AutoShape 286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08" name="Rectangle 287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09" name="Rectangle 288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10" name="Group 28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026" name="AutoShape 290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27" name="AutoShape 291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11" name="Freeform 29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012" name="Group 29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024" name="AutoShape 294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25" name="AutoShape 295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13" name="Rectangle 296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14" name="Freeform 29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15" name="Freeform 29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16" name="Oval 299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17" name="Freeform 30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18" name="AutoShape 301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19" name="AutoShape 302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20" name="Oval 303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21" name="Oval 304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5022" name="Oval 305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23" name="Rectangle 306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961" name="Group 307"/>
          <p:cNvGrpSpPr>
            <a:grpSpLocks/>
          </p:cNvGrpSpPr>
          <p:nvPr/>
        </p:nvGrpSpPr>
        <p:grpSpPr bwMode="auto">
          <a:xfrm>
            <a:off x="6784975" y="5027613"/>
            <a:ext cx="377825" cy="576262"/>
            <a:chOff x="4140" y="429"/>
            <a:chExt cx="1425" cy="2396"/>
          </a:xfrm>
        </p:grpSpPr>
        <p:sp>
          <p:nvSpPr>
            <p:cNvPr id="124968" name="Freeform 3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69" name="Rectangle 309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70" name="Freeform 3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71" name="Freeform 3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72" name="Rectangle 312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4973" name="Group 3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4998" name="AutoShape 314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99" name="AutoShape 315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974" name="Rectangle 316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4975" name="Group 3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4996" name="AutoShape 31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97" name="AutoShape 319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976" name="Rectangle 320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77" name="Rectangle 321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4978" name="Group 3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4994" name="AutoShape 32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95" name="AutoShape 324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979" name="Freeform 3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980" name="Group 3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4992" name="AutoShape 32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93" name="AutoShape 328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981" name="Rectangle 329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2" name="Freeform 3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3" name="Freeform 3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4" name="Oval 332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5" name="Freeform 3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6" name="AutoShape 334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7" name="AutoShape 335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8" name="Oval 336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9" name="Oval 337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4990" name="Oval 338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91" name="Rectangle 339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962" name="Group 340"/>
          <p:cNvGrpSpPr>
            <a:grpSpLocks/>
          </p:cNvGrpSpPr>
          <p:nvPr/>
        </p:nvGrpSpPr>
        <p:grpSpPr bwMode="auto">
          <a:xfrm>
            <a:off x="5580063" y="5092700"/>
            <a:ext cx="525462" cy="557213"/>
            <a:chOff x="-44" y="1473"/>
            <a:chExt cx="981" cy="1105"/>
          </a:xfrm>
        </p:grpSpPr>
        <p:pic>
          <p:nvPicPr>
            <p:cNvPr id="124966" name="Picture 34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7" name="Freeform 3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63" name="Group 343"/>
          <p:cNvGrpSpPr>
            <a:grpSpLocks/>
          </p:cNvGrpSpPr>
          <p:nvPr/>
        </p:nvGrpSpPr>
        <p:grpSpPr bwMode="auto">
          <a:xfrm>
            <a:off x="6103938" y="5081588"/>
            <a:ext cx="525462" cy="557212"/>
            <a:chOff x="-44" y="1473"/>
            <a:chExt cx="981" cy="1105"/>
          </a:xfrm>
        </p:grpSpPr>
        <p:pic>
          <p:nvPicPr>
            <p:cNvPr id="124964" name="Picture 34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5" name="Freeform 3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5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1" name="Picture 13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064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Line 2"/>
          <p:cNvSpPr>
            <a:spLocks noChangeShapeType="1"/>
          </p:cNvSpPr>
          <p:nvPr/>
        </p:nvSpPr>
        <p:spPr bwMode="auto">
          <a:xfrm>
            <a:off x="5267325" y="2409825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title"/>
          </p:nvPr>
        </p:nvSpPr>
        <p:spPr>
          <a:xfrm>
            <a:off x="403225" y="269875"/>
            <a:ext cx="7772400" cy="663575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Caching example: </a:t>
            </a:r>
            <a:endParaRPr lang="en-US">
              <a:latin typeface="Gill Sans MT" charset="0"/>
            </a:endParaRPr>
          </a:p>
        </p:txBody>
      </p:sp>
      <p:sp>
        <p:nvSpPr>
          <p:cNvPr id="124934" name="Text Box 50"/>
          <p:cNvSpPr txBox="1">
            <a:spLocks noChangeArrowheads="1"/>
          </p:cNvSpPr>
          <p:nvPr/>
        </p:nvSpPr>
        <p:spPr bwMode="auto">
          <a:xfrm>
            <a:off x="7696200" y="1824038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origin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servers</a:t>
            </a:r>
          </a:p>
        </p:txBody>
      </p:sp>
      <p:sp>
        <p:nvSpPr>
          <p:cNvPr id="124935" name="Line 51"/>
          <p:cNvSpPr>
            <a:spLocks noChangeShapeType="1"/>
          </p:cNvSpPr>
          <p:nvPr/>
        </p:nvSpPr>
        <p:spPr bwMode="auto">
          <a:xfrm>
            <a:off x="6076950" y="2028825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6" name="Line 52"/>
          <p:cNvSpPr>
            <a:spLocks noChangeShapeType="1"/>
          </p:cNvSpPr>
          <p:nvPr/>
        </p:nvSpPr>
        <p:spPr bwMode="auto">
          <a:xfrm flipH="1">
            <a:off x="6705600" y="2066925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Line 53"/>
          <p:cNvSpPr>
            <a:spLocks noChangeShapeType="1"/>
          </p:cNvSpPr>
          <p:nvPr/>
        </p:nvSpPr>
        <p:spPr bwMode="auto">
          <a:xfrm flipH="1">
            <a:off x="7162800" y="2228850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8" name="Line 54"/>
          <p:cNvSpPr>
            <a:spLocks noChangeShapeType="1"/>
          </p:cNvSpPr>
          <p:nvPr/>
        </p:nvSpPr>
        <p:spPr bwMode="auto">
          <a:xfrm flipH="1" flipV="1">
            <a:off x="7324725" y="2990850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9" name="Freeform 55"/>
          <p:cNvSpPr>
            <a:spLocks/>
          </p:cNvSpPr>
          <p:nvPr/>
        </p:nvSpPr>
        <p:spPr bwMode="auto">
          <a:xfrm>
            <a:off x="5351463" y="2022475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0" name="Text Box 70"/>
          <p:cNvSpPr txBox="1">
            <a:spLocks noChangeArrowheads="1"/>
          </p:cNvSpPr>
          <p:nvPr/>
        </p:nvSpPr>
        <p:spPr bwMode="auto">
          <a:xfrm>
            <a:off x="6057900" y="2354263"/>
            <a:ext cx="9318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public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 Internet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124941" name="Freeform 71"/>
          <p:cNvSpPr>
            <a:spLocks/>
          </p:cNvSpPr>
          <p:nvPr/>
        </p:nvSpPr>
        <p:spPr bwMode="auto">
          <a:xfrm>
            <a:off x="4932363" y="4392613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2" name="Line 77"/>
          <p:cNvSpPr>
            <a:spLocks noChangeShapeType="1"/>
          </p:cNvSpPr>
          <p:nvPr/>
        </p:nvSpPr>
        <p:spPr bwMode="auto">
          <a:xfrm flipH="1">
            <a:off x="5381625" y="4702175"/>
            <a:ext cx="8556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3" name="Line 78"/>
          <p:cNvSpPr>
            <a:spLocks noChangeShapeType="1"/>
          </p:cNvSpPr>
          <p:nvPr/>
        </p:nvSpPr>
        <p:spPr bwMode="auto">
          <a:xfrm flipH="1">
            <a:off x="5891213" y="4749800"/>
            <a:ext cx="563562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4" name="Line 79"/>
          <p:cNvSpPr>
            <a:spLocks noChangeShapeType="1"/>
          </p:cNvSpPr>
          <p:nvPr/>
        </p:nvSpPr>
        <p:spPr bwMode="auto">
          <a:xfrm flipH="1">
            <a:off x="6429375" y="4756150"/>
            <a:ext cx="149225" cy="38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5" name="Line 80"/>
          <p:cNvSpPr>
            <a:spLocks noChangeShapeType="1"/>
          </p:cNvSpPr>
          <p:nvPr/>
        </p:nvSpPr>
        <p:spPr bwMode="auto">
          <a:xfrm>
            <a:off x="6796088" y="4735513"/>
            <a:ext cx="123825" cy="41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6" name="Line 95"/>
          <p:cNvSpPr>
            <a:spLocks noChangeShapeType="1"/>
          </p:cNvSpPr>
          <p:nvPr/>
        </p:nvSpPr>
        <p:spPr bwMode="auto">
          <a:xfrm>
            <a:off x="6591300" y="3467100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7" name="Text Box 97"/>
          <p:cNvSpPr txBox="1">
            <a:spLocks noChangeArrowheads="1"/>
          </p:cNvSpPr>
          <p:nvPr/>
        </p:nvSpPr>
        <p:spPr bwMode="auto">
          <a:xfrm>
            <a:off x="4959350" y="4279900"/>
            <a:ext cx="11985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network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124948" name="Text Box 98"/>
          <p:cNvSpPr txBox="1">
            <a:spLocks noChangeArrowheads="1"/>
          </p:cNvSpPr>
          <p:nvPr/>
        </p:nvSpPr>
        <p:spPr bwMode="auto">
          <a:xfrm>
            <a:off x="6967538" y="4660900"/>
            <a:ext cx="1290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 Gbps LAN</a:t>
            </a:r>
            <a:endParaRPr lang="en-US" sz="2400">
              <a:solidFill>
                <a:schemeClr val="accent2"/>
              </a:solidFill>
            </a:endParaRPr>
          </a:p>
        </p:txBody>
      </p:sp>
      <p:sp>
        <p:nvSpPr>
          <p:cNvPr id="124949" name="Text Box 99"/>
          <p:cNvSpPr txBox="1">
            <a:spLocks noChangeArrowheads="1"/>
          </p:cNvSpPr>
          <p:nvPr/>
        </p:nvSpPr>
        <p:spPr bwMode="auto">
          <a:xfrm>
            <a:off x="6592888" y="3656013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1.54 Mbps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access link</a:t>
            </a:r>
            <a:endParaRPr lang="en-US" sz="2400">
              <a:solidFill>
                <a:schemeClr val="accent2"/>
              </a:solidFill>
            </a:endParaRPr>
          </a:p>
        </p:txBody>
      </p:sp>
      <p:grpSp>
        <p:nvGrpSpPr>
          <p:cNvPr id="124950" name="Group 111"/>
          <p:cNvGrpSpPr>
            <a:grpSpLocks/>
          </p:cNvGrpSpPr>
          <p:nvPr/>
        </p:nvGrpSpPr>
        <p:grpSpPr bwMode="auto">
          <a:xfrm>
            <a:off x="6175375" y="3165475"/>
            <a:ext cx="881063" cy="307975"/>
            <a:chOff x="2356" y="1300"/>
            <a:chExt cx="555" cy="194"/>
          </a:xfrm>
        </p:grpSpPr>
        <p:sp>
          <p:nvSpPr>
            <p:cNvPr id="12517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517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517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25173" name="Group 11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5176" name="Freeform 11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177" name="Freeform 11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174" name="Line 118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75" name="Line 119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4951" name="Group 120"/>
          <p:cNvGrpSpPr>
            <a:grpSpLocks/>
          </p:cNvGrpSpPr>
          <p:nvPr/>
        </p:nvGrpSpPr>
        <p:grpSpPr bwMode="auto">
          <a:xfrm>
            <a:off x="6154738" y="4460875"/>
            <a:ext cx="881062" cy="307975"/>
            <a:chOff x="2356" y="1300"/>
            <a:chExt cx="555" cy="194"/>
          </a:xfrm>
        </p:grpSpPr>
        <p:sp>
          <p:nvSpPr>
            <p:cNvPr id="12516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516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516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25165" name="Group 12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5168" name="Freeform 12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169" name="Freeform 12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166" name="Line 12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67" name="Line 12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4952" name="Rectangle 4"/>
          <p:cNvSpPr>
            <a:spLocks noChangeArrowheads="1"/>
          </p:cNvSpPr>
          <p:nvPr/>
        </p:nvSpPr>
        <p:spPr bwMode="auto">
          <a:xfrm>
            <a:off x="398463" y="1335088"/>
            <a:ext cx="4370387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assumptions: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object size: 100K bits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request rate from browsers to origin servers:15/sec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data rate to browsers: 1.50 Mbps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RTT from institutional router to any origin server: 2 sec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access link rate: 1.54 Mbps</a:t>
            </a:r>
          </a:p>
          <a:p>
            <a:pPr marL="342900" indent="-342900">
              <a:lnSpc>
                <a:spcPct val="85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consequences: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LAN utilization: 0.15%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access link utilization = 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99%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total delay =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Internet delay + access delay + LAN delay =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2 sec + a lot + </a:t>
            </a:r>
            <a:r>
              <a:rPr lang="en-US" dirty="0" err="1">
                <a:latin typeface="Gill Sans MT" charset="0"/>
              </a:rPr>
              <a:t>usecs</a:t>
            </a:r>
            <a:endParaRPr lang="en-US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dirty="0">
              <a:latin typeface="Gill Sans MT" charset="0"/>
            </a:endParaRPr>
          </a:p>
        </p:txBody>
      </p:sp>
      <p:sp>
        <p:nvSpPr>
          <p:cNvPr id="8329" name="Oval 137"/>
          <p:cNvSpPr>
            <a:spLocks noChangeArrowheads="1"/>
          </p:cNvSpPr>
          <p:nvPr/>
        </p:nvSpPr>
        <p:spPr bwMode="auto">
          <a:xfrm>
            <a:off x="3025775" y="4630738"/>
            <a:ext cx="838200" cy="392112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0" name="Text Box 138"/>
          <p:cNvSpPr txBox="1">
            <a:spLocks noChangeArrowheads="1"/>
          </p:cNvSpPr>
          <p:nvPr/>
        </p:nvSpPr>
        <p:spPr bwMode="auto">
          <a:xfrm>
            <a:off x="3379788" y="42767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i="1">
                <a:solidFill>
                  <a:srgbClr val="CC0000"/>
                </a:solidFill>
              </a:rPr>
              <a:t>problem!</a:t>
            </a:r>
          </a:p>
        </p:txBody>
      </p:sp>
      <p:grpSp>
        <p:nvGrpSpPr>
          <p:cNvPr id="124955" name="Group 139"/>
          <p:cNvGrpSpPr>
            <a:grpSpLocks/>
          </p:cNvGrpSpPr>
          <p:nvPr/>
        </p:nvGrpSpPr>
        <p:grpSpPr bwMode="auto">
          <a:xfrm>
            <a:off x="4919663" y="1957388"/>
            <a:ext cx="377825" cy="576262"/>
            <a:chOff x="4140" y="429"/>
            <a:chExt cx="1425" cy="2396"/>
          </a:xfrm>
        </p:grpSpPr>
        <p:sp>
          <p:nvSpPr>
            <p:cNvPr id="125130" name="Freeform 14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31" name="Rectangle 141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32" name="Freeform 14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33" name="Freeform 14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34" name="Rectangle 144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135" name="Group 14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160" name="AutoShape 14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61" name="AutoShape 147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136" name="Rectangle 148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137" name="Group 14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158" name="AutoShape 150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59" name="AutoShape 15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138" name="Rectangle 152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39" name="Rectangle 153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140" name="Group 15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156" name="AutoShape 15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57" name="AutoShape 156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141" name="Freeform 15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142" name="Group 15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154" name="AutoShape 15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55" name="AutoShape 160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143" name="Rectangle 161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44" name="Freeform 16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45" name="Freeform 16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46" name="Oval 164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47" name="Freeform 16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48" name="AutoShape 166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49" name="AutoShape 167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50" name="Oval 168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51" name="Oval 169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5152" name="Oval 170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53" name="Rectangle 171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956" name="Group 172"/>
          <p:cNvGrpSpPr>
            <a:grpSpLocks/>
          </p:cNvGrpSpPr>
          <p:nvPr/>
        </p:nvGrpSpPr>
        <p:grpSpPr bwMode="auto">
          <a:xfrm>
            <a:off x="5068888" y="5070475"/>
            <a:ext cx="525462" cy="557213"/>
            <a:chOff x="-44" y="1473"/>
            <a:chExt cx="981" cy="1105"/>
          </a:xfrm>
        </p:grpSpPr>
        <p:pic>
          <p:nvPicPr>
            <p:cNvPr id="125128" name="Picture 173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129" name="Freeform 1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57" name="Group 175"/>
          <p:cNvGrpSpPr>
            <a:grpSpLocks/>
          </p:cNvGrpSpPr>
          <p:nvPr/>
        </p:nvGrpSpPr>
        <p:grpSpPr bwMode="auto">
          <a:xfrm>
            <a:off x="5834063" y="1479550"/>
            <a:ext cx="377825" cy="576263"/>
            <a:chOff x="4140" y="429"/>
            <a:chExt cx="1425" cy="2396"/>
          </a:xfrm>
        </p:grpSpPr>
        <p:sp>
          <p:nvSpPr>
            <p:cNvPr id="125096" name="Freeform 17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97" name="Rectangle 177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98" name="Freeform 17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99" name="Freeform 17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00" name="Rectangle 180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101" name="Group 18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126" name="AutoShape 182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27" name="AutoShape 183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102" name="Rectangle 184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103" name="Group 18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124" name="AutoShape 186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25" name="AutoShape 187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104" name="Rectangle 188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05" name="Rectangle 189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106" name="Group 19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122" name="AutoShape 191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23" name="AutoShape 192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107" name="Freeform 19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108" name="Group 19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120" name="AutoShape 19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21" name="AutoShape 196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109" name="Rectangle 197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10" name="Freeform 19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11" name="Freeform 19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12" name="Oval 200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13" name="Freeform 20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14" name="AutoShape 202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15" name="AutoShape 203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16" name="Oval 204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17" name="Oval 205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5118" name="Oval 206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19" name="Rectangle 207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958" name="Group 208"/>
          <p:cNvGrpSpPr>
            <a:grpSpLocks/>
          </p:cNvGrpSpPr>
          <p:nvPr/>
        </p:nvGrpSpPr>
        <p:grpSpPr bwMode="auto">
          <a:xfrm>
            <a:off x="6586538" y="1511300"/>
            <a:ext cx="377825" cy="576263"/>
            <a:chOff x="4140" y="429"/>
            <a:chExt cx="1425" cy="2396"/>
          </a:xfrm>
        </p:grpSpPr>
        <p:sp>
          <p:nvSpPr>
            <p:cNvPr id="125064" name="Freeform 20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65" name="Rectangle 210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66" name="Freeform 21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67" name="Freeform 21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68" name="Rectangle 213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69" name="Group 21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094" name="AutoShape 215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95" name="AutoShape 216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70" name="Rectangle 217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71" name="Group 21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092" name="AutoShape 219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93" name="AutoShape 220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72" name="Rectangle 221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73" name="Rectangle 222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74" name="Group 22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090" name="AutoShape 224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91" name="AutoShape 225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75" name="Freeform 22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076" name="Group 22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088" name="AutoShape 228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89" name="AutoShape 229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77" name="Rectangle 230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78" name="Freeform 23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79" name="Freeform 23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80" name="Oval 233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81" name="Freeform 23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82" name="AutoShape 235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83" name="AutoShape 236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84" name="Oval 237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85" name="Oval 238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5086" name="Oval 239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87" name="Rectangle 240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959" name="Group 241"/>
          <p:cNvGrpSpPr>
            <a:grpSpLocks/>
          </p:cNvGrpSpPr>
          <p:nvPr/>
        </p:nvGrpSpPr>
        <p:grpSpPr bwMode="auto">
          <a:xfrm>
            <a:off x="7196138" y="1663700"/>
            <a:ext cx="377825" cy="576263"/>
            <a:chOff x="4140" y="429"/>
            <a:chExt cx="1425" cy="2396"/>
          </a:xfrm>
        </p:grpSpPr>
        <p:sp>
          <p:nvSpPr>
            <p:cNvPr id="125032" name="Freeform 24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33" name="Rectangle 243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34" name="Freeform 24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35" name="Freeform 24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36" name="Rectangle 246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37" name="Group 24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062" name="AutoShape 248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63" name="AutoShape 249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38" name="Rectangle 250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39" name="Group 25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060" name="AutoShape 25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61" name="AutoShape 253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40" name="Rectangle 254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41" name="Rectangle 255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42" name="Group 25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058" name="AutoShape 257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59" name="AutoShape 258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43" name="Freeform 25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044" name="Group 26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056" name="AutoShape 261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57" name="AutoShape 262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45" name="Rectangle 263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46" name="Freeform 26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47" name="Freeform 26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48" name="Oval 266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49" name="Freeform 26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50" name="AutoShape 268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51" name="AutoShape 269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52" name="Oval 270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53" name="Oval 271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5054" name="Oval 272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55" name="Rectangle 273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960" name="Group 274"/>
          <p:cNvGrpSpPr>
            <a:grpSpLocks/>
          </p:cNvGrpSpPr>
          <p:nvPr/>
        </p:nvGrpSpPr>
        <p:grpSpPr bwMode="auto">
          <a:xfrm>
            <a:off x="7524750" y="2609850"/>
            <a:ext cx="377825" cy="576263"/>
            <a:chOff x="4140" y="429"/>
            <a:chExt cx="1425" cy="2396"/>
          </a:xfrm>
        </p:grpSpPr>
        <p:sp>
          <p:nvSpPr>
            <p:cNvPr id="125000" name="Freeform 27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01" name="Rectangle 276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02" name="Freeform 27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03" name="Freeform 27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04" name="Rectangle 279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05" name="Group 28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030" name="AutoShape 281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31" name="AutoShape 282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06" name="Rectangle 283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07" name="Group 28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028" name="AutoShape 28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29" name="AutoShape 286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08" name="Rectangle 287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09" name="Rectangle 288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10" name="Group 28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026" name="AutoShape 290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27" name="AutoShape 291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11" name="Freeform 29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012" name="Group 29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024" name="AutoShape 294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25" name="AutoShape 295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13" name="Rectangle 296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14" name="Freeform 29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15" name="Freeform 29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16" name="Oval 299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17" name="Freeform 30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18" name="AutoShape 301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19" name="AutoShape 302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20" name="Oval 303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21" name="Oval 304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5022" name="Oval 305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23" name="Rectangle 306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961" name="Group 307"/>
          <p:cNvGrpSpPr>
            <a:grpSpLocks/>
          </p:cNvGrpSpPr>
          <p:nvPr/>
        </p:nvGrpSpPr>
        <p:grpSpPr bwMode="auto">
          <a:xfrm>
            <a:off x="6784975" y="5027613"/>
            <a:ext cx="377825" cy="576262"/>
            <a:chOff x="4140" y="429"/>
            <a:chExt cx="1425" cy="2396"/>
          </a:xfrm>
        </p:grpSpPr>
        <p:sp>
          <p:nvSpPr>
            <p:cNvPr id="124968" name="Freeform 3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69" name="Rectangle 309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70" name="Freeform 3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71" name="Freeform 3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72" name="Rectangle 312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4973" name="Group 3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4998" name="AutoShape 314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99" name="AutoShape 315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974" name="Rectangle 316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4975" name="Group 3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4996" name="AutoShape 31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97" name="AutoShape 319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976" name="Rectangle 320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77" name="Rectangle 321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4978" name="Group 3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4994" name="AutoShape 32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95" name="AutoShape 324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979" name="Freeform 3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980" name="Group 3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4992" name="AutoShape 32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93" name="AutoShape 328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981" name="Rectangle 329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2" name="Freeform 3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3" name="Freeform 3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4" name="Oval 332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5" name="Freeform 3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6" name="AutoShape 334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7" name="AutoShape 335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8" name="Oval 336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9" name="Oval 337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4990" name="Oval 338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91" name="Rectangle 339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962" name="Group 340"/>
          <p:cNvGrpSpPr>
            <a:grpSpLocks/>
          </p:cNvGrpSpPr>
          <p:nvPr/>
        </p:nvGrpSpPr>
        <p:grpSpPr bwMode="auto">
          <a:xfrm>
            <a:off x="5580063" y="5092700"/>
            <a:ext cx="525462" cy="557213"/>
            <a:chOff x="-44" y="1473"/>
            <a:chExt cx="981" cy="1105"/>
          </a:xfrm>
        </p:grpSpPr>
        <p:pic>
          <p:nvPicPr>
            <p:cNvPr id="124966" name="Picture 34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7" name="Freeform 3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63" name="Group 343"/>
          <p:cNvGrpSpPr>
            <a:grpSpLocks/>
          </p:cNvGrpSpPr>
          <p:nvPr/>
        </p:nvGrpSpPr>
        <p:grpSpPr bwMode="auto">
          <a:xfrm>
            <a:off x="6103938" y="5081588"/>
            <a:ext cx="525462" cy="557212"/>
            <a:chOff x="-44" y="1473"/>
            <a:chExt cx="981" cy="1105"/>
          </a:xfrm>
        </p:grpSpPr>
        <p:pic>
          <p:nvPicPr>
            <p:cNvPr id="124964" name="Picture 34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5" name="Freeform 3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6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532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4"/>
          <p:cNvSpPr>
            <a:spLocks noChangeArrowheads="1"/>
          </p:cNvSpPr>
          <p:nvPr/>
        </p:nvSpPr>
        <p:spPr bwMode="auto">
          <a:xfrm>
            <a:off x="398463" y="1335088"/>
            <a:ext cx="437038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assumptions: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object size: 100K bits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request rate from browsers to origin servers:15/sec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data rate to browsers: 1.50 Mbps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RTT from institutional router to any origin server: 2 sec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access link rate: 1.54 Mbps</a:t>
            </a:r>
          </a:p>
          <a:p>
            <a:pPr marL="342900" indent="-342900">
              <a:lnSpc>
                <a:spcPct val="85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consequences: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LAN utilization: 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???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access link utilization = 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???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total delay = 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???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dirty="0">
              <a:latin typeface="Gill Sans MT" charset="0"/>
            </a:endParaRPr>
          </a:p>
        </p:txBody>
      </p:sp>
      <p:pic>
        <p:nvPicPr>
          <p:cNvPr id="126980" name="Picture 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064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03225" y="269875"/>
            <a:ext cx="7772400" cy="663575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Caching example: </a:t>
            </a:r>
            <a:r>
              <a:rPr lang="en-US" sz="3600">
                <a:latin typeface="Gill Sans MT" charset="0"/>
              </a:rPr>
              <a:t>fatter access link</a:t>
            </a:r>
            <a:r>
              <a:rPr lang="en-US" sz="4000">
                <a:latin typeface="Gill Sans MT" charset="0"/>
              </a:rPr>
              <a:t> </a:t>
            </a:r>
            <a:endParaRPr lang="en-US">
              <a:latin typeface="Gill Sans MT" charset="0"/>
            </a:endParaRPr>
          </a:p>
        </p:txBody>
      </p:sp>
      <p:sp>
        <p:nvSpPr>
          <p:cNvPr id="126982" name="Text Box 50"/>
          <p:cNvSpPr txBox="1">
            <a:spLocks noChangeArrowheads="1"/>
          </p:cNvSpPr>
          <p:nvPr/>
        </p:nvSpPr>
        <p:spPr bwMode="auto">
          <a:xfrm>
            <a:off x="7696200" y="1824038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origin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servers</a:t>
            </a:r>
          </a:p>
        </p:txBody>
      </p:sp>
      <p:sp>
        <p:nvSpPr>
          <p:cNvPr id="126983" name="Text Box 99"/>
          <p:cNvSpPr txBox="1">
            <a:spLocks noChangeArrowheads="1"/>
          </p:cNvSpPr>
          <p:nvPr/>
        </p:nvSpPr>
        <p:spPr bwMode="auto">
          <a:xfrm>
            <a:off x="6592888" y="3656013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1.54 Mbps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access link</a:t>
            </a:r>
            <a:endParaRPr lang="en-US" sz="2400">
              <a:solidFill>
                <a:schemeClr val="accent2"/>
              </a:solidFill>
            </a:endParaRPr>
          </a:p>
        </p:txBody>
      </p:sp>
      <p:sp>
        <p:nvSpPr>
          <p:cNvPr id="147507" name="Line 51"/>
          <p:cNvSpPr>
            <a:spLocks noChangeShapeType="1"/>
          </p:cNvSpPr>
          <p:nvPr/>
        </p:nvSpPr>
        <p:spPr bwMode="auto">
          <a:xfrm>
            <a:off x="2581275" y="3670300"/>
            <a:ext cx="990600" cy="1508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508" name="Text Box 52"/>
          <p:cNvSpPr txBox="1">
            <a:spLocks noChangeArrowheads="1"/>
          </p:cNvSpPr>
          <p:nvPr/>
        </p:nvSpPr>
        <p:spPr bwMode="auto">
          <a:xfrm>
            <a:off x="3509963" y="3659188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Gill Sans MT" charset="0"/>
              </a:rPr>
              <a:t>154 Mbps</a:t>
            </a:r>
          </a:p>
        </p:txBody>
      </p:sp>
      <p:sp>
        <p:nvSpPr>
          <p:cNvPr id="147509" name="Line 53"/>
          <p:cNvSpPr>
            <a:spLocks noChangeShapeType="1"/>
          </p:cNvSpPr>
          <p:nvPr/>
        </p:nvSpPr>
        <p:spPr bwMode="auto">
          <a:xfrm>
            <a:off x="6705600" y="3789363"/>
            <a:ext cx="1154113" cy="1746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510" name="Text Box 54"/>
          <p:cNvSpPr txBox="1">
            <a:spLocks noChangeArrowheads="1"/>
          </p:cNvSpPr>
          <p:nvPr/>
        </p:nvSpPr>
        <p:spPr bwMode="auto">
          <a:xfrm>
            <a:off x="7788275" y="3779838"/>
            <a:ext cx="1076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154 Mbps</a:t>
            </a:r>
          </a:p>
        </p:txBody>
      </p:sp>
      <p:sp>
        <p:nvSpPr>
          <p:cNvPr id="147513" name="Text Box 57"/>
          <p:cNvSpPr txBox="1">
            <a:spLocks noChangeArrowheads="1"/>
          </p:cNvSpPr>
          <p:nvPr/>
        </p:nvSpPr>
        <p:spPr bwMode="auto">
          <a:xfrm>
            <a:off x="598488" y="6051550"/>
            <a:ext cx="6507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i="1">
                <a:solidFill>
                  <a:srgbClr val="CC0000"/>
                </a:solidFill>
              </a:rPr>
              <a:t>Cost:</a:t>
            </a:r>
            <a:r>
              <a:rPr lang="en-US" sz="2400"/>
              <a:t> increased access link speed (not cheap!)</a:t>
            </a:r>
          </a:p>
        </p:txBody>
      </p:sp>
      <p:sp>
        <p:nvSpPr>
          <p:cNvPr id="126993" name="Line 2"/>
          <p:cNvSpPr>
            <a:spLocks noChangeShapeType="1"/>
          </p:cNvSpPr>
          <p:nvPr/>
        </p:nvSpPr>
        <p:spPr bwMode="auto">
          <a:xfrm>
            <a:off x="5267325" y="2409825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4" name="Line 51"/>
          <p:cNvSpPr>
            <a:spLocks noChangeShapeType="1"/>
          </p:cNvSpPr>
          <p:nvPr/>
        </p:nvSpPr>
        <p:spPr bwMode="auto">
          <a:xfrm>
            <a:off x="6076950" y="2028825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5" name="Line 52"/>
          <p:cNvSpPr>
            <a:spLocks noChangeShapeType="1"/>
          </p:cNvSpPr>
          <p:nvPr/>
        </p:nvSpPr>
        <p:spPr bwMode="auto">
          <a:xfrm flipH="1">
            <a:off x="6705600" y="2066925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6" name="Line 53"/>
          <p:cNvSpPr>
            <a:spLocks noChangeShapeType="1"/>
          </p:cNvSpPr>
          <p:nvPr/>
        </p:nvSpPr>
        <p:spPr bwMode="auto">
          <a:xfrm flipH="1">
            <a:off x="7162800" y="2228850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7" name="Line 54"/>
          <p:cNvSpPr>
            <a:spLocks noChangeShapeType="1"/>
          </p:cNvSpPr>
          <p:nvPr/>
        </p:nvSpPr>
        <p:spPr bwMode="auto">
          <a:xfrm flipH="1" flipV="1">
            <a:off x="7324725" y="2990850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8" name="Freeform 55"/>
          <p:cNvSpPr>
            <a:spLocks/>
          </p:cNvSpPr>
          <p:nvPr/>
        </p:nvSpPr>
        <p:spPr bwMode="auto">
          <a:xfrm>
            <a:off x="5351463" y="2022475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9" name="Text Box 70"/>
          <p:cNvSpPr txBox="1">
            <a:spLocks noChangeArrowheads="1"/>
          </p:cNvSpPr>
          <p:nvPr/>
        </p:nvSpPr>
        <p:spPr bwMode="auto">
          <a:xfrm>
            <a:off x="6057900" y="2354263"/>
            <a:ext cx="9318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public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 Internet</a:t>
            </a:r>
            <a:endParaRPr lang="en-US" sz="2400">
              <a:solidFill>
                <a:srgbClr val="CC0000"/>
              </a:solidFill>
            </a:endParaRPr>
          </a:p>
        </p:txBody>
      </p:sp>
      <p:grpSp>
        <p:nvGrpSpPr>
          <p:cNvPr id="127000" name="Group 68"/>
          <p:cNvGrpSpPr>
            <a:grpSpLocks/>
          </p:cNvGrpSpPr>
          <p:nvPr/>
        </p:nvGrpSpPr>
        <p:grpSpPr bwMode="auto">
          <a:xfrm>
            <a:off x="6175375" y="3165475"/>
            <a:ext cx="881063" cy="307975"/>
            <a:chOff x="2356" y="1300"/>
            <a:chExt cx="555" cy="194"/>
          </a:xfrm>
        </p:grpSpPr>
        <p:sp>
          <p:nvSpPr>
            <p:cNvPr id="12722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722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722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27228" name="Group 72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7231" name="Freeform 7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232" name="Freeform 7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7229" name="Line 75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230" name="Line 76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001" name="Group 77"/>
          <p:cNvGrpSpPr>
            <a:grpSpLocks/>
          </p:cNvGrpSpPr>
          <p:nvPr/>
        </p:nvGrpSpPr>
        <p:grpSpPr bwMode="auto">
          <a:xfrm>
            <a:off x="4919663" y="1957388"/>
            <a:ext cx="377825" cy="576262"/>
            <a:chOff x="4140" y="429"/>
            <a:chExt cx="1425" cy="2396"/>
          </a:xfrm>
        </p:grpSpPr>
        <p:sp>
          <p:nvSpPr>
            <p:cNvPr id="127193" name="Freeform 7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94" name="Rectangle 79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95" name="Freeform 8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96" name="Freeform 8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97" name="Rectangle 82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198" name="Group 8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7223" name="AutoShape 84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224" name="AutoShape 85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199" name="Rectangle 86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200" name="Group 8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221" name="AutoShape 8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222" name="AutoShape 89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201" name="Rectangle 90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202" name="Rectangle 91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203" name="Group 9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7219" name="AutoShape 9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220" name="AutoShape 94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204" name="Freeform 9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205" name="Group 9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7217" name="AutoShape 9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218" name="AutoShape 98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206" name="Rectangle 99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207" name="Freeform 10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208" name="Freeform 10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209" name="Oval 102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210" name="Freeform 10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211" name="AutoShape 104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212" name="AutoShape 105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213" name="Oval 106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214" name="Oval 107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7215" name="Oval 108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216" name="Rectangle 109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002" name="Group 110"/>
          <p:cNvGrpSpPr>
            <a:grpSpLocks/>
          </p:cNvGrpSpPr>
          <p:nvPr/>
        </p:nvGrpSpPr>
        <p:grpSpPr bwMode="auto">
          <a:xfrm>
            <a:off x="5834063" y="1479550"/>
            <a:ext cx="377825" cy="576263"/>
            <a:chOff x="4140" y="429"/>
            <a:chExt cx="1425" cy="2396"/>
          </a:xfrm>
        </p:grpSpPr>
        <p:sp>
          <p:nvSpPr>
            <p:cNvPr id="127161" name="Freeform 11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62" name="Rectangle 112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63" name="Freeform 11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64" name="Freeform 11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65" name="Rectangle 115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166" name="Group 11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7191" name="AutoShape 117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92" name="AutoShape 118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167" name="Rectangle 119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168" name="Group 12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189" name="AutoShape 121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90" name="AutoShape 122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169" name="Rectangle 123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70" name="Rectangle 124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171" name="Group 12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7187" name="AutoShape 126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88" name="AutoShape 127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172" name="Freeform 12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173" name="Group 12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7185" name="AutoShape 13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86" name="AutoShape 131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174" name="Rectangle 132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75" name="Freeform 13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76" name="Freeform 13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77" name="Oval 135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78" name="Freeform 13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79" name="AutoShape 137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80" name="AutoShape 138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81" name="Oval 139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82" name="Oval 140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7183" name="Oval 141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84" name="Rectangle 142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003" name="Group 143"/>
          <p:cNvGrpSpPr>
            <a:grpSpLocks/>
          </p:cNvGrpSpPr>
          <p:nvPr/>
        </p:nvGrpSpPr>
        <p:grpSpPr bwMode="auto">
          <a:xfrm>
            <a:off x="6586538" y="1511300"/>
            <a:ext cx="377825" cy="576263"/>
            <a:chOff x="4140" y="429"/>
            <a:chExt cx="1425" cy="2396"/>
          </a:xfrm>
        </p:grpSpPr>
        <p:sp>
          <p:nvSpPr>
            <p:cNvPr id="127129" name="Freeform 14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30" name="Rectangle 145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31" name="Freeform 14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32" name="Freeform 14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33" name="Rectangle 148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134" name="Group 14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7159" name="AutoShape 150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60" name="AutoShape 151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135" name="Rectangle 152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136" name="Group 15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157" name="AutoShape 154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58" name="AutoShape 155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137" name="Rectangle 156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38" name="Rectangle 157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139" name="Group 15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7155" name="AutoShape 159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56" name="AutoShape 160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140" name="Freeform 16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141" name="Group 16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7153" name="AutoShape 16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54" name="AutoShape 16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142" name="Rectangle 165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43" name="Freeform 16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44" name="Freeform 16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45" name="Oval 168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46" name="Freeform 16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47" name="AutoShape 170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48" name="AutoShape 171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49" name="Oval 172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50" name="Oval 173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7151" name="Oval 174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52" name="Rectangle 175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004" name="Group 176"/>
          <p:cNvGrpSpPr>
            <a:grpSpLocks/>
          </p:cNvGrpSpPr>
          <p:nvPr/>
        </p:nvGrpSpPr>
        <p:grpSpPr bwMode="auto">
          <a:xfrm>
            <a:off x="7196138" y="1663700"/>
            <a:ext cx="377825" cy="576263"/>
            <a:chOff x="4140" y="429"/>
            <a:chExt cx="1425" cy="2396"/>
          </a:xfrm>
        </p:grpSpPr>
        <p:sp>
          <p:nvSpPr>
            <p:cNvPr id="127097" name="Freeform 17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98" name="Rectangle 178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99" name="Freeform 17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00" name="Freeform 18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01" name="Rectangle 181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102" name="Group 18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7127" name="AutoShape 183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28" name="AutoShape 184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103" name="Rectangle 185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104" name="Group 18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125" name="AutoShape 187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26" name="AutoShape 188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105" name="Rectangle 189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06" name="Rectangle 190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107" name="Group 19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7123" name="AutoShape 19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24" name="AutoShape 19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108" name="Freeform 19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109" name="Group 19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7121" name="AutoShape 196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22" name="AutoShape 197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110" name="Rectangle 198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11" name="Freeform 19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12" name="Freeform 20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13" name="Oval 201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14" name="Freeform 20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15" name="AutoShape 203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16" name="AutoShape 204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17" name="Oval 205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18" name="Oval 206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7119" name="Oval 207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20" name="Rectangle 208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005" name="Group 209"/>
          <p:cNvGrpSpPr>
            <a:grpSpLocks/>
          </p:cNvGrpSpPr>
          <p:nvPr/>
        </p:nvGrpSpPr>
        <p:grpSpPr bwMode="auto">
          <a:xfrm>
            <a:off x="7524750" y="2609850"/>
            <a:ext cx="377825" cy="576263"/>
            <a:chOff x="4140" y="429"/>
            <a:chExt cx="1425" cy="2396"/>
          </a:xfrm>
        </p:grpSpPr>
        <p:sp>
          <p:nvSpPr>
            <p:cNvPr id="127065" name="Freeform 21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66" name="Rectangle 211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67" name="Freeform 21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68" name="Freeform 21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69" name="Rectangle 214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070" name="Group 21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7095" name="AutoShape 21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6" name="AutoShape 217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71" name="Rectangle 218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072" name="Group 21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093" name="AutoShape 220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4" name="AutoShape 22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73" name="Rectangle 222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74" name="Rectangle 223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075" name="Group 22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7091" name="AutoShape 22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2" name="AutoShape 226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76" name="Freeform 22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077" name="Group 22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7089" name="AutoShape 22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0" name="AutoShape 230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78" name="Rectangle 231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79" name="Freeform 23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80" name="Freeform 23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81" name="Oval 234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82" name="Freeform 23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83" name="AutoShape 236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84" name="AutoShape 237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85" name="Oval 238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86" name="Oval 239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7087" name="Oval 240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88" name="Rectangle 241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7006" name="Freeform 71"/>
          <p:cNvSpPr>
            <a:spLocks/>
          </p:cNvSpPr>
          <p:nvPr/>
        </p:nvSpPr>
        <p:spPr bwMode="auto">
          <a:xfrm>
            <a:off x="4932363" y="4392613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7" name="Line 77"/>
          <p:cNvSpPr>
            <a:spLocks noChangeShapeType="1"/>
          </p:cNvSpPr>
          <p:nvPr/>
        </p:nvSpPr>
        <p:spPr bwMode="auto">
          <a:xfrm flipH="1">
            <a:off x="5381625" y="4702175"/>
            <a:ext cx="8556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8" name="Line 78"/>
          <p:cNvSpPr>
            <a:spLocks noChangeShapeType="1"/>
          </p:cNvSpPr>
          <p:nvPr/>
        </p:nvSpPr>
        <p:spPr bwMode="auto">
          <a:xfrm flipH="1">
            <a:off x="5891213" y="4749800"/>
            <a:ext cx="563562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9" name="Line 79"/>
          <p:cNvSpPr>
            <a:spLocks noChangeShapeType="1"/>
          </p:cNvSpPr>
          <p:nvPr/>
        </p:nvSpPr>
        <p:spPr bwMode="auto">
          <a:xfrm flipH="1">
            <a:off x="6429375" y="4756150"/>
            <a:ext cx="149225" cy="38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10" name="Line 80"/>
          <p:cNvSpPr>
            <a:spLocks noChangeShapeType="1"/>
          </p:cNvSpPr>
          <p:nvPr/>
        </p:nvSpPr>
        <p:spPr bwMode="auto">
          <a:xfrm>
            <a:off x="6796088" y="4735513"/>
            <a:ext cx="123825" cy="41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11" name="Text Box 97"/>
          <p:cNvSpPr txBox="1">
            <a:spLocks noChangeArrowheads="1"/>
          </p:cNvSpPr>
          <p:nvPr/>
        </p:nvSpPr>
        <p:spPr bwMode="auto">
          <a:xfrm>
            <a:off x="4959350" y="4279900"/>
            <a:ext cx="11985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network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127012" name="Text Box 98"/>
          <p:cNvSpPr txBox="1">
            <a:spLocks noChangeArrowheads="1"/>
          </p:cNvSpPr>
          <p:nvPr/>
        </p:nvSpPr>
        <p:spPr bwMode="auto">
          <a:xfrm>
            <a:off x="6967538" y="4660900"/>
            <a:ext cx="1290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 Gbps LAN</a:t>
            </a:r>
            <a:endParaRPr lang="en-US" sz="2400">
              <a:solidFill>
                <a:schemeClr val="accent2"/>
              </a:solidFill>
            </a:endParaRPr>
          </a:p>
        </p:txBody>
      </p:sp>
      <p:grpSp>
        <p:nvGrpSpPr>
          <p:cNvPr id="127013" name="Group 120"/>
          <p:cNvGrpSpPr>
            <a:grpSpLocks/>
          </p:cNvGrpSpPr>
          <p:nvPr/>
        </p:nvGrpSpPr>
        <p:grpSpPr bwMode="auto">
          <a:xfrm>
            <a:off x="6154738" y="4460875"/>
            <a:ext cx="881062" cy="307975"/>
            <a:chOff x="2356" y="1300"/>
            <a:chExt cx="555" cy="194"/>
          </a:xfrm>
        </p:grpSpPr>
        <p:sp>
          <p:nvSpPr>
            <p:cNvPr id="12705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705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705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27060" name="Group 12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7063" name="Freeform 12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64" name="Freeform 12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7061" name="Line 12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62" name="Line 12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014" name="Group 172"/>
          <p:cNvGrpSpPr>
            <a:grpSpLocks/>
          </p:cNvGrpSpPr>
          <p:nvPr/>
        </p:nvGrpSpPr>
        <p:grpSpPr bwMode="auto">
          <a:xfrm>
            <a:off x="5068888" y="5070475"/>
            <a:ext cx="525462" cy="557213"/>
            <a:chOff x="-44" y="1473"/>
            <a:chExt cx="981" cy="1105"/>
          </a:xfrm>
        </p:grpSpPr>
        <p:pic>
          <p:nvPicPr>
            <p:cNvPr id="127055" name="Picture 173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056" name="Freeform 1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015" name="Group 307"/>
          <p:cNvGrpSpPr>
            <a:grpSpLocks/>
          </p:cNvGrpSpPr>
          <p:nvPr/>
        </p:nvGrpSpPr>
        <p:grpSpPr bwMode="auto">
          <a:xfrm>
            <a:off x="6784975" y="5027613"/>
            <a:ext cx="377825" cy="576262"/>
            <a:chOff x="4140" y="429"/>
            <a:chExt cx="1425" cy="2396"/>
          </a:xfrm>
        </p:grpSpPr>
        <p:sp>
          <p:nvSpPr>
            <p:cNvPr id="127023" name="Freeform 3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24" name="Rectangle 309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25" name="Freeform 3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26" name="Freeform 3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27" name="Rectangle 312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028" name="Group 3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7053" name="AutoShape 314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4" name="AutoShape 315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29" name="Rectangle 316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030" name="Group 3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051" name="AutoShape 31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2" name="AutoShape 319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31" name="Rectangle 320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2" name="Rectangle 321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033" name="Group 3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7049" name="AutoShape 32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0" name="AutoShape 324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34" name="Freeform 3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035" name="Group 3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7047" name="AutoShape 32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48" name="AutoShape 328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36" name="Rectangle 329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7" name="Freeform 3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38" name="Freeform 3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39" name="Oval 332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0" name="Freeform 3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41" name="AutoShape 334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2" name="AutoShape 335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3" name="Oval 336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4" name="Oval 337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7045" name="Oval 338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6" name="Rectangle 339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016" name="Group 340"/>
          <p:cNvGrpSpPr>
            <a:grpSpLocks/>
          </p:cNvGrpSpPr>
          <p:nvPr/>
        </p:nvGrpSpPr>
        <p:grpSpPr bwMode="auto">
          <a:xfrm>
            <a:off x="5580063" y="5092700"/>
            <a:ext cx="525462" cy="557213"/>
            <a:chOff x="-44" y="1473"/>
            <a:chExt cx="981" cy="1105"/>
          </a:xfrm>
        </p:grpSpPr>
        <p:pic>
          <p:nvPicPr>
            <p:cNvPr id="127021" name="Picture 34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022" name="Freeform 3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017" name="Group 343"/>
          <p:cNvGrpSpPr>
            <a:grpSpLocks/>
          </p:cNvGrpSpPr>
          <p:nvPr/>
        </p:nvGrpSpPr>
        <p:grpSpPr bwMode="auto">
          <a:xfrm>
            <a:off x="6103938" y="5081588"/>
            <a:ext cx="525462" cy="557212"/>
            <a:chOff x="-44" y="1473"/>
            <a:chExt cx="981" cy="1105"/>
          </a:xfrm>
        </p:grpSpPr>
        <p:pic>
          <p:nvPicPr>
            <p:cNvPr id="127019" name="Picture 34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020" name="Freeform 3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7018" name="Line 95"/>
          <p:cNvSpPr>
            <a:spLocks noChangeShapeType="1"/>
          </p:cNvSpPr>
          <p:nvPr/>
        </p:nvSpPr>
        <p:spPr bwMode="auto">
          <a:xfrm>
            <a:off x="6591300" y="3467100"/>
            <a:ext cx="19050" cy="989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7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Freeform 71"/>
          <p:cNvSpPr>
            <a:spLocks/>
          </p:cNvSpPr>
          <p:nvPr/>
        </p:nvSpPr>
        <p:spPr bwMode="auto">
          <a:xfrm>
            <a:off x="4932363" y="4392613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26" name="Line 77"/>
          <p:cNvSpPr>
            <a:spLocks noChangeShapeType="1"/>
          </p:cNvSpPr>
          <p:nvPr/>
        </p:nvSpPr>
        <p:spPr bwMode="auto">
          <a:xfrm flipH="1">
            <a:off x="5381625" y="4702175"/>
            <a:ext cx="8556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Line 78"/>
          <p:cNvSpPr>
            <a:spLocks noChangeShapeType="1"/>
          </p:cNvSpPr>
          <p:nvPr/>
        </p:nvSpPr>
        <p:spPr bwMode="auto">
          <a:xfrm flipH="1">
            <a:off x="5891213" y="4749800"/>
            <a:ext cx="563562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28" name="Line 79"/>
          <p:cNvSpPr>
            <a:spLocks noChangeShapeType="1"/>
          </p:cNvSpPr>
          <p:nvPr/>
        </p:nvSpPr>
        <p:spPr bwMode="auto">
          <a:xfrm flipH="1">
            <a:off x="6429375" y="4756150"/>
            <a:ext cx="149225" cy="38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29" name="Line 80"/>
          <p:cNvSpPr>
            <a:spLocks noChangeShapeType="1"/>
          </p:cNvSpPr>
          <p:nvPr/>
        </p:nvSpPr>
        <p:spPr bwMode="auto">
          <a:xfrm>
            <a:off x="6796088" y="4735513"/>
            <a:ext cx="123825" cy="41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0" name="Text Box 97"/>
          <p:cNvSpPr txBox="1">
            <a:spLocks noChangeArrowheads="1"/>
          </p:cNvSpPr>
          <p:nvPr/>
        </p:nvSpPr>
        <p:spPr bwMode="auto">
          <a:xfrm>
            <a:off x="4959350" y="4279900"/>
            <a:ext cx="11985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network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129031" name="Text Box 98"/>
          <p:cNvSpPr txBox="1">
            <a:spLocks noChangeArrowheads="1"/>
          </p:cNvSpPr>
          <p:nvPr/>
        </p:nvSpPr>
        <p:spPr bwMode="auto">
          <a:xfrm>
            <a:off x="6967538" y="4660900"/>
            <a:ext cx="1290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 Gbps LAN</a:t>
            </a:r>
            <a:endParaRPr lang="en-US" sz="2400">
              <a:solidFill>
                <a:schemeClr val="accent2"/>
              </a:solidFill>
            </a:endParaRPr>
          </a:p>
        </p:txBody>
      </p:sp>
      <p:grpSp>
        <p:nvGrpSpPr>
          <p:cNvPr id="129032" name="Group 120"/>
          <p:cNvGrpSpPr>
            <a:grpSpLocks/>
          </p:cNvGrpSpPr>
          <p:nvPr/>
        </p:nvGrpSpPr>
        <p:grpSpPr bwMode="auto">
          <a:xfrm>
            <a:off x="6154738" y="4460875"/>
            <a:ext cx="881062" cy="307975"/>
            <a:chOff x="2356" y="1300"/>
            <a:chExt cx="555" cy="194"/>
          </a:xfrm>
        </p:grpSpPr>
        <p:sp>
          <p:nvSpPr>
            <p:cNvPr id="12927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927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927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29275" name="Group 12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9278" name="Freeform 12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279" name="Freeform 12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276" name="Line 12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77" name="Line 12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033" name="Group 172"/>
          <p:cNvGrpSpPr>
            <a:grpSpLocks/>
          </p:cNvGrpSpPr>
          <p:nvPr/>
        </p:nvGrpSpPr>
        <p:grpSpPr bwMode="auto">
          <a:xfrm>
            <a:off x="5068888" y="5070475"/>
            <a:ext cx="525462" cy="557213"/>
            <a:chOff x="-44" y="1473"/>
            <a:chExt cx="981" cy="1105"/>
          </a:xfrm>
        </p:grpSpPr>
        <p:pic>
          <p:nvPicPr>
            <p:cNvPr id="129270" name="Picture 17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271" name="Freeform 1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9034" name="Group 340"/>
          <p:cNvGrpSpPr>
            <a:grpSpLocks/>
          </p:cNvGrpSpPr>
          <p:nvPr/>
        </p:nvGrpSpPr>
        <p:grpSpPr bwMode="auto">
          <a:xfrm>
            <a:off x="5580063" y="5092700"/>
            <a:ext cx="525462" cy="557213"/>
            <a:chOff x="-44" y="1473"/>
            <a:chExt cx="981" cy="1105"/>
          </a:xfrm>
        </p:grpSpPr>
        <p:pic>
          <p:nvPicPr>
            <p:cNvPr id="129268" name="Picture 34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269" name="Freeform 3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9035" name="Group 343"/>
          <p:cNvGrpSpPr>
            <a:grpSpLocks/>
          </p:cNvGrpSpPr>
          <p:nvPr/>
        </p:nvGrpSpPr>
        <p:grpSpPr bwMode="auto">
          <a:xfrm>
            <a:off x="6103938" y="5081588"/>
            <a:ext cx="525462" cy="557212"/>
            <a:chOff x="-44" y="1473"/>
            <a:chExt cx="981" cy="1105"/>
          </a:xfrm>
        </p:grpSpPr>
        <p:pic>
          <p:nvPicPr>
            <p:cNvPr id="129266" name="Picture 34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267" name="Freeform 3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29038" name="Picture 2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064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03225" y="269875"/>
            <a:ext cx="7772400" cy="663575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Caching example: </a:t>
            </a:r>
            <a:r>
              <a:rPr lang="en-US" sz="3600">
                <a:latin typeface="Gill Sans MT" charset="0"/>
              </a:rPr>
              <a:t>install local cache</a:t>
            </a:r>
            <a:r>
              <a:rPr lang="en-US" sz="4000">
                <a:latin typeface="Gill Sans MT" charset="0"/>
              </a:rPr>
              <a:t> </a:t>
            </a:r>
            <a:endParaRPr lang="en-US">
              <a:latin typeface="Gill Sans MT" charset="0"/>
            </a:endParaRPr>
          </a:p>
        </p:txBody>
      </p:sp>
      <p:sp>
        <p:nvSpPr>
          <p:cNvPr id="129040" name="Text Box 50"/>
          <p:cNvSpPr txBox="1">
            <a:spLocks noChangeArrowheads="1"/>
          </p:cNvSpPr>
          <p:nvPr/>
        </p:nvSpPr>
        <p:spPr bwMode="auto">
          <a:xfrm>
            <a:off x="7696200" y="1824038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origin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servers</a:t>
            </a:r>
          </a:p>
        </p:txBody>
      </p:sp>
      <p:sp>
        <p:nvSpPr>
          <p:cNvPr id="129041" name="Line 95"/>
          <p:cNvSpPr>
            <a:spLocks noChangeShapeType="1"/>
          </p:cNvSpPr>
          <p:nvPr/>
        </p:nvSpPr>
        <p:spPr bwMode="auto">
          <a:xfrm>
            <a:off x="6591300" y="3467100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2" name="Text Box 99"/>
          <p:cNvSpPr txBox="1">
            <a:spLocks noChangeArrowheads="1"/>
          </p:cNvSpPr>
          <p:nvPr/>
        </p:nvSpPr>
        <p:spPr bwMode="auto">
          <a:xfrm>
            <a:off x="6592888" y="3656013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1.54 Mbps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access link</a:t>
            </a:r>
            <a:endParaRPr lang="en-US" sz="2400">
              <a:solidFill>
                <a:schemeClr val="accent2"/>
              </a:solidFill>
            </a:endParaRPr>
          </a:p>
        </p:txBody>
      </p:sp>
      <p:grpSp>
        <p:nvGrpSpPr>
          <p:cNvPr id="7" name="Group 308"/>
          <p:cNvGrpSpPr>
            <a:grpSpLocks/>
          </p:cNvGrpSpPr>
          <p:nvPr/>
        </p:nvGrpSpPr>
        <p:grpSpPr bwMode="auto">
          <a:xfrm>
            <a:off x="6719888" y="4941888"/>
            <a:ext cx="1860550" cy="809625"/>
            <a:chOff x="4217" y="3611"/>
            <a:chExt cx="1172" cy="510"/>
          </a:xfrm>
        </p:grpSpPr>
        <p:sp>
          <p:nvSpPr>
            <p:cNvPr id="129264" name="Rectangle 307"/>
            <p:cNvSpPr>
              <a:spLocks noChangeArrowheads="1"/>
            </p:cNvSpPr>
            <p:nvPr/>
          </p:nvSpPr>
          <p:spPr bwMode="auto">
            <a:xfrm>
              <a:off x="4217" y="3611"/>
              <a:ext cx="329" cy="473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65" name="Text Box 97"/>
            <p:cNvSpPr txBox="1">
              <a:spLocks noChangeArrowheads="1"/>
            </p:cNvSpPr>
            <p:nvPr/>
          </p:nvSpPr>
          <p:spPr bwMode="auto">
            <a:xfrm>
              <a:off x="4561" y="3717"/>
              <a:ext cx="8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CC0000"/>
                  </a:solidFill>
                </a:rPr>
                <a:t>local web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CC0000"/>
                  </a:solidFill>
                </a:rPr>
                <a:t>cache</a:t>
              </a:r>
            </a:p>
          </p:txBody>
        </p:sp>
      </p:grpSp>
      <p:sp>
        <p:nvSpPr>
          <p:cNvPr id="129044" name="Rectangle 4"/>
          <p:cNvSpPr>
            <a:spLocks noChangeArrowheads="1"/>
          </p:cNvSpPr>
          <p:nvPr/>
        </p:nvSpPr>
        <p:spPr bwMode="auto">
          <a:xfrm>
            <a:off x="398463" y="1335088"/>
            <a:ext cx="437038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assumptions: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object size: 100K bits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request rate from browsers to origin servers:15/sec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data rate to browsers: 1.50 Mbps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RTT from institutional router to any origin server: 2 sec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access link rate: 1.54 Mbps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dirty="0">
              <a:latin typeface="Gill Sans MT" charset="0"/>
            </a:endParaRPr>
          </a:p>
        </p:txBody>
      </p:sp>
      <p:sp>
        <p:nvSpPr>
          <p:cNvPr id="129045" name="Freeform 82"/>
          <p:cNvSpPr>
            <a:spLocks/>
          </p:cNvSpPr>
          <p:nvPr/>
        </p:nvSpPr>
        <p:spPr bwMode="auto">
          <a:xfrm>
            <a:off x="663575" y="4605338"/>
            <a:ext cx="3973513" cy="1163637"/>
          </a:xfrm>
          <a:custGeom>
            <a:avLst/>
            <a:gdLst>
              <a:gd name="T0" fmla="*/ 2147483647 w 2503"/>
              <a:gd name="T1" fmla="*/ 0 h 733"/>
              <a:gd name="T2" fmla="*/ 2147483647 w 2503"/>
              <a:gd name="T3" fmla="*/ 2147483647 h 733"/>
              <a:gd name="T4" fmla="*/ 2147483647 w 2503"/>
              <a:gd name="T5" fmla="*/ 2147483647 h 733"/>
              <a:gd name="T6" fmla="*/ 2147483647 w 2503"/>
              <a:gd name="T7" fmla="*/ 2147483647 h 733"/>
              <a:gd name="T8" fmla="*/ 0 w 2503"/>
              <a:gd name="T9" fmla="*/ 2147483647 h 733"/>
              <a:gd name="T10" fmla="*/ 2147483647 w 2503"/>
              <a:gd name="T11" fmla="*/ 2147483647 h 733"/>
              <a:gd name="T12" fmla="*/ 2147483647 w 2503"/>
              <a:gd name="T13" fmla="*/ 2147483647 h 733"/>
              <a:gd name="T14" fmla="*/ 2147483647 w 2503"/>
              <a:gd name="T15" fmla="*/ 2147483647 h 733"/>
              <a:gd name="T16" fmla="*/ 2147483647 w 2503"/>
              <a:gd name="T17" fmla="*/ 0 h 7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503"/>
              <a:gd name="T28" fmla="*/ 0 h 733"/>
              <a:gd name="T29" fmla="*/ 2503 w 2503"/>
              <a:gd name="T30" fmla="*/ 733 h 7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503" h="733">
                <a:moveTo>
                  <a:pt x="1481" y="0"/>
                </a:moveTo>
                <a:lnTo>
                  <a:pt x="1481" y="198"/>
                </a:lnTo>
                <a:lnTo>
                  <a:pt x="953" y="198"/>
                </a:lnTo>
                <a:lnTo>
                  <a:pt x="953" y="370"/>
                </a:lnTo>
                <a:lnTo>
                  <a:pt x="0" y="370"/>
                </a:lnTo>
                <a:lnTo>
                  <a:pt x="14" y="733"/>
                </a:lnTo>
                <a:lnTo>
                  <a:pt x="2503" y="713"/>
                </a:lnTo>
                <a:lnTo>
                  <a:pt x="2455" y="6"/>
                </a:lnTo>
                <a:lnTo>
                  <a:pt x="148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56" name="Text Box 76"/>
          <p:cNvSpPr txBox="1">
            <a:spLocks noChangeArrowheads="1"/>
          </p:cNvSpPr>
          <p:nvPr/>
        </p:nvSpPr>
        <p:spPr bwMode="auto">
          <a:xfrm>
            <a:off x="738982" y="4595813"/>
            <a:ext cx="2667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How to compute link </a:t>
            </a:r>
          </a:p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utilization, delay?</a:t>
            </a:r>
          </a:p>
        </p:txBody>
      </p:sp>
      <p:sp>
        <p:nvSpPr>
          <p:cNvPr id="148563" name="Text Box 83"/>
          <p:cNvSpPr txBox="1">
            <a:spLocks noChangeArrowheads="1"/>
          </p:cNvSpPr>
          <p:nvPr/>
        </p:nvSpPr>
        <p:spPr bwMode="auto">
          <a:xfrm>
            <a:off x="598488" y="6051550"/>
            <a:ext cx="3641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i="1">
                <a:solidFill>
                  <a:srgbClr val="CC0000"/>
                </a:solidFill>
              </a:rPr>
              <a:t>Cost:</a:t>
            </a:r>
            <a:r>
              <a:rPr lang="en-US" sz="2400"/>
              <a:t> web cache (cheap!)</a:t>
            </a:r>
          </a:p>
        </p:txBody>
      </p:sp>
      <p:sp>
        <p:nvSpPr>
          <p:cNvPr id="129050" name="Line 2"/>
          <p:cNvSpPr>
            <a:spLocks noChangeShapeType="1"/>
          </p:cNvSpPr>
          <p:nvPr/>
        </p:nvSpPr>
        <p:spPr bwMode="auto">
          <a:xfrm>
            <a:off x="5267325" y="2409825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51" name="Line 51"/>
          <p:cNvSpPr>
            <a:spLocks noChangeShapeType="1"/>
          </p:cNvSpPr>
          <p:nvPr/>
        </p:nvSpPr>
        <p:spPr bwMode="auto">
          <a:xfrm>
            <a:off x="6076950" y="2028825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52" name="Line 52"/>
          <p:cNvSpPr>
            <a:spLocks noChangeShapeType="1"/>
          </p:cNvSpPr>
          <p:nvPr/>
        </p:nvSpPr>
        <p:spPr bwMode="auto">
          <a:xfrm flipH="1">
            <a:off x="6705600" y="2066925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53" name="Line 53"/>
          <p:cNvSpPr>
            <a:spLocks noChangeShapeType="1"/>
          </p:cNvSpPr>
          <p:nvPr/>
        </p:nvSpPr>
        <p:spPr bwMode="auto">
          <a:xfrm flipH="1">
            <a:off x="7162800" y="2228850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54" name="Line 54"/>
          <p:cNvSpPr>
            <a:spLocks noChangeShapeType="1"/>
          </p:cNvSpPr>
          <p:nvPr/>
        </p:nvSpPr>
        <p:spPr bwMode="auto">
          <a:xfrm flipH="1" flipV="1">
            <a:off x="7324725" y="2990850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55" name="Freeform 55"/>
          <p:cNvSpPr>
            <a:spLocks/>
          </p:cNvSpPr>
          <p:nvPr/>
        </p:nvSpPr>
        <p:spPr bwMode="auto">
          <a:xfrm>
            <a:off x="5351463" y="2022475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56" name="Text Box 70"/>
          <p:cNvSpPr txBox="1">
            <a:spLocks noChangeArrowheads="1"/>
          </p:cNvSpPr>
          <p:nvPr/>
        </p:nvSpPr>
        <p:spPr bwMode="auto">
          <a:xfrm>
            <a:off x="6057900" y="2354263"/>
            <a:ext cx="9318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public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 Internet</a:t>
            </a:r>
            <a:endParaRPr lang="en-US" sz="2400">
              <a:solidFill>
                <a:srgbClr val="CC0000"/>
              </a:solidFill>
            </a:endParaRPr>
          </a:p>
        </p:txBody>
      </p:sp>
      <p:grpSp>
        <p:nvGrpSpPr>
          <p:cNvPr id="129057" name="Group 91"/>
          <p:cNvGrpSpPr>
            <a:grpSpLocks/>
          </p:cNvGrpSpPr>
          <p:nvPr/>
        </p:nvGrpSpPr>
        <p:grpSpPr bwMode="auto">
          <a:xfrm>
            <a:off x="6175375" y="3165475"/>
            <a:ext cx="881063" cy="307975"/>
            <a:chOff x="2356" y="1300"/>
            <a:chExt cx="555" cy="194"/>
          </a:xfrm>
        </p:grpSpPr>
        <p:sp>
          <p:nvSpPr>
            <p:cNvPr id="12925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925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925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29259" name="Group 9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9262" name="Freeform 9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263" name="Freeform 9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260" name="Line 98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61" name="Line 99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058" name="Group 100"/>
          <p:cNvGrpSpPr>
            <a:grpSpLocks/>
          </p:cNvGrpSpPr>
          <p:nvPr/>
        </p:nvGrpSpPr>
        <p:grpSpPr bwMode="auto">
          <a:xfrm>
            <a:off x="4919663" y="1957388"/>
            <a:ext cx="377825" cy="576262"/>
            <a:chOff x="4140" y="429"/>
            <a:chExt cx="1425" cy="2396"/>
          </a:xfrm>
        </p:grpSpPr>
        <p:sp>
          <p:nvSpPr>
            <p:cNvPr id="129224" name="Freeform 10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25" name="Rectangle 102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26" name="Freeform 10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27" name="Freeform 10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28" name="Rectangle 105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229" name="Group 10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254" name="AutoShape 107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255" name="AutoShape 108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230" name="Rectangle 109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231" name="Group 11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9252" name="AutoShape 111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253" name="AutoShape 112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232" name="Rectangle 113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33" name="Rectangle 114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234" name="Group 11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9250" name="AutoShape 116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251" name="AutoShape 117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235" name="Freeform 11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9236" name="Group 11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9248" name="AutoShape 12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249" name="AutoShape 121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237" name="Rectangle 122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38" name="Freeform 12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39" name="Freeform 12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40" name="Oval 125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41" name="Freeform 12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42" name="AutoShape 127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43" name="AutoShape 128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44" name="Oval 129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45" name="Oval 130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9246" name="Oval 131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47" name="Rectangle 132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059" name="Group 133"/>
          <p:cNvGrpSpPr>
            <a:grpSpLocks/>
          </p:cNvGrpSpPr>
          <p:nvPr/>
        </p:nvGrpSpPr>
        <p:grpSpPr bwMode="auto">
          <a:xfrm>
            <a:off x="5834063" y="1479550"/>
            <a:ext cx="377825" cy="576263"/>
            <a:chOff x="4140" y="429"/>
            <a:chExt cx="1425" cy="2396"/>
          </a:xfrm>
        </p:grpSpPr>
        <p:sp>
          <p:nvSpPr>
            <p:cNvPr id="129192" name="Freeform 13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93" name="Rectangle 135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94" name="Freeform 13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95" name="Freeform 13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96" name="Rectangle 138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97" name="Group 13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222" name="AutoShape 140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223" name="AutoShape 141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98" name="Rectangle 142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99" name="Group 14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9220" name="AutoShape 144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221" name="AutoShape 145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200" name="Rectangle 146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01" name="Rectangle 147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202" name="Group 14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9218" name="AutoShape 149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219" name="AutoShape 150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203" name="Freeform 15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9204" name="Group 15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9216" name="AutoShape 15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217" name="AutoShape 15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205" name="Rectangle 155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06" name="Freeform 15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07" name="Freeform 15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08" name="Oval 158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09" name="Freeform 15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10" name="AutoShape 160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11" name="AutoShape 161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12" name="Oval 162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13" name="Oval 163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9214" name="Oval 164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15" name="Rectangle 165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060" name="Group 166"/>
          <p:cNvGrpSpPr>
            <a:grpSpLocks/>
          </p:cNvGrpSpPr>
          <p:nvPr/>
        </p:nvGrpSpPr>
        <p:grpSpPr bwMode="auto">
          <a:xfrm>
            <a:off x="6586538" y="1511300"/>
            <a:ext cx="377825" cy="576263"/>
            <a:chOff x="4140" y="429"/>
            <a:chExt cx="1425" cy="2396"/>
          </a:xfrm>
        </p:grpSpPr>
        <p:sp>
          <p:nvSpPr>
            <p:cNvPr id="129160" name="Freeform 16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61" name="Rectangle 168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62" name="Freeform 16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63" name="Freeform 17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64" name="Rectangle 171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65" name="Group 17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190" name="AutoShape 173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91" name="AutoShape 174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66" name="Rectangle 175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67" name="Group 17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9188" name="AutoShape 177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89" name="AutoShape 178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68" name="Rectangle 179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69" name="Rectangle 180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70" name="Group 18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9186" name="AutoShape 18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87" name="AutoShape 18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71" name="Freeform 18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9172" name="Group 18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9184" name="AutoShape 186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85" name="AutoShape 187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73" name="Rectangle 188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74" name="Freeform 18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75" name="Freeform 19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76" name="Oval 191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77" name="Freeform 19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78" name="AutoShape 193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79" name="AutoShape 194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80" name="Oval 195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81" name="Oval 196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9182" name="Oval 197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83" name="Rectangle 198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061" name="Group 199"/>
          <p:cNvGrpSpPr>
            <a:grpSpLocks/>
          </p:cNvGrpSpPr>
          <p:nvPr/>
        </p:nvGrpSpPr>
        <p:grpSpPr bwMode="auto">
          <a:xfrm>
            <a:off x="7196138" y="1663700"/>
            <a:ext cx="377825" cy="576263"/>
            <a:chOff x="4140" y="429"/>
            <a:chExt cx="1425" cy="2396"/>
          </a:xfrm>
        </p:grpSpPr>
        <p:sp>
          <p:nvSpPr>
            <p:cNvPr id="129128" name="Freeform 20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29" name="Rectangle 201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30" name="Freeform 20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31" name="Freeform 20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32" name="Rectangle 204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33" name="Group 20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158" name="AutoShape 20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59" name="AutoShape 207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34" name="Rectangle 208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35" name="Group 20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9156" name="AutoShape 210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57" name="AutoShape 21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36" name="Rectangle 212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37" name="Rectangle 213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38" name="Group 21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9154" name="AutoShape 21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55" name="AutoShape 216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39" name="Freeform 21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9140" name="Group 21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9152" name="AutoShape 21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53" name="AutoShape 220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41" name="Rectangle 221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42" name="Freeform 22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43" name="Freeform 22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44" name="Oval 224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45" name="Freeform 22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46" name="AutoShape 226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47" name="AutoShape 227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48" name="Oval 228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49" name="Oval 229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9150" name="Oval 230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51" name="Rectangle 231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062" name="Group 232"/>
          <p:cNvGrpSpPr>
            <a:grpSpLocks/>
          </p:cNvGrpSpPr>
          <p:nvPr/>
        </p:nvGrpSpPr>
        <p:grpSpPr bwMode="auto">
          <a:xfrm>
            <a:off x="7524750" y="2609850"/>
            <a:ext cx="377825" cy="576263"/>
            <a:chOff x="4140" y="429"/>
            <a:chExt cx="1425" cy="2396"/>
          </a:xfrm>
        </p:grpSpPr>
        <p:sp>
          <p:nvSpPr>
            <p:cNvPr id="129096" name="Freeform 23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97" name="Rectangle 234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98" name="Freeform 23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99" name="Freeform 23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00" name="Rectangle 237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01" name="Group 23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126" name="AutoShape 239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27" name="AutoShape 240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02" name="Rectangle 241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03" name="Group 24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9124" name="AutoShape 24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25" name="AutoShape 244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04" name="Rectangle 245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05" name="Rectangle 246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06" name="Group 24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9122" name="AutoShape 24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23" name="AutoShape 249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07" name="Freeform 25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9108" name="Group 25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9120" name="AutoShape 252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21" name="AutoShape 253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09" name="Rectangle 254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10" name="Freeform 25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11" name="Freeform 25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12" name="Oval 257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13" name="Freeform 25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14" name="AutoShape 259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15" name="AutoShape 260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16" name="Oval 261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17" name="Oval 262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9118" name="Oval 263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19" name="Rectangle 264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063" name="Group 307"/>
          <p:cNvGrpSpPr>
            <a:grpSpLocks/>
          </p:cNvGrpSpPr>
          <p:nvPr/>
        </p:nvGrpSpPr>
        <p:grpSpPr bwMode="auto">
          <a:xfrm>
            <a:off x="6784975" y="5027613"/>
            <a:ext cx="377825" cy="576262"/>
            <a:chOff x="4140" y="429"/>
            <a:chExt cx="1425" cy="2396"/>
          </a:xfrm>
        </p:grpSpPr>
        <p:sp>
          <p:nvSpPr>
            <p:cNvPr id="129064" name="Freeform 3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65" name="Rectangle 309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6" name="Freeform 3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67" name="Freeform 3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68" name="Rectangle 312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069" name="Group 3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094" name="AutoShape 314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5" name="AutoShape 315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070" name="Rectangle 316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071" name="Group 3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9092" name="AutoShape 31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3" name="AutoShape 319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072" name="Rectangle 320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3" name="Rectangle 321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074" name="Group 3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9090" name="AutoShape 32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1" name="AutoShape 324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075" name="Freeform 3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9076" name="Group 3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9088" name="AutoShape 32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89" name="AutoShape 328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077" name="Rectangle 329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8" name="Freeform 3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79" name="Freeform 3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80" name="Oval 332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81" name="Freeform 3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82" name="AutoShape 334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83" name="AutoShape 335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84" name="Oval 336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85" name="Oval 337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9086" name="Oval 338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87" name="Rectangle 339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8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5" name="Picture 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064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03225" y="269875"/>
            <a:ext cx="7772400" cy="663575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Caching example: </a:t>
            </a:r>
            <a:r>
              <a:rPr lang="en-US" sz="3600">
                <a:latin typeface="Gill Sans MT" charset="0"/>
              </a:rPr>
              <a:t>install local cache</a:t>
            </a:r>
            <a:r>
              <a:rPr lang="en-US" sz="4000">
                <a:latin typeface="Gill Sans MT" charset="0"/>
              </a:rPr>
              <a:t> </a:t>
            </a:r>
            <a:endParaRPr lang="en-US">
              <a:latin typeface="Gill Sans MT" charset="0"/>
            </a:endParaRPr>
          </a:p>
        </p:txBody>
      </p:sp>
      <p:sp>
        <p:nvSpPr>
          <p:cNvPr id="131077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9588" y="1290638"/>
            <a:ext cx="4459287" cy="1882775"/>
          </a:xfrm>
        </p:spPr>
        <p:txBody>
          <a:bodyPr/>
          <a:lstStyle/>
          <a:p>
            <a:pPr marL="228600" indent="-228600">
              <a:buFont typeface="Wingdings" charset="0"/>
              <a:buNone/>
              <a:tabLst>
                <a:tab pos="576263" algn="l"/>
              </a:tabLst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Calculating access link utilization, delay with cache:</a:t>
            </a:r>
          </a:p>
          <a:p>
            <a:pPr marL="228600" indent="-228600">
              <a:lnSpc>
                <a:spcPct val="80000"/>
              </a:lnSpc>
              <a:tabLst>
                <a:tab pos="576263" algn="l"/>
              </a:tabLst>
            </a:pPr>
            <a:r>
              <a:rPr lang="en-US" sz="2400">
                <a:latin typeface="Gill Sans MT" charset="0"/>
              </a:rPr>
              <a:t>suppose cache hit rate is 0.4</a:t>
            </a:r>
          </a:p>
          <a:p>
            <a:pPr marL="576263" lvl="1" indent="-233363">
              <a:tabLst>
                <a:tab pos="576263" algn="l"/>
              </a:tabLst>
            </a:pPr>
            <a:r>
              <a:rPr lang="en-US" sz="2000">
                <a:latin typeface="Gill Sans MT" charset="0"/>
              </a:rPr>
              <a:t>40% requests satisfied at cache, 60% requests satisfied at origin </a:t>
            </a:r>
          </a:p>
          <a:p>
            <a:pPr marL="228600" indent="-228600">
              <a:lnSpc>
                <a:spcPct val="80000"/>
              </a:lnSpc>
              <a:buFont typeface="Wingdings" charset="0"/>
              <a:buNone/>
              <a:tabLst>
                <a:tab pos="576263" algn="l"/>
              </a:tabLst>
            </a:pPr>
            <a:r>
              <a:rPr lang="en-US" sz="2400">
                <a:latin typeface="Gill Sans MT" charset="0"/>
              </a:rPr>
              <a:t>  </a:t>
            </a:r>
          </a:p>
        </p:txBody>
      </p:sp>
      <p:sp>
        <p:nvSpPr>
          <p:cNvPr id="131078" name="Text Box 50"/>
          <p:cNvSpPr txBox="1">
            <a:spLocks noChangeArrowheads="1"/>
          </p:cNvSpPr>
          <p:nvPr/>
        </p:nvSpPr>
        <p:spPr bwMode="auto">
          <a:xfrm>
            <a:off x="7696200" y="1824038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origin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servers</a:t>
            </a:r>
          </a:p>
        </p:txBody>
      </p:sp>
      <p:sp>
        <p:nvSpPr>
          <p:cNvPr id="131079" name="Line 95"/>
          <p:cNvSpPr>
            <a:spLocks noChangeShapeType="1"/>
          </p:cNvSpPr>
          <p:nvPr/>
        </p:nvSpPr>
        <p:spPr bwMode="auto">
          <a:xfrm>
            <a:off x="6591300" y="3467100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0" name="Text Box 99"/>
          <p:cNvSpPr txBox="1">
            <a:spLocks noChangeArrowheads="1"/>
          </p:cNvSpPr>
          <p:nvPr/>
        </p:nvSpPr>
        <p:spPr bwMode="auto">
          <a:xfrm>
            <a:off x="6592888" y="3656013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1.54 Mbps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access link</a:t>
            </a:r>
            <a:endParaRPr lang="en-US" sz="2400">
              <a:solidFill>
                <a:schemeClr val="accent2"/>
              </a:solidFill>
            </a:endParaRPr>
          </a:p>
        </p:txBody>
      </p:sp>
      <p:sp>
        <p:nvSpPr>
          <p:cNvPr id="149566" name="Rectangle 4"/>
          <p:cNvSpPr>
            <a:spLocks noChangeArrowheads="1"/>
          </p:cNvSpPr>
          <p:nvPr/>
        </p:nvSpPr>
        <p:spPr bwMode="auto">
          <a:xfrm>
            <a:off x="506413" y="3057525"/>
            <a:ext cx="445928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  <a:tabLst>
                <a:tab pos="576263" algn="l"/>
              </a:tabLst>
            </a:pPr>
            <a:r>
              <a:rPr lang="en-US" sz="2400" dirty="0">
                <a:latin typeface="Gill Sans MT" charset="0"/>
              </a:rPr>
              <a:t>access link utilization: </a:t>
            </a:r>
          </a:p>
          <a:p>
            <a:pPr marL="576263" lvl="1" indent="-233363">
              <a:lnSpc>
                <a:spcPct val="80000"/>
              </a:lnSpc>
              <a:buClr>
                <a:srgbClr val="000099"/>
              </a:buClr>
              <a:buSzTx/>
              <a:buFont typeface="Wingdings" charset="0"/>
              <a:buChar char="§"/>
              <a:tabLst>
                <a:tab pos="576263" algn="l"/>
              </a:tabLst>
            </a:pPr>
            <a:r>
              <a:rPr lang="en-US" sz="1800" dirty="0">
                <a:latin typeface="Gill Sans MT" charset="0"/>
              </a:rPr>
              <a:t>60% of requests use access link </a:t>
            </a:r>
          </a:p>
          <a:p>
            <a:pPr marL="228600" indent="-228600">
              <a:lnSpc>
                <a:spcPct val="80000"/>
              </a:lnSpc>
              <a:buClr>
                <a:srgbClr val="000099"/>
              </a:buClr>
              <a:buSzPct val="65000"/>
              <a:buFont typeface="Wingdings" charset="0"/>
              <a:buChar char="v"/>
              <a:tabLst>
                <a:tab pos="576263" algn="l"/>
              </a:tabLst>
            </a:pPr>
            <a:r>
              <a:rPr lang="en-US" dirty="0">
                <a:latin typeface="Gill Sans MT" charset="0"/>
              </a:rPr>
              <a:t>data rate to browsers over access link = 0.6*1.50 Mbps = 0.9 Mbps </a:t>
            </a:r>
          </a:p>
          <a:p>
            <a:pPr marL="576263" lvl="1" indent="-233363">
              <a:lnSpc>
                <a:spcPct val="80000"/>
              </a:lnSpc>
              <a:buClr>
                <a:srgbClr val="000099"/>
              </a:buClr>
              <a:buSzTx/>
              <a:buFont typeface="Wingdings" charset="0"/>
              <a:buChar char="§"/>
              <a:tabLst>
                <a:tab pos="576263" algn="l"/>
              </a:tabLst>
            </a:pPr>
            <a:r>
              <a:rPr lang="en-US" sz="1800" dirty="0">
                <a:latin typeface="Gill Sans MT" charset="0"/>
              </a:rPr>
              <a:t>utilization = 0.9/1.54 = ~58%</a:t>
            </a:r>
          </a:p>
        </p:txBody>
      </p:sp>
      <p:sp>
        <p:nvSpPr>
          <p:cNvPr id="149567" name="Rectangle 4"/>
          <p:cNvSpPr>
            <a:spLocks noChangeArrowheads="1"/>
          </p:cNvSpPr>
          <p:nvPr/>
        </p:nvSpPr>
        <p:spPr bwMode="auto">
          <a:xfrm>
            <a:off x="538163" y="4557713"/>
            <a:ext cx="4459287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  <a:tabLst>
                <a:tab pos="576263" algn="l"/>
              </a:tabLst>
            </a:pPr>
            <a:r>
              <a:rPr lang="en-US" sz="2400" dirty="0">
                <a:latin typeface="Gill Sans MT" charset="0"/>
              </a:rPr>
              <a:t>average delay</a:t>
            </a:r>
          </a:p>
          <a:p>
            <a:pPr marL="342900" lvl="1">
              <a:lnSpc>
                <a:spcPct val="80000"/>
              </a:lnSpc>
              <a:buClr>
                <a:srgbClr val="000099"/>
              </a:buClr>
              <a:buSzTx/>
              <a:tabLst>
                <a:tab pos="576263" algn="l"/>
              </a:tabLst>
            </a:pPr>
            <a:r>
              <a:rPr lang="en-US" sz="1800" dirty="0">
                <a:latin typeface="Gill Sans MT" charset="0"/>
              </a:rPr>
              <a:t>0.6 * (delay from origin servers) +</a:t>
            </a:r>
            <a:br>
              <a:rPr lang="en-US" sz="1800" dirty="0">
                <a:latin typeface="Gill Sans MT" charset="0"/>
              </a:rPr>
            </a:br>
            <a:r>
              <a:rPr lang="en-US" sz="1800" dirty="0">
                <a:latin typeface="Gill Sans MT" charset="0"/>
              </a:rPr>
              <a:t>0.4 * (delay when satisfied at cache) =</a:t>
            </a:r>
          </a:p>
          <a:p>
            <a:pPr marL="342900" lvl="1">
              <a:lnSpc>
                <a:spcPct val="80000"/>
              </a:lnSpc>
              <a:buClr>
                <a:srgbClr val="000099"/>
              </a:buClr>
              <a:buSzTx/>
              <a:tabLst>
                <a:tab pos="576263" algn="l"/>
              </a:tabLst>
            </a:pPr>
            <a:r>
              <a:rPr lang="en-US" sz="1800" dirty="0">
                <a:latin typeface="Gill Sans MT" charset="0"/>
              </a:rPr>
              <a:t>0.6 * </a:t>
            </a:r>
            <a:r>
              <a:rPr lang="en-US" sz="1800">
                <a:latin typeface="Gill Sans MT" charset="0"/>
              </a:rPr>
              <a:t>(2sec  </a:t>
            </a:r>
            <a:r>
              <a:rPr lang="en-US" sz="1800" dirty="0">
                <a:latin typeface="Gill Sans MT" charset="0"/>
              </a:rPr>
              <a:t>+ delta) + 0.4 (LAN delay) =</a:t>
            </a:r>
          </a:p>
          <a:p>
            <a:pPr marL="342900" lvl="1">
              <a:lnSpc>
                <a:spcPct val="80000"/>
              </a:lnSpc>
              <a:buClr>
                <a:srgbClr val="000099"/>
              </a:buClr>
              <a:buSzTx/>
              <a:tabLst>
                <a:tab pos="576263" algn="l"/>
              </a:tabLst>
            </a:pPr>
            <a:r>
              <a:rPr lang="en-US" sz="1800" dirty="0">
                <a:latin typeface="Gill Sans MT" charset="0"/>
              </a:rPr>
              <a:t>~ 1.2 secs</a:t>
            </a:r>
          </a:p>
          <a:p>
            <a:pPr marL="342900" lvl="1">
              <a:lnSpc>
                <a:spcPct val="80000"/>
              </a:lnSpc>
              <a:buClr>
                <a:srgbClr val="000099"/>
              </a:buClr>
              <a:buSzTx/>
              <a:tabLst>
                <a:tab pos="576263" algn="l"/>
              </a:tabLst>
            </a:pPr>
            <a:r>
              <a:rPr lang="en-US" sz="1800" dirty="0">
                <a:latin typeface="Gill Sans MT" charset="0"/>
              </a:rPr>
              <a:t>less than over the 154 Mbps link</a:t>
            </a:r>
            <a:br>
              <a:rPr lang="en-US" sz="1800" dirty="0">
                <a:latin typeface="Gill Sans MT" charset="0"/>
              </a:rPr>
            </a:br>
            <a:r>
              <a:rPr lang="en-US" sz="1800" dirty="0">
                <a:latin typeface="Gill Sans MT" charset="0"/>
              </a:rPr>
              <a:t>(and cheaper too!)</a:t>
            </a:r>
          </a:p>
          <a:p>
            <a:pPr marL="228600" indent="-228600">
              <a:lnSpc>
                <a:spcPct val="80000"/>
              </a:lnSpc>
              <a:buClr>
                <a:srgbClr val="000099"/>
              </a:buClr>
              <a:buSzPct val="65000"/>
              <a:buFont typeface="Wingdings" charset="0"/>
              <a:buNone/>
              <a:tabLst>
                <a:tab pos="576263" algn="l"/>
              </a:tabLst>
            </a:pPr>
            <a:r>
              <a:rPr lang="en-US" sz="2400" dirty="0">
                <a:latin typeface="Gill Sans MT" charset="0"/>
              </a:rPr>
              <a:t>  </a:t>
            </a:r>
          </a:p>
        </p:txBody>
      </p:sp>
      <p:sp>
        <p:nvSpPr>
          <p:cNvPr id="131083" name="Line 2"/>
          <p:cNvSpPr>
            <a:spLocks noChangeShapeType="1"/>
          </p:cNvSpPr>
          <p:nvPr/>
        </p:nvSpPr>
        <p:spPr bwMode="auto">
          <a:xfrm>
            <a:off x="5267325" y="2409825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4" name="Line 51"/>
          <p:cNvSpPr>
            <a:spLocks noChangeShapeType="1"/>
          </p:cNvSpPr>
          <p:nvPr/>
        </p:nvSpPr>
        <p:spPr bwMode="auto">
          <a:xfrm>
            <a:off x="6076950" y="2028825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5" name="Line 52"/>
          <p:cNvSpPr>
            <a:spLocks noChangeShapeType="1"/>
          </p:cNvSpPr>
          <p:nvPr/>
        </p:nvSpPr>
        <p:spPr bwMode="auto">
          <a:xfrm flipH="1">
            <a:off x="6705600" y="2066925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6" name="Line 53"/>
          <p:cNvSpPr>
            <a:spLocks noChangeShapeType="1"/>
          </p:cNvSpPr>
          <p:nvPr/>
        </p:nvSpPr>
        <p:spPr bwMode="auto">
          <a:xfrm flipH="1">
            <a:off x="7162800" y="2228850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7" name="Line 54"/>
          <p:cNvSpPr>
            <a:spLocks noChangeShapeType="1"/>
          </p:cNvSpPr>
          <p:nvPr/>
        </p:nvSpPr>
        <p:spPr bwMode="auto">
          <a:xfrm flipH="1" flipV="1">
            <a:off x="7324725" y="2990850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8" name="Freeform 55"/>
          <p:cNvSpPr>
            <a:spLocks/>
          </p:cNvSpPr>
          <p:nvPr/>
        </p:nvSpPr>
        <p:spPr bwMode="auto">
          <a:xfrm>
            <a:off x="5351463" y="2022475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9" name="Text Box 70"/>
          <p:cNvSpPr txBox="1">
            <a:spLocks noChangeArrowheads="1"/>
          </p:cNvSpPr>
          <p:nvPr/>
        </p:nvSpPr>
        <p:spPr bwMode="auto">
          <a:xfrm>
            <a:off x="6057900" y="2354263"/>
            <a:ext cx="9318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public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 Internet</a:t>
            </a:r>
            <a:endParaRPr lang="en-US" sz="2400">
              <a:solidFill>
                <a:srgbClr val="CC0000"/>
              </a:solidFill>
            </a:endParaRPr>
          </a:p>
        </p:txBody>
      </p:sp>
      <p:grpSp>
        <p:nvGrpSpPr>
          <p:cNvPr id="131090" name="Group 71"/>
          <p:cNvGrpSpPr>
            <a:grpSpLocks/>
          </p:cNvGrpSpPr>
          <p:nvPr/>
        </p:nvGrpSpPr>
        <p:grpSpPr bwMode="auto">
          <a:xfrm>
            <a:off x="6175375" y="3165475"/>
            <a:ext cx="881063" cy="307975"/>
            <a:chOff x="2356" y="1300"/>
            <a:chExt cx="555" cy="194"/>
          </a:xfrm>
        </p:grpSpPr>
        <p:sp>
          <p:nvSpPr>
            <p:cNvPr id="13131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131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131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31320" name="Group 7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1323" name="Freeform 7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324" name="Freeform 7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321" name="Line 78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322" name="Line 79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091" name="Group 80"/>
          <p:cNvGrpSpPr>
            <a:grpSpLocks/>
          </p:cNvGrpSpPr>
          <p:nvPr/>
        </p:nvGrpSpPr>
        <p:grpSpPr bwMode="auto">
          <a:xfrm>
            <a:off x="4919663" y="1957388"/>
            <a:ext cx="377825" cy="576262"/>
            <a:chOff x="4140" y="429"/>
            <a:chExt cx="1425" cy="2396"/>
          </a:xfrm>
        </p:grpSpPr>
        <p:sp>
          <p:nvSpPr>
            <p:cNvPr id="131285" name="Freeform 8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86" name="Rectangle 82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87" name="Freeform 8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88" name="Freeform 8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89" name="Rectangle 85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290" name="Group 8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1315" name="AutoShape 87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316" name="AutoShape 88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291" name="Rectangle 89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292" name="Group 9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1313" name="AutoShape 91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314" name="AutoShape 92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293" name="Rectangle 93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94" name="Rectangle 94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295" name="Group 9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1311" name="AutoShape 96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312" name="AutoShape 97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296" name="Freeform 9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1297" name="Group 9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1309" name="AutoShape 10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310" name="AutoShape 101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298" name="Rectangle 102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99" name="Freeform 10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300" name="Freeform 10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301" name="Oval 105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302" name="Freeform 10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303" name="AutoShape 107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304" name="AutoShape 108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305" name="Oval 109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306" name="Oval 110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31307" name="Oval 111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308" name="Rectangle 112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1092" name="Group 113"/>
          <p:cNvGrpSpPr>
            <a:grpSpLocks/>
          </p:cNvGrpSpPr>
          <p:nvPr/>
        </p:nvGrpSpPr>
        <p:grpSpPr bwMode="auto">
          <a:xfrm>
            <a:off x="5834063" y="1479550"/>
            <a:ext cx="377825" cy="576263"/>
            <a:chOff x="4140" y="429"/>
            <a:chExt cx="1425" cy="2396"/>
          </a:xfrm>
        </p:grpSpPr>
        <p:sp>
          <p:nvSpPr>
            <p:cNvPr id="131253" name="Freeform 11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54" name="Rectangle 115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55" name="Freeform 11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56" name="Freeform 11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57" name="Rectangle 118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258" name="Group 11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1283" name="AutoShape 120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84" name="AutoShape 121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259" name="Rectangle 122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260" name="Group 12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1281" name="AutoShape 124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82" name="AutoShape 125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261" name="Rectangle 126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62" name="Rectangle 127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263" name="Group 12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1279" name="AutoShape 129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80" name="AutoShape 130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264" name="Freeform 13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1265" name="Group 13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1277" name="AutoShape 13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78" name="AutoShape 13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266" name="Rectangle 135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67" name="Freeform 13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68" name="Freeform 13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69" name="Oval 138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70" name="Freeform 13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71" name="AutoShape 140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72" name="AutoShape 141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73" name="Oval 142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74" name="Oval 143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31275" name="Oval 144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76" name="Rectangle 145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1093" name="Group 146"/>
          <p:cNvGrpSpPr>
            <a:grpSpLocks/>
          </p:cNvGrpSpPr>
          <p:nvPr/>
        </p:nvGrpSpPr>
        <p:grpSpPr bwMode="auto">
          <a:xfrm>
            <a:off x="6586538" y="1511300"/>
            <a:ext cx="377825" cy="576263"/>
            <a:chOff x="4140" y="429"/>
            <a:chExt cx="1425" cy="2396"/>
          </a:xfrm>
        </p:grpSpPr>
        <p:sp>
          <p:nvSpPr>
            <p:cNvPr id="131221" name="Freeform 14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22" name="Rectangle 148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23" name="Freeform 14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24" name="Freeform 15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25" name="Rectangle 151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226" name="Group 15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1251" name="AutoShape 153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52" name="AutoShape 154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227" name="Rectangle 155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228" name="Group 15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1249" name="AutoShape 157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50" name="AutoShape 158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229" name="Rectangle 159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30" name="Rectangle 160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231" name="Group 16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1247" name="AutoShape 16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48" name="AutoShape 16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232" name="Freeform 16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1233" name="Group 16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1245" name="AutoShape 166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46" name="AutoShape 167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234" name="Rectangle 168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35" name="Freeform 16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36" name="Freeform 17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37" name="Oval 171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38" name="Freeform 17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39" name="AutoShape 173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40" name="AutoShape 174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41" name="Oval 175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42" name="Oval 176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31243" name="Oval 177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44" name="Rectangle 178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1094" name="Group 179"/>
          <p:cNvGrpSpPr>
            <a:grpSpLocks/>
          </p:cNvGrpSpPr>
          <p:nvPr/>
        </p:nvGrpSpPr>
        <p:grpSpPr bwMode="auto">
          <a:xfrm>
            <a:off x="7196138" y="1663700"/>
            <a:ext cx="377825" cy="576263"/>
            <a:chOff x="4140" y="429"/>
            <a:chExt cx="1425" cy="2396"/>
          </a:xfrm>
        </p:grpSpPr>
        <p:sp>
          <p:nvSpPr>
            <p:cNvPr id="131189" name="Freeform 18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90" name="Rectangle 181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91" name="Freeform 18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92" name="Freeform 18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93" name="Rectangle 184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194" name="Group 18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1219" name="AutoShape 18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20" name="AutoShape 187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195" name="Rectangle 188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196" name="Group 18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1217" name="AutoShape 190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18" name="AutoShape 19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197" name="Rectangle 192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98" name="Rectangle 193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199" name="Group 19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1215" name="AutoShape 19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16" name="AutoShape 196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200" name="Freeform 19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1201" name="Group 19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1213" name="AutoShape 19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14" name="AutoShape 200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202" name="Rectangle 201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03" name="Freeform 20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04" name="Freeform 20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05" name="Oval 204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06" name="Freeform 20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07" name="AutoShape 206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08" name="AutoShape 207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09" name="Oval 208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10" name="Oval 209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31211" name="Oval 210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12" name="Rectangle 211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1095" name="Group 212"/>
          <p:cNvGrpSpPr>
            <a:grpSpLocks/>
          </p:cNvGrpSpPr>
          <p:nvPr/>
        </p:nvGrpSpPr>
        <p:grpSpPr bwMode="auto">
          <a:xfrm>
            <a:off x="7524750" y="2609850"/>
            <a:ext cx="377825" cy="576263"/>
            <a:chOff x="4140" y="429"/>
            <a:chExt cx="1425" cy="2396"/>
          </a:xfrm>
        </p:grpSpPr>
        <p:sp>
          <p:nvSpPr>
            <p:cNvPr id="131157" name="Freeform 21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58" name="Rectangle 214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59" name="Freeform 21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60" name="Freeform 21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61" name="Rectangle 217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162" name="Group 21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1187" name="AutoShape 219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88" name="AutoShape 220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163" name="Rectangle 221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164" name="Group 22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1185" name="AutoShape 22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86" name="AutoShape 224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165" name="Rectangle 225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66" name="Rectangle 226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167" name="Group 22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1183" name="AutoShape 22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84" name="AutoShape 229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168" name="Freeform 23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1169" name="Group 23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1181" name="AutoShape 232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82" name="AutoShape 233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170" name="Rectangle 234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71" name="Freeform 23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72" name="Freeform 23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73" name="Oval 237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74" name="Freeform 23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75" name="AutoShape 239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76" name="AutoShape 240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77" name="Oval 241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78" name="Oval 242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31179" name="Oval 243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80" name="Rectangle 244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1096" name="Freeform 71"/>
          <p:cNvSpPr>
            <a:spLocks/>
          </p:cNvSpPr>
          <p:nvPr/>
        </p:nvSpPr>
        <p:spPr bwMode="auto">
          <a:xfrm>
            <a:off x="4932363" y="4392613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97" name="Line 77"/>
          <p:cNvSpPr>
            <a:spLocks noChangeShapeType="1"/>
          </p:cNvSpPr>
          <p:nvPr/>
        </p:nvSpPr>
        <p:spPr bwMode="auto">
          <a:xfrm flipH="1">
            <a:off x="5381625" y="4702175"/>
            <a:ext cx="8556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98" name="Line 78"/>
          <p:cNvSpPr>
            <a:spLocks noChangeShapeType="1"/>
          </p:cNvSpPr>
          <p:nvPr/>
        </p:nvSpPr>
        <p:spPr bwMode="auto">
          <a:xfrm flipH="1">
            <a:off x="5891213" y="4749800"/>
            <a:ext cx="563562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99" name="Line 79"/>
          <p:cNvSpPr>
            <a:spLocks noChangeShapeType="1"/>
          </p:cNvSpPr>
          <p:nvPr/>
        </p:nvSpPr>
        <p:spPr bwMode="auto">
          <a:xfrm flipH="1">
            <a:off x="6429375" y="4756150"/>
            <a:ext cx="149225" cy="38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00" name="Line 80"/>
          <p:cNvSpPr>
            <a:spLocks noChangeShapeType="1"/>
          </p:cNvSpPr>
          <p:nvPr/>
        </p:nvSpPr>
        <p:spPr bwMode="auto">
          <a:xfrm>
            <a:off x="6796088" y="4735513"/>
            <a:ext cx="123825" cy="41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01" name="Text Box 97"/>
          <p:cNvSpPr txBox="1">
            <a:spLocks noChangeArrowheads="1"/>
          </p:cNvSpPr>
          <p:nvPr/>
        </p:nvSpPr>
        <p:spPr bwMode="auto">
          <a:xfrm>
            <a:off x="4959350" y="4279900"/>
            <a:ext cx="11985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network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131102" name="Text Box 98"/>
          <p:cNvSpPr txBox="1">
            <a:spLocks noChangeArrowheads="1"/>
          </p:cNvSpPr>
          <p:nvPr/>
        </p:nvSpPr>
        <p:spPr bwMode="auto">
          <a:xfrm>
            <a:off x="6967538" y="4660900"/>
            <a:ext cx="1290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 Gbps LAN</a:t>
            </a:r>
            <a:endParaRPr lang="en-US" sz="2400">
              <a:solidFill>
                <a:schemeClr val="accent2"/>
              </a:solidFill>
            </a:endParaRPr>
          </a:p>
        </p:txBody>
      </p:sp>
      <p:grpSp>
        <p:nvGrpSpPr>
          <p:cNvPr id="131103" name="Group 120"/>
          <p:cNvGrpSpPr>
            <a:grpSpLocks/>
          </p:cNvGrpSpPr>
          <p:nvPr/>
        </p:nvGrpSpPr>
        <p:grpSpPr bwMode="auto">
          <a:xfrm>
            <a:off x="6154738" y="4460875"/>
            <a:ext cx="881062" cy="307975"/>
            <a:chOff x="2356" y="1300"/>
            <a:chExt cx="555" cy="194"/>
          </a:xfrm>
        </p:grpSpPr>
        <p:sp>
          <p:nvSpPr>
            <p:cNvPr id="131149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1150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1151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31152" name="Group 12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1155" name="Freeform 12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156" name="Freeform 12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153" name="Line 12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54" name="Line 12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104" name="Group 172"/>
          <p:cNvGrpSpPr>
            <a:grpSpLocks/>
          </p:cNvGrpSpPr>
          <p:nvPr/>
        </p:nvGrpSpPr>
        <p:grpSpPr bwMode="auto">
          <a:xfrm>
            <a:off x="5068888" y="5070475"/>
            <a:ext cx="525462" cy="557213"/>
            <a:chOff x="-44" y="1473"/>
            <a:chExt cx="981" cy="1105"/>
          </a:xfrm>
        </p:grpSpPr>
        <p:pic>
          <p:nvPicPr>
            <p:cNvPr id="131147" name="Picture 173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148" name="Freeform 1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1105" name="Group 340"/>
          <p:cNvGrpSpPr>
            <a:grpSpLocks/>
          </p:cNvGrpSpPr>
          <p:nvPr/>
        </p:nvGrpSpPr>
        <p:grpSpPr bwMode="auto">
          <a:xfrm>
            <a:off x="5580063" y="5092700"/>
            <a:ext cx="525462" cy="557213"/>
            <a:chOff x="-44" y="1473"/>
            <a:chExt cx="981" cy="1105"/>
          </a:xfrm>
        </p:grpSpPr>
        <p:pic>
          <p:nvPicPr>
            <p:cNvPr id="131145" name="Picture 34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146" name="Freeform 3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1106" name="Group 343"/>
          <p:cNvGrpSpPr>
            <a:grpSpLocks/>
          </p:cNvGrpSpPr>
          <p:nvPr/>
        </p:nvGrpSpPr>
        <p:grpSpPr bwMode="auto">
          <a:xfrm>
            <a:off x="6103938" y="5081588"/>
            <a:ext cx="525462" cy="557212"/>
            <a:chOff x="-44" y="1473"/>
            <a:chExt cx="981" cy="1105"/>
          </a:xfrm>
        </p:grpSpPr>
        <p:pic>
          <p:nvPicPr>
            <p:cNvPr id="131143" name="Picture 34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144" name="Freeform 3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0509" name="Group 308"/>
          <p:cNvGrpSpPr>
            <a:grpSpLocks/>
          </p:cNvGrpSpPr>
          <p:nvPr/>
        </p:nvGrpSpPr>
        <p:grpSpPr bwMode="auto">
          <a:xfrm>
            <a:off x="6719888" y="4941888"/>
            <a:ext cx="1860550" cy="809625"/>
            <a:chOff x="4217" y="3611"/>
            <a:chExt cx="1172" cy="510"/>
          </a:xfrm>
        </p:grpSpPr>
        <p:sp>
          <p:nvSpPr>
            <p:cNvPr id="131141" name="Rectangle 307"/>
            <p:cNvSpPr>
              <a:spLocks noChangeArrowheads="1"/>
            </p:cNvSpPr>
            <p:nvPr/>
          </p:nvSpPr>
          <p:spPr bwMode="auto">
            <a:xfrm>
              <a:off x="4217" y="3611"/>
              <a:ext cx="329" cy="473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42" name="Text Box 97"/>
            <p:cNvSpPr txBox="1">
              <a:spLocks noChangeArrowheads="1"/>
            </p:cNvSpPr>
            <p:nvPr/>
          </p:nvSpPr>
          <p:spPr bwMode="auto">
            <a:xfrm>
              <a:off x="4561" y="3717"/>
              <a:ext cx="8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CC0000"/>
                  </a:solidFill>
                </a:rPr>
                <a:t>local web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CC0000"/>
                  </a:solidFill>
                </a:rPr>
                <a:t>cache</a:t>
              </a:r>
            </a:p>
          </p:txBody>
        </p:sp>
      </p:grpSp>
      <p:grpSp>
        <p:nvGrpSpPr>
          <p:cNvPr id="131108" name="Group 307"/>
          <p:cNvGrpSpPr>
            <a:grpSpLocks/>
          </p:cNvGrpSpPr>
          <p:nvPr/>
        </p:nvGrpSpPr>
        <p:grpSpPr bwMode="auto">
          <a:xfrm>
            <a:off x="6784975" y="5027613"/>
            <a:ext cx="377825" cy="576262"/>
            <a:chOff x="4140" y="429"/>
            <a:chExt cx="1425" cy="2396"/>
          </a:xfrm>
        </p:grpSpPr>
        <p:sp>
          <p:nvSpPr>
            <p:cNvPr id="131109" name="Freeform 3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10" name="Rectangle 309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11" name="Freeform 3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12" name="Freeform 3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13" name="Rectangle 312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114" name="Group 3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1139" name="AutoShape 314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40" name="AutoShape 315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115" name="Rectangle 316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116" name="Group 3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1137" name="AutoShape 31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38" name="AutoShape 319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117" name="Rectangle 320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18" name="Rectangle 321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119" name="Group 3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1135" name="AutoShape 32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36" name="AutoShape 324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120" name="Freeform 3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1121" name="Group 3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1133" name="AutoShape 32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34" name="AutoShape 328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122" name="Rectangle 329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23" name="Freeform 3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24" name="Freeform 3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25" name="Oval 332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26" name="Freeform 3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27" name="AutoShape 334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28" name="AutoShape 335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29" name="Oval 336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30" name="Oval 337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31131" name="Oval 338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32" name="Rectangle 339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9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648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66" grpId="0"/>
      <p:bldP spid="149567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10108</TotalTime>
  <Words>824</Words>
  <Application>Microsoft Macintosh PowerPoint</Application>
  <PresentationFormat>On-screen Show (4:3)</PresentationFormat>
  <Paragraphs>204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Comic Sans MS</vt:lpstr>
      <vt:lpstr>Courier New</vt:lpstr>
      <vt:lpstr>Gill Sans MT</vt:lpstr>
      <vt:lpstr>Helvetica</vt:lpstr>
      <vt:lpstr>Palatino Linotype</vt:lpstr>
      <vt:lpstr>Times New Roman</vt:lpstr>
      <vt:lpstr>Wingdings</vt:lpstr>
      <vt:lpstr>ZapfDingbats</vt:lpstr>
      <vt:lpstr>Default Design</vt:lpstr>
      <vt:lpstr>uob</vt:lpstr>
      <vt:lpstr>The Application Layer</vt:lpstr>
      <vt:lpstr>Browser Caching</vt:lpstr>
      <vt:lpstr>Web caches (proxy server)</vt:lpstr>
      <vt:lpstr>More about Web caching</vt:lpstr>
      <vt:lpstr>Caching example: </vt:lpstr>
      <vt:lpstr>Caching example: </vt:lpstr>
      <vt:lpstr>Caching example: fatter access link </vt:lpstr>
      <vt:lpstr>Caching example: install local cache </vt:lpstr>
      <vt:lpstr>Caching example: install local cache </vt:lpstr>
      <vt:lpstr>Conditional GET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2</dc:title>
  <dc:creator>Jim Kurose and Keith Ross</dc:creator>
  <cp:lastModifiedBy>George Oikonomou</cp:lastModifiedBy>
  <cp:revision>326</cp:revision>
  <cp:lastPrinted>2017-01-29T16:31:42Z</cp:lastPrinted>
  <dcterms:created xsi:type="dcterms:W3CDTF">1999-10-08T19:08:27Z</dcterms:created>
  <dcterms:modified xsi:type="dcterms:W3CDTF">2021-02-15T22:05:43Z</dcterms:modified>
</cp:coreProperties>
</file>