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501" r:id="rId3"/>
    <p:sldId id="499" r:id="rId4"/>
    <p:sldId id="258" r:id="rId5"/>
    <p:sldId id="368" r:id="rId6"/>
    <p:sldId id="259" r:id="rId7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83F3A-00CD-5F45-BC82-1438CBAA77A0}" v="1" dt="2021-02-01T18:52:2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6370" autoAdjust="0"/>
  </p:normalViewPr>
  <p:slideViewPr>
    <p:cSldViewPr snapToGrid="0">
      <p:cViewPr varScale="1">
        <p:scale>
          <a:sx n="150" d="100"/>
          <a:sy n="150" d="100"/>
        </p:scale>
        <p:origin x="2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5683F3A-00CD-5F45-BC82-1438CBAA77A0}"/>
    <pc:docChg chg="custSel delSld modSld delMainMaster modShowInfo">
      <pc:chgData name="George Oikonomou" userId="e5e5709f-5788-4bb9-a2cb-c47cfc333c75" providerId="ADAL" clId="{85683F3A-00CD-5F45-BC82-1438CBAA77A0}" dt="2021-02-01T18:52:20.747" v="19"/>
      <pc:docMkLst>
        <pc:docMk/>
      </pc:docMkLst>
      <pc:sldChg chg="del">
        <pc:chgData name="George Oikonomou" userId="e5e5709f-5788-4bb9-a2cb-c47cfc333c75" providerId="ADAL" clId="{85683F3A-00CD-5F45-BC82-1438CBAA77A0}" dt="2021-01-27T21:46:18.793" v="14" actId="2696"/>
        <pc:sldMkLst>
          <pc:docMk/>
          <pc:sldMk cId="0" sldId="256"/>
        </pc:sldMkLst>
      </pc:sldChg>
      <pc:sldChg chg="modAnim">
        <pc:chgData name="George Oikonomou" userId="e5e5709f-5788-4bb9-a2cb-c47cfc333c75" providerId="ADAL" clId="{85683F3A-00CD-5F45-BC82-1438CBAA77A0}" dt="2021-02-01T18:52:20.747" v="19"/>
        <pc:sldMkLst>
          <pc:docMk/>
          <pc:sldMk cId="0" sldId="25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85683F3A-00CD-5F45-BC82-1438CBAA77A0}" dt="2021-01-27T21:46:19.549" v="15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85683F3A-00CD-5F45-BC82-1438CBAA77A0}" dt="2021-01-27T21:46:28.301" v="16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85683F3A-00CD-5F45-BC82-1438CBAA77A0}" dt="2021-01-27T21:56:26.591" v="17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85683F3A-00CD-5F45-BC82-1438CBAA77A0}" dt="2021-01-27T21:46:11.583" v="13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85683F3A-00CD-5F45-BC82-1438CBAA77A0}" dt="2021-01-27T21:46:11.583" v="13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85683F3A-00CD-5F45-BC82-1438CBAA77A0}" dt="2021-01-27T21:45:48.864" v="0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85683F3A-00CD-5F45-BC82-1438CBAA77A0}" dt="2021-01-27T21:46:28.301" v="16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85683F3A-00CD-5F45-BC82-1438CBAA77A0}" dt="2021-01-27T21:46:28.301" v="16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35699-BD73-1A49-8ABD-CC140E1B3F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>
              <a:lnSpc>
                <a:spcPct val="85000"/>
              </a:lnSpc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3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cs typeface="Arial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1800" dirty="0"/>
              <a:t>A note on the use of these </a:t>
            </a:r>
            <a:r>
              <a:rPr lang="en-US" sz="1800" dirty="0" err="1"/>
              <a:t>ppt</a:t>
            </a:r>
            <a:r>
              <a:rPr lang="en-US" sz="1800" dirty="0"/>
              <a:t> slides:</a:t>
            </a:r>
          </a:p>
          <a:p>
            <a:pPr algn="l">
              <a:defRPr/>
            </a:pPr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sz="1200" dirty="0"/>
              <a:t>re making these slides freely available to all (faculty, students, readers). They</a:t>
            </a:r>
            <a:r>
              <a:rPr lang="ja-JP" altLang="en-US" sz="1200" dirty="0"/>
              <a:t>’</a:t>
            </a:r>
            <a:r>
              <a:rPr lang="en-US" sz="1200" dirty="0"/>
              <a:t>re in PowerPoint form so you see the animations; and can add, modify, and delete slides  (including this one) and slide content to suit your needs. They obviously represent a </a:t>
            </a:r>
            <a:r>
              <a:rPr lang="en-US" sz="1200" i="1" dirty="0"/>
              <a:t>lot</a:t>
            </a:r>
            <a:r>
              <a:rPr lang="en-US" sz="1200" dirty="0"/>
              <a:t> of work on our part. In return for use, we only ask the following:</a:t>
            </a:r>
          </a:p>
          <a:p>
            <a:pPr algn="l">
              <a:lnSpc>
                <a:spcPct val="85000"/>
              </a:lnSpc>
              <a:defRPr/>
            </a:pPr>
            <a:endParaRPr lang="en-US" sz="1400" dirty="0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ct val="85000"/>
              </a:lnSpc>
              <a:defRPr/>
            </a:pPr>
            <a:endParaRPr lang="en-US" sz="1400" dirty="0">
              <a:latin typeface="Gill Sans MT" charset="0"/>
            </a:endParaRPr>
          </a:p>
          <a:p>
            <a:pPr algn="l"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sz="1200" dirty="0"/>
              <a:t>d like people to use our book!)</a:t>
            </a:r>
          </a:p>
          <a:p>
            <a:pPr algn="l"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 algn="l"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 algn="l"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 algn="l">
              <a:lnSpc>
                <a:spcPct val="85000"/>
              </a:lnSpc>
              <a:defRPr/>
            </a:pPr>
            <a:endParaRPr lang="en-US" sz="1200" dirty="0"/>
          </a:p>
          <a:p>
            <a:pPr algn="l">
              <a:lnSpc>
                <a:spcPct val="85000"/>
              </a:lnSpc>
              <a:defRPr/>
            </a:pPr>
            <a:r>
              <a:rPr lang="en-US" sz="1200" dirty="0"/>
              <a:t>     All material copyright 1996</a:t>
            </a:r>
            <a:r>
              <a:rPr lang="en-US" sz="1200"/>
              <a:t>-2013</a:t>
            </a:r>
            <a:endParaRPr lang="en-US" sz="1200" dirty="0"/>
          </a:p>
          <a:p>
            <a:pPr algn="l">
              <a:lnSpc>
                <a:spcPct val="85000"/>
              </a:lnSpc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98 w 1036"/>
                <a:gd name="T1" fmla="*/ 11 h 675"/>
                <a:gd name="T2" fmla="*/ 541 w 1036"/>
                <a:gd name="T3" fmla="*/ 53 h 675"/>
                <a:gd name="T4" fmla="*/ 286 w 1036"/>
                <a:gd name="T5" fmla="*/ 129 h 675"/>
                <a:gd name="T6" fmla="*/ 212 w 1036"/>
                <a:gd name="T7" fmla="*/ 229 h 675"/>
                <a:gd name="T8" fmla="*/ 29 w 1036"/>
                <a:gd name="T9" fmla="*/ 297 h 675"/>
                <a:gd name="T10" fmla="*/ 24 w 1036"/>
                <a:gd name="T11" fmla="*/ 459 h 675"/>
                <a:gd name="T12" fmla="*/ 183 w 1036"/>
                <a:gd name="T13" fmla="*/ 489 h 675"/>
                <a:gd name="T14" fmla="*/ 636 w 1036"/>
                <a:gd name="T15" fmla="*/ 489 h 675"/>
                <a:gd name="T16" fmla="*/ 828 w 1036"/>
                <a:gd name="T17" fmla="*/ 555 h 675"/>
                <a:gd name="T18" fmla="*/ 1042 w 1036"/>
                <a:gd name="T19" fmla="*/ 657 h 675"/>
                <a:gd name="T20" fmla="*/ 1206 w 1036"/>
                <a:gd name="T21" fmla="*/ 661 h 675"/>
                <a:gd name="T22" fmla="*/ 1319 w 1036"/>
                <a:gd name="T23" fmla="*/ 603 h 675"/>
                <a:gd name="T24" fmla="*/ 1376 w 1036"/>
                <a:gd name="T25" fmla="*/ 445 h 675"/>
                <a:gd name="T26" fmla="*/ 1412 w 1036"/>
                <a:gd name="T27" fmla="*/ 291 h 675"/>
                <a:gd name="T28" fmla="*/ 1416 w 1036"/>
                <a:gd name="T29" fmla="*/ 107 h 675"/>
                <a:gd name="T30" fmla="*/ 1295 w 1036"/>
                <a:gd name="T31" fmla="*/ 17 h 675"/>
                <a:gd name="T32" fmla="*/ 1075 w 1036"/>
                <a:gd name="T33" fmla="*/ 3 h 675"/>
                <a:gd name="T34" fmla="*/ 89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3549 w 765"/>
                <a:gd name="T1" fmla="*/ 134 h 459"/>
                <a:gd name="T2" fmla="*/ 2405 w 765"/>
                <a:gd name="T3" fmla="*/ 952 h 459"/>
                <a:gd name="T4" fmla="*/ 804 w 765"/>
                <a:gd name="T5" fmla="*/ 1355 h 459"/>
                <a:gd name="T6" fmla="*/ 115 w 765"/>
                <a:gd name="T7" fmla="*/ 4566 h 459"/>
                <a:gd name="T8" fmla="*/ 1505 w 765"/>
                <a:gd name="T9" fmla="*/ 6033 h 459"/>
                <a:gd name="T10" fmla="*/ 2892 w 765"/>
                <a:gd name="T11" fmla="*/ 5783 h 459"/>
                <a:gd name="T12" fmla="*/ 4883 w 765"/>
                <a:gd name="T13" fmla="*/ 6033 h 459"/>
                <a:gd name="T14" fmla="*/ 5843 w 765"/>
                <a:gd name="T15" fmla="*/ 5893 h 459"/>
                <a:gd name="T16" fmla="*/ 6289 w 765"/>
                <a:gd name="T17" fmla="*/ 5056 h 459"/>
                <a:gd name="T18" fmla="*/ 6278 w 765"/>
                <a:gd name="T19" fmla="*/ 2146 h 459"/>
                <a:gd name="T20" fmla="*/ 5540 w 765"/>
                <a:gd name="T21" fmla="*/ 468 h 459"/>
                <a:gd name="T22" fmla="*/ 3549 w 765"/>
                <a:gd name="T23" fmla="*/ 13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1 w 322"/>
                    <a:gd name="T31" fmla="*/ 0 h 378"/>
                    <a:gd name="T32" fmla="*/ 1 w 322"/>
                    <a:gd name="T33" fmla="*/ 0 h 378"/>
                    <a:gd name="T34" fmla="*/ 1 w 322"/>
                    <a:gd name="T35" fmla="*/ 0 h 378"/>
                    <a:gd name="T36" fmla="*/ 1 w 322"/>
                    <a:gd name="T37" fmla="*/ 0 h 378"/>
                    <a:gd name="T38" fmla="*/ 1 w 322"/>
                    <a:gd name="T39" fmla="*/ 0 h 378"/>
                    <a:gd name="T40" fmla="*/ 1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1 w 323"/>
                    <a:gd name="T33" fmla="*/ 0 h 379"/>
                    <a:gd name="T34" fmla="*/ 1 w 323"/>
                    <a:gd name="T35" fmla="*/ 0 h 379"/>
                    <a:gd name="T36" fmla="*/ 1 w 323"/>
                    <a:gd name="T37" fmla="*/ 0 h 379"/>
                    <a:gd name="T38" fmla="*/ 1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1 w 322"/>
                    <a:gd name="T31" fmla="*/ 0 h 378"/>
                    <a:gd name="T32" fmla="*/ 1 w 322"/>
                    <a:gd name="T33" fmla="*/ 0 h 378"/>
                    <a:gd name="T34" fmla="*/ 1 w 322"/>
                    <a:gd name="T35" fmla="*/ 0 h 378"/>
                    <a:gd name="T36" fmla="*/ 1 w 322"/>
                    <a:gd name="T37" fmla="*/ 0 h 378"/>
                    <a:gd name="T38" fmla="*/ 1 w 322"/>
                    <a:gd name="T39" fmla="*/ 0 h 378"/>
                    <a:gd name="T40" fmla="*/ 1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1 w 323"/>
                    <a:gd name="T33" fmla="*/ 0 h 379"/>
                    <a:gd name="T34" fmla="*/ 1 w 323"/>
                    <a:gd name="T35" fmla="*/ 0 h 379"/>
                    <a:gd name="T36" fmla="*/ 1 w 323"/>
                    <a:gd name="T37" fmla="*/ 0 h 379"/>
                    <a:gd name="T38" fmla="*/ 1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logical communication</a:t>
            </a:r>
            <a:r>
              <a:rPr lang="en-US" sz="2400" dirty="0">
                <a:latin typeface="Gill Sans MT" charset="0"/>
                <a:cs typeface="+mn-cs"/>
              </a:rPr>
              <a:t> between app processes running on different hosts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protocols run in end systems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segments</a:t>
            </a:r>
            <a:r>
              <a:rPr lang="en-US" dirty="0">
                <a:latin typeface="Gill Sans MT" charset="0"/>
              </a:rPr>
              <a:t>, passes to network layer</a:t>
            </a:r>
          </a:p>
          <a:p>
            <a:pPr lvl="1">
              <a:defRPr/>
            </a:pPr>
            <a:r>
              <a:rPr lang="en-US" dirty="0" err="1">
                <a:latin typeface="Gill Sans MT" charset="0"/>
              </a:rPr>
              <a:t>rcv</a:t>
            </a:r>
            <a:r>
              <a:rPr lang="en-US" dirty="0">
                <a:latin typeface="Gill Sans MT" charset="0"/>
              </a:rPr>
              <a:t> side: reassembles segments into messages, passes to app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than one transport protocol available to apps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>
                  <a:cs typeface="+mn-cs"/>
                </a:endParaRP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physical</a:t>
                </a:r>
                <a:endParaRPr lang="en-US" sz="2400">
                  <a:cs typeface="+mn-cs"/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cs typeface="+mn-cs"/>
                </a:rPr>
                <a:t>logical end-end transport</a:t>
              </a:r>
              <a:endParaRPr lang="en-US">
                <a:cs typeface="+mn-cs"/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>
                  <a:cs typeface="+mn-cs"/>
                </a:endParaRP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physical</a:t>
                </a:r>
                <a:endParaRPr lang="en-US" sz="2400">
                  <a:cs typeface="+mn-cs"/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>
                <a:solidFill>
                  <a:srgbClr val="000099"/>
                </a:solidFill>
                <a:latin typeface="Gill Sans MT" charset="0"/>
                <a:cs typeface="+mn-cs"/>
              </a:rPr>
              <a:t>network layer:</a:t>
            </a:r>
            <a:r>
              <a:rPr lang="en-US" sz="3200">
                <a:latin typeface="Gill Sans MT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defRPr/>
            </a:pPr>
            <a:r>
              <a:rPr lang="en-US" sz="3200" i="1">
                <a:solidFill>
                  <a:srgbClr val="000099"/>
                </a:solidFill>
                <a:latin typeface="Gill Sans MT" charset="0"/>
                <a:cs typeface="+mn-cs"/>
              </a:rPr>
              <a:t>transport layer:</a:t>
            </a:r>
            <a:r>
              <a:rPr lang="en-US" sz="3200">
                <a:latin typeface="Gill Sans MT" charset="0"/>
                <a:cs typeface="+mn-cs"/>
              </a:rPr>
              <a:t> logical communication between processes</a:t>
            </a:r>
            <a:r>
              <a:rPr lang="en-US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800">
                <a:latin typeface="Gill Sans MT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  <a:cs typeface="+mn-cs"/>
              </a:rPr>
              <a:t>12 kids in Ann</a:t>
            </a:r>
            <a:r>
              <a:rPr lang="ja-JP" altLang="en-US" sz="2400" i="1">
                <a:latin typeface="Gill Sans MT" charset="0"/>
                <a:cs typeface="+mn-cs"/>
              </a:rPr>
              <a:t>’</a:t>
            </a:r>
            <a:r>
              <a:rPr lang="en-US" sz="2400" i="1" dirty="0">
                <a:latin typeface="Gill Sans MT" charset="0"/>
                <a:cs typeface="+mn-cs"/>
              </a:rPr>
              <a:t>s house sending letters to 12 kids in Bill</a:t>
            </a:r>
            <a:r>
              <a:rPr lang="ja-JP" altLang="en-US" sz="2400" i="1">
                <a:latin typeface="Gill Sans MT" charset="0"/>
                <a:cs typeface="+mn-cs"/>
              </a:rPr>
              <a:t>’</a:t>
            </a:r>
            <a:r>
              <a:rPr lang="en-US" sz="2400" i="1" dirty="0">
                <a:latin typeface="Gill Sans MT" charset="0"/>
                <a:cs typeface="+mn-cs"/>
              </a:rPr>
              <a:t>s house: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lnSpc>
                <a:spcPct val="7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= houses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processes = kids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app messages = letters in envelopes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transport protocol = Ann and Bill who </a:t>
            </a:r>
            <a:r>
              <a:rPr lang="en-US" sz="2400" dirty="0" err="1">
                <a:latin typeface="Gill Sans MT" charset="0"/>
                <a:cs typeface="+mn-cs"/>
              </a:rPr>
              <a:t>demux</a:t>
            </a:r>
            <a:r>
              <a:rPr lang="en-US" sz="2400" dirty="0">
                <a:latin typeface="Gill Sans MT" charset="0"/>
                <a:cs typeface="+mn-cs"/>
              </a:rPr>
              <a:t> to in-house siblings</a:t>
            </a:r>
          </a:p>
          <a:p>
            <a:pPr>
              <a:lnSpc>
                <a:spcPct val="7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  <a:cs typeface="+mn-cs"/>
              </a:rPr>
              <a:t>household analogy:</a:t>
            </a:r>
            <a:endParaRPr lang="en-US" sz="2800" i="1">
              <a:latin typeface="Gill Sans MT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98 w 1036"/>
                <a:gd name="T1" fmla="*/ 11 h 675"/>
                <a:gd name="T2" fmla="*/ 541 w 1036"/>
                <a:gd name="T3" fmla="*/ 53 h 675"/>
                <a:gd name="T4" fmla="*/ 286 w 1036"/>
                <a:gd name="T5" fmla="*/ 129 h 675"/>
                <a:gd name="T6" fmla="*/ 212 w 1036"/>
                <a:gd name="T7" fmla="*/ 229 h 675"/>
                <a:gd name="T8" fmla="*/ 29 w 1036"/>
                <a:gd name="T9" fmla="*/ 297 h 675"/>
                <a:gd name="T10" fmla="*/ 24 w 1036"/>
                <a:gd name="T11" fmla="*/ 459 h 675"/>
                <a:gd name="T12" fmla="*/ 183 w 1036"/>
                <a:gd name="T13" fmla="*/ 489 h 675"/>
                <a:gd name="T14" fmla="*/ 636 w 1036"/>
                <a:gd name="T15" fmla="*/ 489 h 675"/>
                <a:gd name="T16" fmla="*/ 828 w 1036"/>
                <a:gd name="T17" fmla="*/ 555 h 675"/>
                <a:gd name="T18" fmla="*/ 1042 w 1036"/>
                <a:gd name="T19" fmla="*/ 657 h 675"/>
                <a:gd name="T20" fmla="*/ 1206 w 1036"/>
                <a:gd name="T21" fmla="*/ 661 h 675"/>
                <a:gd name="T22" fmla="*/ 1319 w 1036"/>
                <a:gd name="T23" fmla="*/ 603 h 675"/>
                <a:gd name="T24" fmla="*/ 1376 w 1036"/>
                <a:gd name="T25" fmla="*/ 445 h 675"/>
                <a:gd name="T26" fmla="*/ 1412 w 1036"/>
                <a:gd name="T27" fmla="*/ 291 h 675"/>
                <a:gd name="T28" fmla="*/ 1416 w 1036"/>
                <a:gd name="T29" fmla="*/ 107 h 675"/>
                <a:gd name="T30" fmla="*/ 1295 w 1036"/>
                <a:gd name="T31" fmla="*/ 17 h 675"/>
                <a:gd name="T32" fmla="*/ 1075 w 1036"/>
                <a:gd name="T33" fmla="*/ 3 h 675"/>
                <a:gd name="T34" fmla="*/ 89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3549 w 765"/>
                <a:gd name="T1" fmla="*/ 134 h 459"/>
                <a:gd name="T2" fmla="*/ 2405 w 765"/>
                <a:gd name="T3" fmla="*/ 952 h 459"/>
                <a:gd name="T4" fmla="*/ 804 w 765"/>
                <a:gd name="T5" fmla="*/ 1355 h 459"/>
                <a:gd name="T6" fmla="*/ 115 w 765"/>
                <a:gd name="T7" fmla="*/ 4566 h 459"/>
                <a:gd name="T8" fmla="*/ 1505 w 765"/>
                <a:gd name="T9" fmla="*/ 6033 h 459"/>
                <a:gd name="T10" fmla="*/ 2892 w 765"/>
                <a:gd name="T11" fmla="*/ 5783 h 459"/>
                <a:gd name="T12" fmla="*/ 4883 w 765"/>
                <a:gd name="T13" fmla="*/ 6033 h 459"/>
                <a:gd name="T14" fmla="*/ 5843 w 765"/>
                <a:gd name="T15" fmla="*/ 5893 h 459"/>
                <a:gd name="T16" fmla="*/ 6289 w 765"/>
                <a:gd name="T17" fmla="*/ 5056 h 459"/>
                <a:gd name="T18" fmla="*/ 6278 w 765"/>
                <a:gd name="T19" fmla="*/ 2146 h 459"/>
                <a:gd name="T20" fmla="*/ 5540 w 765"/>
                <a:gd name="T21" fmla="*/ 468 h 459"/>
                <a:gd name="T22" fmla="*/ 3549 w 765"/>
                <a:gd name="T23" fmla="*/ 13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1 w 322"/>
                    <a:gd name="T31" fmla="*/ 0 h 378"/>
                    <a:gd name="T32" fmla="*/ 1 w 322"/>
                    <a:gd name="T33" fmla="*/ 0 h 378"/>
                    <a:gd name="T34" fmla="*/ 1 w 322"/>
                    <a:gd name="T35" fmla="*/ 0 h 378"/>
                    <a:gd name="T36" fmla="*/ 1 w 322"/>
                    <a:gd name="T37" fmla="*/ 0 h 378"/>
                    <a:gd name="T38" fmla="*/ 1 w 322"/>
                    <a:gd name="T39" fmla="*/ 0 h 378"/>
                    <a:gd name="T40" fmla="*/ 1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1 w 323"/>
                    <a:gd name="T33" fmla="*/ 0 h 379"/>
                    <a:gd name="T34" fmla="*/ 1 w 323"/>
                    <a:gd name="T35" fmla="*/ 0 h 379"/>
                    <a:gd name="T36" fmla="*/ 1 w 323"/>
                    <a:gd name="T37" fmla="*/ 0 h 379"/>
                    <a:gd name="T38" fmla="*/ 1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1 w 322"/>
                    <a:gd name="T31" fmla="*/ 0 h 378"/>
                    <a:gd name="T32" fmla="*/ 1 w 322"/>
                    <a:gd name="T33" fmla="*/ 0 h 378"/>
                    <a:gd name="T34" fmla="*/ 1 w 322"/>
                    <a:gd name="T35" fmla="*/ 0 h 378"/>
                    <a:gd name="T36" fmla="*/ 1 w 322"/>
                    <a:gd name="T37" fmla="*/ 0 h 378"/>
                    <a:gd name="T38" fmla="*/ 1 w 322"/>
                    <a:gd name="T39" fmla="*/ 0 h 378"/>
                    <a:gd name="T40" fmla="*/ 1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1 w 323"/>
                    <a:gd name="T33" fmla="*/ 0 h 379"/>
                    <a:gd name="T34" fmla="*/ 1 w 323"/>
                    <a:gd name="T35" fmla="*/ 0 h 379"/>
                    <a:gd name="T36" fmla="*/ 1 w 323"/>
                    <a:gd name="T37" fmla="*/ 0 h 379"/>
                    <a:gd name="T38" fmla="*/ 1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7 w 2982"/>
                  <a:gd name="T1" fmla="*/ 0 h 2442"/>
                  <a:gd name="T2" fmla="*/ 0 w 2982"/>
                  <a:gd name="T3" fmla="*/ 44 h 2442"/>
                  <a:gd name="T4" fmla="*/ 119 w 2982"/>
                  <a:gd name="T5" fmla="*/ 62 h 2442"/>
                  <a:gd name="T6" fmla="*/ 148 w 2982"/>
                  <a:gd name="T7" fmla="*/ 8 h 2442"/>
                  <a:gd name="T8" fmla="*/ 27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25 w 2528"/>
                  <a:gd name="T3" fmla="*/ 9 h 455"/>
                  <a:gd name="T4" fmla="*/ 122 w 2528"/>
                  <a:gd name="T5" fmla="*/ 11 h 455"/>
                  <a:gd name="T6" fmla="*/ 0 w 2528"/>
                  <a:gd name="T7" fmla="*/ 2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8 w 702"/>
                  <a:gd name="T1" fmla="*/ 0 h 1893"/>
                  <a:gd name="T2" fmla="*/ 0 w 702"/>
                  <a:gd name="T3" fmla="*/ 47 h 1893"/>
                  <a:gd name="T4" fmla="*/ 5 w 702"/>
                  <a:gd name="T5" fmla="*/ 48 h 1893"/>
                  <a:gd name="T6" fmla="*/ 35 w 702"/>
                  <a:gd name="T7" fmla="*/ 1 h 1893"/>
                  <a:gd name="T8" fmla="*/ 2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8 w 756"/>
                  <a:gd name="T1" fmla="*/ 0 h 2184"/>
                  <a:gd name="T2" fmla="*/ 7 w 756"/>
                  <a:gd name="T3" fmla="*/ 55 h 2184"/>
                  <a:gd name="T4" fmla="*/ 0 w 756"/>
                  <a:gd name="T5" fmla="*/ 54 h 2184"/>
                  <a:gd name="T6" fmla="*/ 30 w 756"/>
                  <a:gd name="T7" fmla="*/ 2 h 2184"/>
                  <a:gd name="T8" fmla="*/ 38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3 h 738"/>
                  <a:gd name="T4" fmla="*/ 121 w 2773"/>
                  <a:gd name="T5" fmla="*/ 18 h 738"/>
                  <a:gd name="T6" fmla="*/ 118 w 2773"/>
                  <a:gd name="T7" fmla="*/ 15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58 w 637"/>
                  <a:gd name="T1" fmla="*/ 0 h 1659"/>
                  <a:gd name="T2" fmla="*/ 59 w 637"/>
                  <a:gd name="T3" fmla="*/ 0 h 1659"/>
                  <a:gd name="T4" fmla="*/ 6 w 637"/>
                  <a:gd name="T5" fmla="*/ 223 h 1659"/>
                  <a:gd name="T6" fmla="*/ 0 w 637"/>
                  <a:gd name="T7" fmla="*/ 220 h 1659"/>
                  <a:gd name="T8" fmla="*/ 5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8 h 550"/>
                  <a:gd name="T4" fmla="*/ 203 w 2216"/>
                  <a:gd name="T5" fmla="*/ 75 h 550"/>
                  <a:gd name="T6" fmla="*/ 208 w 2216"/>
                  <a:gd name="T7" fmla="*/ 6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55 h 792"/>
                  <a:gd name="T2" fmla="*/ 56 w 990"/>
                  <a:gd name="T3" fmla="*/ 0 h 792"/>
                  <a:gd name="T4" fmla="*/ 56 w 990"/>
                  <a:gd name="T5" fmla="*/ 4 h 792"/>
                  <a:gd name="T6" fmla="*/ 0 w 990"/>
                  <a:gd name="T7" fmla="*/ 60 h 792"/>
                  <a:gd name="T8" fmla="*/ 1 w 990"/>
                  <a:gd name="T9" fmla="*/ 55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2 w 2532"/>
                  <a:gd name="T3" fmla="*/ 0 h 723"/>
                  <a:gd name="T4" fmla="*/ 145 w 2532"/>
                  <a:gd name="T5" fmla="*/ 51 h 723"/>
                  <a:gd name="T6" fmla="*/ 145 w 2532"/>
                  <a:gd name="T7" fmla="*/ 54 h 723"/>
                  <a:gd name="T8" fmla="*/ 0 w 2532"/>
                  <a:gd name="T9" fmla="*/ 2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2 w 26"/>
                  <a:gd name="T1" fmla="*/ 1 h 147"/>
                  <a:gd name="T2" fmla="*/ 2 w 26"/>
                  <a:gd name="T3" fmla="*/ 10 h 147"/>
                  <a:gd name="T4" fmla="*/ 0 w 26"/>
                  <a:gd name="T5" fmla="*/ 10 h 147"/>
                  <a:gd name="T6" fmla="*/ 1 w 26"/>
                  <a:gd name="T7" fmla="*/ 0 h 147"/>
                  <a:gd name="T8" fmla="*/ 2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7 w 1176"/>
                  <a:gd name="T1" fmla="*/ 0 h 606"/>
                  <a:gd name="T2" fmla="*/ 0 w 1176"/>
                  <a:gd name="T3" fmla="*/ 45 h 606"/>
                  <a:gd name="T4" fmla="*/ 1 w 1176"/>
                  <a:gd name="T5" fmla="*/ 45 h 606"/>
                  <a:gd name="T6" fmla="*/ 67 w 1176"/>
                  <a:gd name="T7" fmla="*/ 1 h 606"/>
                  <a:gd name="T8" fmla="*/ 67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05 w 2532"/>
                  <a:gd name="T5" fmla="*/ 40 h 723"/>
                  <a:gd name="T6" fmla="*/ 105 w 2532"/>
                  <a:gd name="T7" fmla="*/ 4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49 h 723"/>
                  <a:gd name="T6" fmla="*/ 0 w 2532"/>
                  <a:gd name="T7" fmla="*/ 52 h 723"/>
                  <a:gd name="T8" fmla="*/ 0 w 2532"/>
                  <a:gd name="T9" fmla="*/ 2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reliable, in-order delivery (TCP)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congestion control 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flow control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connection setup</a:t>
            </a:r>
            <a:endParaRPr lang="en-US" sz="2800">
              <a:latin typeface="Gill Sans MT" charset="0"/>
            </a:endParaRP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unreliable, unordered delivery: UDP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no-frills extension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>
                <a:latin typeface="Gill Sans MT" charset="0"/>
              </a:rPr>
              <a:t>best-effort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>
                <a:latin typeface="Gill Sans MT" charset="0"/>
              </a:rPr>
              <a:t> IP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services not available: 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delay guarantees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>
                  <a:cs typeface="+mn-cs"/>
                </a:endParaRP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physical</a:t>
                </a:r>
                <a:endParaRPr lang="en-US" sz="2400">
                  <a:cs typeface="+mn-cs"/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cs typeface="+mn-cs"/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chemeClr val="bg1"/>
                    </a:solidFill>
                    <a:cs typeface="+mn-cs"/>
                  </a:rPr>
                  <a:t>transport</a:t>
                </a:r>
                <a:endParaRPr lang="en-US" sz="1000">
                  <a:cs typeface="+mn-cs"/>
                </a:endParaRP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cs typeface="+mn-cs"/>
                  </a:rPr>
                  <a:t>physical</a:t>
                </a:r>
                <a:endParaRPr lang="en-US" sz="2400">
                  <a:cs typeface="+mn-cs"/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latin typeface="Comic Sans MS" charset="0"/>
                <a:cs typeface="+mn-cs"/>
              </a:endParaRPr>
            </a:p>
            <a:p>
              <a:pPr>
                <a:defRPr/>
              </a:pPr>
              <a:r>
                <a:rPr lang="en-US" sz="1000">
                  <a:cs typeface="+mn-cs"/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cs typeface="+mn-cs"/>
                </a:rPr>
                <a:t>physical</a:t>
              </a:r>
              <a:endParaRPr lang="en-US" sz="2400">
                <a:cs typeface="+mn-cs"/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cs typeface="+mn-cs"/>
                </a:rPr>
                <a:t>logical end-end transport</a:t>
              </a:r>
              <a:endParaRPr lang="en-US">
                <a:cs typeface="+mn-cs"/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18774</TotalTime>
  <Words>453</Words>
  <Application>Microsoft Macintosh PowerPoint</Application>
  <PresentationFormat>On-screen Show (4:3)</PresentationFormat>
  <Paragraphs>103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Comic Sans MS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PowerPoint Presentation</vt:lpstr>
      <vt:lpstr>Transport services and protocols</vt:lpstr>
      <vt:lpstr>Transport vs. network layer</vt:lpstr>
      <vt:lpstr>Internet transport-layer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2021-02-01T18:52:50Z</dcterms:modified>
</cp:coreProperties>
</file>