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501" r:id="rId3"/>
    <p:sldId id="320" r:id="rId4"/>
    <p:sldId id="321" r:id="rId5"/>
    <p:sldId id="322" r:id="rId6"/>
    <p:sldId id="485" r:id="rId7"/>
    <p:sldId id="378" r:id="rId8"/>
    <p:sldId id="379" r:id="rId9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39B9829C-9C31-4544-8C05-957864C741A1}"/>
    <pc:docChg chg="custSel delSld modSld delMainMaster modShowInfo">
      <pc:chgData name="George Oikonomou" userId="e5e5709f-5788-4bb9-a2cb-c47cfc333c75" providerId="ADAL" clId="{39B9829C-9C31-4544-8C05-957864C741A1}" dt="2021-02-01T22:04:00.423" v="70" actId="1035"/>
      <pc:docMkLst>
        <pc:docMk/>
      </pc:docMkLst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265"/>
        </pc:sldMkLst>
      </pc:sldChg>
      <pc:sldChg chg="modSp mod">
        <pc:chgData name="George Oikonomou" userId="e5e5709f-5788-4bb9-a2cb-c47cfc333c75" providerId="ADAL" clId="{39B9829C-9C31-4544-8C05-957864C741A1}" dt="2021-02-01T22:04:00.423" v="70" actId="1035"/>
        <pc:sldMkLst>
          <pc:docMk/>
          <pc:sldMk cId="0" sldId="322"/>
        </pc:sldMkLst>
        <pc:spChg chg="mod">
          <ac:chgData name="George Oikonomou" userId="e5e5709f-5788-4bb9-a2cb-c47cfc333c75" providerId="ADAL" clId="{39B9829C-9C31-4544-8C05-957864C741A1}" dt="2021-02-01T22:04:00.423" v="70" actId="1035"/>
          <ac:spMkLst>
            <pc:docMk/>
            <pc:sldMk cId="0" sldId="322"/>
            <ac:spMk id="75867" creationId="{00000000-0000-0000-0000-000000000000}"/>
          </ac:spMkLst>
        </pc:spChg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39B9829C-9C31-4544-8C05-957864C741A1}" dt="2021-01-27T21:49:36.928" v="47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39B9829C-9C31-4544-8C05-957864C741A1}" dt="2021-01-27T21:49:05.521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39B9829C-9C31-4544-8C05-957864C741A1}" dt="2021-01-27T21:49:16.858" v="45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39B9829C-9C31-4544-8C05-957864C741A1}" dt="2021-01-27T21:49:16.858" v="45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39B9829C-9C31-4544-8C05-957864C741A1}" dt="2021-01-27T21:49:26.575" v="46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39B9829C-9C31-4544-8C05-957864C741A1}" dt="2021-01-27T21:49:36.928" v="47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39B9829C-9C31-4544-8C05-957864C741A1}" dt="2021-01-27T21:49:36.928" v="47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US" sz="3600" dirty="0">
                <a:latin typeface="Helvetica"/>
                <a:cs typeface="Helvetica"/>
              </a:rPr>
              <a:t>Segment Structure and RTT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52413"/>
            <a:ext cx="8243888" cy="885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TCP: Overview  </a:t>
            </a:r>
            <a:r>
              <a:rPr lang="en-US" sz="2400">
                <a:latin typeface="Gill Sans MT" charset="0"/>
                <a:cs typeface="+mj-cs"/>
              </a:rPr>
              <a:t>RFCs: 793,1122,1323, 2018, 2581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3895725" cy="4648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full duplex data: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bi-directional data flow in same connection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MSS: maximum segment size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connection-oriented:</a:t>
            </a:r>
            <a:r>
              <a:rPr lang="en-US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handshaking (exchange of control msgs) inits sender, receiver state before data exchange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flow controlled: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" y="1543050"/>
            <a:ext cx="3981450" cy="46482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point-to-point: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one sender, one receiver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reliable, in-order </a:t>
            </a: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byte steam: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no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>
                <a:latin typeface="Gill Sans MT" charset="0"/>
              </a:rPr>
              <a:t>message boundaries</a:t>
            </a:r>
            <a:r>
              <a:rPr lang="ja-JP" altLang="en-US">
                <a:latin typeface="Gill Sans MT" charset="0"/>
              </a:rPr>
              <a:t>”</a:t>
            </a:r>
            <a:endParaRPr lang="en-US">
              <a:latin typeface="Gill Sans MT" charset="0"/>
            </a:endParaRP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cs typeface="+mn-cs"/>
              </a:rPr>
              <a:t>pipelined: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TCP congestion and flow control set window size</a:t>
            </a:r>
            <a:endParaRPr lang="en-US" i="1">
              <a:latin typeface="Gill Sans MT" charset="0"/>
            </a:endParaRP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</p:txBody>
      </p:sp>
      <p:pic>
        <p:nvPicPr>
          <p:cNvPr id="7373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2551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TCP segment structure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source port #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dest port #</a:t>
            </a: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32 bits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data </a:t>
            </a:r>
          </a:p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(variable length)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sequence number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  <a:cs typeface="+mn-cs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F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S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R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P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A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U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head</a:t>
            </a:r>
          </a:p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len</a:t>
            </a: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not</a:t>
            </a:r>
          </a:p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used</a:t>
            </a: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  <a:cs typeface="+mn-cs"/>
              </a:rPr>
              <a:t>options (variable length)</a:t>
            </a: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261938" y="142716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URG: urgent data 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(generally not used)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976313" y="2151063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ACK: ACK #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valid</a:t>
            </a:r>
            <a:endParaRPr lang="en-US" sz="1000">
              <a:latin typeface="Arial" charset="0"/>
              <a:cs typeface="+mn-cs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863" y="2827338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PSH: push data now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544513" y="3627438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RST, SYN, FIN: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connection estab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(setup, teardown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2371725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2376488" y="2487613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2397125" y="3041650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4801" name="Freeform 48"/>
          <p:cNvSpPr>
            <a:spLocks/>
          </p:cNvSpPr>
          <p:nvPr/>
        </p:nvSpPr>
        <p:spPr bwMode="auto">
          <a:xfrm>
            <a:off x="2390775" y="3105150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7439025" y="3008313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# bytes 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rcvr willing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7132638" y="1522413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counting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by bytes 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of data</a:t>
            </a:r>
          </a:p>
          <a:p>
            <a:pPr algn="l">
              <a:defRPr/>
            </a:pPr>
            <a:r>
              <a:rPr lang="en-US" sz="1800">
                <a:latin typeface="Arial" charset="0"/>
                <a:cs typeface="+mn-cs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982663" y="4960938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Internet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checksum</a:t>
            </a:r>
          </a:p>
          <a:p>
            <a:pPr algn="r">
              <a:defRPr/>
            </a:pPr>
            <a:r>
              <a:rPr lang="en-US" sz="1800">
                <a:latin typeface="Arial" charset="0"/>
                <a:cs typeface="+mn-cs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339850"/>
            <a:ext cx="3927475" cy="4648200"/>
          </a:xfrm>
        </p:spPr>
        <p:txBody>
          <a:bodyPr/>
          <a:lstStyle/>
          <a:p>
            <a:pPr marL="234950" indent="-123825">
              <a:buFont typeface="Wingdings" charset="0"/>
              <a:buNone/>
              <a:defRPr/>
            </a:pPr>
            <a:r>
              <a:rPr lang="en-US" sz="2400" u="sng">
                <a:solidFill>
                  <a:srgbClr val="CC0000"/>
                </a:solidFill>
                <a:latin typeface="Gill Sans MT" charset="0"/>
                <a:cs typeface="+mn-cs"/>
              </a:rPr>
              <a:t>sequence numbers:</a:t>
            </a:r>
            <a:endParaRPr lang="en-US" sz="240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512763" lvl="1" indent="-163513">
              <a:defRPr/>
            </a:pPr>
            <a:r>
              <a:rPr lang="en-US">
                <a:latin typeface="Gill Sans MT" charset="0"/>
              </a:rPr>
              <a:t>byte stream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>
                <a:latin typeface="Gill Sans MT" charset="0"/>
              </a:rPr>
              <a:t>number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>
                <a:latin typeface="Gill Sans MT" charset="0"/>
              </a:rPr>
              <a:t> of first byte in segment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>
                <a:latin typeface="Gill Sans MT" charset="0"/>
              </a:rPr>
              <a:t>s data</a:t>
            </a:r>
            <a:endParaRPr lang="en-US" sz="2000">
              <a:latin typeface="Gill Sans MT" charset="0"/>
            </a:endParaRPr>
          </a:p>
          <a:p>
            <a:pPr marL="234950" indent="-123825">
              <a:buFont typeface="Wingdings" charset="0"/>
              <a:buNone/>
              <a:defRPr/>
            </a:pPr>
            <a:r>
              <a:rPr lang="en-US" sz="2400" u="sng">
                <a:solidFill>
                  <a:srgbClr val="CC0000"/>
                </a:solidFill>
                <a:latin typeface="Gill Sans MT" charset="0"/>
                <a:cs typeface="+mn-cs"/>
              </a:rPr>
              <a:t>acknowledgements:</a:t>
            </a:r>
            <a:endParaRPr lang="en-US" sz="240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512763" lvl="1" indent="-163513">
              <a:defRPr/>
            </a:pPr>
            <a:r>
              <a:rPr lang="en-US">
                <a:latin typeface="Gill Sans MT" charset="0"/>
              </a:rPr>
              <a:t>seq # of next byte expected from other side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</a:rPr>
              <a:t>cumulative ACK</a:t>
            </a:r>
          </a:p>
          <a:p>
            <a:pPr marL="234950" indent="-123825"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>
                <a:latin typeface="Gill Sans MT" charset="0"/>
                <a:cs typeface="+mn-cs"/>
              </a:rPr>
              <a:t> how receiver handles out-of-order segments</a:t>
            </a:r>
          </a:p>
          <a:p>
            <a:pPr marL="512763" lvl="1" indent="-163513">
              <a:defRPr/>
            </a:pPr>
            <a:r>
              <a:rPr lang="en-US">
                <a:latin typeface="Gill Sans MT" charset="0"/>
              </a:rPr>
              <a:t>A: TCP spec doesn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>
                <a:latin typeface="Gill Sans MT" charset="0"/>
              </a:rPr>
              <a:t>t say, - up to implementor</a:t>
            </a:r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5937251" y="3806826"/>
            <a:ext cx="2730500" cy="2551114"/>
            <a:chOff x="3704" y="2398"/>
            <a:chExt cx="1720" cy="1607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5865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incoming segment to sender</a:t>
              </a:r>
            </a:p>
          </p:txBody>
        </p:sp>
        <p:sp>
          <p:nvSpPr>
            <p:cNvPr id="75867" name="Freeform 168"/>
            <p:cNvSpPr>
              <a:spLocks/>
            </p:cNvSpPr>
            <p:nvPr/>
          </p:nvSpPr>
          <p:spPr bwMode="auto">
            <a:xfrm flipH="1" flipV="1">
              <a:off x="4168" y="2398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4645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>
                  <a:solidFill>
                    <a:schemeClr val="bg1"/>
                  </a:solidFill>
                  <a:latin typeface="Arial Narrow" charset="0"/>
                  <a:cs typeface="+mn-cs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sent, not-yet ACKed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(</a:t>
            </a:r>
            <a:r>
              <a:rPr lang="ja-JP" altLang="en-US" sz="1400">
                <a:cs typeface="+mn-cs"/>
              </a:rPr>
              <a:t>“</a:t>
            </a:r>
            <a:r>
              <a:rPr lang="en-US" sz="1400">
                <a:cs typeface="+mn-cs"/>
              </a:rPr>
              <a:t>in-flight</a:t>
            </a:r>
            <a:r>
              <a:rPr lang="ja-JP" altLang="en-US" sz="1400">
                <a:cs typeface="+mn-cs"/>
              </a:rPr>
              <a:t>”</a:t>
            </a:r>
            <a:r>
              <a:rPr lang="en-US" sz="1400">
                <a:cs typeface="+mn-cs"/>
              </a:rPr>
              <a:t>)</a:t>
            </a: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>
                <a:cs typeface="+mn-cs"/>
              </a:rPr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400" i="1">
                <a:cs typeface="+mn-cs"/>
              </a:rPr>
              <a:t> N</a:t>
            </a:r>
          </a:p>
        </p:txBody>
      </p:sp>
      <p:grpSp>
        <p:nvGrpSpPr>
          <p:cNvPr id="75834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5835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4" y="1742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6" y="1696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>
                <a:cs typeface="+mn-cs"/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4449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5839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  <a:cs typeface="+mn-cs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latin typeface="Arial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outgoing segment from sender</a:t>
              </a:r>
            </a:p>
          </p:txBody>
        </p:sp>
        <p:sp>
          <p:nvSpPr>
            <p:cNvPr id="75841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501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3279775" y="4483100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3294063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366713" y="150813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seq. numbers, </a:t>
            </a:r>
            <a:r>
              <a:rPr lang="en-US" sz="4000">
                <a:latin typeface="Gill Sans MT" charset="0"/>
                <a:cs typeface="+mj-cs"/>
              </a:rPr>
              <a:t>ACK</a:t>
            </a:r>
            <a:r>
              <a:rPr lang="en-US">
                <a:latin typeface="Gill Sans MT" charset="0"/>
                <a:cs typeface="+mj-cs"/>
              </a:rPr>
              <a:t>s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2484438" y="2320925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>
                <a:cs typeface="+mn-cs"/>
              </a:rPr>
              <a:t>User</a:t>
            </a:r>
          </a:p>
          <a:p>
            <a:pPr algn="r">
              <a:lnSpc>
                <a:spcPct val="90000"/>
              </a:lnSpc>
              <a:defRPr/>
            </a:pPr>
            <a:r>
              <a:rPr lang="en-US">
                <a:cs typeface="+mn-cs"/>
              </a:rPr>
              <a:t>types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>
                <a:cs typeface="+mn-cs"/>
              </a:rPr>
              <a:t>‘</a:t>
            </a:r>
            <a:r>
              <a:rPr lang="en-US">
                <a:cs typeface="+mn-cs"/>
              </a:rPr>
              <a:t>C</a:t>
            </a:r>
            <a:r>
              <a:rPr lang="ja-JP" altLang="en-US">
                <a:cs typeface="+mn-cs"/>
              </a:rPr>
              <a:t>’</a:t>
            </a:r>
            <a:endParaRPr lang="en-US" sz="1000">
              <a:cs typeface="+mn-cs"/>
            </a:endParaRP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2233613" y="3933825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>
                <a:cs typeface="+mn-cs"/>
              </a:rPr>
              <a:t>host ACKs</a:t>
            </a:r>
          </a:p>
          <a:p>
            <a:pPr algn="r">
              <a:lnSpc>
                <a:spcPct val="90000"/>
              </a:lnSpc>
              <a:defRPr/>
            </a:pPr>
            <a:r>
              <a:rPr lang="en-US">
                <a:cs typeface="+mn-cs"/>
              </a:rPr>
              <a:t>receipt </a:t>
            </a:r>
          </a:p>
          <a:p>
            <a:pPr algn="r">
              <a:lnSpc>
                <a:spcPct val="90000"/>
              </a:lnSpc>
              <a:defRPr/>
            </a:pPr>
            <a:r>
              <a:rPr lang="en-US">
                <a:cs typeface="+mn-cs"/>
              </a:rPr>
              <a:t>of echoed</a:t>
            </a:r>
          </a:p>
          <a:p>
            <a:pPr algn="r">
              <a:lnSpc>
                <a:spcPct val="90000"/>
              </a:lnSpc>
              <a:defRPr/>
            </a:pPr>
            <a:r>
              <a:rPr lang="ja-JP" altLang="en-US">
                <a:cs typeface="+mn-cs"/>
              </a:rPr>
              <a:t>‘</a:t>
            </a:r>
            <a:r>
              <a:rPr lang="en-US">
                <a:cs typeface="+mn-cs"/>
              </a:rPr>
              <a:t>C</a:t>
            </a:r>
            <a:r>
              <a:rPr lang="ja-JP" altLang="en-US">
                <a:cs typeface="+mn-cs"/>
              </a:rPr>
              <a:t>’</a:t>
            </a:r>
            <a:endParaRPr lang="en-US" sz="1000">
              <a:cs typeface="+mn-cs"/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5894388" y="3055938"/>
            <a:ext cx="11382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>
                <a:cs typeface="+mn-cs"/>
              </a:rPr>
              <a:t>host ACKs</a:t>
            </a:r>
          </a:p>
          <a:p>
            <a:pPr algn="l">
              <a:defRPr/>
            </a:pPr>
            <a:r>
              <a:rPr lang="en-US">
                <a:cs typeface="+mn-cs"/>
              </a:rPr>
              <a:t>receipt of</a:t>
            </a:r>
          </a:p>
          <a:p>
            <a:pPr algn="l">
              <a:defRPr/>
            </a:pPr>
            <a:r>
              <a:rPr lang="ja-JP" altLang="en-US">
                <a:cs typeface="+mn-cs"/>
              </a:rPr>
              <a:t>‘</a:t>
            </a:r>
            <a:r>
              <a:rPr lang="en-US">
                <a:cs typeface="+mn-cs"/>
              </a:rPr>
              <a:t>C</a:t>
            </a:r>
            <a:r>
              <a:rPr lang="ja-JP" altLang="en-US">
                <a:cs typeface="+mn-cs"/>
              </a:rPr>
              <a:t>’</a:t>
            </a:r>
            <a:r>
              <a:rPr lang="en-US">
                <a:cs typeface="+mn-cs"/>
              </a:rPr>
              <a:t>, echoes</a:t>
            </a:r>
          </a:p>
          <a:p>
            <a:pPr algn="l">
              <a:defRPr/>
            </a:pPr>
            <a:r>
              <a:rPr lang="en-US">
                <a:cs typeface="+mn-cs"/>
              </a:rPr>
              <a:t>back </a:t>
            </a:r>
            <a:r>
              <a:rPr lang="ja-JP" altLang="en-US">
                <a:cs typeface="+mn-cs"/>
              </a:rPr>
              <a:t>‘</a:t>
            </a:r>
            <a:r>
              <a:rPr lang="en-US">
                <a:cs typeface="+mn-cs"/>
              </a:rPr>
              <a:t>C</a:t>
            </a:r>
            <a:r>
              <a:rPr lang="ja-JP" altLang="en-US">
                <a:cs typeface="+mn-cs"/>
              </a:rPr>
              <a:t>’</a:t>
            </a:r>
            <a:endParaRPr lang="en-US">
              <a:cs typeface="+mn-cs"/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3284538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3478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cs typeface="+mn-cs"/>
              </a:rPr>
              <a:t>simple telnet scenario</a:t>
            </a:r>
            <a:endParaRPr lang="en-US" sz="1000">
              <a:solidFill>
                <a:srgbClr val="000099"/>
              </a:solidFill>
              <a:cs typeface="+mn-cs"/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8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2898775" y="1436688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4106863" y="2806700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3398838" y="2859088"/>
            <a:ext cx="242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Seq=42, ACK=79, data = </a:t>
            </a:r>
            <a:r>
              <a:rPr lang="ja-JP" altLang="en-US" sz="1400">
                <a:cs typeface="+mn-cs"/>
              </a:rPr>
              <a:t>‘</a:t>
            </a:r>
            <a:r>
              <a:rPr lang="en-US" sz="1400">
                <a:cs typeface="+mn-cs"/>
              </a:rPr>
              <a:t>C</a:t>
            </a:r>
            <a:r>
              <a:rPr lang="ja-JP" altLang="en-US" sz="1400">
                <a:cs typeface="+mn-cs"/>
              </a:rPr>
              <a:t>’</a:t>
            </a:r>
            <a:endParaRPr lang="en-US" sz="1400">
              <a:cs typeface="+mn-cs"/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4141788" y="3765550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3402013" y="3754438"/>
            <a:ext cx="24177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Seq=79, ACK=43, data = </a:t>
            </a:r>
            <a:r>
              <a:rPr lang="ja-JP" altLang="en-US" sz="1400">
                <a:latin typeface="Arial" charset="0"/>
                <a:cs typeface="+mn-cs"/>
              </a:rPr>
              <a:t>‘</a:t>
            </a:r>
            <a:r>
              <a:rPr lang="en-US" sz="1400">
                <a:latin typeface="Arial" charset="0"/>
                <a:cs typeface="+mn-cs"/>
              </a:rPr>
              <a:t>C</a:t>
            </a:r>
            <a:r>
              <a:rPr lang="ja-JP" altLang="en-US" sz="1400">
                <a:latin typeface="Arial" charset="0"/>
                <a:cs typeface="+mn-cs"/>
              </a:rPr>
              <a:t>’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4208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3887788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latin typeface="Arial" charset="0"/>
                <a:cs typeface="+mn-cs"/>
              </a:rPr>
              <a:t>Seq=43, ACK=80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3271838" y="2473325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5934075" y="2525713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6822" name="Group 27"/>
          <p:cNvGrpSpPr>
            <a:grpSpLocks/>
          </p:cNvGrpSpPr>
          <p:nvPr/>
        </p:nvGrpSpPr>
        <p:grpSpPr bwMode="auto">
          <a:xfrm>
            <a:off x="2763838" y="1652588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23" name="Group 30"/>
          <p:cNvGrpSpPr>
            <a:grpSpLocks/>
          </p:cNvGrpSpPr>
          <p:nvPr/>
        </p:nvGrpSpPr>
        <p:grpSpPr bwMode="auto">
          <a:xfrm flipH="1">
            <a:off x="5626100" y="1692275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round trip time, timeout</a:t>
            </a:r>
            <a:endParaRPr lang="en-US" sz="4800">
              <a:latin typeface="Gill Sans MT" charset="0"/>
              <a:cs typeface="+mj-cs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>
                <a:solidFill>
                  <a:srgbClr val="FF0000"/>
                </a:solidFill>
                <a:latin typeface="Gill Sans MT" charset="0"/>
                <a:cs typeface="+mn-cs"/>
              </a:rPr>
              <a:t>Q:</a:t>
            </a:r>
            <a:r>
              <a:rPr lang="en-US" sz="3200">
                <a:latin typeface="Gill Sans MT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latin typeface="Gill Sans MT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defRPr/>
            </a:pPr>
            <a:r>
              <a:rPr lang="en-US">
                <a:latin typeface="Gill Sans MT" charset="0"/>
              </a:rPr>
              <a:t>but RTT varies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latin typeface="Gill Sans MT" charset="0"/>
                <a:cs typeface="+mn-cs"/>
              </a:rPr>
              <a:t>too short:</a:t>
            </a:r>
            <a:r>
              <a:rPr lang="en-US">
                <a:latin typeface="Gill Sans MT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latin typeface="Gill Sans MT" charset="0"/>
                <a:cs typeface="+mn-cs"/>
              </a:rPr>
              <a:t>too long:</a:t>
            </a:r>
            <a:r>
              <a:rPr lang="en-US">
                <a:latin typeface="Gill Sans MT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485900"/>
            <a:ext cx="405923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latin typeface="Gill Sans MT" charset="0"/>
                <a:cs typeface="+mn-cs"/>
              </a:rPr>
              <a:t>Q:</a:t>
            </a:r>
            <a:r>
              <a:rPr lang="en-US">
                <a:latin typeface="Gill Sans MT" charset="0"/>
                <a:cs typeface="+mn-cs"/>
              </a:rPr>
              <a:t> how to estimate RTT?</a:t>
            </a:r>
          </a:p>
          <a:p>
            <a:pPr>
              <a:defRPr/>
            </a:pPr>
            <a:r>
              <a:rPr lang="en-US" sz="2400" b="1">
                <a:solidFill>
                  <a:srgbClr val="000099"/>
                </a:solidFill>
                <a:latin typeface="Courier New" charset="0"/>
                <a:cs typeface="+mn-cs"/>
              </a:rPr>
              <a:t>SampleRTT</a:t>
            </a:r>
            <a:r>
              <a:rPr lang="en-US" sz="2400">
                <a:solidFill>
                  <a:srgbClr val="000099"/>
                </a:solidFill>
                <a:latin typeface="Gill Sans MT" charset="0"/>
                <a:cs typeface="+mn-cs"/>
              </a:rPr>
              <a:t>:</a:t>
            </a:r>
            <a:r>
              <a:rPr lang="en-US" sz="2400">
                <a:latin typeface="Gill Sans MT" charset="0"/>
                <a:cs typeface="+mn-cs"/>
              </a:rPr>
              <a:t> measured time from segment transmission until ACK receipt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ignore retransmissions</a:t>
            </a:r>
          </a:p>
          <a:p>
            <a:pPr>
              <a:defRPr/>
            </a:pPr>
            <a:r>
              <a:rPr lang="en-US" sz="2400" b="1">
                <a:latin typeface="Courier New" charset="0"/>
                <a:cs typeface="+mn-cs"/>
              </a:rPr>
              <a:t>SampleRTT</a:t>
            </a:r>
            <a:r>
              <a:rPr lang="en-US" sz="2400">
                <a:latin typeface="Gill Sans MT" charset="0"/>
                <a:cs typeface="+mn-cs"/>
              </a:rPr>
              <a:t> will vary, want estimated RTT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smoother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endParaRPr lang="en-US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>
                <a:latin typeface="Gill Sans MT" charset="0"/>
              </a:rPr>
              <a:t>average several </a:t>
            </a:r>
            <a:r>
              <a:rPr lang="en-US" i="1">
                <a:latin typeface="Gill Sans MT" charset="0"/>
              </a:rPr>
              <a:t>recent</a:t>
            </a:r>
            <a:r>
              <a:rPr lang="en-US">
                <a:latin typeface="Gill Sans MT" charset="0"/>
              </a:rPr>
              <a:t> measurements, not just current </a:t>
            </a:r>
            <a:r>
              <a:rPr lang="en-US" b="1">
                <a:latin typeface="Courier New" charset="0"/>
              </a:rPr>
              <a:t>SampleRTT</a:t>
            </a:r>
            <a:endParaRPr lang="en-US">
              <a:latin typeface="Gill Sans M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14"/>
          <p:cNvGrpSpPr>
            <a:grpSpLocks/>
          </p:cNvGrpSpPr>
          <p:nvPr/>
        </p:nvGrpSpPr>
        <p:grpSpPr bwMode="auto">
          <a:xfrm>
            <a:off x="1708150" y="2565400"/>
            <a:ext cx="6272213" cy="4292600"/>
            <a:chOff x="782" y="1865"/>
            <a:chExt cx="3951" cy="2704"/>
          </a:xfrm>
        </p:grpSpPr>
        <p:pic>
          <p:nvPicPr>
            <p:cNvPr id="7886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latin typeface="Courier New" charset="0"/>
                <a:cs typeface="+mn-cs"/>
              </a:rPr>
              <a:t>EstimatedRTT = (1- </a:t>
            </a:r>
            <a:r>
              <a:rPr lang="en-US" sz="2000" b="1">
                <a:latin typeface="Courier New" charset="0"/>
                <a:cs typeface="+mn-cs"/>
                <a:sym typeface="Symbol" charset="0"/>
              </a:rPr>
              <a:t></a:t>
            </a:r>
            <a:r>
              <a:rPr lang="en-US" sz="2000" b="1">
                <a:latin typeface="Courier New" charset="0"/>
                <a:cs typeface="+mn-cs"/>
              </a:rPr>
              <a:t>)*EstimatedRTT + </a:t>
            </a:r>
            <a:r>
              <a:rPr lang="en-US" sz="2000" b="1">
                <a:latin typeface="Courier New" charset="0"/>
                <a:cs typeface="+mn-cs"/>
                <a:sym typeface="Symbol" charset="0"/>
              </a:rPr>
              <a:t></a:t>
            </a:r>
            <a:r>
              <a:rPr lang="en-US" sz="2000" b="1">
                <a:latin typeface="Courier New" charset="0"/>
                <a:cs typeface="+mn-cs"/>
              </a:rPr>
              <a:t>*SampleRTT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163638" y="1836738"/>
            <a:ext cx="70675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exponential weighted moving average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influence of past sample decreases exponentially fast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typical value: </a:t>
            </a:r>
            <a:r>
              <a:rPr lang="en-US" sz="2400" b="1">
                <a:latin typeface="Courier New" charset="0"/>
                <a:cs typeface="+mn-cs"/>
                <a:sym typeface="Symbol" charset="0"/>
              </a:rPr>
              <a:t> =</a:t>
            </a:r>
            <a:r>
              <a:rPr lang="en-US" sz="2400">
                <a:latin typeface="Gill Sans MT" charset="0"/>
                <a:cs typeface="+mn-cs"/>
              </a:rPr>
              <a:t> 0.125</a:t>
            </a:r>
          </a:p>
        </p:txBody>
      </p:sp>
      <p:pic>
        <p:nvPicPr>
          <p:cNvPr id="7885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2265363" y="3168650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RTT: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>
                <a:latin typeface="Arial" charset="0"/>
                <a:cs typeface="+mn-cs"/>
              </a:rPr>
              <a:t>gaia.cs.umass.edu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>
                <a:latin typeface="Arial" charset="0"/>
                <a:cs typeface="+mn-cs"/>
              </a:rPr>
              <a:t>to</a:t>
            </a: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400">
                <a:latin typeface="Arial" charset="0"/>
                <a:cs typeface="+mn-cs"/>
              </a:rPr>
              <a:t>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4041775" y="6386513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cs typeface="+mn-cs"/>
                </a:rPr>
                <a:t>time (seconds)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18780</TotalTime>
  <Words>534</Words>
  <Application>Microsoft Macintosh PowerPoint</Application>
  <PresentationFormat>On-screen Show (4:3)</PresentationFormat>
  <Paragraphs>149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 Narrow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TCP: Overview  RFCs: 793,1122,1323, 2018, 2581</vt:lpstr>
      <vt:lpstr>TCP segment structure</vt:lpstr>
      <vt:lpstr>TCP seq. numbers, ACKs</vt:lpstr>
      <vt:lpstr>TCP seq. numbers, ACKs</vt:lpstr>
      <vt:lpstr>TCP round trip time, timeout</vt:lpstr>
      <vt:lpstr>TCP round trip time, timeout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2021-02-01T22:04:09Z</dcterms:modified>
</cp:coreProperties>
</file>