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1054" r:id="rId3"/>
    <p:sldId id="1055" r:id="rId4"/>
    <p:sldId id="480" r:id="rId5"/>
    <p:sldId id="481" r:id="rId6"/>
    <p:sldId id="547" r:id="rId7"/>
    <p:sldId id="545" r:id="rId8"/>
    <p:sldId id="546" r:id="rId9"/>
    <p:sldId id="582" r:id="rId10"/>
    <p:sldId id="550" r:id="rId11"/>
    <p:sldId id="482" r:id="rId12"/>
    <p:sldId id="1038" r:id="rId13"/>
    <p:sldId id="377" r:id="rId14"/>
    <p:sldId id="620" r:id="rId15"/>
    <p:sldId id="563" r:id="rId16"/>
    <p:sldId id="542" r:id="rId17"/>
    <p:sldId id="543" r:id="rId18"/>
    <p:sldId id="544" r:id="rId19"/>
    <p:sldId id="1025" r:id="rId20"/>
    <p:sldId id="1042" r:id="rId21"/>
    <p:sldId id="1056" r:id="rId22"/>
    <p:sldId id="1044" r:id="rId23"/>
    <p:sldId id="382" r:id="rId24"/>
  </p:sldIdLst>
  <p:sldSz cx="9144000" cy="6858000" type="screen4x3"/>
  <p:notesSz cx="9872663" cy="67421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898989"/>
    <a:srgbClr val="5B5647"/>
    <a:srgbClr val="9A1D2B"/>
    <a:srgbClr val="BF2F3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2518E-80E5-A346-A96E-39B8D139A1F4}" v="3" dt="2021-02-22T18:58:01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/>
    <p:restoredTop sz="94719"/>
  </p:normalViewPr>
  <p:slideViewPr>
    <p:cSldViewPr>
      <p:cViewPr varScale="1">
        <p:scale>
          <a:sx n="144" d="100"/>
          <a:sy n="144" d="100"/>
        </p:scale>
        <p:origin x="26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6.xml"/><Relationship Id="rId1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Kanellos" userId="ea3f8d03-2f9e-4937-865a-032f6210c2b1" providerId="ADAL" clId="{7002518E-80E5-A346-A96E-39B8D139A1F4}"/>
    <pc:docChg chg="custSel addSld modSld sldOrd">
      <pc:chgData name="George Kanellos" userId="ea3f8d03-2f9e-4937-865a-032f6210c2b1" providerId="ADAL" clId="{7002518E-80E5-A346-A96E-39B8D139A1F4}" dt="2021-02-22T18:59:36.357" v="156" actId="20577"/>
      <pc:docMkLst>
        <pc:docMk/>
      </pc:docMkLst>
      <pc:sldChg chg="modSp mod">
        <pc:chgData name="George Kanellos" userId="ea3f8d03-2f9e-4937-865a-032f6210c2b1" providerId="ADAL" clId="{7002518E-80E5-A346-A96E-39B8D139A1F4}" dt="2021-02-22T10:52:38.599" v="2" actId="20577"/>
        <pc:sldMkLst>
          <pc:docMk/>
          <pc:sldMk cId="2026459517" sldId="382"/>
        </pc:sldMkLst>
        <pc:spChg chg="mod">
          <ac:chgData name="George Kanellos" userId="ea3f8d03-2f9e-4937-865a-032f6210c2b1" providerId="ADAL" clId="{7002518E-80E5-A346-A96E-39B8D139A1F4}" dt="2021-02-22T10:52:38.599" v="2" actId="20577"/>
          <ac:spMkLst>
            <pc:docMk/>
            <pc:sldMk cId="2026459517" sldId="382"/>
            <ac:spMk id="4" creationId="{15737082-9E7A-4C3E-87B9-D07B1D7544C7}"/>
          </ac:spMkLst>
        </pc:spChg>
      </pc:sldChg>
      <pc:sldChg chg="ord">
        <pc:chgData name="George Kanellos" userId="ea3f8d03-2f9e-4937-865a-032f6210c2b1" providerId="ADAL" clId="{7002518E-80E5-A346-A96E-39B8D139A1F4}" dt="2021-02-22T18:23:34.240" v="3" actId="20578"/>
        <pc:sldMkLst>
          <pc:docMk/>
          <pc:sldMk cId="3791740356" sldId="482"/>
        </pc:sldMkLst>
      </pc:sldChg>
      <pc:sldChg chg="add">
        <pc:chgData name="George Kanellos" userId="ea3f8d03-2f9e-4937-865a-032f6210c2b1" providerId="ADAL" clId="{7002518E-80E5-A346-A96E-39B8D139A1F4}" dt="2021-02-22T18:56:53.065" v="85"/>
        <pc:sldMkLst>
          <pc:docMk/>
          <pc:sldMk cId="3278103417" sldId="545"/>
        </pc:sldMkLst>
      </pc:sldChg>
      <pc:sldChg chg="add">
        <pc:chgData name="George Kanellos" userId="ea3f8d03-2f9e-4937-865a-032f6210c2b1" providerId="ADAL" clId="{7002518E-80E5-A346-A96E-39B8D139A1F4}" dt="2021-02-22T18:56:53.065" v="85"/>
        <pc:sldMkLst>
          <pc:docMk/>
          <pc:sldMk cId="3207538071" sldId="546"/>
        </pc:sldMkLst>
      </pc:sldChg>
      <pc:sldChg chg="add ord">
        <pc:chgData name="George Kanellos" userId="ea3f8d03-2f9e-4937-865a-032f6210c2b1" providerId="ADAL" clId="{7002518E-80E5-A346-A96E-39B8D139A1F4}" dt="2021-02-22T18:57:23.487" v="86" actId="20578"/>
        <pc:sldMkLst>
          <pc:docMk/>
          <pc:sldMk cId="2294974423" sldId="547"/>
        </pc:sldMkLst>
      </pc:sldChg>
      <pc:sldChg chg="modSp add mod ord">
        <pc:chgData name="George Kanellos" userId="ea3f8d03-2f9e-4937-865a-032f6210c2b1" providerId="ADAL" clId="{7002518E-80E5-A346-A96E-39B8D139A1F4}" dt="2021-02-22T18:59:36.357" v="156" actId="20577"/>
        <pc:sldMkLst>
          <pc:docMk/>
          <pc:sldMk cId="4134841695" sldId="550"/>
        </pc:sldMkLst>
        <pc:spChg chg="mod">
          <ac:chgData name="George Kanellos" userId="ea3f8d03-2f9e-4937-865a-032f6210c2b1" providerId="ADAL" clId="{7002518E-80E5-A346-A96E-39B8D139A1F4}" dt="2021-02-22T18:59:36.357" v="156" actId="20577"/>
          <ac:spMkLst>
            <pc:docMk/>
            <pc:sldMk cId="4134841695" sldId="550"/>
            <ac:spMk id="572464" creationId="{00000000-0000-0000-0000-000000000000}"/>
          </ac:spMkLst>
        </pc:spChg>
      </pc:sldChg>
      <pc:sldChg chg="add">
        <pc:chgData name="George Kanellos" userId="ea3f8d03-2f9e-4937-865a-032f6210c2b1" providerId="ADAL" clId="{7002518E-80E5-A346-A96E-39B8D139A1F4}" dt="2021-02-22T18:56:53.065" v="85"/>
        <pc:sldMkLst>
          <pc:docMk/>
          <pc:sldMk cId="2767820140" sldId="582"/>
        </pc:sldMkLst>
      </pc:sldChg>
      <pc:sldChg chg="addSp modSp mod modAnim">
        <pc:chgData name="George Kanellos" userId="ea3f8d03-2f9e-4937-865a-032f6210c2b1" providerId="ADAL" clId="{7002518E-80E5-A346-A96E-39B8D139A1F4}" dt="2021-02-22T18:58:01.485" v="88"/>
        <pc:sldMkLst>
          <pc:docMk/>
          <pc:sldMk cId="1847387809" sldId="1038"/>
        </pc:sldMkLst>
        <pc:spChg chg="add mod">
          <ac:chgData name="George Kanellos" userId="ea3f8d03-2f9e-4937-865a-032f6210c2b1" providerId="ADAL" clId="{7002518E-80E5-A346-A96E-39B8D139A1F4}" dt="2021-02-22T18:28:59.564" v="84" actId="20577"/>
          <ac:spMkLst>
            <pc:docMk/>
            <pc:sldMk cId="1847387809" sldId="1038"/>
            <ac:spMk id="10" creationId="{1365904E-A648-354D-93CD-634CCB9607B3}"/>
          </ac:spMkLst>
        </pc:spChg>
      </pc:sldChg>
      <pc:sldChg chg="delSp modSp mod">
        <pc:chgData name="George Kanellos" userId="ea3f8d03-2f9e-4937-865a-032f6210c2b1" providerId="ADAL" clId="{7002518E-80E5-A346-A96E-39B8D139A1F4}" dt="2021-02-22T18:58:43.027" v="141" actId="20577"/>
        <pc:sldMkLst>
          <pc:docMk/>
          <pc:sldMk cId="3386850496" sldId="1055"/>
        </pc:sldMkLst>
        <pc:spChg chg="mod">
          <ac:chgData name="George Kanellos" userId="ea3f8d03-2f9e-4937-865a-032f6210c2b1" providerId="ADAL" clId="{7002518E-80E5-A346-A96E-39B8D139A1F4}" dt="2021-02-22T18:58:43.027" v="141" actId="20577"/>
          <ac:spMkLst>
            <pc:docMk/>
            <pc:sldMk cId="3386850496" sldId="1055"/>
            <ac:spMk id="3" creationId="{00000000-0000-0000-0000-000000000000}"/>
          </ac:spMkLst>
        </pc:spChg>
        <pc:picChg chg="del">
          <ac:chgData name="George Kanellos" userId="ea3f8d03-2f9e-4937-865a-032f6210c2b1" providerId="ADAL" clId="{7002518E-80E5-A346-A96E-39B8D139A1F4}" dt="2021-02-22T10:50:02.405" v="1" actId="478"/>
          <ac:picMkLst>
            <pc:docMk/>
            <pc:sldMk cId="3386850496" sldId="1055"/>
            <ac:picMk id="7" creationId="{243ECDF8-1590-421A-AF52-AA600E8DEE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371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8CB2DF96-644F-1E45-83CB-888DF2B4A55E}" type="datetimeFigureOut">
              <a:rPr lang="en-GB"/>
              <a:pPr>
                <a:defRPr/>
              </a:pPr>
              <a:t>22/02/2021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03837"/>
            <a:ext cx="4278154" cy="33710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0C09ED05-ABED-E64B-BDA7-C6902AF498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204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5" y="0"/>
            <a:ext cx="4278154" cy="3371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538B12B7-AC03-C244-B38B-70E1AD70D447}" type="datetimeFigureOut">
              <a:rPr lang="en-GB"/>
              <a:pPr>
                <a:defRPr/>
              </a:pPr>
              <a:t>22/02/2021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73437" cy="2530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02505"/>
            <a:ext cx="7898130" cy="303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5" y="6403837"/>
            <a:ext cx="4278154" cy="33710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0CCD751-5339-334F-8237-138F9F4162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48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67EE18-0321-A043-9D41-FA388D4E0B15}" type="slidenum">
              <a:rPr lang="en-GB" sz="1200">
                <a:latin typeface="Calibri" charset="0"/>
              </a:rPr>
              <a:pPr eaLnBrk="1" hangingPunct="1"/>
              <a:t>1</a:t>
            </a:fld>
            <a:endParaRPr lang="en-GB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275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54375" y="504825"/>
            <a:ext cx="3371850" cy="2530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4511" y="3202316"/>
            <a:ext cx="7243643" cy="3034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964" tIns="46982" rIns="93964" bIns="46982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907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8B1495-5100-7749-AAA4-13D628C0F885}" type="slidenum">
              <a:rPr lang="en-GB" sz="1200">
                <a:cs typeface="Arial" charset="0"/>
              </a:rPr>
              <a:pPr eaLnBrk="1" hangingPunct="1"/>
              <a:t>16</a:t>
            </a:fld>
            <a:endParaRPr lang="en-GB" sz="1200">
              <a:cs typeface="Arial" charset="0"/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60738" y="585788"/>
            <a:ext cx="3151187" cy="23637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356" y="3203675"/>
            <a:ext cx="7239954" cy="2839647"/>
          </a:xfrm>
        </p:spPr>
        <p:txBody>
          <a:bodyPr/>
          <a:lstStyle/>
          <a:p>
            <a:pPr defTabSz="762000" eaLnBrk="1" hangingPunct="1">
              <a:defRPr/>
            </a:pP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591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D05A5-DF2E-E649-AF87-E40CC558E40C}" type="slidenum">
              <a:rPr lang="en-GB"/>
              <a:pPr/>
              <a:t>17</a:t>
            </a:fld>
            <a:endParaRPr lang="en-GB"/>
          </a:p>
        </p:txBody>
      </p:sp>
      <p:sp>
        <p:nvSpPr>
          <p:cNvPr id="245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0738" y="585788"/>
            <a:ext cx="3151187" cy="236378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356" y="3203716"/>
            <a:ext cx="7239954" cy="2839973"/>
          </a:xfrm>
        </p:spPr>
        <p:txBody>
          <a:bodyPr/>
          <a:lstStyle/>
          <a:p>
            <a:pPr defTabSz="7620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9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6840EB-F3E6-724B-8299-F44204C179F8}" type="slidenum">
              <a:rPr lang="en-GB" sz="1200">
                <a:cs typeface="Arial" charset="0"/>
              </a:rPr>
              <a:pPr eaLnBrk="1" hangingPunct="1"/>
              <a:t>23</a:t>
            </a:fld>
            <a:endParaRPr lang="en-GB" sz="1200">
              <a:cs typeface="Arial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60738" y="585788"/>
            <a:ext cx="3151187" cy="23637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356" y="3203675"/>
            <a:ext cx="7239954" cy="2839647"/>
          </a:xfrm>
        </p:spPr>
        <p:txBody>
          <a:bodyPr/>
          <a:lstStyle/>
          <a:p>
            <a:pPr defTabSz="762000" eaLnBrk="1" hangingPunct="1">
              <a:defRPr/>
            </a:pP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89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DF749E-1AFF-0B4E-AE4A-21D0B0013800}" type="slidenum">
              <a:rPr lang="en-GB" sz="1200">
                <a:cs typeface="Arial" charset="0"/>
              </a:rPr>
              <a:pPr eaLnBrk="1" hangingPunct="1"/>
              <a:t>4</a:t>
            </a:fld>
            <a:endParaRPr lang="en-GB" sz="1200">
              <a:cs typeface="Arial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60738" y="585788"/>
            <a:ext cx="3151187" cy="23637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356" y="3203675"/>
            <a:ext cx="7239954" cy="2839647"/>
          </a:xfrm>
        </p:spPr>
        <p:txBody>
          <a:bodyPr/>
          <a:lstStyle/>
          <a:p>
            <a:pPr defTabSz="762000" eaLnBrk="1" hangingPunct="1">
              <a:defRPr/>
            </a:pP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68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7E78A0-9169-C943-8FEE-CC21ED65ACB3}" type="slidenum">
              <a:rPr lang="en-GB" sz="1200">
                <a:cs typeface="Arial" charset="0"/>
              </a:rPr>
              <a:pPr eaLnBrk="1" hangingPunct="1"/>
              <a:t>5</a:t>
            </a:fld>
            <a:endParaRPr lang="en-GB" sz="1200">
              <a:cs typeface="Arial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60738" y="585788"/>
            <a:ext cx="3151187" cy="23637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356" y="3203675"/>
            <a:ext cx="7239954" cy="2839647"/>
          </a:xfrm>
        </p:spPr>
        <p:txBody>
          <a:bodyPr/>
          <a:lstStyle/>
          <a:p>
            <a:pPr defTabSz="762000" eaLnBrk="1" hangingPunct="1">
              <a:defRPr/>
            </a:pP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51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88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89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66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54375" y="504825"/>
            <a:ext cx="3371850" cy="2530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68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4071" y="3202506"/>
            <a:ext cx="7244523" cy="3033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3964" tIns="46982" rIns="93964" bIns="4698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475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167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7DA47E-3FC9-E84E-A1D4-EAFEAAF8F89A}" type="slidenum">
              <a:rPr lang="en-GB" sz="1200">
                <a:cs typeface="Arial" charset="0"/>
              </a:rPr>
              <a:pPr eaLnBrk="1" hangingPunct="1"/>
              <a:t>11</a:t>
            </a:fld>
            <a:endParaRPr lang="en-GB" sz="1200">
              <a:cs typeface="Arial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60738" y="585788"/>
            <a:ext cx="3151187" cy="23637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356" y="3203675"/>
            <a:ext cx="7239954" cy="2839647"/>
          </a:xfrm>
        </p:spPr>
        <p:txBody>
          <a:bodyPr/>
          <a:lstStyle/>
          <a:p>
            <a:pPr defTabSz="762000" eaLnBrk="1" hangingPunct="1">
              <a:defRPr/>
            </a:pP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747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8B1495-5100-7749-AAA4-13D628C0F885}" type="slidenum">
              <a:rPr lang="en-GB" sz="1200">
                <a:cs typeface="Arial" charset="0"/>
              </a:rPr>
              <a:pPr eaLnBrk="1" hangingPunct="1"/>
              <a:t>13</a:t>
            </a:fld>
            <a:endParaRPr lang="en-GB" sz="1200">
              <a:cs typeface="Arial" charset="0"/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60738" y="585788"/>
            <a:ext cx="3151187" cy="23637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356" y="3203675"/>
            <a:ext cx="7239954" cy="2839647"/>
          </a:xfrm>
        </p:spPr>
        <p:txBody>
          <a:bodyPr/>
          <a:lstStyle/>
          <a:p>
            <a:pPr defTabSz="762000" eaLnBrk="1" hangingPunct="1">
              <a:defRPr/>
            </a:pP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15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44624"/>
            <a:ext cx="8640960" cy="864097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B1C65-2935-2E48-B142-D14792BE45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7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908720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1"/>
            <a:ext cx="8640960" cy="5217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625A9-5E77-CB45-8867-3DD80D097E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23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06FB6-30B6-3741-B920-AD36641950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5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07ED6-C9FA-7D41-9BDC-B49EA78231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25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BC00-9022-C149-A90A-3C5E84EE35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732588" y="62071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77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7BAAC-BC51-B343-B315-A9ACA46898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09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DAF6F-ADFD-5D48-994E-4F1E94263D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25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955" y="195266"/>
            <a:ext cx="5870331" cy="9794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389" y="1355725"/>
            <a:ext cx="8190034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389" y="4060825"/>
            <a:ext cx="8190034" cy="255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88038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0825" y="9080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0825" y="6288088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588" y="6448425"/>
            <a:ext cx="3867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Optical Networks                                                 Electrical and Electronic Engineering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11638" y="6448425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9FBACD15-3C6A-EC4E-9DE3-A3935674EC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2" name="Picture 7" descr="logo-ltr.tif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96025"/>
            <a:ext cx="194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­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250825" y="1972239"/>
            <a:ext cx="8642350" cy="1214896"/>
          </a:xfrm>
        </p:spPr>
        <p:txBody>
          <a:bodyPr/>
          <a:lstStyle/>
          <a:p>
            <a:pPr algn="ctr" eaLnBrk="1" hangingPunct="1"/>
            <a:r>
              <a:rPr lang="en-GB" sz="3600">
                <a:latin typeface="Arial" charset="0"/>
                <a:cs typeface="Arial" charset="0"/>
              </a:rPr>
              <a:t>Optical Networks</a:t>
            </a:r>
            <a:br>
              <a:rPr lang="en-GB" sz="3600">
                <a:latin typeface="Arial" charset="0"/>
                <a:cs typeface="Arial" charset="0"/>
              </a:rPr>
            </a:br>
            <a:r>
              <a:rPr lang="en-GB" sz="3600">
                <a:latin typeface="Arial" charset="0"/>
                <a:cs typeface="Arial" charset="0"/>
              </a:rPr>
              <a:t> [</a:t>
            </a:r>
            <a:r>
              <a:rPr lang="en-GB" sz="3600">
                <a:latin typeface="Calibri" charset="0"/>
                <a:cs typeface="Arial" charset="0"/>
              </a:rPr>
              <a:t>EENGM0003]</a:t>
            </a:r>
            <a:endParaRPr lang="en-GB" sz="3600">
              <a:latin typeface="Arial" charset="0"/>
              <a:cs typeface="Arial" charset="0"/>
            </a:endParaRPr>
          </a:p>
        </p:txBody>
      </p:sp>
      <p:sp>
        <p:nvSpPr>
          <p:cNvPr id="12292" name="Subtitle 2"/>
          <p:cNvSpPr>
            <a:spLocks noGrp="1"/>
          </p:cNvSpPr>
          <p:nvPr>
            <p:ph type="subTitle" idx="1"/>
          </p:nvPr>
        </p:nvSpPr>
        <p:spPr>
          <a:xfrm>
            <a:off x="250825" y="3836988"/>
            <a:ext cx="8642350" cy="1752600"/>
          </a:xfrm>
        </p:spPr>
        <p:txBody>
          <a:bodyPr/>
          <a:lstStyle/>
          <a:p>
            <a:pPr algn="ctr" eaLnBrk="1" hangingPunct="1"/>
            <a:r>
              <a:rPr lang="en-GB" sz="2000" dirty="0" err="1">
                <a:latin typeface="Calibri" charset="0"/>
              </a:rPr>
              <a:t>Dr.</a:t>
            </a:r>
            <a:r>
              <a:rPr lang="en-GB" sz="2000" dirty="0">
                <a:latin typeface="Calibri" charset="0"/>
              </a:rPr>
              <a:t> George T. Kanellos </a:t>
            </a:r>
          </a:p>
          <a:p>
            <a:pPr algn="ctr" eaLnBrk="1" hangingPunct="1"/>
            <a:r>
              <a:rPr lang="en-GB" sz="2000" dirty="0">
                <a:latin typeface="Calibri" charset="0"/>
              </a:rPr>
              <a:t>[gt.kanellos@bristol.ac.uk]</a:t>
            </a:r>
          </a:p>
          <a:p>
            <a:pPr algn="ctr" eaLnBrk="1" hangingPunct="1"/>
            <a:endParaRPr lang="en-GB" sz="2000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1B1C65-2935-2E48-B142-D14792BE4575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2"/>
          <p:cNvSpPr>
            <a:spLocks noChangeArrowheads="1"/>
          </p:cNvSpPr>
          <p:nvPr/>
        </p:nvSpPr>
        <p:spPr bwMode="auto">
          <a:xfrm>
            <a:off x="1733550" y="1517650"/>
            <a:ext cx="2387600" cy="3657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5346" name="Group 3"/>
          <p:cNvGrpSpPr>
            <a:grpSpLocks/>
          </p:cNvGrpSpPr>
          <p:nvPr/>
        </p:nvGrpSpPr>
        <p:grpSpPr bwMode="auto">
          <a:xfrm>
            <a:off x="2170115" y="2389189"/>
            <a:ext cx="1524001" cy="1211263"/>
            <a:chOff x="1367" y="1505"/>
            <a:chExt cx="960" cy="763"/>
          </a:xfrm>
        </p:grpSpPr>
        <p:grpSp>
          <p:nvGrpSpPr>
            <p:cNvPr id="185405" name="Group 4"/>
            <p:cNvGrpSpPr>
              <a:grpSpLocks/>
            </p:cNvGrpSpPr>
            <p:nvPr/>
          </p:nvGrpSpPr>
          <p:grpSpPr bwMode="auto">
            <a:xfrm>
              <a:off x="1367" y="1520"/>
              <a:ext cx="960" cy="748"/>
              <a:chOff x="1367" y="1520"/>
              <a:chExt cx="960" cy="748"/>
            </a:xfrm>
          </p:grpSpPr>
          <p:grpSp>
            <p:nvGrpSpPr>
              <p:cNvPr id="185408" name="Group 5"/>
              <p:cNvGrpSpPr>
                <a:grpSpLocks/>
              </p:cNvGrpSpPr>
              <p:nvPr/>
            </p:nvGrpSpPr>
            <p:grpSpPr bwMode="auto">
              <a:xfrm>
                <a:off x="1536" y="1520"/>
                <a:ext cx="620" cy="748"/>
                <a:chOff x="1536" y="1520"/>
                <a:chExt cx="620" cy="748"/>
              </a:xfrm>
            </p:grpSpPr>
            <p:grpSp>
              <p:nvGrpSpPr>
                <p:cNvPr id="185413" name="Group 6"/>
                <p:cNvGrpSpPr>
                  <a:grpSpLocks/>
                </p:cNvGrpSpPr>
                <p:nvPr/>
              </p:nvGrpSpPr>
              <p:grpSpPr bwMode="auto">
                <a:xfrm>
                  <a:off x="1692" y="1520"/>
                  <a:ext cx="304" cy="616"/>
                  <a:chOff x="1692" y="1520"/>
                  <a:chExt cx="304" cy="616"/>
                </a:xfrm>
              </p:grpSpPr>
              <p:sp>
                <p:nvSpPr>
                  <p:cNvPr id="185442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692" y="1520"/>
                    <a:ext cx="304" cy="61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5443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730" y="1692"/>
                    <a:ext cx="202" cy="284"/>
                    <a:chOff x="1730" y="1692"/>
                    <a:chExt cx="202" cy="284"/>
                  </a:xfrm>
                </p:grpSpPr>
                <p:sp>
                  <p:nvSpPr>
                    <p:cNvPr id="185447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2" y="1692"/>
                      <a:ext cx="160" cy="28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448" name="Line 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30" y="1696"/>
                      <a:ext cx="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5444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742" y="1692"/>
                    <a:ext cx="202" cy="284"/>
                    <a:chOff x="1742" y="1692"/>
                    <a:chExt cx="202" cy="284"/>
                  </a:xfrm>
                </p:grpSpPr>
                <p:sp>
                  <p:nvSpPr>
                    <p:cNvPr id="185445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42" y="1692"/>
                      <a:ext cx="160" cy="28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446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99" y="1696"/>
                      <a:ext cx="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85414" name="Group 14"/>
                <p:cNvGrpSpPr>
                  <a:grpSpLocks/>
                </p:cNvGrpSpPr>
                <p:nvPr/>
              </p:nvGrpSpPr>
              <p:grpSpPr bwMode="auto">
                <a:xfrm>
                  <a:off x="2004" y="1804"/>
                  <a:ext cx="152" cy="173"/>
                  <a:chOff x="2004" y="1804"/>
                  <a:chExt cx="152" cy="173"/>
                </a:xfrm>
              </p:grpSpPr>
              <p:sp>
                <p:nvSpPr>
                  <p:cNvPr id="185437" name="Freeform 15"/>
                  <p:cNvSpPr>
                    <a:spLocks/>
                  </p:cNvSpPr>
                  <p:nvPr/>
                </p:nvSpPr>
                <p:spPr bwMode="auto">
                  <a:xfrm>
                    <a:off x="2042" y="1804"/>
                    <a:ext cx="69" cy="173"/>
                  </a:xfrm>
                  <a:custGeom>
                    <a:avLst/>
                    <a:gdLst>
                      <a:gd name="T0" fmla="*/ 0 w 69"/>
                      <a:gd name="T1" fmla="*/ 0 h 173"/>
                      <a:gd name="T2" fmla="*/ 0 w 69"/>
                      <a:gd name="T3" fmla="*/ 172 h 173"/>
                      <a:gd name="T4" fmla="*/ 68 w 69"/>
                      <a:gd name="T5" fmla="*/ 137 h 173"/>
                      <a:gd name="T6" fmla="*/ 68 w 69"/>
                      <a:gd name="T7" fmla="*/ 34 h 173"/>
                      <a:gd name="T8" fmla="*/ 0 w 69"/>
                      <a:gd name="T9" fmla="*/ 0 h 17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9" h="173">
                        <a:moveTo>
                          <a:pt x="0" y="0"/>
                        </a:moveTo>
                        <a:lnTo>
                          <a:pt x="0" y="172"/>
                        </a:lnTo>
                        <a:lnTo>
                          <a:pt x="68" y="137"/>
                        </a:lnTo>
                        <a:lnTo>
                          <a:pt x="68" y="3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CD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43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886"/>
                    <a:ext cx="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439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06" y="1893"/>
                    <a:ext cx="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440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04" y="1836"/>
                    <a:ext cx="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441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06" y="1949"/>
                    <a:ext cx="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5415" name="Group 20"/>
                <p:cNvGrpSpPr>
                  <a:grpSpLocks/>
                </p:cNvGrpSpPr>
                <p:nvPr/>
              </p:nvGrpSpPr>
              <p:grpSpPr bwMode="auto">
                <a:xfrm>
                  <a:off x="2004" y="1540"/>
                  <a:ext cx="152" cy="173"/>
                  <a:chOff x="2004" y="1540"/>
                  <a:chExt cx="152" cy="173"/>
                </a:xfrm>
              </p:grpSpPr>
              <p:sp>
                <p:nvSpPr>
                  <p:cNvPr id="185432" name="Freeform 21"/>
                  <p:cNvSpPr>
                    <a:spLocks/>
                  </p:cNvSpPr>
                  <p:nvPr/>
                </p:nvSpPr>
                <p:spPr bwMode="auto">
                  <a:xfrm>
                    <a:off x="2042" y="1540"/>
                    <a:ext cx="69" cy="173"/>
                  </a:xfrm>
                  <a:custGeom>
                    <a:avLst/>
                    <a:gdLst>
                      <a:gd name="T0" fmla="*/ 0 w 69"/>
                      <a:gd name="T1" fmla="*/ 0 h 173"/>
                      <a:gd name="T2" fmla="*/ 0 w 69"/>
                      <a:gd name="T3" fmla="*/ 172 h 173"/>
                      <a:gd name="T4" fmla="*/ 68 w 69"/>
                      <a:gd name="T5" fmla="*/ 137 h 173"/>
                      <a:gd name="T6" fmla="*/ 68 w 69"/>
                      <a:gd name="T7" fmla="*/ 34 h 173"/>
                      <a:gd name="T8" fmla="*/ 0 w 69"/>
                      <a:gd name="T9" fmla="*/ 0 h 17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9" h="173">
                        <a:moveTo>
                          <a:pt x="0" y="0"/>
                        </a:moveTo>
                        <a:lnTo>
                          <a:pt x="0" y="172"/>
                        </a:lnTo>
                        <a:lnTo>
                          <a:pt x="68" y="137"/>
                        </a:lnTo>
                        <a:lnTo>
                          <a:pt x="68" y="3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CD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433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622"/>
                    <a:ext cx="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434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06" y="1629"/>
                    <a:ext cx="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435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04" y="1572"/>
                    <a:ext cx="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436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06" y="1685"/>
                    <a:ext cx="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5416" name="Group 26"/>
                <p:cNvGrpSpPr>
                  <a:grpSpLocks/>
                </p:cNvGrpSpPr>
                <p:nvPr/>
              </p:nvGrpSpPr>
              <p:grpSpPr bwMode="auto">
                <a:xfrm>
                  <a:off x="1536" y="1540"/>
                  <a:ext cx="152" cy="173"/>
                  <a:chOff x="1536" y="1540"/>
                  <a:chExt cx="152" cy="173"/>
                </a:xfrm>
              </p:grpSpPr>
              <p:sp>
                <p:nvSpPr>
                  <p:cNvPr id="185427" name="Freeform 27"/>
                  <p:cNvSpPr>
                    <a:spLocks/>
                  </p:cNvSpPr>
                  <p:nvPr/>
                </p:nvSpPr>
                <p:spPr bwMode="auto">
                  <a:xfrm>
                    <a:off x="1582" y="1540"/>
                    <a:ext cx="69" cy="173"/>
                  </a:xfrm>
                  <a:custGeom>
                    <a:avLst/>
                    <a:gdLst>
                      <a:gd name="T0" fmla="*/ 68 w 69"/>
                      <a:gd name="T1" fmla="*/ 0 h 173"/>
                      <a:gd name="T2" fmla="*/ 68 w 69"/>
                      <a:gd name="T3" fmla="*/ 172 h 173"/>
                      <a:gd name="T4" fmla="*/ 0 w 69"/>
                      <a:gd name="T5" fmla="*/ 138 h 173"/>
                      <a:gd name="T6" fmla="*/ 0 w 69"/>
                      <a:gd name="T7" fmla="*/ 34 h 173"/>
                      <a:gd name="T8" fmla="*/ 68 w 69"/>
                      <a:gd name="T9" fmla="*/ 0 h 17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9" h="173">
                        <a:moveTo>
                          <a:pt x="68" y="0"/>
                        </a:moveTo>
                        <a:lnTo>
                          <a:pt x="68" y="172"/>
                        </a:lnTo>
                        <a:lnTo>
                          <a:pt x="0" y="138"/>
                        </a:lnTo>
                        <a:lnTo>
                          <a:pt x="0" y="34"/>
                        </a:lnTo>
                        <a:lnTo>
                          <a:pt x="68" y="0"/>
                        </a:lnTo>
                      </a:path>
                    </a:pathLst>
                  </a:custGeom>
                  <a:solidFill>
                    <a:srgbClr val="FFFFCD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428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6" y="1622"/>
                    <a:ext cx="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42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653" y="1629"/>
                    <a:ext cx="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43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655" y="1572"/>
                    <a:ext cx="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43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653" y="1685"/>
                    <a:ext cx="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5417" name="Group 32"/>
                <p:cNvGrpSpPr>
                  <a:grpSpLocks/>
                </p:cNvGrpSpPr>
                <p:nvPr/>
              </p:nvGrpSpPr>
              <p:grpSpPr bwMode="auto">
                <a:xfrm>
                  <a:off x="1540" y="1804"/>
                  <a:ext cx="152" cy="173"/>
                  <a:chOff x="1540" y="1804"/>
                  <a:chExt cx="152" cy="173"/>
                </a:xfrm>
              </p:grpSpPr>
              <p:sp>
                <p:nvSpPr>
                  <p:cNvPr id="185422" name="Freeform 33"/>
                  <p:cNvSpPr>
                    <a:spLocks/>
                  </p:cNvSpPr>
                  <p:nvPr/>
                </p:nvSpPr>
                <p:spPr bwMode="auto">
                  <a:xfrm>
                    <a:off x="1586" y="1804"/>
                    <a:ext cx="69" cy="173"/>
                  </a:xfrm>
                  <a:custGeom>
                    <a:avLst/>
                    <a:gdLst>
                      <a:gd name="T0" fmla="*/ 68 w 69"/>
                      <a:gd name="T1" fmla="*/ 0 h 173"/>
                      <a:gd name="T2" fmla="*/ 68 w 69"/>
                      <a:gd name="T3" fmla="*/ 172 h 173"/>
                      <a:gd name="T4" fmla="*/ 0 w 69"/>
                      <a:gd name="T5" fmla="*/ 138 h 173"/>
                      <a:gd name="T6" fmla="*/ 0 w 69"/>
                      <a:gd name="T7" fmla="*/ 34 h 173"/>
                      <a:gd name="T8" fmla="*/ 68 w 69"/>
                      <a:gd name="T9" fmla="*/ 0 h 17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9" h="173">
                        <a:moveTo>
                          <a:pt x="68" y="0"/>
                        </a:moveTo>
                        <a:lnTo>
                          <a:pt x="68" y="172"/>
                        </a:lnTo>
                        <a:lnTo>
                          <a:pt x="0" y="138"/>
                        </a:lnTo>
                        <a:lnTo>
                          <a:pt x="0" y="34"/>
                        </a:lnTo>
                        <a:lnTo>
                          <a:pt x="68" y="0"/>
                        </a:lnTo>
                      </a:path>
                    </a:pathLst>
                  </a:custGeom>
                  <a:solidFill>
                    <a:srgbClr val="FFFFCD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423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40" y="1886"/>
                    <a:ext cx="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424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657" y="1893"/>
                    <a:ext cx="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42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659" y="1836"/>
                    <a:ext cx="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42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657" y="1949"/>
                    <a:ext cx="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5418" name="Line 38"/>
                <p:cNvSpPr>
                  <a:spLocks noChangeShapeType="1"/>
                </p:cNvSpPr>
                <p:nvPr/>
              </p:nvSpPr>
              <p:spPr bwMode="auto">
                <a:xfrm>
                  <a:off x="1604" y="2088"/>
                  <a:ext cx="0" cy="1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419" name="Line 39"/>
                <p:cNvSpPr>
                  <a:spLocks noChangeShapeType="1"/>
                </p:cNvSpPr>
                <p:nvPr/>
              </p:nvSpPr>
              <p:spPr bwMode="auto">
                <a:xfrm>
                  <a:off x="2084" y="2088"/>
                  <a:ext cx="0" cy="1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420" name="Line 40"/>
                <p:cNvSpPr>
                  <a:spLocks noChangeShapeType="1"/>
                </p:cNvSpPr>
                <p:nvPr/>
              </p:nvSpPr>
              <p:spPr bwMode="auto">
                <a:xfrm>
                  <a:off x="1604" y="2092"/>
                  <a:ext cx="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421" name="Line 41"/>
                <p:cNvSpPr>
                  <a:spLocks noChangeShapeType="1"/>
                </p:cNvSpPr>
                <p:nvPr/>
              </p:nvSpPr>
              <p:spPr bwMode="auto">
                <a:xfrm>
                  <a:off x="1997" y="2092"/>
                  <a:ext cx="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5409" name="Line 42"/>
              <p:cNvSpPr>
                <a:spLocks noChangeShapeType="1"/>
              </p:cNvSpPr>
              <p:nvPr/>
            </p:nvSpPr>
            <p:spPr bwMode="auto">
              <a:xfrm flipH="1">
                <a:off x="1367" y="1624"/>
                <a:ext cx="1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10" name="Line 43"/>
              <p:cNvSpPr>
                <a:spLocks noChangeShapeType="1"/>
              </p:cNvSpPr>
              <p:nvPr/>
            </p:nvSpPr>
            <p:spPr bwMode="auto">
              <a:xfrm flipH="1">
                <a:off x="1367" y="1885"/>
                <a:ext cx="1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11" name="Line 44"/>
              <p:cNvSpPr>
                <a:spLocks noChangeShapeType="1"/>
              </p:cNvSpPr>
              <p:nvPr/>
            </p:nvSpPr>
            <p:spPr bwMode="auto">
              <a:xfrm flipH="1">
                <a:off x="2168" y="1621"/>
                <a:ext cx="1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12" name="Line 45"/>
              <p:cNvSpPr>
                <a:spLocks noChangeShapeType="1"/>
              </p:cNvSpPr>
              <p:nvPr/>
            </p:nvSpPr>
            <p:spPr bwMode="auto">
              <a:xfrm flipH="1">
                <a:off x="2165" y="1885"/>
                <a:ext cx="1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406" name="Rectangle 46"/>
            <p:cNvSpPr>
              <a:spLocks noChangeArrowheads="1"/>
            </p:cNvSpPr>
            <p:nvPr/>
          </p:nvSpPr>
          <p:spPr bwMode="auto">
            <a:xfrm>
              <a:off x="1708" y="1505"/>
              <a:ext cx="333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000" dirty="0"/>
                <a:t>space</a:t>
              </a:r>
            </a:p>
          </p:txBody>
        </p:sp>
        <p:sp>
          <p:nvSpPr>
            <p:cNvPr id="185407" name="Rectangle 47"/>
            <p:cNvSpPr>
              <a:spLocks noChangeArrowheads="1"/>
            </p:cNvSpPr>
            <p:nvPr/>
          </p:nvSpPr>
          <p:spPr bwMode="auto">
            <a:xfrm>
              <a:off x="1690" y="2003"/>
              <a:ext cx="34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000"/>
                <a:t>switch</a:t>
              </a:r>
            </a:p>
          </p:txBody>
        </p:sp>
      </p:grpSp>
      <p:sp>
        <p:nvSpPr>
          <p:cNvPr id="572464" name="Rectangle 48"/>
          <p:cNvSpPr>
            <a:spLocks noChangeArrowheads="1"/>
          </p:cNvSpPr>
          <p:nvPr/>
        </p:nvSpPr>
        <p:spPr bwMode="auto">
          <a:xfrm>
            <a:off x="251520" y="332656"/>
            <a:ext cx="3008686" cy="4623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sz="2400" dirty="0">
                <a:solidFill>
                  <a:srgbClr val="9A1D2B"/>
                </a:solidFill>
                <a:latin typeface="Arial" pitchFamily="34" charset="0"/>
                <a:cs typeface="+mj-cs"/>
              </a:rPr>
              <a:t>WP vs VWP nodes</a:t>
            </a:r>
          </a:p>
        </p:txBody>
      </p:sp>
      <p:sp>
        <p:nvSpPr>
          <p:cNvPr id="185348" name="Rectangle 49"/>
          <p:cNvSpPr>
            <a:spLocks noChangeArrowheads="1"/>
          </p:cNvSpPr>
          <p:nvPr/>
        </p:nvSpPr>
        <p:spPr bwMode="auto">
          <a:xfrm>
            <a:off x="1907705" y="3503613"/>
            <a:ext cx="1749896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defTabSz="762000"/>
            <a:endParaRPr lang="en-GB" dirty="0"/>
          </a:p>
          <a:p>
            <a:pPr defTabSz="762000">
              <a:buFontTx/>
              <a:buChar char="•"/>
            </a:pPr>
            <a:r>
              <a:rPr lang="en-GB" dirty="0"/>
              <a:t> </a:t>
            </a:r>
            <a:r>
              <a:rPr lang="en-GB" dirty="0" err="1"/>
              <a:t>demultiplexer</a:t>
            </a:r>
            <a:endParaRPr lang="en-GB" dirty="0"/>
          </a:p>
          <a:p>
            <a:pPr defTabSz="762000">
              <a:buFontTx/>
              <a:buChar char="•"/>
            </a:pPr>
            <a:r>
              <a:rPr lang="en-GB" dirty="0"/>
              <a:t> space switch</a:t>
            </a:r>
          </a:p>
          <a:p>
            <a:pPr defTabSz="762000">
              <a:buFontTx/>
              <a:buChar char="•"/>
            </a:pPr>
            <a:r>
              <a:rPr lang="en-GB" dirty="0"/>
              <a:t> multiplexer</a:t>
            </a:r>
          </a:p>
        </p:txBody>
      </p:sp>
      <p:sp>
        <p:nvSpPr>
          <p:cNvPr id="185349" name="Rectangle 50"/>
          <p:cNvSpPr>
            <a:spLocks noChangeArrowheads="1"/>
          </p:cNvSpPr>
          <p:nvPr/>
        </p:nvSpPr>
        <p:spPr bwMode="auto">
          <a:xfrm>
            <a:off x="2206625" y="1636713"/>
            <a:ext cx="187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/>
              <a:t>wavelength path</a:t>
            </a:r>
          </a:p>
        </p:txBody>
      </p:sp>
      <p:sp>
        <p:nvSpPr>
          <p:cNvPr id="185350" name="Rectangle 51"/>
          <p:cNvSpPr>
            <a:spLocks noChangeArrowheads="1"/>
          </p:cNvSpPr>
          <p:nvPr/>
        </p:nvSpPr>
        <p:spPr bwMode="auto">
          <a:xfrm>
            <a:off x="5022850" y="1530350"/>
            <a:ext cx="2387600" cy="3657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5351" name="Group 52"/>
          <p:cNvGrpSpPr>
            <a:grpSpLocks/>
          </p:cNvGrpSpPr>
          <p:nvPr/>
        </p:nvGrpSpPr>
        <p:grpSpPr bwMode="auto">
          <a:xfrm>
            <a:off x="5805488" y="2406650"/>
            <a:ext cx="482600" cy="977900"/>
            <a:chOff x="3657" y="1516"/>
            <a:chExt cx="304" cy="616"/>
          </a:xfrm>
        </p:grpSpPr>
        <p:sp>
          <p:nvSpPr>
            <p:cNvPr id="185398" name="Rectangle 53"/>
            <p:cNvSpPr>
              <a:spLocks noChangeArrowheads="1"/>
            </p:cNvSpPr>
            <p:nvPr/>
          </p:nvSpPr>
          <p:spPr bwMode="auto">
            <a:xfrm>
              <a:off x="3657" y="1516"/>
              <a:ext cx="304" cy="6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5399" name="Group 54"/>
            <p:cNvGrpSpPr>
              <a:grpSpLocks/>
            </p:cNvGrpSpPr>
            <p:nvPr/>
          </p:nvGrpSpPr>
          <p:grpSpPr bwMode="auto">
            <a:xfrm>
              <a:off x="3695" y="1688"/>
              <a:ext cx="202" cy="284"/>
              <a:chOff x="3695" y="1688"/>
              <a:chExt cx="202" cy="284"/>
            </a:xfrm>
          </p:grpSpPr>
          <p:sp>
            <p:nvSpPr>
              <p:cNvPr id="185403" name="Line 55"/>
              <p:cNvSpPr>
                <a:spLocks noChangeShapeType="1"/>
              </p:cNvSpPr>
              <p:nvPr/>
            </p:nvSpPr>
            <p:spPr bwMode="auto">
              <a:xfrm>
                <a:off x="3737" y="1688"/>
                <a:ext cx="160" cy="2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04" name="Line 56"/>
              <p:cNvSpPr>
                <a:spLocks noChangeShapeType="1"/>
              </p:cNvSpPr>
              <p:nvPr/>
            </p:nvSpPr>
            <p:spPr bwMode="auto">
              <a:xfrm flipH="1">
                <a:off x="3695" y="1692"/>
                <a:ext cx="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400" name="Group 57"/>
            <p:cNvGrpSpPr>
              <a:grpSpLocks/>
            </p:cNvGrpSpPr>
            <p:nvPr/>
          </p:nvGrpSpPr>
          <p:grpSpPr bwMode="auto">
            <a:xfrm>
              <a:off x="3707" y="1688"/>
              <a:ext cx="202" cy="284"/>
              <a:chOff x="3707" y="1688"/>
              <a:chExt cx="202" cy="284"/>
            </a:xfrm>
          </p:grpSpPr>
          <p:sp>
            <p:nvSpPr>
              <p:cNvPr id="185401" name="Line 58"/>
              <p:cNvSpPr>
                <a:spLocks noChangeShapeType="1"/>
              </p:cNvSpPr>
              <p:nvPr/>
            </p:nvSpPr>
            <p:spPr bwMode="auto">
              <a:xfrm flipH="1">
                <a:off x="3707" y="1688"/>
                <a:ext cx="160" cy="2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02" name="Line 59"/>
              <p:cNvSpPr>
                <a:spLocks noChangeShapeType="1"/>
              </p:cNvSpPr>
              <p:nvPr/>
            </p:nvSpPr>
            <p:spPr bwMode="auto">
              <a:xfrm>
                <a:off x="3864" y="1692"/>
                <a:ext cx="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5352" name="Group 60"/>
          <p:cNvGrpSpPr>
            <a:grpSpLocks/>
          </p:cNvGrpSpPr>
          <p:nvPr/>
        </p:nvGrpSpPr>
        <p:grpSpPr bwMode="auto">
          <a:xfrm>
            <a:off x="5557839" y="2438400"/>
            <a:ext cx="242887" cy="274638"/>
            <a:chOff x="3501" y="1536"/>
            <a:chExt cx="152" cy="173"/>
          </a:xfrm>
        </p:grpSpPr>
        <p:sp>
          <p:nvSpPr>
            <p:cNvPr id="185393" name="Freeform 61"/>
            <p:cNvSpPr>
              <a:spLocks/>
            </p:cNvSpPr>
            <p:nvPr/>
          </p:nvSpPr>
          <p:spPr bwMode="auto">
            <a:xfrm>
              <a:off x="3547" y="1536"/>
              <a:ext cx="69" cy="173"/>
            </a:xfrm>
            <a:custGeom>
              <a:avLst/>
              <a:gdLst>
                <a:gd name="T0" fmla="*/ 68 w 69"/>
                <a:gd name="T1" fmla="*/ 0 h 173"/>
                <a:gd name="T2" fmla="*/ 68 w 69"/>
                <a:gd name="T3" fmla="*/ 172 h 173"/>
                <a:gd name="T4" fmla="*/ 0 w 69"/>
                <a:gd name="T5" fmla="*/ 138 h 173"/>
                <a:gd name="T6" fmla="*/ 0 w 69"/>
                <a:gd name="T7" fmla="*/ 34 h 173"/>
                <a:gd name="T8" fmla="*/ 68 w 69"/>
                <a:gd name="T9" fmla="*/ 0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173">
                  <a:moveTo>
                    <a:pt x="68" y="0"/>
                  </a:moveTo>
                  <a:lnTo>
                    <a:pt x="68" y="172"/>
                  </a:lnTo>
                  <a:lnTo>
                    <a:pt x="0" y="138"/>
                  </a:lnTo>
                  <a:lnTo>
                    <a:pt x="0" y="34"/>
                  </a:lnTo>
                  <a:lnTo>
                    <a:pt x="68" y="0"/>
                  </a:lnTo>
                </a:path>
              </a:pathLst>
            </a:custGeom>
            <a:solidFill>
              <a:srgbClr val="FFFFCD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94" name="Line 62"/>
            <p:cNvSpPr>
              <a:spLocks noChangeShapeType="1"/>
            </p:cNvSpPr>
            <p:nvPr/>
          </p:nvSpPr>
          <p:spPr bwMode="auto">
            <a:xfrm flipH="1">
              <a:off x="3501" y="1618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95" name="Line 63"/>
            <p:cNvSpPr>
              <a:spLocks noChangeShapeType="1"/>
            </p:cNvSpPr>
            <p:nvPr/>
          </p:nvSpPr>
          <p:spPr bwMode="auto">
            <a:xfrm>
              <a:off x="3618" y="1625"/>
              <a:ext cx="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96" name="Line 64"/>
            <p:cNvSpPr>
              <a:spLocks noChangeShapeType="1"/>
            </p:cNvSpPr>
            <p:nvPr/>
          </p:nvSpPr>
          <p:spPr bwMode="auto">
            <a:xfrm>
              <a:off x="3620" y="1568"/>
              <a:ext cx="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97" name="Line 65"/>
            <p:cNvSpPr>
              <a:spLocks noChangeShapeType="1"/>
            </p:cNvSpPr>
            <p:nvPr/>
          </p:nvSpPr>
          <p:spPr bwMode="auto">
            <a:xfrm>
              <a:off x="3618" y="1681"/>
              <a:ext cx="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353" name="Group 66"/>
          <p:cNvGrpSpPr>
            <a:grpSpLocks/>
          </p:cNvGrpSpPr>
          <p:nvPr/>
        </p:nvGrpSpPr>
        <p:grpSpPr bwMode="auto">
          <a:xfrm>
            <a:off x="5564212" y="2857500"/>
            <a:ext cx="241301" cy="274638"/>
            <a:chOff x="3505" y="1800"/>
            <a:chExt cx="152" cy="173"/>
          </a:xfrm>
        </p:grpSpPr>
        <p:sp>
          <p:nvSpPr>
            <p:cNvPr id="185388" name="Freeform 67"/>
            <p:cNvSpPr>
              <a:spLocks/>
            </p:cNvSpPr>
            <p:nvPr/>
          </p:nvSpPr>
          <p:spPr bwMode="auto">
            <a:xfrm>
              <a:off x="3551" y="1800"/>
              <a:ext cx="69" cy="173"/>
            </a:xfrm>
            <a:custGeom>
              <a:avLst/>
              <a:gdLst>
                <a:gd name="T0" fmla="*/ 68 w 69"/>
                <a:gd name="T1" fmla="*/ 0 h 173"/>
                <a:gd name="T2" fmla="*/ 68 w 69"/>
                <a:gd name="T3" fmla="*/ 172 h 173"/>
                <a:gd name="T4" fmla="*/ 0 w 69"/>
                <a:gd name="T5" fmla="*/ 138 h 173"/>
                <a:gd name="T6" fmla="*/ 0 w 69"/>
                <a:gd name="T7" fmla="*/ 34 h 173"/>
                <a:gd name="T8" fmla="*/ 68 w 69"/>
                <a:gd name="T9" fmla="*/ 0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173">
                  <a:moveTo>
                    <a:pt x="68" y="0"/>
                  </a:moveTo>
                  <a:lnTo>
                    <a:pt x="68" y="172"/>
                  </a:lnTo>
                  <a:lnTo>
                    <a:pt x="0" y="138"/>
                  </a:lnTo>
                  <a:lnTo>
                    <a:pt x="0" y="34"/>
                  </a:lnTo>
                  <a:lnTo>
                    <a:pt x="68" y="0"/>
                  </a:lnTo>
                </a:path>
              </a:pathLst>
            </a:custGeom>
            <a:solidFill>
              <a:srgbClr val="FFFFCD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89" name="Line 68"/>
            <p:cNvSpPr>
              <a:spLocks noChangeShapeType="1"/>
            </p:cNvSpPr>
            <p:nvPr/>
          </p:nvSpPr>
          <p:spPr bwMode="auto">
            <a:xfrm flipH="1">
              <a:off x="3505" y="1882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90" name="Line 69"/>
            <p:cNvSpPr>
              <a:spLocks noChangeShapeType="1"/>
            </p:cNvSpPr>
            <p:nvPr/>
          </p:nvSpPr>
          <p:spPr bwMode="auto">
            <a:xfrm>
              <a:off x="3622" y="1889"/>
              <a:ext cx="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91" name="Line 70"/>
            <p:cNvSpPr>
              <a:spLocks noChangeShapeType="1"/>
            </p:cNvSpPr>
            <p:nvPr/>
          </p:nvSpPr>
          <p:spPr bwMode="auto">
            <a:xfrm>
              <a:off x="3624" y="1832"/>
              <a:ext cx="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92" name="Line 71"/>
            <p:cNvSpPr>
              <a:spLocks noChangeShapeType="1"/>
            </p:cNvSpPr>
            <p:nvPr/>
          </p:nvSpPr>
          <p:spPr bwMode="auto">
            <a:xfrm>
              <a:off x="3622" y="1945"/>
              <a:ext cx="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54" name="Line 72"/>
          <p:cNvSpPr>
            <a:spLocks noChangeShapeType="1"/>
          </p:cNvSpPr>
          <p:nvPr/>
        </p:nvSpPr>
        <p:spPr bwMode="auto">
          <a:xfrm>
            <a:off x="5667375" y="33083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5" name="Line 73"/>
          <p:cNvSpPr>
            <a:spLocks noChangeShapeType="1"/>
          </p:cNvSpPr>
          <p:nvPr/>
        </p:nvSpPr>
        <p:spPr bwMode="auto">
          <a:xfrm>
            <a:off x="5667375" y="3314700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6" name="Line 74"/>
          <p:cNvSpPr>
            <a:spLocks noChangeShapeType="1"/>
          </p:cNvSpPr>
          <p:nvPr/>
        </p:nvSpPr>
        <p:spPr bwMode="auto">
          <a:xfrm flipH="1">
            <a:off x="5289550" y="2571750"/>
            <a:ext cx="252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7" name="Line 75"/>
          <p:cNvSpPr>
            <a:spLocks noChangeShapeType="1"/>
          </p:cNvSpPr>
          <p:nvPr/>
        </p:nvSpPr>
        <p:spPr bwMode="auto">
          <a:xfrm flipH="1">
            <a:off x="5289550" y="2986088"/>
            <a:ext cx="252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8" name="Line 76"/>
          <p:cNvSpPr>
            <a:spLocks noChangeShapeType="1"/>
          </p:cNvSpPr>
          <p:nvPr/>
        </p:nvSpPr>
        <p:spPr bwMode="auto">
          <a:xfrm>
            <a:off x="6854825" y="2987675"/>
            <a:ext cx="69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9" name="Line 77"/>
          <p:cNvSpPr>
            <a:spLocks noChangeShapeType="1"/>
          </p:cNvSpPr>
          <p:nvPr/>
        </p:nvSpPr>
        <p:spPr bwMode="auto">
          <a:xfrm>
            <a:off x="6810375" y="33083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60" name="Line 78"/>
          <p:cNvSpPr>
            <a:spLocks noChangeShapeType="1"/>
          </p:cNvSpPr>
          <p:nvPr/>
        </p:nvSpPr>
        <p:spPr bwMode="auto">
          <a:xfrm>
            <a:off x="6672263" y="3314700"/>
            <a:ext cx="13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61" name="Line 79"/>
          <p:cNvSpPr>
            <a:spLocks noChangeShapeType="1"/>
          </p:cNvSpPr>
          <p:nvPr/>
        </p:nvSpPr>
        <p:spPr bwMode="auto">
          <a:xfrm flipH="1">
            <a:off x="6943725" y="2592388"/>
            <a:ext cx="250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62" name="Line 80"/>
          <p:cNvSpPr>
            <a:spLocks noChangeShapeType="1"/>
          </p:cNvSpPr>
          <p:nvPr/>
        </p:nvSpPr>
        <p:spPr bwMode="auto">
          <a:xfrm flipH="1">
            <a:off x="6938963" y="2992438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63" name="Rectangle 81"/>
          <p:cNvSpPr>
            <a:spLocks noChangeArrowheads="1"/>
          </p:cNvSpPr>
          <p:nvPr/>
        </p:nvSpPr>
        <p:spPr bwMode="auto">
          <a:xfrm>
            <a:off x="6415088" y="2406650"/>
            <a:ext cx="252412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64" name="Rectangle 82"/>
          <p:cNvSpPr>
            <a:spLocks noChangeArrowheads="1"/>
          </p:cNvSpPr>
          <p:nvPr/>
        </p:nvSpPr>
        <p:spPr bwMode="auto">
          <a:xfrm rot="-5400000">
            <a:off x="6012656" y="2748757"/>
            <a:ext cx="10572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1200">
                <a:latin typeface="Symbol" charset="0"/>
              </a:rPr>
              <a:t>l</a:t>
            </a:r>
            <a:r>
              <a:rPr lang="en-GB" sz="1200"/>
              <a:t> conversion</a:t>
            </a:r>
          </a:p>
        </p:txBody>
      </p:sp>
      <p:sp>
        <p:nvSpPr>
          <p:cNvPr id="185365" name="Line 83"/>
          <p:cNvSpPr>
            <a:spLocks noChangeShapeType="1"/>
          </p:cNvSpPr>
          <p:nvPr/>
        </p:nvSpPr>
        <p:spPr bwMode="auto">
          <a:xfrm>
            <a:off x="6294438" y="249078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66" name="Line 84"/>
          <p:cNvSpPr>
            <a:spLocks noChangeShapeType="1"/>
          </p:cNvSpPr>
          <p:nvPr/>
        </p:nvSpPr>
        <p:spPr bwMode="auto">
          <a:xfrm>
            <a:off x="6294438" y="2576513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67" name="Line 85"/>
          <p:cNvSpPr>
            <a:spLocks noChangeShapeType="1"/>
          </p:cNvSpPr>
          <p:nvPr/>
        </p:nvSpPr>
        <p:spPr bwMode="auto">
          <a:xfrm>
            <a:off x="6294438" y="266223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68" name="Line 86"/>
          <p:cNvSpPr>
            <a:spLocks noChangeShapeType="1"/>
          </p:cNvSpPr>
          <p:nvPr/>
        </p:nvSpPr>
        <p:spPr bwMode="auto">
          <a:xfrm>
            <a:off x="6294438" y="2919413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69" name="Line 87"/>
          <p:cNvSpPr>
            <a:spLocks noChangeShapeType="1"/>
          </p:cNvSpPr>
          <p:nvPr/>
        </p:nvSpPr>
        <p:spPr bwMode="auto">
          <a:xfrm>
            <a:off x="6294438" y="300513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70" name="Line 88"/>
          <p:cNvSpPr>
            <a:spLocks noChangeShapeType="1"/>
          </p:cNvSpPr>
          <p:nvPr/>
        </p:nvSpPr>
        <p:spPr bwMode="auto">
          <a:xfrm>
            <a:off x="6294438" y="3090863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71" name="Rectangle 89"/>
          <p:cNvSpPr>
            <a:spLocks noChangeArrowheads="1"/>
          </p:cNvSpPr>
          <p:nvPr/>
        </p:nvSpPr>
        <p:spPr bwMode="auto">
          <a:xfrm>
            <a:off x="5810250" y="2378075"/>
            <a:ext cx="5286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1000"/>
              <a:t>space</a:t>
            </a:r>
          </a:p>
        </p:txBody>
      </p:sp>
      <p:sp>
        <p:nvSpPr>
          <p:cNvPr id="185372" name="Rectangle 90"/>
          <p:cNvSpPr>
            <a:spLocks noChangeArrowheads="1"/>
          </p:cNvSpPr>
          <p:nvPr/>
        </p:nvSpPr>
        <p:spPr bwMode="auto">
          <a:xfrm>
            <a:off x="5810250" y="3163888"/>
            <a:ext cx="5429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 sz="1000"/>
              <a:t>switch</a:t>
            </a:r>
          </a:p>
        </p:txBody>
      </p:sp>
      <p:sp>
        <p:nvSpPr>
          <p:cNvPr id="185373" name="Rectangle 91"/>
          <p:cNvSpPr>
            <a:spLocks noChangeArrowheads="1"/>
          </p:cNvSpPr>
          <p:nvPr/>
        </p:nvSpPr>
        <p:spPr bwMode="auto">
          <a:xfrm>
            <a:off x="5216525" y="1674813"/>
            <a:ext cx="2560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GB"/>
              <a:t>virtual wavelength path</a:t>
            </a:r>
          </a:p>
        </p:txBody>
      </p:sp>
      <p:sp>
        <p:nvSpPr>
          <p:cNvPr id="185374" name="Rectangle 92"/>
          <p:cNvSpPr>
            <a:spLocks noChangeArrowheads="1"/>
          </p:cNvSpPr>
          <p:nvPr/>
        </p:nvSpPr>
        <p:spPr bwMode="auto">
          <a:xfrm>
            <a:off x="5148065" y="3743325"/>
            <a:ext cx="2765624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defTabSz="762000">
              <a:buFontTx/>
              <a:buChar char="•"/>
            </a:pPr>
            <a:r>
              <a:rPr lang="en-GB" dirty="0"/>
              <a:t> </a:t>
            </a:r>
            <a:r>
              <a:rPr lang="en-GB" dirty="0" err="1"/>
              <a:t>demultiplexer</a:t>
            </a:r>
            <a:endParaRPr lang="en-GB" dirty="0"/>
          </a:p>
          <a:p>
            <a:pPr defTabSz="762000">
              <a:buFontTx/>
              <a:buChar char="•"/>
            </a:pPr>
            <a:r>
              <a:rPr lang="en-GB" dirty="0"/>
              <a:t> space switch</a:t>
            </a:r>
          </a:p>
          <a:p>
            <a:pPr defTabSz="762000">
              <a:buFontTx/>
              <a:buChar char="•"/>
            </a:pPr>
            <a:r>
              <a:rPr lang="en-GB" dirty="0"/>
              <a:t> wavelength translator</a:t>
            </a:r>
          </a:p>
          <a:p>
            <a:pPr defTabSz="762000">
              <a:buFontTx/>
              <a:buChar char="•"/>
            </a:pPr>
            <a:r>
              <a:rPr lang="en-GB" dirty="0"/>
              <a:t> coupler</a:t>
            </a:r>
          </a:p>
        </p:txBody>
      </p:sp>
      <p:grpSp>
        <p:nvGrpSpPr>
          <p:cNvPr id="185375" name="Group 93"/>
          <p:cNvGrpSpPr>
            <a:grpSpLocks/>
          </p:cNvGrpSpPr>
          <p:nvPr/>
        </p:nvGrpSpPr>
        <p:grpSpPr bwMode="auto">
          <a:xfrm>
            <a:off x="6686551" y="1796"/>
            <a:ext cx="171450" cy="200"/>
            <a:chOff x="4563" y="1796"/>
            <a:chExt cx="117" cy="200"/>
          </a:xfrm>
        </p:grpSpPr>
        <p:sp>
          <p:nvSpPr>
            <p:cNvPr id="185384" name="Line 94"/>
            <p:cNvSpPr>
              <a:spLocks noChangeShapeType="1"/>
            </p:cNvSpPr>
            <p:nvPr/>
          </p:nvSpPr>
          <p:spPr bwMode="auto">
            <a:xfrm flipH="1">
              <a:off x="4563" y="1889"/>
              <a:ext cx="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85" name="Line 95"/>
            <p:cNvSpPr>
              <a:spLocks noChangeShapeType="1"/>
            </p:cNvSpPr>
            <p:nvPr/>
          </p:nvSpPr>
          <p:spPr bwMode="auto">
            <a:xfrm flipH="1">
              <a:off x="4569" y="1832"/>
              <a:ext cx="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86" name="Line 96"/>
            <p:cNvSpPr>
              <a:spLocks noChangeShapeType="1"/>
            </p:cNvSpPr>
            <p:nvPr/>
          </p:nvSpPr>
          <p:spPr bwMode="auto">
            <a:xfrm flipH="1">
              <a:off x="4563" y="1945"/>
              <a:ext cx="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87" name="Oval 97"/>
            <p:cNvSpPr>
              <a:spLocks noChangeArrowheads="1"/>
            </p:cNvSpPr>
            <p:nvPr/>
          </p:nvSpPr>
          <p:spPr bwMode="auto">
            <a:xfrm>
              <a:off x="4600" y="1796"/>
              <a:ext cx="80" cy="20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376" name="Group 98"/>
          <p:cNvGrpSpPr>
            <a:grpSpLocks/>
          </p:cNvGrpSpPr>
          <p:nvPr/>
        </p:nvGrpSpPr>
        <p:grpSpPr bwMode="auto">
          <a:xfrm>
            <a:off x="6680201" y="-410954"/>
            <a:ext cx="171450" cy="200"/>
            <a:chOff x="4563" y="1796"/>
            <a:chExt cx="117" cy="200"/>
          </a:xfrm>
        </p:grpSpPr>
        <p:sp>
          <p:nvSpPr>
            <p:cNvPr id="185380" name="Line 99"/>
            <p:cNvSpPr>
              <a:spLocks noChangeShapeType="1"/>
            </p:cNvSpPr>
            <p:nvPr/>
          </p:nvSpPr>
          <p:spPr bwMode="auto">
            <a:xfrm flipH="1">
              <a:off x="4563" y="1889"/>
              <a:ext cx="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81" name="Line 100"/>
            <p:cNvSpPr>
              <a:spLocks noChangeShapeType="1"/>
            </p:cNvSpPr>
            <p:nvPr/>
          </p:nvSpPr>
          <p:spPr bwMode="auto">
            <a:xfrm flipH="1">
              <a:off x="4569" y="1832"/>
              <a:ext cx="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82" name="Line 101"/>
            <p:cNvSpPr>
              <a:spLocks noChangeShapeType="1"/>
            </p:cNvSpPr>
            <p:nvPr/>
          </p:nvSpPr>
          <p:spPr bwMode="auto">
            <a:xfrm flipH="1">
              <a:off x="4563" y="1945"/>
              <a:ext cx="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83" name="Oval 102"/>
            <p:cNvSpPr>
              <a:spLocks noChangeArrowheads="1"/>
            </p:cNvSpPr>
            <p:nvPr/>
          </p:nvSpPr>
          <p:spPr bwMode="auto">
            <a:xfrm>
              <a:off x="4600" y="1796"/>
              <a:ext cx="80" cy="20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77" name="Line 103"/>
          <p:cNvSpPr>
            <a:spLocks noChangeShapeType="1"/>
          </p:cNvSpPr>
          <p:nvPr/>
        </p:nvSpPr>
        <p:spPr bwMode="auto">
          <a:xfrm>
            <a:off x="6848475" y="2593975"/>
            <a:ext cx="69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7BAAC-BC51-B343-B315-A9ACA46898CF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84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ChangeArrowheads="1"/>
          </p:cNvSpPr>
          <p:nvPr/>
        </p:nvSpPr>
        <p:spPr bwMode="auto">
          <a:xfrm>
            <a:off x="2393950" y="223838"/>
            <a:ext cx="6429375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 defTabSz="463550" eaLnBrk="0" hangingPunct="0">
              <a:lnSpc>
                <a:spcPct val="90000"/>
              </a:lnSpc>
              <a:defRPr/>
            </a:pPr>
            <a:endParaRPr lang="en-GB" sz="2800" b="1">
              <a:latin typeface="Times New Roman" charset="0"/>
              <a:cs typeface="+mn-cs"/>
            </a:endParaRPr>
          </a:p>
        </p:txBody>
      </p:sp>
      <p:pic>
        <p:nvPicPr>
          <p:cNvPr id="533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382" y="1189038"/>
            <a:ext cx="4779962" cy="39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179512" y="5119688"/>
            <a:ext cx="78488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62000" eaLnBrk="0" hangingPunct="0">
              <a:spcBef>
                <a:spcPct val="50000"/>
              </a:spcBef>
              <a:defRPr/>
            </a:pPr>
            <a:r>
              <a:rPr lang="en-US" b="1" u="sng" dirty="0">
                <a:cs typeface="+mn-cs"/>
              </a:rPr>
              <a:t>Main Features of Ring:</a:t>
            </a:r>
          </a:p>
          <a:p>
            <a:pPr defTabSz="762000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cs typeface="+mn-cs"/>
              </a:rPr>
              <a:t>  N(N-1)/2 wavelengths required to fully interconnect N nodes</a:t>
            </a:r>
          </a:p>
          <a:p>
            <a:pPr defTabSz="762000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cs typeface="+mn-cs"/>
              </a:rPr>
              <a:t>  Potential for high resilience</a:t>
            </a:r>
            <a:endParaRPr lang="en-GB" dirty="0">
              <a:cs typeface="+mn-cs"/>
            </a:endParaRPr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A WDM Ring Network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DAF6F-ADFD-5D48-994E-4F1E94263D72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403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175" y="932936"/>
            <a:ext cx="2376265" cy="5217444"/>
          </a:xfrm>
        </p:spPr>
        <p:txBody>
          <a:bodyPr/>
          <a:lstStyle/>
          <a:p>
            <a:r>
              <a:rPr lang="en-US" dirty="0"/>
              <a:t>WP</a:t>
            </a:r>
          </a:p>
          <a:p>
            <a:pPr lvl="1"/>
            <a:r>
              <a:rPr lang="en-US" dirty="0"/>
              <a:t>A</a:t>
            </a:r>
            <a:r>
              <a:rPr lang="en-US" dirty="0">
                <a:sym typeface="Wingdings"/>
              </a:rPr>
              <a:t>B: λ1</a:t>
            </a:r>
          </a:p>
          <a:p>
            <a:pPr lvl="1"/>
            <a:r>
              <a:rPr lang="en-US" dirty="0">
                <a:sym typeface="Wingdings"/>
              </a:rPr>
              <a:t>AD: λ2</a:t>
            </a:r>
          </a:p>
          <a:p>
            <a:pPr lvl="1"/>
            <a:r>
              <a:rPr lang="en-US" dirty="0">
                <a:sym typeface="Wingdings"/>
              </a:rPr>
              <a:t>AC: λ1</a:t>
            </a:r>
          </a:p>
          <a:p>
            <a:pPr lvl="1"/>
            <a:r>
              <a:rPr lang="en-US" dirty="0">
                <a:sym typeface="Wingdings"/>
              </a:rPr>
              <a:t>AE:λ1</a:t>
            </a:r>
          </a:p>
          <a:p>
            <a:pPr lvl="1"/>
            <a:r>
              <a:rPr lang="en-US" dirty="0">
                <a:sym typeface="Wingdings"/>
              </a:rPr>
              <a:t>BD: λ1</a:t>
            </a:r>
          </a:p>
          <a:p>
            <a:pPr lvl="1"/>
            <a:r>
              <a:rPr lang="en-US" dirty="0">
                <a:sym typeface="Wingdings"/>
              </a:rPr>
              <a:t>BE:λ3</a:t>
            </a:r>
          </a:p>
          <a:p>
            <a:pPr lvl="1"/>
            <a:r>
              <a:rPr lang="en-US" dirty="0">
                <a:sym typeface="Wingdings"/>
              </a:rPr>
              <a:t>CD: λ1</a:t>
            </a:r>
          </a:p>
          <a:p>
            <a:pPr lvl="1"/>
            <a:r>
              <a:rPr lang="en-US" dirty="0">
                <a:sym typeface="Wingdings"/>
              </a:rPr>
              <a:t>CB: λ3</a:t>
            </a:r>
          </a:p>
          <a:p>
            <a:pPr lvl="1"/>
            <a:r>
              <a:rPr lang="en-US" dirty="0">
                <a:sym typeface="Wingdings"/>
              </a:rPr>
              <a:t>CE:λ2</a:t>
            </a:r>
          </a:p>
          <a:p>
            <a:pPr lvl="1"/>
            <a:r>
              <a:rPr lang="en-US" dirty="0">
                <a:sym typeface="Wingdings"/>
              </a:rPr>
              <a:t>ED: λ1</a:t>
            </a: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851920" y="2276872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6084168" y="2276872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3851920" y="378904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6084168" y="378904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4427984" y="2564904"/>
            <a:ext cx="1656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8" idx="0"/>
          </p:cNvCxnSpPr>
          <p:nvPr/>
        </p:nvCxnSpPr>
        <p:spPr>
          <a:xfrm>
            <a:off x="4139952" y="2852936"/>
            <a:ext cx="0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5"/>
            <a:endCxn id="9" idx="1"/>
          </p:cNvCxnSpPr>
          <p:nvPr/>
        </p:nvCxnSpPr>
        <p:spPr>
          <a:xfrm>
            <a:off x="4343621" y="2768573"/>
            <a:ext cx="1824910" cy="1104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9" idx="0"/>
          </p:cNvCxnSpPr>
          <p:nvPr/>
        </p:nvCxnSpPr>
        <p:spPr>
          <a:xfrm>
            <a:off x="6372200" y="2852936"/>
            <a:ext cx="0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8" idx="6"/>
          </p:cNvCxnSpPr>
          <p:nvPr/>
        </p:nvCxnSpPr>
        <p:spPr>
          <a:xfrm flipH="1">
            <a:off x="4427984" y="4077072"/>
            <a:ext cx="1656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04048" y="2996952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60032" y="2204864"/>
            <a:ext cx="68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λ1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49601" y="1990582"/>
            <a:ext cx="42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λ2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28958" y="3136898"/>
            <a:ext cx="68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λ2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19872" y="3068960"/>
            <a:ext cx="68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λ1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1769" y="3152002"/>
            <a:ext cx="42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λ1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32040" y="4149080"/>
            <a:ext cx="68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λ1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32040" y="4355812"/>
            <a:ext cx="68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λ3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91287" y="3152002"/>
            <a:ext cx="68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λ3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06032" y="2636912"/>
            <a:ext cx="68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λ1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52120" y="3356992"/>
            <a:ext cx="68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λ1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94064" y="2636912"/>
            <a:ext cx="68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λ3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22056" y="1772816"/>
            <a:ext cx="68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λ3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41936" y="3059668"/>
            <a:ext cx="68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λ2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20072" y="2636912"/>
            <a:ext cx="68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λ2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5904E-A648-354D-93CD-634CCB9607B3}"/>
              </a:ext>
            </a:extLst>
          </p:cNvPr>
          <p:cNvSpPr txBox="1"/>
          <p:nvPr/>
        </p:nvSpPr>
        <p:spPr>
          <a:xfrm>
            <a:off x="683568" y="5517232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design the network as a virtual wavelength path implementation?</a:t>
            </a:r>
          </a:p>
        </p:txBody>
      </p:sp>
    </p:spTree>
    <p:extLst>
      <p:ext uri="{BB962C8B-B14F-4D97-AF65-F5344CB8AC3E}">
        <p14:creationId xmlns:p14="http://schemas.microsoft.com/office/powerpoint/2010/main" val="184738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96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Grating Based Optical Add-Drop Multiplexer </a:t>
            </a:r>
          </a:p>
        </p:txBody>
      </p:sp>
      <p:grpSp>
        <p:nvGrpSpPr>
          <p:cNvPr id="128019" name="Group 37"/>
          <p:cNvGrpSpPr>
            <a:grpSpLocks/>
          </p:cNvGrpSpPr>
          <p:nvPr/>
        </p:nvGrpSpPr>
        <p:grpSpPr bwMode="auto">
          <a:xfrm flipV="1">
            <a:off x="7710488" y="1722438"/>
            <a:ext cx="477837" cy="869950"/>
            <a:chOff x="1694" y="1346"/>
            <a:chExt cx="326" cy="548"/>
          </a:xfrm>
        </p:grpSpPr>
        <p:sp>
          <p:nvSpPr>
            <p:cNvPr id="527398" name="AutoShape 38"/>
            <p:cNvSpPr>
              <a:spLocks noChangeArrowheads="1"/>
            </p:cNvSpPr>
            <p:nvPr/>
          </p:nvSpPr>
          <p:spPr bwMode="auto">
            <a:xfrm rot="5400000">
              <a:off x="1508" y="1532"/>
              <a:ext cx="548" cy="17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399" name="Line 39"/>
            <p:cNvSpPr>
              <a:spLocks noChangeShapeType="1"/>
            </p:cNvSpPr>
            <p:nvPr/>
          </p:nvSpPr>
          <p:spPr bwMode="auto">
            <a:xfrm>
              <a:off x="1868" y="14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00" name="Line 40"/>
            <p:cNvSpPr>
              <a:spLocks noChangeShapeType="1"/>
            </p:cNvSpPr>
            <p:nvPr/>
          </p:nvSpPr>
          <p:spPr bwMode="auto">
            <a:xfrm>
              <a:off x="1868" y="1492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01" name="Line 41"/>
            <p:cNvSpPr>
              <a:spLocks noChangeShapeType="1"/>
            </p:cNvSpPr>
            <p:nvPr/>
          </p:nvSpPr>
          <p:spPr bwMode="auto">
            <a:xfrm>
              <a:off x="1868" y="1560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02" name="Line 42"/>
            <p:cNvSpPr>
              <a:spLocks noChangeShapeType="1"/>
            </p:cNvSpPr>
            <p:nvPr/>
          </p:nvSpPr>
          <p:spPr bwMode="auto">
            <a:xfrm>
              <a:off x="1952" y="1588"/>
              <a:ext cx="0" cy="1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03" name="Line 43"/>
            <p:cNvSpPr>
              <a:spLocks noChangeShapeType="1"/>
            </p:cNvSpPr>
            <p:nvPr/>
          </p:nvSpPr>
          <p:spPr bwMode="auto">
            <a:xfrm>
              <a:off x="1868" y="1828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27404" name="AutoShape 44"/>
          <p:cNvSpPr>
            <a:spLocks noChangeArrowheads="1"/>
          </p:cNvSpPr>
          <p:nvPr/>
        </p:nvSpPr>
        <p:spPr bwMode="auto">
          <a:xfrm rot="16200000">
            <a:off x="618332" y="1677193"/>
            <a:ext cx="869950" cy="2587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05" name="Line 45"/>
          <p:cNvSpPr>
            <a:spLocks noChangeShapeType="1"/>
          </p:cNvSpPr>
          <p:nvPr/>
        </p:nvSpPr>
        <p:spPr bwMode="auto">
          <a:xfrm rot="10800000">
            <a:off x="704850" y="2117725"/>
            <a:ext cx="222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06" name="Line 46"/>
          <p:cNvSpPr>
            <a:spLocks noChangeShapeType="1"/>
          </p:cNvSpPr>
          <p:nvPr/>
        </p:nvSpPr>
        <p:spPr bwMode="auto">
          <a:xfrm rot="10800000">
            <a:off x="704850" y="2009775"/>
            <a:ext cx="222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07" name="Line 47"/>
          <p:cNvSpPr>
            <a:spLocks noChangeShapeType="1"/>
          </p:cNvSpPr>
          <p:nvPr/>
        </p:nvSpPr>
        <p:spPr bwMode="auto">
          <a:xfrm rot="10800000">
            <a:off x="704850" y="1901825"/>
            <a:ext cx="222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08" name="Line 48"/>
          <p:cNvSpPr>
            <a:spLocks noChangeShapeType="1"/>
          </p:cNvSpPr>
          <p:nvPr/>
        </p:nvSpPr>
        <p:spPr bwMode="auto">
          <a:xfrm rot="10800000">
            <a:off x="803275" y="1597025"/>
            <a:ext cx="0" cy="2603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09" name="Line 49"/>
          <p:cNvSpPr>
            <a:spLocks noChangeShapeType="1"/>
          </p:cNvSpPr>
          <p:nvPr/>
        </p:nvSpPr>
        <p:spPr bwMode="auto">
          <a:xfrm rot="10800000">
            <a:off x="704850" y="1476375"/>
            <a:ext cx="222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10" name="Text Box 50"/>
          <p:cNvSpPr txBox="1">
            <a:spLocks noChangeArrowheads="1"/>
          </p:cNvSpPr>
          <p:nvPr/>
        </p:nvSpPr>
        <p:spPr bwMode="auto">
          <a:xfrm>
            <a:off x="504825" y="1193800"/>
            <a:ext cx="3508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defRPr/>
            </a:pPr>
            <a:r>
              <a:rPr lang="en-GB" sz="1400" b="1">
                <a:latin typeface="Symbol" charset="0"/>
                <a:cs typeface="+mn-cs"/>
              </a:rPr>
              <a:t>l</a:t>
            </a:r>
            <a:r>
              <a:rPr lang="en-GB" sz="1400" b="1" baseline="-25000">
                <a:latin typeface="Symbol" charset="0"/>
                <a:cs typeface="+mn-cs"/>
              </a:rPr>
              <a:t>1</a:t>
            </a:r>
            <a:endParaRPr lang="en-GB" sz="1400" b="1">
              <a:latin typeface="Symbol" charset="0"/>
              <a:cs typeface="+mn-cs"/>
            </a:endParaRPr>
          </a:p>
        </p:txBody>
      </p:sp>
      <p:sp>
        <p:nvSpPr>
          <p:cNvPr id="527411" name="Text Box 51"/>
          <p:cNvSpPr txBox="1">
            <a:spLocks noChangeArrowheads="1"/>
          </p:cNvSpPr>
          <p:nvPr/>
        </p:nvSpPr>
        <p:spPr bwMode="auto">
          <a:xfrm>
            <a:off x="498475" y="1974850"/>
            <a:ext cx="3905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defRPr/>
            </a:pPr>
            <a:r>
              <a:rPr lang="en-GB" sz="1400" b="1">
                <a:latin typeface="Symbol" charset="0"/>
                <a:cs typeface="+mn-cs"/>
              </a:rPr>
              <a:t>l</a:t>
            </a:r>
            <a:r>
              <a:rPr lang="en-GB" sz="1400" b="1" baseline="-25000">
                <a:cs typeface="+mn-cs"/>
              </a:rPr>
              <a:t>N</a:t>
            </a:r>
            <a:endParaRPr lang="en-GB" sz="1400" b="1">
              <a:latin typeface="Symbol" charset="0"/>
              <a:cs typeface="+mn-cs"/>
            </a:endParaRPr>
          </a:p>
        </p:txBody>
      </p:sp>
      <p:sp>
        <p:nvSpPr>
          <p:cNvPr id="527412" name="Line 52"/>
          <p:cNvSpPr>
            <a:spLocks noChangeShapeType="1"/>
          </p:cNvSpPr>
          <p:nvPr/>
        </p:nvSpPr>
        <p:spPr bwMode="auto">
          <a:xfrm>
            <a:off x="1182688" y="1795463"/>
            <a:ext cx="1371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28029" name="Group 53"/>
          <p:cNvGrpSpPr>
            <a:grpSpLocks/>
          </p:cNvGrpSpPr>
          <p:nvPr/>
        </p:nvGrpSpPr>
        <p:grpSpPr bwMode="auto">
          <a:xfrm>
            <a:off x="2514600" y="1547813"/>
            <a:ext cx="655638" cy="711200"/>
            <a:chOff x="1716" y="1108"/>
            <a:chExt cx="448" cy="448"/>
          </a:xfrm>
        </p:grpSpPr>
        <p:sp>
          <p:nvSpPr>
            <p:cNvPr id="527414" name="Rectangle 54"/>
            <p:cNvSpPr>
              <a:spLocks noChangeArrowheads="1"/>
            </p:cNvSpPr>
            <p:nvPr/>
          </p:nvSpPr>
          <p:spPr bwMode="auto">
            <a:xfrm>
              <a:off x="1743" y="1108"/>
              <a:ext cx="384" cy="30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15" name="Line 55"/>
            <p:cNvSpPr>
              <a:spLocks noChangeShapeType="1"/>
            </p:cNvSpPr>
            <p:nvPr/>
          </p:nvSpPr>
          <p:spPr bwMode="auto">
            <a:xfrm>
              <a:off x="1828" y="1416"/>
              <a:ext cx="0" cy="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16" name="Line 56"/>
            <p:cNvSpPr>
              <a:spLocks noChangeShapeType="1"/>
            </p:cNvSpPr>
            <p:nvPr/>
          </p:nvSpPr>
          <p:spPr bwMode="auto">
            <a:xfrm>
              <a:off x="2028" y="1416"/>
              <a:ext cx="0" cy="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17" name="Text Box 57"/>
            <p:cNvSpPr txBox="1">
              <a:spLocks noChangeArrowheads="1"/>
            </p:cNvSpPr>
            <p:nvPr/>
          </p:nvSpPr>
          <p:spPr bwMode="auto">
            <a:xfrm>
              <a:off x="1716" y="1169"/>
              <a:ext cx="44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200" b="1">
                  <a:latin typeface="Arial" charset="0"/>
                  <a:cs typeface="+mn-cs"/>
                </a:rPr>
                <a:t>OADM</a:t>
              </a:r>
            </a:p>
          </p:txBody>
        </p:sp>
      </p:grpSp>
      <p:sp>
        <p:nvSpPr>
          <p:cNvPr id="527418" name="Line 58"/>
          <p:cNvSpPr>
            <a:spLocks noChangeShapeType="1"/>
          </p:cNvSpPr>
          <p:nvPr/>
        </p:nvSpPr>
        <p:spPr bwMode="auto">
          <a:xfrm>
            <a:off x="3124200" y="1789113"/>
            <a:ext cx="1371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28031" name="Group 59"/>
          <p:cNvGrpSpPr>
            <a:grpSpLocks/>
          </p:cNvGrpSpPr>
          <p:nvPr/>
        </p:nvGrpSpPr>
        <p:grpSpPr bwMode="auto">
          <a:xfrm>
            <a:off x="4402138" y="1677988"/>
            <a:ext cx="782637" cy="831850"/>
            <a:chOff x="3004" y="1190"/>
            <a:chExt cx="534" cy="524"/>
          </a:xfrm>
        </p:grpSpPr>
        <p:grpSp>
          <p:nvGrpSpPr>
            <p:cNvPr id="128065" name="Group 60"/>
            <p:cNvGrpSpPr>
              <a:grpSpLocks/>
            </p:cNvGrpSpPr>
            <p:nvPr/>
          </p:nvGrpSpPr>
          <p:grpSpPr bwMode="auto">
            <a:xfrm>
              <a:off x="3074" y="1190"/>
              <a:ext cx="386" cy="524"/>
              <a:chOff x="1741" y="1108"/>
              <a:chExt cx="386" cy="448"/>
            </a:xfrm>
          </p:grpSpPr>
          <p:sp>
            <p:nvSpPr>
              <p:cNvPr id="527421" name="Rectangle 61"/>
              <p:cNvSpPr>
                <a:spLocks noChangeArrowheads="1"/>
              </p:cNvSpPr>
              <p:nvPr/>
            </p:nvSpPr>
            <p:spPr bwMode="auto">
              <a:xfrm>
                <a:off x="1741" y="1108"/>
                <a:ext cx="386" cy="308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7422" name="Line 62"/>
              <p:cNvSpPr>
                <a:spLocks noChangeShapeType="1"/>
              </p:cNvSpPr>
              <p:nvPr/>
            </p:nvSpPr>
            <p:spPr bwMode="auto">
              <a:xfrm>
                <a:off x="1828" y="141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7423" name="Line 63"/>
              <p:cNvSpPr>
                <a:spLocks noChangeShapeType="1"/>
              </p:cNvSpPr>
              <p:nvPr/>
            </p:nvSpPr>
            <p:spPr bwMode="auto">
              <a:xfrm>
                <a:off x="2027" y="141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7424" name="Text Box 64"/>
              <p:cNvSpPr txBox="1">
                <a:spLocks noChangeArrowheads="1"/>
              </p:cNvSpPr>
              <p:nvPr/>
            </p:nvSpPr>
            <p:spPr bwMode="auto">
              <a:xfrm>
                <a:off x="1763" y="1170"/>
                <a:ext cx="354" cy="1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7620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7620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7620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7620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0" hangingPunct="0">
                  <a:defRPr/>
                </a:pPr>
                <a:r>
                  <a:rPr lang="en-GB" sz="1200" b="1">
                    <a:latin typeface="Arial" charset="0"/>
                    <a:cs typeface="+mn-cs"/>
                  </a:rPr>
                  <a:t>OXC</a:t>
                </a:r>
              </a:p>
            </p:txBody>
          </p:sp>
        </p:grpSp>
        <p:grpSp>
          <p:nvGrpSpPr>
            <p:cNvPr id="128066" name="Group 65"/>
            <p:cNvGrpSpPr>
              <a:grpSpLocks/>
            </p:cNvGrpSpPr>
            <p:nvPr/>
          </p:nvGrpSpPr>
          <p:grpSpPr bwMode="auto">
            <a:xfrm>
              <a:off x="3004" y="1316"/>
              <a:ext cx="75" cy="174"/>
              <a:chOff x="3004" y="1316"/>
              <a:chExt cx="75" cy="174"/>
            </a:xfrm>
          </p:grpSpPr>
          <p:sp>
            <p:nvSpPr>
              <p:cNvPr id="527426" name="Line 66"/>
              <p:cNvSpPr>
                <a:spLocks noChangeShapeType="1"/>
              </p:cNvSpPr>
              <p:nvPr/>
            </p:nvSpPr>
            <p:spPr bwMode="auto">
              <a:xfrm flipH="1">
                <a:off x="3004" y="1316"/>
                <a:ext cx="6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7427" name="Line 67"/>
              <p:cNvSpPr>
                <a:spLocks noChangeShapeType="1"/>
              </p:cNvSpPr>
              <p:nvPr/>
            </p:nvSpPr>
            <p:spPr bwMode="auto">
              <a:xfrm flipH="1">
                <a:off x="3007" y="1373"/>
                <a:ext cx="6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7428" name="Line 68"/>
              <p:cNvSpPr>
                <a:spLocks noChangeShapeType="1"/>
              </p:cNvSpPr>
              <p:nvPr/>
            </p:nvSpPr>
            <p:spPr bwMode="auto">
              <a:xfrm flipH="1">
                <a:off x="3007" y="1490"/>
                <a:ext cx="6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27429" name="Line 69"/>
            <p:cNvSpPr>
              <a:spLocks noChangeShapeType="1"/>
            </p:cNvSpPr>
            <p:nvPr/>
          </p:nvSpPr>
          <p:spPr bwMode="auto">
            <a:xfrm flipH="1">
              <a:off x="3463" y="1322"/>
              <a:ext cx="6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30" name="Line 70"/>
            <p:cNvSpPr>
              <a:spLocks noChangeShapeType="1"/>
            </p:cNvSpPr>
            <p:nvPr/>
          </p:nvSpPr>
          <p:spPr bwMode="auto">
            <a:xfrm flipH="1">
              <a:off x="3467" y="137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31" name="Line 71"/>
            <p:cNvSpPr>
              <a:spLocks noChangeShapeType="1"/>
            </p:cNvSpPr>
            <p:nvPr/>
          </p:nvSpPr>
          <p:spPr bwMode="auto">
            <a:xfrm flipH="1">
              <a:off x="3467" y="1496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32" name="Line 72"/>
            <p:cNvSpPr>
              <a:spLocks noChangeShapeType="1"/>
            </p:cNvSpPr>
            <p:nvPr/>
          </p:nvSpPr>
          <p:spPr bwMode="auto">
            <a:xfrm flipH="1">
              <a:off x="3460" y="1262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27433" name="Line 73"/>
          <p:cNvSpPr>
            <a:spLocks noChangeShapeType="1"/>
          </p:cNvSpPr>
          <p:nvPr/>
        </p:nvSpPr>
        <p:spPr bwMode="auto">
          <a:xfrm>
            <a:off x="5508625" y="2141538"/>
            <a:ext cx="571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28033" name="Group 74"/>
          <p:cNvGrpSpPr>
            <a:grpSpLocks/>
          </p:cNvGrpSpPr>
          <p:nvPr/>
        </p:nvGrpSpPr>
        <p:grpSpPr bwMode="auto">
          <a:xfrm>
            <a:off x="6043613" y="2014538"/>
            <a:ext cx="654050" cy="711200"/>
            <a:chOff x="1716" y="1108"/>
            <a:chExt cx="447" cy="448"/>
          </a:xfrm>
        </p:grpSpPr>
        <p:sp>
          <p:nvSpPr>
            <p:cNvPr id="527435" name="Rectangle 75"/>
            <p:cNvSpPr>
              <a:spLocks noChangeArrowheads="1"/>
            </p:cNvSpPr>
            <p:nvPr/>
          </p:nvSpPr>
          <p:spPr bwMode="auto">
            <a:xfrm>
              <a:off x="1743" y="1108"/>
              <a:ext cx="386" cy="30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36" name="Line 76"/>
            <p:cNvSpPr>
              <a:spLocks noChangeShapeType="1"/>
            </p:cNvSpPr>
            <p:nvPr/>
          </p:nvSpPr>
          <p:spPr bwMode="auto">
            <a:xfrm>
              <a:off x="1828" y="1416"/>
              <a:ext cx="0" cy="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37" name="Line 77"/>
            <p:cNvSpPr>
              <a:spLocks noChangeShapeType="1"/>
            </p:cNvSpPr>
            <p:nvPr/>
          </p:nvSpPr>
          <p:spPr bwMode="auto">
            <a:xfrm>
              <a:off x="2028" y="1416"/>
              <a:ext cx="0" cy="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38" name="Text Box 78"/>
            <p:cNvSpPr txBox="1">
              <a:spLocks noChangeArrowheads="1"/>
            </p:cNvSpPr>
            <p:nvPr/>
          </p:nvSpPr>
          <p:spPr bwMode="auto">
            <a:xfrm>
              <a:off x="1716" y="1169"/>
              <a:ext cx="44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200" b="1">
                  <a:latin typeface="Arial" charset="0"/>
                  <a:cs typeface="+mn-cs"/>
                </a:rPr>
                <a:t>OADM</a:t>
              </a:r>
            </a:p>
          </p:txBody>
        </p:sp>
      </p:grpSp>
      <p:sp>
        <p:nvSpPr>
          <p:cNvPr id="527439" name="Line 79"/>
          <p:cNvSpPr>
            <a:spLocks noChangeShapeType="1"/>
          </p:cNvSpPr>
          <p:nvPr/>
        </p:nvSpPr>
        <p:spPr bwMode="auto">
          <a:xfrm>
            <a:off x="5508625" y="1798638"/>
            <a:ext cx="609600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40" name="Oval 80"/>
          <p:cNvSpPr>
            <a:spLocks noChangeArrowheads="1"/>
          </p:cNvSpPr>
          <p:nvPr/>
        </p:nvSpPr>
        <p:spPr bwMode="auto">
          <a:xfrm>
            <a:off x="1711325" y="1795463"/>
            <a:ext cx="193675" cy="2095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41" name="Oval 81"/>
          <p:cNvSpPr>
            <a:spLocks noChangeArrowheads="1"/>
          </p:cNvSpPr>
          <p:nvPr/>
        </p:nvSpPr>
        <p:spPr bwMode="auto">
          <a:xfrm>
            <a:off x="3581400" y="1789113"/>
            <a:ext cx="192088" cy="2095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42" name="Oval 82"/>
          <p:cNvSpPr>
            <a:spLocks noChangeArrowheads="1"/>
          </p:cNvSpPr>
          <p:nvPr/>
        </p:nvSpPr>
        <p:spPr bwMode="auto">
          <a:xfrm>
            <a:off x="5691188" y="1801813"/>
            <a:ext cx="193675" cy="2095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43" name="Oval 83"/>
          <p:cNvSpPr>
            <a:spLocks noChangeArrowheads="1"/>
          </p:cNvSpPr>
          <p:nvPr/>
        </p:nvSpPr>
        <p:spPr bwMode="auto">
          <a:xfrm>
            <a:off x="5656263" y="2144713"/>
            <a:ext cx="193675" cy="2095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44" name="Line 84"/>
          <p:cNvSpPr>
            <a:spLocks noChangeShapeType="1"/>
          </p:cNvSpPr>
          <p:nvPr/>
        </p:nvSpPr>
        <p:spPr bwMode="auto">
          <a:xfrm>
            <a:off x="6137275" y="1798638"/>
            <a:ext cx="703263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45" name="Line 85"/>
          <p:cNvSpPr>
            <a:spLocks noChangeShapeType="1"/>
          </p:cNvSpPr>
          <p:nvPr/>
        </p:nvSpPr>
        <p:spPr bwMode="auto">
          <a:xfrm>
            <a:off x="6646863" y="2157413"/>
            <a:ext cx="10493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46" name="Text Box 86"/>
          <p:cNvSpPr txBox="1">
            <a:spLocks noChangeArrowheads="1"/>
          </p:cNvSpPr>
          <p:nvPr/>
        </p:nvSpPr>
        <p:spPr bwMode="auto">
          <a:xfrm>
            <a:off x="7996238" y="1517650"/>
            <a:ext cx="3524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defRPr/>
            </a:pPr>
            <a:r>
              <a:rPr lang="en-GB" sz="1400" b="1">
                <a:latin typeface="Symbol" charset="0"/>
                <a:cs typeface="+mn-cs"/>
              </a:rPr>
              <a:t>l</a:t>
            </a:r>
            <a:r>
              <a:rPr lang="en-GB" sz="1400" b="1" baseline="-25000">
                <a:latin typeface="Symbol" charset="0"/>
                <a:cs typeface="+mn-cs"/>
              </a:rPr>
              <a:t>1</a:t>
            </a:r>
            <a:endParaRPr lang="en-GB" sz="1400" b="1">
              <a:latin typeface="Symbol" charset="0"/>
              <a:cs typeface="+mn-cs"/>
            </a:endParaRPr>
          </a:p>
        </p:txBody>
      </p:sp>
      <p:sp>
        <p:nvSpPr>
          <p:cNvPr id="527447" name="Text Box 87"/>
          <p:cNvSpPr txBox="1">
            <a:spLocks noChangeArrowheads="1"/>
          </p:cNvSpPr>
          <p:nvPr/>
        </p:nvSpPr>
        <p:spPr bwMode="auto">
          <a:xfrm>
            <a:off x="7988300" y="2346325"/>
            <a:ext cx="3905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defRPr/>
            </a:pPr>
            <a:r>
              <a:rPr lang="en-GB" sz="1400" b="1">
                <a:latin typeface="Symbol" charset="0"/>
                <a:cs typeface="+mn-cs"/>
              </a:rPr>
              <a:t>l</a:t>
            </a:r>
            <a:r>
              <a:rPr lang="en-GB" sz="1400" b="1" baseline="-25000">
                <a:cs typeface="+mn-cs"/>
              </a:rPr>
              <a:t>N</a:t>
            </a:r>
            <a:endParaRPr lang="en-GB" sz="1400" b="1">
              <a:latin typeface="Symbol" charset="0"/>
              <a:cs typeface="+mn-cs"/>
            </a:endParaRPr>
          </a:p>
        </p:txBody>
      </p:sp>
      <p:sp>
        <p:nvSpPr>
          <p:cNvPr id="527448" name="Text Box 88"/>
          <p:cNvSpPr txBox="1">
            <a:spLocks noChangeArrowheads="1"/>
          </p:cNvSpPr>
          <p:nvPr/>
        </p:nvSpPr>
        <p:spPr bwMode="auto">
          <a:xfrm rot="-5400000">
            <a:off x="787401" y="1671637"/>
            <a:ext cx="53181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defRPr/>
            </a:pPr>
            <a:r>
              <a:rPr lang="en-GB" sz="1200" b="1">
                <a:latin typeface="Arial" charset="0"/>
                <a:cs typeface="+mn-cs"/>
              </a:rPr>
              <a:t>MUX</a:t>
            </a:r>
          </a:p>
        </p:txBody>
      </p:sp>
      <p:sp>
        <p:nvSpPr>
          <p:cNvPr id="527449" name="Text Box 89"/>
          <p:cNvSpPr txBox="1">
            <a:spLocks noChangeArrowheads="1"/>
          </p:cNvSpPr>
          <p:nvPr/>
        </p:nvSpPr>
        <p:spPr bwMode="auto">
          <a:xfrm rot="-5400000">
            <a:off x="7586662" y="2009776"/>
            <a:ext cx="531813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defRPr/>
            </a:pPr>
            <a:r>
              <a:rPr lang="en-GB" sz="1200" b="1">
                <a:latin typeface="Arial" charset="0"/>
                <a:cs typeface="+mn-cs"/>
              </a:rPr>
              <a:t>MUX</a:t>
            </a:r>
          </a:p>
        </p:txBody>
      </p:sp>
      <p:sp>
        <p:nvSpPr>
          <p:cNvPr id="527450" name="AutoShape 90"/>
          <p:cNvSpPr>
            <a:spLocks noChangeArrowheads="1"/>
          </p:cNvSpPr>
          <p:nvPr/>
        </p:nvSpPr>
        <p:spPr bwMode="auto">
          <a:xfrm rot="5387061">
            <a:off x="1946276" y="1665287"/>
            <a:ext cx="341312" cy="26511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51" name="AutoShape 91"/>
          <p:cNvSpPr>
            <a:spLocks noChangeArrowheads="1"/>
          </p:cNvSpPr>
          <p:nvPr/>
        </p:nvSpPr>
        <p:spPr bwMode="auto">
          <a:xfrm rot="5387061">
            <a:off x="3904457" y="1659731"/>
            <a:ext cx="341312" cy="263525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52" name="AutoShape 92"/>
          <p:cNvSpPr>
            <a:spLocks noChangeArrowheads="1"/>
          </p:cNvSpPr>
          <p:nvPr/>
        </p:nvSpPr>
        <p:spPr bwMode="auto">
          <a:xfrm rot="5387061">
            <a:off x="6958013" y="2027238"/>
            <a:ext cx="341312" cy="265112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53" name="Rectangle 93"/>
          <p:cNvSpPr>
            <a:spLocks noChangeArrowheads="1"/>
          </p:cNvSpPr>
          <p:nvPr/>
        </p:nvSpPr>
        <p:spPr bwMode="auto">
          <a:xfrm>
            <a:off x="430213" y="1112838"/>
            <a:ext cx="869950" cy="135255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54" name="Rectangle 94"/>
          <p:cNvSpPr>
            <a:spLocks noChangeArrowheads="1"/>
          </p:cNvSpPr>
          <p:nvPr/>
        </p:nvSpPr>
        <p:spPr bwMode="auto">
          <a:xfrm>
            <a:off x="7543800" y="1446213"/>
            <a:ext cx="869950" cy="135255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55" name="Text Box 95"/>
          <p:cNvSpPr txBox="1">
            <a:spLocks noChangeArrowheads="1"/>
          </p:cNvSpPr>
          <p:nvPr/>
        </p:nvSpPr>
        <p:spPr bwMode="auto">
          <a:xfrm>
            <a:off x="412750" y="2571750"/>
            <a:ext cx="919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defRPr/>
            </a:pPr>
            <a:r>
              <a:rPr lang="en-GB" sz="1400" b="1">
                <a:latin typeface="Arial" charset="0"/>
                <a:cs typeface="+mn-cs"/>
              </a:rPr>
              <a:t>Terminal</a:t>
            </a:r>
          </a:p>
        </p:txBody>
      </p:sp>
      <p:sp>
        <p:nvSpPr>
          <p:cNvPr id="527456" name="Text Box 96"/>
          <p:cNvSpPr txBox="1">
            <a:spLocks noChangeArrowheads="1"/>
          </p:cNvSpPr>
          <p:nvPr/>
        </p:nvSpPr>
        <p:spPr bwMode="auto">
          <a:xfrm>
            <a:off x="7534275" y="2886075"/>
            <a:ext cx="919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defRPr/>
            </a:pPr>
            <a:r>
              <a:rPr lang="en-GB" sz="1400" b="1">
                <a:latin typeface="Arial" charset="0"/>
                <a:cs typeface="+mn-cs"/>
              </a:rPr>
              <a:t>Terminal</a:t>
            </a:r>
          </a:p>
        </p:txBody>
      </p:sp>
      <p:grpSp>
        <p:nvGrpSpPr>
          <p:cNvPr id="128052" name="Group 97"/>
          <p:cNvGrpSpPr>
            <a:grpSpLocks/>
          </p:cNvGrpSpPr>
          <p:nvPr/>
        </p:nvGrpSpPr>
        <p:grpSpPr bwMode="auto">
          <a:xfrm>
            <a:off x="5156200" y="1668463"/>
            <a:ext cx="342900" cy="598487"/>
            <a:chOff x="2163" y="664"/>
            <a:chExt cx="234" cy="377"/>
          </a:xfrm>
        </p:grpSpPr>
        <p:sp>
          <p:nvSpPr>
            <p:cNvPr id="527458" name="Rectangle 98"/>
            <p:cNvSpPr>
              <a:spLocks noChangeArrowheads="1"/>
            </p:cNvSpPr>
            <p:nvPr/>
          </p:nvSpPr>
          <p:spPr bwMode="auto">
            <a:xfrm>
              <a:off x="2163" y="692"/>
              <a:ext cx="234" cy="30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59" name="Text Box 99"/>
            <p:cNvSpPr txBox="1">
              <a:spLocks noChangeArrowheads="1"/>
            </p:cNvSpPr>
            <p:nvPr/>
          </p:nvSpPr>
          <p:spPr bwMode="auto">
            <a:xfrm rot="16215232">
              <a:off x="2086" y="747"/>
              <a:ext cx="37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400" b="1">
                  <a:latin typeface="Symbol" charset="0"/>
                  <a:cs typeface="+mn-cs"/>
                </a:rPr>
                <a:t>l </a:t>
              </a:r>
              <a:r>
                <a:rPr lang="en-GB" sz="1400" b="1">
                  <a:cs typeface="+mn-cs"/>
                </a:rPr>
                <a:t>con</a:t>
              </a:r>
              <a:r>
                <a:rPr lang="en-GB" sz="1400" b="1">
                  <a:latin typeface="Symbol" charset="0"/>
                  <a:cs typeface="+mn-cs"/>
                </a:rPr>
                <a:t>   </a:t>
              </a:r>
            </a:p>
          </p:txBody>
        </p:sp>
      </p:grpSp>
      <p:sp>
        <p:nvSpPr>
          <p:cNvPr id="527460" name="Oval 100"/>
          <p:cNvSpPr>
            <a:spLocks noChangeArrowheads="1"/>
          </p:cNvSpPr>
          <p:nvPr/>
        </p:nvSpPr>
        <p:spPr bwMode="auto">
          <a:xfrm>
            <a:off x="2338388" y="1198563"/>
            <a:ext cx="1182687" cy="1512887"/>
          </a:xfrm>
          <a:prstGeom prst="ellips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61" name="Line 101"/>
          <p:cNvSpPr>
            <a:spLocks noChangeShapeType="1"/>
          </p:cNvSpPr>
          <p:nvPr/>
        </p:nvSpPr>
        <p:spPr bwMode="auto">
          <a:xfrm flipH="1">
            <a:off x="2555875" y="2708275"/>
            <a:ext cx="215900" cy="1225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63" name="Rectangle 103"/>
          <p:cNvSpPr>
            <a:spLocks noChangeArrowheads="1"/>
          </p:cNvSpPr>
          <p:nvPr/>
        </p:nvSpPr>
        <p:spPr bwMode="auto">
          <a:xfrm>
            <a:off x="4572000" y="4653136"/>
            <a:ext cx="47529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buClr>
                <a:schemeClr val="tx1"/>
              </a:buClr>
              <a:buFont typeface="Wingdings" charset="0"/>
              <a:buNone/>
              <a:defRPr/>
            </a:pPr>
            <a:r>
              <a:rPr lang="en-GB" u="sng" dirty="0">
                <a:cs typeface="+mn-cs"/>
              </a:rPr>
              <a:t>OADM</a:t>
            </a:r>
            <a:endParaRPr lang="en-GB" dirty="0">
              <a:cs typeface="+mn-cs"/>
            </a:endParaRPr>
          </a:p>
          <a:p>
            <a:pPr marL="190500" lvl="1" defTabSz="762000" eaLnBrk="0" hangingPunct="0">
              <a:buClr>
                <a:schemeClr val="tx1"/>
              </a:buClr>
              <a:buSzPct val="70000"/>
              <a:buFont typeface="Wingdings" charset="0"/>
              <a:buChar char="§"/>
              <a:defRPr/>
            </a:pPr>
            <a:r>
              <a:rPr lang="en-GB" dirty="0">
                <a:cs typeface="+mn-cs"/>
              </a:rPr>
              <a:t> Single input fibre supporting multiple </a:t>
            </a:r>
            <a:r>
              <a:rPr lang="en-GB" dirty="0">
                <a:latin typeface="Symbol" charset="0"/>
                <a:cs typeface="+mn-cs"/>
              </a:rPr>
              <a:t>l</a:t>
            </a:r>
          </a:p>
          <a:p>
            <a:pPr marL="190500" lvl="1" defTabSz="762000" eaLnBrk="0" hangingPunct="0">
              <a:buClr>
                <a:schemeClr val="tx1"/>
              </a:buClr>
              <a:buSzPct val="70000"/>
              <a:buFont typeface="Wingdings" charset="0"/>
              <a:buChar char="§"/>
              <a:defRPr/>
            </a:pPr>
            <a:r>
              <a:rPr lang="en-GB" dirty="0">
                <a:latin typeface="Symbol" charset="0"/>
                <a:cs typeface="+mn-cs"/>
              </a:rPr>
              <a:t> </a:t>
            </a:r>
            <a:r>
              <a:rPr lang="en-GB" dirty="0">
                <a:cs typeface="+mn-cs"/>
              </a:rPr>
              <a:t>Single output fibre supporting multiple </a:t>
            </a:r>
            <a:r>
              <a:rPr lang="en-GB" dirty="0">
                <a:latin typeface="Symbol" charset="0"/>
                <a:cs typeface="+mn-cs"/>
              </a:rPr>
              <a:t>l</a:t>
            </a:r>
            <a:endParaRPr lang="en-GB" sz="2000" dirty="0">
              <a:latin typeface="Symbol" charset="0"/>
              <a:cs typeface="+mn-cs"/>
            </a:endParaRPr>
          </a:p>
          <a:p>
            <a:pPr marL="381000" lvl="2" defTabSz="762000" eaLnBrk="0" hangingPunct="0">
              <a:buClr>
                <a:schemeClr val="tx1"/>
              </a:buClr>
              <a:buFont typeface="Wingdings" charset="0"/>
              <a:buChar char="§"/>
              <a:defRPr/>
            </a:pPr>
            <a:r>
              <a:rPr lang="en-GB" dirty="0">
                <a:cs typeface="+mn-cs"/>
              </a:rPr>
              <a:t> fixed</a:t>
            </a:r>
          </a:p>
          <a:p>
            <a:pPr marL="381000" lvl="2" defTabSz="762000" eaLnBrk="0" hangingPunct="0">
              <a:buClr>
                <a:schemeClr val="tx1"/>
              </a:buClr>
              <a:buFont typeface="Wingdings" charset="0"/>
              <a:buChar char="§"/>
              <a:defRPr/>
            </a:pPr>
            <a:r>
              <a:rPr lang="en-GB" dirty="0">
                <a:cs typeface="+mn-cs"/>
              </a:rPr>
              <a:t> reconfigurable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4859015" y="3252217"/>
            <a:ext cx="2016125" cy="495300"/>
          </a:xfrm>
          <a:prstGeom prst="rect">
            <a:avLst/>
          </a:prstGeom>
          <a:solidFill>
            <a:srgbClr val="FFFF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7" name="Rectangle 5"/>
          <p:cNvSpPr>
            <a:spLocks noChangeArrowheads="1"/>
          </p:cNvSpPr>
          <p:nvPr/>
        </p:nvSpPr>
        <p:spPr bwMode="auto">
          <a:xfrm>
            <a:off x="5652120" y="3356992"/>
            <a:ext cx="812823" cy="339196"/>
          </a:xfrm>
          <a:prstGeom prst="rect">
            <a:avLst/>
          </a:prstGeom>
          <a:solidFill>
            <a:srgbClr val="FFFFC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>
              <a:defRPr/>
            </a:pPr>
            <a:r>
              <a:rPr lang="en-GB" sz="1600" b="1" dirty="0">
                <a:cs typeface="+mn-cs"/>
              </a:rPr>
              <a:t>OADM</a:t>
            </a:r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auto">
          <a:xfrm>
            <a:off x="4139878" y="3455417"/>
            <a:ext cx="696912" cy="139700"/>
          </a:xfrm>
          <a:prstGeom prst="rightArrow">
            <a:avLst>
              <a:gd name="adj1" fmla="val 50000"/>
              <a:gd name="adj2" fmla="val 13372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9" name="AutoShape 7"/>
          <p:cNvSpPr>
            <a:spLocks noChangeArrowheads="1"/>
          </p:cNvSpPr>
          <p:nvPr/>
        </p:nvSpPr>
        <p:spPr bwMode="auto">
          <a:xfrm>
            <a:off x="6902128" y="3455417"/>
            <a:ext cx="698500" cy="139700"/>
          </a:xfrm>
          <a:prstGeom prst="rightArrow">
            <a:avLst>
              <a:gd name="adj1" fmla="val 50000"/>
              <a:gd name="adj2" fmla="val 13402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0" name="AutoShape 8"/>
          <p:cNvSpPr>
            <a:spLocks noChangeArrowheads="1"/>
          </p:cNvSpPr>
          <p:nvPr/>
        </p:nvSpPr>
        <p:spPr bwMode="auto">
          <a:xfrm>
            <a:off x="6014715" y="3785617"/>
            <a:ext cx="228600" cy="317500"/>
          </a:xfrm>
          <a:prstGeom prst="downArrow">
            <a:avLst>
              <a:gd name="adj1" fmla="val 50000"/>
              <a:gd name="adj2" fmla="val 6945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1" name="AutoShape 9"/>
          <p:cNvSpPr>
            <a:spLocks noChangeArrowheads="1"/>
          </p:cNvSpPr>
          <p:nvPr/>
        </p:nvSpPr>
        <p:spPr bwMode="auto">
          <a:xfrm>
            <a:off x="5394003" y="3785617"/>
            <a:ext cx="228600" cy="317500"/>
          </a:xfrm>
          <a:prstGeom prst="upArrow">
            <a:avLst>
              <a:gd name="adj1" fmla="val 50000"/>
              <a:gd name="adj2" fmla="val 6943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2" name="Rectangle 10"/>
          <p:cNvSpPr>
            <a:spLocks noChangeArrowheads="1"/>
          </p:cNvSpPr>
          <p:nvPr/>
        </p:nvSpPr>
        <p:spPr bwMode="auto">
          <a:xfrm>
            <a:off x="5255890" y="4117405"/>
            <a:ext cx="6096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>
              <a:defRPr/>
            </a:pPr>
            <a:r>
              <a:rPr lang="en-GB">
                <a:cs typeface="+mn-cs"/>
              </a:rPr>
              <a:t>Add</a:t>
            </a:r>
          </a:p>
        </p:txBody>
      </p:sp>
      <p:sp>
        <p:nvSpPr>
          <p:cNvPr id="113" name="Rectangle 11"/>
          <p:cNvSpPr>
            <a:spLocks noChangeArrowheads="1"/>
          </p:cNvSpPr>
          <p:nvPr/>
        </p:nvSpPr>
        <p:spPr bwMode="auto">
          <a:xfrm>
            <a:off x="5862315" y="4104705"/>
            <a:ext cx="6858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>
              <a:defRPr/>
            </a:pPr>
            <a:r>
              <a:rPr lang="en-GB">
                <a:cs typeface="+mn-cs"/>
              </a:rPr>
              <a:t>Drop</a:t>
            </a:r>
          </a:p>
        </p:txBody>
      </p:sp>
      <p:sp>
        <p:nvSpPr>
          <p:cNvPr id="114" name="Rectangle 12"/>
          <p:cNvSpPr>
            <a:spLocks noChangeArrowheads="1"/>
          </p:cNvSpPr>
          <p:nvPr/>
        </p:nvSpPr>
        <p:spPr bwMode="auto">
          <a:xfrm>
            <a:off x="7586340" y="3355405"/>
            <a:ext cx="14557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>
              <a:defRPr/>
            </a:pPr>
            <a:r>
              <a:rPr lang="en-GB">
                <a:cs typeface="+mn-cs"/>
              </a:rPr>
              <a:t>Output ports</a:t>
            </a:r>
          </a:p>
        </p:txBody>
      </p:sp>
      <p:sp>
        <p:nvSpPr>
          <p:cNvPr id="115" name="Rectangle 13"/>
          <p:cNvSpPr>
            <a:spLocks noChangeArrowheads="1"/>
          </p:cNvSpPr>
          <p:nvPr/>
        </p:nvSpPr>
        <p:spPr bwMode="auto">
          <a:xfrm>
            <a:off x="3131815" y="3355405"/>
            <a:ext cx="12763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>
              <a:defRPr/>
            </a:pPr>
            <a:r>
              <a:rPr lang="en-GB">
                <a:cs typeface="+mn-cs"/>
              </a:rPr>
              <a:t>Input ports</a:t>
            </a:r>
          </a:p>
        </p:txBody>
      </p:sp>
      <p:cxnSp>
        <p:nvCxnSpPr>
          <p:cNvPr id="4" name="Straight Arrow Connector 3"/>
          <p:cNvCxnSpPr>
            <a:stCxn id="527460" idx="5"/>
          </p:cNvCxnSpPr>
          <p:nvPr/>
        </p:nvCxnSpPr>
        <p:spPr>
          <a:xfrm>
            <a:off x="3347874" y="2489893"/>
            <a:ext cx="2016214" cy="72308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221088"/>
            <a:ext cx="3944977" cy="16469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DAF6F-ADFD-5D48-994E-4F1E94263D72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5153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Rectangle 3"/>
          <p:cNvSpPr>
            <a:spLocks noGrp="1" noChangeArrowheads="1"/>
          </p:cNvSpPr>
          <p:nvPr>
            <p:ph type="title"/>
          </p:nvPr>
        </p:nvSpPr>
        <p:spPr>
          <a:xfrm>
            <a:off x="583223" y="188640"/>
            <a:ext cx="7733193" cy="781050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200" dirty="0">
                <a:cs typeface="+mj-cs"/>
              </a:rPr>
              <a:t>Wavelength Add/Drop Multiplexers</a:t>
            </a:r>
          </a:p>
        </p:txBody>
      </p:sp>
      <p:grpSp>
        <p:nvGrpSpPr>
          <p:cNvPr id="403568" name="Group 112"/>
          <p:cNvGrpSpPr>
            <a:grpSpLocks/>
          </p:cNvGrpSpPr>
          <p:nvPr/>
        </p:nvGrpSpPr>
        <p:grpSpPr bwMode="auto">
          <a:xfrm>
            <a:off x="1278726" y="990717"/>
            <a:ext cx="6342185" cy="2919413"/>
            <a:chOff x="912" y="1632"/>
            <a:chExt cx="4328" cy="1839"/>
          </a:xfrm>
        </p:grpSpPr>
        <p:sp>
          <p:nvSpPr>
            <p:cNvPr id="403463" name="Rectangle 7"/>
            <p:cNvSpPr>
              <a:spLocks noChangeArrowheads="1"/>
            </p:cNvSpPr>
            <p:nvPr/>
          </p:nvSpPr>
          <p:spPr bwMode="auto">
            <a:xfrm>
              <a:off x="1659" y="2090"/>
              <a:ext cx="2946" cy="11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464" name="Oval 8"/>
            <p:cNvSpPr>
              <a:spLocks noChangeArrowheads="1"/>
            </p:cNvSpPr>
            <p:nvPr/>
          </p:nvSpPr>
          <p:spPr bwMode="auto">
            <a:xfrm>
              <a:off x="1052" y="2313"/>
              <a:ext cx="207" cy="319"/>
            </a:xfrm>
            <a:prstGeom prst="ellipse">
              <a:avLst/>
            </a:prstGeom>
            <a:solidFill>
              <a:srgbClr val="4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465" name="Rectangle 9"/>
            <p:cNvSpPr>
              <a:spLocks noChangeArrowheads="1"/>
            </p:cNvSpPr>
            <p:nvPr/>
          </p:nvSpPr>
          <p:spPr bwMode="auto">
            <a:xfrm>
              <a:off x="2313" y="2226"/>
              <a:ext cx="567" cy="40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466" name="Rectangle 10"/>
            <p:cNvSpPr>
              <a:spLocks noChangeArrowheads="1"/>
            </p:cNvSpPr>
            <p:nvPr/>
          </p:nvSpPr>
          <p:spPr bwMode="auto">
            <a:xfrm>
              <a:off x="1910" y="2206"/>
              <a:ext cx="1110" cy="5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67" name="Rectangle 11"/>
            <p:cNvSpPr>
              <a:spLocks noChangeArrowheads="1"/>
            </p:cNvSpPr>
            <p:nvPr/>
          </p:nvSpPr>
          <p:spPr bwMode="auto">
            <a:xfrm>
              <a:off x="1910" y="2206"/>
              <a:ext cx="1110" cy="54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68" name="Rectangle 12"/>
            <p:cNvSpPr>
              <a:spLocks noChangeArrowheads="1"/>
            </p:cNvSpPr>
            <p:nvPr/>
          </p:nvSpPr>
          <p:spPr bwMode="auto">
            <a:xfrm>
              <a:off x="2557" y="2333"/>
              <a:ext cx="32" cy="12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69" name="Rectangle 13"/>
            <p:cNvSpPr>
              <a:spLocks noChangeArrowheads="1"/>
            </p:cNvSpPr>
            <p:nvPr/>
          </p:nvSpPr>
          <p:spPr bwMode="auto">
            <a:xfrm>
              <a:off x="912" y="2445"/>
              <a:ext cx="1685" cy="31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70" name="Rectangle 14"/>
            <p:cNvSpPr>
              <a:spLocks noChangeArrowheads="1"/>
            </p:cNvSpPr>
            <p:nvPr/>
          </p:nvSpPr>
          <p:spPr bwMode="auto">
            <a:xfrm>
              <a:off x="2110" y="1951"/>
              <a:ext cx="32" cy="39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71" name="Freeform 15"/>
            <p:cNvSpPr>
              <a:spLocks/>
            </p:cNvSpPr>
            <p:nvPr/>
          </p:nvSpPr>
          <p:spPr bwMode="auto">
            <a:xfrm>
              <a:off x="2110" y="2468"/>
              <a:ext cx="159" cy="136"/>
            </a:xfrm>
            <a:custGeom>
              <a:avLst/>
              <a:gdLst>
                <a:gd name="T0" fmla="*/ 8 w 159"/>
                <a:gd name="T1" fmla="*/ 0 h 136"/>
                <a:gd name="T2" fmla="*/ 0 w 159"/>
                <a:gd name="T3" fmla="*/ 136 h 136"/>
                <a:gd name="T4" fmla="*/ 159 w 159"/>
                <a:gd name="T5" fmla="*/ 72 h 136"/>
                <a:gd name="T6" fmla="*/ 8 w 159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136">
                  <a:moveTo>
                    <a:pt x="8" y="0"/>
                  </a:moveTo>
                  <a:lnTo>
                    <a:pt x="0" y="136"/>
                  </a:lnTo>
                  <a:lnTo>
                    <a:pt x="159" y="7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85" name="Freeform 29"/>
            <p:cNvSpPr>
              <a:spLocks/>
            </p:cNvSpPr>
            <p:nvPr/>
          </p:nvSpPr>
          <p:spPr bwMode="auto">
            <a:xfrm>
              <a:off x="2046" y="1911"/>
              <a:ext cx="160" cy="159"/>
            </a:xfrm>
            <a:custGeom>
              <a:avLst/>
              <a:gdLst>
                <a:gd name="T0" fmla="*/ 0 w 160"/>
                <a:gd name="T1" fmla="*/ 159 h 159"/>
                <a:gd name="T2" fmla="*/ 160 w 160"/>
                <a:gd name="T3" fmla="*/ 159 h 159"/>
                <a:gd name="T4" fmla="*/ 80 w 160"/>
                <a:gd name="T5" fmla="*/ 0 h 159"/>
                <a:gd name="T6" fmla="*/ 0 w 160"/>
                <a:gd name="T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59">
                  <a:moveTo>
                    <a:pt x="0" y="159"/>
                  </a:moveTo>
                  <a:lnTo>
                    <a:pt x="160" y="159"/>
                  </a:lnTo>
                  <a:lnTo>
                    <a:pt x="80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86" name="Freeform 30"/>
            <p:cNvSpPr>
              <a:spLocks/>
            </p:cNvSpPr>
            <p:nvPr/>
          </p:nvSpPr>
          <p:spPr bwMode="auto">
            <a:xfrm>
              <a:off x="1734" y="2381"/>
              <a:ext cx="152" cy="159"/>
            </a:xfrm>
            <a:custGeom>
              <a:avLst/>
              <a:gdLst>
                <a:gd name="T0" fmla="*/ 0 w 152"/>
                <a:gd name="T1" fmla="*/ 159 h 159"/>
                <a:gd name="T2" fmla="*/ 0 w 152"/>
                <a:gd name="T3" fmla="*/ 0 h 159"/>
                <a:gd name="T4" fmla="*/ 152 w 152"/>
                <a:gd name="T5" fmla="*/ 80 h 159"/>
                <a:gd name="T6" fmla="*/ 0 w 152"/>
                <a:gd name="T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59">
                  <a:moveTo>
                    <a:pt x="0" y="159"/>
                  </a:moveTo>
                  <a:lnTo>
                    <a:pt x="0" y="0"/>
                  </a:lnTo>
                  <a:lnTo>
                    <a:pt x="152" y="8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87" name="Rectangle 31"/>
            <p:cNvSpPr>
              <a:spLocks noChangeArrowheads="1"/>
            </p:cNvSpPr>
            <p:nvPr/>
          </p:nvSpPr>
          <p:spPr bwMode="auto">
            <a:xfrm>
              <a:off x="2110" y="2333"/>
              <a:ext cx="487" cy="32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88" name="Freeform 32"/>
            <p:cNvSpPr>
              <a:spLocks/>
            </p:cNvSpPr>
            <p:nvPr/>
          </p:nvSpPr>
          <p:spPr bwMode="auto">
            <a:xfrm>
              <a:off x="3084" y="2468"/>
              <a:ext cx="160" cy="136"/>
            </a:xfrm>
            <a:custGeom>
              <a:avLst/>
              <a:gdLst>
                <a:gd name="T0" fmla="*/ 8 w 160"/>
                <a:gd name="T1" fmla="*/ 0 h 136"/>
                <a:gd name="T2" fmla="*/ 0 w 160"/>
                <a:gd name="T3" fmla="*/ 136 h 136"/>
                <a:gd name="T4" fmla="*/ 160 w 160"/>
                <a:gd name="T5" fmla="*/ 72 h 136"/>
                <a:gd name="T6" fmla="*/ 8 w 160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36">
                  <a:moveTo>
                    <a:pt x="8" y="0"/>
                  </a:moveTo>
                  <a:lnTo>
                    <a:pt x="0" y="136"/>
                  </a:lnTo>
                  <a:lnTo>
                    <a:pt x="160" y="7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89" name="Line 33"/>
            <p:cNvSpPr>
              <a:spLocks noChangeShapeType="1"/>
            </p:cNvSpPr>
            <p:nvPr/>
          </p:nvSpPr>
          <p:spPr bwMode="auto">
            <a:xfrm>
              <a:off x="2269" y="2198"/>
              <a:ext cx="1" cy="5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90" name="Line 34"/>
            <p:cNvSpPr>
              <a:spLocks noChangeShapeType="1"/>
            </p:cNvSpPr>
            <p:nvPr/>
          </p:nvSpPr>
          <p:spPr bwMode="auto">
            <a:xfrm>
              <a:off x="2357" y="2198"/>
              <a:ext cx="1" cy="5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91" name="Line 35"/>
            <p:cNvSpPr>
              <a:spLocks noChangeShapeType="1"/>
            </p:cNvSpPr>
            <p:nvPr/>
          </p:nvSpPr>
          <p:spPr bwMode="auto">
            <a:xfrm>
              <a:off x="2421" y="2198"/>
              <a:ext cx="1" cy="5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92" name="Line 36"/>
            <p:cNvSpPr>
              <a:spLocks noChangeShapeType="1"/>
            </p:cNvSpPr>
            <p:nvPr/>
          </p:nvSpPr>
          <p:spPr bwMode="auto">
            <a:xfrm>
              <a:off x="2469" y="2198"/>
              <a:ext cx="1" cy="5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93" name="Line 37"/>
            <p:cNvSpPr>
              <a:spLocks noChangeShapeType="1"/>
            </p:cNvSpPr>
            <p:nvPr/>
          </p:nvSpPr>
          <p:spPr bwMode="auto">
            <a:xfrm>
              <a:off x="2493" y="2198"/>
              <a:ext cx="1" cy="5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94" name="Line 38"/>
            <p:cNvSpPr>
              <a:spLocks noChangeShapeType="1"/>
            </p:cNvSpPr>
            <p:nvPr/>
          </p:nvSpPr>
          <p:spPr bwMode="auto">
            <a:xfrm>
              <a:off x="2493" y="2198"/>
              <a:ext cx="1" cy="5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95" name="Line 39"/>
            <p:cNvSpPr>
              <a:spLocks noChangeShapeType="1"/>
            </p:cNvSpPr>
            <p:nvPr/>
          </p:nvSpPr>
          <p:spPr bwMode="auto">
            <a:xfrm>
              <a:off x="2517" y="2198"/>
              <a:ext cx="1" cy="5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96" name="Rectangle 40"/>
            <p:cNvSpPr>
              <a:spLocks noChangeArrowheads="1"/>
            </p:cNvSpPr>
            <p:nvPr/>
          </p:nvSpPr>
          <p:spPr bwMode="auto">
            <a:xfrm>
              <a:off x="3316" y="2206"/>
              <a:ext cx="1110" cy="5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97" name="Rectangle 41"/>
            <p:cNvSpPr>
              <a:spLocks noChangeArrowheads="1"/>
            </p:cNvSpPr>
            <p:nvPr/>
          </p:nvSpPr>
          <p:spPr bwMode="auto">
            <a:xfrm>
              <a:off x="3316" y="2206"/>
              <a:ext cx="1110" cy="54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98" name="Rectangle 42"/>
            <p:cNvSpPr>
              <a:spLocks noChangeArrowheads="1"/>
            </p:cNvSpPr>
            <p:nvPr/>
          </p:nvSpPr>
          <p:spPr bwMode="auto">
            <a:xfrm>
              <a:off x="3579" y="1927"/>
              <a:ext cx="32" cy="438"/>
            </a:xfrm>
            <a:prstGeom prst="rect">
              <a:avLst/>
            </a:prstGeom>
            <a:solidFill>
              <a:srgbClr val="9900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11" name="Line 55"/>
            <p:cNvSpPr>
              <a:spLocks noChangeShapeType="1"/>
            </p:cNvSpPr>
            <p:nvPr/>
          </p:nvSpPr>
          <p:spPr bwMode="auto">
            <a:xfrm>
              <a:off x="1160" y="2309"/>
              <a:ext cx="74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12" name="Line 56"/>
            <p:cNvSpPr>
              <a:spLocks noChangeShapeType="1"/>
            </p:cNvSpPr>
            <p:nvPr/>
          </p:nvSpPr>
          <p:spPr bwMode="auto">
            <a:xfrm>
              <a:off x="1160" y="2628"/>
              <a:ext cx="74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13" name="Freeform 57"/>
            <p:cNvSpPr>
              <a:spLocks/>
            </p:cNvSpPr>
            <p:nvPr/>
          </p:nvSpPr>
          <p:spPr bwMode="auto">
            <a:xfrm>
              <a:off x="3859" y="2468"/>
              <a:ext cx="159" cy="136"/>
            </a:xfrm>
            <a:custGeom>
              <a:avLst/>
              <a:gdLst>
                <a:gd name="T0" fmla="*/ 0 w 159"/>
                <a:gd name="T1" fmla="*/ 0 h 136"/>
                <a:gd name="T2" fmla="*/ 0 w 159"/>
                <a:gd name="T3" fmla="*/ 136 h 136"/>
                <a:gd name="T4" fmla="*/ 159 w 159"/>
                <a:gd name="T5" fmla="*/ 72 h 136"/>
                <a:gd name="T6" fmla="*/ 0 w 159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136">
                  <a:moveTo>
                    <a:pt x="0" y="0"/>
                  </a:moveTo>
                  <a:lnTo>
                    <a:pt x="0" y="136"/>
                  </a:lnTo>
                  <a:lnTo>
                    <a:pt x="15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14" name="Line 58"/>
            <p:cNvSpPr>
              <a:spLocks noChangeShapeType="1"/>
            </p:cNvSpPr>
            <p:nvPr/>
          </p:nvSpPr>
          <p:spPr bwMode="auto">
            <a:xfrm>
              <a:off x="3012" y="2285"/>
              <a:ext cx="29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15" name="Line 59"/>
            <p:cNvSpPr>
              <a:spLocks noChangeShapeType="1"/>
            </p:cNvSpPr>
            <p:nvPr/>
          </p:nvSpPr>
          <p:spPr bwMode="auto">
            <a:xfrm>
              <a:off x="3012" y="2604"/>
              <a:ext cx="29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16" name="Rectangle 60"/>
            <p:cNvSpPr>
              <a:spLocks noChangeArrowheads="1"/>
            </p:cNvSpPr>
            <p:nvPr/>
          </p:nvSpPr>
          <p:spPr bwMode="auto">
            <a:xfrm>
              <a:off x="1946" y="2827"/>
              <a:ext cx="1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03517" name="Rectangle 61"/>
            <p:cNvSpPr>
              <a:spLocks noChangeArrowheads="1"/>
            </p:cNvSpPr>
            <p:nvPr/>
          </p:nvSpPr>
          <p:spPr bwMode="auto">
            <a:xfrm>
              <a:off x="2038" y="2827"/>
              <a:ext cx="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403518" name="Rectangle 62"/>
            <p:cNvSpPr>
              <a:spLocks noChangeArrowheads="1"/>
            </p:cNvSpPr>
            <p:nvPr/>
          </p:nvSpPr>
          <p:spPr bwMode="auto">
            <a:xfrm>
              <a:off x="2074" y="2827"/>
              <a:ext cx="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403519" name="Rectangle 63"/>
            <p:cNvSpPr>
              <a:spLocks noChangeArrowheads="1"/>
            </p:cNvSpPr>
            <p:nvPr/>
          </p:nvSpPr>
          <p:spPr bwMode="auto">
            <a:xfrm>
              <a:off x="2146" y="2827"/>
              <a:ext cx="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03520" name="Rectangle 64"/>
            <p:cNvSpPr>
              <a:spLocks noChangeArrowheads="1"/>
            </p:cNvSpPr>
            <p:nvPr/>
          </p:nvSpPr>
          <p:spPr bwMode="auto">
            <a:xfrm>
              <a:off x="2210" y="2827"/>
              <a:ext cx="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403521" name="Rectangle 65"/>
            <p:cNvSpPr>
              <a:spLocks noChangeArrowheads="1"/>
            </p:cNvSpPr>
            <p:nvPr/>
          </p:nvSpPr>
          <p:spPr bwMode="auto">
            <a:xfrm>
              <a:off x="2268" y="282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03522" name="Rectangle 66"/>
            <p:cNvSpPr>
              <a:spLocks noChangeArrowheads="1"/>
            </p:cNvSpPr>
            <p:nvPr/>
          </p:nvSpPr>
          <p:spPr bwMode="auto">
            <a:xfrm>
              <a:off x="2297" y="2827"/>
              <a:ext cx="1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403523" name="Rectangle 67"/>
            <p:cNvSpPr>
              <a:spLocks noChangeArrowheads="1"/>
            </p:cNvSpPr>
            <p:nvPr/>
          </p:nvSpPr>
          <p:spPr bwMode="auto">
            <a:xfrm>
              <a:off x="2385" y="2827"/>
              <a:ext cx="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403524" name="Rectangle 68"/>
            <p:cNvSpPr>
              <a:spLocks noChangeArrowheads="1"/>
            </p:cNvSpPr>
            <p:nvPr/>
          </p:nvSpPr>
          <p:spPr bwMode="auto">
            <a:xfrm>
              <a:off x="2441" y="2827"/>
              <a:ext cx="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403525" name="Rectangle 69"/>
            <p:cNvSpPr>
              <a:spLocks noChangeArrowheads="1"/>
            </p:cNvSpPr>
            <p:nvPr/>
          </p:nvSpPr>
          <p:spPr bwMode="auto">
            <a:xfrm>
              <a:off x="2513" y="2827"/>
              <a:ext cx="1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g</a:t>
              </a:r>
              <a:endParaRPr lang="en-US"/>
            </a:p>
          </p:txBody>
        </p:sp>
        <p:sp>
          <p:nvSpPr>
            <p:cNvPr id="403526" name="Rectangle 70"/>
            <p:cNvSpPr>
              <a:spLocks noChangeArrowheads="1"/>
            </p:cNvSpPr>
            <p:nvPr/>
          </p:nvSpPr>
          <p:spPr bwMode="auto">
            <a:xfrm>
              <a:off x="2585" y="2827"/>
              <a:ext cx="1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g</a:t>
              </a:r>
              <a:endParaRPr lang="en-US"/>
            </a:p>
          </p:txBody>
        </p:sp>
        <p:sp>
          <p:nvSpPr>
            <p:cNvPr id="403527" name="Rectangle 71"/>
            <p:cNvSpPr>
              <a:spLocks noChangeArrowheads="1"/>
            </p:cNvSpPr>
            <p:nvPr/>
          </p:nvSpPr>
          <p:spPr bwMode="auto">
            <a:xfrm>
              <a:off x="2659" y="282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03528" name="Rectangle 72"/>
            <p:cNvSpPr>
              <a:spLocks noChangeArrowheads="1"/>
            </p:cNvSpPr>
            <p:nvPr/>
          </p:nvSpPr>
          <p:spPr bwMode="auto">
            <a:xfrm>
              <a:off x="2697" y="2827"/>
              <a:ext cx="13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G</a:t>
              </a:r>
              <a:endParaRPr lang="en-US"/>
            </a:p>
          </p:txBody>
        </p:sp>
        <p:sp>
          <p:nvSpPr>
            <p:cNvPr id="403529" name="Rectangle 73"/>
            <p:cNvSpPr>
              <a:spLocks noChangeArrowheads="1"/>
            </p:cNvSpPr>
            <p:nvPr/>
          </p:nvSpPr>
          <p:spPr bwMode="auto">
            <a:xfrm>
              <a:off x="2801" y="2827"/>
              <a:ext cx="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403530" name="Rectangle 74"/>
            <p:cNvSpPr>
              <a:spLocks noChangeArrowheads="1"/>
            </p:cNvSpPr>
            <p:nvPr/>
          </p:nvSpPr>
          <p:spPr bwMode="auto">
            <a:xfrm>
              <a:off x="2856" y="2827"/>
              <a:ext cx="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403531" name="Rectangle 75"/>
            <p:cNvSpPr>
              <a:spLocks noChangeArrowheads="1"/>
            </p:cNvSpPr>
            <p:nvPr/>
          </p:nvSpPr>
          <p:spPr bwMode="auto">
            <a:xfrm>
              <a:off x="2928" y="2827"/>
              <a:ext cx="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t</a:t>
              </a:r>
              <a:endParaRPr lang="en-US"/>
            </a:p>
          </p:txBody>
        </p:sp>
        <p:sp>
          <p:nvSpPr>
            <p:cNvPr id="403532" name="Rectangle 76"/>
            <p:cNvSpPr>
              <a:spLocks noChangeArrowheads="1"/>
            </p:cNvSpPr>
            <p:nvPr/>
          </p:nvSpPr>
          <p:spPr bwMode="auto">
            <a:xfrm>
              <a:off x="2972" y="2827"/>
              <a:ext cx="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403533" name="Rectangle 77"/>
            <p:cNvSpPr>
              <a:spLocks noChangeArrowheads="1"/>
            </p:cNvSpPr>
            <p:nvPr/>
          </p:nvSpPr>
          <p:spPr bwMode="auto">
            <a:xfrm>
              <a:off x="3008" y="2827"/>
              <a:ext cx="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403534" name="Rectangle 78"/>
            <p:cNvSpPr>
              <a:spLocks noChangeArrowheads="1"/>
            </p:cNvSpPr>
            <p:nvPr/>
          </p:nvSpPr>
          <p:spPr bwMode="auto">
            <a:xfrm>
              <a:off x="3080" y="2827"/>
              <a:ext cx="1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 i="1">
                  <a:solidFill>
                    <a:srgbClr val="000000"/>
                  </a:solidFill>
                </a:rPr>
                <a:t>g</a:t>
              </a:r>
              <a:endParaRPr lang="en-US"/>
            </a:p>
          </p:txBody>
        </p:sp>
        <p:sp>
          <p:nvSpPr>
            <p:cNvPr id="403535" name="Rectangle 79"/>
            <p:cNvSpPr>
              <a:spLocks noChangeArrowheads="1"/>
            </p:cNvSpPr>
            <p:nvPr/>
          </p:nvSpPr>
          <p:spPr bwMode="auto">
            <a:xfrm>
              <a:off x="3320" y="2827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403536" name="Rectangle 80"/>
            <p:cNvSpPr>
              <a:spLocks noChangeArrowheads="1"/>
            </p:cNvSpPr>
            <p:nvPr/>
          </p:nvSpPr>
          <p:spPr bwMode="auto">
            <a:xfrm>
              <a:off x="3415" y="2827"/>
              <a:ext cx="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o</a:t>
              </a:r>
              <a:endParaRPr lang="en-US"/>
            </a:p>
          </p:txBody>
        </p:sp>
        <p:sp>
          <p:nvSpPr>
            <p:cNvPr id="403537" name="Rectangle 81"/>
            <p:cNvSpPr>
              <a:spLocks noChangeArrowheads="1"/>
            </p:cNvSpPr>
            <p:nvPr/>
          </p:nvSpPr>
          <p:spPr bwMode="auto">
            <a:xfrm>
              <a:off x="3487" y="2827"/>
              <a:ext cx="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u</a:t>
              </a:r>
              <a:endParaRPr lang="en-US"/>
            </a:p>
          </p:txBody>
        </p:sp>
        <p:sp>
          <p:nvSpPr>
            <p:cNvPr id="403538" name="Rectangle 82"/>
            <p:cNvSpPr>
              <a:spLocks noChangeArrowheads="1"/>
            </p:cNvSpPr>
            <p:nvPr/>
          </p:nvSpPr>
          <p:spPr bwMode="auto">
            <a:xfrm>
              <a:off x="3559" y="2827"/>
              <a:ext cx="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p</a:t>
              </a:r>
              <a:endParaRPr lang="en-US"/>
            </a:p>
          </p:txBody>
        </p:sp>
        <p:sp>
          <p:nvSpPr>
            <p:cNvPr id="403539" name="Rectangle 83"/>
            <p:cNvSpPr>
              <a:spLocks noChangeArrowheads="1"/>
            </p:cNvSpPr>
            <p:nvPr/>
          </p:nvSpPr>
          <p:spPr bwMode="auto">
            <a:xfrm>
              <a:off x="3627" y="2827"/>
              <a:ext cx="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l</a:t>
              </a:r>
              <a:endParaRPr lang="en-US"/>
            </a:p>
          </p:txBody>
        </p:sp>
        <p:sp>
          <p:nvSpPr>
            <p:cNvPr id="403540" name="Rectangle 84"/>
            <p:cNvSpPr>
              <a:spLocks noChangeArrowheads="1"/>
            </p:cNvSpPr>
            <p:nvPr/>
          </p:nvSpPr>
          <p:spPr bwMode="auto">
            <a:xfrm>
              <a:off x="3671" y="2827"/>
              <a:ext cx="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03541" name="Rectangle 85"/>
            <p:cNvSpPr>
              <a:spLocks noChangeArrowheads="1"/>
            </p:cNvSpPr>
            <p:nvPr/>
          </p:nvSpPr>
          <p:spPr bwMode="auto">
            <a:xfrm>
              <a:off x="3735" y="2827"/>
              <a:ext cx="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u</a:t>
              </a:r>
              <a:endParaRPr lang="en-US"/>
            </a:p>
          </p:txBody>
        </p:sp>
        <p:sp>
          <p:nvSpPr>
            <p:cNvPr id="403542" name="Rectangle 86"/>
            <p:cNvSpPr>
              <a:spLocks noChangeArrowheads="1"/>
            </p:cNvSpPr>
            <p:nvPr/>
          </p:nvSpPr>
          <p:spPr bwMode="auto">
            <a:xfrm>
              <a:off x="3807" y="2827"/>
              <a:ext cx="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403543" name="Rectangle 87"/>
            <p:cNvSpPr>
              <a:spLocks noChangeArrowheads="1"/>
            </p:cNvSpPr>
            <p:nvPr/>
          </p:nvSpPr>
          <p:spPr bwMode="auto">
            <a:xfrm>
              <a:off x="3857" y="282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03544" name="Rectangle 88"/>
            <p:cNvSpPr>
              <a:spLocks noChangeArrowheads="1"/>
            </p:cNvSpPr>
            <p:nvPr/>
          </p:nvSpPr>
          <p:spPr bwMode="auto">
            <a:xfrm>
              <a:off x="3887" y="2827"/>
              <a:ext cx="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p</a:t>
              </a:r>
              <a:endParaRPr lang="en-US"/>
            </a:p>
          </p:txBody>
        </p:sp>
        <p:sp>
          <p:nvSpPr>
            <p:cNvPr id="403545" name="Rectangle 89"/>
            <p:cNvSpPr>
              <a:spLocks noChangeArrowheads="1"/>
            </p:cNvSpPr>
            <p:nvPr/>
          </p:nvSpPr>
          <p:spPr bwMode="auto">
            <a:xfrm>
              <a:off x="3958" y="2827"/>
              <a:ext cx="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403546" name="Rectangle 90"/>
            <p:cNvSpPr>
              <a:spLocks noChangeArrowheads="1"/>
            </p:cNvSpPr>
            <p:nvPr/>
          </p:nvSpPr>
          <p:spPr bwMode="auto">
            <a:xfrm>
              <a:off x="4022" y="282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403547" name="Rectangle 91"/>
            <p:cNvSpPr>
              <a:spLocks noChangeArrowheads="1"/>
            </p:cNvSpPr>
            <p:nvPr/>
          </p:nvSpPr>
          <p:spPr bwMode="auto">
            <a:xfrm>
              <a:off x="4078" y="282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403548" name="Rectangle 92"/>
            <p:cNvSpPr>
              <a:spLocks noChangeArrowheads="1"/>
            </p:cNvSpPr>
            <p:nvPr/>
          </p:nvSpPr>
          <p:spPr bwMode="auto">
            <a:xfrm>
              <a:off x="4130" y="2827"/>
              <a:ext cx="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403549" name="Rectangle 93"/>
            <p:cNvSpPr>
              <a:spLocks noChangeArrowheads="1"/>
            </p:cNvSpPr>
            <p:nvPr/>
          </p:nvSpPr>
          <p:spPr bwMode="auto">
            <a:xfrm>
              <a:off x="4174" y="2827"/>
              <a:ext cx="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03550" name="Rectangle 94"/>
            <p:cNvSpPr>
              <a:spLocks noChangeArrowheads="1"/>
            </p:cNvSpPr>
            <p:nvPr/>
          </p:nvSpPr>
          <p:spPr bwMode="auto">
            <a:xfrm>
              <a:off x="4224" y="282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03551" name="Rectangle 95"/>
            <p:cNvSpPr>
              <a:spLocks noChangeArrowheads="1"/>
            </p:cNvSpPr>
            <p:nvPr/>
          </p:nvSpPr>
          <p:spPr bwMode="auto">
            <a:xfrm>
              <a:off x="4262" y="2827"/>
              <a:ext cx="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403552" name="Rectangle 96"/>
            <p:cNvSpPr>
              <a:spLocks noChangeArrowheads="1"/>
            </p:cNvSpPr>
            <p:nvPr/>
          </p:nvSpPr>
          <p:spPr bwMode="auto">
            <a:xfrm>
              <a:off x="4330" y="282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403553" name="Rectangle 97"/>
            <p:cNvSpPr>
              <a:spLocks noChangeArrowheads="1"/>
            </p:cNvSpPr>
            <p:nvPr/>
          </p:nvSpPr>
          <p:spPr bwMode="auto">
            <a:xfrm>
              <a:off x="4406" y="2827"/>
              <a:ext cx="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403554" name="Line 98"/>
            <p:cNvSpPr>
              <a:spLocks noChangeShapeType="1"/>
            </p:cNvSpPr>
            <p:nvPr/>
          </p:nvSpPr>
          <p:spPr bwMode="auto">
            <a:xfrm>
              <a:off x="4418" y="2285"/>
              <a:ext cx="40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55" name="Line 99"/>
            <p:cNvSpPr>
              <a:spLocks noChangeShapeType="1"/>
            </p:cNvSpPr>
            <p:nvPr/>
          </p:nvSpPr>
          <p:spPr bwMode="auto">
            <a:xfrm>
              <a:off x="4418" y="2604"/>
              <a:ext cx="40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56" name="Oval 100"/>
            <p:cNvSpPr>
              <a:spLocks noChangeArrowheads="1"/>
            </p:cNvSpPr>
            <p:nvPr/>
          </p:nvSpPr>
          <p:spPr bwMode="auto">
            <a:xfrm>
              <a:off x="4741" y="2289"/>
              <a:ext cx="208" cy="319"/>
            </a:xfrm>
            <a:prstGeom prst="ellipse">
              <a:avLst/>
            </a:prstGeom>
            <a:solidFill>
              <a:srgbClr val="4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557" name="Rectangle 101"/>
            <p:cNvSpPr>
              <a:spLocks noChangeArrowheads="1"/>
            </p:cNvSpPr>
            <p:nvPr/>
          </p:nvSpPr>
          <p:spPr bwMode="auto">
            <a:xfrm>
              <a:off x="912" y="2508"/>
              <a:ext cx="4288" cy="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58" name="Freeform 102"/>
            <p:cNvSpPr>
              <a:spLocks/>
            </p:cNvSpPr>
            <p:nvPr/>
          </p:nvSpPr>
          <p:spPr bwMode="auto">
            <a:xfrm>
              <a:off x="5080" y="2453"/>
              <a:ext cx="160" cy="135"/>
            </a:xfrm>
            <a:custGeom>
              <a:avLst/>
              <a:gdLst>
                <a:gd name="T0" fmla="*/ 0 w 160"/>
                <a:gd name="T1" fmla="*/ 0 h 135"/>
                <a:gd name="T2" fmla="*/ 0 w 160"/>
                <a:gd name="T3" fmla="*/ 135 h 135"/>
                <a:gd name="T4" fmla="*/ 160 w 160"/>
                <a:gd name="T5" fmla="*/ 63 h 135"/>
                <a:gd name="T6" fmla="*/ 0 w 160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35">
                  <a:moveTo>
                    <a:pt x="0" y="0"/>
                  </a:moveTo>
                  <a:lnTo>
                    <a:pt x="0" y="135"/>
                  </a:lnTo>
                  <a:lnTo>
                    <a:pt x="16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59" name="Freeform 103"/>
            <p:cNvSpPr>
              <a:spLocks/>
            </p:cNvSpPr>
            <p:nvPr/>
          </p:nvSpPr>
          <p:spPr bwMode="auto">
            <a:xfrm>
              <a:off x="5080" y="2269"/>
              <a:ext cx="160" cy="160"/>
            </a:xfrm>
            <a:custGeom>
              <a:avLst/>
              <a:gdLst>
                <a:gd name="T0" fmla="*/ 0 w 160"/>
                <a:gd name="T1" fmla="*/ 160 h 160"/>
                <a:gd name="T2" fmla="*/ 0 w 160"/>
                <a:gd name="T3" fmla="*/ 0 h 160"/>
                <a:gd name="T4" fmla="*/ 160 w 160"/>
                <a:gd name="T5" fmla="*/ 80 h 160"/>
                <a:gd name="T6" fmla="*/ 0 w 160"/>
                <a:gd name="T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60">
                  <a:moveTo>
                    <a:pt x="0" y="160"/>
                  </a:moveTo>
                  <a:lnTo>
                    <a:pt x="0" y="0"/>
                  </a:lnTo>
                  <a:lnTo>
                    <a:pt x="160" y="8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9900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60" name="Rectangle 104"/>
            <p:cNvSpPr>
              <a:spLocks noChangeArrowheads="1"/>
            </p:cNvSpPr>
            <p:nvPr/>
          </p:nvSpPr>
          <p:spPr bwMode="auto">
            <a:xfrm>
              <a:off x="3603" y="2333"/>
              <a:ext cx="1501" cy="32"/>
            </a:xfrm>
            <a:prstGeom prst="rect">
              <a:avLst/>
            </a:prstGeom>
            <a:solidFill>
              <a:srgbClr val="9900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61" name="Freeform 105"/>
            <p:cNvSpPr>
              <a:spLocks/>
            </p:cNvSpPr>
            <p:nvPr/>
          </p:nvSpPr>
          <p:spPr bwMode="auto">
            <a:xfrm>
              <a:off x="3515" y="2134"/>
              <a:ext cx="184" cy="159"/>
            </a:xfrm>
            <a:custGeom>
              <a:avLst/>
              <a:gdLst>
                <a:gd name="T0" fmla="*/ 0 w 184"/>
                <a:gd name="T1" fmla="*/ 0 h 159"/>
                <a:gd name="T2" fmla="*/ 184 w 184"/>
                <a:gd name="T3" fmla="*/ 0 h 159"/>
                <a:gd name="T4" fmla="*/ 96 w 184"/>
                <a:gd name="T5" fmla="*/ 159 h 159"/>
                <a:gd name="T6" fmla="*/ 0 w 184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59">
                  <a:moveTo>
                    <a:pt x="0" y="0"/>
                  </a:moveTo>
                  <a:lnTo>
                    <a:pt x="184" y="0"/>
                  </a:lnTo>
                  <a:lnTo>
                    <a:pt x="96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562" name="Rectangle 106"/>
            <p:cNvSpPr>
              <a:spLocks noChangeArrowheads="1"/>
            </p:cNvSpPr>
            <p:nvPr/>
          </p:nvSpPr>
          <p:spPr bwMode="auto">
            <a:xfrm>
              <a:off x="3024" y="3297"/>
              <a:ext cx="1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O</a:t>
              </a:r>
              <a:endParaRPr lang="en-US"/>
            </a:p>
          </p:txBody>
        </p:sp>
        <p:sp>
          <p:nvSpPr>
            <p:cNvPr id="403563" name="Rectangle 107"/>
            <p:cNvSpPr>
              <a:spLocks noChangeArrowheads="1"/>
            </p:cNvSpPr>
            <p:nvPr/>
          </p:nvSpPr>
          <p:spPr bwMode="auto">
            <a:xfrm>
              <a:off x="3124" y="3297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403564" name="Rectangle 108"/>
            <p:cNvSpPr>
              <a:spLocks noChangeArrowheads="1"/>
            </p:cNvSpPr>
            <p:nvPr/>
          </p:nvSpPr>
          <p:spPr bwMode="auto">
            <a:xfrm>
              <a:off x="3232" y="3297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03565" name="Rectangle 109"/>
            <p:cNvSpPr>
              <a:spLocks noChangeArrowheads="1"/>
            </p:cNvSpPr>
            <p:nvPr/>
          </p:nvSpPr>
          <p:spPr bwMode="auto">
            <a:xfrm>
              <a:off x="3336" y="3297"/>
              <a:ext cx="1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03566" name="Rectangle 110"/>
            <p:cNvSpPr>
              <a:spLocks noChangeArrowheads="1"/>
            </p:cNvSpPr>
            <p:nvPr/>
          </p:nvSpPr>
          <p:spPr bwMode="auto">
            <a:xfrm>
              <a:off x="3465" y="329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/>
              <a:r>
                <a:rPr lang="en-US" sz="1800" b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03460" name="Text Box 4"/>
            <p:cNvSpPr txBox="1">
              <a:spLocks noChangeArrowheads="1"/>
            </p:cNvSpPr>
            <p:nvPr/>
          </p:nvSpPr>
          <p:spPr bwMode="auto">
            <a:xfrm>
              <a:off x="1720" y="1632"/>
              <a:ext cx="8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fr-FR" sz="1400" b="0">
                  <a:latin typeface="Arial" charset="0"/>
                </a:rPr>
                <a:t>Drop function</a:t>
              </a:r>
            </a:p>
          </p:txBody>
        </p:sp>
        <p:sp>
          <p:nvSpPr>
            <p:cNvPr id="403462" name="Text Box 6"/>
            <p:cNvSpPr txBox="1">
              <a:spLocks noChangeArrowheads="1"/>
            </p:cNvSpPr>
            <p:nvPr/>
          </p:nvSpPr>
          <p:spPr bwMode="auto">
            <a:xfrm>
              <a:off x="3264" y="2832"/>
              <a:ext cx="1200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fr-FR" sz="1400" b="0">
                  <a:latin typeface="Arial" charset="0"/>
                </a:rPr>
                <a:t>Passive coupler 2x1</a:t>
              </a:r>
              <a:endParaRPr lang="fr-FR" sz="2400" b="0">
                <a:latin typeface="Arial" charset="0"/>
              </a:endParaRPr>
            </a:p>
          </p:txBody>
        </p:sp>
        <p:sp>
          <p:nvSpPr>
            <p:cNvPr id="403567" name="Text Box 111"/>
            <p:cNvSpPr txBox="1">
              <a:spLocks noChangeArrowheads="1"/>
            </p:cNvSpPr>
            <p:nvPr/>
          </p:nvSpPr>
          <p:spPr bwMode="auto">
            <a:xfrm>
              <a:off x="3216" y="1640"/>
              <a:ext cx="8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fr-FR" sz="1400" b="0">
                  <a:latin typeface="Arial" charset="0"/>
                </a:rPr>
                <a:t>Add function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88" name="Rectangle 2">
            <a:extLst>
              <a:ext uri="{FF2B5EF4-FFF2-40B4-BE49-F238E27FC236}">
                <a16:creationId xmlns:a16="http://schemas.microsoft.com/office/drawing/2014/main" id="{C2FB98F5-CB15-DD45-95CF-2AE049107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640" y="4110037"/>
            <a:ext cx="3455987" cy="1800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89" name="Group 3">
            <a:extLst>
              <a:ext uri="{FF2B5EF4-FFF2-40B4-BE49-F238E27FC236}">
                <a16:creationId xmlns:a16="http://schemas.microsoft.com/office/drawing/2014/main" id="{32D857C9-ABCB-1F40-B55A-9B73BF824221}"/>
              </a:ext>
            </a:extLst>
          </p:cNvPr>
          <p:cNvGrpSpPr>
            <a:grpSpLocks/>
          </p:cNvGrpSpPr>
          <p:nvPr/>
        </p:nvGrpSpPr>
        <p:grpSpPr bwMode="auto">
          <a:xfrm>
            <a:off x="5248665" y="4702175"/>
            <a:ext cx="714375" cy="889000"/>
            <a:chOff x="3692" y="1547"/>
            <a:chExt cx="487" cy="560"/>
          </a:xfrm>
        </p:grpSpPr>
        <p:sp>
          <p:nvSpPr>
            <p:cNvPr id="90" name="Oval 4">
              <a:extLst>
                <a:ext uri="{FF2B5EF4-FFF2-40B4-BE49-F238E27FC236}">
                  <a16:creationId xmlns:a16="http://schemas.microsoft.com/office/drawing/2014/main" id="{92EE3267-9C4F-C14A-B824-EC5E6E7F4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1547"/>
              <a:ext cx="487" cy="560"/>
            </a:xfrm>
            <a:prstGeom prst="ellipse">
              <a:avLst/>
            </a:prstGeom>
            <a:noFill/>
            <a:ln w="2070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0000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" name="Group 5">
              <a:extLst>
                <a:ext uri="{FF2B5EF4-FFF2-40B4-BE49-F238E27FC236}">
                  <a16:creationId xmlns:a16="http://schemas.microsoft.com/office/drawing/2014/main" id="{A132B335-7F50-B449-820D-4D0117B33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" y="1638"/>
              <a:ext cx="367" cy="374"/>
              <a:chOff x="3769" y="1638"/>
              <a:chExt cx="367" cy="374"/>
            </a:xfrm>
          </p:grpSpPr>
          <p:sp>
            <p:nvSpPr>
              <p:cNvPr id="92" name="Arc 6">
                <a:extLst>
                  <a:ext uri="{FF2B5EF4-FFF2-40B4-BE49-F238E27FC236}">
                    <a16:creationId xmlns:a16="http://schemas.microsoft.com/office/drawing/2014/main" id="{DF8846C3-21B9-D349-895B-4EBAEB993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9" y="1638"/>
                <a:ext cx="163" cy="18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21599"/>
                    </a:moveTo>
                    <a:cubicBezTo>
                      <a:pt x="-1" y="9670"/>
                      <a:pt x="9670" y="-1"/>
                      <a:pt x="21600" y="-1"/>
                    </a:cubicBezTo>
                  </a:path>
                  <a:path w="21600" h="21600" stroke="0" extrusionOk="0">
                    <a:moveTo>
                      <a:pt x="-1" y="21599"/>
                    </a:moveTo>
                    <a:cubicBezTo>
                      <a:pt x="-1" y="9670"/>
                      <a:pt x="9670" y="-1"/>
                      <a:pt x="21600" y="-1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070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Arc 7">
                <a:extLst>
                  <a:ext uri="{FF2B5EF4-FFF2-40B4-BE49-F238E27FC236}">
                    <a16:creationId xmlns:a16="http://schemas.microsoft.com/office/drawing/2014/main" id="{157F1C74-7C57-A84E-8D18-051A5D154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9" y="1825"/>
                <a:ext cx="163" cy="18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2070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Arc 8">
                <a:extLst>
                  <a:ext uri="{FF2B5EF4-FFF2-40B4-BE49-F238E27FC236}">
                    <a16:creationId xmlns:a16="http://schemas.microsoft.com/office/drawing/2014/main" id="{23D4316E-366B-3248-B26F-09E9AF301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2" y="1638"/>
                <a:ext cx="163" cy="18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070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9">
                <a:extLst>
                  <a:ext uri="{FF2B5EF4-FFF2-40B4-BE49-F238E27FC236}">
                    <a16:creationId xmlns:a16="http://schemas.microsoft.com/office/drawing/2014/main" id="{573C72DE-3A56-D340-BD17-04C7484F6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6" y="1746"/>
                <a:ext cx="40" cy="81"/>
              </a:xfrm>
              <a:prstGeom prst="line">
                <a:avLst/>
              </a:prstGeom>
              <a:noFill/>
              <a:ln w="2070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10">
                <a:extLst>
                  <a:ext uri="{FF2B5EF4-FFF2-40B4-BE49-F238E27FC236}">
                    <a16:creationId xmlns:a16="http://schemas.microsoft.com/office/drawing/2014/main" id="{80265BD5-45E3-AC4A-95BC-DEDA4E6CD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32" y="1779"/>
                <a:ext cx="60" cy="40"/>
              </a:xfrm>
              <a:prstGeom prst="line">
                <a:avLst/>
              </a:prstGeom>
              <a:noFill/>
              <a:ln w="20701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7" name="Oval 11">
            <a:extLst>
              <a:ext uri="{FF2B5EF4-FFF2-40B4-BE49-F238E27FC236}">
                <a16:creationId xmlns:a16="http://schemas.microsoft.com/office/drawing/2014/main" id="{9B9CE1AE-CE00-794D-ACF4-F3F4B4D67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477" y="4702175"/>
            <a:ext cx="714375" cy="889000"/>
          </a:xfrm>
          <a:prstGeom prst="ellips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8" name="Group 12">
            <a:extLst>
              <a:ext uri="{FF2B5EF4-FFF2-40B4-BE49-F238E27FC236}">
                <a16:creationId xmlns:a16="http://schemas.microsoft.com/office/drawing/2014/main" id="{112E61C1-6D66-8C42-98BB-FA458DF39997}"/>
              </a:ext>
            </a:extLst>
          </p:cNvPr>
          <p:cNvGrpSpPr>
            <a:grpSpLocks/>
          </p:cNvGrpSpPr>
          <p:nvPr/>
        </p:nvGrpSpPr>
        <p:grpSpPr bwMode="auto">
          <a:xfrm>
            <a:off x="3367477" y="4824412"/>
            <a:ext cx="476250" cy="668338"/>
            <a:chOff x="1916" y="1624"/>
            <a:chExt cx="326" cy="421"/>
          </a:xfrm>
        </p:grpSpPr>
        <p:sp>
          <p:nvSpPr>
            <p:cNvPr id="99" name="Arc 13">
              <a:extLst>
                <a:ext uri="{FF2B5EF4-FFF2-40B4-BE49-F238E27FC236}">
                  <a16:creationId xmlns:a16="http://schemas.microsoft.com/office/drawing/2014/main" id="{72AD9018-35A5-A244-84E4-6055C4BCE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1624"/>
              <a:ext cx="163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rc 14">
              <a:extLst>
                <a:ext uri="{FF2B5EF4-FFF2-40B4-BE49-F238E27FC236}">
                  <a16:creationId xmlns:a16="http://schemas.microsoft.com/office/drawing/2014/main" id="{CEA4BF54-96FC-534C-992D-1A642B2E4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1624"/>
              <a:ext cx="163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21599"/>
                  </a:moveTo>
                  <a:cubicBezTo>
                    <a:pt x="-1" y="9670"/>
                    <a:pt x="9670" y="-1"/>
                    <a:pt x="21600" y="-1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670"/>
                    <a:pt x="9670" y="-1"/>
                    <a:pt x="21600" y="-1"/>
                  </a:cubicBezTo>
                  <a:lnTo>
                    <a:pt x="21600" y="21600"/>
                  </a:lnTo>
                  <a:lnTo>
                    <a:pt x="-1" y="21599"/>
                  </a:lnTo>
                  <a:close/>
                </a:path>
              </a:pathLst>
            </a:cu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rc 15">
              <a:extLst>
                <a:ext uri="{FF2B5EF4-FFF2-40B4-BE49-F238E27FC236}">
                  <a16:creationId xmlns:a16="http://schemas.microsoft.com/office/drawing/2014/main" id="{E252D148-C8CD-604C-9571-746E32E82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1811"/>
              <a:ext cx="163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6">
              <a:extLst>
                <a:ext uri="{FF2B5EF4-FFF2-40B4-BE49-F238E27FC236}">
                  <a16:creationId xmlns:a16="http://schemas.microsoft.com/office/drawing/2014/main" id="{4B31DB25-469B-7B4C-86E1-06FDBAD7A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7" y="1999"/>
              <a:ext cx="71" cy="46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7">
              <a:extLst>
                <a:ext uri="{FF2B5EF4-FFF2-40B4-BE49-F238E27FC236}">
                  <a16:creationId xmlns:a16="http://schemas.microsoft.com/office/drawing/2014/main" id="{3BBD4410-0DC3-084C-8B2F-8246D9A8F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4" y="1925"/>
              <a:ext cx="35" cy="7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" name="Line 18">
            <a:extLst>
              <a:ext uri="{FF2B5EF4-FFF2-40B4-BE49-F238E27FC236}">
                <a16:creationId xmlns:a16="http://schemas.microsoft.com/office/drawing/2014/main" id="{ED4A2BB5-F9AE-164F-9D55-39E87AC083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4852" y="5146675"/>
            <a:ext cx="12954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9">
            <a:extLst>
              <a:ext uri="{FF2B5EF4-FFF2-40B4-BE49-F238E27FC236}">
                <a16:creationId xmlns:a16="http://schemas.microsoft.com/office/drawing/2014/main" id="{0D32B6FE-2EF0-ED4B-8865-83C3A395D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977" y="5146675"/>
            <a:ext cx="519113" cy="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20">
            <a:extLst>
              <a:ext uri="{FF2B5EF4-FFF2-40B4-BE49-F238E27FC236}">
                <a16:creationId xmlns:a16="http://schemas.microsoft.com/office/drawing/2014/main" id="{C5D54429-F04F-6B48-B02E-C76F47AD6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740" y="5146675"/>
            <a:ext cx="5683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21">
            <a:extLst>
              <a:ext uri="{FF2B5EF4-FFF2-40B4-BE49-F238E27FC236}">
                <a16:creationId xmlns:a16="http://schemas.microsoft.com/office/drawing/2014/main" id="{38195075-A923-C74F-9F76-6260389AE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4265" y="5588000"/>
            <a:ext cx="1587" cy="61912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22">
            <a:extLst>
              <a:ext uri="{FF2B5EF4-FFF2-40B4-BE49-F238E27FC236}">
                <a16:creationId xmlns:a16="http://schemas.microsoft.com/office/drawing/2014/main" id="{4A512244-B1A6-D14D-9E42-86EF14883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6077" y="5588000"/>
            <a:ext cx="1588" cy="61912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23">
            <a:extLst>
              <a:ext uri="{FF2B5EF4-FFF2-40B4-BE49-F238E27FC236}">
                <a16:creationId xmlns:a16="http://schemas.microsoft.com/office/drawing/2014/main" id="{02AB18AC-024D-3340-B4D6-E18957B89E53}"/>
              </a:ext>
            </a:extLst>
          </p:cNvPr>
          <p:cNvGrpSpPr>
            <a:grpSpLocks/>
          </p:cNvGrpSpPr>
          <p:nvPr/>
        </p:nvGrpSpPr>
        <p:grpSpPr bwMode="auto">
          <a:xfrm>
            <a:off x="4383477" y="4999037"/>
            <a:ext cx="476250" cy="295275"/>
            <a:chOff x="2883" y="1734"/>
            <a:chExt cx="325" cy="186"/>
          </a:xfrm>
        </p:grpSpPr>
        <p:sp>
          <p:nvSpPr>
            <p:cNvPr id="110" name="Line 24">
              <a:extLst>
                <a:ext uri="{FF2B5EF4-FFF2-40B4-BE49-F238E27FC236}">
                  <a16:creationId xmlns:a16="http://schemas.microsoft.com/office/drawing/2014/main" id="{9280EEE6-FA24-8B49-8A44-C5F995F14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7" y="1734"/>
              <a:ext cx="1" cy="186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25">
              <a:extLst>
                <a:ext uri="{FF2B5EF4-FFF2-40B4-BE49-F238E27FC236}">
                  <a16:creationId xmlns:a16="http://schemas.microsoft.com/office/drawing/2014/main" id="{654A7DC7-3598-A141-B788-EB4A2F107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6" y="1734"/>
              <a:ext cx="1" cy="186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26">
              <a:extLst>
                <a:ext uri="{FF2B5EF4-FFF2-40B4-BE49-F238E27FC236}">
                  <a16:creationId xmlns:a16="http://schemas.microsoft.com/office/drawing/2014/main" id="{9FE5D301-FDDE-BF45-935B-16B4609B8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5" y="1734"/>
              <a:ext cx="1" cy="186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27">
              <a:extLst>
                <a:ext uri="{FF2B5EF4-FFF2-40B4-BE49-F238E27FC236}">
                  <a16:creationId xmlns:a16="http://schemas.microsoft.com/office/drawing/2014/main" id="{72D5D141-EF1F-E54C-A04F-1B4C186AA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1734"/>
              <a:ext cx="1" cy="186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28">
              <a:extLst>
                <a:ext uri="{FF2B5EF4-FFF2-40B4-BE49-F238E27FC236}">
                  <a16:creationId xmlns:a16="http://schemas.microsoft.com/office/drawing/2014/main" id="{25D65C4C-3D21-604B-BC75-B04B70599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3" y="1734"/>
              <a:ext cx="1" cy="186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" name="Rectangle 29">
            <a:extLst>
              <a:ext uri="{FF2B5EF4-FFF2-40B4-BE49-F238E27FC236}">
                <a16:creationId xmlns:a16="http://schemas.microsoft.com/office/drawing/2014/main" id="{BDEAFA4F-3026-AE46-AA9C-ACD55214F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902" y="5118100"/>
            <a:ext cx="3508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762000" eaLnBrk="0" hangingPunct="0"/>
            <a:r>
              <a:rPr lang="en-US" sz="2300">
                <a:latin typeface="FuturaA Md BT" charset="0"/>
              </a:rPr>
              <a:t>S</a:t>
            </a:r>
            <a:r>
              <a:rPr lang="en-US" sz="2300" baseline="-25000">
                <a:latin typeface="FuturaA Md BT" charset="0"/>
              </a:rPr>
              <a:t>in</a:t>
            </a:r>
            <a:endParaRPr lang="en-US" baseline="-25000">
              <a:latin typeface="FuturaA Md BT" charset="0"/>
            </a:endParaRPr>
          </a:p>
        </p:txBody>
      </p:sp>
      <p:sp>
        <p:nvSpPr>
          <p:cNvPr id="116" name="Rectangle 30">
            <a:extLst>
              <a:ext uri="{FF2B5EF4-FFF2-40B4-BE49-F238E27FC236}">
                <a16:creationId xmlns:a16="http://schemas.microsoft.com/office/drawing/2014/main" id="{03A3B06D-8995-EF4A-A0BF-3038F787D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565" y="5118100"/>
            <a:ext cx="4699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762000" eaLnBrk="0" hangingPunct="0"/>
            <a:r>
              <a:rPr lang="en-US" sz="2300">
                <a:latin typeface="FuturaA Md BT" charset="0"/>
              </a:rPr>
              <a:t>S</a:t>
            </a:r>
            <a:r>
              <a:rPr lang="en-US" sz="2300" baseline="-25000">
                <a:latin typeface="FuturaA Md BT" charset="0"/>
              </a:rPr>
              <a:t>out</a:t>
            </a:r>
            <a:endParaRPr lang="en-US" baseline="-25000">
              <a:latin typeface="FuturaA Md BT" charset="0"/>
            </a:endParaRPr>
          </a:p>
        </p:txBody>
      </p:sp>
      <p:sp>
        <p:nvSpPr>
          <p:cNvPr id="117" name="Rectangle 31">
            <a:extLst>
              <a:ext uri="{FF2B5EF4-FFF2-40B4-BE49-F238E27FC236}">
                <a16:creationId xmlns:a16="http://schemas.microsoft.com/office/drawing/2014/main" id="{9071F6E5-60FA-5E4C-BCE1-DFCF26F55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590" y="6278562"/>
            <a:ext cx="5365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762000" eaLnBrk="0" hangingPunct="0"/>
            <a:r>
              <a:rPr lang="en-US" sz="2300">
                <a:latin typeface="FuturaA Md BT" charset="0"/>
              </a:rPr>
              <a:t>Add</a:t>
            </a:r>
            <a:endParaRPr lang="en-US">
              <a:latin typeface="FuturaA Md BT" charset="0"/>
            </a:endParaRPr>
          </a:p>
        </p:txBody>
      </p:sp>
      <p:sp>
        <p:nvSpPr>
          <p:cNvPr id="118" name="Rectangle 32">
            <a:extLst>
              <a:ext uri="{FF2B5EF4-FFF2-40B4-BE49-F238E27FC236}">
                <a16:creationId xmlns:a16="http://schemas.microsoft.com/office/drawing/2014/main" id="{96CCC5E8-6FA2-844C-815C-B4E986872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877" y="6278562"/>
            <a:ext cx="6397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762000" eaLnBrk="0" hangingPunct="0"/>
            <a:r>
              <a:rPr lang="en-US" sz="2300">
                <a:latin typeface="FuturaA Md BT" charset="0"/>
              </a:rPr>
              <a:t>Drop</a:t>
            </a:r>
            <a:endParaRPr lang="en-US">
              <a:latin typeface="FuturaA Md BT" charset="0"/>
            </a:endParaRPr>
          </a:p>
        </p:txBody>
      </p:sp>
      <p:sp>
        <p:nvSpPr>
          <p:cNvPr id="119" name="Rectangle 33">
            <a:extLst>
              <a:ext uri="{FF2B5EF4-FFF2-40B4-BE49-F238E27FC236}">
                <a16:creationId xmlns:a16="http://schemas.microsoft.com/office/drawing/2014/main" id="{F8E28502-9735-B44D-A3D4-E5B0B4774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152" y="4589462"/>
            <a:ext cx="6064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762000" eaLnBrk="0" hangingPunct="0"/>
            <a:r>
              <a:rPr lang="en-US" sz="2300">
                <a:latin typeface="FuturaA Md BT" charset="0"/>
              </a:rPr>
              <a:t>FBG</a:t>
            </a:r>
            <a:endParaRPr lang="en-US">
              <a:latin typeface="FuturaA Md BT" charset="0"/>
            </a:endParaRPr>
          </a:p>
        </p:txBody>
      </p:sp>
      <p:sp>
        <p:nvSpPr>
          <p:cNvPr id="120" name="Rectangle 34">
            <a:extLst>
              <a:ext uri="{FF2B5EF4-FFF2-40B4-BE49-F238E27FC236}">
                <a16:creationId xmlns:a16="http://schemas.microsoft.com/office/drawing/2014/main" id="{3EB8DA60-79FA-C340-9A5A-217DA6623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577" y="4191000"/>
            <a:ext cx="159629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n-US" sz="2000" dirty="0">
                <a:latin typeface="FuturaA Md BT" charset="0"/>
                <a:cs typeface="+mn-cs"/>
              </a:rPr>
              <a:t>Circulator</a:t>
            </a:r>
          </a:p>
        </p:txBody>
      </p:sp>
      <p:sp>
        <p:nvSpPr>
          <p:cNvPr id="121" name="Rectangle 35">
            <a:extLst>
              <a:ext uri="{FF2B5EF4-FFF2-40B4-BE49-F238E27FC236}">
                <a16:creationId xmlns:a16="http://schemas.microsoft.com/office/drawing/2014/main" id="{B6B65938-1877-1B4B-88EF-A96E545A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806" y="4191000"/>
            <a:ext cx="1558071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n-US" sz="2000" dirty="0">
                <a:latin typeface="FuturaA Md BT" charset="0"/>
                <a:cs typeface="+mn-cs"/>
              </a:rPr>
              <a:t>Circulator</a:t>
            </a:r>
          </a:p>
        </p:txBody>
      </p:sp>
      <p:sp>
        <p:nvSpPr>
          <p:cNvPr id="122" name="Text Box 102">
            <a:extLst>
              <a:ext uri="{FF2B5EF4-FFF2-40B4-BE49-F238E27FC236}">
                <a16:creationId xmlns:a16="http://schemas.microsoft.com/office/drawing/2014/main" id="{DBB296E1-F440-E543-B0CC-89281DCA4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43" y="5477420"/>
            <a:ext cx="25225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defRPr/>
            </a:pPr>
            <a:r>
              <a:rPr lang="en-GB" sz="1600" dirty="0">
                <a:latin typeface="Arial" charset="0"/>
                <a:cs typeface="+mn-cs"/>
              </a:rPr>
              <a:t>FBG: Fibre Bragg Grating</a:t>
            </a:r>
          </a:p>
        </p:txBody>
      </p:sp>
    </p:spTree>
    <p:extLst>
      <p:ext uri="{BB962C8B-B14F-4D97-AF65-F5344CB8AC3E}">
        <p14:creationId xmlns:p14="http://schemas.microsoft.com/office/powerpoint/2010/main" val="395250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7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8D68-8F3D-485B-A54C-D42F183B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OADM 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A09C2-F1EC-4700-BDEB-045E0F0C24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A9E12-DFF7-4F4B-BA68-93374B32C6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3684B-1D53-4281-AC40-99B1D0EB7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18" t="382" r="618" b="53155"/>
          <a:stretch/>
        </p:blipFill>
        <p:spPr>
          <a:xfrm>
            <a:off x="251520" y="908720"/>
            <a:ext cx="8640960" cy="3282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9AEB0-7D04-4821-9C2C-538A825A9B7A}"/>
              </a:ext>
            </a:extLst>
          </p:cNvPr>
          <p:cNvSpPr txBox="1"/>
          <p:nvPr/>
        </p:nvSpPr>
        <p:spPr>
          <a:xfrm>
            <a:off x="2339752" y="4191715"/>
            <a:ext cx="48334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Parallel architecture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All wavelengths are demultiplexed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Some wavelengths are terminated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Terminated wavelengths are preconfigured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Fixed losses</a:t>
            </a:r>
          </a:p>
          <a:p>
            <a:endParaRPr lang="en-GB" dirty="0"/>
          </a:p>
          <a:p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Bidirectional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474C67-225A-944B-8535-09B86DE67597}"/>
              </a:ext>
            </a:extLst>
          </p:cNvPr>
          <p:cNvCxnSpPr/>
          <p:nvPr/>
        </p:nvCxnSpPr>
        <p:spPr>
          <a:xfrm>
            <a:off x="3059832" y="2276872"/>
            <a:ext cx="2520280" cy="0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4819C9-3EED-8740-ADAB-72E9B97AB964}"/>
              </a:ext>
            </a:extLst>
          </p:cNvPr>
          <p:cNvCxnSpPr/>
          <p:nvPr/>
        </p:nvCxnSpPr>
        <p:spPr>
          <a:xfrm>
            <a:off x="3059832" y="1772816"/>
            <a:ext cx="2520280" cy="0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30BFF2-6A2A-AA4D-BC5B-5B4E87920980}"/>
              </a:ext>
            </a:extLst>
          </p:cNvPr>
          <p:cNvCxnSpPr>
            <a:cxnSpLocks/>
          </p:cNvCxnSpPr>
          <p:nvPr/>
        </p:nvCxnSpPr>
        <p:spPr>
          <a:xfrm>
            <a:off x="3059832" y="2852936"/>
            <a:ext cx="935906" cy="0"/>
          </a:xfrm>
          <a:prstGeom prst="line">
            <a:avLst/>
          </a:prstGeom>
          <a:ln w="825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2C7B77-21E3-9142-ACC7-C70D9D9709BC}"/>
              </a:ext>
            </a:extLst>
          </p:cNvPr>
          <p:cNvCxnSpPr>
            <a:cxnSpLocks/>
          </p:cNvCxnSpPr>
          <p:nvPr/>
        </p:nvCxnSpPr>
        <p:spPr>
          <a:xfrm>
            <a:off x="3995738" y="2852936"/>
            <a:ext cx="0" cy="720080"/>
          </a:xfrm>
          <a:prstGeom prst="line">
            <a:avLst/>
          </a:prstGeom>
          <a:ln w="825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50C66B-22F4-164F-8C3F-5DFC63436BE6}"/>
              </a:ext>
            </a:extLst>
          </p:cNvPr>
          <p:cNvCxnSpPr>
            <a:cxnSpLocks/>
          </p:cNvCxnSpPr>
          <p:nvPr/>
        </p:nvCxnSpPr>
        <p:spPr>
          <a:xfrm>
            <a:off x="3779912" y="3244137"/>
            <a:ext cx="0" cy="328879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5BE5C6-50BF-1D4F-9220-4FA8BBA58B5F}"/>
              </a:ext>
            </a:extLst>
          </p:cNvPr>
          <p:cNvCxnSpPr>
            <a:cxnSpLocks/>
          </p:cNvCxnSpPr>
          <p:nvPr/>
        </p:nvCxnSpPr>
        <p:spPr>
          <a:xfrm>
            <a:off x="3066915" y="3244137"/>
            <a:ext cx="712997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083F-B1B1-6F4F-8C09-30AA14EA3756}"/>
              </a:ext>
            </a:extLst>
          </p:cNvPr>
          <p:cNvCxnSpPr>
            <a:cxnSpLocks/>
          </p:cNvCxnSpPr>
          <p:nvPr/>
        </p:nvCxnSpPr>
        <p:spPr>
          <a:xfrm>
            <a:off x="4716016" y="2860534"/>
            <a:ext cx="935906" cy="0"/>
          </a:xfrm>
          <a:prstGeom prst="line">
            <a:avLst/>
          </a:prstGeom>
          <a:ln w="825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142064-FBD0-0E4E-A8CA-B1C833C5B589}"/>
              </a:ext>
            </a:extLst>
          </p:cNvPr>
          <p:cNvCxnSpPr>
            <a:cxnSpLocks/>
          </p:cNvCxnSpPr>
          <p:nvPr/>
        </p:nvCxnSpPr>
        <p:spPr>
          <a:xfrm>
            <a:off x="4716016" y="2852936"/>
            <a:ext cx="0" cy="720080"/>
          </a:xfrm>
          <a:prstGeom prst="line">
            <a:avLst/>
          </a:prstGeom>
          <a:ln w="825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16C039-9D13-D147-9366-22C35AF560E4}"/>
              </a:ext>
            </a:extLst>
          </p:cNvPr>
          <p:cNvCxnSpPr>
            <a:cxnSpLocks/>
          </p:cNvCxnSpPr>
          <p:nvPr/>
        </p:nvCxnSpPr>
        <p:spPr>
          <a:xfrm>
            <a:off x="4939446" y="3312903"/>
            <a:ext cx="0" cy="328879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9BD448-51D6-794C-A0A3-F9F2B35D9FC8}"/>
              </a:ext>
            </a:extLst>
          </p:cNvPr>
          <p:cNvCxnSpPr>
            <a:cxnSpLocks/>
          </p:cNvCxnSpPr>
          <p:nvPr/>
        </p:nvCxnSpPr>
        <p:spPr>
          <a:xfrm>
            <a:off x="4939446" y="3312903"/>
            <a:ext cx="640666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3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310658" y="1086792"/>
            <a:ext cx="792088" cy="122413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396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Optical Cross Connect (OXC)</a:t>
            </a:r>
            <a:endParaRPr lang="en-US" dirty="0">
              <a:cs typeface="+mj-cs"/>
            </a:endParaRPr>
          </a:p>
        </p:txBody>
      </p:sp>
      <p:grpSp>
        <p:nvGrpSpPr>
          <p:cNvPr id="128019" name="Group 37"/>
          <p:cNvGrpSpPr>
            <a:grpSpLocks/>
          </p:cNvGrpSpPr>
          <p:nvPr/>
        </p:nvGrpSpPr>
        <p:grpSpPr bwMode="auto">
          <a:xfrm flipV="1">
            <a:off x="7665170" y="1396454"/>
            <a:ext cx="477837" cy="869950"/>
            <a:chOff x="1694" y="1346"/>
            <a:chExt cx="326" cy="548"/>
          </a:xfrm>
        </p:grpSpPr>
        <p:sp>
          <p:nvSpPr>
            <p:cNvPr id="527398" name="AutoShape 38"/>
            <p:cNvSpPr>
              <a:spLocks noChangeArrowheads="1"/>
            </p:cNvSpPr>
            <p:nvPr/>
          </p:nvSpPr>
          <p:spPr bwMode="auto">
            <a:xfrm rot="5400000">
              <a:off x="1508" y="1532"/>
              <a:ext cx="548" cy="17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399" name="Line 39"/>
            <p:cNvSpPr>
              <a:spLocks noChangeShapeType="1"/>
            </p:cNvSpPr>
            <p:nvPr/>
          </p:nvSpPr>
          <p:spPr bwMode="auto">
            <a:xfrm>
              <a:off x="1868" y="14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00" name="Line 40"/>
            <p:cNvSpPr>
              <a:spLocks noChangeShapeType="1"/>
            </p:cNvSpPr>
            <p:nvPr/>
          </p:nvSpPr>
          <p:spPr bwMode="auto">
            <a:xfrm>
              <a:off x="1868" y="1492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01" name="Line 41"/>
            <p:cNvSpPr>
              <a:spLocks noChangeShapeType="1"/>
            </p:cNvSpPr>
            <p:nvPr/>
          </p:nvSpPr>
          <p:spPr bwMode="auto">
            <a:xfrm>
              <a:off x="1868" y="1560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02" name="Line 42"/>
            <p:cNvSpPr>
              <a:spLocks noChangeShapeType="1"/>
            </p:cNvSpPr>
            <p:nvPr/>
          </p:nvSpPr>
          <p:spPr bwMode="auto">
            <a:xfrm>
              <a:off x="1952" y="1588"/>
              <a:ext cx="0" cy="1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03" name="Line 43"/>
            <p:cNvSpPr>
              <a:spLocks noChangeShapeType="1"/>
            </p:cNvSpPr>
            <p:nvPr/>
          </p:nvSpPr>
          <p:spPr bwMode="auto">
            <a:xfrm>
              <a:off x="1868" y="1828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27404" name="AutoShape 44"/>
          <p:cNvSpPr>
            <a:spLocks noChangeArrowheads="1"/>
          </p:cNvSpPr>
          <p:nvPr/>
        </p:nvSpPr>
        <p:spPr bwMode="auto">
          <a:xfrm rot="16200000">
            <a:off x="573014" y="1351209"/>
            <a:ext cx="869950" cy="2587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05" name="Line 45"/>
          <p:cNvSpPr>
            <a:spLocks noChangeShapeType="1"/>
          </p:cNvSpPr>
          <p:nvPr/>
        </p:nvSpPr>
        <p:spPr bwMode="auto">
          <a:xfrm rot="10800000">
            <a:off x="659532" y="1791741"/>
            <a:ext cx="222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06" name="Line 46"/>
          <p:cNvSpPr>
            <a:spLocks noChangeShapeType="1"/>
          </p:cNvSpPr>
          <p:nvPr/>
        </p:nvSpPr>
        <p:spPr bwMode="auto">
          <a:xfrm rot="10800000">
            <a:off x="659532" y="1683791"/>
            <a:ext cx="222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07" name="Line 47"/>
          <p:cNvSpPr>
            <a:spLocks noChangeShapeType="1"/>
          </p:cNvSpPr>
          <p:nvPr/>
        </p:nvSpPr>
        <p:spPr bwMode="auto">
          <a:xfrm rot="10800000">
            <a:off x="659532" y="1575841"/>
            <a:ext cx="222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08" name="Line 48"/>
          <p:cNvSpPr>
            <a:spLocks noChangeShapeType="1"/>
          </p:cNvSpPr>
          <p:nvPr/>
        </p:nvSpPr>
        <p:spPr bwMode="auto">
          <a:xfrm rot="10800000">
            <a:off x="757957" y="1271041"/>
            <a:ext cx="0" cy="2603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09" name="Line 49"/>
          <p:cNvSpPr>
            <a:spLocks noChangeShapeType="1"/>
          </p:cNvSpPr>
          <p:nvPr/>
        </p:nvSpPr>
        <p:spPr bwMode="auto">
          <a:xfrm rot="10800000">
            <a:off x="659532" y="1150391"/>
            <a:ext cx="222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10" name="Text Box 50"/>
          <p:cNvSpPr txBox="1">
            <a:spLocks noChangeArrowheads="1"/>
          </p:cNvSpPr>
          <p:nvPr/>
        </p:nvSpPr>
        <p:spPr bwMode="auto">
          <a:xfrm>
            <a:off x="459507" y="867816"/>
            <a:ext cx="3508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defRPr/>
            </a:pPr>
            <a:r>
              <a:rPr lang="en-GB" sz="1400" b="1">
                <a:latin typeface="Symbol" charset="0"/>
                <a:cs typeface="+mn-cs"/>
              </a:rPr>
              <a:t>l</a:t>
            </a:r>
            <a:r>
              <a:rPr lang="en-GB" sz="1400" b="1" baseline="-25000">
                <a:latin typeface="Symbol" charset="0"/>
                <a:cs typeface="+mn-cs"/>
              </a:rPr>
              <a:t>1</a:t>
            </a:r>
            <a:endParaRPr lang="en-GB" sz="1400" b="1">
              <a:latin typeface="Symbol" charset="0"/>
              <a:cs typeface="+mn-cs"/>
            </a:endParaRPr>
          </a:p>
        </p:txBody>
      </p:sp>
      <p:sp>
        <p:nvSpPr>
          <p:cNvPr id="527411" name="Text Box 51"/>
          <p:cNvSpPr txBox="1">
            <a:spLocks noChangeArrowheads="1"/>
          </p:cNvSpPr>
          <p:nvPr/>
        </p:nvSpPr>
        <p:spPr bwMode="auto">
          <a:xfrm>
            <a:off x="453157" y="1648866"/>
            <a:ext cx="3905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defRPr/>
            </a:pPr>
            <a:r>
              <a:rPr lang="en-GB" sz="1400" b="1">
                <a:latin typeface="Symbol" charset="0"/>
                <a:cs typeface="+mn-cs"/>
              </a:rPr>
              <a:t>l</a:t>
            </a:r>
            <a:r>
              <a:rPr lang="en-GB" sz="1400" b="1" baseline="-25000">
                <a:cs typeface="+mn-cs"/>
              </a:rPr>
              <a:t>N</a:t>
            </a:r>
            <a:endParaRPr lang="en-GB" sz="1400" b="1">
              <a:latin typeface="Symbol" charset="0"/>
              <a:cs typeface="+mn-cs"/>
            </a:endParaRPr>
          </a:p>
        </p:txBody>
      </p:sp>
      <p:sp>
        <p:nvSpPr>
          <p:cNvPr id="527412" name="Line 52"/>
          <p:cNvSpPr>
            <a:spLocks noChangeShapeType="1"/>
          </p:cNvSpPr>
          <p:nvPr/>
        </p:nvSpPr>
        <p:spPr bwMode="auto">
          <a:xfrm>
            <a:off x="1137370" y="1469479"/>
            <a:ext cx="1371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28029" name="Group 53"/>
          <p:cNvGrpSpPr>
            <a:grpSpLocks/>
          </p:cNvGrpSpPr>
          <p:nvPr/>
        </p:nvGrpSpPr>
        <p:grpSpPr bwMode="auto">
          <a:xfrm>
            <a:off x="2469282" y="1221829"/>
            <a:ext cx="655638" cy="711200"/>
            <a:chOff x="1716" y="1108"/>
            <a:chExt cx="448" cy="448"/>
          </a:xfrm>
        </p:grpSpPr>
        <p:sp>
          <p:nvSpPr>
            <p:cNvPr id="527414" name="Rectangle 54"/>
            <p:cNvSpPr>
              <a:spLocks noChangeArrowheads="1"/>
            </p:cNvSpPr>
            <p:nvPr/>
          </p:nvSpPr>
          <p:spPr bwMode="auto">
            <a:xfrm>
              <a:off x="1743" y="1108"/>
              <a:ext cx="384" cy="30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15" name="Line 55"/>
            <p:cNvSpPr>
              <a:spLocks noChangeShapeType="1"/>
            </p:cNvSpPr>
            <p:nvPr/>
          </p:nvSpPr>
          <p:spPr bwMode="auto">
            <a:xfrm>
              <a:off x="1828" y="1416"/>
              <a:ext cx="0" cy="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16" name="Line 56"/>
            <p:cNvSpPr>
              <a:spLocks noChangeShapeType="1"/>
            </p:cNvSpPr>
            <p:nvPr/>
          </p:nvSpPr>
          <p:spPr bwMode="auto">
            <a:xfrm>
              <a:off x="2028" y="1416"/>
              <a:ext cx="0" cy="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17" name="Text Box 57"/>
            <p:cNvSpPr txBox="1">
              <a:spLocks noChangeArrowheads="1"/>
            </p:cNvSpPr>
            <p:nvPr/>
          </p:nvSpPr>
          <p:spPr bwMode="auto">
            <a:xfrm>
              <a:off x="1716" y="1169"/>
              <a:ext cx="44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200" b="1">
                  <a:latin typeface="Arial" charset="0"/>
                  <a:cs typeface="+mn-cs"/>
                </a:rPr>
                <a:t>OADM</a:t>
              </a:r>
            </a:p>
          </p:txBody>
        </p:sp>
      </p:grpSp>
      <p:sp>
        <p:nvSpPr>
          <p:cNvPr id="527418" name="Line 58"/>
          <p:cNvSpPr>
            <a:spLocks noChangeShapeType="1"/>
          </p:cNvSpPr>
          <p:nvPr/>
        </p:nvSpPr>
        <p:spPr bwMode="auto">
          <a:xfrm>
            <a:off x="3078882" y="1463129"/>
            <a:ext cx="1371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28031" name="Group 59"/>
          <p:cNvGrpSpPr>
            <a:grpSpLocks/>
          </p:cNvGrpSpPr>
          <p:nvPr/>
        </p:nvGrpSpPr>
        <p:grpSpPr bwMode="auto">
          <a:xfrm>
            <a:off x="4356820" y="1352004"/>
            <a:ext cx="782637" cy="831850"/>
            <a:chOff x="3004" y="1190"/>
            <a:chExt cx="534" cy="524"/>
          </a:xfrm>
        </p:grpSpPr>
        <p:grpSp>
          <p:nvGrpSpPr>
            <p:cNvPr id="128065" name="Group 60"/>
            <p:cNvGrpSpPr>
              <a:grpSpLocks/>
            </p:cNvGrpSpPr>
            <p:nvPr/>
          </p:nvGrpSpPr>
          <p:grpSpPr bwMode="auto">
            <a:xfrm>
              <a:off x="3074" y="1190"/>
              <a:ext cx="386" cy="524"/>
              <a:chOff x="1741" y="1108"/>
              <a:chExt cx="386" cy="448"/>
            </a:xfrm>
          </p:grpSpPr>
          <p:sp>
            <p:nvSpPr>
              <p:cNvPr id="527421" name="Rectangle 61"/>
              <p:cNvSpPr>
                <a:spLocks noChangeArrowheads="1"/>
              </p:cNvSpPr>
              <p:nvPr/>
            </p:nvSpPr>
            <p:spPr bwMode="auto">
              <a:xfrm>
                <a:off x="1741" y="1108"/>
                <a:ext cx="386" cy="308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7422" name="Line 62"/>
              <p:cNvSpPr>
                <a:spLocks noChangeShapeType="1"/>
              </p:cNvSpPr>
              <p:nvPr/>
            </p:nvSpPr>
            <p:spPr bwMode="auto">
              <a:xfrm>
                <a:off x="1828" y="141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7423" name="Line 63"/>
              <p:cNvSpPr>
                <a:spLocks noChangeShapeType="1"/>
              </p:cNvSpPr>
              <p:nvPr/>
            </p:nvSpPr>
            <p:spPr bwMode="auto">
              <a:xfrm>
                <a:off x="2027" y="141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7424" name="Text Box 64"/>
              <p:cNvSpPr txBox="1">
                <a:spLocks noChangeArrowheads="1"/>
              </p:cNvSpPr>
              <p:nvPr/>
            </p:nvSpPr>
            <p:spPr bwMode="auto">
              <a:xfrm>
                <a:off x="1763" y="1170"/>
                <a:ext cx="354" cy="1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7620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defTabSz="7620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7620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7620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0" hangingPunct="0">
                  <a:defRPr/>
                </a:pPr>
                <a:r>
                  <a:rPr lang="en-GB" sz="1200" b="1">
                    <a:latin typeface="Arial" charset="0"/>
                    <a:cs typeface="+mn-cs"/>
                  </a:rPr>
                  <a:t>OXC</a:t>
                </a:r>
              </a:p>
            </p:txBody>
          </p:sp>
        </p:grpSp>
        <p:grpSp>
          <p:nvGrpSpPr>
            <p:cNvPr id="128066" name="Group 65"/>
            <p:cNvGrpSpPr>
              <a:grpSpLocks/>
            </p:cNvGrpSpPr>
            <p:nvPr/>
          </p:nvGrpSpPr>
          <p:grpSpPr bwMode="auto">
            <a:xfrm>
              <a:off x="3004" y="1316"/>
              <a:ext cx="75" cy="174"/>
              <a:chOff x="3004" y="1316"/>
              <a:chExt cx="75" cy="174"/>
            </a:xfrm>
          </p:grpSpPr>
          <p:sp>
            <p:nvSpPr>
              <p:cNvPr id="527426" name="Line 66"/>
              <p:cNvSpPr>
                <a:spLocks noChangeShapeType="1"/>
              </p:cNvSpPr>
              <p:nvPr/>
            </p:nvSpPr>
            <p:spPr bwMode="auto">
              <a:xfrm flipH="1">
                <a:off x="3004" y="1316"/>
                <a:ext cx="6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7427" name="Line 67"/>
              <p:cNvSpPr>
                <a:spLocks noChangeShapeType="1"/>
              </p:cNvSpPr>
              <p:nvPr/>
            </p:nvSpPr>
            <p:spPr bwMode="auto">
              <a:xfrm flipH="1">
                <a:off x="3007" y="1373"/>
                <a:ext cx="6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7428" name="Line 68"/>
              <p:cNvSpPr>
                <a:spLocks noChangeShapeType="1"/>
              </p:cNvSpPr>
              <p:nvPr/>
            </p:nvSpPr>
            <p:spPr bwMode="auto">
              <a:xfrm flipH="1">
                <a:off x="3007" y="1490"/>
                <a:ext cx="6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27429" name="Line 69"/>
            <p:cNvSpPr>
              <a:spLocks noChangeShapeType="1"/>
            </p:cNvSpPr>
            <p:nvPr/>
          </p:nvSpPr>
          <p:spPr bwMode="auto">
            <a:xfrm flipH="1">
              <a:off x="3463" y="1322"/>
              <a:ext cx="6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30" name="Line 70"/>
            <p:cNvSpPr>
              <a:spLocks noChangeShapeType="1"/>
            </p:cNvSpPr>
            <p:nvPr/>
          </p:nvSpPr>
          <p:spPr bwMode="auto">
            <a:xfrm flipH="1">
              <a:off x="3467" y="1379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31" name="Line 71"/>
            <p:cNvSpPr>
              <a:spLocks noChangeShapeType="1"/>
            </p:cNvSpPr>
            <p:nvPr/>
          </p:nvSpPr>
          <p:spPr bwMode="auto">
            <a:xfrm flipH="1">
              <a:off x="3467" y="1496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32" name="Line 72"/>
            <p:cNvSpPr>
              <a:spLocks noChangeShapeType="1"/>
            </p:cNvSpPr>
            <p:nvPr/>
          </p:nvSpPr>
          <p:spPr bwMode="auto">
            <a:xfrm flipH="1">
              <a:off x="3460" y="1262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27433" name="Line 73"/>
          <p:cNvSpPr>
            <a:spLocks noChangeShapeType="1"/>
          </p:cNvSpPr>
          <p:nvPr/>
        </p:nvSpPr>
        <p:spPr bwMode="auto">
          <a:xfrm>
            <a:off x="5463307" y="1815554"/>
            <a:ext cx="571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28033" name="Group 74"/>
          <p:cNvGrpSpPr>
            <a:grpSpLocks/>
          </p:cNvGrpSpPr>
          <p:nvPr/>
        </p:nvGrpSpPr>
        <p:grpSpPr bwMode="auto">
          <a:xfrm>
            <a:off x="5998295" y="1688554"/>
            <a:ext cx="654050" cy="711200"/>
            <a:chOff x="1716" y="1108"/>
            <a:chExt cx="447" cy="448"/>
          </a:xfrm>
        </p:grpSpPr>
        <p:sp>
          <p:nvSpPr>
            <p:cNvPr id="527435" name="Rectangle 75"/>
            <p:cNvSpPr>
              <a:spLocks noChangeArrowheads="1"/>
            </p:cNvSpPr>
            <p:nvPr/>
          </p:nvSpPr>
          <p:spPr bwMode="auto">
            <a:xfrm>
              <a:off x="1743" y="1108"/>
              <a:ext cx="386" cy="30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36" name="Line 76"/>
            <p:cNvSpPr>
              <a:spLocks noChangeShapeType="1"/>
            </p:cNvSpPr>
            <p:nvPr/>
          </p:nvSpPr>
          <p:spPr bwMode="auto">
            <a:xfrm>
              <a:off x="1828" y="1416"/>
              <a:ext cx="0" cy="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37" name="Line 77"/>
            <p:cNvSpPr>
              <a:spLocks noChangeShapeType="1"/>
            </p:cNvSpPr>
            <p:nvPr/>
          </p:nvSpPr>
          <p:spPr bwMode="auto">
            <a:xfrm>
              <a:off x="2028" y="1416"/>
              <a:ext cx="0" cy="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38" name="Text Box 78"/>
            <p:cNvSpPr txBox="1">
              <a:spLocks noChangeArrowheads="1"/>
            </p:cNvSpPr>
            <p:nvPr/>
          </p:nvSpPr>
          <p:spPr bwMode="auto">
            <a:xfrm>
              <a:off x="1716" y="1169"/>
              <a:ext cx="44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200" b="1">
                  <a:latin typeface="Arial" charset="0"/>
                  <a:cs typeface="+mn-cs"/>
                </a:rPr>
                <a:t>OADM</a:t>
              </a:r>
            </a:p>
          </p:txBody>
        </p:sp>
      </p:grpSp>
      <p:sp>
        <p:nvSpPr>
          <p:cNvPr id="527439" name="Line 79"/>
          <p:cNvSpPr>
            <a:spLocks noChangeShapeType="1"/>
          </p:cNvSpPr>
          <p:nvPr/>
        </p:nvSpPr>
        <p:spPr bwMode="auto">
          <a:xfrm>
            <a:off x="5463307" y="1472654"/>
            <a:ext cx="609600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40" name="Oval 80"/>
          <p:cNvSpPr>
            <a:spLocks noChangeArrowheads="1"/>
          </p:cNvSpPr>
          <p:nvPr/>
        </p:nvSpPr>
        <p:spPr bwMode="auto">
          <a:xfrm>
            <a:off x="1666007" y="1469479"/>
            <a:ext cx="193675" cy="2095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41" name="Oval 81"/>
          <p:cNvSpPr>
            <a:spLocks noChangeArrowheads="1"/>
          </p:cNvSpPr>
          <p:nvPr/>
        </p:nvSpPr>
        <p:spPr bwMode="auto">
          <a:xfrm>
            <a:off x="3536082" y="1463129"/>
            <a:ext cx="192088" cy="2095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42" name="Oval 82"/>
          <p:cNvSpPr>
            <a:spLocks noChangeArrowheads="1"/>
          </p:cNvSpPr>
          <p:nvPr/>
        </p:nvSpPr>
        <p:spPr bwMode="auto">
          <a:xfrm>
            <a:off x="5645870" y="1475829"/>
            <a:ext cx="193675" cy="2095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43" name="Oval 83"/>
          <p:cNvSpPr>
            <a:spLocks noChangeArrowheads="1"/>
          </p:cNvSpPr>
          <p:nvPr/>
        </p:nvSpPr>
        <p:spPr bwMode="auto">
          <a:xfrm>
            <a:off x="5610945" y="1818729"/>
            <a:ext cx="193675" cy="2095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44" name="Line 84"/>
          <p:cNvSpPr>
            <a:spLocks noChangeShapeType="1"/>
          </p:cNvSpPr>
          <p:nvPr/>
        </p:nvSpPr>
        <p:spPr bwMode="auto">
          <a:xfrm>
            <a:off x="6091957" y="1472654"/>
            <a:ext cx="703263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45" name="Line 85"/>
          <p:cNvSpPr>
            <a:spLocks noChangeShapeType="1"/>
          </p:cNvSpPr>
          <p:nvPr/>
        </p:nvSpPr>
        <p:spPr bwMode="auto">
          <a:xfrm>
            <a:off x="6601545" y="1831429"/>
            <a:ext cx="10493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46" name="Text Box 86"/>
          <p:cNvSpPr txBox="1">
            <a:spLocks noChangeArrowheads="1"/>
          </p:cNvSpPr>
          <p:nvPr/>
        </p:nvSpPr>
        <p:spPr bwMode="auto">
          <a:xfrm>
            <a:off x="7950920" y="1191666"/>
            <a:ext cx="3524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defRPr/>
            </a:pPr>
            <a:r>
              <a:rPr lang="en-GB" sz="1400" b="1">
                <a:latin typeface="Symbol" charset="0"/>
                <a:cs typeface="+mn-cs"/>
              </a:rPr>
              <a:t>l</a:t>
            </a:r>
            <a:r>
              <a:rPr lang="en-GB" sz="1400" b="1" baseline="-25000">
                <a:latin typeface="Symbol" charset="0"/>
                <a:cs typeface="+mn-cs"/>
              </a:rPr>
              <a:t>1</a:t>
            </a:r>
            <a:endParaRPr lang="en-GB" sz="1400" b="1">
              <a:latin typeface="Symbol" charset="0"/>
              <a:cs typeface="+mn-cs"/>
            </a:endParaRPr>
          </a:p>
        </p:txBody>
      </p:sp>
      <p:sp>
        <p:nvSpPr>
          <p:cNvPr id="527447" name="Text Box 87"/>
          <p:cNvSpPr txBox="1">
            <a:spLocks noChangeArrowheads="1"/>
          </p:cNvSpPr>
          <p:nvPr/>
        </p:nvSpPr>
        <p:spPr bwMode="auto">
          <a:xfrm>
            <a:off x="7942982" y="2020341"/>
            <a:ext cx="3905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defRPr/>
            </a:pPr>
            <a:r>
              <a:rPr lang="en-GB" sz="1400" b="1">
                <a:latin typeface="Symbol" charset="0"/>
                <a:cs typeface="+mn-cs"/>
              </a:rPr>
              <a:t>l</a:t>
            </a:r>
            <a:r>
              <a:rPr lang="en-GB" sz="1400" b="1" baseline="-25000">
                <a:cs typeface="+mn-cs"/>
              </a:rPr>
              <a:t>N</a:t>
            </a:r>
            <a:endParaRPr lang="en-GB" sz="1400" b="1">
              <a:latin typeface="Symbol" charset="0"/>
              <a:cs typeface="+mn-cs"/>
            </a:endParaRPr>
          </a:p>
        </p:txBody>
      </p:sp>
      <p:sp>
        <p:nvSpPr>
          <p:cNvPr id="527448" name="Text Box 88"/>
          <p:cNvSpPr txBox="1">
            <a:spLocks noChangeArrowheads="1"/>
          </p:cNvSpPr>
          <p:nvPr/>
        </p:nvSpPr>
        <p:spPr bwMode="auto">
          <a:xfrm rot="-5400000">
            <a:off x="742083" y="1345653"/>
            <a:ext cx="53181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defRPr/>
            </a:pPr>
            <a:r>
              <a:rPr lang="en-GB" sz="1200" b="1">
                <a:latin typeface="Arial" charset="0"/>
                <a:cs typeface="+mn-cs"/>
              </a:rPr>
              <a:t>MUX</a:t>
            </a:r>
          </a:p>
        </p:txBody>
      </p:sp>
      <p:sp>
        <p:nvSpPr>
          <p:cNvPr id="527449" name="Text Box 89"/>
          <p:cNvSpPr txBox="1">
            <a:spLocks noChangeArrowheads="1"/>
          </p:cNvSpPr>
          <p:nvPr/>
        </p:nvSpPr>
        <p:spPr bwMode="auto">
          <a:xfrm rot="-5400000">
            <a:off x="7541344" y="1683792"/>
            <a:ext cx="531813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0" hangingPunct="0">
              <a:defRPr/>
            </a:pPr>
            <a:r>
              <a:rPr lang="en-GB" sz="1200" b="1">
                <a:latin typeface="Arial" charset="0"/>
                <a:cs typeface="+mn-cs"/>
              </a:rPr>
              <a:t>MUX</a:t>
            </a:r>
          </a:p>
        </p:txBody>
      </p:sp>
      <p:sp>
        <p:nvSpPr>
          <p:cNvPr id="527450" name="AutoShape 90"/>
          <p:cNvSpPr>
            <a:spLocks noChangeArrowheads="1"/>
          </p:cNvSpPr>
          <p:nvPr/>
        </p:nvSpPr>
        <p:spPr bwMode="auto">
          <a:xfrm rot="5387061">
            <a:off x="1900958" y="1339303"/>
            <a:ext cx="341312" cy="26511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51" name="AutoShape 91"/>
          <p:cNvSpPr>
            <a:spLocks noChangeArrowheads="1"/>
          </p:cNvSpPr>
          <p:nvPr/>
        </p:nvSpPr>
        <p:spPr bwMode="auto">
          <a:xfrm rot="5387061">
            <a:off x="3859139" y="1333747"/>
            <a:ext cx="341312" cy="263525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52" name="AutoShape 92"/>
          <p:cNvSpPr>
            <a:spLocks noChangeArrowheads="1"/>
          </p:cNvSpPr>
          <p:nvPr/>
        </p:nvSpPr>
        <p:spPr bwMode="auto">
          <a:xfrm rot="5387061">
            <a:off x="6912695" y="1701254"/>
            <a:ext cx="341312" cy="265112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53" name="Rectangle 93"/>
          <p:cNvSpPr>
            <a:spLocks noChangeArrowheads="1"/>
          </p:cNvSpPr>
          <p:nvPr/>
        </p:nvSpPr>
        <p:spPr bwMode="auto">
          <a:xfrm>
            <a:off x="384895" y="786854"/>
            <a:ext cx="869950" cy="135255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7454" name="Rectangle 94"/>
          <p:cNvSpPr>
            <a:spLocks noChangeArrowheads="1"/>
          </p:cNvSpPr>
          <p:nvPr/>
        </p:nvSpPr>
        <p:spPr bwMode="auto">
          <a:xfrm>
            <a:off x="7498482" y="1120229"/>
            <a:ext cx="869950" cy="135255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28052" name="Group 97"/>
          <p:cNvGrpSpPr>
            <a:grpSpLocks/>
          </p:cNvGrpSpPr>
          <p:nvPr/>
        </p:nvGrpSpPr>
        <p:grpSpPr bwMode="auto">
          <a:xfrm>
            <a:off x="5110882" y="1342479"/>
            <a:ext cx="342900" cy="598487"/>
            <a:chOff x="2163" y="664"/>
            <a:chExt cx="234" cy="377"/>
          </a:xfrm>
        </p:grpSpPr>
        <p:sp>
          <p:nvSpPr>
            <p:cNvPr id="527458" name="Rectangle 98"/>
            <p:cNvSpPr>
              <a:spLocks noChangeArrowheads="1"/>
            </p:cNvSpPr>
            <p:nvPr/>
          </p:nvSpPr>
          <p:spPr bwMode="auto">
            <a:xfrm>
              <a:off x="2163" y="692"/>
              <a:ext cx="234" cy="30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7459" name="Text Box 99"/>
            <p:cNvSpPr txBox="1">
              <a:spLocks noChangeArrowheads="1"/>
            </p:cNvSpPr>
            <p:nvPr/>
          </p:nvSpPr>
          <p:spPr bwMode="auto">
            <a:xfrm rot="16215232">
              <a:off x="2086" y="747"/>
              <a:ext cx="37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400" b="1">
                  <a:latin typeface="Symbol" charset="0"/>
                  <a:cs typeface="+mn-cs"/>
                </a:rPr>
                <a:t>l </a:t>
              </a:r>
              <a:r>
                <a:rPr lang="en-GB" sz="1400" b="1">
                  <a:cs typeface="+mn-cs"/>
                </a:rPr>
                <a:t>con</a:t>
              </a:r>
              <a:r>
                <a:rPr lang="en-GB" sz="1400" b="1">
                  <a:latin typeface="Symbol" charset="0"/>
                  <a:cs typeface="+mn-cs"/>
                </a:rPr>
                <a:t>   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179512" y="2492896"/>
            <a:ext cx="8640960" cy="299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cs typeface="Arial" charset="0"/>
              </a:rPr>
              <a:t>Two basic switching schemes can be adopted in an OXC: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dirty="0">
              <a:cs typeface="Arial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cs typeface="Arial" charset="0"/>
              </a:rPr>
              <a:t>   Space Switching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latin typeface="+mn-lt"/>
                <a:cs typeface="+mn-cs"/>
              </a:rPr>
              <a:t>     Either at the input or output to perform routing in the space domain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endParaRPr lang="en-US" dirty="0">
              <a:latin typeface="+mn-lt"/>
              <a:cs typeface="+mn-cs"/>
            </a:endParaRP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endParaRPr lang="en-US" dirty="0">
              <a:latin typeface="+mn-lt"/>
              <a:cs typeface="+mn-cs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cs typeface="Arial" charset="0"/>
              </a:rPr>
              <a:t>  Wavelength Switching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latin typeface="+mn-lt"/>
                <a:cs typeface="+mn-cs"/>
              </a:rPr>
              <a:t>     Takes advantage of the WDM techniques:</a:t>
            </a:r>
          </a:p>
          <a:p>
            <a:pPr marL="2057400" lvl="4" indent="-228600" eaLnBrk="0" hangingPunct="0">
              <a:spcBef>
                <a:spcPct val="20000"/>
              </a:spcBef>
              <a:buFont typeface="Arial" pitchFamily="34" charset="0"/>
              <a:buChar char="­"/>
            </a:pPr>
            <a:r>
              <a:rPr lang="en-US" dirty="0">
                <a:latin typeface="+mn-lt"/>
                <a:cs typeface="+mn-cs"/>
              </a:rPr>
              <a:t>Wavelength selection using passive devices</a:t>
            </a:r>
          </a:p>
          <a:p>
            <a:pPr marL="2057400" lvl="4" indent="-228600" eaLnBrk="0" hangingPunct="0">
              <a:spcBef>
                <a:spcPct val="20000"/>
              </a:spcBef>
              <a:buFont typeface="Arial" pitchFamily="34" charset="0"/>
              <a:buChar char="­"/>
            </a:pPr>
            <a:r>
              <a:rPr lang="en-US" dirty="0">
                <a:latin typeface="+mn-lt"/>
                <a:cs typeface="+mn-cs"/>
              </a:rPr>
              <a:t>Wavelength conversion - solves blocking problem (when two input channels with the same wavelength aim at the same destination)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DAF6F-ADFD-5D48-994E-4F1E94263D7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47865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434" name="Text Box 2"/>
          <p:cNvSpPr txBox="1">
            <a:spLocks noChangeArrowheads="1"/>
          </p:cNvSpPr>
          <p:nvPr/>
        </p:nvSpPr>
        <p:spPr bwMode="auto">
          <a:xfrm rot="21601417">
            <a:off x="3810163" y="4329392"/>
            <a:ext cx="15060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GB" sz="1800" dirty="0"/>
              <a:t>space switch</a:t>
            </a:r>
          </a:p>
        </p:txBody>
      </p:sp>
      <p:sp>
        <p:nvSpPr>
          <p:cNvPr id="2450435" name="Text Box 3"/>
          <p:cNvSpPr txBox="1">
            <a:spLocks noChangeArrowheads="1"/>
          </p:cNvSpPr>
          <p:nvPr/>
        </p:nvSpPr>
        <p:spPr bwMode="auto">
          <a:xfrm>
            <a:off x="1909397" y="4287838"/>
            <a:ext cx="1557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GB" sz="1800"/>
              <a:t>demultiplexer</a:t>
            </a:r>
          </a:p>
        </p:txBody>
      </p:sp>
      <p:sp>
        <p:nvSpPr>
          <p:cNvPr id="2450436" name="Text Box 4"/>
          <p:cNvSpPr txBox="1">
            <a:spLocks noChangeArrowheads="1"/>
          </p:cNvSpPr>
          <p:nvPr/>
        </p:nvSpPr>
        <p:spPr bwMode="auto">
          <a:xfrm>
            <a:off x="5917223" y="4313238"/>
            <a:ext cx="13007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GB" sz="1800"/>
              <a:t>multiplexer</a:t>
            </a:r>
          </a:p>
        </p:txBody>
      </p:sp>
      <p:grpSp>
        <p:nvGrpSpPr>
          <p:cNvPr id="2450437" name="Group 5"/>
          <p:cNvGrpSpPr>
            <a:grpSpLocks/>
          </p:cNvGrpSpPr>
          <p:nvPr/>
        </p:nvGrpSpPr>
        <p:grpSpPr bwMode="auto">
          <a:xfrm>
            <a:off x="1559169" y="1536700"/>
            <a:ext cx="5095143" cy="2744788"/>
            <a:chOff x="982" y="968"/>
            <a:chExt cx="3210" cy="1729"/>
          </a:xfrm>
        </p:grpSpPr>
        <p:sp>
          <p:nvSpPr>
            <p:cNvPr id="2450438" name="Rectangle 6"/>
            <p:cNvSpPr>
              <a:spLocks noChangeArrowheads="1"/>
            </p:cNvSpPr>
            <p:nvPr/>
          </p:nvSpPr>
          <p:spPr bwMode="auto">
            <a:xfrm>
              <a:off x="2635" y="1073"/>
              <a:ext cx="553" cy="1269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39" name="AutoShape 7"/>
            <p:cNvSpPr>
              <a:spLocks noChangeArrowheads="1"/>
            </p:cNvSpPr>
            <p:nvPr/>
          </p:nvSpPr>
          <p:spPr bwMode="auto">
            <a:xfrm rot="5400000">
              <a:off x="2037" y="1903"/>
              <a:ext cx="469" cy="13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40" name="Line 8"/>
            <p:cNvSpPr>
              <a:spLocks noChangeShapeType="1"/>
            </p:cNvSpPr>
            <p:nvPr/>
          </p:nvSpPr>
          <p:spPr bwMode="auto">
            <a:xfrm>
              <a:off x="2338" y="1840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41" name="Line 9"/>
            <p:cNvSpPr>
              <a:spLocks noChangeShapeType="1"/>
            </p:cNvSpPr>
            <p:nvPr/>
          </p:nvSpPr>
          <p:spPr bwMode="auto">
            <a:xfrm>
              <a:off x="2341" y="193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42" name="Line 10"/>
            <p:cNvSpPr>
              <a:spLocks noChangeShapeType="1"/>
            </p:cNvSpPr>
            <p:nvPr/>
          </p:nvSpPr>
          <p:spPr bwMode="auto">
            <a:xfrm>
              <a:off x="2345" y="2116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43" name="Line 11"/>
            <p:cNvSpPr>
              <a:spLocks noChangeShapeType="1"/>
            </p:cNvSpPr>
            <p:nvPr/>
          </p:nvSpPr>
          <p:spPr bwMode="auto">
            <a:xfrm>
              <a:off x="2474" y="1954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44" name="AutoShape 12"/>
            <p:cNvSpPr>
              <a:spLocks noChangeArrowheads="1"/>
            </p:cNvSpPr>
            <p:nvPr/>
          </p:nvSpPr>
          <p:spPr bwMode="auto">
            <a:xfrm rot="5400000">
              <a:off x="2037" y="1246"/>
              <a:ext cx="469" cy="13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45" name="Line 13"/>
            <p:cNvSpPr>
              <a:spLocks noChangeShapeType="1"/>
            </p:cNvSpPr>
            <p:nvPr/>
          </p:nvSpPr>
          <p:spPr bwMode="auto">
            <a:xfrm>
              <a:off x="2338" y="118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46" name="Line 14"/>
            <p:cNvSpPr>
              <a:spLocks noChangeShapeType="1"/>
            </p:cNvSpPr>
            <p:nvPr/>
          </p:nvSpPr>
          <p:spPr bwMode="auto">
            <a:xfrm>
              <a:off x="2341" y="1275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47" name="Line 15"/>
            <p:cNvSpPr>
              <a:spLocks noChangeShapeType="1"/>
            </p:cNvSpPr>
            <p:nvPr/>
          </p:nvSpPr>
          <p:spPr bwMode="auto">
            <a:xfrm>
              <a:off x="2345" y="1459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48" name="Line 16"/>
            <p:cNvSpPr>
              <a:spLocks noChangeShapeType="1"/>
            </p:cNvSpPr>
            <p:nvPr/>
          </p:nvSpPr>
          <p:spPr bwMode="auto">
            <a:xfrm>
              <a:off x="2474" y="1297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49" name="AutoShape 17"/>
            <p:cNvSpPr>
              <a:spLocks noChangeArrowheads="1"/>
            </p:cNvSpPr>
            <p:nvPr/>
          </p:nvSpPr>
          <p:spPr bwMode="auto">
            <a:xfrm rot="-5400000">
              <a:off x="3297" y="1246"/>
              <a:ext cx="469" cy="13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50" name="Line 18"/>
            <p:cNvSpPr>
              <a:spLocks noChangeShapeType="1"/>
            </p:cNvSpPr>
            <p:nvPr/>
          </p:nvSpPr>
          <p:spPr bwMode="auto">
            <a:xfrm rot="-10800000">
              <a:off x="3182" y="1466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51" name="Line 19"/>
            <p:cNvSpPr>
              <a:spLocks noChangeShapeType="1"/>
            </p:cNvSpPr>
            <p:nvPr/>
          </p:nvSpPr>
          <p:spPr bwMode="auto">
            <a:xfrm rot="-10800000">
              <a:off x="3180" y="127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52" name="Line 20"/>
            <p:cNvSpPr>
              <a:spLocks noChangeShapeType="1"/>
            </p:cNvSpPr>
            <p:nvPr/>
          </p:nvSpPr>
          <p:spPr bwMode="auto">
            <a:xfrm rot="-10800000">
              <a:off x="3179" y="1180"/>
              <a:ext cx="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53" name="Line 21"/>
            <p:cNvSpPr>
              <a:spLocks noChangeShapeType="1"/>
            </p:cNvSpPr>
            <p:nvPr/>
          </p:nvSpPr>
          <p:spPr bwMode="auto">
            <a:xfrm rot="-10800000">
              <a:off x="3283" y="1310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54" name="AutoShape 22"/>
            <p:cNvSpPr>
              <a:spLocks noChangeArrowheads="1"/>
            </p:cNvSpPr>
            <p:nvPr/>
          </p:nvSpPr>
          <p:spPr bwMode="auto">
            <a:xfrm rot="-5400000">
              <a:off x="3319" y="1900"/>
              <a:ext cx="469" cy="13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55" name="Line 23"/>
            <p:cNvSpPr>
              <a:spLocks noChangeShapeType="1"/>
            </p:cNvSpPr>
            <p:nvPr/>
          </p:nvSpPr>
          <p:spPr bwMode="auto">
            <a:xfrm rot="-10800000">
              <a:off x="3204" y="2121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56" name="Line 24"/>
            <p:cNvSpPr>
              <a:spLocks noChangeShapeType="1"/>
            </p:cNvSpPr>
            <p:nvPr/>
          </p:nvSpPr>
          <p:spPr bwMode="auto">
            <a:xfrm rot="-10800000">
              <a:off x="3202" y="1928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57" name="Line 25"/>
            <p:cNvSpPr>
              <a:spLocks noChangeShapeType="1"/>
            </p:cNvSpPr>
            <p:nvPr/>
          </p:nvSpPr>
          <p:spPr bwMode="auto">
            <a:xfrm rot="-10800000">
              <a:off x="3201" y="1834"/>
              <a:ext cx="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58" name="Line 26"/>
            <p:cNvSpPr>
              <a:spLocks noChangeShapeType="1"/>
            </p:cNvSpPr>
            <p:nvPr/>
          </p:nvSpPr>
          <p:spPr bwMode="auto">
            <a:xfrm rot="-10800000">
              <a:off x="3306" y="1965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59" name="Line 27"/>
            <p:cNvSpPr>
              <a:spLocks noChangeShapeType="1"/>
            </p:cNvSpPr>
            <p:nvPr/>
          </p:nvSpPr>
          <p:spPr bwMode="auto">
            <a:xfrm flipV="1">
              <a:off x="2676" y="1181"/>
              <a:ext cx="468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60" name="Line 28"/>
            <p:cNvSpPr>
              <a:spLocks noChangeShapeType="1"/>
            </p:cNvSpPr>
            <p:nvPr/>
          </p:nvSpPr>
          <p:spPr bwMode="auto">
            <a:xfrm>
              <a:off x="2676" y="1284"/>
              <a:ext cx="468" cy="6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61" name="Line 29"/>
            <p:cNvSpPr>
              <a:spLocks noChangeShapeType="1"/>
            </p:cNvSpPr>
            <p:nvPr/>
          </p:nvSpPr>
          <p:spPr bwMode="auto">
            <a:xfrm flipV="1">
              <a:off x="2662" y="1277"/>
              <a:ext cx="489" cy="6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62" name="Line 30"/>
            <p:cNvSpPr>
              <a:spLocks noChangeShapeType="1"/>
            </p:cNvSpPr>
            <p:nvPr/>
          </p:nvSpPr>
          <p:spPr bwMode="auto">
            <a:xfrm flipV="1">
              <a:off x="2669" y="1476"/>
              <a:ext cx="486" cy="6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63" name="Line 31"/>
            <p:cNvSpPr>
              <a:spLocks noChangeShapeType="1"/>
            </p:cNvSpPr>
            <p:nvPr/>
          </p:nvSpPr>
          <p:spPr bwMode="auto">
            <a:xfrm>
              <a:off x="2651" y="1476"/>
              <a:ext cx="504" cy="6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64" name="Oval 32"/>
            <p:cNvSpPr>
              <a:spLocks noChangeArrowheads="1"/>
            </p:cNvSpPr>
            <p:nvPr/>
          </p:nvSpPr>
          <p:spPr bwMode="auto">
            <a:xfrm>
              <a:off x="3726" y="1271"/>
              <a:ext cx="55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65" name="Line 33"/>
            <p:cNvSpPr>
              <a:spLocks noChangeShapeType="1"/>
            </p:cNvSpPr>
            <p:nvPr/>
          </p:nvSpPr>
          <p:spPr bwMode="auto">
            <a:xfrm>
              <a:off x="3753" y="1271"/>
              <a:ext cx="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66" name="Line 34"/>
            <p:cNvSpPr>
              <a:spLocks noChangeShapeType="1"/>
            </p:cNvSpPr>
            <p:nvPr/>
          </p:nvSpPr>
          <p:spPr bwMode="auto">
            <a:xfrm>
              <a:off x="3753" y="1371"/>
              <a:ext cx="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67" name="Line 35"/>
            <p:cNvSpPr>
              <a:spLocks noChangeShapeType="1"/>
            </p:cNvSpPr>
            <p:nvPr/>
          </p:nvSpPr>
          <p:spPr bwMode="auto">
            <a:xfrm flipH="1">
              <a:off x="3596" y="1324"/>
              <a:ext cx="1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68" name="Oval 36"/>
            <p:cNvSpPr>
              <a:spLocks noChangeArrowheads="1"/>
            </p:cNvSpPr>
            <p:nvPr/>
          </p:nvSpPr>
          <p:spPr bwMode="auto">
            <a:xfrm>
              <a:off x="3748" y="1912"/>
              <a:ext cx="55" cy="9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69" name="Line 37"/>
            <p:cNvSpPr>
              <a:spLocks noChangeShapeType="1"/>
            </p:cNvSpPr>
            <p:nvPr/>
          </p:nvSpPr>
          <p:spPr bwMode="auto">
            <a:xfrm>
              <a:off x="3776" y="1912"/>
              <a:ext cx="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70" name="Line 38"/>
            <p:cNvSpPr>
              <a:spLocks noChangeShapeType="1"/>
            </p:cNvSpPr>
            <p:nvPr/>
          </p:nvSpPr>
          <p:spPr bwMode="auto">
            <a:xfrm>
              <a:off x="3776" y="2011"/>
              <a:ext cx="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71" name="Line 39"/>
            <p:cNvSpPr>
              <a:spLocks noChangeShapeType="1"/>
            </p:cNvSpPr>
            <p:nvPr/>
          </p:nvSpPr>
          <p:spPr bwMode="auto">
            <a:xfrm flipH="1">
              <a:off x="3618" y="1964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72" name="Oval 40"/>
            <p:cNvSpPr>
              <a:spLocks noChangeArrowheads="1"/>
            </p:cNvSpPr>
            <p:nvPr/>
          </p:nvSpPr>
          <p:spPr bwMode="auto">
            <a:xfrm rot="-10800000">
              <a:off x="2025" y="1276"/>
              <a:ext cx="55" cy="9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73" name="Line 41"/>
            <p:cNvSpPr>
              <a:spLocks noChangeShapeType="1"/>
            </p:cNvSpPr>
            <p:nvPr/>
          </p:nvSpPr>
          <p:spPr bwMode="auto">
            <a:xfrm rot="-10800000">
              <a:off x="1635" y="1375"/>
              <a:ext cx="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74" name="Line 42"/>
            <p:cNvSpPr>
              <a:spLocks noChangeShapeType="1"/>
            </p:cNvSpPr>
            <p:nvPr/>
          </p:nvSpPr>
          <p:spPr bwMode="auto">
            <a:xfrm rot="-10800000">
              <a:off x="1635" y="1276"/>
              <a:ext cx="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75" name="Line 43"/>
            <p:cNvSpPr>
              <a:spLocks noChangeShapeType="1"/>
            </p:cNvSpPr>
            <p:nvPr/>
          </p:nvSpPr>
          <p:spPr bwMode="auto">
            <a:xfrm rot="10800000" flipH="1">
              <a:off x="2052" y="1323"/>
              <a:ext cx="1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76" name="Oval 44"/>
            <p:cNvSpPr>
              <a:spLocks noChangeArrowheads="1"/>
            </p:cNvSpPr>
            <p:nvPr/>
          </p:nvSpPr>
          <p:spPr bwMode="auto">
            <a:xfrm rot="-10800000">
              <a:off x="2020" y="1927"/>
              <a:ext cx="55" cy="9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77" name="Line 45"/>
            <p:cNvSpPr>
              <a:spLocks noChangeShapeType="1"/>
            </p:cNvSpPr>
            <p:nvPr/>
          </p:nvSpPr>
          <p:spPr bwMode="auto">
            <a:xfrm rot="-10800000">
              <a:off x="1630" y="2026"/>
              <a:ext cx="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78" name="Line 46"/>
            <p:cNvSpPr>
              <a:spLocks noChangeShapeType="1"/>
            </p:cNvSpPr>
            <p:nvPr/>
          </p:nvSpPr>
          <p:spPr bwMode="auto">
            <a:xfrm rot="-10800000">
              <a:off x="1630" y="1927"/>
              <a:ext cx="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79" name="Line 47"/>
            <p:cNvSpPr>
              <a:spLocks noChangeShapeType="1"/>
            </p:cNvSpPr>
            <p:nvPr/>
          </p:nvSpPr>
          <p:spPr bwMode="auto">
            <a:xfrm rot="10800000" flipH="1">
              <a:off x="2046" y="1974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80" name="Line 48"/>
            <p:cNvSpPr>
              <a:spLocks noChangeShapeType="1"/>
            </p:cNvSpPr>
            <p:nvPr/>
          </p:nvSpPr>
          <p:spPr bwMode="auto">
            <a:xfrm>
              <a:off x="2496" y="2285"/>
              <a:ext cx="0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81" name="Line 49"/>
            <p:cNvSpPr>
              <a:spLocks noChangeShapeType="1"/>
            </p:cNvSpPr>
            <p:nvPr/>
          </p:nvSpPr>
          <p:spPr bwMode="auto">
            <a:xfrm>
              <a:off x="2496" y="2292"/>
              <a:ext cx="1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82" name="Line 50"/>
            <p:cNvSpPr>
              <a:spLocks noChangeShapeType="1"/>
            </p:cNvSpPr>
            <p:nvPr/>
          </p:nvSpPr>
          <p:spPr bwMode="auto">
            <a:xfrm flipH="1">
              <a:off x="3327" y="2288"/>
              <a:ext cx="0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83" name="Line 51"/>
            <p:cNvSpPr>
              <a:spLocks noChangeShapeType="1"/>
            </p:cNvSpPr>
            <p:nvPr/>
          </p:nvSpPr>
          <p:spPr bwMode="auto">
            <a:xfrm flipH="1">
              <a:off x="3187" y="2295"/>
              <a:ext cx="1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84" name="Rectangle 52"/>
            <p:cNvSpPr>
              <a:spLocks noChangeArrowheads="1"/>
            </p:cNvSpPr>
            <p:nvPr/>
          </p:nvSpPr>
          <p:spPr bwMode="auto">
            <a:xfrm>
              <a:off x="2124" y="968"/>
              <a:ext cx="1524" cy="1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85" name="Text Box 53"/>
            <p:cNvSpPr txBox="1">
              <a:spLocks noChangeArrowheads="1"/>
            </p:cNvSpPr>
            <p:nvPr/>
          </p:nvSpPr>
          <p:spPr bwMode="auto">
            <a:xfrm>
              <a:off x="982" y="1509"/>
              <a:ext cx="80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hangingPunct="0"/>
              <a:r>
                <a:rPr lang="en-GB" sz="1800"/>
                <a:t>WDM fibre </a:t>
              </a:r>
            </a:p>
            <a:p>
              <a:pPr eaLnBrk="0" hangingPunct="0"/>
              <a:r>
                <a:rPr lang="en-GB" sz="1800"/>
                <a:t>systems</a:t>
              </a:r>
            </a:p>
          </p:txBody>
        </p:sp>
        <p:sp>
          <p:nvSpPr>
            <p:cNvPr id="2450486" name="Line 54"/>
            <p:cNvSpPr>
              <a:spLocks noChangeShapeType="1"/>
            </p:cNvSpPr>
            <p:nvPr/>
          </p:nvSpPr>
          <p:spPr bwMode="auto">
            <a:xfrm>
              <a:off x="3567" y="2211"/>
              <a:ext cx="338" cy="4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0487" name="Line 55"/>
            <p:cNvSpPr>
              <a:spLocks noChangeShapeType="1"/>
            </p:cNvSpPr>
            <p:nvPr/>
          </p:nvSpPr>
          <p:spPr bwMode="auto">
            <a:xfrm>
              <a:off x="2853" y="2197"/>
              <a:ext cx="0" cy="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0488" name="Line 56"/>
          <p:cNvSpPr>
            <a:spLocks noChangeShapeType="1"/>
          </p:cNvSpPr>
          <p:nvPr/>
        </p:nvSpPr>
        <p:spPr bwMode="auto">
          <a:xfrm flipH="1">
            <a:off x="2624505" y="3487738"/>
            <a:ext cx="923192" cy="839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0489" name="Line 57"/>
          <p:cNvSpPr>
            <a:spLocks noChangeShapeType="1"/>
          </p:cNvSpPr>
          <p:nvPr/>
        </p:nvSpPr>
        <p:spPr bwMode="auto">
          <a:xfrm>
            <a:off x="5270989" y="3975100"/>
            <a:ext cx="735623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0490" name="Text Box 58"/>
          <p:cNvSpPr txBox="1">
            <a:spLocks noChangeArrowheads="1"/>
          </p:cNvSpPr>
          <p:nvPr/>
        </p:nvSpPr>
        <p:spPr bwMode="auto">
          <a:xfrm>
            <a:off x="5367704" y="5014913"/>
            <a:ext cx="17243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GB" sz="1800"/>
              <a:t>Add-drop ports</a:t>
            </a:r>
          </a:p>
        </p:txBody>
      </p:sp>
      <p:sp>
        <p:nvSpPr>
          <p:cNvPr id="2450491" name="Text Box 59"/>
          <p:cNvSpPr txBox="1">
            <a:spLocks noChangeArrowheads="1"/>
          </p:cNvSpPr>
          <p:nvPr/>
        </p:nvSpPr>
        <p:spPr bwMode="auto">
          <a:xfrm>
            <a:off x="1497624" y="5695951"/>
            <a:ext cx="6937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GB" sz="1800" b="1"/>
              <a:t>Dimensions:  32 fibres x 100 </a:t>
            </a:r>
            <a:r>
              <a:rPr lang="en-GB" sz="1800" b="1">
                <a:latin typeface="Symbol" charset="0"/>
              </a:rPr>
              <a:t>l</a:t>
            </a:r>
            <a:r>
              <a:rPr lang="ja-JP" altLang="en-GB" sz="1800" b="1">
                <a:latin typeface="Arial"/>
              </a:rPr>
              <a:t>’</a:t>
            </a:r>
            <a:r>
              <a:rPr lang="en-GB" sz="1800" b="1"/>
              <a:t>s/fibre = 3200 optical channels</a:t>
            </a:r>
          </a:p>
        </p:txBody>
      </p:sp>
      <p:sp>
        <p:nvSpPr>
          <p:cNvPr id="2450492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Optical Cross Connect (OXC)</a:t>
            </a:r>
          </a:p>
        </p:txBody>
      </p:sp>
      <p:sp>
        <p:nvSpPr>
          <p:cNvPr id="2450493" name="Rectangle 61"/>
          <p:cNvSpPr>
            <a:spLocks noChangeArrowheads="1"/>
          </p:cNvSpPr>
          <p:nvPr/>
        </p:nvSpPr>
        <p:spPr bwMode="auto">
          <a:xfrm>
            <a:off x="7173058" y="6553200"/>
            <a:ext cx="1968011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724DA0DE-4E76-DC4B-A8E4-55A7EF3F87B1}" type="slidenum">
              <a:rPr lang="en-GB"/>
              <a:pPr algn="r"/>
              <a:t>17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DAF6F-ADFD-5D48-994E-4F1E94263D72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837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Cross Connect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8510496" cy="519680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DAF6F-ADFD-5D48-994E-4F1E94263D72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BC5301-0628-A144-B87E-FB6CA441E331}"/>
              </a:ext>
            </a:extLst>
          </p:cNvPr>
          <p:cNvCxnSpPr>
            <a:cxnSpLocks/>
          </p:cNvCxnSpPr>
          <p:nvPr/>
        </p:nvCxnSpPr>
        <p:spPr>
          <a:xfrm>
            <a:off x="3419872" y="2708920"/>
            <a:ext cx="2016224" cy="1080120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05D674-EE80-7948-9242-00EEEBE12A84}"/>
              </a:ext>
            </a:extLst>
          </p:cNvPr>
          <p:cNvCxnSpPr>
            <a:cxnSpLocks/>
          </p:cNvCxnSpPr>
          <p:nvPr/>
        </p:nvCxnSpPr>
        <p:spPr>
          <a:xfrm>
            <a:off x="3419872" y="2564904"/>
            <a:ext cx="2016224" cy="0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0F5A68-FD01-AC47-BF7D-4967905AFB52}"/>
              </a:ext>
            </a:extLst>
          </p:cNvPr>
          <p:cNvCxnSpPr>
            <a:cxnSpLocks/>
          </p:cNvCxnSpPr>
          <p:nvPr/>
        </p:nvCxnSpPr>
        <p:spPr>
          <a:xfrm>
            <a:off x="3419872" y="2996952"/>
            <a:ext cx="2016224" cy="3096344"/>
          </a:xfrm>
          <a:prstGeom prst="line">
            <a:avLst/>
          </a:prstGeom>
          <a:ln w="825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FF16CD-65EB-0B43-86D0-E86B239149BA}"/>
              </a:ext>
            </a:extLst>
          </p:cNvPr>
          <p:cNvCxnSpPr>
            <a:cxnSpLocks/>
          </p:cNvCxnSpPr>
          <p:nvPr/>
        </p:nvCxnSpPr>
        <p:spPr>
          <a:xfrm flipV="1">
            <a:off x="3416720" y="2564904"/>
            <a:ext cx="2019376" cy="1080120"/>
          </a:xfrm>
          <a:prstGeom prst="line">
            <a:avLst/>
          </a:prstGeom>
          <a:ln w="825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71AD83-EDDB-A54C-96A3-061CE59E047E}"/>
              </a:ext>
            </a:extLst>
          </p:cNvPr>
          <p:cNvCxnSpPr>
            <a:cxnSpLocks/>
          </p:cNvCxnSpPr>
          <p:nvPr/>
        </p:nvCxnSpPr>
        <p:spPr>
          <a:xfrm>
            <a:off x="3416720" y="4077072"/>
            <a:ext cx="1947368" cy="864096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6FEC83-322B-AD40-9F59-823D68900EAC}"/>
              </a:ext>
            </a:extLst>
          </p:cNvPr>
          <p:cNvCxnSpPr>
            <a:cxnSpLocks/>
          </p:cNvCxnSpPr>
          <p:nvPr/>
        </p:nvCxnSpPr>
        <p:spPr>
          <a:xfrm>
            <a:off x="3401481" y="3501008"/>
            <a:ext cx="2034615" cy="2044143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Cross Connect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DAF6F-ADFD-5D48-994E-4F1E94263D72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052736"/>
            <a:ext cx="4550743" cy="2016224"/>
          </a:xfrm>
          <a:prstGeom prst="rect">
            <a:avLst/>
          </a:prstGeom>
        </p:spPr>
      </p:pic>
      <p:pic>
        <p:nvPicPr>
          <p:cNvPr id="6" name="Picture 4" descr="FIG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6767662" cy="26255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19672" y="4869160"/>
            <a:ext cx="6912768" cy="936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6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250825" y="0"/>
            <a:ext cx="8642350" cy="908050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Part 2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5218113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Wavelength Division Multiplexing (WDM) Networks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139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passive WDM routing?</a:t>
            </a:r>
            <a:endParaRPr lang="el-GR" dirty="0"/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251520" y="908720"/>
            <a:ext cx="37752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07F09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Arrayed Waveguide Grating Router</a:t>
            </a:r>
            <a:endParaRPr lang="el-GR" sz="2000" dirty="0">
              <a:solidFill>
                <a:srgbClr val="F07F09">
                  <a:lumMod val="75000"/>
                </a:srgb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60" name="41 - Ορθογώνιο"/>
          <p:cNvSpPr/>
          <p:nvPr/>
        </p:nvSpPr>
        <p:spPr>
          <a:xfrm>
            <a:off x="1000100" y="5942030"/>
            <a:ext cx="6858048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36 - Ορθογώνιο"/>
          <p:cNvSpPr/>
          <p:nvPr/>
        </p:nvSpPr>
        <p:spPr>
          <a:xfrm>
            <a:off x="1000100" y="3429000"/>
            <a:ext cx="6858048" cy="3022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576" y="3508376"/>
            <a:ext cx="666908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16 - Ευθεία γραμμή σύνδεσης"/>
          <p:cNvCxnSpPr/>
          <p:nvPr/>
        </p:nvCxnSpPr>
        <p:spPr>
          <a:xfrm>
            <a:off x="1214414" y="4200530"/>
            <a:ext cx="2071702" cy="1588"/>
          </a:xfrm>
          <a:prstGeom prst="line">
            <a:avLst/>
          </a:prstGeom>
          <a:ln w="98425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17 - Ευθεία γραμμή σύνδεσης"/>
          <p:cNvCxnSpPr/>
          <p:nvPr/>
        </p:nvCxnSpPr>
        <p:spPr>
          <a:xfrm flipV="1">
            <a:off x="3286116" y="3857628"/>
            <a:ext cx="2357454" cy="357190"/>
          </a:xfrm>
          <a:prstGeom prst="line">
            <a:avLst/>
          </a:prstGeom>
          <a:ln w="984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18 - Ευθεία γραμμή σύνδεσης"/>
          <p:cNvCxnSpPr/>
          <p:nvPr/>
        </p:nvCxnSpPr>
        <p:spPr>
          <a:xfrm>
            <a:off x="3344854" y="4214818"/>
            <a:ext cx="2298716" cy="1588"/>
          </a:xfrm>
          <a:prstGeom prst="line">
            <a:avLst/>
          </a:prstGeom>
          <a:ln w="984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19 - Ευθεία γραμμή σύνδεσης"/>
          <p:cNvCxnSpPr/>
          <p:nvPr/>
        </p:nvCxnSpPr>
        <p:spPr>
          <a:xfrm>
            <a:off x="3286116" y="4214818"/>
            <a:ext cx="2357454" cy="285752"/>
          </a:xfrm>
          <a:prstGeom prst="line">
            <a:avLst/>
          </a:prstGeom>
          <a:ln w="984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20 - Ευθεία γραμμή σύνδεσης"/>
          <p:cNvCxnSpPr/>
          <p:nvPr/>
        </p:nvCxnSpPr>
        <p:spPr>
          <a:xfrm>
            <a:off x="3286116" y="4214818"/>
            <a:ext cx="2357454" cy="571504"/>
          </a:xfrm>
          <a:prstGeom prst="line">
            <a:avLst/>
          </a:prstGeom>
          <a:ln w="984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21 - Ευθεία γραμμή σύνδεσης"/>
          <p:cNvCxnSpPr/>
          <p:nvPr/>
        </p:nvCxnSpPr>
        <p:spPr>
          <a:xfrm>
            <a:off x="3286116" y="4214818"/>
            <a:ext cx="2357454" cy="857256"/>
          </a:xfrm>
          <a:prstGeom prst="line">
            <a:avLst/>
          </a:prstGeom>
          <a:ln w="984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22 - Ευθεία γραμμή σύνδεσης"/>
          <p:cNvCxnSpPr/>
          <p:nvPr/>
        </p:nvCxnSpPr>
        <p:spPr>
          <a:xfrm>
            <a:off x="3286116" y="4214818"/>
            <a:ext cx="2357454" cy="1143008"/>
          </a:xfrm>
          <a:prstGeom prst="line">
            <a:avLst/>
          </a:pr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23 - Ευθεία γραμμή σύνδεσης"/>
          <p:cNvCxnSpPr/>
          <p:nvPr/>
        </p:nvCxnSpPr>
        <p:spPr>
          <a:xfrm>
            <a:off x="3286116" y="4214818"/>
            <a:ext cx="2357454" cy="1428760"/>
          </a:xfrm>
          <a:prstGeom prst="line">
            <a:avLst/>
          </a:prstGeom>
          <a:ln w="984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25 - Ευθεία γραμμή σύνδεσης"/>
          <p:cNvCxnSpPr/>
          <p:nvPr/>
        </p:nvCxnSpPr>
        <p:spPr>
          <a:xfrm>
            <a:off x="3286116" y="4214818"/>
            <a:ext cx="2357454" cy="1785950"/>
          </a:xfrm>
          <a:prstGeom prst="line">
            <a:avLst/>
          </a:prstGeom>
          <a:ln w="98425">
            <a:solidFill>
              <a:srgbClr val="FF11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35 - Ευθεία γραμμή σύνδεσης"/>
          <p:cNvCxnSpPr/>
          <p:nvPr/>
        </p:nvCxnSpPr>
        <p:spPr>
          <a:xfrm>
            <a:off x="5572132" y="3883028"/>
            <a:ext cx="2143140" cy="1588"/>
          </a:xfrm>
          <a:prstGeom prst="line">
            <a:avLst/>
          </a:prstGeom>
          <a:ln w="98425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38 - Ευθεία γραμμή σύνδεσης"/>
          <p:cNvCxnSpPr/>
          <p:nvPr/>
        </p:nvCxnSpPr>
        <p:spPr>
          <a:xfrm>
            <a:off x="5643570" y="4202118"/>
            <a:ext cx="2071702" cy="12700"/>
          </a:xfrm>
          <a:prstGeom prst="line">
            <a:avLst/>
          </a:prstGeom>
          <a:ln w="98425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42 - Ευθεία γραμμή σύνδεσης"/>
          <p:cNvCxnSpPr/>
          <p:nvPr/>
        </p:nvCxnSpPr>
        <p:spPr>
          <a:xfrm>
            <a:off x="5656270" y="4500570"/>
            <a:ext cx="2059002" cy="1588"/>
          </a:xfrm>
          <a:prstGeom prst="line">
            <a:avLst/>
          </a:prstGeom>
          <a:ln w="98425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49 - Ευθεία γραμμή σύνδεσης"/>
          <p:cNvCxnSpPr/>
          <p:nvPr/>
        </p:nvCxnSpPr>
        <p:spPr>
          <a:xfrm>
            <a:off x="5643570" y="4786322"/>
            <a:ext cx="2071702" cy="1588"/>
          </a:xfrm>
          <a:prstGeom prst="line">
            <a:avLst/>
          </a:prstGeom>
          <a:ln w="98425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51 - Ευθεία γραμμή σύνδεσης"/>
          <p:cNvCxnSpPr/>
          <p:nvPr/>
        </p:nvCxnSpPr>
        <p:spPr>
          <a:xfrm>
            <a:off x="5643570" y="5084774"/>
            <a:ext cx="2071702" cy="1588"/>
          </a:xfrm>
          <a:prstGeom prst="line">
            <a:avLst/>
          </a:prstGeom>
          <a:ln w="98425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53 - Ευθεία γραμμή σύνδεσης"/>
          <p:cNvCxnSpPr/>
          <p:nvPr/>
        </p:nvCxnSpPr>
        <p:spPr>
          <a:xfrm>
            <a:off x="5643570" y="5383226"/>
            <a:ext cx="2071702" cy="1588"/>
          </a:xfrm>
          <a:prstGeom prst="line">
            <a:avLst/>
          </a:prstGeom>
          <a:ln w="984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55 - Ευθεία γραμμή σύνδεσης"/>
          <p:cNvCxnSpPr/>
          <p:nvPr/>
        </p:nvCxnSpPr>
        <p:spPr>
          <a:xfrm>
            <a:off x="5643570" y="5668978"/>
            <a:ext cx="2071702" cy="1588"/>
          </a:xfrm>
          <a:prstGeom prst="line">
            <a:avLst/>
          </a:prstGeom>
          <a:ln w="9842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57 - Ευθεία γραμμή σύνδεσης"/>
          <p:cNvCxnSpPr/>
          <p:nvPr/>
        </p:nvCxnSpPr>
        <p:spPr>
          <a:xfrm>
            <a:off x="5630870" y="5999180"/>
            <a:ext cx="2143140" cy="1588"/>
          </a:xfrm>
          <a:prstGeom prst="line">
            <a:avLst/>
          </a:prstGeom>
          <a:ln w="98425">
            <a:solidFill>
              <a:srgbClr val="FF11EE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:\Morpheas IV\ICT-STREAMS\STREAMS_hipeac2016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01" y="744726"/>
            <a:ext cx="4226735" cy="270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6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passive WDM routing?</a:t>
            </a:r>
            <a:endParaRPr lang="el-GR" dirty="0"/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179512" y="910449"/>
            <a:ext cx="377522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07F09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Arrayed Waveguide Grating Router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07F09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Cyclical freq. operation</a:t>
            </a:r>
            <a:endParaRPr lang="el-GR" sz="2000" dirty="0">
              <a:solidFill>
                <a:srgbClr val="F07F09">
                  <a:lumMod val="75000"/>
                </a:srgb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60" name="41 - Ορθογώνιο"/>
          <p:cNvSpPr/>
          <p:nvPr/>
        </p:nvSpPr>
        <p:spPr>
          <a:xfrm>
            <a:off x="1000100" y="5942030"/>
            <a:ext cx="6858048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36 - Ορθογώνιο"/>
          <p:cNvSpPr/>
          <p:nvPr/>
        </p:nvSpPr>
        <p:spPr>
          <a:xfrm>
            <a:off x="1000100" y="3429000"/>
            <a:ext cx="6858048" cy="3022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576" y="3508376"/>
            <a:ext cx="666908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16 - Ευθεία γραμμή σύνδεσης"/>
          <p:cNvCxnSpPr/>
          <p:nvPr/>
        </p:nvCxnSpPr>
        <p:spPr>
          <a:xfrm>
            <a:off x="1131057" y="4498982"/>
            <a:ext cx="2071702" cy="1588"/>
          </a:xfrm>
          <a:prstGeom prst="line">
            <a:avLst/>
          </a:prstGeom>
          <a:ln w="98425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17 - Ευθεία γραμμή σύνδεσης"/>
          <p:cNvCxnSpPr/>
          <p:nvPr/>
        </p:nvCxnSpPr>
        <p:spPr>
          <a:xfrm flipV="1">
            <a:off x="3242877" y="4131515"/>
            <a:ext cx="2357454" cy="357190"/>
          </a:xfrm>
          <a:prstGeom prst="line">
            <a:avLst/>
          </a:prstGeom>
          <a:ln w="984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18 - Ευθεία γραμμή σύνδεσης"/>
          <p:cNvCxnSpPr/>
          <p:nvPr/>
        </p:nvCxnSpPr>
        <p:spPr>
          <a:xfrm>
            <a:off x="3332131" y="4403616"/>
            <a:ext cx="2298716" cy="1588"/>
          </a:xfrm>
          <a:prstGeom prst="line">
            <a:avLst/>
          </a:prstGeom>
          <a:ln w="984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19 - Ευθεία γραμμή σύνδεσης"/>
          <p:cNvCxnSpPr/>
          <p:nvPr/>
        </p:nvCxnSpPr>
        <p:spPr>
          <a:xfrm>
            <a:off x="3256747" y="4420579"/>
            <a:ext cx="2357454" cy="285752"/>
          </a:xfrm>
          <a:prstGeom prst="line">
            <a:avLst/>
          </a:prstGeom>
          <a:ln w="984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20 - Ευθεία γραμμή σύνδεσης"/>
          <p:cNvCxnSpPr/>
          <p:nvPr/>
        </p:nvCxnSpPr>
        <p:spPr>
          <a:xfrm>
            <a:off x="3315485" y="4431949"/>
            <a:ext cx="2357454" cy="571504"/>
          </a:xfrm>
          <a:prstGeom prst="line">
            <a:avLst/>
          </a:prstGeom>
          <a:ln w="984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21 - Ευθεία γραμμή σύνδεσης"/>
          <p:cNvCxnSpPr/>
          <p:nvPr/>
        </p:nvCxnSpPr>
        <p:spPr>
          <a:xfrm>
            <a:off x="3286116" y="4472789"/>
            <a:ext cx="2357454" cy="857256"/>
          </a:xfrm>
          <a:prstGeom prst="line">
            <a:avLst/>
          </a:prstGeom>
          <a:ln w="984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22 - Ευθεία γραμμή σύνδεσης"/>
          <p:cNvCxnSpPr/>
          <p:nvPr/>
        </p:nvCxnSpPr>
        <p:spPr>
          <a:xfrm>
            <a:off x="3369473" y="4540819"/>
            <a:ext cx="2357454" cy="1143008"/>
          </a:xfrm>
          <a:prstGeom prst="line">
            <a:avLst/>
          </a:pr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23 - Ευθεία γραμμή σύνδεσης"/>
          <p:cNvCxnSpPr/>
          <p:nvPr/>
        </p:nvCxnSpPr>
        <p:spPr>
          <a:xfrm>
            <a:off x="3273393" y="4548295"/>
            <a:ext cx="2357454" cy="1428760"/>
          </a:xfrm>
          <a:prstGeom prst="line">
            <a:avLst/>
          </a:prstGeom>
          <a:ln w="984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25 - Ευθεία γραμμή σύνδεσης"/>
          <p:cNvCxnSpPr/>
          <p:nvPr/>
        </p:nvCxnSpPr>
        <p:spPr>
          <a:xfrm flipV="1">
            <a:off x="3242877" y="3856040"/>
            <a:ext cx="2484050" cy="574243"/>
          </a:xfrm>
          <a:prstGeom prst="line">
            <a:avLst/>
          </a:prstGeom>
          <a:ln w="98425">
            <a:solidFill>
              <a:srgbClr val="FF11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35 - Ευθεία γραμμή σύνδεσης"/>
          <p:cNvCxnSpPr/>
          <p:nvPr/>
        </p:nvCxnSpPr>
        <p:spPr>
          <a:xfrm>
            <a:off x="5607851" y="4147492"/>
            <a:ext cx="2143140" cy="1588"/>
          </a:xfrm>
          <a:prstGeom prst="line">
            <a:avLst/>
          </a:prstGeom>
          <a:ln w="98425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38 - Ευθεία γραμμή σύνδεσης"/>
          <p:cNvCxnSpPr/>
          <p:nvPr/>
        </p:nvCxnSpPr>
        <p:spPr>
          <a:xfrm>
            <a:off x="5643570" y="4450099"/>
            <a:ext cx="2071702" cy="12700"/>
          </a:xfrm>
          <a:prstGeom prst="line">
            <a:avLst/>
          </a:prstGeom>
          <a:ln w="98425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42 - Ευθεία γραμμή σύνδεσης"/>
          <p:cNvCxnSpPr/>
          <p:nvPr/>
        </p:nvCxnSpPr>
        <p:spPr>
          <a:xfrm>
            <a:off x="5656270" y="4782130"/>
            <a:ext cx="2059002" cy="1588"/>
          </a:xfrm>
          <a:prstGeom prst="line">
            <a:avLst/>
          </a:prstGeom>
          <a:ln w="98425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49 - Ευθεία γραμμή σύνδεσης"/>
          <p:cNvCxnSpPr/>
          <p:nvPr/>
        </p:nvCxnSpPr>
        <p:spPr>
          <a:xfrm>
            <a:off x="5643570" y="5004245"/>
            <a:ext cx="2071702" cy="1588"/>
          </a:xfrm>
          <a:prstGeom prst="line">
            <a:avLst/>
          </a:prstGeom>
          <a:ln w="98425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51 - Ευθεία γραμμή σύνδεσης"/>
          <p:cNvCxnSpPr/>
          <p:nvPr/>
        </p:nvCxnSpPr>
        <p:spPr>
          <a:xfrm>
            <a:off x="5643570" y="5316875"/>
            <a:ext cx="2071702" cy="1588"/>
          </a:xfrm>
          <a:prstGeom prst="line">
            <a:avLst/>
          </a:prstGeom>
          <a:ln w="98425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53 - Ευθεία γραμμή σύνδεσης"/>
          <p:cNvCxnSpPr/>
          <p:nvPr/>
        </p:nvCxnSpPr>
        <p:spPr>
          <a:xfrm>
            <a:off x="5643570" y="5694847"/>
            <a:ext cx="2071702" cy="1588"/>
          </a:xfrm>
          <a:prstGeom prst="line">
            <a:avLst/>
          </a:prstGeom>
          <a:ln w="984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55 - Ευθεία γραμμή σύνδεσης"/>
          <p:cNvCxnSpPr/>
          <p:nvPr/>
        </p:nvCxnSpPr>
        <p:spPr>
          <a:xfrm>
            <a:off x="5643570" y="5994887"/>
            <a:ext cx="2071702" cy="1588"/>
          </a:xfrm>
          <a:prstGeom prst="line">
            <a:avLst/>
          </a:prstGeom>
          <a:ln w="9842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57 - Ευθεία γραμμή σύνδεσης"/>
          <p:cNvCxnSpPr/>
          <p:nvPr/>
        </p:nvCxnSpPr>
        <p:spPr>
          <a:xfrm>
            <a:off x="5640359" y="3856040"/>
            <a:ext cx="2143140" cy="1588"/>
          </a:xfrm>
          <a:prstGeom prst="line">
            <a:avLst/>
          </a:prstGeom>
          <a:ln w="98425">
            <a:solidFill>
              <a:srgbClr val="FF11EE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:\Morpheas IV\ICT-STREAMS\STREAMS_hipeac2016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01" y="744726"/>
            <a:ext cx="4226735" cy="270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68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passive WDM routing?</a:t>
            </a:r>
            <a:endParaRPr lang="el-GR" dirty="0"/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107504" y="1003373"/>
            <a:ext cx="37752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07F09">
                    <a:lumMod val="75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Arrayed Waveguide Grating Router</a:t>
            </a:r>
            <a:endParaRPr lang="el-GR" sz="2000" dirty="0">
              <a:solidFill>
                <a:srgbClr val="F07F09">
                  <a:lumMod val="75000"/>
                </a:srgb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60" name="41 - Ορθογώνιο"/>
          <p:cNvSpPr/>
          <p:nvPr/>
        </p:nvSpPr>
        <p:spPr>
          <a:xfrm>
            <a:off x="1000100" y="5942030"/>
            <a:ext cx="6858048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36 - Ορθογώνιο"/>
          <p:cNvSpPr/>
          <p:nvPr/>
        </p:nvSpPr>
        <p:spPr>
          <a:xfrm>
            <a:off x="1000100" y="3429000"/>
            <a:ext cx="6858048" cy="3022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576" y="3508376"/>
            <a:ext cx="666908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6" name="25 - Ευθεία γραμμή σύνδεσης"/>
          <p:cNvCxnSpPr/>
          <p:nvPr/>
        </p:nvCxnSpPr>
        <p:spPr>
          <a:xfrm flipV="1">
            <a:off x="3242877" y="3856040"/>
            <a:ext cx="2484050" cy="574243"/>
          </a:xfrm>
          <a:prstGeom prst="line">
            <a:avLst/>
          </a:prstGeom>
          <a:ln w="98425">
            <a:solidFill>
              <a:srgbClr val="FF11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57 - Ευθεία γραμμή σύνδεσης"/>
          <p:cNvCxnSpPr/>
          <p:nvPr/>
        </p:nvCxnSpPr>
        <p:spPr>
          <a:xfrm>
            <a:off x="5640359" y="3856040"/>
            <a:ext cx="2143140" cy="1588"/>
          </a:xfrm>
          <a:prstGeom prst="line">
            <a:avLst/>
          </a:prstGeom>
          <a:ln w="98425">
            <a:solidFill>
              <a:srgbClr val="FF11EE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:\Morpheas IV\ICT-STREAMS\STREAMS_hipeac2016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01" y="744726"/>
            <a:ext cx="4226735" cy="270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le 28"/>
          <p:cNvSpPr/>
          <p:nvPr/>
        </p:nvSpPr>
        <p:spPr>
          <a:xfrm>
            <a:off x="5656270" y="1003373"/>
            <a:ext cx="2996543" cy="1704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libri" panose="020F0502020204030204" pitchFamily="34" charset="0"/>
              </a:rPr>
              <a:t>AWGR cyclic frequency operation allows bidirectional collision-less, buffer-less routing for any-to-any direct interconnection  </a:t>
            </a:r>
          </a:p>
        </p:txBody>
      </p:sp>
      <p:cxnSp>
        <p:nvCxnSpPr>
          <p:cNvPr id="30" name="16 - Ευθεία γραμμή σύνδεσης"/>
          <p:cNvCxnSpPr/>
          <p:nvPr/>
        </p:nvCxnSpPr>
        <p:spPr>
          <a:xfrm>
            <a:off x="1214414" y="4131942"/>
            <a:ext cx="2071702" cy="1588"/>
          </a:xfrm>
          <a:prstGeom prst="line">
            <a:avLst/>
          </a:prstGeom>
          <a:ln w="984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7 - Ευθεία γραμμή σύνδεσης"/>
          <p:cNvCxnSpPr/>
          <p:nvPr/>
        </p:nvCxnSpPr>
        <p:spPr>
          <a:xfrm flipV="1">
            <a:off x="3286116" y="3717032"/>
            <a:ext cx="2440811" cy="414910"/>
          </a:xfrm>
          <a:prstGeom prst="line">
            <a:avLst/>
          </a:prstGeom>
          <a:ln w="984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5 - Ευθεία γραμμή σύνδεσης"/>
          <p:cNvCxnSpPr/>
          <p:nvPr/>
        </p:nvCxnSpPr>
        <p:spPr>
          <a:xfrm>
            <a:off x="5671724" y="3717031"/>
            <a:ext cx="2143140" cy="1588"/>
          </a:xfrm>
          <a:prstGeom prst="line">
            <a:avLst/>
          </a:prstGeom>
          <a:ln w="98425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25 - Ευθεία γραμμή σύνδεσης"/>
          <p:cNvCxnSpPr/>
          <p:nvPr/>
        </p:nvCxnSpPr>
        <p:spPr>
          <a:xfrm>
            <a:off x="1214414" y="4430283"/>
            <a:ext cx="2028463" cy="0"/>
          </a:xfrm>
          <a:prstGeom prst="line">
            <a:avLst/>
          </a:prstGeom>
          <a:ln w="98425">
            <a:solidFill>
              <a:srgbClr val="FF11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43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Text Box 2"/>
          <p:cNvSpPr txBox="1">
            <a:spLocks noChangeArrowheads="1"/>
          </p:cNvSpPr>
          <p:nvPr/>
        </p:nvSpPr>
        <p:spPr bwMode="auto">
          <a:xfrm>
            <a:off x="467544" y="1052736"/>
            <a:ext cx="74009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>
                <a:cs typeface="Arial" charset="0"/>
              </a:defRPr>
            </a:lvl1pPr>
            <a:lvl2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>
                <a:cs typeface="Arial" charset="0"/>
              </a:defRPr>
            </a:lvl2pPr>
            <a:lvl3pPr marL="1143000" lvl="2" indent="-228600" eaLnBrk="0" hangingPunct="0">
              <a:spcBef>
                <a:spcPct val="20000"/>
              </a:spcBef>
              <a:buFont typeface="Arial" charset="0"/>
              <a:buChar char="•"/>
              <a:defRPr>
                <a:latin typeface="+mn-lt"/>
                <a:cs typeface="+mn-cs"/>
              </a:defRPr>
            </a:lvl3pPr>
            <a:lvl5pPr marL="2057400" lvl="4" indent="-228600" eaLnBrk="0" hangingPunct="0">
              <a:spcBef>
                <a:spcPct val="20000"/>
              </a:spcBef>
              <a:buFont typeface="Arial" pitchFamily="34" charset="0"/>
              <a:buChar char="­"/>
              <a:defRPr>
                <a:latin typeface="+mn-lt"/>
                <a:cs typeface="+mn-cs"/>
              </a:defRPr>
            </a:lvl5pPr>
          </a:lstStyle>
          <a:p>
            <a:r>
              <a:rPr lang="en-GB" sz="2000" dirty="0"/>
              <a:t> Wavelength routing, where wavelength defines the path (route) through the network</a:t>
            </a:r>
          </a:p>
          <a:p>
            <a:endParaRPr lang="en-GB" sz="2000" dirty="0"/>
          </a:p>
          <a:p>
            <a:r>
              <a:rPr lang="en-GB" sz="2000" dirty="0"/>
              <a:t> Fixed routing does not give flexibility, need for switching</a:t>
            </a:r>
          </a:p>
          <a:p>
            <a:endParaRPr lang="en-GB" sz="2000" dirty="0"/>
          </a:p>
          <a:p>
            <a:r>
              <a:rPr lang="en-GB" sz="2000" dirty="0"/>
              <a:t> Needs for reconfigurable OADM/OXC</a:t>
            </a: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468313" y="0"/>
            <a:ext cx="73040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336699"/>
                </a:solidFill>
                <a:cs typeface="+mn-cs"/>
              </a:rPr>
              <a:t>Issues</a:t>
            </a:r>
            <a:endParaRPr lang="en-GB" sz="2800" dirty="0">
              <a:solidFill>
                <a:srgbClr val="336699"/>
              </a:solidFill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7BAAC-BC51-B343-B315-A9ACA46898CF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37082-9E7A-4C3E-87B9-D07B1D7544C7}"/>
              </a:ext>
            </a:extLst>
          </p:cNvPr>
          <p:cNvSpPr txBox="1"/>
          <p:nvPr/>
        </p:nvSpPr>
        <p:spPr>
          <a:xfrm>
            <a:off x="755576" y="393305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session:</a:t>
            </a:r>
          </a:p>
          <a:p>
            <a:r>
              <a:rPr lang="en-GB" dirty="0"/>
              <a:t>Dynamic cross connects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4595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Wavelength routing principles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Passive wavelength routing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Fixed Optical Add/Drop multiplexers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Static Optical cross connects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85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ChangeArrowheads="1"/>
          </p:cNvSpPr>
          <p:nvPr/>
        </p:nvSpPr>
        <p:spPr bwMode="auto">
          <a:xfrm>
            <a:off x="2178050" y="268288"/>
            <a:ext cx="642778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 defTabSz="463550" eaLnBrk="0" hangingPunct="0">
              <a:lnSpc>
                <a:spcPct val="90000"/>
              </a:lnSpc>
              <a:defRPr/>
            </a:pPr>
            <a:endParaRPr lang="en-GB" sz="2800" b="1">
              <a:latin typeface="Times New Roman" charset="0"/>
              <a:cs typeface="+mn-cs"/>
            </a:endParaRPr>
          </a:p>
        </p:txBody>
      </p:sp>
      <p:grpSp>
        <p:nvGrpSpPr>
          <p:cNvPr id="115714" name="Group 3"/>
          <p:cNvGrpSpPr>
            <a:grpSpLocks/>
          </p:cNvGrpSpPr>
          <p:nvPr/>
        </p:nvGrpSpPr>
        <p:grpSpPr bwMode="auto">
          <a:xfrm>
            <a:off x="2058988" y="1311275"/>
            <a:ext cx="4484687" cy="2182813"/>
            <a:chOff x="1581" y="1058"/>
            <a:chExt cx="3061" cy="1375"/>
          </a:xfrm>
        </p:grpSpPr>
        <p:grpSp>
          <p:nvGrpSpPr>
            <p:cNvPr id="115719" name="Group 4"/>
            <p:cNvGrpSpPr>
              <a:grpSpLocks/>
            </p:cNvGrpSpPr>
            <p:nvPr/>
          </p:nvGrpSpPr>
          <p:grpSpPr bwMode="auto">
            <a:xfrm>
              <a:off x="3027" y="1364"/>
              <a:ext cx="216" cy="180"/>
              <a:chOff x="3027" y="1364"/>
              <a:chExt cx="216" cy="180"/>
            </a:xfrm>
          </p:grpSpPr>
          <p:sp>
            <p:nvSpPr>
              <p:cNvPr id="116059" name="Freeform 5"/>
              <p:cNvSpPr>
                <a:spLocks/>
              </p:cNvSpPr>
              <p:nvPr/>
            </p:nvSpPr>
            <p:spPr bwMode="auto">
              <a:xfrm>
                <a:off x="3027" y="1364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60" name="Freeform 6"/>
              <p:cNvSpPr>
                <a:spLocks/>
              </p:cNvSpPr>
              <p:nvPr/>
            </p:nvSpPr>
            <p:spPr bwMode="auto">
              <a:xfrm>
                <a:off x="3027" y="1364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61" name="Freeform 7"/>
              <p:cNvSpPr>
                <a:spLocks/>
              </p:cNvSpPr>
              <p:nvPr/>
            </p:nvSpPr>
            <p:spPr bwMode="auto">
              <a:xfrm>
                <a:off x="3201" y="1364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62" name="Freeform 8"/>
              <p:cNvSpPr>
                <a:spLocks/>
              </p:cNvSpPr>
              <p:nvPr/>
            </p:nvSpPr>
            <p:spPr bwMode="auto">
              <a:xfrm>
                <a:off x="3027" y="1364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63" name="Freeform 9"/>
              <p:cNvSpPr>
                <a:spLocks/>
              </p:cNvSpPr>
              <p:nvPr/>
            </p:nvSpPr>
            <p:spPr bwMode="auto">
              <a:xfrm>
                <a:off x="3027" y="1364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64" name="Line 10"/>
              <p:cNvSpPr>
                <a:spLocks noChangeShapeType="1"/>
              </p:cNvSpPr>
              <p:nvPr/>
            </p:nvSpPr>
            <p:spPr bwMode="auto">
              <a:xfrm>
                <a:off x="3201" y="1406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720" name="Group 11"/>
            <p:cNvGrpSpPr>
              <a:grpSpLocks/>
            </p:cNvGrpSpPr>
            <p:nvPr/>
          </p:nvGrpSpPr>
          <p:grpSpPr bwMode="auto">
            <a:xfrm>
              <a:off x="4066" y="1646"/>
              <a:ext cx="216" cy="180"/>
              <a:chOff x="4066" y="1646"/>
              <a:chExt cx="216" cy="180"/>
            </a:xfrm>
          </p:grpSpPr>
          <p:sp>
            <p:nvSpPr>
              <p:cNvPr id="116053" name="Freeform 12"/>
              <p:cNvSpPr>
                <a:spLocks/>
              </p:cNvSpPr>
              <p:nvPr/>
            </p:nvSpPr>
            <p:spPr bwMode="auto">
              <a:xfrm>
                <a:off x="4066" y="1646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54" name="Freeform 13"/>
              <p:cNvSpPr>
                <a:spLocks/>
              </p:cNvSpPr>
              <p:nvPr/>
            </p:nvSpPr>
            <p:spPr bwMode="auto">
              <a:xfrm>
                <a:off x="4066" y="1646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55" name="Freeform 14"/>
              <p:cNvSpPr>
                <a:spLocks/>
              </p:cNvSpPr>
              <p:nvPr/>
            </p:nvSpPr>
            <p:spPr bwMode="auto">
              <a:xfrm>
                <a:off x="4240" y="1646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56" name="Freeform 15"/>
              <p:cNvSpPr>
                <a:spLocks/>
              </p:cNvSpPr>
              <p:nvPr/>
            </p:nvSpPr>
            <p:spPr bwMode="auto">
              <a:xfrm>
                <a:off x="4066" y="1646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57" name="Freeform 16"/>
              <p:cNvSpPr>
                <a:spLocks/>
              </p:cNvSpPr>
              <p:nvPr/>
            </p:nvSpPr>
            <p:spPr bwMode="auto">
              <a:xfrm>
                <a:off x="4066" y="1646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58" name="Line 17"/>
              <p:cNvSpPr>
                <a:spLocks noChangeShapeType="1"/>
              </p:cNvSpPr>
              <p:nvPr/>
            </p:nvSpPr>
            <p:spPr bwMode="auto">
              <a:xfrm>
                <a:off x="4240" y="1688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721" name="Group 18"/>
            <p:cNvGrpSpPr>
              <a:grpSpLocks/>
            </p:cNvGrpSpPr>
            <p:nvPr/>
          </p:nvGrpSpPr>
          <p:grpSpPr bwMode="auto">
            <a:xfrm>
              <a:off x="2313" y="1946"/>
              <a:ext cx="216" cy="180"/>
              <a:chOff x="2313" y="1946"/>
              <a:chExt cx="216" cy="180"/>
            </a:xfrm>
          </p:grpSpPr>
          <p:sp>
            <p:nvSpPr>
              <p:cNvPr id="116047" name="Freeform 19"/>
              <p:cNvSpPr>
                <a:spLocks/>
              </p:cNvSpPr>
              <p:nvPr/>
            </p:nvSpPr>
            <p:spPr bwMode="auto">
              <a:xfrm>
                <a:off x="2313" y="1946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48" name="Freeform 20"/>
              <p:cNvSpPr>
                <a:spLocks/>
              </p:cNvSpPr>
              <p:nvPr/>
            </p:nvSpPr>
            <p:spPr bwMode="auto">
              <a:xfrm>
                <a:off x="2313" y="1946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49" name="Freeform 21"/>
              <p:cNvSpPr>
                <a:spLocks/>
              </p:cNvSpPr>
              <p:nvPr/>
            </p:nvSpPr>
            <p:spPr bwMode="auto">
              <a:xfrm>
                <a:off x="2487" y="1946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50" name="Freeform 22"/>
              <p:cNvSpPr>
                <a:spLocks/>
              </p:cNvSpPr>
              <p:nvPr/>
            </p:nvSpPr>
            <p:spPr bwMode="auto">
              <a:xfrm>
                <a:off x="2313" y="1946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51" name="Freeform 23"/>
              <p:cNvSpPr>
                <a:spLocks/>
              </p:cNvSpPr>
              <p:nvPr/>
            </p:nvSpPr>
            <p:spPr bwMode="auto">
              <a:xfrm>
                <a:off x="2313" y="1946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52" name="Line 24"/>
              <p:cNvSpPr>
                <a:spLocks noChangeShapeType="1"/>
              </p:cNvSpPr>
              <p:nvPr/>
            </p:nvSpPr>
            <p:spPr bwMode="auto">
              <a:xfrm>
                <a:off x="2487" y="1988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722" name="Group 25"/>
            <p:cNvGrpSpPr>
              <a:grpSpLocks/>
            </p:cNvGrpSpPr>
            <p:nvPr/>
          </p:nvGrpSpPr>
          <p:grpSpPr bwMode="auto">
            <a:xfrm>
              <a:off x="3225" y="2138"/>
              <a:ext cx="216" cy="180"/>
              <a:chOff x="3225" y="2138"/>
              <a:chExt cx="216" cy="180"/>
            </a:xfrm>
          </p:grpSpPr>
          <p:sp>
            <p:nvSpPr>
              <p:cNvPr id="116041" name="Freeform 26"/>
              <p:cNvSpPr>
                <a:spLocks/>
              </p:cNvSpPr>
              <p:nvPr/>
            </p:nvSpPr>
            <p:spPr bwMode="auto">
              <a:xfrm>
                <a:off x="3225" y="2138"/>
                <a:ext cx="216" cy="180"/>
              </a:xfrm>
              <a:custGeom>
                <a:avLst/>
                <a:gdLst>
                  <a:gd name="T0" fmla="*/ 42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68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2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2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68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42" name="Freeform 27"/>
              <p:cNvSpPr>
                <a:spLocks/>
              </p:cNvSpPr>
              <p:nvPr/>
            </p:nvSpPr>
            <p:spPr bwMode="auto">
              <a:xfrm>
                <a:off x="3225" y="2138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68 w 216"/>
                  <a:gd name="T3" fmla="*/ 42 h 42"/>
                  <a:gd name="T4" fmla="*/ 216 w 216"/>
                  <a:gd name="T5" fmla="*/ 0 h 42"/>
                  <a:gd name="T6" fmla="*/ 42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68" y="42"/>
                    </a:lnTo>
                    <a:lnTo>
                      <a:pt x="216" y="0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43" name="Freeform 28"/>
              <p:cNvSpPr>
                <a:spLocks/>
              </p:cNvSpPr>
              <p:nvPr/>
            </p:nvSpPr>
            <p:spPr bwMode="auto">
              <a:xfrm>
                <a:off x="3393" y="2138"/>
                <a:ext cx="48" cy="180"/>
              </a:xfrm>
              <a:custGeom>
                <a:avLst/>
                <a:gdLst>
                  <a:gd name="T0" fmla="*/ 0 w 48"/>
                  <a:gd name="T1" fmla="*/ 42 h 180"/>
                  <a:gd name="T2" fmla="*/ 48 w 48"/>
                  <a:gd name="T3" fmla="*/ 0 h 180"/>
                  <a:gd name="T4" fmla="*/ 48 w 48"/>
                  <a:gd name="T5" fmla="*/ 138 h 180"/>
                  <a:gd name="T6" fmla="*/ 0 w 48"/>
                  <a:gd name="T7" fmla="*/ 180 h 180"/>
                  <a:gd name="T8" fmla="*/ 0 w 48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180">
                    <a:moveTo>
                      <a:pt x="0" y="42"/>
                    </a:moveTo>
                    <a:lnTo>
                      <a:pt x="48" y="0"/>
                    </a:lnTo>
                    <a:lnTo>
                      <a:pt x="48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44" name="Freeform 29"/>
              <p:cNvSpPr>
                <a:spLocks/>
              </p:cNvSpPr>
              <p:nvPr/>
            </p:nvSpPr>
            <p:spPr bwMode="auto">
              <a:xfrm>
                <a:off x="3225" y="2138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7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8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7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45" name="Freeform 30"/>
              <p:cNvSpPr>
                <a:spLocks/>
              </p:cNvSpPr>
              <p:nvPr/>
            </p:nvSpPr>
            <p:spPr bwMode="auto">
              <a:xfrm>
                <a:off x="3225" y="2138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8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46" name="Line 31"/>
              <p:cNvSpPr>
                <a:spLocks noChangeShapeType="1"/>
              </p:cNvSpPr>
              <p:nvPr/>
            </p:nvSpPr>
            <p:spPr bwMode="auto">
              <a:xfrm>
                <a:off x="3393" y="2180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723" name="Group 32"/>
            <p:cNvGrpSpPr>
              <a:grpSpLocks/>
            </p:cNvGrpSpPr>
            <p:nvPr/>
          </p:nvGrpSpPr>
          <p:grpSpPr bwMode="auto">
            <a:xfrm>
              <a:off x="1581" y="1964"/>
              <a:ext cx="216" cy="180"/>
              <a:chOff x="1581" y="1964"/>
              <a:chExt cx="216" cy="180"/>
            </a:xfrm>
          </p:grpSpPr>
          <p:sp>
            <p:nvSpPr>
              <p:cNvPr id="116035" name="Freeform 33"/>
              <p:cNvSpPr>
                <a:spLocks/>
              </p:cNvSpPr>
              <p:nvPr/>
            </p:nvSpPr>
            <p:spPr bwMode="auto">
              <a:xfrm>
                <a:off x="1581" y="1964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36" name="Freeform 34"/>
              <p:cNvSpPr>
                <a:spLocks/>
              </p:cNvSpPr>
              <p:nvPr/>
            </p:nvSpPr>
            <p:spPr bwMode="auto">
              <a:xfrm>
                <a:off x="1581" y="1964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37" name="Freeform 35"/>
              <p:cNvSpPr>
                <a:spLocks/>
              </p:cNvSpPr>
              <p:nvPr/>
            </p:nvSpPr>
            <p:spPr bwMode="auto">
              <a:xfrm>
                <a:off x="1755" y="1964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38" name="Freeform 36"/>
              <p:cNvSpPr>
                <a:spLocks/>
              </p:cNvSpPr>
              <p:nvPr/>
            </p:nvSpPr>
            <p:spPr bwMode="auto">
              <a:xfrm>
                <a:off x="1581" y="1964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39" name="Freeform 37"/>
              <p:cNvSpPr>
                <a:spLocks/>
              </p:cNvSpPr>
              <p:nvPr/>
            </p:nvSpPr>
            <p:spPr bwMode="auto">
              <a:xfrm>
                <a:off x="1581" y="1964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40" name="Line 38"/>
              <p:cNvSpPr>
                <a:spLocks noChangeShapeType="1"/>
              </p:cNvSpPr>
              <p:nvPr/>
            </p:nvSpPr>
            <p:spPr bwMode="auto">
              <a:xfrm>
                <a:off x="1755" y="2006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724" name="Line 39"/>
            <p:cNvSpPr>
              <a:spLocks noChangeShapeType="1"/>
            </p:cNvSpPr>
            <p:nvPr/>
          </p:nvSpPr>
          <p:spPr bwMode="auto">
            <a:xfrm>
              <a:off x="1785" y="2048"/>
              <a:ext cx="52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5" name="Line 40"/>
            <p:cNvSpPr>
              <a:spLocks noChangeShapeType="1"/>
            </p:cNvSpPr>
            <p:nvPr/>
          </p:nvSpPr>
          <p:spPr bwMode="auto">
            <a:xfrm flipV="1">
              <a:off x="2511" y="1466"/>
              <a:ext cx="612" cy="5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6" name="Line 41"/>
            <p:cNvSpPr>
              <a:spLocks noChangeShapeType="1"/>
            </p:cNvSpPr>
            <p:nvPr/>
          </p:nvSpPr>
          <p:spPr bwMode="auto">
            <a:xfrm>
              <a:off x="2523" y="2060"/>
              <a:ext cx="696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7" name="Line 42"/>
            <p:cNvSpPr>
              <a:spLocks noChangeShapeType="1"/>
            </p:cNvSpPr>
            <p:nvPr/>
          </p:nvSpPr>
          <p:spPr bwMode="auto">
            <a:xfrm>
              <a:off x="3231" y="1460"/>
              <a:ext cx="835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8" name="Line 43"/>
            <p:cNvSpPr>
              <a:spLocks noChangeShapeType="1"/>
            </p:cNvSpPr>
            <p:nvPr/>
          </p:nvSpPr>
          <p:spPr bwMode="auto">
            <a:xfrm flipV="1">
              <a:off x="3447" y="1784"/>
              <a:ext cx="613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9" name="Line 44"/>
            <p:cNvSpPr>
              <a:spLocks noChangeShapeType="1"/>
            </p:cNvSpPr>
            <p:nvPr/>
          </p:nvSpPr>
          <p:spPr bwMode="auto">
            <a:xfrm flipH="1">
              <a:off x="4228" y="1226"/>
              <a:ext cx="294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0" name="Rectangle 45"/>
            <p:cNvSpPr>
              <a:spLocks noChangeArrowheads="1"/>
            </p:cNvSpPr>
            <p:nvPr/>
          </p:nvSpPr>
          <p:spPr bwMode="auto">
            <a:xfrm>
              <a:off x="1881" y="1748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1" name="Rectangle 46"/>
            <p:cNvSpPr>
              <a:spLocks noChangeArrowheads="1"/>
            </p:cNvSpPr>
            <p:nvPr/>
          </p:nvSpPr>
          <p:spPr bwMode="auto">
            <a:xfrm>
              <a:off x="1875" y="2036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2" name="Rectangle 47"/>
            <p:cNvSpPr>
              <a:spLocks noChangeArrowheads="1"/>
            </p:cNvSpPr>
            <p:nvPr/>
          </p:nvSpPr>
          <p:spPr bwMode="auto">
            <a:xfrm>
              <a:off x="4336" y="1430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3" name="Rectangle 48"/>
            <p:cNvSpPr>
              <a:spLocks noChangeArrowheads="1"/>
            </p:cNvSpPr>
            <p:nvPr/>
          </p:nvSpPr>
          <p:spPr bwMode="auto">
            <a:xfrm>
              <a:off x="3033" y="1370"/>
              <a:ext cx="1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4" name="Rectangle 49"/>
            <p:cNvSpPr>
              <a:spLocks noChangeArrowheads="1"/>
            </p:cNvSpPr>
            <p:nvPr/>
          </p:nvSpPr>
          <p:spPr bwMode="auto">
            <a:xfrm>
              <a:off x="3105" y="1412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C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5735" name="Rectangle 50"/>
            <p:cNvSpPr>
              <a:spLocks noChangeArrowheads="1"/>
            </p:cNvSpPr>
            <p:nvPr/>
          </p:nvSpPr>
          <p:spPr bwMode="auto">
            <a:xfrm>
              <a:off x="4456" y="1142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6" name="Rectangle 51"/>
            <p:cNvSpPr>
              <a:spLocks noChangeArrowheads="1"/>
            </p:cNvSpPr>
            <p:nvPr/>
          </p:nvSpPr>
          <p:spPr bwMode="auto">
            <a:xfrm>
              <a:off x="1581" y="1982"/>
              <a:ext cx="1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7" name="Rectangle 52"/>
            <p:cNvSpPr>
              <a:spLocks noChangeArrowheads="1"/>
            </p:cNvSpPr>
            <p:nvPr/>
          </p:nvSpPr>
          <p:spPr bwMode="auto">
            <a:xfrm>
              <a:off x="1653" y="2024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A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5738" name="Rectangle 53"/>
            <p:cNvSpPr>
              <a:spLocks noChangeArrowheads="1"/>
            </p:cNvSpPr>
            <p:nvPr/>
          </p:nvSpPr>
          <p:spPr bwMode="auto">
            <a:xfrm>
              <a:off x="2787" y="1982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9" name="Rectangle 54"/>
            <p:cNvSpPr>
              <a:spLocks noChangeArrowheads="1"/>
            </p:cNvSpPr>
            <p:nvPr/>
          </p:nvSpPr>
          <p:spPr bwMode="auto">
            <a:xfrm>
              <a:off x="2307" y="19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40" name="Rectangle 55"/>
            <p:cNvSpPr>
              <a:spLocks noChangeArrowheads="1"/>
            </p:cNvSpPr>
            <p:nvPr/>
          </p:nvSpPr>
          <p:spPr bwMode="auto">
            <a:xfrm>
              <a:off x="2380" y="2006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B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5741" name="Rectangle 56"/>
            <p:cNvSpPr>
              <a:spLocks noChangeArrowheads="1"/>
            </p:cNvSpPr>
            <p:nvPr/>
          </p:nvSpPr>
          <p:spPr bwMode="auto">
            <a:xfrm>
              <a:off x="3201" y="2138"/>
              <a:ext cx="1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42" name="Rectangle 57"/>
            <p:cNvSpPr>
              <a:spLocks noChangeArrowheads="1"/>
            </p:cNvSpPr>
            <p:nvPr/>
          </p:nvSpPr>
          <p:spPr bwMode="auto">
            <a:xfrm>
              <a:off x="3273" y="2180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D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5743" name="Rectangle 58"/>
            <p:cNvSpPr>
              <a:spLocks noChangeArrowheads="1"/>
            </p:cNvSpPr>
            <p:nvPr/>
          </p:nvSpPr>
          <p:spPr bwMode="auto">
            <a:xfrm>
              <a:off x="4054" y="167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44" name="Rectangle 59"/>
            <p:cNvSpPr>
              <a:spLocks noChangeArrowheads="1"/>
            </p:cNvSpPr>
            <p:nvPr/>
          </p:nvSpPr>
          <p:spPr bwMode="auto">
            <a:xfrm>
              <a:off x="4127" y="1712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E</a:t>
              </a:r>
              <a:endParaRPr lang="en-GB" b="1">
                <a:latin typeface="Times New Roman" charset="0"/>
              </a:endParaRPr>
            </a:p>
          </p:txBody>
        </p:sp>
        <p:grpSp>
          <p:nvGrpSpPr>
            <p:cNvPr id="115745" name="Group 60"/>
            <p:cNvGrpSpPr>
              <a:grpSpLocks/>
            </p:cNvGrpSpPr>
            <p:nvPr/>
          </p:nvGrpSpPr>
          <p:grpSpPr bwMode="auto">
            <a:xfrm>
              <a:off x="1791" y="1460"/>
              <a:ext cx="1122" cy="480"/>
              <a:chOff x="1791" y="1460"/>
              <a:chExt cx="1122" cy="480"/>
            </a:xfrm>
          </p:grpSpPr>
          <p:sp>
            <p:nvSpPr>
              <p:cNvPr id="116000" name="Freeform 61"/>
              <p:cNvSpPr>
                <a:spLocks/>
              </p:cNvSpPr>
              <p:nvPr/>
            </p:nvSpPr>
            <p:spPr bwMode="auto">
              <a:xfrm>
                <a:off x="2889" y="1460"/>
                <a:ext cx="24" cy="18"/>
              </a:xfrm>
              <a:custGeom>
                <a:avLst/>
                <a:gdLst>
                  <a:gd name="T0" fmla="*/ 24 w 24"/>
                  <a:gd name="T1" fmla="*/ 12 h 18"/>
                  <a:gd name="T2" fmla="*/ 18 w 24"/>
                  <a:gd name="T3" fmla="*/ 6 h 18"/>
                  <a:gd name="T4" fmla="*/ 12 w 24"/>
                  <a:gd name="T5" fmla="*/ 0 h 18"/>
                  <a:gd name="T6" fmla="*/ 12 w 24"/>
                  <a:gd name="T7" fmla="*/ 0 h 18"/>
                  <a:gd name="T8" fmla="*/ 6 w 24"/>
                  <a:gd name="T9" fmla="*/ 6 h 18"/>
                  <a:gd name="T10" fmla="*/ 0 w 24"/>
                  <a:gd name="T11" fmla="*/ 6 h 18"/>
                  <a:gd name="T12" fmla="*/ 0 w 24"/>
                  <a:gd name="T13" fmla="*/ 12 h 18"/>
                  <a:gd name="T14" fmla="*/ 6 w 24"/>
                  <a:gd name="T15" fmla="*/ 18 h 18"/>
                  <a:gd name="T16" fmla="*/ 12 w 24"/>
                  <a:gd name="T17" fmla="*/ 18 h 18"/>
                  <a:gd name="T18" fmla="*/ 18 w 24"/>
                  <a:gd name="T19" fmla="*/ 12 h 18"/>
                  <a:gd name="T20" fmla="*/ 24 w 24"/>
                  <a:gd name="T21" fmla="*/ 12 h 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4" h="18">
                    <a:moveTo>
                      <a:pt x="24" y="12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01" name="Freeform 62"/>
              <p:cNvSpPr>
                <a:spLocks/>
              </p:cNvSpPr>
              <p:nvPr/>
            </p:nvSpPr>
            <p:spPr bwMode="auto">
              <a:xfrm>
                <a:off x="2865" y="1484"/>
                <a:ext cx="18" cy="18"/>
              </a:xfrm>
              <a:custGeom>
                <a:avLst/>
                <a:gdLst>
                  <a:gd name="T0" fmla="*/ 18 w 18"/>
                  <a:gd name="T1" fmla="*/ 12 h 18"/>
                  <a:gd name="T2" fmla="*/ 18 w 18"/>
                  <a:gd name="T3" fmla="*/ 6 h 18"/>
                  <a:gd name="T4" fmla="*/ 12 w 18"/>
                  <a:gd name="T5" fmla="*/ 0 h 18"/>
                  <a:gd name="T6" fmla="*/ 6 w 18"/>
                  <a:gd name="T7" fmla="*/ 0 h 18"/>
                  <a:gd name="T8" fmla="*/ 0 w 18"/>
                  <a:gd name="T9" fmla="*/ 6 h 18"/>
                  <a:gd name="T10" fmla="*/ 0 w 18"/>
                  <a:gd name="T11" fmla="*/ 6 h 18"/>
                  <a:gd name="T12" fmla="*/ 0 w 18"/>
                  <a:gd name="T13" fmla="*/ 12 h 18"/>
                  <a:gd name="T14" fmla="*/ 6 w 18"/>
                  <a:gd name="T15" fmla="*/ 18 h 18"/>
                  <a:gd name="T16" fmla="*/ 12 w 18"/>
                  <a:gd name="T17" fmla="*/ 18 h 18"/>
                  <a:gd name="T18" fmla="*/ 18 w 18"/>
                  <a:gd name="T19" fmla="*/ 12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8" y="12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02" name="Freeform 63"/>
              <p:cNvSpPr>
                <a:spLocks/>
              </p:cNvSpPr>
              <p:nvPr/>
            </p:nvSpPr>
            <p:spPr bwMode="auto">
              <a:xfrm>
                <a:off x="2841" y="1508"/>
                <a:ext cx="18" cy="18"/>
              </a:xfrm>
              <a:custGeom>
                <a:avLst/>
                <a:gdLst>
                  <a:gd name="T0" fmla="*/ 18 w 18"/>
                  <a:gd name="T1" fmla="*/ 12 h 18"/>
                  <a:gd name="T2" fmla="*/ 18 w 18"/>
                  <a:gd name="T3" fmla="*/ 6 h 18"/>
                  <a:gd name="T4" fmla="*/ 12 w 18"/>
                  <a:gd name="T5" fmla="*/ 0 h 18"/>
                  <a:gd name="T6" fmla="*/ 6 w 18"/>
                  <a:gd name="T7" fmla="*/ 0 h 18"/>
                  <a:gd name="T8" fmla="*/ 0 w 18"/>
                  <a:gd name="T9" fmla="*/ 6 h 18"/>
                  <a:gd name="T10" fmla="*/ 0 w 18"/>
                  <a:gd name="T11" fmla="*/ 6 h 18"/>
                  <a:gd name="T12" fmla="*/ 0 w 18"/>
                  <a:gd name="T13" fmla="*/ 12 h 18"/>
                  <a:gd name="T14" fmla="*/ 6 w 18"/>
                  <a:gd name="T15" fmla="*/ 18 h 18"/>
                  <a:gd name="T16" fmla="*/ 12 w 18"/>
                  <a:gd name="T17" fmla="*/ 18 h 18"/>
                  <a:gd name="T18" fmla="*/ 18 w 18"/>
                  <a:gd name="T19" fmla="*/ 12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8" y="12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03" name="Freeform 64"/>
              <p:cNvSpPr>
                <a:spLocks/>
              </p:cNvSpPr>
              <p:nvPr/>
            </p:nvSpPr>
            <p:spPr bwMode="auto">
              <a:xfrm>
                <a:off x="2817" y="1538"/>
                <a:ext cx="18" cy="18"/>
              </a:xfrm>
              <a:custGeom>
                <a:avLst/>
                <a:gdLst>
                  <a:gd name="T0" fmla="*/ 18 w 18"/>
                  <a:gd name="T1" fmla="*/ 12 h 18"/>
                  <a:gd name="T2" fmla="*/ 18 w 18"/>
                  <a:gd name="T3" fmla="*/ 6 h 18"/>
                  <a:gd name="T4" fmla="*/ 12 w 18"/>
                  <a:gd name="T5" fmla="*/ 0 h 18"/>
                  <a:gd name="T6" fmla="*/ 6 w 18"/>
                  <a:gd name="T7" fmla="*/ 0 h 18"/>
                  <a:gd name="T8" fmla="*/ 0 w 18"/>
                  <a:gd name="T9" fmla="*/ 6 h 18"/>
                  <a:gd name="T10" fmla="*/ 0 w 18"/>
                  <a:gd name="T11" fmla="*/ 6 h 18"/>
                  <a:gd name="T12" fmla="*/ 0 w 18"/>
                  <a:gd name="T13" fmla="*/ 12 h 18"/>
                  <a:gd name="T14" fmla="*/ 6 w 18"/>
                  <a:gd name="T15" fmla="*/ 18 h 18"/>
                  <a:gd name="T16" fmla="*/ 12 w 18"/>
                  <a:gd name="T17" fmla="*/ 18 h 18"/>
                  <a:gd name="T18" fmla="*/ 18 w 18"/>
                  <a:gd name="T19" fmla="*/ 12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8" y="12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04" name="Freeform 65"/>
              <p:cNvSpPr>
                <a:spLocks/>
              </p:cNvSpPr>
              <p:nvPr/>
            </p:nvSpPr>
            <p:spPr bwMode="auto">
              <a:xfrm>
                <a:off x="2793" y="1562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05" name="Freeform 66"/>
              <p:cNvSpPr>
                <a:spLocks/>
              </p:cNvSpPr>
              <p:nvPr/>
            </p:nvSpPr>
            <p:spPr bwMode="auto">
              <a:xfrm>
                <a:off x="2763" y="1580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06" name="Freeform 67"/>
              <p:cNvSpPr>
                <a:spLocks/>
              </p:cNvSpPr>
              <p:nvPr/>
            </p:nvSpPr>
            <p:spPr bwMode="auto">
              <a:xfrm>
                <a:off x="2733" y="1604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07" name="Freeform 68"/>
              <p:cNvSpPr>
                <a:spLocks/>
              </p:cNvSpPr>
              <p:nvPr/>
            </p:nvSpPr>
            <p:spPr bwMode="auto">
              <a:xfrm>
                <a:off x="2709" y="162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08" name="Freeform 69"/>
              <p:cNvSpPr>
                <a:spLocks/>
              </p:cNvSpPr>
              <p:nvPr/>
            </p:nvSpPr>
            <p:spPr bwMode="auto">
              <a:xfrm>
                <a:off x="2679" y="164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09" name="Freeform 70"/>
              <p:cNvSpPr>
                <a:spLocks/>
              </p:cNvSpPr>
              <p:nvPr/>
            </p:nvSpPr>
            <p:spPr bwMode="auto">
              <a:xfrm>
                <a:off x="2649" y="1664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10" name="Freeform 71"/>
              <p:cNvSpPr>
                <a:spLocks/>
              </p:cNvSpPr>
              <p:nvPr/>
            </p:nvSpPr>
            <p:spPr bwMode="auto">
              <a:xfrm>
                <a:off x="2619" y="1688"/>
                <a:ext cx="12" cy="18"/>
              </a:xfrm>
              <a:custGeom>
                <a:avLst/>
                <a:gdLst>
                  <a:gd name="T0" fmla="*/ 12 w 12"/>
                  <a:gd name="T1" fmla="*/ 18 h 18"/>
                  <a:gd name="T2" fmla="*/ 12 w 12"/>
                  <a:gd name="T3" fmla="*/ 6 h 18"/>
                  <a:gd name="T4" fmla="*/ 12 w 12"/>
                  <a:gd name="T5" fmla="*/ 6 h 18"/>
                  <a:gd name="T6" fmla="*/ 6 w 12"/>
                  <a:gd name="T7" fmla="*/ 0 h 18"/>
                  <a:gd name="T8" fmla="*/ 6 w 12"/>
                  <a:gd name="T9" fmla="*/ 0 h 18"/>
                  <a:gd name="T10" fmla="*/ 6 w 12"/>
                  <a:gd name="T11" fmla="*/ 0 h 18"/>
                  <a:gd name="T12" fmla="*/ 0 w 12"/>
                  <a:gd name="T13" fmla="*/ 6 h 18"/>
                  <a:gd name="T14" fmla="*/ 0 w 12"/>
                  <a:gd name="T15" fmla="*/ 6 h 18"/>
                  <a:gd name="T16" fmla="*/ 6 w 12"/>
                  <a:gd name="T17" fmla="*/ 12 h 18"/>
                  <a:gd name="T18" fmla="*/ 12 w 12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18">
                    <a:moveTo>
                      <a:pt x="12" y="18"/>
                    </a:moveTo>
                    <a:lnTo>
                      <a:pt x="12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11" name="Freeform 72"/>
              <p:cNvSpPr>
                <a:spLocks/>
              </p:cNvSpPr>
              <p:nvPr/>
            </p:nvSpPr>
            <p:spPr bwMode="auto">
              <a:xfrm>
                <a:off x="2583" y="170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12" name="Freeform 73"/>
              <p:cNvSpPr>
                <a:spLocks/>
              </p:cNvSpPr>
              <p:nvPr/>
            </p:nvSpPr>
            <p:spPr bwMode="auto">
              <a:xfrm>
                <a:off x="2553" y="171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13" name="Freeform 74"/>
              <p:cNvSpPr>
                <a:spLocks/>
              </p:cNvSpPr>
              <p:nvPr/>
            </p:nvSpPr>
            <p:spPr bwMode="auto">
              <a:xfrm>
                <a:off x="2523" y="173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14" name="Freeform 75"/>
              <p:cNvSpPr>
                <a:spLocks/>
              </p:cNvSpPr>
              <p:nvPr/>
            </p:nvSpPr>
            <p:spPr bwMode="auto">
              <a:xfrm>
                <a:off x="2487" y="1754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15" name="Freeform 76"/>
              <p:cNvSpPr>
                <a:spLocks/>
              </p:cNvSpPr>
              <p:nvPr/>
            </p:nvSpPr>
            <p:spPr bwMode="auto">
              <a:xfrm>
                <a:off x="2457" y="176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16" name="Freeform 77"/>
              <p:cNvSpPr>
                <a:spLocks/>
              </p:cNvSpPr>
              <p:nvPr/>
            </p:nvSpPr>
            <p:spPr bwMode="auto">
              <a:xfrm>
                <a:off x="2421" y="177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17" name="Freeform 78"/>
              <p:cNvSpPr>
                <a:spLocks/>
              </p:cNvSpPr>
              <p:nvPr/>
            </p:nvSpPr>
            <p:spPr bwMode="auto">
              <a:xfrm>
                <a:off x="2391" y="179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18" name="Freeform 79"/>
              <p:cNvSpPr>
                <a:spLocks/>
              </p:cNvSpPr>
              <p:nvPr/>
            </p:nvSpPr>
            <p:spPr bwMode="auto">
              <a:xfrm>
                <a:off x="2355" y="180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19" name="Freeform 80"/>
              <p:cNvSpPr>
                <a:spLocks/>
              </p:cNvSpPr>
              <p:nvPr/>
            </p:nvSpPr>
            <p:spPr bwMode="auto">
              <a:xfrm>
                <a:off x="2319" y="1820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20" name="Freeform 81"/>
              <p:cNvSpPr>
                <a:spLocks/>
              </p:cNvSpPr>
              <p:nvPr/>
            </p:nvSpPr>
            <p:spPr bwMode="auto">
              <a:xfrm>
                <a:off x="2289" y="1832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21" name="Freeform 82"/>
              <p:cNvSpPr>
                <a:spLocks/>
              </p:cNvSpPr>
              <p:nvPr/>
            </p:nvSpPr>
            <p:spPr bwMode="auto">
              <a:xfrm>
                <a:off x="2253" y="183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22" name="Freeform 83"/>
              <p:cNvSpPr>
                <a:spLocks/>
              </p:cNvSpPr>
              <p:nvPr/>
            </p:nvSpPr>
            <p:spPr bwMode="auto">
              <a:xfrm>
                <a:off x="2217" y="1850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23" name="Freeform 84"/>
              <p:cNvSpPr>
                <a:spLocks/>
              </p:cNvSpPr>
              <p:nvPr/>
            </p:nvSpPr>
            <p:spPr bwMode="auto">
              <a:xfrm>
                <a:off x="2181" y="185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24" name="Freeform 85"/>
              <p:cNvSpPr>
                <a:spLocks/>
              </p:cNvSpPr>
              <p:nvPr/>
            </p:nvSpPr>
            <p:spPr bwMode="auto">
              <a:xfrm>
                <a:off x="2151" y="186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25" name="Freeform 86"/>
              <p:cNvSpPr>
                <a:spLocks/>
              </p:cNvSpPr>
              <p:nvPr/>
            </p:nvSpPr>
            <p:spPr bwMode="auto">
              <a:xfrm>
                <a:off x="2115" y="1874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26" name="Freeform 87"/>
              <p:cNvSpPr>
                <a:spLocks/>
              </p:cNvSpPr>
              <p:nvPr/>
            </p:nvSpPr>
            <p:spPr bwMode="auto">
              <a:xfrm>
                <a:off x="2079" y="1880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27" name="Freeform 88"/>
              <p:cNvSpPr>
                <a:spLocks/>
              </p:cNvSpPr>
              <p:nvPr/>
            </p:nvSpPr>
            <p:spPr bwMode="auto">
              <a:xfrm>
                <a:off x="2043" y="188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28" name="Freeform 89"/>
              <p:cNvSpPr>
                <a:spLocks/>
              </p:cNvSpPr>
              <p:nvPr/>
            </p:nvSpPr>
            <p:spPr bwMode="auto">
              <a:xfrm>
                <a:off x="2007" y="189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29" name="Freeform 90"/>
              <p:cNvSpPr>
                <a:spLocks/>
              </p:cNvSpPr>
              <p:nvPr/>
            </p:nvSpPr>
            <p:spPr bwMode="auto">
              <a:xfrm>
                <a:off x="1971" y="1904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30" name="Freeform 91"/>
              <p:cNvSpPr>
                <a:spLocks/>
              </p:cNvSpPr>
              <p:nvPr/>
            </p:nvSpPr>
            <p:spPr bwMode="auto">
              <a:xfrm>
                <a:off x="1935" y="1910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31" name="Freeform 92"/>
              <p:cNvSpPr>
                <a:spLocks/>
              </p:cNvSpPr>
              <p:nvPr/>
            </p:nvSpPr>
            <p:spPr bwMode="auto">
              <a:xfrm>
                <a:off x="1899" y="1910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32" name="Freeform 93"/>
              <p:cNvSpPr>
                <a:spLocks/>
              </p:cNvSpPr>
              <p:nvPr/>
            </p:nvSpPr>
            <p:spPr bwMode="auto">
              <a:xfrm>
                <a:off x="1863" y="191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33" name="Freeform 94"/>
              <p:cNvSpPr>
                <a:spLocks/>
              </p:cNvSpPr>
              <p:nvPr/>
            </p:nvSpPr>
            <p:spPr bwMode="auto">
              <a:xfrm>
                <a:off x="1827" y="191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34" name="Freeform 95"/>
              <p:cNvSpPr>
                <a:spLocks/>
              </p:cNvSpPr>
              <p:nvPr/>
            </p:nvSpPr>
            <p:spPr bwMode="auto">
              <a:xfrm>
                <a:off x="1791" y="1922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746" name="Group 96"/>
            <p:cNvGrpSpPr>
              <a:grpSpLocks/>
            </p:cNvGrpSpPr>
            <p:nvPr/>
          </p:nvGrpSpPr>
          <p:grpSpPr bwMode="auto">
            <a:xfrm>
              <a:off x="3027" y="1364"/>
              <a:ext cx="216" cy="180"/>
              <a:chOff x="3027" y="1364"/>
              <a:chExt cx="216" cy="180"/>
            </a:xfrm>
          </p:grpSpPr>
          <p:sp>
            <p:nvSpPr>
              <p:cNvPr id="115994" name="Freeform 97"/>
              <p:cNvSpPr>
                <a:spLocks/>
              </p:cNvSpPr>
              <p:nvPr/>
            </p:nvSpPr>
            <p:spPr bwMode="auto">
              <a:xfrm>
                <a:off x="3027" y="1364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95" name="Freeform 98"/>
              <p:cNvSpPr>
                <a:spLocks/>
              </p:cNvSpPr>
              <p:nvPr/>
            </p:nvSpPr>
            <p:spPr bwMode="auto">
              <a:xfrm>
                <a:off x="3027" y="1364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96" name="Freeform 99"/>
              <p:cNvSpPr>
                <a:spLocks/>
              </p:cNvSpPr>
              <p:nvPr/>
            </p:nvSpPr>
            <p:spPr bwMode="auto">
              <a:xfrm>
                <a:off x="3201" y="1364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97" name="Freeform 100"/>
              <p:cNvSpPr>
                <a:spLocks/>
              </p:cNvSpPr>
              <p:nvPr/>
            </p:nvSpPr>
            <p:spPr bwMode="auto">
              <a:xfrm>
                <a:off x="3027" y="1364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98" name="Freeform 101"/>
              <p:cNvSpPr>
                <a:spLocks/>
              </p:cNvSpPr>
              <p:nvPr/>
            </p:nvSpPr>
            <p:spPr bwMode="auto">
              <a:xfrm>
                <a:off x="3027" y="1364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99" name="Line 102"/>
              <p:cNvSpPr>
                <a:spLocks noChangeShapeType="1"/>
              </p:cNvSpPr>
              <p:nvPr/>
            </p:nvSpPr>
            <p:spPr bwMode="auto">
              <a:xfrm>
                <a:off x="3201" y="1406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747" name="Group 103"/>
            <p:cNvGrpSpPr>
              <a:grpSpLocks/>
            </p:cNvGrpSpPr>
            <p:nvPr/>
          </p:nvGrpSpPr>
          <p:grpSpPr bwMode="auto">
            <a:xfrm>
              <a:off x="4066" y="1646"/>
              <a:ext cx="216" cy="180"/>
              <a:chOff x="4066" y="1646"/>
              <a:chExt cx="216" cy="180"/>
            </a:xfrm>
          </p:grpSpPr>
          <p:sp>
            <p:nvSpPr>
              <p:cNvPr id="115988" name="Freeform 104"/>
              <p:cNvSpPr>
                <a:spLocks/>
              </p:cNvSpPr>
              <p:nvPr/>
            </p:nvSpPr>
            <p:spPr bwMode="auto">
              <a:xfrm>
                <a:off x="4066" y="1646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89" name="Freeform 105"/>
              <p:cNvSpPr>
                <a:spLocks/>
              </p:cNvSpPr>
              <p:nvPr/>
            </p:nvSpPr>
            <p:spPr bwMode="auto">
              <a:xfrm>
                <a:off x="4066" y="1646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90" name="Freeform 106"/>
              <p:cNvSpPr>
                <a:spLocks/>
              </p:cNvSpPr>
              <p:nvPr/>
            </p:nvSpPr>
            <p:spPr bwMode="auto">
              <a:xfrm>
                <a:off x="4240" y="1646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91" name="Freeform 107"/>
              <p:cNvSpPr>
                <a:spLocks/>
              </p:cNvSpPr>
              <p:nvPr/>
            </p:nvSpPr>
            <p:spPr bwMode="auto">
              <a:xfrm>
                <a:off x="4066" y="1646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92" name="Freeform 108"/>
              <p:cNvSpPr>
                <a:spLocks/>
              </p:cNvSpPr>
              <p:nvPr/>
            </p:nvSpPr>
            <p:spPr bwMode="auto">
              <a:xfrm>
                <a:off x="4066" y="1646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93" name="Line 109"/>
              <p:cNvSpPr>
                <a:spLocks noChangeShapeType="1"/>
              </p:cNvSpPr>
              <p:nvPr/>
            </p:nvSpPr>
            <p:spPr bwMode="auto">
              <a:xfrm>
                <a:off x="4240" y="1688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748" name="Group 110"/>
            <p:cNvGrpSpPr>
              <a:grpSpLocks/>
            </p:cNvGrpSpPr>
            <p:nvPr/>
          </p:nvGrpSpPr>
          <p:grpSpPr bwMode="auto">
            <a:xfrm>
              <a:off x="2313" y="1946"/>
              <a:ext cx="216" cy="180"/>
              <a:chOff x="2313" y="1946"/>
              <a:chExt cx="216" cy="180"/>
            </a:xfrm>
          </p:grpSpPr>
          <p:sp>
            <p:nvSpPr>
              <p:cNvPr id="115982" name="Freeform 111"/>
              <p:cNvSpPr>
                <a:spLocks/>
              </p:cNvSpPr>
              <p:nvPr/>
            </p:nvSpPr>
            <p:spPr bwMode="auto">
              <a:xfrm>
                <a:off x="2313" y="1946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83" name="Freeform 112"/>
              <p:cNvSpPr>
                <a:spLocks/>
              </p:cNvSpPr>
              <p:nvPr/>
            </p:nvSpPr>
            <p:spPr bwMode="auto">
              <a:xfrm>
                <a:off x="2313" y="1946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84" name="Freeform 113"/>
              <p:cNvSpPr>
                <a:spLocks/>
              </p:cNvSpPr>
              <p:nvPr/>
            </p:nvSpPr>
            <p:spPr bwMode="auto">
              <a:xfrm>
                <a:off x="2487" y="1946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85" name="Freeform 114"/>
              <p:cNvSpPr>
                <a:spLocks/>
              </p:cNvSpPr>
              <p:nvPr/>
            </p:nvSpPr>
            <p:spPr bwMode="auto">
              <a:xfrm>
                <a:off x="2313" y="1946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86" name="Freeform 115"/>
              <p:cNvSpPr>
                <a:spLocks/>
              </p:cNvSpPr>
              <p:nvPr/>
            </p:nvSpPr>
            <p:spPr bwMode="auto">
              <a:xfrm>
                <a:off x="2313" y="1946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87" name="Line 116"/>
              <p:cNvSpPr>
                <a:spLocks noChangeShapeType="1"/>
              </p:cNvSpPr>
              <p:nvPr/>
            </p:nvSpPr>
            <p:spPr bwMode="auto">
              <a:xfrm>
                <a:off x="2487" y="1988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749" name="Group 117"/>
            <p:cNvGrpSpPr>
              <a:grpSpLocks/>
            </p:cNvGrpSpPr>
            <p:nvPr/>
          </p:nvGrpSpPr>
          <p:grpSpPr bwMode="auto">
            <a:xfrm>
              <a:off x="3225" y="2138"/>
              <a:ext cx="216" cy="180"/>
              <a:chOff x="3225" y="2138"/>
              <a:chExt cx="216" cy="180"/>
            </a:xfrm>
          </p:grpSpPr>
          <p:sp>
            <p:nvSpPr>
              <p:cNvPr id="115976" name="Freeform 118"/>
              <p:cNvSpPr>
                <a:spLocks/>
              </p:cNvSpPr>
              <p:nvPr/>
            </p:nvSpPr>
            <p:spPr bwMode="auto">
              <a:xfrm>
                <a:off x="3225" y="2138"/>
                <a:ext cx="216" cy="180"/>
              </a:xfrm>
              <a:custGeom>
                <a:avLst/>
                <a:gdLst>
                  <a:gd name="T0" fmla="*/ 42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68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2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2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68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77" name="Freeform 119"/>
              <p:cNvSpPr>
                <a:spLocks/>
              </p:cNvSpPr>
              <p:nvPr/>
            </p:nvSpPr>
            <p:spPr bwMode="auto">
              <a:xfrm>
                <a:off x="3225" y="2138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68 w 216"/>
                  <a:gd name="T3" fmla="*/ 42 h 42"/>
                  <a:gd name="T4" fmla="*/ 216 w 216"/>
                  <a:gd name="T5" fmla="*/ 0 h 42"/>
                  <a:gd name="T6" fmla="*/ 42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68" y="42"/>
                    </a:lnTo>
                    <a:lnTo>
                      <a:pt x="216" y="0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78" name="Freeform 120"/>
              <p:cNvSpPr>
                <a:spLocks/>
              </p:cNvSpPr>
              <p:nvPr/>
            </p:nvSpPr>
            <p:spPr bwMode="auto">
              <a:xfrm>
                <a:off x="3393" y="2138"/>
                <a:ext cx="48" cy="180"/>
              </a:xfrm>
              <a:custGeom>
                <a:avLst/>
                <a:gdLst>
                  <a:gd name="T0" fmla="*/ 0 w 48"/>
                  <a:gd name="T1" fmla="*/ 42 h 180"/>
                  <a:gd name="T2" fmla="*/ 48 w 48"/>
                  <a:gd name="T3" fmla="*/ 0 h 180"/>
                  <a:gd name="T4" fmla="*/ 48 w 48"/>
                  <a:gd name="T5" fmla="*/ 138 h 180"/>
                  <a:gd name="T6" fmla="*/ 0 w 48"/>
                  <a:gd name="T7" fmla="*/ 180 h 180"/>
                  <a:gd name="T8" fmla="*/ 0 w 48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180">
                    <a:moveTo>
                      <a:pt x="0" y="42"/>
                    </a:moveTo>
                    <a:lnTo>
                      <a:pt x="48" y="0"/>
                    </a:lnTo>
                    <a:lnTo>
                      <a:pt x="48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79" name="Freeform 121"/>
              <p:cNvSpPr>
                <a:spLocks/>
              </p:cNvSpPr>
              <p:nvPr/>
            </p:nvSpPr>
            <p:spPr bwMode="auto">
              <a:xfrm>
                <a:off x="3225" y="2138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7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8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7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80" name="Freeform 122"/>
              <p:cNvSpPr>
                <a:spLocks/>
              </p:cNvSpPr>
              <p:nvPr/>
            </p:nvSpPr>
            <p:spPr bwMode="auto">
              <a:xfrm>
                <a:off x="3225" y="2138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8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81" name="Line 123"/>
              <p:cNvSpPr>
                <a:spLocks noChangeShapeType="1"/>
              </p:cNvSpPr>
              <p:nvPr/>
            </p:nvSpPr>
            <p:spPr bwMode="auto">
              <a:xfrm>
                <a:off x="3393" y="2180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750" name="Group 124"/>
            <p:cNvGrpSpPr>
              <a:grpSpLocks/>
            </p:cNvGrpSpPr>
            <p:nvPr/>
          </p:nvGrpSpPr>
          <p:grpSpPr bwMode="auto">
            <a:xfrm>
              <a:off x="1581" y="1964"/>
              <a:ext cx="216" cy="180"/>
              <a:chOff x="1581" y="1964"/>
              <a:chExt cx="216" cy="180"/>
            </a:xfrm>
          </p:grpSpPr>
          <p:sp>
            <p:nvSpPr>
              <p:cNvPr id="115970" name="Freeform 125"/>
              <p:cNvSpPr>
                <a:spLocks/>
              </p:cNvSpPr>
              <p:nvPr/>
            </p:nvSpPr>
            <p:spPr bwMode="auto">
              <a:xfrm>
                <a:off x="1581" y="1964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71" name="Freeform 126"/>
              <p:cNvSpPr>
                <a:spLocks/>
              </p:cNvSpPr>
              <p:nvPr/>
            </p:nvSpPr>
            <p:spPr bwMode="auto">
              <a:xfrm>
                <a:off x="1581" y="1964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72" name="Freeform 127"/>
              <p:cNvSpPr>
                <a:spLocks/>
              </p:cNvSpPr>
              <p:nvPr/>
            </p:nvSpPr>
            <p:spPr bwMode="auto">
              <a:xfrm>
                <a:off x="1755" y="1964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73" name="Freeform 128"/>
              <p:cNvSpPr>
                <a:spLocks/>
              </p:cNvSpPr>
              <p:nvPr/>
            </p:nvSpPr>
            <p:spPr bwMode="auto">
              <a:xfrm>
                <a:off x="1581" y="1964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74" name="Freeform 129"/>
              <p:cNvSpPr>
                <a:spLocks/>
              </p:cNvSpPr>
              <p:nvPr/>
            </p:nvSpPr>
            <p:spPr bwMode="auto">
              <a:xfrm>
                <a:off x="1581" y="1964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75" name="Line 130"/>
              <p:cNvSpPr>
                <a:spLocks noChangeShapeType="1"/>
              </p:cNvSpPr>
              <p:nvPr/>
            </p:nvSpPr>
            <p:spPr bwMode="auto">
              <a:xfrm>
                <a:off x="1755" y="2006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751" name="Line 131"/>
            <p:cNvSpPr>
              <a:spLocks noChangeShapeType="1"/>
            </p:cNvSpPr>
            <p:nvPr/>
          </p:nvSpPr>
          <p:spPr bwMode="auto">
            <a:xfrm>
              <a:off x="1785" y="2048"/>
              <a:ext cx="52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52" name="Line 132"/>
            <p:cNvSpPr>
              <a:spLocks noChangeShapeType="1"/>
            </p:cNvSpPr>
            <p:nvPr/>
          </p:nvSpPr>
          <p:spPr bwMode="auto">
            <a:xfrm flipV="1">
              <a:off x="2511" y="1466"/>
              <a:ext cx="612" cy="5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53" name="Line 133"/>
            <p:cNvSpPr>
              <a:spLocks noChangeShapeType="1"/>
            </p:cNvSpPr>
            <p:nvPr/>
          </p:nvSpPr>
          <p:spPr bwMode="auto">
            <a:xfrm>
              <a:off x="2523" y="2060"/>
              <a:ext cx="696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54" name="Line 134"/>
            <p:cNvSpPr>
              <a:spLocks noChangeShapeType="1"/>
            </p:cNvSpPr>
            <p:nvPr/>
          </p:nvSpPr>
          <p:spPr bwMode="auto">
            <a:xfrm>
              <a:off x="3231" y="1460"/>
              <a:ext cx="835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55" name="Line 135"/>
            <p:cNvSpPr>
              <a:spLocks noChangeShapeType="1"/>
            </p:cNvSpPr>
            <p:nvPr/>
          </p:nvSpPr>
          <p:spPr bwMode="auto">
            <a:xfrm flipV="1">
              <a:off x="3447" y="1784"/>
              <a:ext cx="613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56" name="Line 136"/>
            <p:cNvSpPr>
              <a:spLocks noChangeShapeType="1"/>
            </p:cNvSpPr>
            <p:nvPr/>
          </p:nvSpPr>
          <p:spPr bwMode="auto">
            <a:xfrm flipH="1">
              <a:off x="4228" y="1226"/>
              <a:ext cx="294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57" name="Rectangle 137"/>
            <p:cNvSpPr>
              <a:spLocks noChangeArrowheads="1"/>
            </p:cNvSpPr>
            <p:nvPr/>
          </p:nvSpPr>
          <p:spPr bwMode="auto">
            <a:xfrm>
              <a:off x="1881" y="1748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58" name="Rectangle 138"/>
            <p:cNvSpPr>
              <a:spLocks noChangeArrowheads="1"/>
            </p:cNvSpPr>
            <p:nvPr/>
          </p:nvSpPr>
          <p:spPr bwMode="auto">
            <a:xfrm>
              <a:off x="1875" y="2036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59" name="Rectangle 139"/>
            <p:cNvSpPr>
              <a:spLocks noChangeArrowheads="1"/>
            </p:cNvSpPr>
            <p:nvPr/>
          </p:nvSpPr>
          <p:spPr bwMode="auto">
            <a:xfrm>
              <a:off x="4336" y="1430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60" name="Rectangle 140"/>
            <p:cNvSpPr>
              <a:spLocks noChangeArrowheads="1"/>
            </p:cNvSpPr>
            <p:nvPr/>
          </p:nvSpPr>
          <p:spPr bwMode="auto">
            <a:xfrm>
              <a:off x="3033" y="1370"/>
              <a:ext cx="1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61" name="Rectangle 141"/>
            <p:cNvSpPr>
              <a:spLocks noChangeArrowheads="1"/>
            </p:cNvSpPr>
            <p:nvPr/>
          </p:nvSpPr>
          <p:spPr bwMode="auto">
            <a:xfrm>
              <a:off x="3105" y="1412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C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5762" name="Rectangle 142"/>
            <p:cNvSpPr>
              <a:spLocks noChangeArrowheads="1"/>
            </p:cNvSpPr>
            <p:nvPr/>
          </p:nvSpPr>
          <p:spPr bwMode="auto">
            <a:xfrm>
              <a:off x="4456" y="1142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63" name="Rectangle 143"/>
            <p:cNvSpPr>
              <a:spLocks noChangeArrowheads="1"/>
            </p:cNvSpPr>
            <p:nvPr/>
          </p:nvSpPr>
          <p:spPr bwMode="auto">
            <a:xfrm>
              <a:off x="1581" y="1982"/>
              <a:ext cx="1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64" name="Rectangle 144"/>
            <p:cNvSpPr>
              <a:spLocks noChangeArrowheads="1"/>
            </p:cNvSpPr>
            <p:nvPr/>
          </p:nvSpPr>
          <p:spPr bwMode="auto">
            <a:xfrm>
              <a:off x="1653" y="2024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A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5765" name="Rectangle 145"/>
            <p:cNvSpPr>
              <a:spLocks noChangeArrowheads="1"/>
            </p:cNvSpPr>
            <p:nvPr/>
          </p:nvSpPr>
          <p:spPr bwMode="auto">
            <a:xfrm>
              <a:off x="2787" y="1982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66" name="Rectangle 146"/>
            <p:cNvSpPr>
              <a:spLocks noChangeArrowheads="1"/>
            </p:cNvSpPr>
            <p:nvPr/>
          </p:nvSpPr>
          <p:spPr bwMode="auto">
            <a:xfrm>
              <a:off x="2307" y="19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67" name="Rectangle 147"/>
            <p:cNvSpPr>
              <a:spLocks noChangeArrowheads="1"/>
            </p:cNvSpPr>
            <p:nvPr/>
          </p:nvSpPr>
          <p:spPr bwMode="auto">
            <a:xfrm>
              <a:off x="2380" y="2006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B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5768" name="Rectangle 148"/>
            <p:cNvSpPr>
              <a:spLocks noChangeArrowheads="1"/>
            </p:cNvSpPr>
            <p:nvPr/>
          </p:nvSpPr>
          <p:spPr bwMode="auto">
            <a:xfrm>
              <a:off x="3201" y="2138"/>
              <a:ext cx="1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69" name="Rectangle 149"/>
            <p:cNvSpPr>
              <a:spLocks noChangeArrowheads="1"/>
            </p:cNvSpPr>
            <p:nvPr/>
          </p:nvSpPr>
          <p:spPr bwMode="auto">
            <a:xfrm>
              <a:off x="3273" y="2180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D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5770" name="Rectangle 150"/>
            <p:cNvSpPr>
              <a:spLocks noChangeArrowheads="1"/>
            </p:cNvSpPr>
            <p:nvPr/>
          </p:nvSpPr>
          <p:spPr bwMode="auto">
            <a:xfrm>
              <a:off x="4054" y="167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71" name="Rectangle 151"/>
            <p:cNvSpPr>
              <a:spLocks noChangeArrowheads="1"/>
            </p:cNvSpPr>
            <p:nvPr/>
          </p:nvSpPr>
          <p:spPr bwMode="auto">
            <a:xfrm>
              <a:off x="4127" y="1712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E</a:t>
              </a:r>
              <a:endParaRPr lang="en-GB" b="1">
                <a:latin typeface="Times New Roman" charset="0"/>
              </a:endParaRPr>
            </a:p>
          </p:txBody>
        </p:sp>
        <p:grpSp>
          <p:nvGrpSpPr>
            <p:cNvPr id="115772" name="Group 152"/>
            <p:cNvGrpSpPr>
              <a:grpSpLocks/>
            </p:cNvGrpSpPr>
            <p:nvPr/>
          </p:nvGrpSpPr>
          <p:grpSpPr bwMode="auto">
            <a:xfrm>
              <a:off x="1791" y="1460"/>
              <a:ext cx="1122" cy="480"/>
              <a:chOff x="1791" y="1460"/>
              <a:chExt cx="1122" cy="480"/>
            </a:xfrm>
          </p:grpSpPr>
          <p:sp>
            <p:nvSpPr>
              <p:cNvPr id="115935" name="Freeform 153"/>
              <p:cNvSpPr>
                <a:spLocks/>
              </p:cNvSpPr>
              <p:nvPr/>
            </p:nvSpPr>
            <p:spPr bwMode="auto">
              <a:xfrm>
                <a:off x="2889" y="1460"/>
                <a:ext cx="24" cy="18"/>
              </a:xfrm>
              <a:custGeom>
                <a:avLst/>
                <a:gdLst>
                  <a:gd name="T0" fmla="*/ 24 w 24"/>
                  <a:gd name="T1" fmla="*/ 12 h 18"/>
                  <a:gd name="T2" fmla="*/ 18 w 24"/>
                  <a:gd name="T3" fmla="*/ 6 h 18"/>
                  <a:gd name="T4" fmla="*/ 12 w 24"/>
                  <a:gd name="T5" fmla="*/ 0 h 18"/>
                  <a:gd name="T6" fmla="*/ 12 w 24"/>
                  <a:gd name="T7" fmla="*/ 0 h 18"/>
                  <a:gd name="T8" fmla="*/ 6 w 24"/>
                  <a:gd name="T9" fmla="*/ 6 h 18"/>
                  <a:gd name="T10" fmla="*/ 0 w 24"/>
                  <a:gd name="T11" fmla="*/ 6 h 18"/>
                  <a:gd name="T12" fmla="*/ 0 w 24"/>
                  <a:gd name="T13" fmla="*/ 12 h 18"/>
                  <a:gd name="T14" fmla="*/ 6 w 24"/>
                  <a:gd name="T15" fmla="*/ 18 h 18"/>
                  <a:gd name="T16" fmla="*/ 12 w 24"/>
                  <a:gd name="T17" fmla="*/ 18 h 18"/>
                  <a:gd name="T18" fmla="*/ 18 w 24"/>
                  <a:gd name="T19" fmla="*/ 12 h 18"/>
                  <a:gd name="T20" fmla="*/ 24 w 24"/>
                  <a:gd name="T21" fmla="*/ 12 h 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4" h="18">
                    <a:moveTo>
                      <a:pt x="24" y="12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36" name="Freeform 154"/>
              <p:cNvSpPr>
                <a:spLocks/>
              </p:cNvSpPr>
              <p:nvPr/>
            </p:nvSpPr>
            <p:spPr bwMode="auto">
              <a:xfrm>
                <a:off x="2865" y="1484"/>
                <a:ext cx="18" cy="18"/>
              </a:xfrm>
              <a:custGeom>
                <a:avLst/>
                <a:gdLst>
                  <a:gd name="T0" fmla="*/ 18 w 18"/>
                  <a:gd name="T1" fmla="*/ 12 h 18"/>
                  <a:gd name="T2" fmla="*/ 18 w 18"/>
                  <a:gd name="T3" fmla="*/ 6 h 18"/>
                  <a:gd name="T4" fmla="*/ 12 w 18"/>
                  <a:gd name="T5" fmla="*/ 0 h 18"/>
                  <a:gd name="T6" fmla="*/ 6 w 18"/>
                  <a:gd name="T7" fmla="*/ 0 h 18"/>
                  <a:gd name="T8" fmla="*/ 0 w 18"/>
                  <a:gd name="T9" fmla="*/ 6 h 18"/>
                  <a:gd name="T10" fmla="*/ 0 w 18"/>
                  <a:gd name="T11" fmla="*/ 6 h 18"/>
                  <a:gd name="T12" fmla="*/ 0 w 18"/>
                  <a:gd name="T13" fmla="*/ 12 h 18"/>
                  <a:gd name="T14" fmla="*/ 6 w 18"/>
                  <a:gd name="T15" fmla="*/ 18 h 18"/>
                  <a:gd name="T16" fmla="*/ 12 w 18"/>
                  <a:gd name="T17" fmla="*/ 18 h 18"/>
                  <a:gd name="T18" fmla="*/ 18 w 18"/>
                  <a:gd name="T19" fmla="*/ 12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8" y="12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37" name="Freeform 155"/>
              <p:cNvSpPr>
                <a:spLocks/>
              </p:cNvSpPr>
              <p:nvPr/>
            </p:nvSpPr>
            <p:spPr bwMode="auto">
              <a:xfrm>
                <a:off x="2841" y="1508"/>
                <a:ext cx="18" cy="18"/>
              </a:xfrm>
              <a:custGeom>
                <a:avLst/>
                <a:gdLst>
                  <a:gd name="T0" fmla="*/ 18 w 18"/>
                  <a:gd name="T1" fmla="*/ 12 h 18"/>
                  <a:gd name="T2" fmla="*/ 18 w 18"/>
                  <a:gd name="T3" fmla="*/ 6 h 18"/>
                  <a:gd name="T4" fmla="*/ 12 w 18"/>
                  <a:gd name="T5" fmla="*/ 0 h 18"/>
                  <a:gd name="T6" fmla="*/ 6 w 18"/>
                  <a:gd name="T7" fmla="*/ 0 h 18"/>
                  <a:gd name="T8" fmla="*/ 0 w 18"/>
                  <a:gd name="T9" fmla="*/ 6 h 18"/>
                  <a:gd name="T10" fmla="*/ 0 w 18"/>
                  <a:gd name="T11" fmla="*/ 6 h 18"/>
                  <a:gd name="T12" fmla="*/ 0 w 18"/>
                  <a:gd name="T13" fmla="*/ 12 h 18"/>
                  <a:gd name="T14" fmla="*/ 6 w 18"/>
                  <a:gd name="T15" fmla="*/ 18 h 18"/>
                  <a:gd name="T16" fmla="*/ 12 w 18"/>
                  <a:gd name="T17" fmla="*/ 18 h 18"/>
                  <a:gd name="T18" fmla="*/ 18 w 18"/>
                  <a:gd name="T19" fmla="*/ 12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8" y="12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38" name="Freeform 156"/>
              <p:cNvSpPr>
                <a:spLocks/>
              </p:cNvSpPr>
              <p:nvPr/>
            </p:nvSpPr>
            <p:spPr bwMode="auto">
              <a:xfrm>
                <a:off x="2817" y="1538"/>
                <a:ext cx="18" cy="18"/>
              </a:xfrm>
              <a:custGeom>
                <a:avLst/>
                <a:gdLst>
                  <a:gd name="T0" fmla="*/ 18 w 18"/>
                  <a:gd name="T1" fmla="*/ 12 h 18"/>
                  <a:gd name="T2" fmla="*/ 18 w 18"/>
                  <a:gd name="T3" fmla="*/ 6 h 18"/>
                  <a:gd name="T4" fmla="*/ 12 w 18"/>
                  <a:gd name="T5" fmla="*/ 0 h 18"/>
                  <a:gd name="T6" fmla="*/ 6 w 18"/>
                  <a:gd name="T7" fmla="*/ 0 h 18"/>
                  <a:gd name="T8" fmla="*/ 0 w 18"/>
                  <a:gd name="T9" fmla="*/ 6 h 18"/>
                  <a:gd name="T10" fmla="*/ 0 w 18"/>
                  <a:gd name="T11" fmla="*/ 6 h 18"/>
                  <a:gd name="T12" fmla="*/ 0 w 18"/>
                  <a:gd name="T13" fmla="*/ 12 h 18"/>
                  <a:gd name="T14" fmla="*/ 6 w 18"/>
                  <a:gd name="T15" fmla="*/ 18 h 18"/>
                  <a:gd name="T16" fmla="*/ 12 w 18"/>
                  <a:gd name="T17" fmla="*/ 18 h 18"/>
                  <a:gd name="T18" fmla="*/ 18 w 18"/>
                  <a:gd name="T19" fmla="*/ 12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8" y="12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39" name="Freeform 157"/>
              <p:cNvSpPr>
                <a:spLocks/>
              </p:cNvSpPr>
              <p:nvPr/>
            </p:nvSpPr>
            <p:spPr bwMode="auto">
              <a:xfrm>
                <a:off x="2793" y="1562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40" name="Freeform 158"/>
              <p:cNvSpPr>
                <a:spLocks/>
              </p:cNvSpPr>
              <p:nvPr/>
            </p:nvSpPr>
            <p:spPr bwMode="auto">
              <a:xfrm>
                <a:off x="2763" y="1580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41" name="Freeform 159"/>
              <p:cNvSpPr>
                <a:spLocks/>
              </p:cNvSpPr>
              <p:nvPr/>
            </p:nvSpPr>
            <p:spPr bwMode="auto">
              <a:xfrm>
                <a:off x="2733" y="1604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42" name="Freeform 160"/>
              <p:cNvSpPr>
                <a:spLocks/>
              </p:cNvSpPr>
              <p:nvPr/>
            </p:nvSpPr>
            <p:spPr bwMode="auto">
              <a:xfrm>
                <a:off x="2709" y="162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43" name="Freeform 161"/>
              <p:cNvSpPr>
                <a:spLocks/>
              </p:cNvSpPr>
              <p:nvPr/>
            </p:nvSpPr>
            <p:spPr bwMode="auto">
              <a:xfrm>
                <a:off x="2679" y="164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44" name="Freeform 162"/>
              <p:cNvSpPr>
                <a:spLocks/>
              </p:cNvSpPr>
              <p:nvPr/>
            </p:nvSpPr>
            <p:spPr bwMode="auto">
              <a:xfrm>
                <a:off x="2649" y="1664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45" name="Freeform 163"/>
              <p:cNvSpPr>
                <a:spLocks/>
              </p:cNvSpPr>
              <p:nvPr/>
            </p:nvSpPr>
            <p:spPr bwMode="auto">
              <a:xfrm>
                <a:off x="2619" y="1688"/>
                <a:ext cx="12" cy="18"/>
              </a:xfrm>
              <a:custGeom>
                <a:avLst/>
                <a:gdLst>
                  <a:gd name="T0" fmla="*/ 12 w 12"/>
                  <a:gd name="T1" fmla="*/ 18 h 18"/>
                  <a:gd name="T2" fmla="*/ 12 w 12"/>
                  <a:gd name="T3" fmla="*/ 6 h 18"/>
                  <a:gd name="T4" fmla="*/ 12 w 12"/>
                  <a:gd name="T5" fmla="*/ 6 h 18"/>
                  <a:gd name="T6" fmla="*/ 6 w 12"/>
                  <a:gd name="T7" fmla="*/ 0 h 18"/>
                  <a:gd name="T8" fmla="*/ 6 w 12"/>
                  <a:gd name="T9" fmla="*/ 0 h 18"/>
                  <a:gd name="T10" fmla="*/ 6 w 12"/>
                  <a:gd name="T11" fmla="*/ 0 h 18"/>
                  <a:gd name="T12" fmla="*/ 0 w 12"/>
                  <a:gd name="T13" fmla="*/ 6 h 18"/>
                  <a:gd name="T14" fmla="*/ 0 w 12"/>
                  <a:gd name="T15" fmla="*/ 6 h 18"/>
                  <a:gd name="T16" fmla="*/ 6 w 12"/>
                  <a:gd name="T17" fmla="*/ 12 h 18"/>
                  <a:gd name="T18" fmla="*/ 12 w 12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18">
                    <a:moveTo>
                      <a:pt x="12" y="18"/>
                    </a:moveTo>
                    <a:lnTo>
                      <a:pt x="12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46" name="Freeform 164"/>
              <p:cNvSpPr>
                <a:spLocks/>
              </p:cNvSpPr>
              <p:nvPr/>
            </p:nvSpPr>
            <p:spPr bwMode="auto">
              <a:xfrm>
                <a:off x="2583" y="170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47" name="Freeform 165"/>
              <p:cNvSpPr>
                <a:spLocks/>
              </p:cNvSpPr>
              <p:nvPr/>
            </p:nvSpPr>
            <p:spPr bwMode="auto">
              <a:xfrm>
                <a:off x="2553" y="171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48" name="Freeform 166"/>
              <p:cNvSpPr>
                <a:spLocks/>
              </p:cNvSpPr>
              <p:nvPr/>
            </p:nvSpPr>
            <p:spPr bwMode="auto">
              <a:xfrm>
                <a:off x="2523" y="173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49" name="Freeform 167"/>
              <p:cNvSpPr>
                <a:spLocks/>
              </p:cNvSpPr>
              <p:nvPr/>
            </p:nvSpPr>
            <p:spPr bwMode="auto">
              <a:xfrm>
                <a:off x="2487" y="1754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50" name="Freeform 168"/>
              <p:cNvSpPr>
                <a:spLocks/>
              </p:cNvSpPr>
              <p:nvPr/>
            </p:nvSpPr>
            <p:spPr bwMode="auto">
              <a:xfrm>
                <a:off x="2457" y="176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51" name="Freeform 169"/>
              <p:cNvSpPr>
                <a:spLocks/>
              </p:cNvSpPr>
              <p:nvPr/>
            </p:nvSpPr>
            <p:spPr bwMode="auto">
              <a:xfrm>
                <a:off x="2421" y="177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52" name="Freeform 170"/>
              <p:cNvSpPr>
                <a:spLocks/>
              </p:cNvSpPr>
              <p:nvPr/>
            </p:nvSpPr>
            <p:spPr bwMode="auto">
              <a:xfrm>
                <a:off x="2391" y="179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53" name="Freeform 171"/>
              <p:cNvSpPr>
                <a:spLocks/>
              </p:cNvSpPr>
              <p:nvPr/>
            </p:nvSpPr>
            <p:spPr bwMode="auto">
              <a:xfrm>
                <a:off x="2355" y="180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54" name="Freeform 172"/>
              <p:cNvSpPr>
                <a:spLocks/>
              </p:cNvSpPr>
              <p:nvPr/>
            </p:nvSpPr>
            <p:spPr bwMode="auto">
              <a:xfrm>
                <a:off x="2319" y="1820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55" name="Freeform 173"/>
              <p:cNvSpPr>
                <a:spLocks/>
              </p:cNvSpPr>
              <p:nvPr/>
            </p:nvSpPr>
            <p:spPr bwMode="auto">
              <a:xfrm>
                <a:off x="2289" y="1832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56" name="Freeform 174"/>
              <p:cNvSpPr>
                <a:spLocks/>
              </p:cNvSpPr>
              <p:nvPr/>
            </p:nvSpPr>
            <p:spPr bwMode="auto">
              <a:xfrm>
                <a:off x="2253" y="183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57" name="Freeform 175"/>
              <p:cNvSpPr>
                <a:spLocks/>
              </p:cNvSpPr>
              <p:nvPr/>
            </p:nvSpPr>
            <p:spPr bwMode="auto">
              <a:xfrm>
                <a:off x="2217" y="1850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58" name="Freeform 176"/>
              <p:cNvSpPr>
                <a:spLocks/>
              </p:cNvSpPr>
              <p:nvPr/>
            </p:nvSpPr>
            <p:spPr bwMode="auto">
              <a:xfrm>
                <a:off x="2181" y="185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59" name="Freeform 177"/>
              <p:cNvSpPr>
                <a:spLocks/>
              </p:cNvSpPr>
              <p:nvPr/>
            </p:nvSpPr>
            <p:spPr bwMode="auto">
              <a:xfrm>
                <a:off x="2151" y="186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60" name="Freeform 178"/>
              <p:cNvSpPr>
                <a:spLocks/>
              </p:cNvSpPr>
              <p:nvPr/>
            </p:nvSpPr>
            <p:spPr bwMode="auto">
              <a:xfrm>
                <a:off x="2115" y="1874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61" name="Freeform 179"/>
              <p:cNvSpPr>
                <a:spLocks/>
              </p:cNvSpPr>
              <p:nvPr/>
            </p:nvSpPr>
            <p:spPr bwMode="auto">
              <a:xfrm>
                <a:off x="2079" y="1880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62" name="Freeform 180"/>
              <p:cNvSpPr>
                <a:spLocks/>
              </p:cNvSpPr>
              <p:nvPr/>
            </p:nvSpPr>
            <p:spPr bwMode="auto">
              <a:xfrm>
                <a:off x="2043" y="188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63" name="Freeform 181"/>
              <p:cNvSpPr>
                <a:spLocks/>
              </p:cNvSpPr>
              <p:nvPr/>
            </p:nvSpPr>
            <p:spPr bwMode="auto">
              <a:xfrm>
                <a:off x="2007" y="189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64" name="Freeform 182"/>
              <p:cNvSpPr>
                <a:spLocks/>
              </p:cNvSpPr>
              <p:nvPr/>
            </p:nvSpPr>
            <p:spPr bwMode="auto">
              <a:xfrm>
                <a:off x="1971" y="1904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65" name="Freeform 183"/>
              <p:cNvSpPr>
                <a:spLocks/>
              </p:cNvSpPr>
              <p:nvPr/>
            </p:nvSpPr>
            <p:spPr bwMode="auto">
              <a:xfrm>
                <a:off x="1935" y="1910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66" name="Freeform 184"/>
              <p:cNvSpPr>
                <a:spLocks/>
              </p:cNvSpPr>
              <p:nvPr/>
            </p:nvSpPr>
            <p:spPr bwMode="auto">
              <a:xfrm>
                <a:off x="1899" y="1910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67" name="Freeform 185"/>
              <p:cNvSpPr>
                <a:spLocks/>
              </p:cNvSpPr>
              <p:nvPr/>
            </p:nvSpPr>
            <p:spPr bwMode="auto">
              <a:xfrm>
                <a:off x="1863" y="191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68" name="Freeform 186"/>
              <p:cNvSpPr>
                <a:spLocks/>
              </p:cNvSpPr>
              <p:nvPr/>
            </p:nvSpPr>
            <p:spPr bwMode="auto">
              <a:xfrm>
                <a:off x="1827" y="191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69" name="Freeform 187"/>
              <p:cNvSpPr>
                <a:spLocks/>
              </p:cNvSpPr>
              <p:nvPr/>
            </p:nvSpPr>
            <p:spPr bwMode="auto">
              <a:xfrm>
                <a:off x="1791" y="1922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773" name="Group 188"/>
            <p:cNvGrpSpPr>
              <a:grpSpLocks/>
            </p:cNvGrpSpPr>
            <p:nvPr/>
          </p:nvGrpSpPr>
          <p:grpSpPr bwMode="auto">
            <a:xfrm>
              <a:off x="2553" y="1868"/>
              <a:ext cx="1645" cy="564"/>
              <a:chOff x="2487" y="1856"/>
              <a:chExt cx="1645" cy="564"/>
            </a:xfrm>
          </p:grpSpPr>
          <p:sp>
            <p:nvSpPr>
              <p:cNvPr id="115883" name="Freeform 189"/>
              <p:cNvSpPr>
                <a:spLocks/>
              </p:cNvSpPr>
              <p:nvPr/>
            </p:nvSpPr>
            <p:spPr bwMode="auto">
              <a:xfrm>
                <a:off x="2487" y="2186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6 w 12"/>
                  <a:gd name="T3" fmla="*/ 0 h 18"/>
                  <a:gd name="T4" fmla="*/ 0 w 12"/>
                  <a:gd name="T5" fmla="*/ 6 h 18"/>
                  <a:gd name="T6" fmla="*/ 0 w 12"/>
                  <a:gd name="T7" fmla="*/ 6 h 18"/>
                  <a:gd name="T8" fmla="*/ 6 w 12"/>
                  <a:gd name="T9" fmla="*/ 18 h 18"/>
                  <a:gd name="T10" fmla="*/ 6 w 12"/>
                  <a:gd name="T11" fmla="*/ 18 h 18"/>
                  <a:gd name="T12" fmla="*/ 6 w 12"/>
                  <a:gd name="T13" fmla="*/ 12 h 18"/>
                  <a:gd name="T14" fmla="*/ 12 w 12"/>
                  <a:gd name="T15" fmla="*/ 6 h 18"/>
                  <a:gd name="T16" fmla="*/ 12 w 12"/>
                  <a:gd name="T17" fmla="*/ 6 h 18"/>
                  <a:gd name="T18" fmla="*/ 12 w 12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84" name="Freeform 190"/>
              <p:cNvSpPr>
                <a:spLocks/>
              </p:cNvSpPr>
              <p:nvPr/>
            </p:nvSpPr>
            <p:spPr bwMode="auto">
              <a:xfrm>
                <a:off x="2517" y="2192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85" name="Freeform 191"/>
              <p:cNvSpPr>
                <a:spLocks/>
              </p:cNvSpPr>
              <p:nvPr/>
            </p:nvSpPr>
            <p:spPr bwMode="auto">
              <a:xfrm>
                <a:off x="2553" y="2198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86" name="Freeform 192"/>
              <p:cNvSpPr>
                <a:spLocks/>
              </p:cNvSpPr>
              <p:nvPr/>
            </p:nvSpPr>
            <p:spPr bwMode="auto">
              <a:xfrm>
                <a:off x="2589" y="2210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87" name="Freeform 193"/>
              <p:cNvSpPr>
                <a:spLocks/>
              </p:cNvSpPr>
              <p:nvPr/>
            </p:nvSpPr>
            <p:spPr bwMode="auto">
              <a:xfrm>
                <a:off x="2625" y="2216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88" name="Freeform 194"/>
              <p:cNvSpPr>
                <a:spLocks/>
              </p:cNvSpPr>
              <p:nvPr/>
            </p:nvSpPr>
            <p:spPr bwMode="auto">
              <a:xfrm>
                <a:off x="2661" y="2228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89" name="Freeform 195"/>
              <p:cNvSpPr>
                <a:spLocks/>
              </p:cNvSpPr>
              <p:nvPr/>
            </p:nvSpPr>
            <p:spPr bwMode="auto">
              <a:xfrm>
                <a:off x="2691" y="2234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90" name="Freeform 196"/>
              <p:cNvSpPr>
                <a:spLocks/>
              </p:cNvSpPr>
              <p:nvPr/>
            </p:nvSpPr>
            <p:spPr bwMode="auto">
              <a:xfrm>
                <a:off x="2727" y="2246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91" name="Freeform 197"/>
              <p:cNvSpPr>
                <a:spLocks/>
              </p:cNvSpPr>
              <p:nvPr/>
            </p:nvSpPr>
            <p:spPr bwMode="auto">
              <a:xfrm>
                <a:off x="2763" y="2252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92" name="Freeform 198"/>
              <p:cNvSpPr>
                <a:spLocks/>
              </p:cNvSpPr>
              <p:nvPr/>
            </p:nvSpPr>
            <p:spPr bwMode="auto">
              <a:xfrm>
                <a:off x="2799" y="2264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93" name="Freeform 199"/>
              <p:cNvSpPr>
                <a:spLocks/>
              </p:cNvSpPr>
              <p:nvPr/>
            </p:nvSpPr>
            <p:spPr bwMode="auto">
              <a:xfrm>
                <a:off x="2835" y="2270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94" name="Freeform 200"/>
              <p:cNvSpPr>
                <a:spLocks/>
              </p:cNvSpPr>
              <p:nvPr/>
            </p:nvSpPr>
            <p:spPr bwMode="auto">
              <a:xfrm>
                <a:off x="2871" y="2282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95" name="Freeform 201"/>
              <p:cNvSpPr>
                <a:spLocks/>
              </p:cNvSpPr>
              <p:nvPr/>
            </p:nvSpPr>
            <p:spPr bwMode="auto">
              <a:xfrm>
                <a:off x="2901" y="2288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96" name="Freeform 202"/>
              <p:cNvSpPr>
                <a:spLocks/>
              </p:cNvSpPr>
              <p:nvPr/>
            </p:nvSpPr>
            <p:spPr bwMode="auto">
              <a:xfrm>
                <a:off x="2937" y="2300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97" name="Freeform 203"/>
              <p:cNvSpPr>
                <a:spLocks/>
              </p:cNvSpPr>
              <p:nvPr/>
            </p:nvSpPr>
            <p:spPr bwMode="auto">
              <a:xfrm>
                <a:off x="2973" y="2306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98" name="Freeform 204"/>
              <p:cNvSpPr>
                <a:spLocks/>
              </p:cNvSpPr>
              <p:nvPr/>
            </p:nvSpPr>
            <p:spPr bwMode="auto">
              <a:xfrm>
                <a:off x="3009" y="2312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99" name="Freeform 205"/>
              <p:cNvSpPr>
                <a:spLocks/>
              </p:cNvSpPr>
              <p:nvPr/>
            </p:nvSpPr>
            <p:spPr bwMode="auto">
              <a:xfrm>
                <a:off x="3045" y="2324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00" name="Freeform 206"/>
              <p:cNvSpPr>
                <a:spLocks/>
              </p:cNvSpPr>
              <p:nvPr/>
            </p:nvSpPr>
            <p:spPr bwMode="auto">
              <a:xfrm>
                <a:off x="3075" y="2330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01" name="Freeform 207"/>
              <p:cNvSpPr>
                <a:spLocks/>
              </p:cNvSpPr>
              <p:nvPr/>
            </p:nvSpPr>
            <p:spPr bwMode="auto">
              <a:xfrm>
                <a:off x="3111" y="2342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02" name="Freeform 208"/>
              <p:cNvSpPr>
                <a:spLocks/>
              </p:cNvSpPr>
              <p:nvPr/>
            </p:nvSpPr>
            <p:spPr bwMode="auto">
              <a:xfrm>
                <a:off x="3147" y="2348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03" name="Freeform 209"/>
              <p:cNvSpPr>
                <a:spLocks/>
              </p:cNvSpPr>
              <p:nvPr/>
            </p:nvSpPr>
            <p:spPr bwMode="auto">
              <a:xfrm>
                <a:off x="3183" y="2360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04" name="Freeform 210"/>
              <p:cNvSpPr>
                <a:spLocks/>
              </p:cNvSpPr>
              <p:nvPr/>
            </p:nvSpPr>
            <p:spPr bwMode="auto">
              <a:xfrm>
                <a:off x="3219" y="2366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05" name="Freeform 211"/>
              <p:cNvSpPr>
                <a:spLocks/>
              </p:cNvSpPr>
              <p:nvPr/>
            </p:nvSpPr>
            <p:spPr bwMode="auto">
              <a:xfrm>
                <a:off x="3255" y="2378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06" name="Freeform 212"/>
              <p:cNvSpPr>
                <a:spLocks/>
              </p:cNvSpPr>
              <p:nvPr/>
            </p:nvSpPr>
            <p:spPr bwMode="auto">
              <a:xfrm>
                <a:off x="3285" y="2384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07" name="Freeform 213"/>
              <p:cNvSpPr>
                <a:spLocks/>
              </p:cNvSpPr>
              <p:nvPr/>
            </p:nvSpPr>
            <p:spPr bwMode="auto">
              <a:xfrm>
                <a:off x="3321" y="2396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08" name="Freeform 214"/>
              <p:cNvSpPr>
                <a:spLocks/>
              </p:cNvSpPr>
              <p:nvPr/>
            </p:nvSpPr>
            <p:spPr bwMode="auto">
              <a:xfrm>
                <a:off x="3357" y="2402"/>
                <a:ext cx="18" cy="18"/>
              </a:xfrm>
              <a:custGeom>
                <a:avLst/>
                <a:gdLst>
                  <a:gd name="T0" fmla="*/ 12 w 18"/>
                  <a:gd name="T1" fmla="*/ 0 h 18"/>
                  <a:gd name="T2" fmla="*/ 6 w 18"/>
                  <a:gd name="T3" fmla="*/ 0 h 18"/>
                  <a:gd name="T4" fmla="*/ 0 w 18"/>
                  <a:gd name="T5" fmla="*/ 6 h 18"/>
                  <a:gd name="T6" fmla="*/ 0 w 18"/>
                  <a:gd name="T7" fmla="*/ 12 h 18"/>
                  <a:gd name="T8" fmla="*/ 6 w 18"/>
                  <a:gd name="T9" fmla="*/ 18 h 18"/>
                  <a:gd name="T10" fmla="*/ 6 w 18"/>
                  <a:gd name="T11" fmla="*/ 18 h 18"/>
                  <a:gd name="T12" fmla="*/ 12 w 18"/>
                  <a:gd name="T13" fmla="*/ 18 h 18"/>
                  <a:gd name="T14" fmla="*/ 18 w 18"/>
                  <a:gd name="T15" fmla="*/ 12 h 18"/>
                  <a:gd name="T16" fmla="*/ 18 w 18"/>
                  <a:gd name="T17" fmla="*/ 6 h 18"/>
                  <a:gd name="T18" fmla="*/ 12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09" name="Freeform 215"/>
              <p:cNvSpPr>
                <a:spLocks/>
              </p:cNvSpPr>
              <p:nvPr/>
            </p:nvSpPr>
            <p:spPr bwMode="auto">
              <a:xfrm>
                <a:off x="3387" y="2390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10" name="Freeform 216"/>
              <p:cNvSpPr>
                <a:spLocks/>
              </p:cNvSpPr>
              <p:nvPr/>
            </p:nvSpPr>
            <p:spPr bwMode="auto">
              <a:xfrm>
                <a:off x="3417" y="2366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11" name="Freeform 217"/>
              <p:cNvSpPr>
                <a:spLocks/>
              </p:cNvSpPr>
              <p:nvPr/>
            </p:nvSpPr>
            <p:spPr bwMode="auto">
              <a:xfrm>
                <a:off x="3447" y="2348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12" name="Freeform 218"/>
              <p:cNvSpPr>
                <a:spLocks/>
              </p:cNvSpPr>
              <p:nvPr/>
            </p:nvSpPr>
            <p:spPr bwMode="auto">
              <a:xfrm>
                <a:off x="3477" y="2324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13" name="Freeform 219"/>
              <p:cNvSpPr>
                <a:spLocks/>
              </p:cNvSpPr>
              <p:nvPr/>
            </p:nvSpPr>
            <p:spPr bwMode="auto">
              <a:xfrm>
                <a:off x="3501" y="2306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14" name="Freeform 220"/>
              <p:cNvSpPr>
                <a:spLocks/>
              </p:cNvSpPr>
              <p:nvPr/>
            </p:nvSpPr>
            <p:spPr bwMode="auto">
              <a:xfrm>
                <a:off x="3531" y="2282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15" name="Freeform 221"/>
              <p:cNvSpPr>
                <a:spLocks/>
              </p:cNvSpPr>
              <p:nvPr/>
            </p:nvSpPr>
            <p:spPr bwMode="auto">
              <a:xfrm>
                <a:off x="3561" y="2258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16" name="Freeform 222"/>
              <p:cNvSpPr>
                <a:spLocks/>
              </p:cNvSpPr>
              <p:nvPr/>
            </p:nvSpPr>
            <p:spPr bwMode="auto">
              <a:xfrm>
                <a:off x="3591" y="2240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17" name="Freeform 223"/>
              <p:cNvSpPr>
                <a:spLocks/>
              </p:cNvSpPr>
              <p:nvPr/>
            </p:nvSpPr>
            <p:spPr bwMode="auto">
              <a:xfrm>
                <a:off x="3621" y="2216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18" name="Freeform 224"/>
              <p:cNvSpPr>
                <a:spLocks/>
              </p:cNvSpPr>
              <p:nvPr/>
            </p:nvSpPr>
            <p:spPr bwMode="auto">
              <a:xfrm>
                <a:off x="3645" y="2198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19" name="Freeform 225"/>
              <p:cNvSpPr>
                <a:spLocks/>
              </p:cNvSpPr>
              <p:nvPr/>
            </p:nvSpPr>
            <p:spPr bwMode="auto">
              <a:xfrm>
                <a:off x="3675" y="2174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20" name="Freeform 226"/>
              <p:cNvSpPr>
                <a:spLocks/>
              </p:cNvSpPr>
              <p:nvPr/>
            </p:nvSpPr>
            <p:spPr bwMode="auto">
              <a:xfrm>
                <a:off x="3705" y="2156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21" name="Freeform 227"/>
              <p:cNvSpPr>
                <a:spLocks/>
              </p:cNvSpPr>
              <p:nvPr/>
            </p:nvSpPr>
            <p:spPr bwMode="auto">
              <a:xfrm>
                <a:off x="3735" y="2132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22" name="Freeform 228"/>
              <p:cNvSpPr>
                <a:spLocks/>
              </p:cNvSpPr>
              <p:nvPr/>
            </p:nvSpPr>
            <p:spPr bwMode="auto">
              <a:xfrm>
                <a:off x="3765" y="2108"/>
                <a:ext cx="19" cy="18"/>
              </a:xfrm>
              <a:custGeom>
                <a:avLst/>
                <a:gdLst>
                  <a:gd name="T0" fmla="*/ 6 w 19"/>
                  <a:gd name="T1" fmla="*/ 0 h 18"/>
                  <a:gd name="T2" fmla="*/ 0 w 19"/>
                  <a:gd name="T3" fmla="*/ 6 h 18"/>
                  <a:gd name="T4" fmla="*/ 0 w 19"/>
                  <a:gd name="T5" fmla="*/ 12 h 18"/>
                  <a:gd name="T6" fmla="*/ 6 w 19"/>
                  <a:gd name="T7" fmla="*/ 18 h 18"/>
                  <a:gd name="T8" fmla="*/ 12 w 19"/>
                  <a:gd name="T9" fmla="*/ 18 h 18"/>
                  <a:gd name="T10" fmla="*/ 12 w 19"/>
                  <a:gd name="T11" fmla="*/ 18 h 18"/>
                  <a:gd name="T12" fmla="*/ 19 w 19"/>
                  <a:gd name="T13" fmla="*/ 12 h 18"/>
                  <a:gd name="T14" fmla="*/ 19 w 19"/>
                  <a:gd name="T15" fmla="*/ 6 h 18"/>
                  <a:gd name="T16" fmla="*/ 12 w 19"/>
                  <a:gd name="T17" fmla="*/ 0 h 18"/>
                  <a:gd name="T18" fmla="*/ 6 w 19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9" y="12"/>
                    </a:lnTo>
                    <a:lnTo>
                      <a:pt x="19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23" name="Freeform 229"/>
              <p:cNvSpPr>
                <a:spLocks/>
              </p:cNvSpPr>
              <p:nvPr/>
            </p:nvSpPr>
            <p:spPr bwMode="auto">
              <a:xfrm>
                <a:off x="3796" y="2090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24" name="Freeform 230"/>
              <p:cNvSpPr>
                <a:spLocks/>
              </p:cNvSpPr>
              <p:nvPr/>
            </p:nvSpPr>
            <p:spPr bwMode="auto">
              <a:xfrm>
                <a:off x="3820" y="2066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25" name="Freeform 231"/>
              <p:cNvSpPr>
                <a:spLocks/>
              </p:cNvSpPr>
              <p:nvPr/>
            </p:nvSpPr>
            <p:spPr bwMode="auto">
              <a:xfrm>
                <a:off x="3850" y="2048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26" name="Freeform 232"/>
              <p:cNvSpPr>
                <a:spLocks/>
              </p:cNvSpPr>
              <p:nvPr/>
            </p:nvSpPr>
            <p:spPr bwMode="auto">
              <a:xfrm>
                <a:off x="3880" y="2024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27" name="Freeform 233"/>
              <p:cNvSpPr>
                <a:spLocks/>
              </p:cNvSpPr>
              <p:nvPr/>
            </p:nvSpPr>
            <p:spPr bwMode="auto">
              <a:xfrm>
                <a:off x="3910" y="2006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28" name="Freeform 234"/>
              <p:cNvSpPr>
                <a:spLocks/>
              </p:cNvSpPr>
              <p:nvPr/>
            </p:nvSpPr>
            <p:spPr bwMode="auto">
              <a:xfrm>
                <a:off x="3940" y="1982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29" name="Freeform 235"/>
              <p:cNvSpPr>
                <a:spLocks/>
              </p:cNvSpPr>
              <p:nvPr/>
            </p:nvSpPr>
            <p:spPr bwMode="auto">
              <a:xfrm>
                <a:off x="3970" y="1958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30" name="Freeform 236"/>
              <p:cNvSpPr>
                <a:spLocks/>
              </p:cNvSpPr>
              <p:nvPr/>
            </p:nvSpPr>
            <p:spPr bwMode="auto">
              <a:xfrm>
                <a:off x="3994" y="1940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31" name="Freeform 237"/>
              <p:cNvSpPr>
                <a:spLocks/>
              </p:cNvSpPr>
              <p:nvPr/>
            </p:nvSpPr>
            <p:spPr bwMode="auto">
              <a:xfrm>
                <a:off x="4024" y="1916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32" name="Freeform 238"/>
              <p:cNvSpPr>
                <a:spLocks/>
              </p:cNvSpPr>
              <p:nvPr/>
            </p:nvSpPr>
            <p:spPr bwMode="auto">
              <a:xfrm>
                <a:off x="4054" y="1898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33" name="Freeform 239"/>
              <p:cNvSpPr>
                <a:spLocks/>
              </p:cNvSpPr>
              <p:nvPr/>
            </p:nvSpPr>
            <p:spPr bwMode="auto">
              <a:xfrm>
                <a:off x="4084" y="1874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34" name="Freeform 240"/>
              <p:cNvSpPr>
                <a:spLocks/>
              </p:cNvSpPr>
              <p:nvPr/>
            </p:nvSpPr>
            <p:spPr bwMode="auto">
              <a:xfrm>
                <a:off x="4114" y="1856"/>
                <a:ext cx="18" cy="18"/>
              </a:xfrm>
              <a:custGeom>
                <a:avLst/>
                <a:gdLst>
                  <a:gd name="T0" fmla="*/ 6 w 18"/>
                  <a:gd name="T1" fmla="*/ 0 h 18"/>
                  <a:gd name="T2" fmla="*/ 0 w 18"/>
                  <a:gd name="T3" fmla="*/ 6 h 18"/>
                  <a:gd name="T4" fmla="*/ 0 w 18"/>
                  <a:gd name="T5" fmla="*/ 12 h 18"/>
                  <a:gd name="T6" fmla="*/ 6 w 18"/>
                  <a:gd name="T7" fmla="*/ 18 h 18"/>
                  <a:gd name="T8" fmla="*/ 12 w 18"/>
                  <a:gd name="T9" fmla="*/ 18 h 18"/>
                  <a:gd name="T10" fmla="*/ 12 w 18"/>
                  <a:gd name="T11" fmla="*/ 18 h 18"/>
                  <a:gd name="T12" fmla="*/ 18 w 18"/>
                  <a:gd name="T13" fmla="*/ 12 h 18"/>
                  <a:gd name="T14" fmla="*/ 18 w 18"/>
                  <a:gd name="T15" fmla="*/ 6 h 18"/>
                  <a:gd name="T16" fmla="*/ 12 w 18"/>
                  <a:gd name="T17" fmla="*/ 0 h 18"/>
                  <a:gd name="T18" fmla="*/ 6 w 18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774" name="Group 241"/>
            <p:cNvGrpSpPr>
              <a:grpSpLocks/>
            </p:cNvGrpSpPr>
            <p:nvPr/>
          </p:nvGrpSpPr>
          <p:grpSpPr bwMode="auto">
            <a:xfrm>
              <a:off x="4066" y="1646"/>
              <a:ext cx="216" cy="180"/>
              <a:chOff x="4066" y="1646"/>
              <a:chExt cx="216" cy="180"/>
            </a:xfrm>
          </p:grpSpPr>
          <p:sp>
            <p:nvSpPr>
              <p:cNvPr id="115877" name="Freeform 242"/>
              <p:cNvSpPr>
                <a:spLocks/>
              </p:cNvSpPr>
              <p:nvPr/>
            </p:nvSpPr>
            <p:spPr bwMode="auto">
              <a:xfrm>
                <a:off x="4066" y="1646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78" name="Freeform 243"/>
              <p:cNvSpPr>
                <a:spLocks/>
              </p:cNvSpPr>
              <p:nvPr/>
            </p:nvSpPr>
            <p:spPr bwMode="auto">
              <a:xfrm>
                <a:off x="4066" y="1646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79" name="Freeform 244"/>
              <p:cNvSpPr>
                <a:spLocks/>
              </p:cNvSpPr>
              <p:nvPr/>
            </p:nvSpPr>
            <p:spPr bwMode="auto">
              <a:xfrm>
                <a:off x="4240" y="1646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80" name="Freeform 245"/>
              <p:cNvSpPr>
                <a:spLocks/>
              </p:cNvSpPr>
              <p:nvPr/>
            </p:nvSpPr>
            <p:spPr bwMode="auto">
              <a:xfrm>
                <a:off x="4066" y="1646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81" name="Freeform 246"/>
              <p:cNvSpPr>
                <a:spLocks/>
              </p:cNvSpPr>
              <p:nvPr/>
            </p:nvSpPr>
            <p:spPr bwMode="auto">
              <a:xfrm>
                <a:off x="4066" y="1646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82" name="Line 247"/>
              <p:cNvSpPr>
                <a:spLocks noChangeShapeType="1"/>
              </p:cNvSpPr>
              <p:nvPr/>
            </p:nvSpPr>
            <p:spPr bwMode="auto">
              <a:xfrm>
                <a:off x="4240" y="1688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775" name="Group 248"/>
            <p:cNvGrpSpPr>
              <a:grpSpLocks/>
            </p:cNvGrpSpPr>
            <p:nvPr/>
          </p:nvGrpSpPr>
          <p:grpSpPr bwMode="auto">
            <a:xfrm>
              <a:off x="2313" y="1946"/>
              <a:ext cx="216" cy="180"/>
              <a:chOff x="2313" y="1946"/>
              <a:chExt cx="216" cy="180"/>
            </a:xfrm>
          </p:grpSpPr>
          <p:sp>
            <p:nvSpPr>
              <p:cNvPr id="115871" name="Freeform 249"/>
              <p:cNvSpPr>
                <a:spLocks/>
              </p:cNvSpPr>
              <p:nvPr/>
            </p:nvSpPr>
            <p:spPr bwMode="auto">
              <a:xfrm>
                <a:off x="2313" y="1946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72" name="Freeform 250"/>
              <p:cNvSpPr>
                <a:spLocks/>
              </p:cNvSpPr>
              <p:nvPr/>
            </p:nvSpPr>
            <p:spPr bwMode="auto">
              <a:xfrm>
                <a:off x="2313" y="1946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73" name="Freeform 251"/>
              <p:cNvSpPr>
                <a:spLocks/>
              </p:cNvSpPr>
              <p:nvPr/>
            </p:nvSpPr>
            <p:spPr bwMode="auto">
              <a:xfrm>
                <a:off x="2487" y="1946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74" name="Freeform 252"/>
              <p:cNvSpPr>
                <a:spLocks/>
              </p:cNvSpPr>
              <p:nvPr/>
            </p:nvSpPr>
            <p:spPr bwMode="auto">
              <a:xfrm>
                <a:off x="2313" y="1946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75" name="Freeform 253"/>
              <p:cNvSpPr>
                <a:spLocks/>
              </p:cNvSpPr>
              <p:nvPr/>
            </p:nvSpPr>
            <p:spPr bwMode="auto">
              <a:xfrm>
                <a:off x="2313" y="1946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76" name="Line 254"/>
              <p:cNvSpPr>
                <a:spLocks noChangeShapeType="1"/>
              </p:cNvSpPr>
              <p:nvPr/>
            </p:nvSpPr>
            <p:spPr bwMode="auto">
              <a:xfrm>
                <a:off x="2487" y="1988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776" name="Group 255"/>
            <p:cNvGrpSpPr>
              <a:grpSpLocks/>
            </p:cNvGrpSpPr>
            <p:nvPr/>
          </p:nvGrpSpPr>
          <p:grpSpPr bwMode="auto">
            <a:xfrm>
              <a:off x="3225" y="2138"/>
              <a:ext cx="216" cy="180"/>
              <a:chOff x="3225" y="2138"/>
              <a:chExt cx="216" cy="180"/>
            </a:xfrm>
          </p:grpSpPr>
          <p:sp>
            <p:nvSpPr>
              <p:cNvPr id="115865" name="Freeform 256"/>
              <p:cNvSpPr>
                <a:spLocks/>
              </p:cNvSpPr>
              <p:nvPr/>
            </p:nvSpPr>
            <p:spPr bwMode="auto">
              <a:xfrm>
                <a:off x="3225" y="2138"/>
                <a:ext cx="216" cy="180"/>
              </a:xfrm>
              <a:custGeom>
                <a:avLst/>
                <a:gdLst>
                  <a:gd name="T0" fmla="*/ 42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68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2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2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68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66" name="Freeform 257"/>
              <p:cNvSpPr>
                <a:spLocks/>
              </p:cNvSpPr>
              <p:nvPr/>
            </p:nvSpPr>
            <p:spPr bwMode="auto">
              <a:xfrm>
                <a:off x="3225" y="2138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68 w 216"/>
                  <a:gd name="T3" fmla="*/ 42 h 42"/>
                  <a:gd name="T4" fmla="*/ 216 w 216"/>
                  <a:gd name="T5" fmla="*/ 0 h 42"/>
                  <a:gd name="T6" fmla="*/ 42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68" y="42"/>
                    </a:lnTo>
                    <a:lnTo>
                      <a:pt x="216" y="0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67" name="Freeform 258"/>
              <p:cNvSpPr>
                <a:spLocks/>
              </p:cNvSpPr>
              <p:nvPr/>
            </p:nvSpPr>
            <p:spPr bwMode="auto">
              <a:xfrm>
                <a:off x="3393" y="2138"/>
                <a:ext cx="48" cy="180"/>
              </a:xfrm>
              <a:custGeom>
                <a:avLst/>
                <a:gdLst>
                  <a:gd name="T0" fmla="*/ 0 w 48"/>
                  <a:gd name="T1" fmla="*/ 42 h 180"/>
                  <a:gd name="T2" fmla="*/ 48 w 48"/>
                  <a:gd name="T3" fmla="*/ 0 h 180"/>
                  <a:gd name="T4" fmla="*/ 48 w 48"/>
                  <a:gd name="T5" fmla="*/ 138 h 180"/>
                  <a:gd name="T6" fmla="*/ 0 w 48"/>
                  <a:gd name="T7" fmla="*/ 180 h 180"/>
                  <a:gd name="T8" fmla="*/ 0 w 48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180">
                    <a:moveTo>
                      <a:pt x="0" y="42"/>
                    </a:moveTo>
                    <a:lnTo>
                      <a:pt x="48" y="0"/>
                    </a:lnTo>
                    <a:lnTo>
                      <a:pt x="48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68" name="Freeform 259"/>
              <p:cNvSpPr>
                <a:spLocks/>
              </p:cNvSpPr>
              <p:nvPr/>
            </p:nvSpPr>
            <p:spPr bwMode="auto">
              <a:xfrm>
                <a:off x="3225" y="2138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7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8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69" name="Freeform 260"/>
              <p:cNvSpPr>
                <a:spLocks/>
              </p:cNvSpPr>
              <p:nvPr/>
            </p:nvSpPr>
            <p:spPr bwMode="auto">
              <a:xfrm>
                <a:off x="3225" y="2138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8" y="7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70" name="Line 261"/>
              <p:cNvSpPr>
                <a:spLocks noChangeShapeType="1"/>
              </p:cNvSpPr>
              <p:nvPr/>
            </p:nvSpPr>
            <p:spPr bwMode="auto">
              <a:xfrm>
                <a:off x="3393" y="2180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777" name="Group 262"/>
            <p:cNvGrpSpPr>
              <a:grpSpLocks/>
            </p:cNvGrpSpPr>
            <p:nvPr/>
          </p:nvGrpSpPr>
          <p:grpSpPr bwMode="auto">
            <a:xfrm>
              <a:off x="1581" y="1964"/>
              <a:ext cx="216" cy="180"/>
              <a:chOff x="1581" y="1964"/>
              <a:chExt cx="216" cy="180"/>
            </a:xfrm>
          </p:grpSpPr>
          <p:sp>
            <p:nvSpPr>
              <p:cNvPr id="115859" name="Freeform 263"/>
              <p:cNvSpPr>
                <a:spLocks/>
              </p:cNvSpPr>
              <p:nvPr/>
            </p:nvSpPr>
            <p:spPr bwMode="auto">
              <a:xfrm>
                <a:off x="1581" y="1964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60" name="Freeform 264"/>
              <p:cNvSpPr>
                <a:spLocks/>
              </p:cNvSpPr>
              <p:nvPr/>
            </p:nvSpPr>
            <p:spPr bwMode="auto">
              <a:xfrm>
                <a:off x="1581" y="1964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61" name="Freeform 265"/>
              <p:cNvSpPr>
                <a:spLocks/>
              </p:cNvSpPr>
              <p:nvPr/>
            </p:nvSpPr>
            <p:spPr bwMode="auto">
              <a:xfrm>
                <a:off x="1755" y="1964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62" name="Freeform 266"/>
              <p:cNvSpPr>
                <a:spLocks/>
              </p:cNvSpPr>
              <p:nvPr/>
            </p:nvSpPr>
            <p:spPr bwMode="auto">
              <a:xfrm>
                <a:off x="1581" y="1964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63" name="Freeform 267"/>
              <p:cNvSpPr>
                <a:spLocks/>
              </p:cNvSpPr>
              <p:nvPr/>
            </p:nvSpPr>
            <p:spPr bwMode="auto">
              <a:xfrm>
                <a:off x="1581" y="1964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64" name="Line 268"/>
              <p:cNvSpPr>
                <a:spLocks noChangeShapeType="1"/>
              </p:cNvSpPr>
              <p:nvPr/>
            </p:nvSpPr>
            <p:spPr bwMode="auto">
              <a:xfrm>
                <a:off x="1755" y="2006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778" name="Line 269"/>
            <p:cNvSpPr>
              <a:spLocks noChangeShapeType="1"/>
            </p:cNvSpPr>
            <p:nvPr/>
          </p:nvSpPr>
          <p:spPr bwMode="auto">
            <a:xfrm>
              <a:off x="1785" y="2048"/>
              <a:ext cx="52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79" name="Line 270"/>
            <p:cNvSpPr>
              <a:spLocks noChangeShapeType="1"/>
            </p:cNvSpPr>
            <p:nvPr/>
          </p:nvSpPr>
          <p:spPr bwMode="auto">
            <a:xfrm flipV="1">
              <a:off x="2511" y="1466"/>
              <a:ext cx="612" cy="5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80" name="Line 271"/>
            <p:cNvSpPr>
              <a:spLocks noChangeShapeType="1"/>
            </p:cNvSpPr>
            <p:nvPr/>
          </p:nvSpPr>
          <p:spPr bwMode="auto">
            <a:xfrm>
              <a:off x="2523" y="2060"/>
              <a:ext cx="696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81" name="Line 272"/>
            <p:cNvSpPr>
              <a:spLocks noChangeShapeType="1"/>
            </p:cNvSpPr>
            <p:nvPr/>
          </p:nvSpPr>
          <p:spPr bwMode="auto">
            <a:xfrm>
              <a:off x="3231" y="1460"/>
              <a:ext cx="835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82" name="Line 273"/>
            <p:cNvSpPr>
              <a:spLocks noChangeShapeType="1"/>
            </p:cNvSpPr>
            <p:nvPr/>
          </p:nvSpPr>
          <p:spPr bwMode="auto">
            <a:xfrm flipV="1">
              <a:off x="3447" y="1784"/>
              <a:ext cx="613" cy="4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83" name="Line 274"/>
            <p:cNvSpPr>
              <a:spLocks noChangeShapeType="1"/>
            </p:cNvSpPr>
            <p:nvPr/>
          </p:nvSpPr>
          <p:spPr bwMode="auto">
            <a:xfrm flipH="1">
              <a:off x="4228" y="1226"/>
              <a:ext cx="294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84" name="Rectangle 275"/>
            <p:cNvSpPr>
              <a:spLocks noChangeArrowheads="1"/>
            </p:cNvSpPr>
            <p:nvPr/>
          </p:nvSpPr>
          <p:spPr bwMode="auto">
            <a:xfrm>
              <a:off x="1881" y="1748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85" name="Rectangle 276"/>
            <p:cNvSpPr>
              <a:spLocks noChangeArrowheads="1"/>
            </p:cNvSpPr>
            <p:nvPr/>
          </p:nvSpPr>
          <p:spPr bwMode="auto">
            <a:xfrm>
              <a:off x="1875" y="2036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86" name="Rectangle 277"/>
            <p:cNvSpPr>
              <a:spLocks noChangeArrowheads="1"/>
            </p:cNvSpPr>
            <p:nvPr/>
          </p:nvSpPr>
          <p:spPr bwMode="auto">
            <a:xfrm>
              <a:off x="4336" y="1430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87" name="Rectangle 278"/>
            <p:cNvSpPr>
              <a:spLocks noChangeArrowheads="1"/>
            </p:cNvSpPr>
            <p:nvPr/>
          </p:nvSpPr>
          <p:spPr bwMode="auto">
            <a:xfrm>
              <a:off x="1581" y="1982"/>
              <a:ext cx="1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88" name="Rectangle 279"/>
            <p:cNvSpPr>
              <a:spLocks noChangeArrowheads="1"/>
            </p:cNvSpPr>
            <p:nvPr/>
          </p:nvSpPr>
          <p:spPr bwMode="auto">
            <a:xfrm>
              <a:off x="1653" y="2024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A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5789" name="Rectangle 280"/>
            <p:cNvSpPr>
              <a:spLocks noChangeArrowheads="1"/>
            </p:cNvSpPr>
            <p:nvPr/>
          </p:nvSpPr>
          <p:spPr bwMode="auto">
            <a:xfrm>
              <a:off x="2787" y="1982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90" name="Rectangle 281"/>
            <p:cNvSpPr>
              <a:spLocks noChangeArrowheads="1"/>
            </p:cNvSpPr>
            <p:nvPr/>
          </p:nvSpPr>
          <p:spPr bwMode="auto">
            <a:xfrm>
              <a:off x="2307" y="19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91" name="Rectangle 282"/>
            <p:cNvSpPr>
              <a:spLocks noChangeArrowheads="1"/>
            </p:cNvSpPr>
            <p:nvPr/>
          </p:nvSpPr>
          <p:spPr bwMode="auto">
            <a:xfrm>
              <a:off x="2380" y="2006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B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5792" name="Rectangle 283"/>
            <p:cNvSpPr>
              <a:spLocks noChangeArrowheads="1"/>
            </p:cNvSpPr>
            <p:nvPr/>
          </p:nvSpPr>
          <p:spPr bwMode="auto">
            <a:xfrm>
              <a:off x="3201" y="2138"/>
              <a:ext cx="1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93" name="Rectangle 284"/>
            <p:cNvSpPr>
              <a:spLocks noChangeArrowheads="1"/>
            </p:cNvSpPr>
            <p:nvPr/>
          </p:nvSpPr>
          <p:spPr bwMode="auto">
            <a:xfrm>
              <a:off x="3273" y="2180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D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5794" name="Rectangle 285"/>
            <p:cNvSpPr>
              <a:spLocks noChangeArrowheads="1"/>
            </p:cNvSpPr>
            <p:nvPr/>
          </p:nvSpPr>
          <p:spPr bwMode="auto">
            <a:xfrm>
              <a:off x="4054" y="167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95" name="Rectangle 286"/>
            <p:cNvSpPr>
              <a:spLocks noChangeArrowheads="1"/>
            </p:cNvSpPr>
            <p:nvPr/>
          </p:nvSpPr>
          <p:spPr bwMode="auto">
            <a:xfrm>
              <a:off x="4127" y="1664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E</a:t>
              </a:r>
              <a:endParaRPr lang="en-GB" b="1">
                <a:latin typeface="Times New Roman" charset="0"/>
              </a:endParaRPr>
            </a:p>
          </p:txBody>
        </p:sp>
        <p:grpSp>
          <p:nvGrpSpPr>
            <p:cNvPr id="115796" name="Group 287"/>
            <p:cNvGrpSpPr>
              <a:grpSpLocks/>
            </p:cNvGrpSpPr>
            <p:nvPr/>
          </p:nvGrpSpPr>
          <p:grpSpPr bwMode="auto">
            <a:xfrm>
              <a:off x="1791" y="1460"/>
              <a:ext cx="1122" cy="480"/>
              <a:chOff x="1791" y="1460"/>
              <a:chExt cx="1122" cy="480"/>
            </a:xfrm>
          </p:grpSpPr>
          <p:sp>
            <p:nvSpPr>
              <p:cNvPr id="115824" name="Freeform 288"/>
              <p:cNvSpPr>
                <a:spLocks/>
              </p:cNvSpPr>
              <p:nvPr/>
            </p:nvSpPr>
            <p:spPr bwMode="auto">
              <a:xfrm>
                <a:off x="2889" y="1460"/>
                <a:ext cx="24" cy="18"/>
              </a:xfrm>
              <a:custGeom>
                <a:avLst/>
                <a:gdLst>
                  <a:gd name="T0" fmla="*/ 24 w 24"/>
                  <a:gd name="T1" fmla="*/ 12 h 18"/>
                  <a:gd name="T2" fmla="*/ 18 w 24"/>
                  <a:gd name="T3" fmla="*/ 6 h 18"/>
                  <a:gd name="T4" fmla="*/ 12 w 24"/>
                  <a:gd name="T5" fmla="*/ 0 h 18"/>
                  <a:gd name="T6" fmla="*/ 12 w 24"/>
                  <a:gd name="T7" fmla="*/ 0 h 18"/>
                  <a:gd name="T8" fmla="*/ 6 w 24"/>
                  <a:gd name="T9" fmla="*/ 6 h 18"/>
                  <a:gd name="T10" fmla="*/ 0 w 24"/>
                  <a:gd name="T11" fmla="*/ 6 h 18"/>
                  <a:gd name="T12" fmla="*/ 0 w 24"/>
                  <a:gd name="T13" fmla="*/ 12 h 18"/>
                  <a:gd name="T14" fmla="*/ 6 w 24"/>
                  <a:gd name="T15" fmla="*/ 18 h 18"/>
                  <a:gd name="T16" fmla="*/ 12 w 24"/>
                  <a:gd name="T17" fmla="*/ 18 h 18"/>
                  <a:gd name="T18" fmla="*/ 18 w 24"/>
                  <a:gd name="T19" fmla="*/ 12 h 18"/>
                  <a:gd name="T20" fmla="*/ 24 w 24"/>
                  <a:gd name="T21" fmla="*/ 12 h 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4" h="18">
                    <a:moveTo>
                      <a:pt x="24" y="12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25" name="Freeform 289"/>
              <p:cNvSpPr>
                <a:spLocks/>
              </p:cNvSpPr>
              <p:nvPr/>
            </p:nvSpPr>
            <p:spPr bwMode="auto">
              <a:xfrm>
                <a:off x="2865" y="1484"/>
                <a:ext cx="18" cy="18"/>
              </a:xfrm>
              <a:custGeom>
                <a:avLst/>
                <a:gdLst>
                  <a:gd name="T0" fmla="*/ 18 w 18"/>
                  <a:gd name="T1" fmla="*/ 12 h 18"/>
                  <a:gd name="T2" fmla="*/ 18 w 18"/>
                  <a:gd name="T3" fmla="*/ 6 h 18"/>
                  <a:gd name="T4" fmla="*/ 12 w 18"/>
                  <a:gd name="T5" fmla="*/ 0 h 18"/>
                  <a:gd name="T6" fmla="*/ 6 w 18"/>
                  <a:gd name="T7" fmla="*/ 0 h 18"/>
                  <a:gd name="T8" fmla="*/ 0 w 18"/>
                  <a:gd name="T9" fmla="*/ 6 h 18"/>
                  <a:gd name="T10" fmla="*/ 0 w 18"/>
                  <a:gd name="T11" fmla="*/ 6 h 18"/>
                  <a:gd name="T12" fmla="*/ 0 w 18"/>
                  <a:gd name="T13" fmla="*/ 12 h 18"/>
                  <a:gd name="T14" fmla="*/ 6 w 18"/>
                  <a:gd name="T15" fmla="*/ 18 h 18"/>
                  <a:gd name="T16" fmla="*/ 12 w 18"/>
                  <a:gd name="T17" fmla="*/ 18 h 18"/>
                  <a:gd name="T18" fmla="*/ 18 w 18"/>
                  <a:gd name="T19" fmla="*/ 12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8" y="12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26" name="Freeform 290"/>
              <p:cNvSpPr>
                <a:spLocks/>
              </p:cNvSpPr>
              <p:nvPr/>
            </p:nvSpPr>
            <p:spPr bwMode="auto">
              <a:xfrm>
                <a:off x="2841" y="1508"/>
                <a:ext cx="18" cy="18"/>
              </a:xfrm>
              <a:custGeom>
                <a:avLst/>
                <a:gdLst>
                  <a:gd name="T0" fmla="*/ 18 w 18"/>
                  <a:gd name="T1" fmla="*/ 12 h 18"/>
                  <a:gd name="T2" fmla="*/ 18 w 18"/>
                  <a:gd name="T3" fmla="*/ 6 h 18"/>
                  <a:gd name="T4" fmla="*/ 12 w 18"/>
                  <a:gd name="T5" fmla="*/ 0 h 18"/>
                  <a:gd name="T6" fmla="*/ 6 w 18"/>
                  <a:gd name="T7" fmla="*/ 0 h 18"/>
                  <a:gd name="T8" fmla="*/ 0 w 18"/>
                  <a:gd name="T9" fmla="*/ 6 h 18"/>
                  <a:gd name="T10" fmla="*/ 0 w 18"/>
                  <a:gd name="T11" fmla="*/ 6 h 18"/>
                  <a:gd name="T12" fmla="*/ 0 w 18"/>
                  <a:gd name="T13" fmla="*/ 12 h 18"/>
                  <a:gd name="T14" fmla="*/ 6 w 18"/>
                  <a:gd name="T15" fmla="*/ 18 h 18"/>
                  <a:gd name="T16" fmla="*/ 12 w 18"/>
                  <a:gd name="T17" fmla="*/ 18 h 18"/>
                  <a:gd name="T18" fmla="*/ 18 w 18"/>
                  <a:gd name="T19" fmla="*/ 12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8" y="12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27" name="Freeform 291"/>
              <p:cNvSpPr>
                <a:spLocks/>
              </p:cNvSpPr>
              <p:nvPr/>
            </p:nvSpPr>
            <p:spPr bwMode="auto">
              <a:xfrm>
                <a:off x="2817" y="1538"/>
                <a:ext cx="18" cy="18"/>
              </a:xfrm>
              <a:custGeom>
                <a:avLst/>
                <a:gdLst>
                  <a:gd name="T0" fmla="*/ 18 w 18"/>
                  <a:gd name="T1" fmla="*/ 12 h 18"/>
                  <a:gd name="T2" fmla="*/ 18 w 18"/>
                  <a:gd name="T3" fmla="*/ 6 h 18"/>
                  <a:gd name="T4" fmla="*/ 12 w 18"/>
                  <a:gd name="T5" fmla="*/ 0 h 18"/>
                  <a:gd name="T6" fmla="*/ 6 w 18"/>
                  <a:gd name="T7" fmla="*/ 0 h 18"/>
                  <a:gd name="T8" fmla="*/ 0 w 18"/>
                  <a:gd name="T9" fmla="*/ 6 h 18"/>
                  <a:gd name="T10" fmla="*/ 0 w 18"/>
                  <a:gd name="T11" fmla="*/ 6 h 18"/>
                  <a:gd name="T12" fmla="*/ 0 w 18"/>
                  <a:gd name="T13" fmla="*/ 12 h 18"/>
                  <a:gd name="T14" fmla="*/ 6 w 18"/>
                  <a:gd name="T15" fmla="*/ 18 h 18"/>
                  <a:gd name="T16" fmla="*/ 12 w 18"/>
                  <a:gd name="T17" fmla="*/ 18 h 18"/>
                  <a:gd name="T18" fmla="*/ 18 w 18"/>
                  <a:gd name="T19" fmla="*/ 12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8" y="12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28" name="Freeform 292"/>
              <p:cNvSpPr>
                <a:spLocks/>
              </p:cNvSpPr>
              <p:nvPr/>
            </p:nvSpPr>
            <p:spPr bwMode="auto">
              <a:xfrm>
                <a:off x="2793" y="1562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29" name="Freeform 293"/>
              <p:cNvSpPr>
                <a:spLocks/>
              </p:cNvSpPr>
              <p:nvPr/>
            </p:nvSpPr>
            <p:spPr bwMode="auto">
              <a:xfrm>
                <a:off x="2763" y="1580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30" name="Freeform 294"/>
              <p:cNvSpPr>
                <a:spLocks/>
              </p:cNvSpPr>
              <p:nvPr/>
            </p:nvSpPr>
            <p:spPr bwMode="auto">
              <a:xfrm>
                <a:off x="2733" y="1604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31" name="Freeform 295"/>
              <p:cNvSpPr>
                <a:spLocks/>
              </p:cNvSpPr>
              <p:nvPr/>
            </p:nvSpPr>
            <p:spPr bwMode="auto">
              <a:xfrm>
                <a:off x="2709" y="162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32" name="Freeform 296"/>
              <p:cNvSpPr>
                <a:spLocks/>
              </p:cNvSpPr>
              <p:nvPr/>
            </p:nvSpPr>
            <p:spPr bwMode="auto">
              <a:xfrm>
                <a:off x="2679" y="164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33" name="Freeform 297"/>
              <p:cNvSpPr>
                <a:spLocks/>
              </p:cNvSpPr>
              <p:nvPr/>
            </p:nvSpPr>
            <p:spPr bwMode="auto">
              <a:xfrm>
                <a:off x="2649" y="1664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34" name="Freeform 298"/>
              <p:cNvSpPr>
                <a:spLocks/>
              </p:cNvSpPr>
              <p:nvPr/>
            </p:nvSpPr>
            <p:spPr bwMode="auto">
              <a:xfrm>
                <a:off x="2619" y="1688"/>
                <a:ext cx="12" cy="18"/>
              </a:xfrm>
              <a:custGeom>
                <a:avLst/>
                <a:gdLst>
                  <a:gd name="T0" fmla="*/ 12 w 12"/>
                  <a:gd name="T1" fmla="*/ 18 h 18"/>
                  <a:gd name="T2" fmla="*/ 12 w 12"/>
                  <a:gd name="T3" fmla="*/ 6 h 18"/>
                  <a:gd name="T4" fmla="*/ 12 w 12"/>
                  <a:gd name="T5" fmla="*/ 6 h 18"/>
                  <a:gd name="T6" fmla="*/ 6 w 12"/>
                  <a:gd name="T7" fmla="*/ 0 h 18"/>
                  <a:gd name="T8" fmla="*/ 6 w 12"/>
                  <a:gd name="T9" fmla="*/ 0 h 18"/>
                  <a:gd name="T10" fmla="*/ 6 w 12"/>
                  <a:gd name="T11" fmla="*/ 0 h 18"/>
                  <a:gd name="T12" fmla="*/ 0 w 12"/>
                  <a:gd name="T13" fmla="*/ 6 h 18"/>
                  <a:gd name="T14" fmla="*/ 0 w 12"/>
                  <a:gd name="T15" fmla="*/ 6 h 18"/>
                  <a:gd name="T16" fmla="*/ 6 w 12"/>
                  <a:gd name="T17" fmla="*/ 12 h 18"/>
                  <a:gd name="T18" fmla="*/ 12 w 12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18">
                    <a:moveTo>
                      <a:pt x="12" y="18"/>
                    </a:moveTo>
                    <a:lnTo>
                      <a:pt x="12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35" name="Freeform 299"/>
              <p:cNvSpPr>
                <a:spLocks/>
              </p:cNvSpPr>
              <p:nvPr/>
            </p:nvSpPr>
            <p:spPr bwMode="auto">
              <a:xfrm>
                <a:off x="2583" y="170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36" name="Freeform 300"/>
              <p:cNvSpPr>
                <a:spLocks/>
              </p:cNvSpPr>
              <p:nvPr/>
            </p:nvSpPr>
            <p:spPr bwMode="auto">
              <a:xfrm>
                <a:off x="2553" y="171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37" name="Freeform 301"/>
              <p:cNvSpPr>
                <a:spLocks/>
              </p:cNvSpPr>
              <p:nvPr/>
            </p:nvSpPr>
            <p:spPr bwMode="auto">
              <a:xfrm>
                <a:off x="2523" y="173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38" name="Freeform 302"/>
              <p:cNvSpPr>
                <a:spLocks/>
              </p:cNvSpPr>
              <p:nvPr/>
            </p:nvSpPr>
            <p:spPr bwMode="auto">
              <a:xfrm>
                <a:off x="2487" y="1754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39" name="Freeform 303"/>
              <p:cNvSpPr>
                <a:spLocks/>
              </p:cNvSpPr>
              <p:nvPr/>
            </p:nvSpPr>
            <p:spPr bwMode="auto">
              <a:xfrm>
                <a:off x="2457" y="176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40" name="Freeform 304"/>
              <p:cNvSpPr>
                <a:spLocks/>
              </p:cNvSpPr>
              <p:nvPr/>
            </p:nvSpPr>
            <p:spPr bwMode="auto">
              <a:xfrm>
                <a:off x="2421" y="177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41" name="Freeform 305"/>
              <p:cNvSpPr>
                <a:spLocks/>
              </p:cNvSpPr>
              <p:nvPr/>
            </p:nvSpPr>
            <p:spPr bwMode="auto">
              <a:xfrm>
                <a:off x="2391" y="179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42" name="Freeform 306"/>
              <p:cNvSpPr>
                <a:spLocks/>
              </p:cNvSpPr>
              <p:nvPr/>
            </p:nvSpPr>
            <p:spPr bwMode="auto">
              <a:xfrm>
                <a:off x="2355" y="180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43" name="Freeform 307"/>
              <p:cNvSpPr>
                <a:spLocks/>
              </p:cNvSpPr>
              <p:nvPr/>
            </p:nvSpPr>
            <p:spPr bwMode="auto">
              <a:xfrm>
                <a:off x="2319" y="1820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44" name="Freeform 308"/>
              <p:cNvSpPr>
                <a:spLocks/>
              </p:cNvSpPr>
              <p:nvPr/>
            </p:nvSpPr>
            <p:spPr bwMode="auto">
              <a:xfrm>
                <a:off x="2289" y="1832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45" name="Freeform 309"/>
              <p:cNvSpPr>
                <a:spLocks/>
              </p:cNvSpPr>
              <p:nvPr/>
            </p:nvSpPr>
            <p:spPr bwMode="auto">
              <a:xfrm>
                <a:off x="2253" y="183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46" name="Freeform 310"/>
              <p:cNvSpPr>
                <a:spLocks/>
              </p:cNvSpPr>
              <p:nvPr/>
            </p:nvSpPr>
            <p:spPr bwMode="auto">
              <a:xfrm>
                <a:off x="2217" y="1850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47" name="Freeform 311"/>
              <p:cNvSpPr>
                <a:spLocks/>
              </p:cNvSpPr>
              <p:nvPr/>
            </p:nvSpPr>
            <p:spPr bwMode="auto">
              <a:xfrm>
                <a:off x="2181" y="185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48" name="Freeform 312"/>
              <p:cNvSpPr>
                <a:spLocks/>
              </p:cNvSpPr>
              <p:nvPr/>
            </p:nvSpPr>
            <p:spPr bwMode="auto">
              <a:xfrm>
                <a:off x="2151" y="186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49" name="Freeform 313"/>
              <p:cNvSpPr>
                <a:spLocks/>
              </p:cNvSpPr>
              <p:nvPr/>
            </p:nvSpPr>
            <p:spPr bwMode="auto">
              <a:xfrm>
                <a:off x="2115" y="1874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50" name="Freeform 314"/>
              <p:cNvSpPr>
                <a:spLocks/>
              </p:cNvSpPr>
              <p:nvPr/>
            </p:nvSpPr>
            <p:spPr bwMode="auto">
              <a:xfrm>
                <a:off x="2079" y="1880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51" name="Freeform 315"/>
              <p:cNvSpPr>
                <a:spLocks/>
              </p:cNvSpPr>
              <p:nvPr/>
            </p:nvSpPr>
            <p:spPr bwMode="auto">
              <a:xfrm>
                <a:off x="2043" y="188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52" name="Freeform 316"/>
              <p:cNvSpPr>
                <a:spLocks/>
              </p:cNvSpPr>
              <p:nvPr/>
            </p:nvSpPr>
            <p:spPr bwMode="auto">
              <a:xfrm>
                <a:off x="2007" y="1898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53" name="Freeform 317"/>
              <p:cNvSpPr>
                <a:spLocks/>
              </p:cNvSpPr>
              <p:nvPr/>
            </p:nvSpPr>
            <p:spPr bwMode="auto">
              <a:xfrm>
                <a:off x="1971" y="1904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54" name="Freeform 318"/>
              <p:cNvSpPr>
                <a:spLocks/>
              </p:cNvSpPr>
              <p:nvPr/>
            </p:nvSpPr>
            <p:spPr bwMode="auto">
              <a:xfrm>
                <a:off x="1935" y="1910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55" name="Freeform 319"/>
              <p:cNvSpPr>
                <a:spLocks/>
              </p:cNvSpPr>
              <p:nvPr/>
            </p:nvSpPr>
            <p:spPr bwMode="auto">
              <a:xfrm>
                <a:off x="1899" y="1910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56" name="Freeform 320"/>
              <p:cNvSpPr>
                <a:spLocks/>
              </p:cNvSpPr>
              <p:nvPr/>
            </p:nvSpPr>
            <p:spPr bwMode="auto">
              <a:xfrm>
                <a:off x="1863" y="191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57" name="Freeform 321"/>
              <p:cNvSpPr>
                <a:spLocks/>
              </p:cNvSpPr>
              <p:nvPr/>
            </p:nvSpPr>
            <p:spPr bwMode="auto">
              <a:xfrm>
                <a:off x="1827" y="1916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58" name="Freeform 322"/>
              <p:cNvSpPr>
                <a:spLocks/>
              </p:cNvSpPr>
              <p:nvPr/>
            </p:nvSpPr>
            <p:spPr bwMode="auto">
              <a:xfrm>
                <a:off x="1791" y="1922"/>
                <a:ext cx="18" cy="18"/>
              </a:xfrm>
              <a:custGeom>
                <a:avLst/>
                <a:gdLst>
                  <a:gd name="T0" fmla="*/ 12 w 18"/>
                  <a:gd name="T1" fmla="*/ 18 h 18"/>
                  <a:gd name="T2" fmla="*/ 18 w 18"/>
                  <a:gd name="T3" fmla="*/ 12 h 18"/>
                  <a:gd name="T4" fmla="*/ 18 w 18"/>
                  <a:gd name="T5" fmla="*/ 6 h 18"/>
                  <a:gd name="T6" fmla="*/ 12 w 18"/>
                  <a:gd name="T7" fmla="*/ 0 h 18"/>
                  <a:gd name="T8" fmla="*/ 6 w 18"/>
                  <a:gd name="T9" fmla="*/ 0 h 18"/>
                  <a:gd name="T10" fmla="*/ 6 w 18"/>
                  <a:gd name="T11" fmla="*/ 0 h 18"/>
                  <a:gd name="T12" fmla="*/ 0 w 18"/>
                  <a:gd name="T13" fmla="*/ 6 h 18"/>
                  <a:gd name="T14" fmla="*/ 0 w 18"/>
                  <a:gd name="T15" fmla="*/ 12 h 18"/>
                  <a:gd name="T16" fmla="*/ 6 w 18"/>
                  <a:gd name="T17" fmla="*/ 18 h 18"/>
                  <a:gd name="T18" fmla="*/ 12 w 18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18"/>
                    </a:moveTo>
                    <a:lnTo>
                      <a:pt x="18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797" name="Group 323"/>
            <p:cNvGrpSpPr>
              <a:grpSpLocks/>
            </p:cNvGrpSpPr>
            <p:nvPr/>
          </p:nvGrpSpPr>
          <p:grpSpPr bwMode="auto">
            <a:xfrm>
              <a:off x="3027" y="1364"/>
              <a:ext cx="216" cy="180"/>
              <a:chOff x="3027" y="1364"/>
              <a:chExt cx="216" cy="180"/>
            </a:xfrm>
          </p:grpSpPr>
          <p:sp>
            <p:nvSpPr>
              <p:cNvPr id="115818" name="Freeform 324"/>
              <p:cNvSpPr>
                <a:spLocks/>
              </p:cNvSpPr>
              <p:nvPr/>
            </p:nvSpPr>
            <p:spPr bwMode="auto">
              <a:xfrm>
                <a:off x="3027" y="1364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19" name="Freeform 325"/>
              <p:cNvSpPr>
                <a:spLocks/>
              </p:cNvSpPr>
              <p:nvPr/>
            </p:nvSpPr>
            <p:spPr bwMode="auto">
              <a:xfrm>
                <a:off x="3027" y="1364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20" name="Freeform 326"/>
              <p:cNvSpPr>
                <a:spLocks/>
              </p:cNvSpPr>
              <p:nvPr/>
            </p:nvSpPr>
            <p:spPr bwMode="auto">
              <a:xfrm>
                <a:off x="3201" y="1364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21" name="Freeform 327"/>
              <p:cNvSpPr>
                <a:spLocks/>
              </p:cNvSpPr>
              <p:nvPr/>
            </p:nvSpPr>
            <p:spPr bwMode="auto">
              <a:xfrm>
                <a:off x="3027" y="1364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22" name="Freeform 328"/>
              <p:cNvSpPr>
                <a:spLocks/>
              </p:cNvSpPr>
              <p:nvPr/>
            </p:nvSpPr>
            <p:spPr bwMode="auto">
              <a:xfrm>
                <a:off x="3027" y="1364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23" name="Line 329"/>
              <p:cNvSpPr>
                <a:spLocks noChangeShapeType="1"/>
              </p:cNvSpPr>
              <p:nvPr/>
            </p:nvSpPr>
            <p:spPr bwMode="auto">
              <a:xfrm>
                <a:off x="3201" y="1406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798" name="Group 330"/>
            <p:cNvGrpSpPr>
              <a:grpSpLocks/>
            </p:cNvGrpSpPr>
            <p:nvPr/>
          </p:nvGrpSpPr>
          <p:grpSpPr bwMode="auto">
            <a:xfrm>
              <a:off x="4390" y="1058"/>
              <a:ext cx="216" cy="180"/>
              <a:chOff x="4456" y="1106"/>
              <a:chExt cx="216" cy="180"/>
            </a:xfrm>
          </p:grpSpPr>
          <p:sp>
            <p:nvSpPr>
              <p:cNvPr id="115812" name="Freeform 331"/>
              <p:cNvSpPr>
                <a:spLocks/>
              </p:cNvSpPr>
              <p:nvPr/>
            </p:nvSpPr>
            <p:spPr bwMode="auto">
              <a:xfrm>
                <a:off x="4456" y="1106"/>
                <a:ext cx="216" cy="180"/>
              </a:xfrm>
              <a:custGeom>
                <a:avLst/>
                <a:gdLst>
                  <a:gd name="T0" fmla="*/ 42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68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2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2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68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13" name="Freeform 332"/>
              <p:cNvSpPr>
                <a:spLocks/>
              </p:cNvSpPr>
              <p:nvPr/>
            </p:nvSpPr>
            <p:spPr bwMode="auto">
              <a:xfrm>
                <a:off x="4456" y="1106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68 w 216"/>
                  <a:gd name="T3" fmla="*/ 42 h 42"/>
                  <a:gd name="T4" fmla="*/ 216 w 216"/>
                  <a:gd name="T5" fmla="*/ 0 h 42"/>
                  <a:gd name="T6" fmla="*/ 42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68" y="42"/>
                    </a:lnTo>
                    <a:lnTo>
                      <a:pt x="216" y="0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14" name="Freeform 333"/>
              <p:cNvSpPr>
                <a:spLocks/>
              </p:cNvSpPr>
              <p:nvPr/>
            </p:nvSpPr>
            <p:spPr bwMode="auto">
              <a:xfrm>
                <a:off x="4624" y="1106"/>
                <a:ext cx="48" cy="180"/>
              </a:xfrm>
              <a:custGeom>
                <a:avLst/>
                <a:gdLst>
                  <a:gd name="T0" fmla="*/ 0 w 48"/>
                  <a:gd name="T1" fmla="*/ 42 h 180"/>
                  <a:gd name="T2" fmla="*/ 48 w 48"/>
                  <a:gd name="T3" fmla="*/ 0 h 180"/>
                  <a:gd name="T4" fmla="*/ 48 w 48"/>
                  <a:gd name="T5" fmla="*/ 138 h 180"/>
                  <a:gd name="T6" fmla="*/ 0 w 48"/>
                  <a:gd name="T7" fmla="*/ 180 h 180"/>
                  <a:gd name="T8" fmla="*/ 0 w 48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180">
                    <a:moveTo>
                      <a:pt x="0" y="42"/>
                    </a:moveTo>
                    <a:lnTo>
                      <a:pt x="48" y="0"/>
                    </a:lnTo>
                    <a:lnTo>
                      <a:pt x="48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15" name="Freeform 334"/>
              <p:cNvSpPr>
                <a:spLocks/>
              </p:cNvSpPr>
              <p:nvPr/>
            </p:nvSpPr>
            <p:spPr bwMode="auto">
              <a:xfrm>
                <a:off x="4456" y="1106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7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8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16" name="Freeform 335"/>
              <p:cNvSpPr>
                <a:spLocks/>
              </p:cNvSpPr>
              <p:nvPr/>
            </p:nvSpPr>
            <p:spPr bwMode="auto">
              <a:xfrm>
                <a:off x="4456" y="1106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8" y="7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17" name="Line 336"/>
              <p:cNvSpPr>
                <a:spLocks noChangeShapeType="1"/>
              </p:cNvSpPr>
              <p:nvPr/>
            </p:nvSpPr>
            <p:spPr bwMode="auto">
              <a:xfrm>
                <a:off x="4624" y="1148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799" name="Rectangle 337"/>
            <p:cNvSpPr>
              <a:spLocks noChangeArrowheads="1"/>
            </p:cNvSpPr>
            <p:nvPr/>
          </p:nvSpPr>
          <p:spPr bwMode="auto">
            <a:xfrm>
              <a:off x="4426" y="1094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F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5800" name="Rectangle 338"/>
            <p:cNvSpPr>
              <a:spLocks noChangeArrowheads="1"/>
            </p:cNvSpPr>
            <p:nvPr/>
          </p:nvSpPr>
          <p:spPr bwMode="auto">
            <a:xfrm>
              <a:off x="3063" y="1406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C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529747" name="Text Box 339"/>
            <p:cNvSpPr txBox="1">
              <a:spLocks noChangeArrowheads="1"/>
            </p:cNvSpPr>
            <p:nvPr/>
          </p:nvSpPr>
          <p:spPr bwMode="auto">
            <a:xfrm>
              <a:off x="2245" y="1536"/>
              <a:ext cx="25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600" b="1">
                  <a:latin typeface="Symbol" charset="0"/>
                  <a:cs typeface="+mn-cs"/>
                </a:rPr>
                <a:t>l</a:t>
              </a:r>
              <a:r>
                <a:rPr lang="en-GB" sz="1600" b="1" baseline="-25000">
                  <a:latin typeface="Symbol" charset="0"/>
                  <a:cs typeface="+mn-cs"/>
                </a:rPr>
                <a:t>1</a:t>
              </a:r>
              <a:endParaRPr lang="en-GB" sz="1600" b="1">
                <a:latin typeface="Symbol" charset="0"/>
                <a:cs typeface="+mn-cs"/>
              </a:endParaRPr>
            </a:p>
          </p:txBody>
        </p:sp>
        <p:sp>
          <p:nvSpPr>
            <p:cNvPr id="529748" name="Text Box 340"/>
            <p:cNvSpPr txBox="1">
              <a:spLocks noChangeArrowheads="1"/>
            </p:cNvSpPr>
            <p:nvPr/>
          </p:nvSpPr>
          <p:spPr bwMode="auto">
            <a:xfrm>
              <a:off x="2635" y="2220"/>
              <a:ext cx="2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600" b="1">
                  <a:latin typeface="Symbol" charset="0"/>
                  <a:cs typeface="+mn-cs"/>
                </a:rPr>
                <a:t>l</a:t>
              </a:r>
              <a:r>
                <a:rPr lang="en-GB" sz="1600" b="1" baseline="-25000">
                  <a:latin typeface="Symbol" charset="0"/>
                  <a:cs typeface="+mn-cs"/>
                </a:rPr>
                <a:t>1</a:t>
              </a:r>
              <a:endParaRPr lang="en-GB" sz="1600" b="1">
                <a:latin typeface="Symbol" charset="0"/>
                <a:cs typeface="+mn-cs"/>
              </a:endParaRPr>
            </a:p>
          </p:txBody>
        </p:sp>
        <p:sp>
          <p:nvSpPr>
            <p:cNvPr id="529749" name="Text Box 341"/>
            <p:cNvSpPr txBox="1">
              <a:spLocks noChangeArrowheads="1"/>
            </p:cNvSpPr>
            <p:nvPr/>
          </p:nvSpPr>
          <p:spPr bwMode="auto">
            <a:xfrm>
              <a:off x="1905" y="2028"/>
              <a:ext cx="25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600" b="1">
                  <a:latin typeface="Symbol" charset="0"/>
                  <a:cs typeface="+mn-cs"/>
                </a:rPr>
                <a:t>l</a:t>
              </a:r>
              <a:r>
                <a:rPr lang="en-GB" sz="1600" b="1" baseline="-25000">
                  <a:latin typeface="Symbol" charset="0"/>
                  <a:cs typeface="+mn-cs"/>
                </a:rPr>
                <a:t>2</a:t>
              </a:r>
              <a:endParaRPr lang="en-GB" sz="1600" b="1">
                <a:latin typeface="Symbol" charset="0"/>
                <a:cs typeface="+mn-cs"/>
              </a:endParaRPr>
            </a:p>
          </p:txBody>
        </p:sp>
        <p:sp>
          <p:nvSpPr>
            <p:cNvPr id="529750" name="Text Box 342"/>
            <p:cNvSpPr txBox="1">
              <a:spLocks noChangeArrowheads="1"/>
            </p:cNvSpPr>
            <p:nvPr/>
          </p:nvSpPr>
          <p:spPr bwMode="auto">
            <a:xfrm>
              <a:off x="2770" y="1824"/>
              <a:ext cx="25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600" b="1">
                  <a:latin typeface="Symbol" charset="0"/>
                  <a:cs typeface="+mn-cs"/>
                </a:rPr>
                <a:t>l</a:t>
              </a:r>
              <a:r>
                <a:rPr lang="en-GB" sz="1600" b="1" baseline="-25000">
                  <a:latin typeface="Symbol" charset="0"/>
                  <a:cs typeface="+mn-cs"/>
                </a:rPr>
                <a:t>2</a:t>
              </a:r>
              <a:endParaRPr lang="en-GB" sz="1600" b="1">
                <a:latin typeface="Symbol" charset="0"/>
                <a:cs typeface="+mn-cs"/>
              </a:endParaRPr>
            </a:p>
          </p:txBody>
        </p:sp>
        <p:sp>
          <p:nvSpPr>
            <p:cNvPr id="529751" name="Text Box 343"/>
            <p:cNvSpPr txBox="1">
              <a:spLocks noChangeArrowheads="1"/>
            </p:cNvSpPr>
            <p:nvPr/>
          </p:nvSpPr>
          <p:spPr bwMode="auto">
            <a:xfrm>
              <a:off x="3513" y="1710"/>
              <a:ext cx="25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600" b="1">
                  <a:latin typeface="Symbol" charset="0"/>
                  <a:cs typeface="+mn-cs"/>
                </a:rPr>
                <a:t>l</a:t>
              </a:r>
              <a:r>
                <a:rPr lang="en-GB" sz="1600" b="1" baseline="-25000">
                  <a:latin typeface="Symbol" charset="0"/>
                  <a:cs typeface="+mn-cs"/>
                </a:rPr>
                <a:t>2</a:t>
              </a:r>
              <a:endParaRPr lang="en-GB" sz="1600" b="1">
                <a:latin typeface="Symbol" charset="0"/>
                <a:cs typeface="+mn-cs"/>
              </a:endParaRPr>
            </a:p>
          </p:txBody>
        </p:sp>
        <p:sp>
          <p:nvSpPr>
            <p:cNvPr id="529752" name="Text Box 344"/>
            <p:cNvSpPr txBox="1">
              <a:spLocks noChangeArrowheads="1"/>
            </p:cNvSpPr>
            <p:nvPr/>
          </p:nvSpPr>
          <p:spPr bwMode="auto">
            <a:xfrm>
              <a:off x="4149" y="1266"/>
              <a:ext cx="25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600" b="1">
                  <a:latin typeface="Symbol" charset="0"/>
                  <a:cs typeface="+mn-cs"/>
                </a:rPr>
                <a:t>l</a:t>
              </a:r>
              <a:r>
                <a:rPr lang="en-GB" sz="1600" b="1" baseline="-25000">
                  <a:latin typeface="Symbol" charset="0"/>
                  <a:cs typeface="+mn-cs"/>
                </a:rPr>
                <a:t>2</a:t>
              </a:r>
              <a:endParaRPr lang="en-GB" sz="1600" b="1">
                <a:latin typeface="Symbol" charset="0"/>
                <a:cs typeface="+mn-cs"/>
              </a:endParaRPr>
            </a:p>
          </p:txBody>
        </p:sp>
        <p:sp>
          <p:nvSpPr>
            <p:cNvPr id="529753" name="Text Box 345"/>
            <p:cNvSpPr txBox="1">
              <a:spLocks noChangeArrowheads="1"/>
            </p:cNvSpPr>
            <p:nvPr/>
          </p:nvSpPr>
          <p:spPr bwMode="auto">
            <a:xfrm>
              <a:off x="3739" y="2094"/>
              <a:ext cx="2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600" b="1">
                  <a:latin typeface="Symbol" charset="0"/>
                  <a:cs typeface="+mn-cs"/>
                </a:rPr>
                <a:t>l</a:t>
              </a:r>
              <a:r>
                <a:rPr lang="en-GB" sz="1600" b="1" baseline="-25000">
                  <a:latin typeface="Symbol" charset="0"/>
                  <a:cs typeface="+mn-cs"/>
                </a:rPr>
                <a:t>1</a:t>
              </a:r>
              <a:endParaRPr lang="en-GB" sz="1600" b="1">
                <a:latin typeface="Symbol" charset="0"/>
                <a:cs typeface="+mn-cs"/>
              </a:endParaRPr>
            </a:p>
          </p:txBody>
        </p:sp>
        <p:sp>
          <p:nvSpPr>
            <p:cNvPr id="529754" name="Line 346"/>
            <p:cNvSpPr>
              <a:spLocks noChangeShapeType="1"/>
            </p:cNvSpPr>
            <p:nvPr/>
          </p:nvSpPr>
          <p:spPr bwMode="auto">
            <a:xfrm flipV="1">
              <a:off x="1896" y="1998"/>
              <a:ext cx="795" cy="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9755" name="Line 347"/>
            <p:cNvSpPr>
              <a:spLocks noChangeShapeType="1"/>
            </p:cNvSpPr>
            <p:nvPr/>
          </p:nvSpPr>
          <p:spPr bwMode="auto">
            <a:xfrm>
              <a:off x="2694" y="1998"/>
              <a:ext cx="624" cy="15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9756" name="Line 348"/>
            <p:cNvSpPr>
              <a:spLocks noChangeShapeType="1"/>
            </p:cNvSpPr>
            <p:nvPr/>
          </p:nvSpPr>
          <p:spPr bwMode="auto">
            <a:xfrm flipV="1">
              <a:off x="3324" y="1650"/>
              <a:ext cx="753" cy="51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9757" name="Line 349"/>
            <p:cNvSpPr>
              <a:spLocks noChangeShapeType="1"/>
            </p:cNvSpPr>
            <p:nvPr/>
          </p:nvSpPr>
          <p:spPr bwMode="auto">
            <a:xfrm flipV="1">
              <a:off x="4092" y="1200"/>
              <a:ext cx="309" cy="45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29758" name="Rectangle 350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90805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Wavelength Path</a:t>
            </a:r>
          </a:p>
        </p:txBody>
      </p:sp>
      <p:sp>
        <p:nvSpPr>
          <p:cNvPr id="115716" name="Rectangle 351"/>
          <p:cNvSpPr>
            <a:spLocks noGrp="1" noChangeArrowheads="1"/>
          </p:cNvSpPr>
          <p:nvPr>
            <p:ph type="body" idx="1"/>
          </p:nvPr>
        </p:nvSpPr>
        <p:spPr>
          <a:xfrm>
            <a:off x="395288" y="3857625"/>
            <a:ext cx="8353425" cy="2379663"/>
          </a:xfrm>
        </p:spPr>
        <p:txBody>
          <a:bodyPr/>
          <a:lstStyle/>
          <a:p>
            <a:pPr eaLnBrk="1" hangingPunct="1"/>
            <a:r>
              <a:rPr lang="en-GB" sz="2000" dirty="0">
                <a:latin typeface="Arial" charset="0"/>
                <a:cs typeface="Arial" charset="0"/>
              </a:rPr>
              <a:t>Each optical path is assigned a single wavelength from end-to-end e.g.  A-F, </a:t>
            </a:r>
            <a:r>
              <a:rPr lang="en-GB" sz="2000" dirty="0">
                <a:latin typeface="Symbol" charset="0"/>
                <a:cs typeface="Arial" charset="0"/>
              </a:rPr>
              <a:t>l</a:t>
            </a:r>
            <a:r>
              <a:rPr lang="en-GB" sz="2000" dirty="0">
                <a:latin typeface="Arial" charset="0"/>
                <a:cs typeface="Arial" charset="0"/>
              </a:rPr>
              <a:t>2</a:t>
            </a:r>
          </a:p>
          <a:p>
            <a:pPr eaLnBrk="1" hangingPunct="1"/>
            <a:r>
              <a:rPr lang="en-GB" sz="2000" dirty="0">
                <a:latin typeface="Arial" charset="0"/>
                <a:cs typeface="Arial" charset="0"/>
              </a:rPr>
              <a:t>Wavelength reuse is possible, e.g. A-C, </a:t>
            </a:r>
            <a:r>
              <a:rPr lang="en-GB" sz="2000" dirty="0">
                <a:latin typeface="Symbol" charset="0"/>
                <a:cs typeface="Arial" charset="0"/>
              </a:rPr>
              <a:t>l</a:t>
            </a:r>
            <a:r>
              <a:rPr lang="en-GB" sz="2000" dirty="0">
                <a:latin typeface="Arial" charset="0"/>
                <a:cs typeface="Arial" charset="0"/>
              </a:rPr>
              <a:t>1  and B-E, </a:t>
            </a:r>
            <a:r>
              <a:rPr lang="en-GB" sz="2000" dirty="0">
                <a:latin typeface="Symbol" charset="0"/>
                <a:cs typeface="Arial" charset="0"/>
              </a:rPr>
              <a:t>l1</a:t>
            </a:r>
            <a:r>
              <a:rPr lang="en-GB" sz="2000" dirty="0">
                <a:latin typeface="Arial" charset="0"/>
                <a:cs typeface="Arial" charset="0"/>
              </a:rPr>
              <a:t>; </a:t>
            </a:r>
          </a:p>
          <a:p>
            <a:pPr eaLnBrk="1" hangingPunct="1"/>
            <a:r>
              <a:rPr lang="en-GB" sz="2000" dirty="0">
                <a:latin typeface="Arial" charset="0"/>
                <a:cs typeface="Arial" charset="0"/>
              </a:rPr>
              <a:t>Wavelength blocking possible, the network management system must ensure this does not occur</a:t>
            </a:r>
          </a:p>
          <a:p>
            <a:pPr eaLnBrk="1" hangingPunct="1"/>
            <a:r>
              <a:rPr lang="en-GB" sz="2000" dirty="0">
                <a:latin typeface="Arial" charset="0"/>
                <a:cs typeface="Arial" charset="0"/>
              </a:rPr>
              <a:t>Management system must look across whole network (to assign wavelengths), this can pose problems for large networks.</a:t>
            </a:r>
          </a:p>
          <a:p>
            <a:pPr eaLnBrk="1" hangingPunct="1"/>
            <a:endParaRPr lang="en-GB" sz="2000" dirty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5801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ChangeArrowheads="1"/>
          </p:cNvSpPr>
          <p:nvPr/>
        </p:nvSpPr>
        <p:spPr bwMode="auto">
          <a:xfrm>
            <a:off x="1700213" y="3590925"/>
            <a:ext cx="67405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762000" eaLnBrk="0" hangingPunct="0">
              <a:lnSpc>
                <a:spcPct val="13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b="1">
                <a:latin typeface="Times New Roman" charset="0"/>
                <a:cs typeface="+mn-cs"/>
              </a:rPr>
              <a:t> </a:t>
            </a:r>
          </a:p>
        </p:txBody>
      </p:sp>
      <p:grpSp>
        <p:nvGrpSpPr>
          <p:cNvPr id="117762" name="Group 3"/>
          <p:cNvGrpSpPr>
            <a:grpSpLocks/>
          </p:cNvGrpSpPr>
          <p:nvPr/>
        </p:nvGrpSpPr>
        <p:grpSpPr bwMode="auto">
          <a:xfrm>
            <a:off x="2176463" y="1108075"/>
            <a:ext cx="4484687" cy="2182813"/>
            <a:chOff x="1405" y="826"/>
            <a:chExt cx="3061" cy="1375"/>
          </a:xfrm>
        </p:grpSpPr>
        <p:grpSp>
          <p:nvGrpSpPr>
            <p:cNvPr id="117767" name="Group 4"/>
            <p:cNvGrpSpPr>
              <a:grpSpLocks/>
            </p:cNvGrpSpPr>
            <p:nvPr/>
          </p:nvGrpSpPr>
          <p:grpSpPr bwMode="auto">
            <a:xfrm>
              <a:off x="2851" y="1132"/>
              <a:ext cx="216" cy="180"/>
              <a:chOff x="3027" y="1364"/>
              <a:chExt cx="216" cy="180"/>
            </a:xfrm>
          </p:grpSpPr>
          <p:sp>
            <p:nvSpPr>
              <p:cNvPr id="117941" name="Freeform 5"/>
              <p:cNvSpPr>
                <a:spLocks/>
              </p:cNvSpPr>
              <p:nvPr/>
            </p:nvSpPr>
            <p:spPr bwMode="auto">
              <a:xfrm>
                <a:off x="3027" y="1364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42" name="Freeform 6"/>
              <p:cNvSpPr>
                <a:spLocks/>
              </p:cNvSpPr>
              <p:nvPr/>
            </p:nvSpPr>
            <p:spPr bwMode="auto">
              <a:xfrm>
                <a:off x="3027" y="1364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43" name="Freeform 7"/>
              <p:cNvSpPr>
                <a:spLocks/>
              </p:cNvSpPr>
              <p:nvPr/>
            </p:nvSpPr>
            <p:spPr bwMode="auto">
              <a:xfrm>
                <a:off x="3201" y="1364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44" name="Freeform 8"/>
              <p:cNvSpPr>
                <a:spLocks/>
              </p:cNvSpPr>
              <p:nvPr/>
            </p:nvSpPr>
            <p:spPr bwMode="auto">
              <a:xfrm>
                <a:off x="3027" y="1364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45" name="Freeform 9"/>
              <p:cNvSpPr>
                <a:spLocks/>
              </p:cNvSpPr>
              <p:nvPr/>
            </p:nvSpPr>
            <p:spPr bwMode="auto">
              <a:xfrm>
                <a:off x="3027" y="1364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46" name="Line 10"/>
              <p:cNvSpPr>
                <a:spLocks noChangeShapeType="1"/>
              </p:cNvSpPr>
              <p:nvPr/>
            </p:nvSpPr>
            <p:spPr bwMode="auto">
              <a:xfrm>
                <a:off x="3201" y="1406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768" name="Group 11"/>
            <p:cNvGrpSpPr>
              <a:grpSpLocks/>
            </p:cNvGrpSpPr>
            <p:nvPr/>
          </p:nvGrpSpPr>
          <p:grpSpPr bwMode="auto">
            <a:xfrm>
              <a:off x="3890" y="1414"/>
              <a:ext cx="216" cy="180"/>
              <a:chOff x="4066" y="1646"/>
              <a:chExt cx="216" cy="180"/>
            </a:xfrm>
          </p:grpSpPr>
          <p:sp>
            <p:nvSpPr>
              <p:cNvPr id="117935" name="Freeform 12"/>
              <p:cNvSpPr>
                <a:spLocks/>
              </p:cNvSpPr>
              <p:nvPr/>
            </p:nvSpPr>
            <p:spPr bwMode="auto">
              <a:xfrm>
                <a:off x="4066" y="1646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36" name="Freeform 13"/>
              <p:cNvSpPr>
                <a:spLocks/>
              </p:cNvSpPr>
              <p:nvPr/>
            </p:nvSpPr>
            <p:spPr bwMode="auto">
              <a:xfrm>
                <a:off x="4066" y="1646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37" name="Freeform 14"/>
              <p:cNvSpPr>
                <a:spLocks/>
              </p:cNvSpPr>
              <p:nvPr/>
            </p:nvSpPr>
            <p:spPr bwMode="auto">
              <a:xfrm>
                <a:off x="4240" y="1646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38" name="Freeform 15"/>
              <p:cNvSpPr>
                <a:spLocks/>
              </p:cNvSpPr>
              <p:nvPr/>
            </p:nvSpPr>
            <p:spPr bwMode="auto">
              <a:xfrm>
                <a:off x="4066" y="1646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39" name="Freeform 16"/>
              <p:cNvSpPr>
                <a:spLocks/>
              </p:cNvSpPr>
              <p:nvPr/>
            </p:nvSpPr>
            <p:spPr bwMode="auto">
              <a:xfrm>
                <a:off x="4066" y="1646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40" name="Line 17"/>
              <p:cNvSpPr>
                <a:spLocks noChangeShapeType="1"/>
              </p:cNvSpPr>
              <p:nvPr/>
            </p:nvSpPr>
            <p:spPr bwMode="auto">
              <a:xfrm>
                <a:off x="4240" y="1688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769" name="Group 18"/>
            <p:cNvGrpSpPr>
              <a:grpSpLocks/>
            </p:cNvGrpSpPr>
            <p:nvPr/>
          </p:nvGrpSpPr>
          <p:grpSpPr bwMode="auto">
            <a:xfrm>
              <a:off x="2137" y="1714"/>
              <a:ext cx="216" cy="180"/>
              <a:chOff x="2313" y="1946"/>
              <a:chExt cx="216" cy="180"/>
            </a:xfrm>
          </p:grpSpPr>
          <p:sp>
            <p:nvSpPr>
              <p:cNvPr id="117929" name="Freeform 19"/>
              <p:cNvSpPr>
                <a:spLocks/>
              </p:cNvSpPr>
              <p:nvPr/>
            </p:nvSpPr>
            <p:spPr bwMode="auto">
              <a:xfrm>
                <a:off x="2313" y="1946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30" name="Freeform 20"/>
              <p:cNvSpPr>
                <a:spLocks/>
              </p:cNvSpPr>
              <p:nvPr/>
            </p:nvSpPr>
            <p:spPr bwMode="auto">
              <a:xfrm>
                <a:off x="2313" y="1946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31" name="Freeform 21"/>
              <p:cNvSpPr>
                <a:spLocks/>
              </p:cNvSpPr>
              <p:nvPr/>
            </p:nvSpPr>
            <p:spPr bwMode="auto">
              <a:xfrm>
                <a:off x="2487" y="1946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32" name="Freeform 22"/>
              <p:cNvSpPr>
                <a:spLocks/>
              </p:cNvSpPr>
              <p:nvPr/>
            </p:nvSpPr>
            <p:spPr bwMode="auto">
              <a:xfrm>
                <a:off x="2313" y="1946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33" name="Freeform 23"/>
              <p:cNvSpPr>
                <a:spLocks/>
              </p:cNvSpPr>
              <p:nvPr/>
            </p:nvSpPr>
            <p:spPr bwMode="auto">
              <a:xfrm>
                <a:off x="2313" y="1946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34" name="Line 24"/>
              <p:cNvSpPr>
                <a:spLocks noChangeShapeType="1"/>
              </p:cNvSpPr>
              <p:nvPr/>
            </p:nvSpPr>
            <p:spPr bwMode="auto">
              <a:xfrm>
                <a:off x="2487" y="1988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770" name="Group 25"/>
            <p:cNvGrpSpPr>
              <a:grpSpLocks/>
            </p:cNvGrpSpPr>
            <p:nvPr/>
          </p:nvGrpSpPr>
          <p:grpSpPr bwMode="auto">
            <a:xfrm>
              <a:off x="3049" y="1906"/>
              <a:ext cx="216" cy="180"/>
              <a:chOff x="3225" y="2138"/>
              <a:chExt cx="216" cy="180"/>
            </a:xfrm>
          </p:grpSpPr>
          <p:sp>
            <p:nvSpPr>
              <p:cNvPr id="117923" name="Freeform 26"/>
              <p:cNvSpPr>
                <a:spLocks/>
              </p:cNvSpPr>
              <p:nvPr/>
            </p:nvSpPr>
            <p:spPr bwMode="auto">
              <a:xfrm>
                <a:off x="3225" y="2138"/>
                <a:ext cx="216" cy="180"/>
              </a:xfrm>
              <a:custGeom>
                <a:avLst/>
                <a:gdLst>
                  <a:gd name="T0" fmla="*/ 42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68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2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2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68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24" name="Freeform 27"/>
              <p:cNvSpPr>
                <a:spLocks/>
              </p:cNvSpPr>
              <p:nvPr/>
            </p:nvSpPr>
            <p:spPr bwMode="auto">
              <a:xfrm>
                <a:off x="3225" y="2138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68 w 216"/>
                  <a:gd name="T3" fmla="*/ 42 h 42"/>
                  <a:gd name="T4" fmla="*/ 216 w 216"/>
                  <a:gd name="T5" fmla="*/ 0 h 42"/>
                  <a:gd name="T6" fmla="*/ 42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68" y="42"/>
                    </a:lnTo>
                    <a:lnTo>
                      <a:pt x="216" y="0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25" name="Freeform 28"/>
              <p:cNvSpPr>
                <a:spLocks/>
              </p:cNvSpPr>
              <p:nvPr/>
            </p:nvSpPr>
            <p:spPr bwMode="auto">
              <a:xfrm>
                <a:off x="3393" y="2138"/>
                <a:ext cx="48" cy="180"/>
              </a:xfrm>
              <a:custGeom>
                <a:avLst/>
                <a:gdLst>
                  <a:gd name="T0" fmla="*/ 0 w 48"/>
                  <a:gd name="T1" fmla="*/ 42 h 180"/>
                  <a:gd name="T2" fmla="*/ 48 w 48"/>
                  <a:gd name="T3" fmla="*/ 0 h 180"/>
                  <a:gd name="T4" fmla="*/ 48 w 48"/>
                  <a:gd name="T5" fmla="*/ 138 h 180"/>
                  <a:gd name="T6" fmla="*/ 0 w 48"/>
                  <a:gd name="T7" fmla="*/ 180 h 180"/>
                  <a:gd name="T8" fmla="*/ 0 w 48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180">
                    <a:moveTo>
                      <a:pt x="0" y="42"/>
                    </a:moveTo>
                    <a:lnTo>
                      <a:pt x="48" y="0"/>
                    </a:lnTo>
                    <a:lnTo>
                      <a:pt x="48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26" name="Freeform 29"/>
              <p:cNvSpPr>
                <a:spLocks/>
              </p:cNvSpPr>
              <p:nvPr/>
            </p:nvSpPr>
            <p:spPr bwMode="auto">
              <a:xfrm>
                <a:off x="3225" y="2138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7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8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7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27" name="Freeform 30"/>
              <p:cNvSpPr>
                <a:spLocks/>
              </p:cNvSpPr>
              <p:nvPr/>
            </p:nvSpPr>
            <p:spPr bwMode="auto">
              <a:xfrm>
                <a:off x="3225" y="2138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8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28" name="Line 31"/>
              <p:cNvSpPr>
                <a:spLocks noChangeShapeType="1"/>
              </p:cNvSpPr>
              <p:nvPr/>
            </p:nvSpPr>
            <p:spPr bwMode="auto">
              <a:xfrm>
                <a:off x="3393" y="2180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771" name="Group 32"/>
            <p:cNvGrpSpPr>
              <a:grpSpLocks/>
            </p:cNvGrpSpPr>
            <p:nvPr/>
          </p:nvGrpSpPr>
          <p:grpSpPr bwMode="auto">
            <a:xfrm>
              <a:off x="1405" y="1732"/>
              <a:ext cx="216" cy="180"/>
              <a:chOff x="1581" y="1964"/>
              <a:chExt cx="216" cy="180"/>
            </a:xfrm>
          </p:grpSpPr>
          <p:sp>
            <p:nvSpPr>
              <p:cNvPr id="117917" name="Freeform 33"/>
              <p:cNvSpPr>
                <a:spLocks/>
              </p:cNvSpPr>
              <p:nvPr/>
            </p:nvSpPr>
            <p:spPr bwMode="auto">
              <a:xfrm>
                <a:off x="1581" y="1964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18" name="Freeform 34"/>
              <p:cNvSpPr>
                <a:spLocks/>
              </p:cNvSpPr>
              <p:nvPr/>
            </p:nvSpPr>
            <p:spPr bwMode="auto">
              <a:xfrm>
                <a:off x="1581" y="1964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19" name="Freeform 35"/>
              <p:cNvSpPr>
                <a:spLocks/>
              </p:cNvSpPr>
              <p:nvPr/>
            </p:nvSpPr>
            <p:spPr bwMode="auto">
              <a:xfrm>
                <a:off x="1755" y="1964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20" name="Freeform 36"/>
              <p:cNvSpPr>
                <a:spLocks/>
              </p:cNvSpPr>
              <p:nvPr/>
            </p:nvSpPr>
            <p:spPr bwMode="auto">
              <a:xfrm>
                <a:off x="1581" y="1964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21" name="Freeform 37"/>
              <p:cNvSpPr>
                <a:spLocks/>
              </p:cNvSpPr>
              <p:nvPr/>
            </p:nvSpPr>
            <p:spPr bwMode="auto">
              <a:xfrm>
                <a:off x="1581" y="1964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22" name="Line 38"/>
              <p:cNvSpPr>
                <a:spLocks noChangeShapeType="1"/>
              </p:cNvSpPr>
              <p:nvPr/>
            </p:nvSpPr>
            <p:spPr bwMode="auto">
              <a:xfrm>
                <a:off x="1755" y="2006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7772" name="Line 39"/>
            <p:cNvSpPr>
              <a:spLocks noChangeShapeType="1"/>
            </p:cNvSpPr>
            <p:nvPr/>
          </p:nvSpPr>
          <p:spPr bwMode="auto">
            <a:xfrm>
              <a:off x="1609" y="1816"/>
              <a:ext cx="52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3" name="Line 40"/>
            <p:cNvSpPr>
              <a:spLocks noChangeShapeType="1"/>
            </p:cNvSpPr>
            <p:nvPr/>
          </p:nvSpPr>
          <p:spPr bwMode="auto">
            <a:xfrm flipV="1">
              <a:off x="2335" y="1234"/>
              <a:ext cx="612" cy="5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4" name="Line 41"/>
            <p:cNvSpPr>
              <a:spLocks noChangeShapeType="1"/>
            </p:cNvSpPr>
            <p:nvPr/>
          </p:nvSpPr>
          <p:spPr bwMode="auto">
            <a:xfrm>
              <a:off x="2347" y="1828"/>
              <a:ext cx="696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5" name="Line 42"/>
            <p:cNvSpPr>
              <a:spLocks noChangeShapeType="1"/>
            </p:cNvSpPr>
            <p:nvPr/>
          </p:nvSpPr>
          <p:spPr bwMode="auto">
            <a:xfrm>
              <a:off x="3055" y="1228"/>
              <a:ext cx="835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6" name="Line 43"/>
            <p:cNvSpPr>
              <a:spLocks noChangeShapeType="1"/>
            </p:cNvSpPr>
            <p:nvPr/>
          </p:nvSpPr>
          <p:spPr bwMode="auto">
            <a:xfrm flipV="1">
              <a:off x="3271" y="1552"/>
              <a:ext cx="613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7" name="Line 44"/>
            <p:cNvSpPr>
              <a:spLocks noChangeShapeType="1"/>
            </p:cNvSpPr>
            <p:nvPr/>
          </p:nvSpPr>
          <p:spPr bwMode="auto">
            <a:xfrm flipH="1">
              <a:off x="4052" y="994"/>
              <a:ext cx="294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8" name="Rectangle 45"/>
            <p:cNvSpPr>
              <a:spLocks noChangeArrowheads="1"/>
            </p:cNvSpPr>
            <p:nvPr/>
          </p:nvSpPr>
          <p:spPr bwMode="auto">
            <a:xfrm>
              <a:off x="1705" y="1516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9" name="Rectangle 46"/>
            <p:cNvSpPr>
              <a:spLocks noChangeArrowheads="1"/>
            </p:cNvSpPr>
            <p:nvPr/>
          </p:nvSpPr>
          <p:spPr bwMode="auto">
            <a:xfrm>
              <a:off x="1699" y="1804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0" name="Rectangle 47"/>
            <p:cNvSpPr>
              <a:spLocks noChangeArrowheads="1"/>
            </p:cNvSpPr>
            <p:nvPr/>
          </p:nvSpPr>
          <p:spPr bwMode="auto">
            <a:xfrm>
              <a:off x="4160" y="1198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1" name="Rectangle 48"/>
            <p:cNvSpPr>
              <a:spLocks noChangeArrowheads="1"/>
            </p:cNvSpPr>
            <p:nvPr/>
          </p:nvSpPr>
          <p:spPr bwMode="auto">
            <a:xfrm>
              <a:off x="2857" y="1138"/>
              <a:ext cx="1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2" name="Rectangle 49"/>
            <p:cNvSpPr>
              <a:spLocks noChangeArrowheads="1"/>
            </p:cNvSpPr>
            <p:nvPr/>
          </p:nvSpPr>
          <p:spPr bwMode="auto">
            <a:xfrm>
              <a:off x="2929" y="1180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C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7783" name="Rectangle 50"/>
            <p:cNvSpPr>
              <a:spLocks noChangeArrowheads="1"/>
            </p:cNvSpPr>
            <p:nvPr/>
          </p:nvSpPr>
          <p:spPr bwMode="auto">
            <a:xfrm>
              <a:off x="4280" y="910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4" name="Rectangle 51"/>
            <p:cNvSpPr>
              <a:spLocks noChangeArrowheads="1"/>
            </p:cNvSpPr>
            <p:nvPr/>
          </p:nvSpPr>
          <p:spPr bwMode="auto">
            <a:xfrm>
              <a:off x="1405" y="1750"/>
              <a:ext cx="1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5" name="Rectangle 52"/>
            <p:cNvSpPr>
              <a:spLocks noChangeArrowheads="1"/>
            </p:cNvSpPr>
            <p:nvPr/>
          </p:nvSpPr>
          <p:spPr bwMode="auto">
            <a:xfrm>
              <a:off x="1477" y="1792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A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7786" name="Rectangle 53"/>
            <p:cNvSpPr>
              <a:spLocks noChangeArrowheads="1"/>
            </p:cNvSpPr>
            <p:nvPr/>
          </p:nvSpPr>
          <p:spPr bwMode="auto">
            <a:xfrm>
              <a:off x="2611" y="1750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7" name="Rectangle 54"/>
            <p:cNvSpPr>
              <a:spLocks noChangeArrowheads="1"/>
            </p:cNvSpPr>
            <p:nvPr/>
          </p:nvSpPr>
          <p:spPr bwMode="auto">
            <a:xfrm>
              <a:off x="2131" y="1732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8" name="Rectangle 55"/>
            <p:cNvSpPr>
              <a:spLocks noChangeArrowheads="1"/>
            </p:cNvSpPr>
            <p:nvPr/>
          </p:nvSpPr>
          <p:spPr bwMode="auto">
            <a:xfrm>
              <a:off x="2204" y="1774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B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7789" name="Rectangle 56"/>
            <p:cNvSpPr>
              <a:spLocks noChangeArrowheads="1"/>
            </p:cNvSpPr>
            <p:nvPr/>
          </p:nvSpPr>
          <p:spPr bwMode="auto">
            <a:xfrm>
              <a:off x="3025" y="1906"/>
              <a:ext cx="1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0" name="Rectangle 57"/>
            <p:cNvSpPr>
              <a:spLocks noChangeArrowheads="1"/>
            </p:cNvSpPr>
            <p:nvPr/>
          </p:nvSpPr>
          <p:spPr bwMode="auto">
            <a:xfrm>
              <a:off x="3097" y="1948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D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7791" name="Rectangle 58"/>
            <p:cNvSpPr>
              <a:spLocks noChangeArrowheads="1"/>
            </p:cNvSpPr>
            <p:nvPr/>
          </p:nvSpPr>
          <p:spPr bwMode="auto">
            <a:xfrm>
              <a:off x="3878" y="143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2" name="Rectangle 59"/>
            <p:cNvSpPr>
              <a:spLocks noChangeArrowheads="1"/>
            </p:cNvSpPr>
            <p:nvPr/>
          </p:nvSpPr>
          <p:spPr bwMode="auto">
            <a:xfrm>
              <a:off x="3951" y="1480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E</a:t>
              </a:r>
              <a:endParaRPr lang="en-GB" b="1">
                <a:latin typeface="Times New Roman" charset="0"/>
              </a:endParaRPr>
            </a:p>
          </p:txBody>
        </p:sp>
        <p:grpSp>
          <p:nvGrpSpPr>
            <p:cNvPr id="117793" name="Group 60"/>
            <p:cNvGrpSpPr>
              <a:grpSpLocks/>
            </p:cNvGrpSpPr>
            <p:nvPr/>
          </p:nvGrpSpPr>
          <p:grpSpPr bwMode="auto">
            <a:xfrm>
              <a:off x="2851" y="1132"/>
              <a:ext cx="216" cy="180"/>
              <a:chOff x="3027" y="1364"/>
              <a:chExt cx="216" cy="180"/>
            </a:xfrm>
          </p:grpSpPr>
          <p:sp>
            <p:nvSpPr>
              <p:cNvPr id="117911" name="Freeform 61"/>
              <p:cNvSpPr>
                <a:spLocks/>
              </p:cNvSpPr>
              <p:nvPr/>
            </p:nvSpPr>
            <p:spPr bwMode="auto">
              <a:xfrm>
                <a:off x="3027" y="1364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12" name="Freeform 62"/>
              <p:cNvSpPr>
                <a:spLocks/>
              </p:cNvSpPr>
              <p:nvPr/>
            </p:nvSpPr>
            <p:spPr bwMode="auto">
              <a:xfrm>
                <a:off x="3027" y="1364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13" name="Freeform 63"/>
              <p:cNvSpPr>
                <a:spLocks/>
              </p:cNvSpPr>
              <p:nvPr/>
            </p:nvSpPr>
            <p:spPr bwMode="auto">
              <a:xfrm>
                <a:off x="3201" y="1364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14" name="Freeform 64"/>
              <p:cNvSpPr>
                <a:spLocks/>
              </p:cNvSpPr>
              <p:nvPr/>
            </p:nvSpPr>
            <p:spPr bwMode="auto">
              <a:xfrm>
                <a:off x="3027" y="1364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15" name="Freeform 65"/>
              <p:cNvSpPr>
                <a:spLocks/>
              </p:cNvSpPr>
              <p:nvPr/>
            </p:nvSpPr>
            <p:spPr bwMode="auto">
              <a:xfrm>
                <a:off x="3027" y="1364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16" name="Line 66"/>
              <p:cNvSpPr>
                <a:spLocks noChangeShapeType="1"/>
              </p:cNvSpPr>
              <p:nvPr/>
            </p:nvSpPr>
            <p:spPr bwMode="auto">
              <a:xfrm>
                <a:off x="3201" y="1406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794" name="Group 67"/>
            <p:cNvGrpSpPr>
              <a:grpSpLocks/>
            </p:cNvGrpSpPr>
            <p:nvPr/>
          </p:nvGrpSpPr>
          <p:grpSpPr bwMode="auto">
            <a:xfrm>
              <a:off x="3890" y="1414"/>
              <a:ext cx="216" cy="180"/>
              <a:chOff x="4066" y="1646"/>
              <a:chExt cx="216" cy="180"/>
            </a:xfrm>
          </p:grpSpPr>
          <p:sp>
            <p:nvSpPr>
              <p:cNvPr id="117905" name="Freeform 68"/>
              <p:cNvSpPr>
                <a:spLocks/>
              </p:cNvSpPr>
              <p:nvPr/>
            </p:nvSpPr>
            <p:spPr bwMode="auto">
              <a:xfrm>
                <a:off x="4066" y="1646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06" name="Freeform 69"/>
              <p:cNvSpPr>
                <a:spLocks/>
              </p:cNvSpPr>
              <p:nvPr/>
            </p:nvSpPr>
            <p:spPr bwMode="auto">
              <a:xfrm>
                <a:off x="4066" y="1646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07" name="Freeform 70"/>
              <p:cNvSpPr>
                <a:spLocks/>
              </p:cNvSpPr>
              <p:nvPr/>
            </p:nvSpPr>
            <p:spPr bwMode="auto">
              <a:xfrm>
                <a:off x="4240" y="1646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08" name="Freeform 71"/>
              <p:cNvSpPr>
                <a:spLocks/>
              </p:cNvSpPr>
              <p:nvPr/>
            </p:nvSpPr>
            <p:spPr bwMode="auto">
              <a:xfrm>
                <a:off x="4066" y="1646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09" name="Freeform 72"/>
              <p:cNvSpPr>
                <a:spLocks/>
              </p:cNvSpPr>
              <p:nvPr/>
            </p:nvSpPr>
            <p:spPr bwMode="auto">
              <a:xfrm>
                <a:off x="4066" y="1646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10" name="Line 73"/>
              <p:cNvSpPr>
                <a:spLocks noChangeShapeType="1"/>
              </p:cNvSpPr>
              <p:nvPr/>
            </p:nvSpPr>
            <p:spPr bwMode="auto">
              <a:xfrm>
                <a:off x="4240" y="1688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795" name="Group 74"/>
            <p:cNvGrpSpPr>
              <a:grpSpLocks/>
            </p:cNvGrpSpPr>
            <p:nvPr/>
          </p:nvGrpSpPr>
          <p:grpSpPr bwMode="auto">
            <a:xfrm>
              <a:off x="2137" y="1714"/>
              <a:ext cx="216" cy="180"/>
              <a:chOff x="2313" y="1946"/>
              <a:chExt cx="216" cy="180"/>
            </a:xfrm>
          </p:grpSpPr>
          <p:sp>
            <p:nvSpPr>
              <p:cNvPr id="117899" name="Freeform 75"/>
              <p:cNvSpPr>
                <a:spLocks/>
              </p:cNvSpPr>
              <p:nvPr/>
            </p:nvSpPr>
            <p:spPr bwMode="auto">
              <a:xfrm>
                <a:off x="2313" y="1946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00" name="Freeform 76"/>
              <p:cNvSpPr>
                <a:spLocks/>
              </p:cNvSpPr>
              <p:nvPr/>
            </p:nvSpPr>
            <p:spPr bwMode="auto">
              <a:xfrm>
                <a:off x="2313" y="1946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01" name="Freeform 77"/>
              <p:cNvSpPr>
                <a:spLocks/>
              </p:cNvSpPr>
              <p:nvPr/>
            </p:nvSpPr>
            <p:spPr bwMode="auto">
              <a:xfrm>
                <a:off x="2487" y="1946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02" name="Freeform 78"/>
              <p:cNvSpPr>
                <a:spLocks/>
              </p:cNvSpPr>
              <p:nvPr/>
            </p:nvSpPr>
            <p:spPr bwMode="auto">
              <a:xfrm>
                <a:off x="2313" y="1946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03" name="Freeform 79"/>
              <p:cNvSpPr>
                <a:spLocks/>
              </p:cNvSpPr>
              <p:nvPr/>
            </p:nvSpPr>
            <p:spPr bwMode="auto">
              <a:xfrm>
                <a:off x="2313" y="1946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04" name="Line 80"/>
              <p:cNvSpPr>
                <a:spLocks noChangeShapeType="1"/>
              </p:cNvSpPr>
              <p:nvPr/>
            </p:nvSpPr>
            <p:spPr bwMode="auto">
              <a:xfrm>
                <a:off x="2487" y="1988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796" name="Group 81"/>
            <p:cNvGrpSpPr>
              <a:grpSpLocks/>
            </p:cNvGrpSpPr>
            <p:nvPr/>
          </p:nvGrpSpPr>
          <p:grpSpPr bwMode="auto">
            <a:xfrm>
              <a:off x="3049" y="1906"/>
              <a:ext cx="216" cy="180"/>
              <a:chOff x="3225" y="2138"/>
              <a:chExt cx="216" cy="180"/>
            </a:xfrm>
          </p:grpSpPr>
          <p:sp>
            <p:nvSpPr>
              <p:cNvPr id="117893" name="Freeform 82"/>
              <p:cNvSpPr>
                <a:spLocks/>
              </p:cNvSpPr>
              <p:nvPr/>
            </p:nvSpPr>
            <p:spPr bwMode="auto">
              <a:xfrm>
                <a:off x="3225" y="2138"/>
                <a:ext cx="216" cy="180"/>
              </a:xfrm>
              <a:custGeom>
                <a:avLst/>
                <a:gdLst>
                  <a:gd name="T0" fmla="*/ 42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68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2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2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68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94" name="Freeform 83"/>
              <p:cNvSpPr>
                <a:spLocks/>
              </p:cNvSpPr>
              <p:nvPr/>
            </p:nvSpPr>
            <p:spPr bwMode="auto">
              <a:xfrm>
                <a:off x="3225" y="2138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68 w 216"/>
                  <a:gd name="T3" fmla="*/ 42 h 42"/>
                  <a:gd name="T4" fmla="*/ 216 w 216"/>
                  <a:gd name="T5" fmla="*/ 0 h 42"/>
                  <a:gd name="T6" fmla="*/ 42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68" y="42"/>
                    </a:lnTo>
                    <a:lnTo>
                      <a:pt x="216" y="0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95" name="Freeform 84"/>
              <p:cNvSpPr>
                <a:spLocks/>
              </p:cNvSpPr>
              <p:nvPr/>
            </p:nvSpPr>
            <p:spPr bwMode="auto">
              <a:xfrm>
                <a:off x="3393" y="2138"/>
                <a:ext cx="48" cy="180"/>
              </a:xfrm>
              <a:custGeom>
                <a:avLst/>
                <a:gdLst>
                  <a:gd name="T0" fmla="*/ 0 w 48"/>
                  <a:gd name="T1" fmla="*/ 42 h 180"/>
                  <a:gd name="T2" fmla="*/ 48 w 48"/>
                  <a:gd name="T3" fmla="*/ 0 h 180"/>
                  <a:gd name="T4" fmla="*/ 48 w 48"/>
                  <a:gd name="T5" fmla="*/ 138 h 180"/>
                  <a:gd name="T6" fmla="*/ 0 w 48"/>
                  <a:gd name="T7" fmla="*/ 180 h 180"/>
                  <a:gd name="T8" fmla="*/ 0 w 48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180">
                    <a:moveTo>
                      <a:pt x="0" y="42"/>
                    </a:moveTo>
                    <a:lnTo>
                      <a:pt x="48" y="0"/>
                    </a:lnTo>
                    <a:lnTo>
                      <a:pt x="48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96" name="Freeform 85"/>
              <p:cNvSpPr>
                <a:spLocks/>
              </p:cNvSpPr>
              <p:nvPr/>
            </p:nvSpPr>
            <p:spPr bwMode="auto">
              <a:xfrm>
                <a:off x="3225" y="2138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7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8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7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97" name="Freeform 86"/>
              <p:cNvSpPr>
                <a:spLocks/>
              </p:cNvSpPr>
              <p:nvPr/>
            </p:nvSpPr>
            <p:spPr bwMode="auto">
              <a:xfrm>
                <a:off x="3225" y="2138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8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98" name="Line 87"/>
              <p:cNvSpPr>
                <a:spLocks noChangeShapeType="1"/>
              </p:cNvSpPr>
              <p:nvPr/>
            </p:nvSpPr>
            <p:spPr bwMode="auto">
              <a:xfrm>
                <a:off x="3393" y="2180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797" name="Group 88"/>
            <p:cNvGrpSpPr>
              <a:grpSpLocks/>
            </p:cNvGrpSpPr>
            <p:nvPr/>
          </p:nvGrpSpPr>
          <p:grpSpPr bwMode="auto">
            <a:xfrm>
              <a:off x="1405" y="1732"/>
              <a:ext cx="216" cy="180"/>
              <a:chOff x="1581" y="1964"/>
              <a:chExt cx="216" cy="180"/>
            </a:xfrm>
          </p:grpSpPr>
          <p:sp>
            <p:nvSpPr>
              <p:cNvPr id="117887" name="Freeform 89"/>
              <p:cNvSpPr>
                <a:spLocks/>
              </p:cNvSpPr>
              <p:nvPr/>
            </p:nvSpPr>
            <p:spPr bwMode="auto">
              <a:xfrm>
                <a:off x="1581" y="1964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88" name="Freeform 90"/>
              <p:cNvSpPr>
                <a:spLocks/>
              </p:cNvSpPr>
              <p:nvPr/>
            </p:nvSpPr>
            <p:spPr bwMode="auto">
              <a:xfrm>
                <a:off x="1581" y="1964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32D6A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89" name="Freeform 91"/>
              <p:cNvSpPr>
                <a:spLocks/>
              </p:cNvSpPr>
              <p:nvPr/>
            </p:nvSpPr>
            <p:spPr bwMode="auto">
              <a:xfrm>
                <a:off x="1755" y="1964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90" name="Freeform 92"/>
              <p:cNvSpPr>
                <a:spLocks/>
              </p:cNvSpPr>
              <p:nvPr/>
            </p:nvSpPr>
            <p:spPr bwMode="auto">
              <a:xfrm>
                <a:off x="1581" y="1964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91" name="Freeform 93"/>
              <p:cNvSpPr>
                <a:spLocks/>
              </p:cNvSpPr>
              <p:nvPr/>
            </p:nvSpPr>
            <p:spPr bwMode="auto">
              <a:xfrm>
                <a:off x="1581" y="1964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92" name="Line 94"/>
              <p:cNvSpPr>
                <a:spLocks noChangeShapeType="1"/>
              </p:cNvSpPr>
              <p:nvPr/>
            </p:nvSpPr>
            <p:spPr bwMode="auto">
              <a:xfrm>
                <a:off x="1755" y="2006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7798" name="Line 95"/>
            <p:cNvSpPr>
              <a:spLocks noChangeShapeType="1"/>
            </p:cNvSpPr>
            <p:nvPr/>
          </p:nvSpPr>
          <p:spPr bwMode="auto">
            <a:xfrm>
              <a:off x="1609" y="1816"/>
              <a:ext cx="52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9" name="Line 96"/>
            <p:cNvSpPr>
              <a:spLocks noChangeShapeType="1"/>
            </p:cNvSpPr>
            <p:nvPr/>
          </p:nvSpPr>
          <p:spPr bwMode="auto">
            <a:xfrm flipV="1">
              <a:off x="2335" y="1234"/>
              <a:ext cx="612" cy="5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00" name="Line 97"/>
            <p:cNvSpPr>
              <a:spLocks noChangeShapeType="1"/>
            </p:cNvSpPr>
            <p:nvPr/>
          </p:nvSpPr>
          <p:spPr bwMode="auto">
            <a:xfrm>
              <a:off x="2347" y="1828"/>
              <a:ext cx="696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01" name="Line 98"/>
            <p:cNvSpPr>
              <a:spLocks noChangeShapeType="1"/>
            </p:cNvSpPr>
            <p:nvPr/>
          </p:nvSpPr>
          <p:spPr bwMode="auto">
            <a:xfrm>
              <a:off x="3055" y="1228"/>
              <a:ext cx="835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02" name="Line 99"/>
            <p:cNvSpPr>
              <a:spLocks noChangeShapeType="1"/>
            </p:cNvSpPr>
            <p:nvPr/>
          </p:nvSpPr>
          <p:spPr bwMode="auto">
            <a:xfrm flipV="1">
              <a:off x="3271" y="1552"/>
              <a:ext cx="613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03" name="Line 100"/>
            <p:cNvSpPr>
              <a:spLocks noChangeShapeType="1"/>
            </p:cNvSpPr>
            <p:nvPr/>
          </p:nvSpPr>
          <p:spPr bwMode="auto">
            <a:xfrm flipH="1">
              <a:off x="4052" y="994"/>
              <a:ext cx="294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04" name="Rectangle 101"/>
            <p:cNvSpPr>
              <a:spLocks noChangeArrowheads="1"/>
            </p:cNvSpPr>
            <p:nvPr/>
          </p:nvSpPr>
          <p:spPr bwMode="auto">
            <a:xfrm>
              <a:off x="1705" y="1516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05" name="Rectangle 102"/>
            <p:cNvSpPr>
              <a:spLocks noChangeArrowheads="1"/>
            </p:cNvSpPr>
            <p:nvPr/>
          </p:nvSpPr>
          <p:spPr bwMode="auto">
            <a:xfrm>
              <a:off x="1699" y="1804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06" name="Rectangle 103"/>
            <p:cNvSpPr>
              <a:spLocks noChangeArrowheads="1"/>
            </p:cNvSpPr>
            <p:nvPr/>
          </p:nvSpPr>
          <p:spPr bwMode="auto">
            <a:xfrm>
              <a:off x="4160" y="1198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07" name="Rectangle 104"/>
            <p:cNvSpPr>
              <a:spLocks noChangeArrowheads="1"/>
            </p:cNvSpPr>
            <p:nvPr/>
          </p:nvSpPr>
          <p:spPr bwMode="auto">
            <a:xfrm>
              <a:off x="2857" y="1138"/>
              <a:ext cx="1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08" name="Rectangle 105"/>
            <p:cNvSpPr>
              <a:spLocks noChangeArrowheads="1"/>
            </p:cNvSpPr>
            <p:nvPr/>
          </p:nvSpPr>
          <p:spPr bwMode="auto">
            <a:xfrm>
              <a:off x="2929" y="1180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C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7809" name="Rectangle 106"/>
            <p:cNvSpPr>
              <a:spLocks noChangeArrowheads="1"/>
            </p:cNvSpPr>
            <p:nvPr/>
          </p:nvSpPr>
          <p:spPr bwMode="auto">
            <a:xfrm>
              <a:off x="4280" y="910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10" name="Rectangle 107"/>
            <p:cNvSpPr>
              <a:spLocks noChangeArrowheads="1"/>
            </p:cNvSpPr>
            <p:nvPr/>
          </p:nvSpPr>
          <p:spPr bwMode="auto">
            <a:xfrm>
              <a:off x="1405" y="1750"/>
              <a:ext cx="1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11" name="Rectangle 108"/>
            <p:cNvSpPr>
              <a:spLocks noChangeArrowheads="1"/>
            </p:cNvSpPr>
            <p:nvPr/>
          </p:nvSpPr>
          <p:spPr bwMode="auto">
            <a:xfrm>
              <a:off x="1477" y="1792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A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7812" name="Rectangle 109"/>
            <p:cNvSpPr>
              <a:spLocks noChangeArrowheads="1"/>
            </p:cNvSpPr>
            <p:nvPr/>
          </p:nvSpPr>
          <p:spPr bwMode="auto">
            <a:xfrm>
              <a:off x="2611" y="1750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13" name="Rectangle 110"/>
            <p:cNvSpPr>
              <a:spLocks noChangeArrowheads="1"/>
            </p:cNvSpPr>
            <p:nvPr/>
          </p:nvSpPr>
          <p:spPr bwMode="auto">
            <a:xfrm>
              <a:off x="2131" y="1732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14" name="Rectangle 111"/>
            <p:cNvSpPr>
              <a:spLocks noChangeArrowheads="1"/>
            </p:cNvSpPr>
            <p:nvPr/>
          </p:nvSpPr>
          <p:spPr bwMode="auto">
            <a:xfrm>
              <a:off x="2204" y="1774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B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7815" name="Rectangle 112"/>
            <p:cNvSpPr>
              <a:spLocks noChangeArrowheads="1"/>
            </p:cNvSpPr>
            <p:nvPr/>
          </p:nvSpPr>
          <p:spPr bwMode="auto">
            <a:xfrm>
              <a:off x="3025" y="1906"/>
              <a:ext cx="1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16" name="Rectangle 113"/>
            <p:cNvSpPr>
              <a:spLocks noChangeArrowheads="1"/>
            </p:cNvSpPr>
            <p:nvPr/>
          </p:nvSpPr>
          <p:spPr bwMode="auto">
            <a:xfrm>
              <a:off x="3097" y="1948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D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7817" name="Rectangle 114"/>
            <p:cNvSpPr>
              <a:spLocks noChangeArrowheads="1"/>
            </p:cNvSpPr>
            <p:nvPr/>
          </p:nvSpPr>
          <p:spPr bwMode="auto">
            <a:xfrm>
              <a:off x="3878" y="143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18" name="Rectangle 115"/>
            <p:cNvSpPr>
              <a:spLocks noChangeArrowheads="1"/>
            </p:cNvSpPr>
            <p:nvPr/>
          </p:nvSpPr>
          <p:spPr bwMode="auto">
            <a:xfrm>
              <a:off x="3951" y="1480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E</a:t>
              </a:r>
              <a:endParaRPr lang="en-GB" b="1">
                <a:latin typeface="Times New Roman" charset="0"/>
              </a:endParaRPr>
            </a:p>
          </p:txBody>
        </p:sp>
        <p:grpSp>
          <p:nvGrpSpPr>
            <p:cNvPr id="117819" name="Group 116"/>
            <p:cNvGrpSpPr>
              <a:grpSpLocks/>
            </p:cNvGrpSpPr>
            <p:nvPr/>
          </p:nvGrpSpPr>
          <p:grpSpPr bwMode="auto">
            <a:xfrm>
              <a:off x="3890" y="1414"/>
              <a:ext cx="216" cy="180"/>
              <a:chOff x="4066" y="1646"/>
              <a:chExt cx="216" cy="180"/>
            </a:xfrm>
          </p:grpSpPr>
          <p:sp>
            <p:nvSpPr>
              <p:cNvPr id="117881" name="Freeform 117"/>
              <p:cNvSpPr>
                <a:spLocks/>
              </p:cNvSpPr>
              <p:nvPr/>
            </p:nvSpPr>
            <p:spPr bwMode="auto">
              <a:xfrm>
                <a:off x="4066" y="1646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82" name="Freeform 118"/>
              <p:cNvSpPr>
                <a:spLocks/>
              </p:cNvSpPr>
              <p:nvPr/>
            </p:nvSpPr>
            <p:spPr bwMode="auto">
              <a:xfrm>
                <a:off x="4066" y="1646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83" name="Freeform 119"/>
              <p:cNvSpPr>
                <a:spLocks/>
              </p:cNvSpPr>
              <p:nvPr/>
            </p:nvSpPr>
            <p:spPr bwMode="auto">
              <a:xfrm>
                <a:off x="4240" y="1646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84" name="Freeform 120"/>
              <p:cNvSpPr>
                <a:spLocks/>
              </p:cNvSpPr>
              <p:nvPr/>
            </p:nvSpPr>
            <p:spPr bwMode="auto">
              <a:xfrm>
                <a:off x="4066" y="1646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85" name="Freeform 121"/>
              <p:cNvSpPr>
                <a:spLocks/>
              </p:cNvSpPr>
              <p:nvPr/>
            </p:nvSpPr>
            <p:spPr bwMode="auto">
              <a:xfrm>
                <a:off x="4066" y="1646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86" name="Line 122"/>
              <p:cNvSpPr>
                <a:spLocks noChangeShapeType="1"/>
              </p:cNvSpPr>
              <p:nvPr/>
            </p:nvSpPr>
            <p:spPr bwMode="auto">
              <a:xfrm>
                <a:off x="4240" y="1688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820" name="Group 123"/>
            <p:cNvGrpSpPr>
              <a:grpSpLocks/>
            </p:cNvGrpSpPr>
            <p:nvPr/>
          </p:nvGrpSpPr>
          <p:grpSpPr bwMode="auto">
            <a:xfrm>
              <a:off x="2137" y="1714"/>
              <a:ext cx="216" cy="180"/>
              <a:chOff x="2313" y="1946"/>
              <a:chExt cx="216" cy="180"/>
            </a:xfrm>
          </p:grpSpPr>
          <p:sp>
            <p:nvSpPr>
              <p:cNvPr id="117875" name="Freeform 124"/>
              <p:cNvSpPr>
                <a:spLocks/>
              </p:cNvSpPr>
              <p:nvPr/>
            </p:nvSpPr>
            <p:spPr bwMode="auto">
              <a:xfrm>
                <a:off x="2313" y="1946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76" name="Freeform 125"/>
              <p:cNvSpPr>
                <a:spLocks/>
              </p:cNvSpPr>
              <p:nvPr/>
            </p:nvSpPr>
            <p:spPr bwMode="auto">
              <a:xfrm>
                <a:off x="2313" y="1946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77" name="Freeform 126"/>
              <p:cNvSpPr>
                <a:spLocks/>
              </p:cNvSpPr>
              <p:nvPr/>
            </p:nvSpPr>
            <p:spPr bwMode="auto">
              <a:xfrm>
                <a:off x="2487" y="1946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78" name="Freeform 127"/>
              <p:cNvSpPr>
                <a:spLocks/>
              </p:cNvSpPr>
              <p:nvPr/>
            </p:nvSpPr>
            <p:spPr bwMode="auto">
              <a:xfrm>
                <a:off x="2313" y="1946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79" name="Freeform 128"/>
              <p:cNvSpPr>
                <a:spLocks/>
              </p:cNvSpPr>
              <p:nvPr/>
            </p:nvSpPr>
            <p:spPr bwMode="auto">
              <a:xfrm>
                <a:off x="2313" y="1946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80" name="Line 129"/>
              <p:cNvSpPr>
                <a:spLocks noChangeShapeType="1"/>
              </p:cNvSpPr>
              <p:nvPr/>
            </p:nvSpPr>
            <p:spPr bwMode="auto">
              <a:xfrm>
                <a:off x="2487" y="1988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821" name="Group 130"/>
            <p:cNvGrpSpPr>
              <a:grpSpLocks/>
            </p:cNvGrpSpPr>
            <p:nvPr/>
          </p:nvGrpSpPr>
          <p:grpSpPr bwMode="auto">
            <a:xfrm>
              <a:off x="3049" y="1906"/>
              <a:ext cx="216" cy="180"/>
              <a:chOff x="3225" y="2138"/>
              <a:chExt cx="216" cy="180"/>
            </a:xfrm>
          </p:grpSpPr>
          <p:sp>
            <p:nvSpPr>
              <p:cNvPr id="117869" name="Freeform 131"/>
              <p:cNvSpPr>
                <a:spLocks/>
              </p:cNvSpPr>
              <p:nvPr/>
            </p:nvSpPr>
            <p:spPr bwMode="auto">
              <a:xfrm>
                <a:off x="3225" y="2138"/>
                <a:ext cx="216" cy="180"/>
              </a:xfrm>
              <a:custGeom>
                <a:avLst/>
                <a:gdLst>
                  <a:gd name="T0" fmla="*/ 42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68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2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2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68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70" name="Freeform 132"/>
              <p:cNvSpPr>
                <a:spLocks/>
              </p:cNvSpPr>
              <p:nvPr/>
            </p:nvSpPr>
            <p:spPr bwMode="auto">
              <a:xfrm>
                <a:off x="3225" y="2138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68 w 216"/>
                  <a:gd name="T3" fmla="*/ 42 h 42"/>
                  <a:gd name="T4" fmla="*/ 216 w 216"/>
                  <a:gd name="T5" fmla="*/ 0 h 42"/>
                  <a:gd name="T6" fmla="*/ 42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68" y="42"/>
                    </a:lnTo>
                    <a:lnTo>
                      <a:pt x="216" y="0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71" name="Freeform 133"/>
              <p:cNvSpPr>
                <a:spLocks/>
              </p:cNvSpPr>
              <p:nvPr/>
            </p:nvSpPr>
            <p:spPr bwMode="auto">
              <a:xfrm>
                <a:off x="3393" y="2138"/>
                <a:ext cx="48" cy="180"/>
              </a:xfrm>
              <a:custGeom>
                <a:avLst/>
                <a:gdLst>
                  <a:gd name="T0" fmla="*/ 0 w 48"/>
                  <a:gd name="T1" fmla="*/ 42 h 180"/>
                  <a:gd name="T2" fmla="*/ 48 w 48"/>
                  <a:gd name="T3" fmla="*/ 0 h 180"/>
                  <a:gd name="T4" fmla="*/ 48 w 48"/>
                  <a:gd name="T5" fmla="*/ 138 h 180"/>
                  <a:gd name="T6" fmla="*/ 0 w 48"/>
                  <a:gd name="T7" fmla="*/ 180 h 180"/>
                  <a:gd name="T8" fmla="*/ 0 w 48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180">
                    <a:moveTo>
                      <a:pt x="0" y="42"/>
                    </a:moveTo>
                    <a:lnTo>
                      <a:pt x="48" y="0"/>
                    </a:lnTo>
                    <a:lnTo>
                      <a:pt x="48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72" name="Freeform 134"/>
              <p:cNvSpPr>
                <a:spLocks/>
              </p:cNvSpPr>
              <p:nvPr/>
            </p:nvSpPr>
            <p:spPr bwMode="auto">
              <a:xfrm>
                <a:off x="3225" y="2138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7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8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73" name="Freeform 135"/>
              <p:cNvSpPr>
                <a:spLocks/>
              </p:cNvSpPr>
              <p:nvPr/>
            </p:nvSpPr>
            <p:spPr bwMode="auto">
              <a:xfrm>
                <a:off x="3225" y="2138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8" y="7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74" name="Line 136"/>
              <p:cNvSpPr>
                <a:spLocks noChangeShapeType="1"/>
              </p:cNvSpPr>
              <p:nvPr/>
            </p:nvSpPr>
            <p:spPr bwMode="auto">
              <a:xfrm>
                <a:off x="3393" y="2180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822" name="Group 137"/>
            <p:cNvGrpSpPr>
              <a:grpSpLocks/>
            </p:cNvGrpSpPr>
            <p:nvPr/>
          </p:nvGrpSpPr>
          <p:grpSpPr bwMode="auto">
            <a:xfrm>
              <a:off x="1405" y="1732"/>
              <a:ext cx="216" cy="180"/>
              <a:chOff x="1581" y="1964"/>
              <a:chExt cx="216" cy="180"/>
            </a:xfrm>
          </p:grpSpPr>
          <p:sp>
            <p:nvSpPr>
              <p:cNvPr id="117863" name="Freeform 138"/>
              <p:cNvSpPr>
                <a:spLocks/>
              </p:cNvSpPr>
              <p:nvPr/>
            </p:nvSpPr>
            <p:spPr bwMode="auto">
              <a:xfrm>
                <a:off x="1581" y="1964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64" name="Freeform 139"/>
              <p:cNvSpPr>
                <a:spLocks/>
              </p:cNvSpPr>
              <p:nvPr/>
            </p:nvSpPr>
            <p:spPr bwMode="auto">
              <a:xfrm>
                <a:off x="1581" y="1964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65" name="Freeform 140"/>
              <p:cNvSpPr>
                <a:spLocks/>
              </p:cNvSpPr>
              <p:nvPr/>
            </p:nvSpPr>
            <p:spPr bwMode="auto">
              <a:xfrm>
                <a:off x="1755" y="1964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66" name="Freeform 141"/>
              <p:cNvSpPr>
                <a:spLocks/>
              </p:cNvSpPr>
              <p:nvPr/>
            </p:nvSpPr>
            <p:spPr bwMode="auto">
              <a:xfrm>
                <a:off x="1581" y="1964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67" name="Freeform 142"/>
              <p:cNvSpPr>
                <a:spLocks/>
              </p:cNvSpPr>
              <p:nvPr/>
            </p:nvSpPr>
            <p:spPr bwMode="auto">
              <a:xfrm>
                <a:off x="1581" y="1964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68" name="Line 143"/>
              <p:cNvSpPr>
                <a:spLocks noChangeShapeType="1"/>
              </p:cNvSpPr>
              <p:nvPr/>
            </p:nvSpPr>
            <p:spPr bwMode="auto">
              <a:xfrm>
                <a:off x="1755" y="2006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7823" name="Line 144"/>
            <p:cNvSpPr>
              <a:spLocks noChangeShapeType="1"/>
            </p:cNvSpPr>
            <p:nvPr/>
          </p:nvSpPr>
          <p:spPr bwMode="auto">
            <a:xfrm>
              <a:off x="1609" y="1816"/>
              <a:ext cx="52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24" name="Line 145"/>
            <p:cNvSpPr>
              <a:spLocks noChangeShapeType="1"/>
            </p:cNvSpPr>
            <p:nvPr/>
          </p:nvSpPr>
          <p:spPr bwMode="auto">
            <a:xfrm flipV="1">
              <a:off x="2335" y="1234"/>
              <a:ext cx="612" cy="5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25" name="Line 146"/>
            <p:cNvSpPr>
              <a:spLocks noChangeShapeType="1"/>
            </p:cNvSpPr>
            <p:nvPr/>
          </p:nvSpPr>
          <p:spPr bwMode="auto">
            <a:xfrm>
              <a:off x="2347" y="1828"/>
              <a:ext cx="696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26" name="Line 147"/>
            <p:cNvSpPr>
              <a:spLocks noChangeShapeType="1"/>
            </p:cNvSpPr>
            <p:nvPr/>
          </p:nvSpPr>
          <p:spPr bwMode="auto">
            <a:xfrm>
              <a:off x="3055" y="1228"/>
              <a:ext cx="835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27" name="Line 148"/>
            <p:cNvSpPr>
              <a:spLocks noChangeShapeType="1"/>
            </p:cNvSpPr>
            <p:nvPr/>
          </p:nvSpPr>
          <p:spPr bwMode="auto">
            <a:xfrm flipV="1">
              <a:off x="3271" y="1552"/>
              <a:ext cx="613" cy="4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28" name="Line 149"/>
            <p:cNvSpPr>
              <a:spLocks noChangeShapeType="1"/>
            </p:cNvSpPr>
            <p:nvPr/>
          </p:nvSpPr>
          <p:spPr bwMode="auto">
            <a:xfrm flipH="1">
              <a:off x="4052" y="994"/>
              <a:ext cx="294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29" name="Rectangle 150"/>
            <p:cNvSpPr>
              <a:spLocks noChangeArrowheads="1"/>
            </p:cNvSpPr>
            <p:nvPr/>
          </p:nvSpPr>
          <p:spPr bwMode="auto">
            <a:xfrm>
              <a:off x="1705" y="1516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30" name="Rectangle 151"/>
            <p:cNvSpPr>
              <a:spLocks noChangeArrowheads="1"/>
            </p:cNvSpPr>
            <p:nvPr/>
          </p:nvSpPr>
          <p:spPr bwMode="auto">
            <a:xfrm>
              <a:off x="1699" y="1804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31" name="Rectangle 152"/>
            <p:cNvSpPr>
              <a:spLocks noChangeArrowheads="1"/>
            </p:cNvSpPr>
            <p:nvPr/>
          </p:nvSpPr>
          <p:spPr bwMode="auto">
            <a:xfrm>
              <a:off x="4160" y="1198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32" name="Rectangle 153"/>
            <p:cNvSpPr>
              <a:spLocks noChangeArrowheads="1"/>
            </p:cNvSpPr>
            <p:nvPr/>
          </p:nvSpPr>
          <p:spPr bwMode="auto">
            <a:xfrm>
              <a:off x="1405" y="1750"/>
              <a:ext cx="1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33" name="Rectangle 154"/>
            <p:cNvSpPr>
              <a:spLocks noChangeArrowheads="1"/>
            </p:cNvSpPr>
            <p:nvPr/>
          </p:nvSpPr>
          <p:spPr bwMode="auto">
            <a:xfrm>
              <a:off x="1477" y="1792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A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7834" name="Rectangle 155"/>
            <p:cNvSpPr>
              <a:spLocks noChangeArrowheads="1"/>
            </p:cNvSpPr>
            <p:nvPr/>
          </p:nvSpPr>
          <p:spPr bwMode="auto">
            <a:xfrm>
              <a:off x="2611" y="1750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35" name="Rectangle 156"/>
            <p:cNvSpPr>
              <a:spLocks noChangeArrowheads="1"/>
            </p:cNvSpPr>
            <p:nvPr/>
          </p:nvSpPr>
          <p:spPr bwMode="auto">
            <a:xfrm>
              <a:off x="2131" y="1732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36" name="Rectangle 157"/>
            <p:cNvSpPr>
              <a:spLocks noChangeArrowheads="1"/>
            </p:cNvSpPr>
            <p:nvPr/>
          </p:nvSpPr>
          <p:spPr bwMode="auto">
            <a:xfrm>
              <a:off x="2204" y="1774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B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7837" name="Rectangle 158"/>
            <p:cNvSpPr>
              <a:spLocks noChangeArrowheads="1"/>
            </p:cNvSpPr>
            <p:nvPr/>
          </p:nvSpPr>
          <p:spPr bwMode="auto">
            <a:xfrm>
              <a:off x="3025" y="1906"/>
              <a:ext cx="1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38" name="Rectangle 159"/>
            <p:cNvSpPr>
              <a:spLocks noChangeArrowheads="1"/>
            </p:cNvSpPr>
            <p:nvPr/>
          </p:nvSpPr>
          <p:spPr bwMode="auto">
            <a:xfrm>
              <a:off x="3097" y="1948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D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7839" name="Rectangle 160"/>
            <p:cNvSpPr>
              <a:spLocks noChangeArrowheads="1"/>
            </p:cNvSpPr>
            <p:nvPr/>
          </p:nvSpPr>
          <p:spPr bwMode="auto">
            <a:xfrm>
              <a:off x="3878" y="143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40" name="Rectangle 161"/>
            <p:cNvSpPr>
              <a:spLocks noChangeArrowheads="1"/>
            </p:cNvSpPr>
            <p:nvPr/>
          </p:nvSpPr>
          <p:spPr bwMode="auto">
            <a:xfrm>
              <a:off x="3951" y="1432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E</a:t>
              </a:r>
              <a:endParaRPr lang="en-GB" b="1">
                <a:latin typeface="Times New Roman" charset="0"/>
              </a:endParaRPr>
            </a:p>
          </p:txBody>
        </p:sp>
        <p:grpSp>
          <p:nvGrpSpPr>
            <p:cNvPr id="117841" name="Group 162"/>
            <p:cNvGrpSpPr>
              <a:grpSpLocks/>
            </p:cNvGrpSpPr>
            <p:nvPr/>
          </p:nvGrpSpPr>
          <p:grpSpPr bwMode="auto">
            <a:xfrm>
              <a:off x="2851" y="1132"/>
              <a:ext cx="216" cy="180"/>
              <a:chOff x="3027" y="1364"/>
              <a:chExt cx="216" cy="180"/>
            </a:xfrm>
          </p:grpSpPr>
          <p:sp>
            <p:nvSpPr>
              <p:cNvPr id="117857" name="Freeform 163"/>
              <p:cNvSpPr>
                <a:spLocks/>
              </p:cNvSpPr>
              <p:nvPr/>
            </p:nvSpPr>
            <p:spPr bwMode="auto">
              <a:xfrm>
                <a:off x="3027" y="1364"/>
                <a:ext cx="216" cy="180"/>
              </a:xfrm>
              <a:custGeom>
                <a:avLst/>
                <a:gdLst>
                  <a:gd name="T0" fmla="*/ 48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74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8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8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74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58" name="Freeform 164"/>
              <p:cNvSpPr>
                <a:spLocks/>
              </p:cNvSpPr>
              <p:nvPr/>
            </p:nvSpPr>
            <p:spPr bwMode="auto">
              <a:xfrm>
                <a:off x="3027" y="1364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74 w 216"/>
                  <a:gd name="T3" fmla="*/ 42 h 42"/>
                  <a:gd name="T4" fmla="*/ 216 w 216"/>
                  <a:gd name="T5" fmla="*/ 0 h 42"/>
                  <a:gd name="T6" fmla="*/ 48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74" y="42"/>
                    </a:lnTo>
                    <a:lnTo>
                      <a:pt x="216" y="0"/>
                    </a:lnTo>
                    <a:lnTo>
                      <a:pt x="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59" name="Freeform 165"/>
              <p:cNvSpPr>
                <a:spLocks/>
              </p:cNvSpPr>
              <p:nvPr/>
            </p:nvSpPr>
            <p:spPr bwMode="auto">
              <a:xfrm>
                <a:off x="3201" y="1364"/>
                <a:ext cx="42" cy="180"/>
              </a:xfrm>
              <a:custGeom>
                <a:avLst/>
                <a:gdLst>
                  <a:gd name="T0" fmla="*/ 0 w 42"/>
                  <a:gd name="T1" fmla="*/ 42 h 180"/>
                  <a:gd name="T2" fmla="*/ 42 w 42"/>
                  <a:gd name="T3" fmla="*/ 0 h 180"/>
                  <a:gd name="T4" fmla="*/ 42 w 42"/>
                  <a:gd name="T5" fmla="*/ 138 h 180"/>
                  <a:gd name="T6" fmla="*/ 0 w 42"/>
                  <a:gd name="T7" fmla="*/ 180 h 180"/>
                  <a:gd name="T8" fmla="*/ 0 w 42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80">
                    <a:moveTo>
                      <a:pt x="0" y="42"/>
                    </a:moveTo>
                    <a:lnTo>
                      <a:pt x="42" y="0"/>
                    </a:lnTo>
                    <a:lnTo>
                      <a:pt x="42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60" name="Freeform 166"/>
              <p:cNvSpPr>
                <a:spLocks/>
              </p:cNvSpPr>
              <p:nvPr/>
            </p:nvSpPr>
            <p:spPr bwMode="auto">
              <a:xfrm>
                <a:off x="3027" y="1364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8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61" name="Freeform 167"/>
              <p:cNvSpPr>
                <a:spLocks/>
              </p:cNvSpPr>
              <p:nvPr/>
            </p:nvSpPr>
            <p:spPr bwMode="auto">
              <a:xfrm>
                <a:off x="3027" y="1364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9" y="7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62" name="Line 168"/>
              <p:cNvSpPr>
                <a:spLocks noChangeShapeType="1"/>
              </p:cNvSpPr>
              <p:nvPr/>
            </p:nvSpPr>
            <p:spPr bwMode="auto">
              <a:xfrm>
                <a:off x="3201" y="1406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842" name="Group 169"/>
            <p:cNvGrpSpPr>
              <a:grpSpLocks/>
            </p:cNvGrpSpPr>
            <p:nvPr/>
          </p:nvGrpSpPr>
          <p:grpSpPr bwMode="auto">
            <a:xfrm>
              <a:off x="4214" y="826"/>
              <a:ext cx="216" cy="180"/>
              <a:chOff x="4456" y="1106"/>
              <a:chExt cx="216" cy="180"/>
            </a:xfrm>
          </p:grpSpPr>
          <p:sp>
            <p:nvSpPr>
              <p:cNvPr id="117851" name="Freeform 170"/>
              <p:cNvSpPr>
                <a:spLocks/>
              </p:cNvSpPr>
              <p:nvPr/>
            </p:nvSpPr>
            <p:spPr bwMode="auto">
              <a:xfrm>
                <a:off x="4456" y="1106"/>
                <a:ext cx="216" cy="180"/>
              </a:xfrm>
              <a:custGeom>
                <a:avLst/>
                <a:gdLst>
                  <a:gd name="T0" fmla="*/ 42 w 216"/>
                  <a:gd name="T1" fmla="*/ 0 h 180"/>
                  <a:gd name="T2" fmla="*/ 0 w 216"/>
                  <a:gd name="T3" fmla="*/ 42 h 180"/>
                  <a:gd name="T4" fmla="*/ 0 w 216"/>
                  <a:gd name="T5" fmla="*/ 180 h 180"/>
                  <a:gd name="T6" fmla="*/ 168 w 216"/>
                  <a:gd name="T7" fmla="*/ 180 h 180"/>
                  <a:gd name="T8" fmla="*/ 216 w 216"/>
                  <a:gd name="T9" fmla="*/ 138 h 180"/>
                  <a:gd name="T10" fmla="*/ 216 w 216"/>
                  <a:gd name="T11" fmla="*/ 0 h 180"/>
                  <a:gd name="T12" fmla="*/ 42 w 216"/>
                  <a:gd name="T13" fmla="*/ 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" h="180">
                    <a:moveTo>
                      <a:pt x="42" y="0"/>
                    </a:moveTo>
                    <a:lnTo>
                      <a:pt x="0" y="42"/>
                    </a:lnTo>
                    <a:lnTo>
                      <a:pt x="0" y="180"/>
                    </a:lnTo>
                    <a:lnTo>
                      <a:pt x="168" y="180"/>
                    </a:lnTo>
                    <a:lnTo>
                      <a:pt x="216" y="138"/>
                    </a:lnTo>
                    <a:lnTo>
                      <a:pt x="216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52" name="Freeform 171"/>
              <p:cNvSpPr>
                <a:spLocks/>
              </p:cNvSpPr>
              <p:nvPr/>
            </p:nvSpPr>
            <p:spPr bwMode="auto">
              <a:xfrm>
                <a:off x="4456" y="1106"/>
                <a:ext cx="216" cy="42"/>
              </a:xfrm>
              <a:custGeom>
                <a:avLst/>
                <a:gdLst>
                  <a:gd name="T0" fmla="*/ 0 w 216"/>
                  <a:gd name="T1" fmla="*/ 42 h 42"/>
                  <a:gd name="T2" fmla="*/ 168 w 216"/>
                  <a:gd name="T3" fmla="*/ 42 h 42"/>
                  <a:gd name="T4" fmla="*/ 216 w 216"/>
                  <a:gd name="T5" fmla="*/ 0 h 42"/>
                  <a:gd name="T6" fmla="*/ 42 w 216"/>
                  <a:gd name="T7" fmla="*/ 0 h 42"/>
                  <a:gd name="T8" fmla="*/ 0 w 21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2">
                    <a:moveTo>
                      <a:pt x="0" y="42"/>
                    </a:moveTo>
                    <a:lnTo>
                      <a:pt x="168" y="42"/>
                    </a:lnTo>
                    <a:lnTo>
                      <a:pt x="216" y="0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53" name="Freeform 172"/>
              <p:cNvSpPr>
                <a:spLocks/>
              </p:cNvSpPr>
              <p:nvPr/>
            </p:nvSpPr>
            <p:spPr bwMode="auto">
              <a:xfrm>
                <a:off x="4624" y="1106"/>
                <a:ext cx="48" cy="180"/>
              </a:xfrm>
              <a:custGeom>
                <a:avLst/>
                <a:gdLst>
                  <a:gd name="T0" fmla="*/ 0 w 48"/>
                  <a:gd name="T1" fmla="*/ 42 h 180"/>
                  <a:gd name="T2" fmla="*/ 48 w 48"/>
                  <a:gd name="T3" fmla="*/ 0 h 180"/>
                  <a:gd name="T4" fmla="*/ 48 w 48"/>
                  <a:gd name="T5" fmla="*/ 138 h 180"/>
                  <a:gd name="T6" fmla="*/ 0 w 48"/>
                  <a:gd name="T7" fmla="*/ 180 h 180"/>
                  <a:gd name="T8" fmla="*/ 0 w 48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180">
                    <a:moveTo>
                      <a:pt x="0" y="42"/>
                    </a:moveTo>
                    <a:lnTo>
                      <a:pt x="48" y="0"/>
                    </a:lnTo>
                    <a:lnTo>
                      <a:pt x="48" y="138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54" name="Freeform 173"/>
              <p:cNvSpPr>
                <a:spLocks/>
              </p:cNvSpPr>
              <p:nvPr/>
            </p:nvSpPr>
            <p:spPr bwMode="auto">
              <a:xfrm>
                <a:off x="4456" y="1106"/>
                <a:ext cx="216" cy="180"/>
              </a:xfrm>
              <a:custGeom>
                <a:avLst/>
                <a:gdLst>
                  <a:gd name="T0" fmla="*/ 2147483647 w 36"/>
                  <a:gd name="T1" fmla="*/ 0 h 30"/>
                  <a:gd name="T2" fmla="*/ 0 w 36"/>
                  <a:gd name="T3" fmla="*/ 2147483647 h 30"/>
                  <a:gd name="T4" fmla="*/ 0 w 36"/>
                  <a:gd name="T5" fmla="*/ 2147483647 h 30"/>
                  <a:gd name="T6" fmla="*/ 2147483647 w 36"/>
                  <a:gd name="T7" fmla="*/ 2147483647 h 30"/>
                  <a:gd name="T8" fmla="*/ 2147483647 w 36"/>
                  <a:gd name="T9" fmla="*/ 2147483647 h 30"/>
                  <a:gd name="T10" fmla="*/ 2147483647 w 36"/>
                  <a:gd name="T11" fmla="*/ 0 h 30"/>
                  <a:gd name="T12" fmla="*/ 2147483647 w 36"/>
                  <a:gd name="T13" fmla="*/ 0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7" y="0"/>
                    </a:moveTo>
                    <a:lnTo>
                      <a:pt x="0" y="7"/>
                    </a:lnTo>
                    <a:lnTo>
                      <a:pt x="0" y="30"/>
                    </a:lnTo>
                    <a:lnTo>
                      <a:pt x="28" y="30"/>
                    </a:lnTo>
                    <a:lnTo>
                      <a:pt x="36" y="23"/>
                    </a:lnTo>
                    <a:lnTo>
                      <a:pt x="36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55" name="Freeform 174"/>
              <p:cNvSpPr>
                <a:spLocks/>
              </p:cNvSpPr>
              <p:nvPr/>
            </p:nvSpPr>
            <p:spPr bwMode="auto">
              <a:xfrm>
                <a:off x="4456" y="1106"/>
                <a:ext cx="216" cy="42"/>
              </a:xfrm>
              <a:custGeom>
                <a:avLst/>
                <a:gdLst>
                  <a:gd name="T0" fmla="*/ 0 w 36"/>
                  <a:gd name="T1" fmla="*/ 2147483647 h 7"/>
                  <a:gd name="T2" fmla="*/ 2147483647 w 36"/>
                  <a:gd name="T3" fmla="*/ 2147483647 h 7"/>
                  <a:gd name="T4" fmla="*/ 2147483647 w 3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7">
                    <a:moveTo>
                      <a:pt x="0" y="7"/>
                    </a:moveTo>
                    <a:lnTo>
                      <a:pt x="28" y="7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56" name="Line 175"/>
              <p:cNvSpPr>
                <a:spLocks noChangeShapeType="1"/>
              </p:cNvSpPr>
              <p:nvPr/>
            </p:nvSpPr>
            <p:spPr bwMode="auto">
              <a:xfrm>
                <a:off x="4624" y="1148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7843" name="Rectangle 176"/>
            <p:cNvSpPr>
              <a:spLocks noChangeArrowheads="1"/>
            </p:cNvSpPr>
            <p:nvPr/>
          </p:nvSpPr>
          <p:spPr bwMode="auto">
            <a:xfrm>
              <a:off x="4250" y="862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F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117844" name="Rectangle 177"/>
            <p:cNvSpPr>
              <a:spLocks noChangeArrowheads="1"/>
            </p:cNvSpPr>
            <p:nvPr/>
          </p:nvSpPr>
          <p:spPr bwMode="auto">
            <a:xfrm>
              <a:off x="2887" y="1174"/>
              <a:ext cx="1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762000" eaLnBrk="0" hangingPunct="0"/>
              <a:r>
                <a:rPr lang="en-GB" b="1">
                  <a:solidFill>
                    <a:srgbClr val="000000"/>
                  </a:solidFill>
                  <a:latin typeface="Times New Roman" charset="0"/>
                </a:rPr>
                <a:t>C</a:t>
              </a:r>
              <a:endParaRPr lang="en-GB" b="1">
                <a:latin typeface="Times New Roman" charset="0"/>
              </a:endParaRPr>
            </a:p>
          </p:txBody>
        </p:sp>
        <p:sp>
          <p:nvSpPr>
            <p:cNvPr id="531634" name="Text Box 178"/>
            <p:cNvSpPr txBox="1">
              <a:spLocks noChangeArrowheads="1"/>
            </p:cNvSpPr>
            <p:nvPr/>
          </p:nvSpPr>
          <p:spPr bwMode="auto">
            <a:xfrm>
              <a:off x="1748" y="1528"/>
              <a:ext cx="25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600" b="1">
                  <a:latin typeface="Symbol" charset="0"/>
                  <a:cs typeface="+mn-cs"/>
                </a:rPr>
                <a:t>l</a:t>
              </a:r>
              <a:r>
                <a:rPr lang="en-GB" sz="1600" b="1" baseline="-25000">
                  <a:latin typeface="Symbol" charset="0"/>
                  <a:cs typeface="+mn-cs"/>
                </a:rPr>
                <a:t>1</a:t>
              </a:r>
              <a:endParaRPr lang="en-GB" sz="1600" b="1">
                <a:latin typeface="Symbol" charset="0"/>
                <a:cs typeface="+mn-cs"/>
              </a:endParaRPr>
            </a:p>
          </p:txBody>
        </p:sp>
        <p:sp>
          <p:nvSpPr>
            <p:cNvPr id="531635" name="Text Box 179"/>
            <p:cNvSpPr txBox="1">
              <a:spLocks noChangeArrowheads="1"/>
            </p:cNvSpPr>
            <p:nvPr/>
          </p:nvSpPr>
          <p:spPr bwMode="auto">
            <a:xfrm>
              <a:off x="2459" y="1988"/>
              <a:ext cx="2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600" b="1">
                  <a:latin typeface="Symbol" charset="0"/>
                  <a:cs typeface="+mn-cs"/>
                </a:rPr>
                <a:t>l</a:t>
              </a:r>
              <a:r>
                <a:rPr lang="en-GB" sz="1600" b="1" baseline="-25000">
                  <a:latin typeface="Symbol" charset="0"/>
                  <a:cs typeface="+mn-cs"/>
                </a:rPr>
                <a:t>1</a:t>
              </a:r>
              <a:endParaRPr lang="en-GB" sz="1600" b="1">
                <a:latin typeface="Symbol" charset="0"/>
                <a:cs typeface="+mn-cs"/>
              </a:endParaRPr>
            </a:p>
          </p:txBody>
        </p:sp>
        <p:sp>
          <p:nvSpPr>
            <p:cNvPr id="531636" name="Text Box 180"/>
            <p:cNvSpPr txBox="1">
              <a:spLocks noChangeArrowheads="1"/>
            </p:cNvSpPr>
            <p:nvPr/>
          </p:nvSpPr>
          <p:spPr bwMode="auto">
            <a:xfrm>
              <a:off x="1729" y="1796"/>
              <a:ext cx="25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600" b="1">
                  <a:latin typeface="Symbol" charset="0"/>
                  <a:cs typeface="+mn-cs"/>
                </a:rPr>
                <a:t>l</a:t>
              </a:r>
              <a:r>
                <a:rPr lang="en-GB" sz="1600" b="1" baseline="-25000">
                  <a:latin typeface="Symbol" charset="0"/>
                  <a:cs typeface="+mn-cs"/>
                </a:rPr>
                <a:t>2</a:t>
              </a:r>
              <a:endParaRPr lang="en-GB" sz="1600" b="1">
                <a:latin typeface="Symbol" charset="0"/>
                <a:cs typeface="+mn-cs"/>
              </a:endParaRPr>
            </a:p>
          </p:txBody>
        </p:sp>
        <p:sp>
          <p:nvSpPr>
            <p:cNvPr id="531637" name="Text Box 181"/>
            <p:cNvSpPr txBox="1">
              <a:spLocks noChangeArrowheads="1"/>
            </p:cNvSpPr>
            <p:nvPr/>
          </p:nvSpPr>
          <p:spPr bwMode="auto">
            <a:xfrm>
              <a:off x="3973" y="1034"/>
              <a:ext cx="25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600" b="1">
                  <a:latin typeface="Symbol" charset="0"/>
                  <a:cs typeface="+mn-cs"/>
                </a:rPr>
                <a:t>l</a:t>
              </a:r>
              <a:r>
                <a:rPr lang="en-GB" sz="1600" b="1" baseline="-25000">
                  <a:latin typeface="Symbol" charset="0"/>
                  <a:cs typeface="+mn-cs"/>
                </a:rPr>
                <a:t>2</a:t>
              </a:r>
              <a:endParaRPr lang="en-GB" sz="1600" b="1">
                <a:latin typeface="Symbol" charset="0"/>
                <a:cs typeface="+mn-cs"/>
              </a:endParaRPr>
            </a:p>
          </p:txBody>
        </p:sp>
        <p:sp>
          <p:nvSpPr>
            <p:cNvPr id="531638" name="Text Box 182"/>
            <p:cNvSpPr txBox="1">
              <a:spLocks noChangeArrowheads="1"/>
            </p:cNvSpPr>
            <p:nvPr/>
          </p:nvSpPr>
          <p:spPr bwMode="auto">
            <a:xfrm>
              <a:off x="3515" y="1774"/>
              <a:ext cx="25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600" b="1">
                  <a:latin typeface="Symbol" charset="0"/>
                  <a:cs typeface="+mn-cs"/>
                </a:rPr>
                <a:t>l</a:t>
              </a:r>
              <a:r>
                <a:rPr lang="en-GB" sz="1600" b="1" baseline="-25000">
                  <a:latin typeface="Symbol" charset="0"/>
                  <a:cs typeface="+mn-cs"/>
                </a:rPr>
                <a:t>3</a:t>
              </a:r>
              <a:endParaRPr lang="en-GB" sz="1600" b="1">
                <a:latin typeface="Symbol" charset="0"/>
                <a:cs typeface="+mn-cs"/>
              </a:endParaRPr>
            </a:p>
          </p:txBody>
        </p:sp>
        <p:sp>
          <p:nvSpPr>
            <p:cNvPr id="531639" name="Text Box 183"/>
            <p:cNvSpPr txBox="1">
              <a:spLocks noChangeArrowheads="1"/>
            </p:cNvSpPr>
            <p:nvPr/>
          </p:nvSpPr>
          <p:spPr bwMode="auto">
            <a:xfrm>
              <a:off x="2395" y="1350"/>
              <a:ext cx="2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GB" sz="1600" b="1">
                  <a:latin typeface="Symbol" charset="0"/>
                  <a:cs typeface="+mn-cs"/>
                </a:rPr>
                <a:t>l</a:t>
              </a:r>
              <a:r>
                <a:rPr lang="en-GB" sz="1600" b="1" baseline="-25000">
                  <a:latin typeface="Symbol" charset="0"/>
                  <a:cs typeface="+mn-cs"/>
                </a:rPr>
                <a:t>3</a:t>
              </a:r>
              <a:endParaRPr lang="en-GB" sz="1600" b="1">
                <a:latin typeface="Symbol" charset="0"/>
                <a:cs typeface="+mn-cs"/>
              </a:endParaRPr>
            </a:p>
          </p:txBody>
        </p:sp>
      </p:grpSp>
      <p:sp>
        <p:nvSpPr>
          <p:cNvPr id="531640" name="Rectangle 184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90805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Virtual Wavelength Path</a:t>
            </a:r>
          </a:p>
        </p:txBody>
      </p:sp>
      <p:sp>
        <p:nvSpPr>
          <p:cNvPr id="117764" name="Rectangle 185"/>
          <p:cNvSpPr>
            <a:spLocks noGrp="1" noChangeArrowheads="1"/>
          </p:cNvSpPr>
          <p:nvPr>
            <p:ph type="body" idx="1"/>
          </p:nvPr>
        </p:nvSpPr>
        <p:spPr>
          <a:xfrm>
            <a:off x="395288" y="3644900"/>
            <a:ext cx="8353425" cy="2451100"/>
          </a:xfrm>
        </p:spPr>
        <p:txBody>
          <a:bodyPr/>
          <a:lstStyle/>
          <a:p>
            <a:pPr eaLnBrk="1" hangingPunct="1"/>
            <a:r>
              <a:rPr lang="en-GB" sz="2000" dirty="0">
                <a:latin typeface="Arial" charset="0"/>
                <a:cs typeface="Arial" charset="0"/>
              </a:rPr>
              <a:t>Wavelength translation at each node</a:t>
            </a:r>
          </a:p>
          <a:p>
            <a:pPr eaLnBrk="1" hangingPunct="1"/>
            <a:r>
              <a:rPr lang="en-GB" sz="2000" dirty="0">
                <a:latin typeface="Arial" charset="0"/>
                <a:cs typeface="Arial" charset="0"/>
              </a:rPr>
              <a:t>Wavelength assigned link-by-link i.e. locally</a:t>
            </a:r>
          </a:p>
          <a:p>
            <a:pPr eaLnBrk="1" hangingPunct="1"/>
            <a:r>
              <a:rPr lang="en-GB" sz="2000" dirty="0">
                <a:latin typeface="Arial" charset="0"/>
                <a:cs typeface="Arial" charset="0"/>
              </a:rPr>
              <a:t>Each optical path a concatenation of different wavelengths</a:t>
            </a:r>
          </a:p>
          <a:p>
            <a:pPr eaLnBrk="1" hangingPunct="1"/>
            <a:r>
              <a:rPr lang="en-GB" sz="2000" dirty="0">
                <a:latin typeface="Arial" charset="0"/>
                <a:cs typeface="Arial" charset="0"/>
              </a:rPr>
              <a:t>Wavelength blocking eliminated</a:t>
            </a:r>
          </a:p>
          <a:p>
            <a:pPr eaLnBrk="1" hangingPunct="1"/>
            <a:r>
              <a:rPr lang="en-GB" sz="2000" dirty="0">
                <a:latin typeface="Arial" charset="0"/>
                <a:cs typeface="Arial" charset="0"/>
              </a:rPr>
              <a:t>More complex nodes with possible transmission limitations</a:t>
            </a:r>
          </a:p>
          <a:p>
            <a:pPr eaLnBrk="1" hangingPunct="1"/>
            <a:endParaRPr lang="en-GB" sz="2000" dirty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507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342188" cy="50165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GB" sz="2400" dirty="0">
                <a:latin typeface="Arial" charset="0"/>
                <a:cs typeface="ＭＳ Ｐゴシック" charset="0"/>
              </a:rPr>
              <a:t>Necessity for Wavelength Conversion - Blocking </a:t>
            </a:r>
          </a:p>
        </p:txBody>
      </p:sp>
      <p:sp>
        <p:nvSpPr>
          <p:cNvPr id="20787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89000" y="3625850"/>
            <a:ext cx="7772400" cy="200025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50000"/>
              </a:lnSpc>
            </a:pPr>
            <a:r>
              <a:rPr lang="en-GB" sz="1800" dirty="0">
                <a:latin typeface="Arial" charset="0"/>
                <a:cs typeface="Arial" charset="0"/>
              </a:rPr>
              <a:t>Wavelength routed networks: The channels are routed through the network according to wavelength</a:t>
            </a:r>
          </a:p>
          <a:p>
            <a:pPr eaLnBrk="1" hangingPunct="1">
              <a:lnSpc>
                <a:spcPct val="150000"/>
              </a:lnSpc>
            </a:pPr>
            <a:r>
              <a:rPr lang="en-GB" sz="1800" dirty="0">
                <a:latin typeface="Arial" charset="0"/>
                <a:cs typeface="Arial" charset="0"/>
              </a:rPr>
              <a:t>If  a channel is blocking the path for another channel, wavelength conversion resolves blocking</a:t>
            </a:r>
          </a:p>
        </p:txBody>
      </p:sp>
      <p:grpSp>
        <p:nvGrpSpPr>
          <p:cNvPr id="207875" name="Group 4"/>
          <p:cNvGrpSpPr>
            <a:grpSpLocks/>
          </p:cNvGrpSpPr>
          <p:nvPr/>
        </p:nvGrpSpPr>
        <p:grpSpPr bwMode="auto">
          <a:xfrm>
            <a:off x="5770567" y="2363796"/>
            <a:ext cx="1138238" cy="412751"/>
            <a:chOff x="3435" y="1929"/>
            <a:chExt cx="717" cy="260"/>
          </a:xfrm>
        </p:grpSpPr>
        <p:sp>
          <p:nvSpPr>
            <p:cNvPr id="207916" name="Oval 5"/>
            <p:cNvSpPr>
              <a:spLocks noChangeArrowheads="1"/>
            </p:cNvSpPr>
            <p:nvPr/>
          </p:nvSpPr>
          <p:spPr bwMode="auto">
            <a:xfrm>
              <a:off x="3435" y="1929"/>
              <a:ext cx="124" cy="25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7" name="Line 6"/>
            <p:cNvSpPr>
              <a:spLocks noChangeShapeType="1"/>
            </p:cNvSpPr>
            <p:nvPr/>
          </p:nvSpPr>
          <p:spPr bwMode="auto">
            <a:xfrm>
              <a:off x="3491" y="1929"/>
              <a:ext cx="6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8" name="Line 7"/>
            <p:cNvSpPr>
              <a:spLocks noChangeShapeType="1"/>
            </p:cNvSpPr>
            <p:nvPr/>
          </p:nvSpPr>
          <p:spPr bwMode="auto">
            <a:xfrm>
              <a:off x="3491" y="2189"/>
              <a:ext cx="6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9" name="Oval 8"/>
            <p:cNvSpPr>
              <a:spLocks noChangeArrowheads="1"/>
            </p:cNvSpPr>
            <p:nvPr/>
          </p:nvSpPr>
          <p:spPr bwMode="auto">
            <a:xfrm>
              <a:off x="4029" y="1929"/>
              <a:ext cx="123" cy="25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876" name="Group 9"/>
          <p:cNvGrpSpPr>
            <a:grpSpLocks/>
          </p:cNvGrpSpPr>
          <p:nvPr/>
        </p:nvGrpSpPr>
        <p:grpSpPr bwMode="auto">
          <a:xfrm>
            <a:off x="2738434" y="2363794"/>
            <a:ext cx="1166810" cy="471488"/>
            <a:chOff x="1525" y="1929"/>
            <a:chExt cx="735" cy="297"/>
          </a:xfrm>
        </p:grpSpPr>
        <p:sp>
          <p:nvSpPr>
            <p:cNvPr id="207912" name="Oval 10"/>
            <p:cNvSpPr>
              <a:spLocks noChangeArrowheads="1"/>
            </p:cNvSpPr>
            <p:nvPr/>
          </p:nvSpPr>
          <p:spPr bwMode="auto">
            <a:xfrm>
              <a:off x="1525" y="1929"/>
              <a:ext cx="123" cy="29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3" name="Line 11"/>
            <p:cNvSpPr>
              <a:spLocks noChangeShapeType="1"/>
            </p:cNvSpPr>
            <p:nvPr/>
          </p:nvSpPr>
          <p:spPr bwMode="auto">
            <a:xfrm>
              <a:off x="1581" y="1929"/>
              <a:ext cx="6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4" name="Line 12"/>
            <p:cNvSpPr>
              <a:spLocks noChangeShapeType="1"/>
            </p:cNvSpPr>
            <p:nvPr/>
          </p:nvSpPr>
          <p:spPr bwMode="auto">
            <a:xfrm>
              <a:off x="1581" y="2226"/>
              <a:ext cx="6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5" name="Oval 13"/>
            <p:cNvSpPr>
              <a:spLocks noChangeArrowheads="1"/>
            </p:cNvSpPr>
            <p:nvPr/>
          </p:nvSpPr>
          <p:spPr bwMode="auto">
            <a:xfrm>
              <a:off x="2137" y="1929"/>
              <a:ext cx="123" cy="29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710" name="Rectangle 14"/>
          <p:cNvSpPr>
            <a:spLocks noChangeArrowheads="1"/>
          </p:cNvSpPr>
          <p:nvPr/>
        </p:nvSpPr>
        <p:spPr bwMode="auto">
          <a:xfrm>
            <a:off x="4049713" y="1673225"/>
            <a:ext cx="1504950" cy="1268413"/>
          </a:xfrm>
          <a:prstGeom prst="rect">
            <a:avLst/>
          </a:prstGeom>
          <a:solidFill>
            <a:srgbClr val="FFFFC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12379">
                <a:alpha val="50000"/>
              </a:srgbClr>
            </a:outerShdw>
          </a:effectLst>
        </p:spPr>
        <p:txBody>
          <a:bodyPr vert="eaVert" wrap="none" anchor="ctr"/>
          <a:lstStyle/>
          <a:p>
            <a:pPr>
              <a:defRPr/>
            </a:pPr>
            <a:endParaRPr lang="en-GB"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207878" name="Group 15"/>
          <p:cNvGrpSpPr>
            <a:grpSpLocks/>
          </p:cNvGrpSpPr>
          <p:nvPr/>
        </p:nvGrpSpPr>
        <p:grpSpPr bwMode="auto">
          <a:xfrm>
            <a:off x="2754319" y="1716094"/>
            <a:ext cx="1136653" cy="457201"/>
            <a:chOff x="1535" y="1521"/>
            <a:chExt cx="716" cy="288"/>
          </a:xfrm>
        </p:grpSpPr>
        <p:sp>
          <p:nvSpPr>
            <p:cNvPr id="207908" name="Oval 16"/>
            <p:cNvSpPr>
              <a:spLocks noChangeArrowheads="1"/>
            </p:cNvSpPr>
            <p:nvPr/>
          </p:nvSpPr>
          <p:spPr bwMode="auto">
            <a:xfrm>
              <a:off x="1535" y="1521"/>
              <a:ext cx="123" cy="28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Line 17"/>
            <p:cNvSpPr>
              <a:spLocks noChangeShapeType="1"/>
            </p:cNvSpPr>
            <p:nvPr/>
          </p:nvSpPr>
          <p:spPr bwMode="auto">
            <a:xfrm>
              <a:off x="1590" y="1521"/>
              <a:ext cx="6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Line 18"/>
            <p:cNvSpPr>
              <a:spLocks noChangeShapeType="1"/>
            </p:cNvSpPr>
            <p:nvPr/>
          </p:nvSpPr>
          <p:spPr bwMode="auto">
            <a:xfrm>
              <a:off x="1590" y="1809"/>
              <a:ext cx="6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19"/>
            <p:cNvSpPr>
              <a:spLocks noChangeArrowheads="1"/>
            </p:cNvSpPr>
            <p:nvPr/>
          </p:nvSpPr>
          <p:spPr bwMode="auto">
            <a:xfrm>
              <a:off x="2128" y="1521"/>
              <a:ext cx="123" cy="28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38413" y="2563813"/>
            <a:ext cx="933450" cy="180975"/>
            <a:chOff x="1399" y="2055"/>
            <a:chExt cx="588" cy="114"/>
          </a:xfrm>
        </p:grpSpPr>
        <p:sp>
          <p:nvSpPr>
            <p:cNvPr id="207906" name="Freeform 21"/>
            <p:cNvSpPr>
              <a:spLocks/>
            </p:cNvSpPr>
            <p:nvPr/>
          </p:nvSpPr>
          <p:spPr bwMode="auto">
            <a:xfrm>
              <a:off x="1809" y="2055"/>
              <a:ext cx="178" cy="114"/>
            </a:xfrm>
            <a:custGeom>
              <a:avLst/>
              <a:gdLst>
                <a:gd name="T0" fmla="*/ 177 w 178"/>
                <a:gd name="T1" fmla="*/ 61 h 114"/>
                <a:gd name="T2" fmla="*/ 0 w 178"/>
                <a:gd name="T3" fmla="*/ 113 h 114"/>
                <a:gd name="T4" fmla="*/ 53 w 178"/>
                <a:gd name="T5" fmla="*/ 61 h 114"/>
                <a:gd name="T6" fmla="*/ 0 w 178"/>
                <a:gd name="T7" fmla="*/ 0 h 114"/>
                <a:gd name="T8" fmla="*/ 177 w 178"/>
                <a:gd name="T9" fmla="*/ 61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14"/>
                <a:gd name="T17" fmla="*/ 178 w 178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14">
                  <a:moveTo>
                    <a:pt x="177" y="61"/>
                  </a:moveTo>
                  <a:lnTo>
                    <a:pt x="0" y="113"/>
                  </a:lnTo>
                  <a:lnTo>
                    <a:pt x="53" y="61"/>
                  </a:lnTo>
                  <a:lnTo>
                    <a:pt x="0" y="0"/>
                  </a:lnTo>
                  <a:lnTo>
                    <a:pt x="177" y="61"/>
                  </a:lnTo>
                </a:path>
              </a:pathLst>
            </a:custGeom>
            <a:solidFill>
              <a:srgbClr val="CC00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07" name="Line 22"/>
            <p:cNvSpPr>
              <a:spLocks noChangeShapeType="1"/>
            </p:cNvSpPr>
            <p:nvPr/>
          </p:nvSpPr>
          <p:spPr bwMode="auto">
            <a:xfrm>
              <a:off x="1399" y="2119"/>
              <a:ext cx="459" cy="0"/>
            </a:xfrm>
            <a:prstGeom prst="line">
              <a:avLst/>
            </a:prstGeom>
            <a:noFill/>
            <a:ln w="25400">
              <a:solidFill>
                <a:srgbClr val="CC00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408363" y="2563813"/>
            <a:ext cx="3095625" cy="180975"/>
            <a:chOff x="1947" y="2055"/>
            <a:chExt cx="1950" cy="114"/>
          </a:xfrm>
        </p:grpSpPr>
        <p:sp>
          <p:nvSpPr>
            <p:cNvPr id="207904" name="Freeform 24"/>
            <p:cNvSpPr>
              <a:spLocks/>
            </p:cNvSpPr>
            <p:nvPr/>
          </p:nvSpPr>
          <p:spPr bwMode="auto">
            <a:xfrm>
              <a:off x="3719" y="2055"/>
              <a:ext cx="178" cy="114"/>
            </a:xfrm>
            <a:custGeom>
              <a:avLst/>
              <a:gdLst>
                <a:gd name="T0" fmla="*/ 177 w 178"/>
                <a:gd name="T1" fmla="*/ 61 h 114"/>
                <a:gd name="T2" fmla="*/ 0 w 178"/>
                <a:gd name="T3" fmla="*/ 113 h 114"/>
                <a:gd name="T4" fmla="*/ 54 w 178"/>
                <a:gd name="T5" fmla="*/ 61 h 114"/>
                <a:gd name="T6" fmla="*/ 0 w 178"/>
                <a:gd name="T7" fmla="*/ 0 h 114"/>
                <a:gd name="T8" fmla="*/ 177 w 178"/>
                <a:gd name="T9" fmla="*/ 61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14"/>
                <a:gd name="T17" fmla="*/ 178 w 178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14">
                  <a:moveTo>
                    <a:pt x="177" y="61"/>
                  </a:moveTo>
                  <a:lnTo>
                    <a:pt x="0" y="113"/>
                  </a:lnTo>
                  <a:lnTo>
                    <a:pt x="54" y="61"/>
                  </a:lnTo>
                  <a:lnTo>
                    <a:pt x="0" y="0"/>
                  </a:lnTo>
                  <a:lnTo>
                    <a:pt x="177" y="61"/>
                  </a:lnTo>
                </a:path>
              </a:pathLst>
            </a:custGeom>
            <a:solidFill>
              <a:srgbClr val="CC00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05" name="Line 25"/>
            <p:cNvSpPr>
              <a:spLocks noChangeShapeType="1"/>
            </p:cNvSpPr>
            <p:nvPr/>
          </p:nvSpPr>
          <p:spPr bwMode="auto">
            <a:xfrm>
              <a:off x="1947" y="2119"/>
              <a:ext cx="1821" cy="0"/>
            </a:xfrm>
            <a:prstGeom prst="line">
              <a:avLst/>
            </a:prstGeom>
            <a:noFill/>
            <a:ln w="25400">
              <a:solidFill>
                <a:srgbClr val="CC00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722" name="Line 26"/>
          <p:cNvSpPr>
            <a:spLocks noChangeShapeType="1"/>
          </p:cNvSpPr>
          <p:nvPr/>
        </p:nvSpPr>
        <p:spPr bwMode="auto">
          <a:xfrm>
            <a:off x="6424613" y="2665413"/>
            <a:ext cx="684212" cy="0"/>
          </a:xfrm>
          <a:prstGeom prst="line">
            <a:avLst/>
          </a:prstGeom>
          <a:noFill/>
          <a:ln w="25400">
            <a:solidFill>
              <a:srgbClr val="CC005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882" name="Group 27"/>
          <p:cNvGrpSpPr>
            <a:grpSpLocks/>
          </p:cNvGrpSpPr>
          <p:nvPr/>
        </p:nvGrpSpPr>
        <p:grpSpPr bwMode="auto">
          <a:xfrm>
            <a:off x="5770567" y="1701806"/>
            <a:ext cx="1138238" cy="412751"/>
            <a:chOff x="3435" y="1512"/>
            <a:chExt cx="717" cy="260"/>
          </a:xfrm>
        </p:grpSpPr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3435" y="1512"/>
              <a:ext cx="124" cy="25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Line 29"/>
            <p:cNvSpPr>
              <a:spLocks noChangeShapeType="1"/>
            </p:cNvSpPr>
            <p:nvPr/>
          </p:nvSpPr>
          <p:spPr bwMode="auto">
            <a:xfrm>
              <a:off x="3491" y="1512"/>
              <a:ext cx="6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Line 30"/>
            <p:cNvSpPr>
              <a:spLocks noChangeShapeType="1"/>
            </p:cNvSpPr>
            <p:nvPr/>
          </p:nvSpPr>
          <p:spPr bwMode="auto">
            <a:xfrm>
              <a:off x="3491" y="1772"/>
              <a:ext cx="6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4029" y="1512"/>
              <a:ext cx="123" cy="25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2608264" y="1838325"/>
            <a:ext cx="1609726" cy="179388"/>
            <a:chOff x="1643" y="1158"/>
            <a:chExt cx="1014" cy="113"/>
          </a:xfrm>
        </p:grpSpPr>
        <p:grpSp>
          <p:nvGrpSpPr>
            <p:cNvPr id="207896" name="Group 33"/>
            <p:cNvGrpSpPr>
              <a:grpSpLocks/>
            </p:cNvGrpSpPr>
            <p:nvPr/>
          </p:nvGrpSpPr>
          <p:grpSpPr bwMode="auto">
            <a:xfrm>
              <a:off x="1643" y="1158"/>
              <a:ext cx="587" cy="113"/>
              <a:chOff x="1437" y="1592"/>
              <a:chExt cx="587" cy="113"/>
            </a:xfrm>
          </p:grpSpPr>
          <p:sp>
            <p:nvSpPr>
              <p:cNvPr id="207898" name="Freeform 34"/>
              <p:cNvSpPr>
                <a:spLocks/>
              </p:cNvSpPr>
              <p:nvPr/>
            </p:nvSpPr>
            <p:spPr bwMode="auto">
              <a:xfrm>
                <a:off x="1846" y="1592"/>
                <a:ext cx="178" cy="113"/>
              </a:xfrm>
              <a:custGeom>
                <a:avLst/>
                <a:gdLst>
                  <a:gd name="T0" fmla="*/ 177 w 178"/>
                  <a:gd name="T1" fmla="*/ 60 h 113"/>
                  <a:gd name="T2" fmla="*/ 0 w 178"/>
                  <a:gd name="T3" fmla="*/ 112 h 113"/>
                  <a:gd name="T4" fmla="*/ 53 w 178"/>
                  <a:gd name="T5" fmla="*/ 60 h 113"/>
                  <a:gd name="T6" fmla="*/ 0 w 178"/>
                  <a:gd name="T7" fmla="*/ 0 h 113"/>
                  <a:gd name="T8" fmla="*/ 177 w 178"/>
                  <a:gd name="T9" fmla="*/ 6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177" y="60"/>
                    </a:moveTo>
                    <a:lnTo>
                      <a:pt x="0" y="112"/>
                    </a:lnTo>
                    <a:lnTo>
                      <a:pt x="53" y="60"/>
                    </a:lnTo>
                    <a:lnTo>
                      <a:pt x="0" y="0"/>
                    </a:lnTo>
                    <a:lnTo>
                      <a:pt x="177" y="60"/>
                    </a:lnTo>
                  </a:path>
                </a:pathLst>
              </a:custGeom>
              <a:solidFill>
                <a:srgbClr val="CC005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99" name="Line 35"/>
              <p:cNvSpPr>
                <a:spLocks noChangeShapeType="1"/>
              </p:cNvSpPr>
              <p:nvPr/>
            </p:nvSpPr>
            <p:spPr bwMode="auto">
              <a:xfrm>
                <a:off x="1437" y="1655"/>
                <a:ext cx="458" cy="0"/>
              </a:xfrm>
              <a:prstGeom prst="line">
                <a:avLst/>
              </a:prstGeom>
              <a:noFill/>
              <a:ln w="25400">
                <a:solidFill>
                  <a:srgbClr val="CC0055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7897" name="Line 36"/>
            <p:cNvSpPr>
              <a:spLocks noChangeShapeType="1"/>
            </p:cNvSpPr>
            <p:nvPr/>
          </p:nvSpPr>
          <p:spPr bwMode="auto">
            <a:xfrm>
              <a:off x="2221" y="1215"/>
              <a:ext cx="436" cy="1"/>
            </a:xfrm>
            <a:prstGeom prst="line">
              <a:avLst/>
            </a:prstGeom>
            <a:noFill/>
            <a:ln w="25400">
              <a:solidFill>
                <a:srgbClr val="CC005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5081591" y="2182807"/>
            <a:ext cx="2027238" cy="388936"/>
            <a:chOff x="3201" y="1375"/>
            <a:chExt cx="1277" cy="245"/>
          </a:xfrm>
        </p:grpSpPr>
        <p:sp>
          <p:nvSpPr>
            <p:cNvPr id="207891" name="Freeform 38"/>
            <p:cNvSpPr>
              <a:spLocks/>
            </p:cNvSpPr>
            <p:nvPr/>
          </p:nvSpPr>
          <p:spPr bwMode="auto">
            <a:xfrm>
              <a:off x="3894" y="1507"/>
              <a:ext cx="178" cy="113"/>
            </a:xfrm>
            <a:custGeom>
              <a:avLst/>
              <a:gdLst>
                <a:gd name="T0" fmla="*/ 177 w 178"/>
                <a:gd name="T1" fmla="*/ 60 h 113"/>
                <a:gd name="T2" fmla="*/ 0 w 178"/>
                <a:gd name="T3" fmla="*/ 112 h 113"/>
                <a:gd name="T4" fmla="*/ 53 w 178"/>
                <a:gd name="T5" fmla="*/ 60 h 113"/>
                <a:gd name="T6" fmla="*/ 0 w 178"/>
                <a:gd name="T7" fmla="*/ 0 h 113"/>
                <a:gd name="T8" fmla="*/ 177 w 178"/>
                <a:gd name="T9" fmla="*/ 6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13"/>
                <a:gd name="T17" fmla="*/ 178 w 178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13">
                  <a:moveTo>
                    <a:pt x="177" y="60"/>
                  </a:moveTo>
                  <a:lnTo>
                    <a:pt x="0" y="112"/>
                  </a:lnTo>
                  <a:lnTo>
                    <a:pt x="53" y="60"/>
                  </a:lnTo>
                  <a:lnTo>
                    <a:pt x="0" y="0"/>
                  </a:lnTo>
                  <a:lnTo>
                    <a:pt x="177" y="60"/>
                  </a:lnTo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7892" name="Group 39"/>
            <p:cNvGrpSpPr>
              <a:grpSpLocks/>
            </p:cNvGrpSpPr>
            <p:nvPr/>
          </p:nvGrpSpPr>
          <p:grpSpPr bwMode="auto">
            <a:xfrm>
              <a:off x="3201" y="1375"/>
              <a:ext cx="1277" cy="195"/>
              <a:chOff x="3201" y="1375"/>
              <a:chExt cx="1277" cy="195"/>
            </a:xfrm>
          </p:grpSpPr>
          <p:sp>
            <p:nvSpPr>
              <p:cNvPr id="207893" name="Line 40"/>
              <p:cNvSpPr>
                <a:spLocks noChangeShapeType="1"/>
              </p:cNvSpPr>
              <p:nvPr/>
            </p:nvSpPr>
            <p:spPr bwMode="auto">
              <a:xfrm>
                <a:off x="3410" y="1570"/>
                <a:ext cx="533" cy="0"/>
              </a:xfrm>
              <a:prstGeom prst="line">
                <a:avLst/>
              </a:prstGeom>
              <a:noFill/>
              <a:ln w="2540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94" name="Line 41"/>
              <p:cNvSpPr>
                <a:spLocks noChangeShapeType="1"/>
              </p:cNvSpPr>
              <p:nvPr/>
            </p:nvSpPr>
            <p:spPr bwMode="auto">
              <a:xfrm>
                <a:off x="4047" y="1565"/>
                <a:ext cx="431" cy="0"/>
              </a:xfrm>
              <a:prstGeom prst="line">
                <a:avLst/>
              </a:prstGeom>
              <a:noFill/>
              <a:ln w="2540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95" name="Line 42"/>
              <p:cNvSpPr>
                <a:spLocks noChangeShapeType="1"/>
              </p:cNvSpPr>
              <p:nvPr/>
            </p:nvSpPr>
            <p:spPr bwMode="auto">
              <a:xfrm>
                <a:off x="3201" y="1375"/>
                <a:ext cx="213" cy="195"/>
              </a:xfrm>
              <a:prstGeom prst="line">
                <a:avLst/>
              </a:prstGeom>
              <a:noFill/>
              <a:ln w="2540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3739" name="Line 43"/>
          <p:cNvSpPr>
            <a:spLocks noChangeShapeType="1"/>
          </p:cNvSpPr>
          <p:nvPr/>
        </p:nvSpPr>
        <p:spPr bwMode="auto">
          <a:xfrm>
            <a:off x="4205288" y="1925638"/>
            <a:ext cx="241300" cy="239712"/>
          </a:xfrm>
          <a:prstGeom prst="line">
            <a:avLst/>
          </a:prstGeom>
          <a:noFill/>
          <a:ln w="25400">
            <a:solidFill>
              <a:srgbClr val="CC005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0" name="Rectangle 44"/>
          <p:cNvSpPr>
            <a:spLocks noChangeArrowheads="1"/>
          </p:cNvSpPr>
          <p:nvPr/>
        </p:nvSpPr>
        <p:spPr bwMode="auto">
          <a:xfrm>
            <a:off x="4429125" y="2000250"/>
            <a:ext cx="639763" cy="298450"/>
          </a:xfrm>
          <a:prstGeom prst="rect">
            <a:avLst/>
          </a:prstGeom>
          <a:solidFill>
            <a:schemeClr val="accent2"/>
          </a:solidFill>
          <a:ln w="12700" cap="rnd">
            <a:solidFill>
              <a:srgbClr val="000000"/>
            </a:solidFill>
            <a:miter lim="800000"/>
            <a:headEnd/>
            <a:tailEnd/>
          </a:ln>
          <a:effectLst>
            <a:outerShdw dist="63500" dir="3187806" algn="ctr" rotWithShape="0">
              <a:srgbClr val="012379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GB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7887" name="Text Box 57"/>
          <p:cNvSpPr txBox="1">
            <a:spLocks noChangeArrowheads="1"/>
          </p:cNvSpPr>
          <p:nvPr/>
        </p:nvSpPr>
        <p:spPr bwMode="auto">
          <a:xfrm>
            <a:off x="2232025" y="1763713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1</a:t>
            </a:r>
          </a:p>
        </p:txBody>
      </p:sp>
      <p:sp>
        <p:nvSpPr>
          <p:cNvPr id="207888" name="Text Box 58"/>
          <p:cNvSpPr txBox="1">
            <a:spLocks noChangeArrowheads="1"/>
          </p:cNvSpPr>
          <p:nvPr/>
        </p:nvSpPr>
        <p:spPr bwMode="auto">
          <a:xfrm>
            <a:off x="2232025" y="2500313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2</a:t>
            </a:r>
          </a:p>
        </p:txBody>
      </p:sp>
      <p:sp>
        <p:nvSpPr>
          <p:cNvPr id="207889" name="Text Box 59"/>
          <p:cNvSpPr txBox="1">
            <a:spLocks noChangeArrowheads="1"/>
          </p:cNvSpPr>
          <p:nvPr/>
        </p:nvSpPr>
        <p:spPr bwMode="auto">
          <a:xfrm>
            <a:off x="7210425" y="1801813"/>
            <a:ext cx="285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1</a:t>
            </a:r>
          </a:p>
        </p:txBody>
      </p:sp>
      <p:sp>
        <p:nvSpPr>
          <p:cNvPr id="207890" name="Text Box 60"/>
          <p:cNvSpPr txBox="1">
            <a:spLocks noChangeArrowheads="1"/>
          </p:cNvSpPr>
          <p:nvPr/>
        </p:nvSpPr>
        <p:spPr bwMode="auto">
          <a:xfrm>
            <a:off x="7210425" y="2538413"/>
            <a:ext cx="285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94974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22" grpId="0" animBg="1"/>
      <p:bldP spid="4137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8050" y="295275"/>
            <a:ext cx="6477000" cy="4699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GB" dirty="0">
                <a:latin typeface="Arial" charset="0"/>
                <a:cs typeface="ＭＳ Ｐゴシック" charset="0"/>
              </a:rPr>
              <a:t>What is a Wavelength Converter?</a:t>
            </a:r>
          </a:p>
        </p:txBody>
      </p:sp>
      <p:sp>
        <p:nvSpPr>
          <p:cNvPr id="20377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82650" y="2669932"/>
            <a:ext cx="7772400" cy="742950"/>
          </a:xfrm>
          <a:noFill/>
        </p:spPr>
        <p:txBody>
          <a:bodyPr lIns="90488" tIns="44450" rIns="90488" bIns="44450"/>
          <a:lstStyle/>
          <a:p>
            <a:pPr marL="0" indent="0" algn="ctr" eaLnBrk="1" hangingPunct="1">
              <a:lnSpc>
                <a:spcPct val="140000"/>
              </a:lnSpc>
              <a:buFont typeface="Monotype Sorts" charset="0"/>
              <a:buNone/>
            </a:pPr>
            <a:r>
              <a:rPr lang="en-GB" sz="1800">
                <a:latin typeface="Arial" charset="0"/>
                <a:cs typeface="Arial" charset="0"/>
              </a:rPr>
              <a:t>It converts the wavelength of an optical channel to another wavelength, preserving the information encoded on the original  input channel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3767138" y="1395701"/>
            <a:ext cx="1671637" cy="1114425"/>
          </a:xfrm>
          <a:prstGeom prst="rect">
            <a:avLst/>
          </a:prstGeom>
          <a:solidFill>
            <a:schemeClr val="accent2"/>
          </a:solidFill>
          <a:ln w="12700" cap="rnd">
            <a:solidFill>
              <a:srgbClr val="000000"/>
            </a:solidFill>
            <a:miter lim="800000"/>
            <a:headEnd/>
            <a:tailEnd/>
          </a:ln>
          <a:effectLst>
            <a:outerShdw dist="63500" dir="3187806" algn="ctr" rotWithShape="0">
              <a:srgbClr val="012379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GB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3780" name="Rectangle 5"/>
          <p:cNvSpPr>
            <a:spLocks noChangeArrowheads="1"/>
          </p:cNvSpPr>
          <p:nvPr/>
        </p:nvSpPr>
        <p:spPr bwMode="auto">
          <a:xfrm>
            <a:off x="4024313" y="1662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203781" name="Rectangle 6"/>
          <p:cNvSpPr>
            <a:spLocks noChangeArrowheads="1"/>
          </p:cNvSpPr>
          <p:nvPr/>
        </p:nvSpPr>
        <p:spPr bwMode="auto">
          <a:xfrm>
            <a:off x="4173538" y="1662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03782" name="Rectangle 7"/>
          <p:cNvSpPr>
            <a:spLocks noChangeArrowheads="1"/>
          </p:cNvSpPr>
          <p:nvPr/>
        </p:nvSpPr>
        <p:spPr bwMode="auto">
          <a:xfrm>
            <a:off x="4278313" y="16624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203783" name="Rectangle 8"/>
          <p:cNvSpPr>
            <a:spLocks noChangeArrowheads="1"/>
          </p:cNvSpPr>
          <p:nvPr/>
        </p:nvSpPr>
        <p:spPr bwMode="auto">
          <a:xfrm>
            <a:off x="4381500" y="1662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03784" name="Rectangle 9"/>
          <p:cNvSpPr>
            <a:spLocks noChangeArrowheads="1"/>
          </p:cNvSpPr>
          <p:nvPr/>
        </p:nvSpPr>
        <p:spPr bwMode="auto">
          <a:xfrm>
            <a:off x="4475163" y="1662401"/>
            <a:ext cx="233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203785" name="Rectangle 10"/>
          <p:cNvSpPr>
            <a:spLocks noChangeArrowheads="1"/>
          </p:cNvSpPr>
          <p:nvPr/>
        </p:nvSpPr>
        <p:spPr bwMode="auto">
          <a:xfrm>
            <a:off x="4532313" y="1662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03786" name="Rectangle 11"/>
          <p:cNvSpPr>
            <a:spLocks noChangeArrowheads="1"/>
          </p:cNvSpPr>
          <p:nvPr/>
        </p:nvSpPr>
        <p:spPr bwMode="auto">
          <a:xfrm>
            <a:off x="4624388" y="1662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03787" name="Rectangle 12"/>
          <p:cNvSpPr>
            <a:spLocks noChangeArrowheads="1"/>
          </p:cNvSpPr>
          <p:nvPr/>
        </p:nvSpPr>
        <p:spPr bwMode="auto">
          <a:xfrm>
            <a:off x="4740275" y="1662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03788" name="Rectangle 13"/>
          <p:cNvSpPr>
            <a:spLocks noChangeArrowheads="1"/>
          </p:cNvSpPr>
          <p:nvPr/>
        </p:nvSpPr>
        <p:spPr bwMode="auto">
          <a:xfrm>
            <a:off x="4843463" y="1662401"/>
            <a:ext cx="246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03789" name="Rectangle 14"/>
          <p:cNvSpPr>
            <a:spLocks noChangeArrowheads="1"/>
          </p:cNvSpPr>
          <p:nvPr/>
        </p:nvSpPr>
        <p:spPr bwMode="auto">
          <a:xfrm>
            <a:off x="4913313" y="1662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03790" name="Rectangle 15"/>
          <p:cNvSpPr>
            <a:spLocks noChangeArrowheads="1"/>
          </p:cNvSpPr>
          <p:nvPr/>
        </p:nvSpPr>
        <p:spPr bwMode="auto">
          <a:xfrm>
            <a:off x="5029200" y="1662401"/>
            <a:ext cx="182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3791" name="Rectangle 16"/>
          <p:cNvSpPr>
            <a:spLocks noChangeArrowheads="1"/>
          </p:cNvSpPr>
          <p:nvPr/>
        </p:nvSpPr>
        <p:spPr bwMode="auto">
          <a:xfrm>
            <a:off x="4098925" y="18878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03792" name="Rectangle 17"/>
          <p:cNvSpPr>
            <a:spLocks noChangeArrowheads="1"/>
          </p:cNvSpPr>
          <p:nvPr/>
        </p:nvSpPr>
        <p:spPr bwMode="auto">
          <a:xfrm>
            <a:off x="4191000" y="18878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03793" name="Rectangle 18"/>
          <p:cNvSpPr>
            <a:spLocks noChangeArrowheads="1"/>
          </p:cNvSpPr>
          <p:nvPr/>
        </p:nvSpPr>
        <p:spPr bwMode="auto">
          <a:xfrm>
            <a:off x="4295775" y="18878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03794" name="Rectangle 19"/>
          <p:cNvSpPr>
            <a:spLocks noChangeArrowheads="1"/>
          </p:cNvSpPr>
          <p:nvPr/>
        </p:nvSpPr>
        <p:spPr bwMode="auto">
          <a:xfrm>
            <a:off x="4411663" y="1887826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203795" name="Rectangle 20"/>
          <p:cNvSpPr>
            <a:spLocks noChangeArrowheads="1"/>
          </p:cNvSpPr>
          <p:nvPr/>
        </p:nvSpPr>
        <p:spPr bwMode="auto">
          <a:xfrm>
            <a:off x="4514850" y="18878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03796" name="Rectangle 21"/>
          <p:cNvSpPr>
            <a:spLocks noChangeArrowheads="1"/>
          </p:cNvSpPr>
          <p:nvPr/>
        </p:nvSpPr>
        <p:spPr bwMode="auto">
          <a:xfrm>
            <a:off x="4606925" y="1887826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03797" name="Rectangle 22"/>
          <p:cNvSpPr>
            <a:spLocks noChangeArrowheads="1"/>
          </p:cNvSpPr>
          <p:nvPr/>
        </p:nvSpPr>
        <p:spPr bwMode="auto">
          <a:xfrm>
            <a:off x="4699000" y="1887826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03798" name="Rectangle 23"/>
          <p:cNvSpPr>
            <a:spLocks noChangeArrowheads="1"/>
          </p:cNvSpPr>
          <p:nvPr/>
        </p:nvSpPr>
        <p:spPr bwMode="auto">
          <a:xfrm>
            <a:off x="4768850" y="18878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03799" name="Rectangle 24"/>
          <p:cNvSpPr>
            <a:spLocks noChangeArrowheads="1"/>
          </p:cNvSpPr>
          <p:nvPr/>
        </p:nvSpPr>
        <p:spPr bwMode="auto">
          <a:xfrm>
            <a:off x="4860925" y="1887826"/>
            <a:ext cx="258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r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093916" y="1838614"/>
            <a:ext cx="1447802" cy="212725"/>
            <a:chOff x="1299" y="1829"/>
            <a:chExt cx="912" cy="134"/>
          </a:xfrm>
        </p:grpSpPr>
        <p:sp>
          <p:nvSpPr>
            <p:cNvPr id="203839" name="Freeform 26"/>
            <p:cNvSpPr>
              <a:spLocks/>
            </p:cNvSpPr>
            <p:nvPr/>
          </p:nvSpPr>
          <p:spPr bwMode="auto">
            <a:xfrm>
              <a:off x="1978" y="1829"/>
              <a:ext cx="233" cy="134"/>
            </a:xfrm>
            <a:custGeom>
              <a:avLst/>
              <a:gdLst>
                <a:gd name="T0" fmla="*/ 232 w 233"/>
                <a:gd name="T1" fmla="*/ 72 h 134"/>
                <a:gd name="T2" fmla="*/ 0 w 233"/>
                <a:gd name="T3" fmla="*/ 133 h 134"/>
                <a:gd name="T4" fmla="*/ 0 w 233"/>
                <a:gd name="T5" fmla="*/ 72 h 134"/>
                <a:gd name="T6" fmla="*/ 0 w 233"/>
                <a:gd name="T7" fmla="*/ 0 h 134"/>
                <a:gd name="T8" fmla="*/ 232 w 233"/>
                <a:gd name="T9" fmla="*/ 72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134"/>
                <a:gd name="T17" fmla="*/ 233 w 233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134">
                  <a:moveTo>
                    <a:pt x="232" y="72"/>
                  </a:moveTo>
                  <a:lnTo>
                    <a:pt x="0" y="13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232" y="72"/>
                  </a:lnTo>
                </a:path>
              </a:pathLst>
            </a:custGeom>
            <a:solidFill>
              <a:srgbClr val="CF0E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40" name="Line 27"/>
            <p:cNvSpPr>
              <a:spLocks noChangeShapeType="1"/>
            </p:cNvSpPr>
            <p:nvPr/>
          </p:nvSpPr>
          <p:spPr bwMode="auto">
            <a:xfrm>
              <a:off x="1299" y="1902"/>
              <a:ext cx="67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713421" y="1838614"/>
            <a:ext cx="1447802" cy="212725"/>
            <a:chOff x="3579" y="1829"/>
            <a:chExt cx="912" cy="134"/>
          </a:xfrm>
        </p:grpSpPr>
        <p:sp>
          <p:nvSpPr>
            <p:cNvPr id="203837" name="Freeform 29"/>
            <p:cNvSpPr>
              <a:spLocks/>
            </p:cNvSpPr>
            <p:nvPr/>
          </p:nvSpPr>
          <p:spPr bwMode="auto">
            <a:xfrm>
              <a:off x="4258" y="1829"/>
              <a:ext cx="233" cy="134"/>
            </a:xfrm>
            <a:custGeom>
              <a:avLst/>
              <a:gdLst>
                <a:gd name="T0" fmla="*/ 232 w 233"/>
                <a:gd name="T1" fmla="*/ 72 h 134"/>
                <a:gd name="T2" fmla="*/ 0 w 233"/>
                <a:gd name="T3" fmla="*/ 133 h 134"/>
                <a:gd name="T4" fmla="*/ 0 w 233"/>
                <a:gd name="T5" fmla="*/ 72 h 134"/>
                <a:gd name="T6" fmla="*/ 0 w 233"/>
                <a:gd name="T7" fmla="*/ 0 h 134"/>
                <a:gd name="T8" fmla="*/ 232 w 233"/>
                <a:gd name="T9" fmla="*/ 72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134"/>
                <a:gd name="T17" fmla="*/ 233 w 233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134">
                  <a:moveTo>
                    <a:pt x="232" y="72"/>
                  </a:moveTo>
                  <a:lnTo>
                    <a:pt x="0" y="13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232" y="72"/>
                  </a:ln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38" name="Line 30"/>
            <p:cNvSpPr>
              <a:spLocks noChangeShapeType="1"/>
            </p:cNvSpPr>
            <p:nvPr/>
          </p:nvSpPr>
          <p:spPr bwMode="auto">
            <a:xfrm>
              <a:off x="3579" y="1902"/>
              <a:ext cx="67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3802" name="Rectangle 31"/>
          <p:cNvSpPr>
            <a:spLocks noChangeArrowheads="1"/>
          </p:cNvSpPr>
          <p:nvPr/>
        </p:nvSpPr>
        <p:spPr bwMode="auto">
          <a:xfrm>
            <a:off x="2144713" y="1213139"/>
            <a:ext cx="23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03803" name="Rectangle 32"/>
          <p:cNvSpPr>
            <a:spLocks noChangeArrowheads="1"/>
          </p:cNvSpPr>
          <p:nvPr/>
        </p:nvSpPr>
        <p:spPr bwMode="auto">
          <a:xfrm>
            <a:off x="2201863" y="1213139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03804" name="Rectangle 33"/>
          <p:cNvSpPr>
            <a:spLocks noChangeArrowheads="1"/>
          </p:cNvSpPr>
          <p:nvPr/>
        </p:nvSpPr>
        <p:spPr bwMode="auto">
          <a:xfrm>
            <a:off x="2317750" y="1213139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203805" name="Rectangle 34"/>
          <p:cNvSpPr>
            <a:spLocks noChangeArrowheads="1"/>
          </p:cNvSpPr>
          <p:nvPr/>
        </p:nvSpPr>
        <p:spPr bwMode="auto">
          <a:xfrm>
            <a:off x="2433638" y="1213139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03806" name="Rectangle 35"/>
          <p:cNvSpPr>
            <a:spLocks noChangeArrowheads="1"/>
          </p:cNvSpPr>
          <p:nvPr/>
        </p:nvSpPr>
        <p:spPr bwMode="auto">
          <a:xfrm>
            <a:off x="2549525" y="1213139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03807" name="Rectangle 36"/>
          <p:cNvSpPr>
            <a:spLocks noChangeArrowheads="1"/>
          </p:cNvSpPr>
          <p:nvPr/>
        </p:nvSpPr>
        <p:spPr bwMode="auto">
          <a:xfrm>
            <a:off x="2617788" y="1213139"/>
            <a:ext cx="182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3808" name="Rectangle 37"/>
          <p:cNvSpPr>
            <a:spLocks noChangeArrowheads="1"/>
          </p:cNvSpPr>
          <p:nvPr/>
        </p:nvSpPr>
        <p:spPr bwMode="auto">
          <a:xfrm>
            <a:off x="2670175" y="1213139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03809" name="Rectangle 38"/>
          <p:cNvSpPr>
            <a:spLocks noChangeArrowheads="1"/>
          </p:cNvSpPr>
          <p:nvPr/>
        </p:nvSpPr>
        <p:spPr bwMode="auto">
          <a:xfrm>
            <a:off x="2751138" y="1213139"/>
            <a:ext cx="233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03810" name="Rectangle 39"/>
          <p:cNvSpPr>
            <a:spLocks noChangeArrowheads="1"/>
          </p:cNvSpPr>
          <p:nvPr/>
        </p:nvSpPr>
        <p:spPr bwMode="auto">
          <a:xfrm>
            <a:off x="2808288" y="1213139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03811" name="Rectangle 40"/>
          <p:cNvSpPr>
            <a:spLocks noChangeArrowheads="1"/>
          </p:cNvSpPr>
          <p:nvPr/>
        </p:nvSpPr>
        <p:spPr bwMode="auto">
          <a:xfrm>
            <a:off x="2913063" y="1213139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03812" name="Rectangle 41"/>
          <p:cNvSpPr>
            <a:spLocks noChangeArrowheads="1"/>
          </p:cNvSpPr>
          <p:nvPr/>
        </p:nvSpPr>
        <p:spPr bwMode="auto">
          <a:xfrm>
            <a:off x="3028950" y="1213139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03813" name="Rectangle 42"/>
          <p:cNvSpPr>
            <a:spLocks noChangeArrowheads="1"/>
          </p:cNvSpPr>
          <p:nvPr/>
        </p:nvSpPr>
        <p:spPr bwMode="auto">
          <a:xfrm>
            <a:off x="3132138" y="1213139"/>
            <a:ext cx="233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203814" name="Rectangle 43"/>
          <p:cNvSpPr>
            <a:spLocks noChangeArrowheads="1"/>
          </p:cNvSpPr>
          <p:nvPr/>
        </p:nvSpPr>
        <p:spPr bwMode="auto">
          <a:xfrm>
            <a:off x="3190875" y="1213139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3815" name="Rectangle 44"/>
          <p:cNvSpPr>
            <a:spLocks noChangeArrowheads="1"/>
          </p:cNvSpPr>
          <p:nvPr/>
        </p:nvSpPr>
        <p:spPr bwMode="auto">
          <a:xfrm>
            <a:off x="2449513" y="1438564"/>
            <a:ext cx="4175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@</a:t>
            </a:r>
          </a:p>
        </p:txBody>
      </p:sp>
      <p:sp>
        <p:nvSpPr>
          <p:cNvPr id="203816" name="Rectangle 45"/>
          <p:cNvSpPr>
            <a:spLocks noChangeArrowheads="1"/>
          </p:cNvSpPr>
          <p:nvPr/>
        </p:nvSpPr>
        <p:spPr bwMode="auto">
          <a:xfrm>
            <a:off x="2641600" y="1438564"/>
            <a:ext cx="182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3817" name="Rectangle 46"/>
          <p:cNvSpPr>
            <a:spLocks noChangeArrowheads="1"/>
          </p:cNvSpPr>
          <p:nvPr/>
        </p:nvSpPr>
        <p:spPr bwMode="auto">
          <a:xfrm>
            <a:off x="2693988" y="1438564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Symbol" charset="0"/>
              </a:rPr>
              <a:t></a:t>
            </a:r>
          </a:p>
        </p:txBody>
      </p:sp>
      <p:sp>
        <p:nvSpPr>
          <p:cNvPr id="203818" name="Rectangle 47"/>
          <p:cNvSpPr>
            <a:spLocks noChangeArrowheads="1"/>
          </p:cNvSpPr>
          <p:nvPr/>
        </p:nvSpPr>
        <p:spPr bwMode="auto">
          <a:xfrm>
            <a:off x="2808288" y="1538576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3819" name="Rectangle 48"/>
          <p:cNvSpPr>
            <a:spLocks noChangeArrowheads="1"/>
          </p:cNvSpPr>
          <p:nvPr/>
        </p:nvSpPr>
        <p:spPr bwMode="auto">
          <a:xfrm>
            <a:off x="5689600" y="1197264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03820" name="Rectangle 49"/>
          <p:cNvSpPr>
            <a:spLocks noChangeArrowheads="1"/>
          </p:cNvSpPr>
          <p:nvPr/>
        </p:nvSpPr>
        <p:spPr bwMode="auto">
          <a:xfrm>
            <a:off x="5792788" y="1197264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03821" name="Rectangle 50"/>
          <p:cNvSpPr>
            <a:spLocks noChangeArrowheads="1"/>
          </p:cNvSpPr>
          <p:nvPr/>
        </p:nvSpPr>
        <p:spPr bwMode="auto">
          <a:xfrm>
            <a:off x="5908675" y="1197264"/>
            <a:ext cx="246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03822" name="Rectangle 51"/>
          <p:cNvSpPr>
            <a:spLocks noChangeArrowheads="1"/>
          </p:cNvSpPr>
          <p:nvPr/>
        </p:nvSpPr>
        <p:spPr bwMode="auto">
          <a:xfrm>
            <a:off x="5978525" y="1197264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203823" name="Rectangle 52"/>
          <p:cNvSpPr>
            <a:spLocks noChangeArrowheads="1"/>
          </p:cNvSpPr>
          <p:nvPr/>
        </p:nvSpPr>
        <p:spPr bwMode="auto">
          <a:xfrm>
            <a:off x="6092825" y="1197264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03824" name="Rectangle 53"/>
          <p:cNvSpPr>
            <a:spLocks noChangeArrowheads="1"/>
          </p:cNvSpPr>
          <p:nvPr/>
        </p:nvSpPr>
        <p:spPr bwMode="auto">
          <a:xfrm>
            <a:off x="6208713" y="1197264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03825" name="Rectangle 54"/>
          <p:cNvSpPr>
            <a:spLocks noChangeArrowheads="1"/>
          </p:cNvSpPr>
          <p:nvPr/>
        </p:nvSpPr>
        <p:spPr bwMode="auto">
          <a:xfrm>
            <a:off x="6278563" y="1197264"/>
            <a:ext cx="182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3826" name="Rectangle 55"/>
          <p:cNvSpPr>
            <a:spLocks noChangeArrowheads="1"/>
          </p:cNvSpPr>
          <p:nvPr/>
        </p:nvSpPr>
        <p:spPr bwMode="auto">
          <a:xfrm>
            <a:off x="6330950" y="1197264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03827" name="Rectangle 56"/>
          <p:cNvSpPr>
            <a:spLocks noChangeArrowheads="1"/>
          </p:cNvSpPr>
          <p:nvPr/>
        </p:nvSpPr>
        <p:spPr bwMode="auto">
          <a:xfrm>
            <a:off x="6411913" y="1197264"/>
            <a:ext cx="23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03828" name="Rectangle 57"/>
          <p:cNvSpPr>
            <a:spLocks noChangeArrowheads="1"/>
          </p:cNvSpPr>
          <p:nvPr/>
        </p:nvSpPr>
        <p:spPr bwMode="auto">
          <a:xfrm>
            <a:off x="6469063" y="1197264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03829" name="Rectangle 58"/>
          <p:cNvSpPr>
            <a:spLocks noChangeArrowheads="1"/>
          </p:cNvSpPr>
          <p:nvPr/>
        </p:nvSpPr>
        <p:spPr bwMode="auto">
          <a:xfrm>
            <a:off x="6572250" y="1197264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03830" name="Rectangle 59"/>
          <p:cNvSpPr>
            <a:spLocks noChangeArrowheads="1"/>
          </p:cNvSpPr>
          <p:nvPr/>
        </p:nvSpPr>
        <p:spPr bwMode="auto">
          <a:xfrm>
            <a:off x="6688138" y="1197264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03831" name="Rectangle 60"/>
          <p:cNvSpPr>
            <a:spLocks noChangeArrowheads="1"/>
          </p:cNvSpPr>
          <p:nvPr/>
        </p:nvSpPr>
        <p:spPr bwMode="auto">
          <a:xfrm>
            <a:off x="6792913" y="1197264"/>
            <a:ext cx="23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203832" name="Rectangle 61"/>
          <p:cNvSpPr>
            <a:spLocks noChangeArrowheads="1"/>
          </p:cNvSpPr>
          <p:nvPr/>
        </p:nvSpPr>
        <p:spPr bwMode="auto">
          <a:xfrm>
            <a:off x="6850063" y="1197264"/>
            <a:ext cx="182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3833" name="Rectangle 62"/>
          <p:cNvSpPr>
            <a:spLocks noChangeArrowheads="1"/>
          </p:cNvSpPr>
          <p:nvPr/>
        </p:nvSpPr>
        <p:spPr bwMode="auto">
          <a:xfrm>
            <a:off x="6051550" y="1421101"/>
            <a:ext cx="417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@</a:t>
            </a:r>
          </a:p>
        </p:txBody>
      </p:sp>
      <p:sp>
        <p:nvSpPr>
          <p:cNvPr id="203834" name="Rectangle 63"/>
          <p:cNvSpPr>
            <a:spLocks noChangeArrowheads="1"/>
          </p:cNvSpPr>
          <p:nvPr/>
        </p:nvSpPr>
        <p:spPr bwMode="auto">
          <a:xfrm>
            <a:off x="6243638" y="1421101"/>
            <a:ext cx="182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3835" name="Rectangle 64"/>
          <p:cNvSpPr>
            <a:spLocks noChangeArrowheads="1"/>
          </p:cNvSpPr>
          <p:nvPr/>
        </p:nvSpPr>
        <p:spPr bwMode="auto">
          <a:xfrm>
            <a:off x="6296025" y="14211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Symbol" charset="0"/>
              </a:rPr>
              <a:t></a:t>
            </a:r>
          </a:p>
        </p:txBody>
      </p:sp>
      <p:sp>
        <p:nvSpPr>
          <p:cNvPr id="203836" name="Rectangle 65"/>
          <p:cNvSpPr>
            <a:spLocks noChangeArrowheads="1"/>
          </p:cNvSpPr>
          <p:nvPr/>
        </p:nvSpPr>
        <p:spPr bwMode="auto">
          <a:xfrm>
            <a:off x="6410325" y="15211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2</a:t>
            </a:r>
          </a:p>
        </p:txBody>
      </p:sp>
      <p:pic>
        <p:nvPicPr>
          <p:cNvPr id="203868" name="Picture 203867">
            <a:extLst>
              <a:ext uri="{FF2B5EF4-FFF2-40B4-BE49-F238E27FC236}">
                <a16:creationId xmlns:a16="http://schemas.microsoft.com/office/drawing/2014/main" id="{4D9DF363-560B-4D65-B032-89E385DA0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3" y="3795254"/>
            <a:ext cx="6283126" cy="1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03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7175500" cy="609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ＭＳ Ｐゴシック" charset="0"/>
              </a:rPr>
              <a:t>Optical wavelength converters (OWC)</a:t>
            </a:r>
          </a:p>
        </p:txBody>
      </p:sp>
      <p:sp>
        <p:nvSpPr>
          <p:cNvPr id="205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295400"/>
            <a:ext cx="8509000" cy="4114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Multiple technologies are possible</a:t>
            </a: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Example : OWC based on SOA</a:t>
            </a:r>
          </a:p>
          <a:p>
            <a:pPr lvl="1" eaLnBrk="1" hangingPunct="1"/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1800" dirty="0">
                <a:latin typeface="Symbol" charset="0"/>
                <a:cs typeface="Arial" charset="0"/>
              </a:rPr>
              <a:t></a:t>
            </a:r>
            <a:r>
              <a:rPr lang="en-US" sz="1800" baseline="-25000" dirty="0">
                <a:latin typeface="Arial" charset="0"/>
                <a:cs typeface="Arial" charset="0"/>
              </a:rPr>
              <a:t>s</a:t>
            </a:r>
            <a:r>
              <a:rPr lang="en-US" sz="1800" dirty="0">
                <a:latin typeface="Arial" charset="0"/>
                <a:cs typeface="Arial" charset="0"/>
              </a:rPr>
              <a:t> : modulated input signal</a:t>
            </a:r>
          </a:p>
          <a:p>
            <a:pPr lvl="1" eaLnBrk="1" hangingPunct="1"/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1800" dirty="0">
                <a:latin typeface="Symbol" charset="0"/>
                <a:cs typeface="Arial" charset="0"/>
              </a:rPr>
              <a:t></a:t>
            </a:r>
            <a:r>
              <a:rPr lang="en-US" sz="1800" baseline="-25000" dirty="0">
                <a:latin typeface="Arial" charset="0"/>
                <a:cs typeface="Arial" charset="0"/>
              </a:rPr>
              <a:t>p</a:t>
            </a:r>
            <a:r>
              <a:rPr lang="en-US" sz="1800" dirty="0">
                <a:latin typeface="Arial" charset="0"/>
                <a:cs typeface="Arial" charset="0"/>
              </a:rPr>
              <a:t> : continuous wave (CW)</a:t>
            </a:r>
          </a:p>
          <a:p>
            <a:pPr lvl="1" eaLnBrk="1" hangingPunct="1"/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1800" dirty="0">
                <a:latin typeface="Symbol" charset="0"/>
                <a:cs typeface="Arial" charset="0"/>
              </a:rPr>
              <a:t></a:t>
            </a:r>
            <a:r>
              <a:rPr lang="en-US" sz="1800" baseline="-25000" dirty="0">
                <a:latin typeface="Arial" charset="0"/>
                <a:cs typeface="Arial" charset="0"/>
              </a:rPr>
              <a:t>s</a:t>
            </a:r>
            <a:r>
              <a:rPr lang="en-US" sz="1800" dirty="0">
                <a:latin typeface="Arial" charset="0"/>
                <a:cs typeface="Arial" charset="0"/>
              </a:rPr>
              <a:t> and </a:t>
            </a:r>
            <a:r>
              <a:rPr lang="en-US" sz="1800" dirty="0">
                <a:latin typeface="Symbol" charset="0"/>
                <a:cs typeface="Arial" charset="0"/>
              </a:rPr>
              <a:t></a:t>
            </a:r>
            <a:r>
              <a:rPr lang="en-US" sz="1800" baseline="-25000" dirty="0">
                <a:latin typeface="Arial" charset="0"/>
                <a:cs typeface="Arial" charset="0"/>
              </a:rPr>
              <a:t>p</a:t>
            </a:r>
            <a:r>
              <a:rPr lang="en-US" sz="1800" dirty="0">
                <a:latin typeface="Arial" charset="0"/>
                <a:cs typeface="Arial" charset="0"/>
              </a:rPr>
              <a:t> interact due to FWM non-linear effect to generate new carriers :					</a:t>
            </a: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FWM is transparent to the amplitude and to the phase of  </a:t>
            </a:r>
            <a:r>
              <a:rPr lang="en-US" sz="2000" dirty="0">
                <a:latin typeface="Symbol" charset="0"/>
                <a:cs typeface="Arial" charset="0"/>
              </a:rPr>
              <a:t></a:t>
            </a:r>
            <a:r>
              <a:rPr lang="en-US" sz="2000" dirty="0">
                <a:latin typeface="Arial" charset="0"/>
                <a:cs typeface="Arial" charset="0"/>
              </a:rPr>
              <a:t>s </a:t>
            </a: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Limitations : </a:t>
            </a:r>
            <a:r>
              <a:rPr lang="en-US" sz="2000" dirty="0">
                <a:latin typeface="Symbol" charset="0"/>
                <a:cs typeface="Arial" charset="0"/>
              </a:rPr>
              <a:t></a:t>
            </a:r>
            <a:r>
              <a:rPr lang="en-US" sz="2000" dirty="0">
                <a:latin typeface="Arial" charset="0"/>
                <a:cs typeface="Arial" charset="0"/>
              </a:rPr>
              <a:t>s must be modulated at most 100 Gbit/s </a:t>
            </a:r>
          </a:p>
          <a:p>
            <a:pPr eaLnBrk="1" hangingPunct="1"/>
            <a:endParaRPr lang="en-US" sz="2000" dirty="0">
              <a:latin typeface="Arial" charset="0"/>
              <a:cs typeface="Arial" charset="0"/>
            </a:endParaRPr>
          </a:p>
        </p:txBody>
      </p:sp>
      <p:grpSp>
        <p:nvGrpSpPr>
          <p:cNvPr id="205827" name="Group 4"/>
          <p:cNvGrpSpPr>
            <a:grpSpLocks/>
          </p:cNvGrpSpPr>
          <p:nvPr/>
        </p:nvGrpSpPr>
        <p:grpSpPr bwMode="auto">
          <a:xfrm>
            <a:off x="773113" y="4800600"/>
            <a:ext cx="7599362" cy="1176338"/>
            <a:chOff x="527" y="2859"/>
            <a:chExt cx="5364" cy="834"/>
          </a:xfrm>
        </p:grpSpPr>
        <p:pic>
          <p:nvPicPr>
            <p:cNvPr id="205830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" y="2859"/>
              <a:ext cx="5364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831" name="Rectangle 6"/>
            <p:cNvSpPr>
              <a:spLocks noChangeArrowheads="1"/>
            </p:cNvSpPr>
            <p:nvPr/>
          </p:nvSpPr>
          <p:spPr bwMode="auto">
            <a:xfrm>
              <a:off x="4416" y="3024"/>
              <a:ext cx="768" cy="528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2" name="Text Box 7"/>
            <p:cNvSpPr txBox="1">
              <a:spLocks noChangeArrowheads="1"/>
            </p:cNvSpPr>
            <p:nvPr/>
          </p:nvSpPr>
          <p:spPr bwMode="auto">
            <a:xfrm>
              <a:off x="4560" y="3169"/>
              <a:ext cx="61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fr-FR" sz="2000">
                  <a:solidFill>
                    <a:schemeClr val="tx2"/>
                  </a:solidFill>
                  <a:latin typeface="Century Schoolbook" charset="0"/>
                </a:rPr>
                <a:t>Filter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53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DA5B-F899-4DC5-827C-D9F9F718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SOA-MZI wavelength converter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E5543-56FA-42A6-A61B-9C228A6630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A00E9-647F-4714-B827-2E64DC8A6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04589-9FCE-43AB-B6A9-07B0987EF2A7}"/>
              </a:ext>
            </a:extLst>
          </p:cNvPr>
          <p:cNvSpPr txBox="1"/>
          <p:nvPr/>
        </p:nvSpPr>
        <p:spPr>
          <a:xfrm>
            <a:off x="395536" y="11967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 Phase Modulation (XPM)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6ED26-0BA6-E34B-B5AE-55A951FF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21" y="1772816"/>
            <a:ext cx="7653357" cy="2467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78FED-AB07-D645-BF6A-5E8315B5ADAF}"/>
              </a:ext>
            </a:extLst>
          </p:cNvPr>
          <p:cNvSpPr txBox="1"/>
          <p:nvPr/>
        </p:nvSpPr>
        <p:spPr>
          <a:xfrm>
            <a:off x="611560" y="4509120"/>
            <a:ext cx="7449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XPM induces phase change to new wavelength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MZI interferometer translates phase change in amplitude modulation</a:t>
            </a:r>
          </a:p>
        </p:txBody>
      </p:sp>
    </p:spTree>
    <p:extLst>
      <p:ext uri="{BB962C8B-B14F-4D97-AF65-F5344CB8AC3E}">
        <p14:creationId xmlns:p14="http://schemas.microsoft.com/office/powerpoint/2010/main" val="276782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27032</TotalTime>
  <Words>1042</Words>
  <Application>Microsoft Macintosh PowerPoint</Application>
  <PresentationFormat>On-screen Show (4:3)</PresentationFormat>
  <Paragraphs>387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Century Schoolbook</vt:lpstr>
      <vt:lpstr>Courier New</vt:lpstr>
      <vt:lpstr>FuturaA Md BT</vt:lpstr>
      <vt:lpstr>Monotype Sorts</vt:lpstr>
      <vt:lpstr>Symbol</vt:lpstr>
      <vt:lpstr>Times New Roman</vt:lpstr>
      <vt:lpstr>Wingdings</vt:lpstr>
      <vt:lpstr>Office Theme</vt:lpstr>
      <vt:lpstr>Optical Networks  [EENGM0003]</vt:lpstr>
      <vt:lpstr>Part 2</vt:lpstr>
      <vt:lpstr>Topics</vt:lpstr>
      <vt:lpstr>Wavelength Path</vt:lpstr>
      <vt:lpstr>Virtual Wavelength Path</vt:lpstr>
      <vt:lpstr>Necessity for Wavelength Conversion - Blocking </vt:lpstr>
      <vt:lpstr>What is a Wavelength Converter?</vt:lpstr>
      <vt:lpstr>Optical wavelength converters (OWC)</vt:lpstr>
      <vt:lpstr>SOA-MZI wavelength converter</vt:lpstr>
      <vt:lpstr>PowerPoint Presentation</vt:lpstr>
      <vt:lpstr>A WDM Ring Network</vt:lpstr>
      <vt:lpstr>Example</vt:lpstr>
      <vt:lpstr>Grating Based Optical Add-Drop Multiplexer </vt:lpstr>
      <vt:lpstr>Wavelength Add/Drop Multiplexers</vt:lpstr>
      <vt:lpstr>Static OADM I</vt:lpstr>
      <vt:lpstr>Optical Cross Connect (OXC)</vt:lpstr>
      <vt:lpstr>Optical Cross Connect (OXC)</vt:lpstr>
      <vt:lpstr>Static Cross Connect</vt:lpstr>
      <vt:lpstr>Static Cross Connect</vt:lpstr>
      <vt:lpstr>What about passive WDM routing?</vt:lpstr>
      <vt:lpstr>What about passive WDM routing?</vt:lpstr>
      <vt:lpstr>What about passive WDM routing?</vt:lpstr>
      <vt:lpstr>PowerPoint Presentation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George Kanellos</cp:lastModifiedBy>
  <cp:revision>454</cp:revision>
  <cp:lastPrinted>2018-01-23T17:16:26Z</cp:lastPrinted>
  <dcterms:created xsi:type="dcterms:W3CDTF">2013-02-14T16:53:45Z</dcterms:created>
  <dcterms:modified xsi:type="dcterms:W3CDTF">2021-02-22T18:59:55Z</dcterms:modified>
</cp:coreProperties>
</file>