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8" r:id="rId3"/>
    <p:sldId id="348" r:id="rId4"/>
    <p:sldId id="349" r:id="rId5"/>
    <p:sldId id="350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D6C3-2F48-467C-AF65-4ABDDBBAE839}" v="75" dt="2022-01-29T19:00:16.651"/>
    <p1510:client id="{3F8B9EF5-3DD1-4E17-859F-FD872AD1FFF8}" v="62" dt="2022-01-29T15:37:20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9:00:16.647" v="726" actId="58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9:00:16.647" v="726" actId="58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9:00:16.647" v="726" actId="58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20136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Week14_Lecture012_ASync_electronicAmplifiers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Amp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Signal from photodiode is weak (~</a:t>
            </a:r>
            <a:r>
              <a:rPr lang="en-GB" dirty="0" err="1"/>
              <a:t>pA</a:t>
            </a:r>
            <a:r>
              <a:rPr lang="en-GB" dirty="0"/>
              <a:t> or </a:t>
            </a:r>
            <a:r>
              <a:rPr lang="en-GB" dirty="0" err="1"/>
              <a:t>nA</a:t>
            </a:r>
            <a:r>
              <a:rPr lang="en-GB" dirty="0"/>
              <a:t>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We use amplifiers to get a stronger signal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Simplest: Op-Amp</a:t>
            </a:r>
          </a:p>
          <a:p>
            <a:pPr algn="l"/>
            <a:endParaRPr lang="en-GB" dirty="0"/>
          </a:p>
        </p:txBody>
      </p:sp>
      <p:pic>
        <p:nvPicPr>
          <p:cNvPr id="1026" name="Picture 2" descr="Inverting Op Amp">
            <a:extLst>
              <a:ext uri="{FF2B5EF4-FFF2-40B4-BE49-F238E27FC236}">
                <a16:creationId xmlns:a16="http://schemas.microsoft.com/office/drawing/2014/main" id="{29155972-71E5-4AE1-8C9E-A22C568F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91" y="1009209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rational amplifier - Wikipedia">
            <a:extLst>
              <a:ext uri="{FF2B5EF4-FFF2-40B4-BE49-F238E27FC236}">
                <a16:creationId xmlns:a16="http://schemas.microsoft.com/office/drawing/2014/main" id="{AD91FBA2-8F89-4B89-B0D3-45A2C4A5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17" y="3474649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Op-Amp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25D6F300-44D7-4853-AC57-4464EAB1816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1101" y="1009209"/>
                <a:ext cx="5581857" cy="452287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dirty="0"/>
                  <a:t>Can have very high gain ( 1E5 or so)</a:t>
                </a:r>
              </a:p>
              <a:p>
                <a:pPr algn="l"/>
                <a:endParaRPr lang="en-GB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(1+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endParaRPr lang="en-GB" dirty="0"/>
              </a:p>
            </p:txBody>
          </p:sp>
        </mc:Choice>
        <mc:Fallback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25D6F300-44D7-4853-AC57-4464EAB18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1101" y="1009209"/>
                <a:ext cx="5581857" cy="4522877"/>
              </a:xfrm>
              <a:blipFill>
                <a:blip r:embed="rId2"/>
                <a:stretch>
                  <a:fillRect l="-1638" t="-1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Operational amplifier - Wikipedia">
            <a:extLst>
              <a:ext uri="{FF2B5EF4-FFF2-40B4-BE49-F238E27FC236}">
                <a16:creationId xmlns:a16="http://schemas.microsoft.com/office/drawing/2014/main" id="{AD91FBA2-8F89-4B89-B0D3-45A2C4A5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316" y="4296951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68B0B2-75BA-4E21-A24D-ED1393E8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29" y="825690"/>
            <a:ext cx="3567133" cy="3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Op-Amp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V. High input impedance R</a:t>
            </a:r>
            <a:r>
              <a:rPr lang="en-GB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so low input current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V. Low output impedance R</a:t>
            </a:r>
            <a:r>
              <a:rPr lang="en-GB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so large output current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Isolate input and output (Nothing flows backwards)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7DF4D1-D1D3-49F9-9A0F-E878201E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82" y="1049853"/>
            <a:ext cx="5016126" cy="37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Instrumentation Amp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First stage is low gain</a:t>
            </a: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Great for impedance matching any photodetector.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Is differential input:</a:t>
            </a: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	Only modulated light affects the amplifiers.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V. Low noise, High speed.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BA3515-9BF3-48F2-9DE0-BA174239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0" y="1133039"/>
            <a:ext cx="6259039" cy="46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Using amplifiers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B52613-4B6E-4209-BE82-78ABB5915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Amp does not change signal to noise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Both get amplified equally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You can only use filters to reduce signal and noise at specific frequency ranges</a:t>
            </a:r>
          </a:p>
        </p:txBody>
      </p:sp>
      <p:pic>
        <p:nvPicPr>
          <p:cNvPr id="5122" name="Picture 2" descr="Amplifier Design Basics » Electronics Notes">
            <a:extLst>
              <a:ext uri="{FF2B5EF4-FFF2-40B4-BE49-F238E27FC236}">
                <a16:creationId xmlns:a16="http://schemas.microsoft.com/office/drawing/2014/main" id="{9E356DA7-960A-4C43-8BAB-952D8F41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63" y="3910866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ignal Processing: Filtering Out The Noise">
            <a:extLst>
              <a:ext uri="{FF2B5EF4-FFF2-40B4-BE49-F238E27FC236}">
                <a16:creationId xmlns:a16="http://schemas.microsoft.com/office/drawing/2014/main" id="{0E814CD5-C5F7-4182-92D1-F900AFD71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10766" r="48517" b="10406"/>
          <a:stretch/>
        </p:blipFill>
        <p:spPr bwMode="auto">
          <a:xfrm>
            <a:off x="355231" y="4106932"/>
            <a:ext cx="3815483" cy="9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ignal Processing: Filtering Out The Noise">
            <a:extLst>
              <a:ext uri="{FF2B5EF4-FFF2-40B4-BE49-F238E27FC236}">
                <a16:creationId xmlns:a16="http://schemas.microsoft.com/office/drawing/2014/main" id="{C0CA7841-5750-47A4-BF0E-53966560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10766" r="48517" b="10406"/>
          <a:stretch/>
        </p:blipFill>
        <p:spPr bwMode="auto">
          <a:xfrm>
            <a:off x="7897592" y="2920817"/>
            <a:ext cx="3815483" cy="30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9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Office Theme</vt:lpstr>
      <vt:lpstr>Optical communications and data networks (EENGM2001) Week14_Lecture012_ASync_electronicAmplifiers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2022-01-29T19:00:20Z</dcterms:modified>
</cp:coreProperties>
</file>