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8" r:id="rId3"/>
    <p:sldId id="351" r:id="rId4"/>
    <p:sldId id="352" r:id="rId5"/>
    <p:sldId id="354" r:id="rId6"/>
    <p:sldId id="355" r:id="rId7"/>
    <p:sldId id="356" r:id="rId8"/>
    <p:sldId id="35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6D6C3-2F48-467C-AF65-4ABDDBBAE839}" v="74" dt="2022-01-29T17:48:54.723"/>
    <p1510:client id="{3F8B9EF5-3DD1-4E17-859F-FD872AD1FFF8}" v="62" dt="2022-01-29T15:37:20.002"/>
    <p1510:client id="{916172B8-F291-4461-AF12-D5C0055C9981}" v="80" dt="2022-01-29T19:43:04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2" d="100"/>
          <a:sy n="11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4:51.016" v="1242" actId="20577"/>
      <pc:docMkLst>
        <pc:docMk/>
      </pc:docMkLst>
      <pc:sldChg chg="modSp mod">
        <pc:chgData name="Siddarth Joshi" userId="bc4d29ca-e482-4031-a817-c6a7c744f97a" providerId="ADAL" clId="{916172B8-F291-4461-AF12-D5C0055C9981}" dt="2022-01-29T19:44:51.016" v="1242" actId="20577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9:44:51.016" v="1242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CUkVULzSHc?start=129&amp;feature=oembed" TargetMode="Externa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86906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900" dirty="0">
                <a:solidFill>
                  <a:srgbClr val="0070C0"/>
                </a:solidFill>
                <a:latin typeface="Arial Narrow" panose="020B0606020202030204" pitchFamily="34" charset="0"/>
              </a:rPr>
              <a:t>Week14_Lecture013_ASync_Beamsplitters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Beam Splitter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Optical device to change the direction of a fraction of the input power.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Not dependent on wavelength, polarisation, etc. </a:t>
            </a:r>
          </a:p>
        </p:txBody>
      </p:sp>
      <p:pic>
        <p:nvPicPr>
          <p:cNvPr id="2" name="Picture 2" descr="Beam Splitters">
            <a:extLst>
              <a:ext uri="{FF2B5EF4-FFF2-40B4-BE49-F238E27FC236}">
                <a16:creationId xmlns:a16="http://schemas.microsoft.com/office/drawing/2014/main" id="{9686C351-6040-49FF-98CA-DEA82808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67" y="1372696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747EC5A-5F0F-4088-AC20-91AEE4A01A30}"/>
              </a:ext>
            </a:extLst>
          </p:cNvPr>
          <p:cNvSpPr txBox="1">
            <a:spLocks/>
          </p:cNvSpPr>
          <p:nvPr/>
        </p:nvSpPr>
        <p:spPr>
          <a:xfrm>
            <a:off x="2675154" y="2688143"/>
            <a:ext cx="2863874" cy="51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Only in the ideal case</a:t>
            </a:r>
          </a:p>
        </p:txBody>
      </p:sp>
      <p:pic>
        <p:nvPicPr>
          <p:cNvPr id="3" name="Picture 4" descr="What are Beamsplitters? | Edmund Optics">
            <a:extLst>
              <a:ext uri="{FF2B5EF4-FFF2-40B4-BE49-F238E27FC236}">
                <a16:creationId xmlns:a16="http://schemas.microsoft.com/office/drawing/2014/main" id="{4C8417E6-18F9-4511-B849-1B7C5449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70" y="3353896"/>
            <a:ext cx="3285510" cy="25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amsplitters | High Precision | Custom Made | ZYGO">
            <a:extLst>
              <a:ext uri="{FF2B5EF4-FFF2-40B4-BE49-F238E27FC236}">
                <a16:creationId xmlns:a16="http://schemas.microsoft.com/office/drawing/2014/main" id="{BA7D6F76-CD13-42E9-8255-0585AFC0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" y="4370134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am splitters, explained by RP Photonics Encyclopedia; optical power  splitter, beamsplitter, thin-film polarizer, non-polarizing beam splitter  cubes, important properties">
            <a:extLst>
              <a:ext uri="{FF2B5EF4-FFF2-40B4-BE49-F238E27FC236}">
                <a16:creationId xmlns:a16="http://schemas.microsoft.com/office/drawing/2014/main" id="{85B45ABC-966A-4DB3-A12A-21F79EAC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0" y="4214176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tical Beamsplitters | Beamsplitter plates | DST-Series">
            <a:extLst>
              <a:ext uri="{FF2B5EF4-FFF2-40B4-BE49-F238E27FC236}">
                <a16:creationId xmlns:a16="http://schemas.microsoft.com/office/drawing/2014/main" id="{5027A2E8-A036-4FCF-8C8D-6B67B719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92" y="3467932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Beam Splitter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Splitting ratio, can be chosen.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Most common is 50:50</a:t>
            </a:r>
          </a:p>
          <a:p>
            <a:pPr algn="l"/>
            <a:r>
              <a:rPr lang="en-GB" dirty="0"/>
              <a:t>Also called 3dB coupler.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Used in interferometers,</a:t>
            </a:r>
          </a:p>
          <a:p>
            <a:pPr algn="l"/>
            <a:r>
              <a:rPr lang="en-GB" dirty="0"/>
              <a:t>Duplicating an optical signal</a:t>
            </a:r>
          </a:p>
        </p:txBody>
      </p:sp>
      <p:pic>
        <p:nvPicPr>
          <p:cNvPr id="2050" name="Picture 2" descr="What is a beam splitter and how do you make one? - YouTube">
            <a:extLst>
              <a:ext uri="{FF2B5EF4-FFF2-40B4-BE49-F238E27FC236}">
                <a16:creationId xmlns:a16="http://schemas.microsoft.com/office/drawing/2014/main" id="{D75A0C8F-2DF6-453B-8FB8-261A6857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44" y="1009208"/>
            <a:ext cx="4235888" cy="23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am splitter - Wikipedia">
            <a:extLst>
              <a:ext uri="{FF2B5EF4-FFF2-40B4-BE49-F238E27FC236}">
                <a16:creationId xmlns:a16="http://schemas.microsoft.com/office/drawing/2014/main" id="{3EFCB78B-DF85-4844-A72D-FCBB25DA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599" y="3649001"/>
            <a:ext cx="3005926" cy="21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51294B5-1CC1-4FB2-96B4-00F0E373D578}"/>
              </a:ext>
            </a:extLst>
          </p:cNvPr>
          <p:cNvSpPr txBox="1">
            <a:spLocks/>
          </p:cNvSpPr>
          <p:nvPr/>
        </p:nvSpPr>
        <p:spPr>
          <a:xfrm>
            <a:off x="296030" y="4433853"/>
            <a:ext cx="5091694" cy="161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All copies of the signal will have a lower transmit power than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281548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Beam Splitter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Can be a fibre device as well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51294B5-1CC1-4FB2-96B4-00F0E373D578}"/>
              </a:ext>
            </a:extLst>
          </p:cNvPr>
          <p:cNvSpPr txBox="1">
            <a:spLocks/>
          </p:cNvSpPr>
          <p:nvPr/>
        </p:nvSpPr>
        <p:spPr>
          <a:xfrm>
            <a:off x="8704343" y="1052744"/>
            <a:ext cx="3326556" cy="161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This is a very expensive way to make a BS.</a:t>
            </a:r>
          </a:p>
        </p:txBody>
      </p:sp>
      <p:pic>
        <p:nvPicPr>
          <p:cNvPr id="3074" name="Picture 2" descr="DTS0095 - Beam Splitters/Combiners">
            <a:extLst>
              <a:ext uri="{FF2B5EF4-FFF2-40B4-BE49-F238E27FC236}">
                <a16:creationId xmlns:a16="http://schemas.microsoft.com/office/drawing/2014/main" id="{E8AE4E33-2627-4C9D-B441-96E08B37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908215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S/PBC Polarization Beam Splitter/Combiner | MEISU">
            <a:extLst>
              <a:ext uri="{FF2B5EF4-FFF2-40B4-BE49-F238E27FC236}">
                <a16:creationId xmlns:a16="http://schemas.microsoft.com/office/drawing/2014/main" id="{3668CE1E-1B92-4C0B-8ACD-8541F75C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2" y="2890854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064nm 1310nm 1550nm PM Fiber Beam Splitter High Extinction Ratio Fiber  Coupler">
            <a:extLst>
              <a:ext uri="{FF2B5EF4-FFF2-40B4-BE49-F238E27FC236}">
                <a16:creationId xmlns:a16="http://schemas.microsoft.com/office/drawing/2014/main" id="{433A51DC-5B9E-4689-9498-77CCC454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74" y="2869326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2μm Polarization Beam Splitter/Combiner | Optical Passive Components">
            <a:extLst>
              <a:ext uri="{FF2B5EF4-FFF2-40B4-BE49-F238E27FC236}">
                <a16:creationId xmlns:a16="http://schemas.microsoft.com/office/drawing/2014/main" id="{072B9B66-84E7-491A-B0B1-7D42D6EE2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13" y="2869326"/>
            <a:ext cx="4777166" cy="31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D78E6F-65DA-43A5-9C43-6E2C9D8AA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02" y="5005433"/>
            <a:ext cx="6019246" cy="9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Evanescent field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Light travelling in a waveguide has an electric field that extends to infinity.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Too far from the edge the field is too weak to consider.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But very close to the edge, there is a measurable field – the Evanescent field</a:t>
            </a:r>
          </a:p>
        </p:txBody>
      </p:sp>
      <p:pic>
        <p:nvPicPr>
          <p:cNvPr id="5122" name="Picture 2" descr="Evanescent Optics INC.">
            <a:extLst>
              <a:ext uri="{FF2B5EF4-FFF2-40B4-BE49-F238E27FC236}">
                <a16:creationId xmlns:a16="http://schemas.microsoft.com/office/drawing/2014/main" id="{3995D168-8FD9-4225-9566-52C4B09C9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24" y="910533"/>
            <a:ext cx="5537775" cy="20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fractometric Optical Fiber Platforms for Label Free Sensing | IntechOpen">
            <a:extLst>
              <a:ext uri="{FF2B5EF4-FFF2-40B4-BE49-F238E27FC236}">
                <a16:creationId xmlns:a16="http://schemas.microsoft.com/office/drawing/2014/main" id="{9ACCC40E-3875-496C-8BAD-2166C2F1A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r="14619"/>
          <a:stretch/>
        </p:blipFill>
        <p:spPr bwMode="auto">
          <a:xfrm>
            <a:off x="5742958" y="4283496"/>
            <a:ext cx="5091695" cy="12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9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Tapering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The field strength of light does not change based on the single mode core diameter.</a:t>
            </a:r>
          </a:p>
        </p:txBody>
      </p:sp>
      <p:pic>
        <p:nvPicPr>
          <p:cNvPr id="6146" name="Picture 2" descr="Tapered Fibers | LaseOptics Corporation">
            <a:extLst>
              <a:ext uri="{FF2B5EF4-FFF2-40B4-BE49-F238E27FC236}">
                <a16:creationId xmlns:a16="http://schemas.microsoft.com/office/drawing/2014/main" id="{C942DCEA-5B74-426A-BEDB-DB31B0E7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19" y="1207632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BA12F17-2732-4753-8DEF-EDA1CF853F4D}"/>
              </a:ext>
            </a:extLst>
          </p:cNvPr>
          <p:cNvSpPr txBox="1">
            <a:spLocks/>
          </p:cNvSpPr>
          <p:nvPr/>
        </p:nvSpPr>
        <p:spPr>
          <a:xfrm>
            <a:off x="275198" y="2664454"/>
            <a:ext cx="8985021" cy="252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Remember, in Async lecture005_fibre, we studied that the core size only dictates the lower cut off wavelength.</a:t>
            </a:r>
          </a:p>
          <a:p>
            <a:pPr algn="l"/>
            <a:r>
              <a:rPr lang="en-GB" dirty="0">
                <a:solidFill>
                  <a:srgbClr val="0070C0"/>
                </a:solidFill>
              </a:rPr>
              <a:t>Any wavelength longer than that will be single mode. </a:t>
            </a:r>
          </a:p>
          <a:p>
            <a:pPr algn="l"/>
            <a:r>
              <a:rPr lang="en-GB" dirty="0">
                <a:solidFill>
                  <a:srgbClr val="0070C0"/>
                </a:solidFill>
              </a:rPr>
              <a:t>But the loss will be very high.</a:t>
            </a:r>
          </a:p>
          <a:p>
            <a:pPr algn="l"/>
            <a:r>
              <a:rPr lang="en-GB" dirty="0">
                <a:solidFill>
                  <a:srgbClr val="0070C0"/>
                </a:solidFill>
              </a:rPr>
              <a:t>The loss mechanism is the Evanescent field  </a:t>
            </a:r>
          </a:p>
        </p:txBody>
      </p:sp>
    </p:spTree>
    <p:extLst>
      <p:ext uri="{BB962C8B-B14F-4D97-AF65-F5344CB8AC3E}">
        <p14:creationId xmlns:p14="http://schemas.microsoft.com/office/powerpoint/2010/main" val="330611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Tapering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The field strength of light does not change based on the single mode core diameter.</a:t>
            </a:r>
          </a:p>
        </p:txBody>
      </p:sp>
      <p:pic>
        <p:nvPicPr>
          <p:cNvPr id="6146" name="Picture 2" descr="Tapered Fibers | LaseOptics Corporation">
            <a:extLst>
              <a:ext uri="{FF2B5EF4-FFF2-40B4-BE49-F238E27FC236}">
                <a16:creationId xmlns:a16="http://schemas.microsoft.com/office/drawing/2014/main" id="{C942DCEA-5B74-426A-BEDB-DB31B0E7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19" y="1207632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nline Media 2" title="Tapering Optical Fibers">
            <a:hlinkClick r:id="" action="ppaction://media"/>
            <a:extLst>
              <a:ext uri="{FF2B5EF4-FFF2-40B4-BE49-F238E27FC236}">
                <a16:creationId xmlns:a16="http://schemas.microsoft.com/office/drawing/2014/main" id="{E746994B-8C42-4A37-B75E-CBCFA5635B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97139" y="2152221"/>
            <a:ext cx="7048580" cy="39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-1" y="15114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Beam Splitter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Maximizing quantum discord from interference in multi-port fiber  beamsplitters | npj Quantum Information">
            <a:extLst>
              <a:ext uri="{FF2B5EF4-FFF2-40B4-BE49-F238E27FC236}">
                <a16:creationId xmlns:a16="http://schemas.microsoft.com/office/drawing/2014/main" id="{1055082B-C0A1-43BF-94D8-E39A9AE5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00" y="935497"/>
            <a:ext cx="6542627" cy="304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EB436E3-67FB-4D30-BD60-88FD4215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1" y="3611551"/>
            <a:ext cx="5418119" cy="24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7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238</Words>
  <Application>Microsoft Macintosh PowerPoint</Application>
  <PresentationFormat>Widescreen</PresentationFormat>
  <Paragraphs>34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Optical communications and data networks (EENGM2001) Week14_Lecture013_ASync_Beamsplitters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Jiadi Li</cp:lastModifiedBy>
  <cp:revision>2</cp:revision>
  <dcterms:created xsi:type="dcterms:W3CDTF">2021-12-09T20:36:13Z</dcterms:created>
  <dcterms:modified xsi:type="dcterms:W3CDTF">2022-02-14T20:26:46Z</dcterms:modified>
</cp:coreProperties>
</file>