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49" r:id="rId2"/>
    <p:sldId id="384" r:id="rId3"/>
    <p:sldId id="266" r:id="rId4"/>
    <p:sldId id="264" r:id="rId5"/>
    <p:sldId id="396" r:id="rId6"/>
    <p:sldId id="392" r:id="rId7"/>
  </p:sldIdLst>
  <p:sldSz cx="9144000" cy="6858000" type="overhead"/>
  <p:notesSz cx="9872663" cy="67976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C0C0C0"/>
    <a:srgbClr val="FF66FF"/>
    <a:srgbClr val="00FF99"/>
    <a:srgbClr val="9999FF"/>
    <a:srgbClr val="E0FFA3"/>
    <a:srgbClr val="3399FF"/>
    <a:srgbClr val="66FF66"/>
    <a:srgbClr val="FFFF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87C1BF-775A-3349-9D25-34C0FD1FDA53}" v="1" dt="2021-03-01T20:17:05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4737" autoAdjust="0"/>
    <p:restoredTop sz="95872" autoAdjust="0"/>
  </p:normalViewPr>
  <p:slideViewPr>
    <p:cSldViewPr snapToGrid="0">
      <p:cViewPr varScale="1">
        <p:scale>
          <a:sx n="92" d="100"/>
          <a:sy n="92" d="100"/>
        </p:scale>
        <p:origin x="192" y="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992" y="52"/>
      </p:cViewPr>
      <p:guideLst>
        <p:guide orient="horz" pos="2139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E1372E27-8494-A546-944D-CE4F68A15D2F}"/>
    <pc:docChg chg="undo custSel modSld sldOrd">
      <pc:chgData name="George Oikonomou" userId="e5e5709f-5788-4bb9-a2cb-c47cfc333c75" providerId="ADAL" clId="{E1372E27-8494-A546-944D-CE4F68A15D2F}" dt="2020-02-24T17:42:04.918" v="393" actId="20577"/>
      <pc:docMkLst>
        <pc:docMk/>
      </pc:docMkLst>
      <pc:sldChg chg="ord">
        <pc:chgData name="George Oikonomou" userId="e5e5709f-5788-4bb9-a2cb-c47cfc333c75" providerId="ADAL" clId="{E1372E27-8494-A546-944D-CE4F68A15D2F}" dt="2020-02-24T17:38:12.429" v="80"/>
        <pc:sldMkLst>
          <pc:docMk/>
          <pc:sldMk cId="3783003636" sldId="280"/>
        </pc:sldMkLst>
      </pc:sldChg>
      <pc:sldChg chg="modSp">
        <pc:chgData name="George Oikonomou" userId="e5e5709f-5788-4bb9-a2cb-c47cfc333c75" providerId="ADAL" clId="{E1372E27-8494-A546-944D-CE4F68A15D2F}" dt="2020-02-24T14:50:08.099" v="78" actId="20577"/>
        <pc:sldMkLst>
          <pc:docMk/>
          <pc:sldMk cId="3059830048" sldId="282"/>
        </pc:sldMkLst>
        <pc:spChg chg="mod">
          <ac:chgData name="George Oikonomou" userId="e5e5709f-5788-4bb9-a2cb-c47cfc333c75" providerId="ADAL" clId="{E1372E27-8494-A546-944D-CE4F68A15D2F}" dt="2020-02-24T14:50:08.099" v="78" actId="20577"/>
          <ac:spMkLst>
            <pc:docMk/>
            <pc:sldMk cId="3059830048" sldId="282"/>
            <ac:spMk id="362" creationId="{00000000-0000-0000-0000-000000000000}"/>
          </ac:spMkLst>
        </pc:spChg>
      </pc:sldChg>
      <pc:sldChg chg="modSp">
        <pc:chgData name="George Oikonomou" userId="e5e5709f-5788-4bb9-a2cb-c47cfc333c75" providerId="ADAL" clId="{E1372E27-8494-A546-944D-CE4F68A15D2F}" dt="2020-02-24T17:39:46.111" v="167" actId="1036"/>
        <pc:sldMkLst>
          <pc:docMk/>
          <pc:sldMk cId="3431320318" sldId="386"/>
        </pc:sldMkLst>
        <pc:spChg chg="mod">
          <ac:chgData name="George Oikonomou" userId="e5e5709f-5788-4bb9-a2cb-c47cfc333c75" providerId="ADAL" clId="{E1372E27-8494-A546-944D-CE4F68A15D2F}" dt="2020-02-24T17:39:46.111" v="167" actId="1036"/>
          <ac:spMkLst>
            <pc:docMk/>
            <pc:sldMk cId="3431320318" sldId="386"/>
            <ac:spMk id="10" creationId="{9A49E648-90FF-DE4E-8D14-E2A762BFF93F}"/>
          </ac:spMkLst>
        </pc:spChg>
      </pc:sldChg>
      <pc:sldChg chg="modSp">
        <pc:chgData name="George Oikonomou" userId="e5e5709f-5788-4bb9-a2cb-c47cfc333c75" providerId="ADAL" clId="{E1372E27-8494-A546-944D-CE4F68A15D2F}" dt="2020-02-24T17:42:04.918" v="393" actId="20577"/>
        <pc:sldMkLst>
          <pc:docMk/>
          <pc:sldMk cId="4041061945" sldId="387"/>
        </pc:sldMkLst>
        <pc:spChg chg="mod">
          <ac:chgData name="George Oikonomou" userId="e5e5709f-5788-4bb9-a2cb-c47cfc333c75" providerId="ADAL" clId="{E1372E27-8494-A546-944D-CE4F68A15D2F}" dt="2020-02-24T17:42:04.918" v="393" actId="20577"/>
          <ac:spMkLst>
            <pc:docMk/>
            <pc:sldMk cId="4041061945" sldId="387"/>
            <ac:spMk id="3" creationId="{550894D6-4AFE-2042-B8EC-4CB4B8E023E1}"/>
          </ac:spMkLst>
        </pc:spChg>
      </pc:sldChg>
    </pc:docChg>
  </pc:docChgLst>
  <pc:docChgLst>
    <pc:chgData name="George Oikonomou" userId="e5e5709f-5788-4bb9-a2cb-c47cfc333c75" providerId="ADAL" clId="{F287C1BF-775A-3349-9D25-34C0FD1FDA53}"/>
    <pc:docChg chg="delSld modSld sldOrd modShowInfo">
      <pc:chgData name="George Oikonomou" userId="e5e5709f-5788-4bb9-a2cb-c47cfc333c75" providerId="ADAL" clId="{F287C1BF-775A-3349-9D25-34C0FD1FDA53}" dt="2021-03-08T17:51:57.848" v="4" actId="2744"/>
      <pc:docMkLst>
        <pc:docMk/>
      </pc:docMkLst>
      <pc:sldChg chg="ord">
        <pc:chgData name="George Oikonomou" userId="e5e5709f-5788-4bb9-a2cb-c47cfc333c75" providerId="ADAL" clId="{F287C1BF-775A-3349-9D25-34C0FD1FDA53}" dt="2021-03-08T17:43:12.735" v="1" actId="20578"/>
        <pc:sldMkLst>
          <pc:docMk/>
          <pc:sldMk cId="3049852958" sldId="264"/>
        </pc:sldMkLst>
      </pc:sldChg>
      <pc:sldChg chg="modSp">
        <pc:chgData name="George Oikonomou" userId="e5e5709f-5788-4bb9-a2cb-c47cfc333c75" providerId="ADAL" clId="{F287C1BF-775A-3349-9D25-34C0FD1FDA53}" dt="2021-03-01T20:17:05.985" v="0"/>
        <pc:sldMkLst>
          <pc:docMk/>
          <pc:sldMk cId="442708218" sldId="349"/>
        </pc:sldMkLst>
        <pc:spChg chg="mod">
          <ac:chgData name="George Oikonomou" userId="e5e5709f-5788-4bb9-a2cb-c47cfc333c75" providerId="ADAL" clId="{F287C1BF-775A-3349-9D25-34C0FD1FDA53}" dt="2021-03-01T20:17:05.985" v="0"/>
          <ac:spMkLst>
            <pc:docMk/>
            <pc:sldMk cId="442708218" sldId="349"/>
            <ac:spMk id="4098" creationId="{00000000-0000-0000-0000-000000000000}"/>
          </ac:spMkLst>
        </pc:spChg>
      </pc:sldChg>
      <pc:sldChg chg="del">
        <pc:chgData name="George Oikonomou" userId="e5e5709f-5788-4bb9-a2cb-c47cfc333c75" providerId="ADAL" clId="{F287C1BF-775A-3349-9D25-34C0FD1FDA53}" dt="2021-03-08T17:46:58.179" v="2" actId="2696"/>
        <pc:sldMkLst>
          <pc:docMk/>
          <pc:sldMk cId="405691971" sldId="385"/>
        </pc:sldMkLst>
      </pc:sldChg>
      <pc:sldChg chg="ord">
        <pc:chgData name="George Oikonomou" userId="e5e5709f-5788-4bb9-a2cb-c47cfc333c75" providerId="ADAL" clId="{F287C1BF-775A-3349-9D25-34C0FD1FDA53}" dt="2021-03-08T17:48:35.284" v="3" actId="20578"/>
        <pc:sldMkLst>
          <pc:docMk/>
          <pc:sldMk cId="13331687" sldId="39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9254592" y="6517201"/>
            <a:ext cx="519368" cy="2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/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94004" y="-59723"/>
            <a:ext cx="9282794" cy="5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1600" b="1" dirty="0">
                <a:latin typeface="Arial" panose="020B0604020202020204" pitchFamily="34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en-US" sz="1600" b="1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380226"/>
            <a:ext cx="8702326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r>
              <a:rPr lang="en-GB"/>
              <a:t>© 2015 DK : </a:t>
            </a:r>
            <a:r>
              <a:rPr lang="en-GB" err="1"/>
              <a:t>Dept</a:t>
            </a:r>
            <a:r>
              <a:rPr lang="en-GB"/>
              <a:t> Electrical and Electronic Engineering : University of Bristol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979635" y="6380226"/>
            <a:ext cx="893029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16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042" y="3230880"/>
            <a:ext cx="7240580" cy="28601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51213" y="592138"/>
            <a:ext cx="3175000" cy="23828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15915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41331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93708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43755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35903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64007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066"/>
            <a:ext cx="8229600" cy="4818224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9084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15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28478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7745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973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64651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8544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3923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file://localhost/Users/freelance/Desktop/UoB_PowerpointSlides_v3-1.jp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 vert="horz" lIns="81586" tIns="40791" rIns="81586" bIns="40791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nl" dirty="0">
                <a:solidFill>
                  <a:srgbClr val="000000">
                    <a:tint val="75000"/>
                  </a:srgbClr>
                </a:solidFill>
                <a:ea typeface="+mn-ea"/>
              </a:rPr>
              <a:t>UoB : EENG : Net. Sys. &amp; Apps (EENGM0009) : © GO 2016-2019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2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/>
              <a:t>Selected Topics on IoT Networking</a:t>
            </a:r>
            <a:endParaRPr lang="en-US" altLang="en-US" sz="3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Helvetica"/>
                <a:cs typeface="Helvetica"/>
              </a:rPr>
              <a:t>Wireless Sensor Networks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2016-2019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4270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xmlns:p14="http://schemas.microsoft.com/office/powerpoint/2010/main" advTm="443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WSN</a:t>
            </a:r>
            <a:endParaRPr lang="en-GB" dirty="0"/>
          </a:p>
        </p:txBody>
      </p:sp>
      <p:sp>
        <p:nvSpPr>
          <p:cNvPr id="68633" name="Line 25"/>
          <p:cNvSpPr>
            <a:spLocks noChangeShapeType="1"/>
          </p:cNvSpPr>
          <p:nvPr/>
        </p:nvSpPr>
        <p:spPr bwMode="auto">
          <a:xfrm>
            <a:off x="4064681" y="2034019"/>
            <a:ext cx="457200" cy="838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4" name="Line 26"/>
          <p:cNvSpPr>
            <a:spLocks noChangeShapeType="1"/>
          </p:cNvSpPr>
          <p:nvPr/>
        </p:nvSpPr>
        <p:spPr bwMode="auto">
          <a:xfrm flipH="1" flipV="1">
            <a:off x="4674281" y="3253219"/>
            <a:ext cx="76200" cy="1066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5" name="Line 27"/>
          <p:cNvSpPr>
            <a:spLocks noChangeShapeType="1"/>
          </p:cNvSpPr>
          <p:nvPr/>
        </p:nvSpPr>
        <p:spPr bwMode="auto">
          <a:xfrm>
            <a:off x="3683681" y="2948419"/>
            <a:ext cx="685800" cy="76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Cloud 1"/>
          <p:cNvSpPr/>
          <p:nvPr/>
        </p:nvSpPr>
        <p:spPr>
          <a:xfrm>
            <a:off x="5113336" y="2110219"/>
            <a:ext cx="3025994" cy="148416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9641" y="1246938"/>
            <a:ext cx="4653695" cy="368409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627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4281" y="2632506"/>
            <a:ext cx="838200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54DE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8612" name="Picture 4" descr="n6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681" y="2948419"/>
            <a:ext cx="53340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9640" y="4914214"/>
            <a:ext cx="796900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Bespoke Networking</a:t>
            </a:r>
          </a:p>
          <a:p>
            <a:r>
              <a:rPr lang="en-US" sz="2400" dirty="0">
                <a:solidFill>
                  <a:srgbClr val="FF0000"/>
                </a:solidFill>
                <a:latin typeface="Helvetica" pitchFamily="2" charset="0"/>
                <a:ea typeface="Zapf Dingbats"/>
                <a:cs typeface="Zapf Dingbats"/>
                <a:sym typeface="Zapf Dingbats"/>
              </a:rPr>
              <a:t>✗ </a:t>
            </a:r>
            <a:r>
              <a:rPr lang="en-US" sz="2400" dirty="0">
                <a:latin typeface="Helvetica" pitchFamily="2" charset="0"/>
              </a:rPr>
              <a:t>Addressing Scheme</a:t>
            </a:r>
          </a:p>
          <a:p>
            <a:r>
              <a:rPr lang="en-US" sz="2400" dirty="0">
                <a:solidFill>
                  <a:srgbClr val="FF0000"/>
                </a:solidFill>
                <a:latin typeface="Helvetica" pitchFamily="2" charset="0"/>
                <a:ea typeface="Zapf Dingbats"/>
                <a:cs typeface="Zapf Dingbats"/>
                <a:sym typeface="Zapf Dingbats"/>
              </a:rPr>
              <a:t>✗ </a:t>
            </a:r>
            <a:r>
              <a:rPr lang="en-US" sz="2400" dirty="0">
                <a:latin typeface="Helvetica" pitchFamily="2" charset="0"/>
              </a:rPr>
              <a:t>Direct Internet </a:t>
            </a:r>
            <a:r>
              <a:rPr lang="en-US" sz="2400" dirty="0">
                <a:latin typeface="Helvetica" pitchFamily="2" charset="0"/>
                <a:ea typeface="Wingdings"/>
                <a:cs typeface="Wingdings"/>
                <a:sym typeface="Wingdings"/>
              </a:rPr>
              <a:t> </a:t>
            </a:r>
            <a:r>
              <a:rPr lang="en-US" sz="2400" dirty="0">
                <a:latin typeface="Helvetica" pitchFamily="2" charset="0"/>
              </a:rPr>
              <a:t>WSN </a:t>
            </a:r>
            <a:r>
              <a:rPr lang="en-US" sz="2400" dirty="0" err="1">
                <a:latin typeface="Helvetica" pitchFamily="2" charset="0"/>
              </a:rPr>
              <a:t>Comms</a:t>
            </a:r>
            <a:endParaRPr lang="en-US" sz="2400" dirty="0">
              <a:latin typeface="Helvetica" pitchFamily="2" charset="0"/>
            </a:endParaRPr>
          </a:p>
        </p:txBody>
      </p:sp>
      <p:pic>
        <p:nvPicPr>
          <p:cNvPr id="28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90446" y="2175306"/>
            <a:ext cx="838200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54DE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9" name="Line 25"/>
          <p:cNvSpPr>
            <a:spLocks noChangeShapeType="1"/>
          </p:cNvSpPr>
          <p:nvPr/>
        </p:nvSpPr>
        <p:spPr bwMode="auto">
          <a:xfrm flipV="1">
            <a:off x="5512480" y="2643620"/>
            <a:ext cx="1980519" cy="228600"/>
          </a:xfrm>
          <a:prstGeom prst="line">
            <a:avLst/>
          </a:prstGeom>
          <a:noFill/>
          <a:ln w="31750" cap="rnd" cmpd="sng">
            <a:solidFill>
              <a:srgbClr val="FFFF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n>
                <a:solidFill>
                  <a:srgbClr val="CCFFCC"/>
                </a:solidFill>
              </a:ln>
            </a:endParaRPr>
          </a:p>
        </p:txBody>
      </p:sp>
      <p:pic>
        <p:nvPicPr>
          <p:cNvPr id="45" name="Picture 6" descr="n74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81" y="2683533"/>
            <a:ext cx="363538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n74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881" y="4243819"/>
            <a:ext cx="363538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9" descr="n74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141" y="1565706"/>
            <a:ext cx="363538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0" descr="n74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081" y="1729219"/>
            <a:ext cx="363538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1" descr="n74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850" y="2759414"/>
            <a:ext cx="363538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2" descr="n74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81" y="2415019"/>
            <a:ext cx="363538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3" descr="n74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912" y="3500281"/>
            <a:ext cx="363538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5" descr="n74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533" y="3900600"/>
            <a:ext cx="363538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Line 18"/>
          <p:cNvSpPr>
            <a:spLocks noChangeShapeType="1"/>
          </p:cNvSpPr>
          <p:nvPr/>
        </p:nvSpPr>
        <p:spPr bwMode="auto">
          <a:xfrm>
            <a:off x="3936999" y="4109881"/>
            <a:ext cx="508681" cy="5149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21"/>
          <p:cNvSpPr>
            <a:spLocks noChangeShapeType="1"/>
          </p:cNvSpPr>
          <p:nvPr/>
        </p:nvSpPr>
        <p:spPr bwMode="auto">
          <a:xfrm>
            <a:off x="1380218" y="3100819"/>
            <a:ext cx="732631" cy="6563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22"/>
          <p:cNvSpPr>
            <a:spLocks noChangeShapeType="1"/>
          </p:cNvSpPr>
          <p:nvPr/>
        </p:nvSpPr>
        <p:spPr bwMode="auto">
          <a:xfrm flipH="1" flipV="1">
            <a:off x="2294619" y="3369014"/>
            <a:ext cx="93662" cy="74086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23"/>
          <p:cNvSpPr>
            <a:spLocks noChangeShapeType="1"/>
          </p:cNvSpPr>
          <p:nvPr/>
        </p:nvSpPr>
        <p:spPr bwMode="auto">
          <a:xfrm flipV="1">
            <a:off x="2476388" y="2872219"/>
            <a:ext cx="750093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24"/>
          <p:cNvSpPr>
            <a:spLocks noChangeShapeType="1"/>
          </p:cNvSpPr>
          <p:nvPr/>
        </p:nvSpPr>
        <p:spPr bwMode="auto">
          <a:xfrm>
            <a:off x="2388281" y="2110219"/>
            <a:ext cx="7620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FA1EC-B616-D544-8AAB-5A7398EC6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503E3-B048-AB49-92B1-F6E80A12A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2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63857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Constrained Devices – Limited Resources</a:t>
            </a:r>
          </a:p>
          <a:p>
            <a:pPr lvl="1"/>
            <a:r>
              <a:rPr lang="en-US" dirty="0"/>
              <a:t>Steer Clear of Layered, TCP/IP – Style Networking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Constrained Network – Limited Bandwidth</a:t>
            </a:r>
          </a:p>
          <a:p>
            <a:pPr lvl="1"/>
            <a:r>
              <a:rPr lang="en-US" dirty="0"/>
              <a:t>Bespoke, Application-Driven Network Design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Battery-Powered Devices – Deployment Lifetime?</a:t>
            </a:r>
          </a:p>
          <a:p>
            <a:pPr lvl="1"/>
            <a:r>
              <a:rPr lang="en-US" dirty="0"/>
              <a:t>Energy – Efficient Software Design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093A5-684F-E44A-8F69-CDC562DA8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ED357-87B1-114F-A30C-8FF2334A4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3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54898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 Constrained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A. </a:t>
            </a:r>
            <a:r>
              <a:rPr lang="en-US" dirty="0" err="1"/>
              <a:t>Dunkels</a:t>
            </a:r>
            <a:r>
              <a:rPr lang="en-US" dirty="0"/>
              <a:t>, “Full TCP/IP for 8-bit architectures,” 2003</a:t>
            </a:r>
          </a:p>
          <a:p>
            <a:r>
              <a:rPr lang="en-US" dirty="0" err="1"/>
              <a:t>uIP</a:t>
            </a:r>
            <a:r>
              <a:rPr lang="en-US" dirty="0"/>
              <a:t>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ea typeface="Wingdings"/>
                <a:cs typeface="Wingdings"/>
                <a:sym typeface="Wingdings"/>
              </a:rPr>
              <a:t> </a:t>
            </a:r>
            <a:r>
              <a:rPr lang="en-US" dirty="0" err="1">
                <a:ea typeface="Wingdings"/>
                <a:cs typeface="Wingdings"/>
                <a:sym typeface="Wingdings"/>
              </a:rPr>
              <a:t>Contiki</a:t>
            </a:r>
            <a:r>
              <a:rPr lang="en-US" dirty="0">
                <a:ea typeface="Wingdings"/>
                <a:cs typeface="Wingdings"/>
                <a:sym typeface="Wingdings"/>
              </a:rPr>
              <a:t> OS</a:t>
            </a:r>
          </a:p>
          <a:p>
            <a:r>
              <a:rPr lang="en-US" dirty="0">
                <a:ea typeface="Wingdings"/>
                <a:cs typeface="Wingdings"/>
                <a:sym typeface="Wingdings"/>
              </a:rPr>
              <a:t>uIPv6 (embedded TCP/IPv6)</a:t>
            </a:r>
          </a:p>
          <a:p>
            <a:r>
              <a:rPr lang="en-US" dirty="0">
                <a:sym typeface="Wingdings"/>
              </a:rPr>
              <a:t>Embedded Firmware Size &lt; 128 KB</a:t>
            </a:r>
          </a:p>
          <a:p>
            <a:r>
              <a:rPr lang="en-US" dirty="0">
                <a:sym typeface="Wingdings"/>
              </a:rPr>
              <a:t>RAM Usage &lt; 8 KB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77AC8-5693-154F-B63F-95461361D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5EE80-A32E-C242-BAD7-E1350665C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4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4985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0C05-0E4A-1F4D-A1F1-FD9501B7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3C54E-CE89-D84A-9505-E181A4C59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i="1" dirty="0"/>
              <a:t>Due to the anticipated numbers of networked embedded devices, IP (v4) is not an option.</a:t>
            </a:r>
            <a:br>
              <a:rPr lang="en-US" i="1" dirty="0"/>
            </a:br>
            <a:r>
              <a:rPr lang="en-US" i="1" dirty="0"/>
              <a:t>So if we are going to use TCP/IP in constrained networks, it will have to be IPv6.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FD9A6-D15A-F541-A113-E14C78FEB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DC8B4-9AB0-BB44-8785-61076BA9B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5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3331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IPv6 over Low-power, Wireless PANs (6LoWPAN)</a:t>
            </a:r>
            <a:endParaRPr lang="en-GB" dirty="0"/>
          </a:p>
        </p:txBody>
      </p:sp>
      <p:sp>
        <p:nvSpPr>
          <p:cNvPr id="68633" name="Line 25"/>
          <p:cNvSpPr>
            <a:spLocks noChangeShapeType="1"/>
          </p:cNvSpPr>
          <p:nvPr/>
        </p:nvSpPr>
        <p:spPr bwMode="auto">
          <a:xfrm>
            <a:off x="4064680" y="2034019"/>
            <a:ext cx="3525765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4" name="Line 26"/>
          <p:cNvSpPr>
            <a:spLocks noChangeShapeType="1"/>
          </p:cNvSpPr>
          <p:nvPr/>
        </p:nvSpPr>
        <p:spPr bwMode="auto">
          <a:xfrm flipV="1">
            <a:off x="4750481" y="2740095"/>
            <a:ext cx="2751590" cy="1579924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5" name="Line 27"/>
          <p:cNvSpPr>
            <a:spLocks noChangeShapeType="1"/>
          </p:cNvSpPr>
          <p:nvPr/>
        </p:nvSpPr>
        <p:spPr bwMode="auto">
          <a:xfrm flipV="1">
            <a:off x="3683681" y="2643619"/>
            <a:ext cx="381839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34410" y="4914214"/>
            <a:ext cx="796900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End-to-End TCP/IP</a:t>
            </a:r>
          </a:p>
          <a:p>
            <a:r>
              <a:rPr lang="en-US" sz="2400" dirty="0">
                <a:solidFill>
                  <a:srgbClr val="63891F"/>
                </a:solidFill>
                <a:latin typeface="Helvetica" pitchFamily="2" charset="0"/>
                <a:ea typeface="Zapf Dingbats"/>
                <a:cs typeface="Zapf Dingbats"/>
                <a:sym typeface="Zapf Dingbats"/>
              </a:rPr>
              <a:t>✔ </a:t>
            </a:r>
            <a:r>
              <a:rPr lang="en-US" sz="2400" dirty="0">
                <a:latin typeface="Helvetica" pitchFamily="2" charset="0"/>
              </a:rPr>
              <a:t>Addressing Scheme</a:t>
            </a:r>
          </a:p>
          <a:p>
            <a:r>
              <a:rPr lang="en-US" sz="2400" dirty="0">
                <a:solidFill>
                  <a:schemeClr val="accent5"/>
                </a:solidFill>
                <a:latin typeface="Helvetica" pitchFamily="2" charset="0"/>
                <a:ea typeface="Zapf Dingbats"/>
                <a:cs typeface="Zapf Dingbats"/>
                <a:sym typeface="Zapf Dingbats"/>
              </a:rPr>
              <a:t>✔</a:t>
            </a:r>
            <a:r>
              <a:rPr lang="en-US" sz="2400" dirty="0">
                <a:solidFill>
                  <a:srgbClr val="FF0000"/>
                </a:solidFill>
                <a:latin typeface="Helvetica" pitchFamily="2" charset="0"/>
                <a:ea typeface="Zapf Dingbats"/>
                <a:cs typeface="Zapf Dingbats"/>
                <a:sym typeface="Zapf Dingbats"/>
              </a:rPr>
              <a:t> </a:t>
            </a:r>
            <a:r>
              <a:rPr lang="en-US" sz="2400" dirty="0">
                <a:latin typeface="Helvetica" pitchFamily="2" charset="0"/>
              </a:rPr>
              <a:t>Direct Internet </a:t>
            </a:r>
            <a:r>
              <a:rPr lang="en-US" sz="2400" dirty="0">
                <a:latin typeface="Helvetica" pitchFamily="2" charset="0"/>
                <a:ea typeface="Wingdings"/>
                <a:cs typeface="Wingdings"/>
                <a:sym typeface="Wingdings"/>
              </a:rPr>
              <a:t></a:t>
            </a:r>
            <a:r>
              <a:rPr lang="en-US" sz="2400" dirty="0">
                <a:latin typeface="Helvetica" pitchFamily="2" charset="0"/>
              </a:rPr>
              <a:t> WSN </a:t>
            </a:r>
            <a:r>
              <a:rPr lang="en-US" sz="2400" dirty="0" err="1">
                <a:latin typeface="Helvetica" pitchFamily="2" charset="0"/>
              </a:rPr>
              <a:t>Comms</a:t>
            </a:r>
            <a:endParaRPr lang="en-US" sz="2400" dirty="0">
              <a:latin typeface="Helvetica" pitchFamily="2" charset="0"/>
            </a:endParaRPr>
          </a:p>
        </p:txBody>
      </p:sp>
      <p:pic>
        <p:nvPicPr>
          <p:cNvPr id="28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90446" y="2175306"/>
            <a:ext cx="838200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54DE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6" name="Picture 6" descr="n7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81" y="2683533"/>
            <a:ext cx="363538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n7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881" y="4243819"/>
            <a:ext cx="363538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n7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141" y="1565706"/>
            <a:ext cx="363538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n7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081" y="1729219"/>
            <a:ext cx="363538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n7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850" y="2759414"/>
            <a:ext cx="363538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n7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81" y="2415019"/>
            <a:ext cx="363538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3" descr="n7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912" y="3500281"/>
            <a:ext cx="363538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5" descr="n7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533" y="3900600"/>
            <a:ext cx="363538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3936999" y="4109881"/>
            <a:ext cx="508681" cy="5149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1"/>
          <p:cNvSpPr>
            <a:spLocks noChangeShapeType="1"/>
          </p:cNvSpPr>
          <p:nvPr/>
        </p:nvSpPr>
        <p:spPr bwMode="auto">
          <a:xfrm>
            <a:off x="1380218" y="3100819"/>
            <a:ext cx="732631" cy="6563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 flipV="1">
            <a:off x="2294619" y="3369014"/>
            <a:ext cx="93662" cy="74086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23"/>
          <p:cNvSpPr>
            <a:spLocks noChangeShapeType="1"/>
          </p:cNvSpPr>
          <p:nvPr/>
        </p:nvSpPr>
        <p:spPr bwMode="auto">
          <a:xfrm flipV="1">
            <a:off x="2476388" y="2872219"/>
            <a:ext cx="750093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4"/>
          <p:cNvSpPr>
            <a:spLocks noChangeShapeType="1"/>
          </p:cNvSpPr>
          <p:nvPr/>
        </p:nvSpPr>
        <p:spPr bwMode="auto">
          <a:xfrm>
            <a:off x="2388281" y="2110219"/>
            <a:ext cx="7620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AA0714D6-2A76-F244-9B0F-C2B47F4077E9}"/>
              </a:ext>
            </a:extLst>
          </p:cNvPr>
          <p:cNvSpPr/>
          <p:nvPr/>
        </p:nvSpPr>
        <p:spPr>
          <a:xfrm>
            <a:off x="459640" y="1252958"/>
            <a:ext cx="8227160" cy="3684098"/>
          </a:xfrm>
          <a:prstGeom prst="cloud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9306B1-A573-9647-916F-F3E3FA9DA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70894A-4BF6-8E48-91F7-905504DFE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6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450405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50356</TotalTime>
  <Pages>32</Pages>
  <Words>271</Words>
  <Application>Microsoft Macintosh PowerPoint</Application>
  <PresentationFormat>Overhead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Courier New</vt:lpstr>
      <vt:lpstr>Helvetica</vt:lpstr>
      <vt:lpstr>Palatino Linotype</vt:lpstr>
      <vt:lpstr>Times New Roman</vt:lpstr>
      <vt:lpstr>Wingdings</vt:lpstr>
      <vt:lpstr>uob</vt:lpstr>
      <vt:lpstr>Selected Topics on IoT Networking</vt:lpstr>
      <vt:lpstr>Traditional WSN</vt:lpstr>
      <vt:lpstr>Challenges</vt:lpstr>
      <vt:lpstr>But… Constrained Devices</vt:lpstr>
      <vt:lpstr>IPv6</vt:lpstr>
      <vt:lpstr>IPv6 over Low-power, Wireless PANs (6LoWPAN)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Jiadi Li</cp:lastModifiedBy>
  <cp:revision>644</cp:revision>
  <cp:lastPrinted>2016-02-21T21:22:23Z</cp:lastPrinted>
  <dcterms:created xsi:type="dcterms:W3CDTF">1996-01-04T14:14:20Z</dcterms:created>
  <dcterms:modified xsi:type="dcterms:W3CDTF">2022-03-20T17:20:46Z</dcterms:modified>
</cp:coreProperties>
</file>