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49" r:id="rId2"/>
    <p:sldId id="267" r:id="rId3"/>
    <p:sldId id="268" r:id="rId4"/>
    <p:sldId id="269" r:id="rId5"/>
    <p:sldId id="393" r:id="rId6"/>
    <p:sldId id="270" r:id="rId7"/>
  </p:sldIdLst>
  <p:sldSz cx="9144000" cy="6858000" type="overhead"/>
  <p:notesSz cx="9872663" cy="67976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C0C0C0"/>
    <a:srgbClr val="FF66FF"/>
    <a:srgbClr val="00FF99"/>
    <a:srgbClr val="9999FF"/>
    <a:srgbClr val="E0FFA3"/>
    <a:srgbClr val="3399FF"/>
    <a:srgbClr val="66FF66"/>
    <a:srgbClr val="FFFF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1F7C1A-0D23-B344-A006-05045FC3101C}" v="1" dt="2021-03-01T20:17:26.0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292" autoAdjust="0"/>
    <p:restoredTop sz="95872" autoAdjust="0"/>
  </p:normalViewPr>
  <p:slideViewPr>
    <p:cSldViewPr snapToGrid="0">
      <p:cViewPr varScale="1">
        <p:scale>
          <a:sx n="101" d="100"/>
          <a:sy n="101" d="100"/>
        </p:scale>
        <p:origin x="200" y="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992" y="52"/>
      </p:cViewPr>
      <p:guideLst>
        <p:guide orient="horz" pos="2139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E1372E27-8494-A546-944D-CE4F68A15D2F}"/>
    <pc:docChg chg="undo custSel modSld sldOrd">
      <pc:chgData name="George Oikonomou" userId="e5e5709f-5788-4bb9-a2cb-c47cfc333c75" providerId="ADAL" clId="{E1372E27-8494-A546-944D-CE4F68A15D2F}" dt="2020-02-24T17:42:04.918" v="393" actId="20577"/>
      <pc:docMkLst>
        <pc:docMk/>
      </pc:docMkLst>
      <pc:sldChg chg="ord">
        <pc:chgData name="George Oikonomou" userId="e5e5709f-5788-4bb9-a2cb-c47cfc333c75" providerId="ADAL" clId="{E1372E27-8494-A546-944D-CE4F68A15D2F}" dt="2020-02-24T17:38:12.429" v="80"/>
        <pc:sldMkLst>
          <pc:docMk/>
          <pc:sldMk cId="3783003636" sldId="280"/>
        </pc:sldMkLst>
      </pc:sldChg>
      <pc:sldChg chg="modSp">
        <pc:chgData name="George Oikonomou" userId="e5e5709f-5788-4bb9-a2cb-c47cfc333c75" providerId="ADAL" clId="{E1372E27-8494-A546-944D-CE4F68A15D2F}" dt="2020-02-24T14:50:08.099" v="78" actId="20577"/>
        <pc:sldMkLst>
          <pc:docMk/>
          <pc:sldMk cId="3059830048" sldId="282"/>
        </pc:sldMkLst>
        <pc:spChg chg="mod">
          <ac:chgData name="George Oikonomou" userId="e5e5709f-5788-4bb9-a2cb-c47cfc333c75" providerId="ADAL" clId="{E1372E27-8494-A546-944D-CE4F68A15D2F}" dt="2020-02-24T14:50:08.099" v="78" actId="20577"/>
          <ac:spMkLst>
            <pc:docMk/>
            <pc:sldMk cId="3059830048" sldId="282"/>
            <ac:spMk id="362" creationId="{00000000-0000-0000-0000-000000000000}"/>
          </ac:spMkLst>
        </pc:spChg>
      </pc:sldChg>
      <pc:sldChg chg="modSp">
        <pc:chgData name="George Oikonomou" userId="e5e5709f-5788-4bb9-a2cb-c47cfc333c75" providerId="ADAL" clId="{E1372E27-8494-A546-944D-CE4F68A15D2F}" dt="2020-02-24T17:39:46.111" v="167" actId="1036"/>
        <pc:sldMkLst>
          <pc:docMk/>
          <pc:sldMk cId="3431320318" sldId="386"/>
        </pc:sldMkLst>
        <pc:spChg chg="mod">
          <ac:chgData name="George Oikonomou" userId="e5e5709f-5788-4bb9-a2cb-c47cfc333c75" providerId="ADAL" clId="{E1372E27-8494-A546-944D-CE4F68A15D2F}" dt="2020-02-24T17:39:46.111" v="167" actId="1036"/>
          <ac:spMkLst>
            <pc:docMk/>
            <pc:sldMk cId="3431320318" sldId="386"/>
            <ac:spMk id="10" creationId="{9A49E648-90FF-DE4E-8D14-E2A762BFF93F}"/>
          </ac:spMkLst>
        </pc:spChg>
      </pc:sldChg>
      <pc:sldChg chg="modSp">
        <pc:chgData name="George Oikonomou" userId="e5e5709f-5788-4bb9-a2cb-c47cfc333c75" providerId="ADAL" clId="{E1372E27-8494-A546-944D-CE4F68A15D2F}" dt="2020-02-24T17:42:04.918" v="393" actId="20577"/>
        <pc:sldMkLst>
          <pc:docMk/>
          <pc:sldMk cId="4041061945" sldId="387"/>
        </pc:sldMkLst>
        <pc:spChg chg="mod">
          <ac:chgData name="George Oikonomou" userId="e5e5709f-5788-4bb9-a2cb-c47cfc333c75" providerId="ADAL" clId="{E1372E27-8494-A546-944D-CE4F68A15D2F}" dt="2020-02-24T17:42:04.918" v="393" actId="20577"/>
          <ac:spMkLst>
            <pc:docMk/>
            <pc:sldMk cId="4041061945" sldId="387"/>
            <ac:spMk id="3" creationId="{550894D6-4AFE-2042-B8EC-4CB4B8E023E1}"/>
          </ac:spMkLst>
        </pc:spChg>
      </pc:sldChg>
    </pc:docChg>
  </pc:docChgLst>
  <pc:docChgLst>
    <pc:chgData name="George Oikonomou" userId="e5e5709f-5788-4bb9-a2cb-c47cfc333c75" providerId="ADAL" clId="{BB1F7C1A-0D23-B344-A006-05045FC3101C}"/>
    <pc:docChg chg="modSld modShowInfo">
      <pc:chgData name="George Oikonomou" userId="e5e5709f-5788-4bb9-a2cb-c47cfc333c75" providerId="ADAL" clId="{BB1F7C1A-0D23-B344-A006-05045FC3101C}" dt="2021-03-15T16:57:25.637" v="13" actId="2744"/>
      <pc:docMkLst>
        <pc:docMk/>
      </pc:docMkLst>
      <pc:sldChg chg="modSp mod">
        <pc:chgData name="George Oikonomou" userId="e5e5709f-5788-4bb9-a2cb-c47cfc333c75" providerId="ADAL" clId="{BB1F7C1A-0D23-B344-A006-05045FC3101C}" dt="2021-03-15T16:43:57.226" v="12" actId="14100"/>
        <pc:sldMkLst>
          <pc:docMk/>
          <pc:sldMk cId="3199721459" sldId="268"/>
        </pc:sldMkLst>
        <pc:spChg chg="mod">
          <ac:chgData name="George Oikonomou" userId="e5e5709f-5788-4bb9-a2cb-c47cfc333c75" providerId="ADAL" clId="{BB1F7C1A-0D23-B344-A006-05045FC3101C}" dt="2021-03-15T16:43:57.226" v="12" actId="14100"/>
          <ac:spMkLst>
            <pc:docMk/>
            <pc:sldMk cId="3199721459" sldId="268"/>
            <ac:spMk id="117785" creationId="{00000000-0000-0000-0000-000000000000}"/>
          </ac:spMkLst>
        </pc:spChg>
      </pc:sldChg>
      <pc:sldChg chg="modSp">
        <pc:chgData name="George Oikonomou" userId="e5e5709f-5788-4bb9-a2cb-c47cfc333c75" providerId="ADAL" clId="{BB1F7C1A-0D23-B344-A006-05045FC3101C}" dt="2021-03-01T20:17:26.028" v="0"/>
        <pc:sldMkLst>
          <pc:docMk/>
          <pc:sldMk cId="442708218" sldId="349"/>
        </pc:sldMkLst>
        <pc:spChg chg="mod">
          <ac:chgData name="George Oikonomou" userId="e5e5709f-5788-4bb9-a2cb-c47cfc333c75" providerId="ADAL" clId="{BB1F7C1A-0D23-B344-A006-05045FC3101C}" dt="2021-03-01T20:17:26.028" v="0"/>
          <ac:spMkLst>
            <pc:docMk/>
            <pc:sldMk cId="442708218" sldId="349"/>
            <ac:spMk id="409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9254592" y="6517201"/>
            <a:ext cx="519368" cy="2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/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94004" y="-59723"/>
            <a:ext cx="9282794" cy="5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1600" b="1" dirty="0">
                <a:latin typeface="Arial" panose="020B0604020202020204" pitchFamily="34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en-US" sz="1600" b="1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380226"/>
            <a:ext cx="8702326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r>
              <a:rPr lang="en-GB"/>
              <a:t>© 2015 DK : </a:t>
            </a:r>
            <a:r>
              <a:rPr lang="en-GB" err="1"/>
              <a:t>Dept</a:t>
            </a:r>
            <a:r>
              <a:rPr lang="en-GB"/>
              <a:t> Electrical and Electronic Engineering : University of Bristol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979635" y="6380226"/>
            <a:ext cx="893029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216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042" y="3230880"/>
            <a:ext cx="7240580" cy="28601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51213" y="592138"/>
            <a:ext cx="3175000" cy="23828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15915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41331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93708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43755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35903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64007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066"/>
            <a:ext cx="8229600" cy="4818224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9084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915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28478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7745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973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64651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8544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3923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file://localhost/Users/freelance/Desktop/UoB_PowerpointSlides_v3-1.jp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 vert="horz" lIns="81586" tIns="40791" rIns="81586" bIns="40791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nl" dirty="0">
                <a:solidFill>
                  <a:srgbClr val="000000">
                    <a:tint val="75000"/>
                  </a:srgbClr>
                </a:solidFill>
                <a:ea typeface="+mn-ea"/>
              </a:rPr>
              <a:t>UoB : EENG : Net. Sys. &amp; Apps (EENGM0009) : © GO 2016-2019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2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/>
              <a:t>Selected Topics on IoT Networking</a:t>
            </a:r>
            <a:endParaRPr lang="en-US" altLang="en-US" sz="3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>
                <a:latin typeface="Helvetica"/>
                <a:cs typeface="Helvetica"/>
              </a:rPr>
              <a:t>6LoWPAN:</a:t>
            </a:r>
            <a:br>
              <a:rPr lang="en-US" sz="3600" dirty="0">
                <a:latin typeface="Helvetica"/>
                <a:cs typeface="Helvetica"/>
              </a:rPr>
            </a:br>
            <a:r>
              <a:rPr lang="en-GB" sz="3600" dirty="0">
                <a:latin typeface="Helvetica"/>
                <a:cs typeface="Helvetica"/>
              </a:rPr>
              <a:t>IPv6 over Low-power, </a:t>
            </a:r>
            <a:br>
              <a:rPr lang="en-GB" sz="3600" dirty="0">
                <a:latin typeface="Helvetica"/>
                <a:cs typeface="Helvetica"/>
              </a:rPr>
            </a:br>
            <a:r>
              <a:rPr lang="en-GB" sz="3600" dirty="0">
                <a:latin typeface="Helvetica"/>
                <a:cs typeface="Helvetica"/>
              </a:rPr>
              <a:t>Wireless Personal Area Networks (WPANs)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2016-2019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4270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xmlns:p14="http://schemas.microsoft.com/office/powerpoint/2010/main" advTm="443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Network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000369"/>
              </p:ext>
            </p:extLst>
          </p:nvPr>
        </p:nvGraphicFramePr>
        <p:xfrm>
          <a:off x="457200" y="4117745"/>
          <a:ext cx="82296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Helvetica" pitchFamily="2" charset="0"/>
                        </a:rPr>
                        <a:t>RFC 4919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Helvetica" pitchFamily="2" charset="0"/>
                        </a:rPr>
                        <a:t>IPv6 over Low-Power Wireless Personal Area Networks</a:t>
                      </a:r>
                      <a:r>
                        <a:rPr lang="en-US" sz="1600" b="0" baseline="0" dirty="0">
                          <a:latin typeface="Helvetica" pitchFamily="2" charset="0"/>
                        </a:rPr>
                        <a:t> </a:t>
                      </a:r>
                      <a:r>
                        <a:rPr lang="en-US" sz="1600" b="0" dirty="0">
                          <a:latin typeface="Helvetica" pitchFamily="2" charset="0"/>
                        </a:rPr>
                        <a:t>(6LoWPANs)</a:t>
                      </a:r>
                    </a:p>
                    <a:p>
                      <a:r>
                        <a:rPr lang="en-US" sz="1600" b="0" dirty="0">
                          <a:latin typeface="Helvetica" pitchFamily="2" charset="0"/>
                        </a:rPr>
                        <a:t>Overview, Assumptions, Problem Statement, and Goals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Helvetica" pitchFamily="2" charset="0"/>
                        </a:rPr>
                        <a:t>Aug.</a:t>
                      </a:r>
                    </a:p>
                    <a:p>
                      <a:pPr algn="ctr"/>
                      <a:r>
                        <a:rPr lang="en-US" sz="1600" b="0" dirty="0">
                          <a:latin typeface="Helvetica" pitchFamily="2" charset="0"/>
                        </a:rPr>
                        <a:t>2007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Helvetica" pitchFamily="2" charset="0"/>
                        </a:rPr>
                        <a:t>RFC 4944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Helvetica" pitchFamily="2" charset="0"/>
                        </a:rPr>
                        <a:t>Transmission of IPv6 Packets over IEEE 802.15.4 Networks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Helvetica" pitchFamily="2" charset="0"/>
                        </a:rPr>
                        <a:t>Sep.</a:t>
                      </a:r>
                    </a:p>
                    <a:p>
                      <a:pPr algn="ctr"/>
                      <a:r>
                        <a:rPr lang="en-US" sz="1600" b="0" dirty="0">
                          <a:latin typeface="Helvetica" pitchFamily="2" charset="0"/>
                        </a:rPr>
                        <a:t>2007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Helvetica" pitchFamily="2" charset="0"/>
                        </a:rPr>
                        <a:t>RFC 6282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Helvetica" pitchFamily="2" charset="0"/>
                        </a:rPr>
                        <a:t>Compression Format for IPv6 Datagrams over IEEE 802.15.4-Based Networks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Helvetica" pitchFamily="2" charset="0"/>
                        </a:rPr>
                        <a:t>Sep.</a:t>
                      </a:r>
                    </a:p>
                    <a:p>
                      <a:pPr algn="ctr"/>
                      <a:r>
                        <a:rPr lang="en-US" sz="1600" b="0" dirty="0">
                          <a:latin typeface="Helvetica" pitchFamily="2" charset="0"/>
                        </a:rPr>
                        <a:t>2011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9144"/>
            <a:ext cx="8229600" cy="24604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" pitchFamily="2" charset="0"/>
              </a:rPr>
              <a:t>Radio: IEEE 802.15.4</a:t>
            </a:r>
          </a:p>
          <a:p>
            <a:pPr lvl="1"/>
            <a:r>
              <a:rPr lang="en-US" dirty="0">
                <a:latin typeface="Helvetica" pitchFamily="2" charset="0"/>
              </a:rPr>
              <a:t>very small data packets</a:t>
            </a:r>
          </a:p>
          <a:p>
            <a:pPr lvl="1"/>
            <a:r>
              <a:rPr lang="en-US" dirty="0">
                <a:latin typeface="Helvetica" pitchFamily="2" charset="0"/>
              </a:rPr>
              <a:t>low power RF transceivers (thus, low range)</a:t>
            </a:r>
          </a:p>
          <a:p>
            <a:r>
              <a:rPr lang="en-US" dirty="0">
                <a:latin typeface="Helvetica" pitchFamily="2" charset="0"/>
              </a:rPr>
              <a:t>How do we transport TCP/IP datagrams over this medium?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928BD-2972-E645-B147-7ED7C965B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05333-9B25-454A-9B45-8AF047A65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2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453559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381000" y="3276600"/>
            <a:ext cx="822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2" charset="0"/>
            </a:endParaRP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IPv6 over 802.15.4</a:t>
            </a:r>
            <a:endParaRPr lang="en-GB">
              <a:cs typeface="+mj-cs"/>
            </a:endParaRPr>
          </a:p>
        </p:txBody>
      </p:sp>
      <p:sp>
        <p:nvSpPr>
          <p:cNvPr id="117772" name="Text Box 12"/>
          <p:cNvSpPr txBox="1">
            <a:spLocks noChangeArrowheads="1"/>
          </p:cNvSpPr>
          <p:nvPr/>
        </p:nvSpPr>
        <p:spPr bwMode="auto">
          <a:xfrm>
            <a:off x="381000" y="3276600"/>
            <a:ext cx="1447800" cy="60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Helvetica" pitchFamily="2" charset="0"/>
              </a:rPr>
              <a:t>MAC</a:t>
            </a:r>
            <a:endParaRPr lang="en-GB" dirty="0">
              <a:latin typeface="Helvetica" pitchFamily="2" charset="0"/>
            </a:endParaRPr>
          </a:p>
        </p:txBody>
      </p:sp>
      <p:sp>
        <p:nvSpPr>
          <p:cNvPr id="117773" name="Text Box 13"/>
          <p:cNvSpPr txBox="1">
            <a:spLocks noChangeArrowheads="1"/>
          </p:cNvSpPr>
          <p:nvPr/>
        </p:nvSpPr>
        <p:spPr bwMode="auto">
          <a:xfrm>
            <a:off x="381000" y="2895600"/>
            <a:ext cx="1447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54DE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Helvetica" pitchFamily="2" charset="0"/>
              </a:rPr>
              <a:t>3 – 23</a:t>
            </a:r>
            <a:endParaRPr lang="en-GB">
              <a:latin typeface="Helvetica" pitchFamily="2" charset="0"/>
            </a:endParaRPr>
          </a:p>
        </p:txBody>
      </p:sp>
      <p:sp>
        <p:nvSpPr>
          <p:cNvPr id="117778" name="AutoShape 18"/>
          <p:cNvSpPr>
            <a:spLocks/>
          </p:cNvSpPr>
          <p:nvPr/>
        </p:nvSpPr>
        <p:spPr bwMode="auto">
          <a:xfrm rot="5400000">
            <a:off x="4229100" y="38100"/>
            <a:ext cx="533400" cy="8229600"/>
          </a:xfrm>
          <a:prstGeom prst="rightBrace">
            <a:avLst>
              <a:gd name="adj1" fmla="val 12857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54DE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2" charset="0"/>
            </a:endParaRPr>
          </a:p>
        </p:txBody>
      </p:sp>
      <p:sp>
        <p:nvSpPr>
          <p:cNvPr id="117779" name="Text Box 19"/>
          <p:cNvSpPr txBox="1">
            <a:spLocks noChangeArrowheads="1"/>
          </p:cNvSpPr>
          <p:nvPr/>
        </p:nvSpPr>
        <p:spPr bwMode="auto">
          <a:xfrm>
            <a:off x="2590800" y="44196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54DE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Helvetica" pitchFamily="2" charset="0"/>
              </a:rPr>
              <a:t>127 bytes max frame size</a:t>
            </a:r>
            <a:endParaRPr lang="en-GB">
              <a:latin typeface="Helvetica" pitchFamily="2" charset="0"/>
            </a:endParaRPr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7772400" y="2895600"/>
            <a:ext cx="838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54DE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Helvetica" pitchFamily="2" charset="0"/>
              </a:rPr>
              <a:t>2</a:t>
            </a:r>
            <a:endParaRPr lang="en-GB">
              <a:latin typeface="Helvetica" pitchFamily="2" charset="0"/>
            </a:endParaRPr>
          </a:p>
        </p:txBody>
      </p:sp>
      <p:sp>
        <p:nvSpPr>
          <p:cNvPr id="117782" name="Text Box 22"/>
          <p:cNvSpPr txBox="1">
            <a:spLocks noChangeArrowheads="1"/>
          </p:cNvSpPr>
          <p:nvPr/>
        </p:nvSpPr>
        <p:spPr bwMode="auto">
          <a:xfrm>
            <a:off x="7772400" y="3276600"/>
            <a:ext cx="838200" cy="60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Helvetica" pitchFamily="2" charset="0"/>
              </a:rPr>
              <a:t>FCS</a:t>
            </a:r>
            <a:endParaRPr lang="en-GB" dirty="0">
              <a:latin typeface="Helvetica" pitchFamily="2" charset="0"/>
            </a:endParaRPr>
          </a:p>
        </p:txBody>
      </p:sp>
      <p:sp>
        <p:nvSpPr>
          <p:cNvPr id="117784" name="AutoShape 24"/>
          <p:cNvSpPr>
            <a:spLocks/>
          </p:cNvSpPr>
          <p:nvPr/>
        </p:nvSpPr>
        <p:spPr bwMode="auto">
          <a:xfrm rot="16200000">
            <a:off x="4610100" y="114300"/>
            <a:ext cx="381000" cy="5943600"/>
          </a:xfrm>
          <a:prstGeom prst="rightBrace">
            <a:avLst>
              <a:gd name="adj1" fmla="val 13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54DE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2" charset="0"/>
            </a:endParaRPr>
          </a:p>
        </p:txBody>
      </p: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3276600" y="2514600"/>
            <a:ext cx="3048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54DE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Helvetica" pitchFamily="2" charset="0"/>
              </a:rPr>
              <a:t>102-122 bytes</a:t>
            </a:r>
            <a:endParaRPr lang="en-GB" dirty="0">
              <a:latin typeface="Helvetica" pitchFamily="2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38787F-088A-FA48-B748-848E84E03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4F31D3-36C2-E849-955D-5CBC695EC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3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19972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00" name="Rectangle 16"/>
          <p:cNvSpPr>
            <a:spLocks noChangeArrowheads="1"/>
          </p:cNvSpPr>
          <p:nvPr/>
        </p:nvSpPr>
        <p:spPr bwMode="auto">
          <a:xfrm>
            <a:off x="381000" y="3352800"/>
            <a:ext cx="8229600" cy="609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2" charset="0"/>
            </a:endParaRPr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IPv6 over 802.15.4</a:t>
            </a:r>
            <a:endParaRPr lang="en-GB">
              <a:cs typeface="+mj-cs"/>
            </a:endParaRP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1828800" y="3352800"/>
            <a:ext cx="2286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Helvetica" pitchFamily="2" charset="0"/>
              </a:rPr>
              <a:t>IPv6</a:t>
            </a:r>
            <a:endParaRPr lang="en-GB">
              <a:latin typeface="Helvetica" pitchFamily="2" charset="0"/>
            </a:endParaRPr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4114800" y="3352800"/>
            <a:ext cx="8382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Helvetica" pitchFamily="2" charset="0"/>
              </a:rPr>
              <a:t>UDP</a:t>
            </a:r>
            <a:endParaRPr lang="en-GB">
              <a:latin typeface="Helvetica" pitchFamily="2" charset="0"/>
            </a:endParaRPr>
          </a:p>
        </p:txBody>
      </p:sp>
      <p:sp>
        <p:nvSpPr>
          <p:cNvPr id="118794" name="Text Box 10"/>
          <p:cNvSpPr txBox="1">
            <a:spLocks noChangeArrowheads="1"/>
          </p:cNvSpPr>
          <p:nvPr/>
        </p:nvSpPr>
        <p:spPr bwMode="auto">
          <a:xfrm>
            <a:off x="1828800" y="2971800"/>
            <a:ext cx="2286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54DE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Helvetica" pitchFamily="2" charset="0"/>
              </a:rPr>
              <a:t>40</a:t>
            </a:r>
            <a:endParaRPr lang="en-GB">
              <a:latin typeface="Helvetica" pitchFamily="2" charset="0"/>
            </a:endParaRPr>
          </a:p>
        </p:txBody>
      </p:sp>
      <p:sp>
        <p:nvSpPr>
          <p:cNvPr id="118795" name="Text Box 11"/>
          <p:cNvSpPr txBox="1">
            <a:spLocks noChangeArrowheads="1"/>
          </p:cNvSpPr>
          <p:nvPr/>
        </p:nvSpPr>
        <p:spPr bwMode="auto">
          <a:xfrm>
            <a:off x="4114800" y="2971800"/>
            <a:ext cx="838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54DE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Helvetica" pitchFamily="2" charset="0"/>
              </a:rPr>
              <a:t>8</a:t>
            </a:r>
            <a:endParaRPr lang="en-GB">
              <a:latin typeface="Helvetica" pitchFamily="2" charset="0"/>
            </a:endParaRPr>
          </a:p>
        </p:txBody>
      </p:sp>
      <p:sp>
        <p:nvSpPr>
          <p:cNvPr id="11879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33279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Simple UDP message</a:t>
            </a:r>
          </a:p>
          <a:p>
            <a:pPr>
              <a:defRPr/>
            </a:pPr>
            <a:endParaRPr lang="en-US" sz="3200" dirty="0">
              <a:solidFill>
                <a:schemeClr val="tx2"/>
              </a:solidFill>
              <a:latin typeface="Helvetica" pitchFamily="2" charset="0"/>
            </a:endParaRPr>
          </a:p>
          <a:p>
            <a:pPr>
              <a:defRPr/>
            </a:pPr>
            <a:endParaRPr lang="en-US" sz="3200" dirty="0">
              <a:solidFill>
                <a:schemeClr val="tx2"/>
              </a:solidFill>
              <a:latin typeface="Helvetica" pitchFamily="2" charset="0"/>
            </a:endParaRPr>
          </a:p>
          <a:p>
            <a:pPr>
              <a:defRPr/>
            </a:pPr>
            <a:endParaRPr lang="en-US" sz="3200" dirty="0">
              <a:solidFill>
                <a:schemeClr val="tx2"/>
              </a:solidFill>
              <a:latin typeface="Helvetica" pitchFamily="2" charset="0"/>
            </a:endParaRPr>
          </a:p>
          <a:p>
            <a:pPr marL="0" indent="0">
              <a:buNone/>
              <a:defRPr/>
            </a:pPr>
            <a:endParaRPr lang="en-US" sz="3200" dirty="0">
              <a:solidFill>
                <a:schemeClr val="tx2"/>
              </a:solidFill>
              <a:latin typeface="Helvetica" pitchFamily="2" charset="0"/>
            </a:endParaRPr>
          </a:p>
          <a:p>
            <a:pPr>
              <a:defRPr/>
            </a:pPr>
            <a:r>
              <a:rPr lang="en-US" sz="3200" dirty="0">
                <a:solidFill>
                  <a:schemeClr val="tx2"/>
                </a:solidFill>
                <a:latin typeface="Helvetica" pitchFamily="2" charset="0"/>
              </a:rPr>
              <a:t>56% overhead…</a:t>
            </a:r>
            <a:endParaRPr lang="en-GB" sz="3200" dirty="0">
              <a:solidFill>
                <a:schemeClr val="tx2"/>
              </a:solidFill>
              <a:latin typeface="Helvetica" pitchFamily="2" charset="0"/>
            </a:endParaRPr>
          </a:p>
          <a:p>
            <a:pPr eaLnBrk="1" hangingPunct="1">
              <a:defRPr/>
            </a:pPr>
            <a:endParaRPr lang="en-GB" dirty="0">
              <a:cs typeface="+mn-cs"/>
            </a:endParaRPr>
          </a:p>
        </p:txBody>
      </p:sp>
      <p:sp>
        <p:nvSpPr>
          <p:cNvPr id="118801" name="Text Box 17"/>
          <p:cNvSpPr txBox="1">
            <a:spLocks noChangeArrowheads="1"/>
          </p:cNvSpPr>
          <p:nvPr/>
        </p:nvSpPr>
        <p:spPr bwMode="auto">
          <a:xfrm>
            <a:off x="381000" y="3352800"/>
            <a:ext cx="1447800" cy="60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Helvetica" pitchFamily="2" charset="0"/>
              </a:rPr>
              <a:t>MAC</a:t>
            </a:r>
            <a:endParaRPr lang="en-GB" dirty="0">
              <a:latin typeface="Helvetica" pitchFamily="2" charset="0"/>
            </a:endParaRPr>
          </a:p>
        </p:txBody>
      </p:sp>
      <p:sp>
        <p:nvSpPr>
          <p:cNvPr id="118802" name="Text Box 18"/>
          <p:cNvSpPr txBox="1">
            <a:spLocks noChangeArrowheads="1"/>
          </p:cNvSpPr>
          <p:nvPr/>
        </p:nvSpPr>
        <p:spPr bwMode="auto">
          <a:xfrm>
            <a:off x="381000" y="2971800"/>
            <a:ext cx="1447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54DE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Helvetica" pitchFamily="2" charset="0"/>
              </a:rPr>
              <a:t>21</a:t>
            </a:r>
            <a:endParaRPr lang="en-GB">
              <a:latin typeface="Helvetica" pitchFamily="2" charset="0"/>
            </a:endParaRPr>
          </a:p>
        </p:txBody>
      </p:sp>
      <p:sp>
        <p:nvSpPr>
          <p:cNvPr id="118803" name="Text Box 19"/>
          <p:cNvSpPr txBox="1">
            <a:spLocks noChangeArrowheads="1"/>
          </p:cNvSpPr>
          <p:nvPr/>
        </p:nvSpPr>
        <p:spPr bwMode="auto">
          <a:xfrm>
            <a:off x="7772400" y="2971800"/>
            <a:ext cx="838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54DE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Helvetica" pitchFamily="2" charset="0"/>
              </a:rPr>
              <a:t>2</a:t>
            </a:r>
            <a:endParaRPr lang="en-GB">
              <a:latin typeface="Helvetica" pitchFamily="2" charset="0"/>
            </a:endParaRPr>
          </a:p>
        </p:txBody>
      </p:sp>
      <p:sp>
        <p:nvSpPr>
          <p:cNvPr id="118804" name="Text Box 20"/>
          <p:cNvSpPr txBox="1">
            <a:spLocks noChangeArrowheads="1"/>
          </p:cNvSpPr>
          <p:nvPr/>
        </p:nvSpPr>
        <p:spPr bwMode="auto">
          <a:xfrm>
            <a:off x="7772400" y="3352800"/>
            <a:ext cx="838200" cy="60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Helvetica" pitchFamily="2" charset="0"/>
              </a:rPr>
              <a:t>FCS</a:t>
            </a:r>
            <a:endParaRPr lang="en-GB">
              <a:latin typeface="Helvetica" pitchFamily="2" charset="0"/>
            </a:endParaRPr>
          </a:p>
        </p:txBody>
      </p:sp>
      <p:sp>
        <p:nvSpPr>
          <p:cNvPr id="118805" name="AutoShape 21"/>
          <p:cNvSpPr>
            <a:spLocks/>
          </p:cNvSpPr>
          <p:nvPr/>
        </p:nvSpPr>
        <p:spPr bwMode="auto">
          <a:xfrm rot="16200000">
            <a:off x="6172200" y="1752600"/>
            <a:ext cx="381000" cy="2819400"/>
          </a:xfrm>
          <a:prstGeom prst="rightBrace">
            <a:avLst>
              <a:gd name="adj1" fmla="val 6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54DE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2" charset="0"/>
            </a:endParaRPr>
          </a:p>
        </p:txBody>
      </p:sp>
      <p:sp>
        <p:nvSpPr>
          <p:cNvPr id="118806" name="Text Box 22"/>
          <p:cNvSpPr txBox="1">
            <a:spLocks noChangeArrowheads="1"/>
          </p:cNvSpPr>
          <p:nvPr/>
        </p:nvSpPr>
        <p:spPr bwMode="auto">
          <a:xfrm>
            <a:off x="4495800" y="2590799"/>
            <a:ext cx="390066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54DE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Helvetica" pitchFamily="2" charset="0"/>
              </a:rPr>
              <a:t>54 Bytes of User Data</a:t>
            </a:r>
            <a:endParaRPr lang="en-GB" dirty="0">
              <a:latin typeface="Helvetica" pitchFamily="2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8F6ADC-FD5F-FD4D-8354-80E9027D9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60F96A-587B-F84C-9801-8F787AB8D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4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44137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8CFB-09AE-674D-A9C1-CED54274E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6LoWPAN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4C863-981D-ED43-9F98-E11A54A52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0065"/>
            <a:ext cx="8229600" cy="47687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Fundamentally, 6LoWPAN does two things:</a:t>
            </a:r>
          </a:p>
          <a:p>
            <a:r>
              <a:rPr lang="en-US" dirty="0"/>
              <a:t>Header compression</a:t>
            </a:r>
          </a:p>
          <a:p>
            <a:r>
              <a:rPr lang="en-US" dirty="0"/>
              <a:t>Fragmentation and Re-assembly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Source:</a:t>
            </a:r>
            <a:br>
              <a:rPr lang="en-US" sz="2000" dirty="0"/>
            </a:br>
            <a:r>
              <a:rPr lang="en-US" sz="2000" dirty="0"/>
              <a:t>“Internet Protocol, Version 6 (IPv6) Specification”, IETF RFC  2460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https://</a:t>
            </a:r>
            <a:r>
              <a:rPr lang="en-US" sz="2000" dirty="0" err="1"/>
              <a:t>tools.ietf.org</a:t>
            </a:r>
            <a:r>
              <a:rPr lang="en-US" sz="2000" dirty="0"/>
              <a:t>/html/rfc2460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44F14-66F8-D04C-A0C7-289BFC136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E3C78-5A59-EC49-BD64-1AE6175C0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5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5770E2-23DE-6D47-B96D-7CC24AF6C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062948"/>
            <a:ext cx="8367889" cy="130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2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6LoWPAN Compression</a:t>
            </a:r>
            <a:endParaRPr lang="en-GB" dirty="0">
              <a:cs typeface="+mj-cs"/>
            </a:endParaRP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381000" y="3352800"/>
            <a:ext cx="8229600" cy="609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2" charset="0"/>
            </a:endParaRP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1828800" y="3352800"/>
            <a:ext cx="1752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Helvetica" pitchFamily="2" charset="0"/>
              </a:rPr>
              <a:t>6LoWPAN</a:t>
            </a:r>
            <a:endParaRPr lang="en-GB">
              <a:latin typeface="Helvetica" pitchFamily="2" charset="0"/>
            </a:endParaRP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381000" y="3352800"/>
            <a:ext cx="1447800" cy="60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Helvetica" pitchFamily="2" charset="0"/>
              </a:rPr>
              <a:t>MAC</a:t>
            </a:r>
            <a:endParaRPr lang="en-GB" dirty="0">
              <a:latin typeface="Helvetica" pitchFamily="2" charset="0"/>
            </a:endParaRPr>
          </a:p>
        </p:txBody>
      </p:sp>
      <p:sp>
        <p:nvSpPr>
          <p:cNvPr id="120839" name="Text Box 7"/>
          <p:cNvSpPr txBox="1">
            <a:spLocks noChangeArrowheads="1"/>
          </p:cNvSpPr>
          <p:nvPr/>
        </p:nvSpPr>
        <p:spPr bwMode="auto">
          <a:xfrm>
            <a:off x="381000" y="2971800"/>
            <a:ext cx="1447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54DE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Helvetica" pitchFamily="2" charset="0"/>
              </a:rPr>
              <a:t>21</a:t>
            </a:r>
            <a:endParaRPr lang="en-GB">
              <a:latin typeface="Helvetica" pitchFamily="2" charset="0"/>
            </a:endParaRPr>
          </a:p>
        </p:txBody>
      </p:sp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7772400" y="2971800"/>
            <a:ext cx="838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54DE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Helvetica" pitchFamily="2" charset="0"/>
              </a:rPr>
              <a:t>2</a:t>
            </a:r>
            <a:endParaRPr lang="en-GB">
              <a:latin typeface="Helvetica" pitchFamily="2" charset="0"/>
            </a:endParaRPr>
          </a:p>
        </p:txBody>
      </p:sp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7772400" y="3352800"/>
            <a:ext cx="838200" cy="60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Helvetica" pitchFamily="2" charset="0"/>
              </a:rPr>
              <a:t>FCS</a:t>
            </a:r>
            <a:endParaRPr lang="en-GB">
              <a:latin typeface="Helvetica" pitchFamily="2" charset="0"/>
            </a:endParaRPr>
          </a:p>
        </p:txBody>
      </p:sp>
      <p:sp>
        <p:nvSpPr>
          <p:cNvPr id="120842" name="AutoShape 10"/>
          <p:cNvSpPr>
            <a:spLocks/>
          </p:cNvSpPr>
          <p:nvPr/>
        </p:nvSpPr>
        <p:spPr bwMode="auto">
          <a:xfrm rot="16200000">
            <a:off x="5486400" y="1066800"/>
            <a:ext cx="381000" cy="41910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54DE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2" charset="0"/>
            </a:endParaRPr>
          </a:p>
        </p:txBody>
      </p:sp>
      <p:sp>
        <p:nvSpPr>
          <p:cNvPr id="120843" name="Text Box 11"/>
          <p:cNvSpPr txBox="1">
            <a:spLocks noChangeArrowheads="1"/>
          </p:cNvSpPr>
          <p:nvPr/>
        </p:nvSpPr>
        <p:spPr bwMode="auto">
          <a:xfrm>
            <a:off x="4572000" y="2618769"/>
            <a:ext cx="2067046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54DE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Helvetica" pitchFamily="2" charset="0"/>
              </a:rPr>
              <a:t>up to 100</a:t>
            </a:r>
            <a:endParaRPr lang="en-GB" dirty="0">
              <a:latin typeface="Helvetica" pitchFamily="2" charset="0"/>
            </a:endParaRPr>
          </a:p>
        </p:txBody>
      </p:sp>
      <p:sp>
        <p:nvSpPr>
          <p:cNvPr id="120844" name="Text Box 12"/>
          <p:cNvSpPr txBox="1">
            <a:spLocks noChangeArrowheads="1"/>
          </p:cNvSpPr>
          <p:nvPr/>
        </p:nvSpPr>
        <p:spPr bwMode="auto">
          <a:xfrm>
            <a:off x="1828800" y="2971800"/>
            <a:ext cx="1752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54DE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latin typeface="Helvetica" pitchFamily="2" charset="0"/>
              </a:rPr>
              <a:t>2+</a:t>
            </a:r>
            <a:endParaRPr lang="en-GB">
              <a:latin typeface="Helvetica" pitchFamily="2" charset="0"/>
            </a:endParaRPr>
          </a:p>
        </p:txBody>
      </p:sp>
      <p:sp>
        <p:nvSpPr>
          <p:cNvPr id="120846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381000" y="1523999"/>
            <a:ext cx="8153400" cy="4494836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>
                <a:latin typeface="Helvetica" pitchFamily="2" charset="0"/>
                <a:cs typeface="+mn-cs"/>
              </a:rPr>
              <a:t>Simple UDP message using the 6LoWPAN adaptation layer</a:t>
            </a:r>
          </a:p>
          <a:p>
            <a:pPr eaLnBrk="1" hangingPunct="1">
              <a:defRPr/>
            </a:pPr>
            <a:endParaRPr lang="en-US" sz="3200" dirty="0">
              <a:solidFill>
                <a:schemeClr val="tx2"/>
              </a:solidFill>
              <a:latin typeface="Helvetica" pitchFamily="2" charset="0"/>
              <a:cs typeface="+mn-cs"/>
            </a:endParaRPr>
          </a:p>
          <a:p>
            <a:pPr eaLnBrk="1" hangingPunct="1">
              <a:defRPr/>
            </a:pPr>
            <a:endParaRPr lang="en-US" sz="3200" dirty="0">
              <a:solidFill>
                <a:schemeClr val="tx2"/>
              </a:solidFill>
              <a:latin typeface="Helvetica" pitchFamily="2" charset="0"/>
              <a:cs typeface="+mn-cs"/>
            </a:endParaRPr>
          </a:p>
          <a:p>
            <a:pPr eaLnBrk="1" hangingPunct="1">
              <a:defRPr/>
            </a:pPr>
            <a:endParaRPr lang="en-US" sz="3200" dirty="0">
              <a:solidFill>
                <a:schemeClr val="tx2"/>
              </a:solidFill>
              <a:latin typeface="Helvetica" pitchFamily="2" charset="0"/>
              <a:cs typeface="+mn-cs"/>
            </a:endParaRPr>
          </a:p>
          <a:p>
            <a:pPr eaLnBrk="1" hangingPunct="1">
              <a:defRPr/>
            </a:pPr>
            <a:endParaRPr lang="en-US" sz="3200" dirty="0">
              <a:solidFill>
                <a:schemeClr val="tx2"/>
              </a:solidFill>
              <a:latin typeface="Helvetica" pitchFamily="2" charset="0"/>
              <a:cs typeface="+mn-cs"/>
            </a:endParaRPr>
          </a:p>
          <a:p>
            <a:pPr eaLnBrk="1" hangingPunct="1">
              <a:defRPr/>
            </a:pPr>
            <a:r>
              <a:rPr lang="en-US" sz="3200" dirty="0">
                <a:solidFill>
                  <a:schemeClr val="bg1"/>
                </a:solidFill>
                <a:latin typeface="Helvetica" pitchFamily="2" charset="0"/>
              </a:rPr>
              <a:t>≈ 20% best-case overhead…</a:t>
            </a:r>
          </a:p>
          <a:p>
            <a:pPr eaLnBrk="1" hangingPunct="1">
              <a:defRPr/>
            </a:pPr>
            <a:r>
              <a:rPr lang="en-US" sz="3200" dirty="0">
                <a:solidFill>
                  <a:schemeClr val="bg1"/>
                </a:solidFill>
                <a:latin typeface="Helvetica" pitchFamily="2" charset="0"/>
              </a:rPr>
              <a:t>Realistic: ≈ 25 bytes of overhead</a:t>
            </a:r>
            <a:endParaRPr lang="en-GB" sz="3200" dirty="0">
              <a:solidFill>
                <a:schemeClr val="bg1"/>
              </a:solidFill>
              <a:latin typeface="Helvetica" pitchFamily="2" charset="0"/>
            </a:endParaRPr>
          </a:p>
          <a:p>
            <a:pPr eaLnBrk="1" hangingPunct="1">
              <a:defRPr/>
            </a:pPr>
            <a:endParaRPr lang="en-GB" dirty="0">
              <a:latin typeface="Helvetica" pitchFamily="2" charset="0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FEE4B6-70B4-564B-BFA3-B03953F3C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">
                <a:solidFill>
                  <a:srgbClr val="000000">
                    <a:tint val="75000"/>
                  </a:srgbClr>
                </a:solidFill>
              </a:rPr>
              <a:t>UoB : EENG : Net. Sys. &amp; Apps (EENGM0009) : © GO 2016-2019</a:t>
            </a:r>
            <a:endParaRPr lang="nl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EB79A9-B225-3045-95A7-8895C84F3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6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596409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50318</TotalTime>
  <Pages>32</Pages>
  <Words>326</Words>
  <Application>Microsoft Macintosh PowerPoint</Application>
  <PresentationFormat>Overhead</PresentationFormat>
  <Paragraphs>79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Courier New</vt:lpstr>
      <vt:lpstr>Helvetica</vt:lpstr>
      <vt:lpstr>Palatino Linotype</vt:lpstr>
      <vt:lpstr>Times New Roman</vt:lpstr>
      <vt:lpstr>uob</vt:lpstr>
      <vt:lpstr>Selected Topics on IoT Networking</vt:lpstr>
      <vt:lpstr>Constrained Network</vt:lpstr>
      <vt:lpstr>IPv6 over 802.15.4</vt:lpstr>
      <vt:lpstr>IPv6 over 802.15.4</vt:lpstr>
      <vt:lpstr>6LoWPAN Functions</vt:lpstr>
      <vt:lpstr>6LoWPAN Compression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Jiadi Li</cp:lastModifiedBy>
  <cp:revision>644</cp:revision>
  <cp:lastPrinted>2016-02-21T21:22:23Z</cp:lastPrinted>
  <dcterms:created xsi:type="dcterms:W3CDTF">1996-01-04T14:14:20Z</dcterms:created>
  <dcterms:modified xsi:type="dcterms:W3CDTF">2022-03-20T17:52:50Z</dcterms:modified>
</cp:coreProperties>
</file>