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50" r:id="rId2"/>
    <p:sldId id="425" r:id="rId3"/>
    <p:sldId id="424" r:id="rId4"/>
    <p:sldId id="426" r:id="rId5"/>
    <p:sldId id="427" r:id="rId6"/>
    <p:sldId id="428" r:id="rId7"/>
    <p:sldId id="429" r:id="rId8"/>
    <p:sldId id="431" r:id="rId9"/>
    <p:sldId id="432" r:id="rId10"/>
    <p:sldId id="433" r:id="rId11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0C0C0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8" autoAdjust="0"/>
    <p:restoredTop sz="96327" autoAdjust="0"/>
  </p:normalViewPr>
  <p:slideViewPr>
    <p:cSldViewPr snapToGrid="0">
      <p:cViewPr varScale="1">
        <p:scale>
          <a:sx n="124" d="100"/>
          <a:sy n="124" d="100"/>
        </p:scale>
        <p:origin x="17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8CD8B540-0C3C-2E41-9230-9454E72455F3}"/>
    <pc:docChg chg="undo custSel modSld modShowInfo">
      <pc:chgData name="George Oikonomou" userId="e5e5709f-5788-4bb9-a2cb-c47cfc333c75" providerId="ADAL" clId="{8CD8B540-0C3C-2E41-9230-9454E72455F3}" dt="2021-03-22T20:20:56.092" v="53" actId="2744"/>
      <pc:docMkLst>
        <pc:docMk/>
      </pc:docMkLst>
      <pc:sldChg chg="modSp mod">
        <pc:chgData name="George Oikonomou" userId="e5e5709f-5788-4bb9-a2cb-c47cfc333c75" providerId="ADAL" clId="{8CD8B540-0C3C-2E41-9230-9454E72455F3}" dt="2021-03-22T20:10:29.620" v="52" actId="20577"/>
        <pc:sldMkLst>
          <pc:docMk/>
          <pc:sldMk cId="2060492029" sldId="429"/>
        </pc:sldMkLst>
        <pc:spChg chg="mod">
          <ac:chgData name="George Oikonomou" userId="e5e5709f-5788-4bb9-a2cb-c47cfc333c75" providerId="ADAL" clId="{8CD8B540-0C3C-2E41-9230-9454E72455F3}" dt="2021-03-22T20:10:29.620" v="52" actId="20577"/>
          <ac:spMkLst>
            <pc:docMk/>
            <pc:sldMk cId="2060492029" sldId="429"/>
            <ac:spMk id="3" creationId="{E1F67C7A-0E10-794C-BFB6-7D19AF1BB868}"/>
          </ac:spMkLst>
        </pc:spChg>
      </pc:sldChg>
    </pc:docChg>
  </pc:docChgLst>
  <pc:docChgLst>
    <pc:chgData name="George Oikonomou" userId="e5e5709f-5788-4bb9-a2cb-c47cfc333c75" providerId="ADAL" clId="{DB37E351-EA29-2C41-BB23-9C354880368C}"/>
    <pc:docChg chg="modSld">
      <pc:chgData name="George Oikonomou" userId="e5e5709f-5788-4bb9-a2cb-c47cfc333c75" providerId="ADAL" clId="{DB37E351-EA29-2C41-BB23-9C354880368C}" dt="2021-03-01T20:17:46.902" v="0"/>
      <pc:docMkLst>
        <pc:docMk/>
      </pc:docMkLst>
      <pc:sldChg chg="modSp">
        <pc:chgData name="George Oikonomou" userId="e5e5709f-5788-4bb9-a2cb-c47cfc333c75" providerId="ADAL" clId="{DB37E351-EA29-2C41-BB23-9C354880368C}" dt="2021-03-01T20:17:46.902" v="0"/>
        <pc:sldMkLst>
          <pc:docMk/>
          <pc:sldMk cId="1097871487" sldId="350"/>
        </pc:sldMkLst>
        <pc:spChg chg="mod">
          <ac:chgData name="George Oikonomou" userId="e5e5709f-5788-4bb9-a2cb-c47cfc333c75" providerId="ADAL" clId="{DB37E351-EA29-2C41-BB23-9C354880368C}" dt="2021-03-01T20:17:46.902" v="0"/>
          <ac:spMkLst>
            <pc:docMk/>
            <pc:sldMk cId="1097871487" sldId="350"/>
            <ac:spMk id="4098" creationId="{00000000-0000-0000-0000-000000000000}"/>
          </ac:spMkLst>
        </pc:spChg>
      </pc:sldChg>
    </pc:docChg>
  </pc:docChgLst>
  <pc:docChgLst>
    <pc:chgData name="George Oikonomou" userId="e5e5709f-5788-4bb9-a2cb-c47cfc333c75" providerId="ADAL" clId="{E1372E27-8494-A546-944D-CE4F68A15D2F}"/>
    <pc:docChg chg="undo custSel modSld sldOrd">
      <pc:chgData name="George Oikonomou" userId="e5e5709f-5788-4bb9-a2cb-c47cfc333c75" providerId="ADAL" clId="{E1372E27-8494-A546-944D-CE4F68A15D2F}" dt="2020-02-24T17:42:04.918" v="393" actId="20577"/>
      <pc:docMkLst>
        <pc:docMk/>
      </pc:docMkLst>
      <pc:sldChg chg="ord">
        <pc:chgData name="George Oikonomou" userId="e5e5709f-5788-4bb9-a2cb-c47cfc333c75" providerId="ADAL" clId="{E1372E27-8494-A546-944D-CE4F68A15D2F}" dt="2020-02-24T17:38:12.429" v="80"/>
        <pc:sldMkLst>
          <pc:docMk/>
          <pc:sldMk cId="3783003636" sldId="280"/>
        </pc:sldMkLst>
      </pc:sldChg>
      <pc:sldChg chg="modSp">
        <pc:chgData name="George Oikonomou" userId="e5e5709f-5788-4bb9-a2cb-c47cfc333c75" providerId="ADAL" clId="{E1372E27-8494-A546-944D-CE4F68A15D2F}" dt="2020-02-24T14:50:08.099" v="78" actId="20577"/>
        <pc:sldMkLst>
          <pc:docMk/>
          <pc:sldMk cId="3059830048" sldId="282"/>
        </pc:sldMkLst>
        <pc:spChg chg="mod">
          <ac:chgData name="George Oikonomou" userId="e5e5709f-5788-4bb9-a2cb-c47cfc333c75" providerId="ADAL" clId="{E1372E27-8494-A546-944D-CE4F68A15D2F}" dt="2020-02-24T14:50:08.099" v="78" actId="20577"/>
          <ac:spMkLst>
            <pc:docMk/>
            <pc:sldMk cId="3059830048" sldId="282"/>
            <ac:spMk id="362" creationId="{00000000-0000-0000-0000-000000000000}"/>
          </ac:spMkLst>
        </pc:spChg>
      </pc:sldChg>
      <pc:sldChg chg="modSp">
        <pc:chgData name="George Oikonomou" userId="e5e5709f-5788-4bb9-a2cb-c47cfc333c75" providerId="ADAL" clId="{E1372E27-8494-A546-944D-CE4F68A15D2F}" dt="2020-02-24T17:39:46.111" v="167" actId="1036"/>
        <pc:sldMkLst>
          <pc:docMk/>
          <pc:sldMk cId="3431320318" sldId="386"/>
        </pc:sldMkLst>
        <pc:spChg chg="mod">
          <ac:chgData name="George Oikonomou" userId="e5e5709f-5788-4bb9-a2cb-c47cfc333c75" providerId="ADAL" clId="{E1372E27-8494-A546-944D-CE4F68A15D2F}" dt="2020-02-24T17:39:46.111" v="167" actId="1036"/>
          <ac:spMkLst>
            <pc:docMk/>
            <pc:sldMk cId="3431320318" sldId="386"/>
            <ac:spMk id="10" creationId="{9A49E648-90FF-DE4E-8D14-E2A762BFF93F}"/>
          </ac:spMkLst>
        </pc:spChg>
      </pc:sldChg>
      <pc:sldChg chg="modSp">
        <pc:chgData name="George Oikonomou" userId="e5e5709f-5788-4bb9-a2cb-c47cfc333c75" providerId="ADAL" clId="{E1372E27-8494-A546-944D-CE4F68A15D2F}" dt="2020-02-24T17:42:04.918" v="393" actId="20577"/>
        <pc:sldMkLst>
          <pc:docMk/>
          <pc:sldMk cId="4041061945" sldId="387"/>
        </pc:sldMkLst>
        <pc:spChg chg="mod">
          <ac:chgData name="George Oikonomou" userId="e5e5709f-5788-4bb9-a2cb-c47cfc333c75" providerId="ADAL" clId="{E1372E27-8494-A546-944D-CE4F68A15D2F}" dt="2020-02-24T17:42:04.918" v="393" actId="20577"/>
          <ac:spMkLst>
            <pc:docMk/>
            <pc:sldMk cId="4041061945" sldId="387"/>
            <ac:spMk id="3" creationId="{550894D6-4AFE-2042-B8EC-4CB4B8E023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4" y="-59723"/>
            <a:ext cx="9282794" cy="5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6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6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2" y="3230880"/>
            <a:ext cx="7240580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1213" y="592138"/>
            <a:ext cx="3175000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151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066"/>
            <a:ext cx="8229600" cy="481822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" dirty="0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Selected Topics on IoT Networking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834322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>
                <a:latin typeface="Helvetica"/>
                <a:cs typeface="Helvetica"/>
              </a:rPr>
              <a:t>RPL Fundamentals</a:t>
            </a:r>
            <a:br>
              <a:rPr lang="en-US" sz="3600" dirty="0">
                <a:latin typeface="Helvetica"/>
                <a:cs typeface="Helvetica"/>
              </a:rPr>
            </a:br>
            <a:r>
              <a:rPr lang="en-GB" sz="3600" dirty="0">
                <a:latin typeface="Helvetica"/>
                <a:cs typeface="Helvetica"/>
              </a:rPr>
              <a:t>Routing Protocol for Low-Power,</a:t>
            </a:r>
            <a:br>
              <a:rPr lang="en-GB" sz="3600" dirty="0">
                <a:latin typeface="Helvetica"/>
                <a:cs typeface="Helvetica"/>
              </a:rPr>
            </a:br>
            <a:r>
              <a:rPr lang="en-GB" sz="3600" dirty="0">
                <a:latin typeface="Helvetica"/>
                <a:cs typeface="Helvetica"/>
              </a:rPr>
              <a:t>Lossy Networks</a:t>
            </a:r>
          </a:p>
          <a:p>
            <a:r>
              <a:rPr lang="en-GB" sz="3600" dirty="0">
                <a:latin typeface="Helvetica"/>
                <a:cs typeface="Helvetica"/>
              </a:rPr>
              <a:t>(Pronounced “Ripple”)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09787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4F4A-5835-A14F-AEA0-0B2BCDA1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E33A-9894-7B40-9AB8-EE41416B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RPL is modular: Some OFs are standardized, but new ones can be defined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OF0: “Objective Function Zero”. Uses hop-count as the link metric.</a:t>
            </a:r>
          </a:p>
          <a:p>
            <a:pPr lvl="1"/>
            <a:r>
              <a:rPr lang="en-US" dirty="0"/>
              <a:t>MRHOF: “</a:t>
            </a:r>
            <a:r>
              <a:rPr lang="en-GB" dirty="0"/>
              <a:t>The Minimum Rank with Hysteresis Objective Function”</a:t>
            </a:r>
          </a:p>
          <a:p>
            <a:r>
              <a:rPr lang="en-GB" dirty="0"/>
              <a:t>Single OF to be used within each DODAG</a:t>
            </a:r>
          </a:p>
          <a:p>
            <a:r>
              <a:rPr lang="en-GB" dirty="0"/>
              <a:t>Same OF to be used by </a:t>
            </a:r>
            <a:r>
              <a:rPr lang="en-GB" u="sng" dirty="0"/>
              <a:t>all</a:t>
            </a:r>
            <a:r>
              <a:rPr lang="en-GB" dirty="0"/>
              <a:t> DODAGs within the same RPL Instance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5678E-4D6A-CA4B-A226-1AEB64B5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B87B8-ABE3-9F42-890B-D8482C717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10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69782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D275A6-137E-F840-BA5A-DDF90B9A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PHY layer…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D2C07D-6206-D844-BCC2-9C682EFF1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3064566" cy="4722527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A .15.4 physical topology.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Imagine node A being a data collection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1C201-5F80-0F47-A727-527C6BA9A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F37E8-5395-8D41-9807-EF5FDBE46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23A7F7-182E-BA42-A467-3AAF47BB6BBF}"/>
              </a:ext>
            </a:extLst>
          </p:cNvPr>
          <p:cNvSpPr/>
          <p:nvPr/>
        </p:nvSpPr>
        <p:spPr>
          <a:xfrm>
            <a:off x="5581493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2EAA36-712D-2447-B903-2D9B87D067BC}"/>
              </a:ext>
            </a:extLst>
          </p:cNvPr>
          <p:cNvSpPr/>
          <p:nvPr/>
        </p:nvSpPr>
        <p:spPr>
          <a:xfrm>
            <a:off x="7335281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4A384-C189-CC4B-9F47-AD11679CB018}"/>
              </a:ext>
            </a:extLst>
          </p:cNvPr>
          <p:cNvSpPr/>
          <p:nvPr/>
        </p:nvSpPr>
        <p:spPr>
          <a:xfrm>
            <a:off x="3827706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275A9F-6358-EB4C-A62D-2996EE1EEFAF}"/>
              </a:ext>
            </a:extLst>
          </p:cNvPr>
          <p:cNvSpPr/>
          <p:nvPr/>
        </p:nvSpPr>
        <p:spPr>
          <a:xfrm>
            <a:off x="3827706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DAD503-5689-3749-8F49-F21618501DC8}"/>
              </a:ext>
            </a:extLst>
          </p:cNvPr>
          <p:cNvSpPr/>
          <p:nvPr/>
        </p:nvSpPr>
        <p:spPr>
          <a:xfrm>
            <a:off x="7335281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F77880-74F6-4743-B158-34E2E59494B2}"/>
              </a:ext>
            </a:extLst>
          </p:cNvPr>
          <p:cNvSpPr/>
          <p:nvPr/>
        </p:nvSpPr>
        <p:spPr>
          <a:xfrm>
            <a:off x="5581493" y="3801927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04E12E-8FEA-C54B-A0C9-4B9D630C1A81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4566284" y="2152108"/>
            <a:ext cx="1141929" cy="4717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5090B7-6DB4-E041-95F6-B481856CD4F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4260355" y="3362469"/>
            <a:ext cx="0" cy="1744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D43621-75B6-034D-8587-3EF3F748155E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320071" y="2152108"/>
            <a:ext cx="1141930" cy="471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21F81-72D2-7A43-BBBE-B57251B78695}"/>
              </a:ext>
            </a:extLst>
          </p:cNvPr>
          <p:cNvCxnSpPr>
            <a:cxnSpLocks/>
            <a:stCxn id="9" idx="3"/>
            <a:endCxn id="13" idx="7"/>
          </p:cNvCxnSpPr>
          <p:nvPr/>
        </p:nvCxnSpPr>
        <p:spPr>
          <a:xfrm flipH="1">
            <a:off x="6320071" y="3235137"/>
            <a:ext cx="1141930" cy="693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D7BFF4-32BD-2741-9107-FFE3E65FAA6D}"/>
              </a:ext>
            </a:extLst>
          </p:cNvPr>
          <p:cNvCxnSpPr>
            <a:cxnSpLocks/>
            <a:stCxn id="13" idx="1"/>
            <a:endCxn id="10" idx="5"/>
          </p:cNvCxnSpPr>
          <p:nvPr/>
        </p:nvCxnSpPr>
        <p:spPr>
          <a:xfrm flipH="1" flipV="1">
            <a:off x="4566284" y="3235749"/>
            <a:ext cx="1141929" cy="692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231223-B321-C249-86D0-FB27AF5F7B29}"/>
              </a:ext>
            </a:extLst>
          </p:cNvPr>
          <p:cNvCxnSpPr>
            <a:cxnSpLocks/>
            <a:stCxn id="13" idx="3"/>
            <a:endCxn id="11" idx="7"/>
          </p:cNvCxnSpPr>
          <p:nvPr/>
        </p:nvCxnSpPr>
        <p:spPr>
          <a:xfrm flipH="1">
            <a:off x="4566284" y="4540505"/>
            <a:ext cx="1141929" cy="693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08F7CC-AABE-2142-B64A-9EADDF2C72C9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6320071" y="4540505"/>
            <a:ext cx="1141930" cy="693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48DD15-1548-3140-8251-D77A0A7646B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693004" y="5539944"/>
            <a:ext cx="26422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F0AB6D-0463-7844-AD8D-44DABD4E2D48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7767930" y="3361857"/>
            <a:ext cx="0" cy="1745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FD739C-2C8B-3743-B4D4-C2659659EB56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4693004" y="2929208"/>
            <a:ext cx="2642277" cy="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09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4DD8B6-D6DF-9342-86A0-74BE9509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CC2834-6B65-934E-87E3-393A8AA9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IETF-proposed standard for routing in 6LoWPAN LLNs</a:t>
            </a:r>
          </a:p>
          <a:p>
            <a:r>
              <a:rPr lang="en-US" dirty="0"/>
              <a:t>Fundamentally a Distance Vector protocol</a:t>
            </a:r>
          </a:p>
          <a:p>
            <a:r>
              <a:rPr lang="en-US" dirty="0"/>
              <a:t>Design Goals:</a:t>
            </a:r>
          </a:p>
          <a:p>
            <a:pPr lvl="1"/>
            <a:r>
              <a:rPr lang="en-US" dirty="0" err="1"/>
              <a:t>Optimised</a:t>
            </a:r>
            <a:r>
              <a:rPr lang="en-US" dirty="0"/>
              <a:t> for data collection (from any node to ‘A’)</a:t>
            </a:r>
            <a:br>
              <a:rPr lang="en-US" dirty="0"/>
            </a:br>
            <a:r>
              <a:rPr lang="en-US" dirty="0"/>
              <a:t>(MP2P: Multi-Point to Point)</a:t>
            </a:r>
          </a:p>
          <a:p>
            <a:pPr lvl="1"/>
            <a:r>
              <a:rPr lang="en-US" dirty="0"/>
              <a:t>Claims to be optimized for Point to Multi-Point (P2MP) – From ‘A’ to any other node.</a:t>
            </a:r>
            <a:br>
              <a:rPr lang="en-US" dirty="0"/>
            </a:br>
            <a:r>
              <a:rPr lang="en-US" dirty="0"/>
              <a:t>Not everyone necessarily agrees with this claim</a:t>
            </a:r>
          </a:p>
          <a:p>
            <a:pPr lvl="1"/>
            <a:r>
              <a:rPr lang="en-US" dirty="0"/>
              <a:t>At a stretch: Any node to any other node (P2P)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2D9BD-8465-7C44-B252-321265424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033D7-4110-0147-AB91-3C67265FA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93467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900D-FF86-E54D-B608-799390AF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DODAGs and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A95E-3BD8-1640-99E5-E21797521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RPL models the network as a Destination-Oriented Directed Acyclic Graph (DODAG)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RPL Instance: A collection of non-overlapping DODAGs that use the same Objective Function – more later)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06184-DDD4-6B4C-BC72-919C8C8FF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85A24-ABB0-864F-A8A8-E3645581B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0646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C3C5-D352-AC4E-AC07-294D001D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DODAG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C178F28-A5A9-A240-8B17-58ED4985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3588078" cy="4818224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/>
              <a:t>Arrows indicate path to collection point</a:t>
            </a:r>
          </a:p>
          <a:p>
            <a:endParaRPr lang="en-US" dirty="0"/>
          </a:p>
          <a:p>
            <a:r>
              <a:rPr lang="en-US" dirty="0"/>
              <a:t>“A” is called the DODAG “Root”</a:t>
            </a:r>
          </a:p>
          <a:p>
            <a:endParaRPr lang="en-US" dirty="0"/>
          </a:p>
          <a:p>
            <a:r>
              <a:rPr lang="en-US" dirty="0"/>
              <a:t>The Root is in charge of creating the DODAG.</a:t>
            </a:r>
          </a:p>
          <a:p>
            <a:endParaRPr lang="en-US" dirty="0"/>
          </a:p>
          <a:p>
            <a:r>
              <a:rPr lang="en-US" dirty="0"/>
              <a:t>Each DODAG has an ID: One of the root’s </a:t>
            </a:r>
            <a:r>
              <a:rPr lang="en-US" u="sng" dirty="0"/>
              <a:t>routable</a:t>
            </a:r>
            <a:r>
              <a:rPr lang="en-US" dirty="0"/>
              <a:t> IPv6 addresses (not link-local)</a:t>
            </a:r>
          </a:p>
          <a:p>
            <a:endParaRPr lang="en-US" dirty="0"/>
          </a:p>
          <a:p>
            <a:r>
              <a:rPr lang="en-US" dirty="0"/>
              <a:t>Fundamentally, the root starts the network using administratively-configured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CE065-EE31-2D4C-8153-DD2CE7F44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AA192-72C5-DD4A-9F1B-58507D706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FC20CE-28AB-3C41-B902-30C40651766B}"/>
              </a:ext>
            </a:extLst>
          </p:cNvPr>
          <p:cNvSpPr/>
          <p:nvPr/>
        </p:nvSpPr>
        <p:spPr>
          <a:xfrm>
            <a:off x="6113931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2EABAD-09B9-C446-A3BB-4C9C0E3AF1F3}"/>
              </a:ext>
            </a:extLst>
          </p:cNvPr>
          <p:cNvSpPr/>
          <p:nvPr/>
        </p:nvSpPr>
        <p:spPr>
          <a:xfrm>
            <a:off x="7867719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C81673-441F-1340-A9F6-5F94A4145B08}"/>
              </a:ext>
            </a:extLst>
          </p:cNvPr>
          <p:cNvSpPr/>
          <p:nvPr/>
        </p:nvSpPr>
        <p:spPr>
          <a:xfrm>
            <a:off x="4360144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B693BE-70B9-FA46-8964-DD4B187639B5}"/>
              </a:ext>
            </a:extLst>
          </p:cNvPr>
          <p:cNvSpPr/>
          <p:nvPr/>
        </p:nvSpPr>
        <p:spPr>
          <a:xfrm>
            <a:off x="4360144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002754-88D9-ED44-9CD9-40138A5A7C25}"/>
              </a:ext>
            </a:extLst>
          </p:cNvPr>
          <p:cNvSpPr/>
          <p:nvPr/>
        </p:nvSpPr>
        <p:spPr>
          <a:xfrm>
            <a:off x="7867719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C5FB5B-D954-F54A-BBDF-01A743DB4148}"/>
              </a:ext>
            </a:extLst>
          </p:cNvPr>
          <p:cNvSpPr/>
          <p:nvPr/>
        </p:nvSpPr>
        <p:spPr>
          <a:xfrm>
            <a:off x="6113931" y="3801927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CF0702-2135-E14A-AABD-ADDFDFC792CA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98722" y="2152108"/>
            <a:ext cx="1141929" cy="471783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CC7E57-1AA5-5949-B1C6-B62FD991310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4792793" y="3362469"/>
            <a:ext cx="0" cy="1744826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17CBBD-1E19-8047-95BC-EAB47D66933D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5098722" y="3235749"/>
            <a:ext cx="1141929" cy="69289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B0F671-6081-0342-A712-4226E5CB603A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6852509" y="4540505"/>
            <a:ext cx="1141930" cy="693510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D53D6F-B082-A949-9B0E-7C0B4639AB1A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5225442" y="2929208"/>
            <a:ext cx="2642277" cy="612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9B78C5-2134-9841-8D67-498CF54FAA60}"/>
              </a:ext>
            </a:extLst>
          </p:cNvPr>
          <p:cNvSpPr txBox="1"/>
          <p:nvPr/>
        </p:nvSpPr>
        <p:spPr>
          <a:xfrm>
            <a:off x="6979229" y="1554883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" pitchFamily="2" charset="0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53888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C3C5-D352-AC4E-AC07-294D001D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Ranks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C178F28-A5A9-A240-8B17-58ED4985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3588078" cy="48182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Each node’s “Rank” indicates the “distance” of the node from the Root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OK for two nodes to have the same rank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CE065-EE31-2D4C-8153-DD2CE7F44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AA192-72C5-DD4A-9F1B-58507D706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6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FC20CE-28AB-3C41-B902-30C40651766B}"/>
              </a:ext>
            </a:extLst>
          </p:cNvPr>
          <p:cNvSpPr/>
          <p:nvPr/>
        </p:nvSpPr>
        <p:spPr>
          <a:xfrm>
            <a:off x="6113931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2EABAD-09B9-C446-A3BB-4C9C0E3AF1F3}"/>
              </a:ext>
            </a:extLst>
          </p:cNvPr>
          <p:cNvSpPr/>
          <p:nvPr/>
        </p:nvSpPr>
        <p:spPr>
          <a:xfrm>
            <a:off x="7867719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C81673-441F-1340-A9F6-5F94A4145B08}"/>
              </a:ext>
            </a:extLst>
          </p:cNvPr>
          <p:cNvSpPr/>
          <p:nvPr/>
        </p:nvSpPr>
        <p:spPr>
          <a:xfrm>
            <a:off x="4360144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B693BE-70B9-FA46-8964-DD4B187639B5}"/>
              </a:ext>
            </a:extLst>
          </p:cNvPr>
          <p:cNvSpPr/>
          <p:nvPr/>
        </p:nvSpPr>
        <p:spPr>
          <a:xfrm>
            <a:off x="4360144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002754-88D9-ED44-9CD9-40138A5A7C25}"/>
              </a:ext>
            </a:extLst>
          </p:cNvPr>
          <p:cNvSpPr/>
          <p:nvPr/>
        </p:nvSpPr>
        <p:spPr>
          <a:xfrm>
            <a:off x="7867719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C5FB5B-D954-F54A-BBDF-01A743DB4148}"/>
              </a:ext>
            </a:extLst>
          </p:cNvPr>
          <p:cNvSpPr/>
          <p:nvPr/>
        </p:nvSpPr>
        <p:spPr>
          <a:xfrm>
            <a:off x="6113931" y="3801927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CF0702-2135-E14A-AABD-ADDFDFC792CA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98722" y="2152108"/>
            <a:ext cx="1141929" cy="471783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CC7E57-1AA5-5949-B1C6-B62FD991310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4792793" y="3362469"/>
            <a:ext cx="0" cy="1744826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17CBBD-1E19-8047-95BC-EAB47D66933D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5098722" y="3235749"/>
            <a:ext cx="1141929" cy="69289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B0F671-6081-0342-A712-4226E5CB603A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6852509" y="4540505"/>
            <a:ext cx="1141930" cy="693510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D53D6F-B082-A949-9B0E-7C0B4639AB1A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5225442" y="2929208"/>
            <a:ext cx="2642277" cy="612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7D88FC9-E8C1-D54C-8870-295B41820F93}"/>
              </a:ext>
            </a:extLst>
          </p:cNvPr>
          <p:cNvSpPr txBox="1"/>
          <p:nvPr/>
        </p:nvSpPr>
        <p:spPr>
          <a:xfrm>
            <a:off x="6979229" y="1554883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" pitchFamily="2" charset="0"/>
              </a:rPr>
              <a:t>Rank: 128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F0237-8DDE-3F47-BF6D-87F344E3B612}"/>
              </a:ext>
            </a:extLst>
          </p:cNvPr>
          <p:cNvSpPr txBox="1"/>
          <p:nvPr/>
        </p:nvSpPr>
        <p:spPr>
          <a:xfrm>
            <a:off x="4361257" y="212427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" pitchFamily="2" charset="0"/>
              </a:rPr>
              <a:t>192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171828-C684-B546-A47D-D2105240FC6C}"/>
              </a:ext>
            </a:extLst>
          </p:cNvPr>
          <p:cNvSpPr txBox="1"/>
          <p:nvPr/>
        </p:nvSpPr>
        <p:spPr>
          <a:xfrm>
            <a:off x="7994439" y="329308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" pitchFamily="2" charset="0"/>
              </a:rPr>
              <a:t>312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2FD974-B7D2-5C41-B43F-BBBCB0F319D4}"/>
              </a:ext>
            </a:extLst>
          </p:cNvPr>
          <p:cNvSpPr txBox="1"/>
          <p:nvPr/>
        </p:nvSpPr>
        <p:spPr>
          <a:xfrm>
            <a:off x="6979229" y="402658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" pitchFamily="2" charset="0"/>
              </a:rPr>
              <a:t>512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23F459-F2EE-1A48-9E5A-7E2AAAA7CCB3}"/>
              </a:ext>
            </a:extLst>
          </p:cNvPr>
          <p:cNvSpPr txBox="1"/>
          <p:nvPr/>
        </p:nvSpPr>
        <p:spPr>
          <a:xfrm>
            <a:off x="5190693" y="520864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" pitchFamily="2" charset="0"/>
              </a:rPr>
              <a:t>1024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CD3AA4-FD8A-CE42-AEC4-258FCACFE6C3}"/>
              </a:ext>
            </a:extLst>
          </p:cNvPr>
          <p:cNvSpPr txBox="1"/>
          <p:nvPr/>
        </p:nvSpPr>
        <p:spPr>
          <a:xfrm>
            <a:off x="6971914" y="520864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" pitchFamily="2" charset="0"/>
              </a:rPr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360026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CA72-64C3-2B46-AC1E-1449B28E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67C7A-0E10-794C-BFB6-7D19AF1B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A node’s rank is computed as:</a:t>
            </a:r>
            <a:br>
              <a:rPr lang="en-US" dirty="0"/>
            </a:br>
            <a:r>
              <a:rPr lang="en-US" dirty="0"/>
              <a:t>The rank of the next hop on the path to the root + the quality of the link to this hop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(Think of “link quality” as distance)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Therefore:</a:t>
            </a:r>
          </a:p>
          <a:p>
            <a:r>
              <a:rPr lang="en-US" dirty="0"/>
              <a:t>The lower a node’s rank, the closer this node is to the root</a:t>
            </a:r>
          </a:p>
          <a:p>
            <a:r>
              <a:rPr lang="en-US" dirty="0"/>
              <a:t>In RPL terminology, the link quality is called “Link Metric”</a:t>
            </a:r>
          </a:p>
          <a:p>
            <a:r>
              <a:rPr lang="en-US" dirty="0"/>
              <a:t>Lower link metric: Better link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/>
              <a:t>Nodes aim to minimize their own rank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1FD59-8687-8744-8759-B84C9620F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45BD-5B46-4140-AFB7-C0BC36B00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7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06049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C3C5-D352-AC4E-AC07-294D001D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Rank Computation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C178F28-A5A9-A240-8B17-58ED4985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6"/>
            <a:ext cx="3588078" cy="4818224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Node C has two possible “parents” towards the root:</a:t>
            </a:r>
          </a:p>
          <a:p>
            <a:r>
              <a:rPr lang="en-US" dirty="0"/>
              <a:t>A: Link Metric 184</a:t>
            </a:r>
          </a:p>
          <a:p>
            <a:r>
              <a:rPr lang="en-US" dirty="0"/>
              <a:t>B: Link Metric 56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 will choose B as the next hop, since this leads to node C having a lower rank.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 is now called “preferred parent”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CE065-EE31-2D4C-8153-DD2CE7F44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AA192-72C5-DD4A-9F1B-58507D706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8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FC20CE-28AB-3C41-B902-30C40651766B}"/>
              </a:ext>
            </a:extLst>
          </p:cNvPr>
          <p:cNvSpPr/>
          <p:nvPr/>
        </p:nvSpPr>
        <p:spPr>
          <a:xfrm>
            <a:off x="6113931" y="1413530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2EABAD-09B9-C446-A3BB-4C9C0E3AF1F3}"/>
              </a:ext>
            </a:extLst>
          </p:cNvPr>
          <p:cNvSpPr/>
          <p:nvPr/>
        </p:nvSpPr>
        <p:spPr>
          <a:xfrm>
            <a:off x="7867719" y="2496559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C81673-441F-1340-A9F6-5F94A4145B08}"/>
              </a:ext>
            </a:extLst>
          </p:cNvPr>
          <p:cNvSpPr/>
          <p:nvPr/>
        </p:nvSpPr>
        <p:spPr>
          <a:xfrm>
            <a:off x="4360144" y="2497171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B693BE-70B9-FA46-8964-DD4B187639B5}"/>
              </a:ext>
            </a:extLst>
          </p:cNvPr>
          <p:cNvSpPr/>
          <p:nvPr/>
        </p:nvSpPr>
        <p:spPr>
          <a:xfrm>
            <a:off x="4360144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002754-88D9-ED44-9CD9-40138A5A7C25}"/>
              </a:ext>
            </a:extLst>
          </p:cNvPr>
          <p:cNvSpPr/>
          <p:nvPr/>
        </p:nvSpPr>
        <p:spPr>
          <a:xfrm>
            <a:off x="7867719" y="5107295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C5FB5B-D954-F54A-BBDF-01A743DB4148}"/>
              </a:ext>
            </a:extLst>
          </p:cNvPr>
          <p:cNvSpPr/>
          <p:nvPr/>
        </p:nvSpPr>
        <p:spPr>
          <a:xfrm>
            <a:off x="6113931" y="3801927"/>
            <a:ext cx="865298" cy="865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elvetica" pitchFamily="2" charset="0"/>
              </a:rPr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CF0702-2135-E14A-AABD-ADDFDFC792CA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098722" y="2152108"/>
            <a:ext cx="1141929" cy="471783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CC7E57-1AA5-5949-B1C6-B62FD991310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4792793" y="3362469"/>
            <a:ext cx="0" cy="1744826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17CBBD-1E19-8047-95BC-EAB47D66933D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5098722" y="3235749"/>
            <a:ext cx="1141929" cy="69289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B0F671-6081-0342-A712-4226E5CB603A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6852509" y="4540505"/>
            <a:ext cx="1141930" cy="693510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D53D6F-B082-A949-9B0E-7C0B4639AB1A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5225442" y="2929208"/>
            <a:ext cx="2642277" cy="612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7D88FC9-E8C1-D54C-8870-295B41820F93}"/>
              </a:ext>
            </a:extLst>
          </p:cNvPr>
          <p:cNvSpPr txBox="1"/>
          <p:nvPr/>
        </p:nvSpPr>
        <p:spPr>
          <a:xfrm>
            <a:off x="6804722" y="1216760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Rank: 128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F0237-8DDE-3F47-BF6D-87F344E3B612}"/>
              </a:ext>
            </a:extLst>
          </p:cNvPr>
          <p:cNvSpPr txBox="1"/>
          <p:nvPr/>
        </p:nvSpPr>
        <p:spPr>
          <a:xfrm>
            <a:off x="4361257" y="212427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192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171828-C684-B546-A47D-D2105240FC6C}"/>
              </a:ext>
            </a:extLst>
          </p:cNvPr>
          <p:cNvSpPr txBox="1"/>
          <p:nvPr/>
        </p:nvSpPr>
        <p:spPr>
          <a:xfrm>
            <a:off x="7994439" y="329308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248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2FD974-B7D2-5C41-B43F-BBBCB0F319D4}"/>
              </a:ext>
            </a:extLst>
          </p:cNvPr>
          <p:cNvSpPr txBox="1"/>
          <p:nvPr/>
        </p:nvSpPr>
        <p:spPr>
          <a:xfrm>
            <a:off x="6979229" y="402658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512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23F459-F2EE-1A48-9E5A-7E2AAAA7CCB3}"/>
              </a:ext>
            </a:extLst>
          </p:cNvPr>
          <p:cNvSpPr txBox="1"/>
          <p:nvPr/>
        </p:nvSpPr>
        <p:spPr>
          <a:xfrm>
            <a:off x="5190693" y="520864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1024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CD3AA4-FD8A-CE42-AEC4-258FCACFE6C3}"/>
              </a:ext>
            </a:extLst>
          </p:cNvPr>
          <p:cNvSpPr txBox="1"/>
          <p:nvPr/>
        </p:nvSpPr>
        <p:spPr>
          <a:xfrm>
            <a:off x="6971914" y="520864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1024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B216CD-6ADC-BD41-A7E8-ACB3EF2F5499}"/>
              </a:ext>
            </a:extLst>
          </p:cNvPr>
          <p:cNvSpPr txBox="1"/>
          <p:nvPr/>
        </p:nvSpPr>
        <p:spPr>
          <a:xfrm>
            <a:off x="5531370" y="2925411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" pitchFamily="2" charset="0"/>
              </a:rPr>
              <a:t>Link Metric = 56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86BE86-7FE6-3745-A242-B72D3C40ABF3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6852509" y="2152108"/>
            <a:ext cx="1141930" cy="471171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01F9F5-56DD-2B43-88C4-90C3448B42E4}"/>
              </a:ext>
            </a:extLst>
          </p:cNvPr>
          <p:cNvSpPr txBox="1"/>
          <p:nvPr/>
        </p:nvSpPr>
        <p:spPr>
          <a:xfrm>
            <a:off x="7295208" y="202745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elvetica" pitchFamily="2" charset="0"/>
              </a:rPr>
              <a:t>184</a:t>
            </a:r>
          </a:p>
        </p:txBody>
      </p:sp>
    </p:spTree>
    <p:extLst>
      <p:ext uri="{BB962C8B-B14F-4D97-AF65-F5344CB8AC3E}">
        <p14:creationId xmlns:p14="http://schemas.microsoft.com/office/powerpoint/2010/main" val="366192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4F4A-5835-A14F-AEA0-0B2BCDA1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E33A-9894-7B40-9AB8-EE41416B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Q: How do we calculate Link Metrics?</a:t>
            </a:r>
          </a:p>
          <a:p>
            <a:pPr marL="0" indent="0">
              <a:buNone/>
            </a:pPr>
            <a:r>
              <a:rPr lang="en-US" dirty="0"/>
              <a:t>A: RPL uses the concept of “Objective Function” (OF).</a:t>
            </a:r>
          </a:p>
          <a:p>
            <a:endParaRPr lang="en-US" dirty="0"/>
          </a:p>
          <a:p>
            <a:r>
              <a:rPr lang="en-US" dirty="0"/>
              <a:t>An OF defines how a device calculates its own rank, based on:</a:t>
            </a:r>
          </a:p>
          <a:p>
            <a:pPr lvl="1"/>
            <a:r>
              <a:rPr lang="en-US" dirty="0"/>
              <a:t>The rank of its candidate parents and</a:t>
            </a:r>
          </a:p>
          <a:p>
            <a:pPr lvl="1"/>
            <a:r>
              <a:rPr lang="en-US" dirty="0"/>
              <a:t>Network-related parameters / link metrics</a:t>
            </a:r>
          </a:p>
          <a:p>
            <a:r>
              <a:rPr lang="en-US" dirty="0"/>
              <a:t>The OF also defines how link metrics are computed. This could be e.g. based on latency or packet loss observed in a link</a:t>
            </a:r>
          </a:p>
          <a:p>
            <a:r>
              <a:rPr lang="en-US" dirty="0"/>
              <a:t>Link Metrics expected to change over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5678E-4D6A-CA4B-A226-1AEB64B5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B87B8-ABE3-9F42-890B-D8482C717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9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08935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50312</TotalTime>
  <Pages>32</Pages>
  <Words>750</Words>
  <Application>Microsoft Macintosh PowerPoint</Application>
  <PresentationFormat>Overhead</PresentationFormat>
  <Paragraphs>126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Helvetica</vt:lpstr>
      <vt:lpstr>Palatino Linotype</vt:lpstr>
      <vt:lpstr>Times New Roman</vt:lpstr>
      <vt:lpstr>uob</vt:lpstr>
      <vt:lpstr>Selected Topics on IoT Networking</vt:lpstr>
      <vt:lpstr>At the PHY layer…</vt:lpstr>
      <vt:lpstr>RPL</vt:lpstr>
      <vt:lpstr>DODAGs and Instances</vt:lpstr>
      <vt:lpstr>An Example DODAG</vt:lpstr>
      <vt:lpstr>Node Ranks</vt:lpstr>
      <vt:lpstr>Rank Computation</vt:lpstr>
      <vt:lpstr>Example Rank Computation</vt:lpstr>
      <vt:lpstr>Objective Functions</vt:lpstr>
      <vt:lpstr>Objective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643</cp:revision>
  <cp:lastPrinted>2016-02-21T21:22:23Z</cp:lastPrinted>
  <dcterms:created xsi:type="dcterms:W3CDTF">1996-01-04T14:14:20Z</dcterms:created>
  <dcterms:modified xsi:type="dcterms:W3CDTF">2021-03-22T20:21:26Z</dcterms:modified>
</cp:coreProperties>
</file>