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76" r:id="rId2"/>
    <p:sldId id="443" r:id="rId3"/>
    <p:sldId id="444" r:id="rId4"/>
    <p:sldId id="445" r:id="rId5"/>
    <p:sldId id="435" r:id="rId6"/>
    <p:sldId id="436" r:id="rId7"/>
    <p:sldId id="437" r:id="rId8"/>
    <p:sldId id="438" r:id="rId9"/>
    <p:sldId id="434" r:id="rId10"/>
    <p:sldId id="440" r:id="rId11"/>
    <p:sldId id="441" r:id="rId12"/>
    <p:sldId id="442" r:id="rId13"/>
    <p:sldId id="439" r:id="rId14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61823-808B-B249-A451-2AC7E2904CC1}" v="7" dt="2021-03-23T18:03:37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9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5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3361823-808B-B249-A451-2AC7E2904CC1}"/>
    <pc:docChg chg="undo custSel addSld delSld modSld modShowInfo">
      <pc:chgData name="George Oikonomou" userId="e5e5709f-5788-4bb9-a2cb-c47cfc333c75" providerId="ADAL" clId="{23361823-808B-B249-A451-2AC7E2904CC1}" dt="2021-03-23T18:15:08.683" v="394" actId="2744"/>
      <pc:docMkLst>
        <pc:docMk/>
      </pc:docMkLst>
      <pc:sldChg chg="del">
        <pc:chgData name="George Oikonomou" userId="e5e5709f-5788-4bb9-a2cb-c47cfc333c75" providerId="ADAL" clId="{23361823-808B-B249-A451-2AC7E2904CC1}" dt="2021-03-23T17:53:36.069" v="212" actId="2696"/>
        <pc:sldMkLst>
          <pc:docMk/>
          <pc:sldMk cId="1340420838" sldId="430"/>
        </pc:sldMkLst>
      </pc:sldChg>
      <pc:sldChg chg="modSp mod">
        <pc:chgData name="George Oikonomou" userId="e5e5709f-5788-4bb9-a2cb-c47cfc333c75" providerId="ADAL" clId="{23361823-808B-B249-A451-2AC7E2904CC1}" dt="2021-03-23T18:04:14.610" v="393" actId="115"/>
        <pc:sldMkLst>
          <pc:docMk/>
          <pc:sldMk cId="1990821692" sldId="434"/>
        </pc:sldMkLst>
        <pc:spChg chg="mod">
          <ac:chgData name="George Oikonomou" userId="e5e5709f-5788-4bb9-a2cb-c47cfc333c75" providerId="ADAL" clId="{23361823-808B-B249-A451-2AC7E2904CC1}" dt="2021-03-23T18:04:14.610" v="393" actId="115"/>
          <ac:spMkLst>
            <pc:docMk/>
            <pc:sldMk cId="1990821692" sldId="434"/>
            <ac:spMk id="3" creationId="{5B9CE61D-9001-C549-B353-8E3045CE8B2F}"/>
          </ac:spMkLst>
        </pc:spChg>
      </pc:sldChg>
      <pc:sldChg chg="modSp mod">
        <pc:chgData name="George Oikonomou" userId="e5e5709f-5788-4bb9-a2cb-c47cfc333c75" providerId="ADAL" clId="{23361823-808B-B249-A451-2AC7E2904CC1}" dt="2021-03-23T18:01:00.152" v="266" actId="20577"/>
        <pc:sldMkLst>
          <pc:docMk/>
          <pc:sldMk cId="1685754952" sldId="438"/>
        </pc:sldMkLst>
        <pc:spChg chg="mod">
          <ac:chgData name="George Oikonomou" userId="e5e5709f-5788-4bb9-a2cb-c47cfc333c75" providerId="ADAL" clId="{23361823-808B-B249-A451-2AC7E2904CC1}" dt="2021-03-23T18:01:00.152" v="266" actId="20577"/>
          <ac:spMkLst>
            <pc:docMk/>
            <pc:sldMk cId="1685754952" sldId="438"/>
            <ac:spMk id="3" creationId="{80CAEA84-5A66-E04B-A5AE-AF51A25674C9}"/>
          </ac:spMkLst>
        </pc:spChg>
      </pc:sldChg>
      <pc:sldChg chg="addSp modSp new mod">
        <pc:chgData name="George Oikonomou" userId="e5e5709f-5788-4bb9-a2cb-c47cfc333c75" providerId="ADAL" clId="{23361823-808B-B249-A451-2AC7E2904CC1}" dt="2021-03-23T17:50:57.450" v="136" actId="20577"/>
        <pc:sldMkLst>
          <pc:docMk/>
          <pc:sldMk cId="457299393" sldId="443"/>
        </pc:sldMkLst>
        <pc:spChg chg="mod">
          <ac:chgData name="George Oikonomou" userId="e5e5709f-5788-4bb9-a2cb-c47cfc333c75" providerId="ADAL" clId="{23361823-808B-B249-A451-2AC7E2904CC1}" dt="2021-03-23T17:48:32.063" v="21" actId="20577"/>
          <ac:spMkLst>
            <pc:docMk/>
            <pc:sldMk cId="457299393" sldId="443"/>
            <ac:spMk id="2" creationId="{6152A6A3-FD4E-1541-A0C8-AF2BBE157773}"/>
          </ac:spMkLst>
        </pc:spChg>
        <pc:spChg chg="mod">
          <ac:chgData name="George Oikonomou" userId="e5e5709f-5788-4bb9-a2cb-c47cfc333c75" providerId="ADAL" clId="{23361823-808B-B249-A451-2AC7E2904CC1}" dt="2021-03-23T17:50:57.450" v="136" actId="20577"/>
          <ac:spMkLst>
            <pc:docMk/>
            <pc:sldMk cId="457299393" sldId="443"/>
            <ac:spMk id="3" creationId="{A97572CD-FF79-9C4C-97D7-EFEB02E2FF63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6" creationId="{8754D6C8-6CC3-BB48-A0E9-2AE70CE5CD5B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7" creationId="{D94149FD-AC7E-5746-9D04-3143EE3F2566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8" creationId="{0D16468D-6C2D-A142-AA1F-84F96A0A8FF4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9" creationId="{C6C25F60-8648-2644-B5E2-464C49DBBDBB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10" creationId="{85BC63D0-E206-CA44-900C-EDA32849B097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11" creationId="{BE93B917-83AA-DF48-8DA6-412901A7FFF2}"/>
          </ac:spMkLst>
        </pc:spChg>
        <pc:spChg chg="add mod">
          <ac:chgData name="George Oikonomou" userId="e5e5709f-5788-4bb9-a2cb-c47cfc333c75" providerId="ADAL" clId="{23361823-808B-B249-A451-2AC7E2904CC1}" dt="2021-03-23T17:47:41.804" v="2" actId="113"/>
          <ac:spMkLst>
            <pc:docMk/>
            <pc:sldMk cId="457299393" sldId="443"/>
            <ac:spMk id="17" creationId="{A7BB7433-AAC6-2345-B861-AF9578394D73}"/>
          </ac:spMkLst>
        </pc:spChg>
        <pc:spChg chg="add mod">
          <ac:chgData name="George Oikonomou" userId="e5e5709f-5788-4bb9-a2cb-c47cfc333c75" providerId="ADAL" clId="{23361823-808B-B249-A451-2AC7E2904CC1}" dt="2021-03-23T17:50:02.065" v="50" actId="692"/>
          <ac:spMkLst>
            <pc:docMk/>
            <pc:sldMk cId="457299393" sldId="443"/>
            <ac:spMk id="18" creationId="{58A1D2E8-12E9-0440-8574-449B26E06697}"/>
          </ac:spMkLst>
        </pc:sp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2" creationId="{6A3BD7FE-AA3A-1946-A210-AC07BAE59CF9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3" creationId="{2F4D3C74-4634-AC4A-970F-13F1A95841AF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4" creationId="{581444EF-7F61-7F4A-B67A-56E9F39CD9CB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5" creationId="{1B277D44-3681-3946-8FEC-DC681209AD90}"/>
          </ac:cxnSpMkLst>
        </pc:cxnChg>
        <pc:cxnChg chg="add mod">
          <ac:chgData name="George Oikonomou" userId="e5e5709f-5788-4bb9-a2cb-c47cfc333c75" providerId="ADAL" clId="{23361823-808B-B249-A451-2AC7E2904CC1}" dt="2021-03-23T17:48:23.994" v="5" actId="692"/>
          <ac:cxnSpMkLst>
            <pc:docMk/>
            <pc:sldMk cId="457299393" sldId="443"/>
            <ac:cxnSpMk id="16" creationId="{E88E85F3-FD3E-A641-9770-4CA888B9FD91}"/>
          </ac:cxnSpMkLst>
        </pc:cxnChg>
      </pc:sldChg>
      <pc:sldChg chg="addSp delSp modSp add mod">
        <pc:chgData name="George Oikonomou" userId="e5e5709f-5788-4bb9-a2cb-c47cfc333c75" providerId="ADAL" clId="{23361823-808B-B249-A451-2AC7E2904CC1}" dt="2021-03-23T17:52:04.777" v="175"/>
        <pc:sldMkLst>
          <pc:docMk/>
          <pc:sldMk cId="2699181685" sldId="444"/>
        </pc:sldMkLst>
        <pc:spChg chg="mod">
          <ac:chgData name="George Oikonomou" userId="e5e5709f-5788-4bb9-a2cb-c47cfc333c75" providerId="ADAL" clId="{23361823-808B-B249-A451-2AC7E2904CC1}" dt="2021-03-23T17:51:29.410" v="169" actId="20577"/>
          <ac:spMkLst>
            <pc:docMk/>
            <pc:sldMk cId="2699181685" sldId="444"/>
            <ac:spMk id="3" creationId="{A97572CD-FF79-9C4C-97D7-EFEB02E2FF63}"/>
          </ac:spMkLst>
        </pc:spChg>
        <pc:spChg chg="mod">
          <ac:chgData name="George Oikonomou" userId="e5e5709f-5788-4bb9-a2cb-c47cfc333c75" providerId="ADAL" clId="{23361823-808B-B249-A451-2AC7E2904CC1}" dt="2021-03-23T17:51:47.316" v="173" actId="692"/>
          <ac:spMkLst>
            <pc:docMk/>
            <pc:sldMk cId="2699181685" sldId="444"/>
            <ac:spMk id="18" creationId="{58A1D2E8-12E9-0440-8574-449B26E06697}"/>
          </ac:spMkLst>
        </pc:spChg>
        <pc:spChg chg="add del mod">
          <ac:chgData name="George Oikonomou" userId="e5e5709f-5788-4bb9-a2cb-c47cfc333c75" providerId="ADAL" clId="{23361823-808B-B249-A451-2AC7E2904CC1}" dt="2021-03-23T17:52:04.777" v="175"/>
          <ac:spMkLst>
            <pc:docMk/>
            <pc:sldMk cId="2699181685" sldId="444"/>
            <ac:spMk id="19" creationId="{662876DD-B4C8-BF40-898E-47D172D2DD18}"/>
          </ac:spMkLst>
        </pc:spChg>
      </pc:sldChg>
      <pc:sldChg chg="addSp delSp modSp add mod">
        <pc:chgData name="George Oikonomou" userId="e5e5709f-5788-4bb9-a2cb-c47cfc333c75" providerId="ADAL" clId="{23361823-808B-B249-A451-2AC7E2904CC1}" dt="2021-03-23T17:53:47.436" v="265" actId="20577"/>
        <pc:sldMkLst>
          <pc:docMk/>
          <pc:sldMk cId="792359939" sldId="445"/>
        </pc:sldMkLst>
        <pc:spChg chg="mod">
          <ac:chgData name="George Oikonomou" userId="e5e5709f-5788-4bb9-a2cb-c47cfc333c75" providerId="ADAL" clId="{23361823-808B-B249-A451-2AC7E2904CC1}" dt="2021-03-23T17:53:47.436" v="265" actId="20577"/>
          <ac:spMkLst>
            <pc:docMk/>
            <pc:sldMk cId="792359939" sldId="445"/>
            <ac:spMk id="3" creationId="{A97572CD-FF79-9C4C-97D7-EFEB02E2FF63}"/>
          </ac:spMkLst>
        </pc:spChg>
        <pc:spChg chg="del">
          <ac:chgData name="George Oikonomou" userId="e5e5709f-5788-4bb9-a2cb-c47cfc333c75" providerId="ADAL" clId="{23361823-808B-B249-A451-2AC7E2904CC1}" dt="2021-03-23T17:52:25.326" v="201" actId="478"/>
          <ac:spMkLst>
            <pc:docMk/>
            <pc:sldMk cId="792359939" sldId="445"/>
            <ac:spMk id="18" creationId="{58A1D2E8-12E9-0440-8574-449B26E06697}"/>
          </ac:spMkLst>
        </pc:spChg>
        <pc:spChg chg="add del mod">
          <ac:chgData name="George Oikonomou" userId="e5e5709f-5788-4bb9-a2cb-c47cfc333c75" providerId="ADAL" clId="{23361823-808B-B249-A451-2AC7E2904CC1}" dt="2021-03-23T17:52:43.139" v="205" actId="11529"/>
          <ac:spMkLst>
            <pc:docMk/>
            <pc:sldMk cId="792359939" sldId="445"/>
            <ac:spMk id="19" creationId="{36E1E5ED-6E3D-1245-8E83-765D7E9856CF}"/>
          </ac:spMkLst>
        </pc:spChg>
        <pc:spChg chg="add del">
          <ac:chgData name="George Oikonomou" userId="e5e5709f-5788-4bb9-a2cb-c47cfc333c75" providerId="ADAL" clId="{23361823-808B-B249-A451-2AC7E2904CC1}" dt="2021-03-23T17:53:01.887" v="207" actId="478"/>
          <ac:spMkLst>
            <pc:docMk/>
            <pc:sldMk cId="792359939" sldId="445"/>
            <ac:spMk id="20" creationId="{EAB58A6E-77D1-F243-BE62-7641A1CDBAF5}"/>
          </ac:spMkLst>
        </pc:spChg>
        <pc:spChg chg="add mod">
          <ac:chgData name="George Oikonomou" userId="e5e5709f-5788-4bb9-a2cb-c47cfc333c75" providerId="ADAL" clId="{23361823-808B-B249-A451-2AC7E2904CC1}" dt="2021-03-23T17:53:25.476" v="211" actId="692"/>
          <ac:spMkLst>
            <pc:docMk/>
            <pc:sldMk cId="792359939" sldId="445"/>
            <ac:spMk id="21" creationId="{C8F9D2B8-F3B1-9E43-9FF1-63C46B4D7E2D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1B7D98AA-CC5B-EB41-9C90-FC0B379F02E1}"/>
    <pc:docChg chg="modSld">
      <pc:chgData name="George Oikonomou" userId="e5e5709f-5788-4bb9-a2cb-c47cfc333c75" providerId="ADAL" clId="{1B7D98AA-CC5B-EB41-9C90-FC0B379F02E1}" dt="2021-03-01T20:17:53.127" v="0"/>
      <pc:docMkLst>
        <pc:docMk/>
      </pc:docMkLst>
      <pc:sldChg chg="modSp">
        <pc:chgData name="George Oikonomou" userId="e5e5709f-5788-4bb9-a2cb-c47cfc333c75" providerId="ADAL" clId="{1B7D98AA-CC5B-EB41-9C90-FC0B379F02E1}" dt="2021-03-01T20:17:53.127" v="0"/>
        <pc:sldMkLst>
          <pc:docMk/>
          <pc:sldMk cId="1128628745" sldId="376"/>
        </pc:sldMkLst>
        <pc:spChg chg="mod">
          <ac:chgData name="George Oikonomou" userId="e5e5709f-5788-4bb9-a2cb-c47cfc333c75" providerId="ADAL" clId="{1B7D98AA-CC5B-EB41-9C90-FC0B379F02E1}" dt="2021-03-01T20:17:53.127" v="0"/>
          <ac:spMkLst>
            <pc:docMk/>
            <pc:sldMk cId="1128628745" sldId="376"/>
            <ac:spMk id="40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61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RPL </a:t>
            </a:r>
            <a:r>
              <a:rPr lang="en-US" sz="3600">
                <a:latin typeface="Helvetica"/>
                <a:cs typeface="Helvetica"/>
              </a:rPr>
              <a:t>DODAG Maintenance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194-0443-2045-A438-8379C80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Downwards route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0B47-890A-D141-B171-9CFD3B82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0066"/>
            <a:ext cx="3760380" cy="481822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DAOs used to advertise “down” reachability information</a:t>
            </a:r>
          </a:p>
          <a:p>
            <a:endParaRPr lang="en-US" dirty="0"/>
          </a:p>
          <a:p>
            <a:r>
              <a:rPr lang="en-US" dirty="0"/>
              <a:t>DAOs travel up the DODAG</a:t>
            </a:r>
          </a:p>
          <a:p>
            <a:endParaRPr lang="en-US" dirty="0"/>
          </a:p>
          <a:p>
            <a:r>
              <a:rPr lang="en-US" dirty="0"/>
              <a:t>Example DAO flow:</a:t>
            </a:r>
          </a:p>
          <a:p>
            <a:pPr lvl="1"/>
            <a:r>
              <a:rPr lang="en-US" dirty="0"/>
              <a:t>F to D: You can reach me</a:t>
            </a:r>
          </a:p>
          <a:p>
            <a:pPr lvl="1"/>
            <a:r>
              <a:rPr lang="en-US" dirty="0"/>
              <a:t>D to B: You can reach F via me</a:t>
            </a:r>
          </a:p>
          <a:p>
            <a:pPr lvl="1"/>
            <a:r>
              <a:rPr lang="en-US" dirty="0"/>
              <a:t>B to A: You can reach F via me</a:t>
            </a:r>
          </a:p>
          <a:p>
            <a:endParaRPr lang="en-US" dirty="0"/>
          </a:p>
          <a:p>
            <a:r>
              <a:rPr lang="en-US" dirty="0"/>
              <a:t>In MOPs 2 and 3 devices will use DAOs to populate routing tables with “down” paths.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416A-397C-5946-9BF4-64F82800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6F5B-E8A7-F247-9810-C6F565E6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3D28-B0F4-2749-9907-FCB3F91FC4D5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4D7D9-D4E6-3A4A-834F-79D7B53CC34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F600E-40D5-2A47-8269-04BC37083032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47395B-C250-F245-A142-622572E08C51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84A44-7FE5-7B48-92C0-50F0DE580F81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A3E01-0134-7A45-B018-F54D30EA485A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A3A3F-D10D-3849-82BE-B6DA350054A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82B3F6-2C0F-CB45-9366-960E558059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66432-32E1-8241-BF03-F7CA393C0058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314BC-32FF-F94D-A10F-9AB7AF9459EF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6F5C8-25FA-FF4F-BE80-8BCD3AC6F5C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C27039-2584-B948-B8A3-1A4EB54B54D1}"/>
              </a:ext>
            </a:extLst>
          </p:cNvPr>
          <p:cNvCxnSpPr>
            <a:cxnSpLocks/>
          </p:cNvCxnSpPr>
          <p:nvPr/>
        </p:nvCxnSpPr>
        <p:spPr>
          <a:xfrm>
            <a:off x="7060557" y="4352081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2E72A6-A5D2-744B-BFE9-01F7ACB2495F}"/>
              </a:ext>
            </a:extLst>
          </p:cNvPr>
          <p:cNvCxnSpPr>
            <a:cxnSpLocks/>
          </p:cNvCxnSpPr>
          <p:nvPr/>
        </p:nvCxnSpPr>
        <p:spPr>
          <a:xfrm>
            <a:off x="4973750" y="3444083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4FC1-CAD7-B246-B279-325C60B012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73751" y="1846179"/>
            <a:ext cx="1140180" cy="539870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8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194-0443-2045-A438-8379C80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Downwards route changes</a:t>
            </a:r>
            <a:br>
              <a:rPr lang="en-US" dirty="0"/>
            </a:br>
            <a:r>
              <a:rPr lang="en-US" dirty="0"/>
              <a:t>No-Path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0B47-890A-D141-B171-9CFD3B82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0066"/>
            <a:ext cx="3760380" cy="48182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Assume F switches its preferred parent from D to 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New DAOs sent to register the new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416A-397C-5946-9BF4-64F82800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6F5B-E8A7-F247-9810-C6F565E6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3D28-B0F4-2749-9907-FCB3F91FC4D5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4D7D9-D4E6-3A4A-834F-79D7B53CC34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F600E-40D5-2A47-8269-04BC37083032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47395B-C250-F245-A142-622572E08C51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84A44-7FE5-7B48-92C0-50F0DE580F81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A3E01-0134-7A45-B018-F54D30EA485A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A3A3F-D10D-3849-82BE-B6DA350054A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82B3F6-2C0F-CB45-9366-960E558059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66432-32E1-8241-BF03-F7CA393C0058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314BC-32FF-F94D-A10F-9AB7AF9459E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300368" y="3361857"/>
            <a:ext cx="0" cy="174543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6F5C8-25FA-FF4F-BE80-8BCD3AC6F5C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C27039-2584-B948-B8A3-1A4EB54B54D1}"/>
              </a:ext>
            </a:extLst>
          </p:cNvPr>
          <p:cNvCxnSpPr>
            <a:cxnSpLocks/>
          </p:cNvCxnSpPr>
          <p:nvPr/>
        </p:nvCxnSpPr>
        <p:spPr>
          <a:xfrm>
            <a:off x="8137003" y="3361857"/>
            <a:ext cx="0" cy="1649981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2E72A6-A5D2-744B-BFE9-01F7ACB2495F}"/>
              </a:ext>
            </a:extLst>
          </p:cNvPr>
          <p:cNvCxnSpPr>
            <a:cxnSpLocks/>
          </p:cNvCxnSpPr>
          <p:nvPr/>
        </p:nvCxnSpPr>
        <p:spPr>
          <a:xfrm flipV="1">
            <a:off x="5194824" y="3056073"/>
            <a:ext cx="2672895" cy="807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4FC1-CAD7-B246-B279-325C60B012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73751" y="1846179"/>
            <a:ext cx="1140180" cy="539870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3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E194-0443-2045-A438-8379C80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Downwards route changes</a:t>
            </a:r>
            <a:br>
              <a:rPr lang="en-US" dirty="0"/>
            </a:br>
            <a:r>
              <a:rPr lang="en-US" dirty="0"/>
              <a:t>No-Path DAO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0B47-890A-D141-B171-9CFD3B82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0066"/>
            <a:ext cx="3760380" cy="4818224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But we also need to de-register the old path: F is no longer reachable via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No-Path DAOs sent to indicate a path should be deleted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No Path DAO flow:</a:t>
            </a:r>
          </a:p>
          <a:p>
            <a:r>
              <a:rPr lang="en-US" dirty="0"/>
              <a:t>F to D: You can not reach me</a:t>
            </a:r>
          </a:p>
          <a:p>
            <a:r>
              <a:rPr lang="en-US" dirty="0"/>
              <a:t>D to B: You can no longer reach F via me</a:t>
            </a:r>
          </a:p>
          <a:p>
            <a:r>
              <a:rPr lang="en-US" dirty="0"/>
              <a:t>B to A: You can no longer reach F via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416A-397C-5946-9BF4-64F828004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56F5B-E8A7-F247-9810-C6F565E61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3D28-B0F4-2749-9907-FCB3F91FC4D5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4D7D9-D4E6-3A4A-834F-79D7B53CC34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F600E-40D5-2A47-8269-04BC37083032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47395B-C250-F245-A142-622572E08C51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584A44-7FE5-7B48-92C0-50F0DE580F81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6A3E01-0134-7A45-B018-F54D30EA485A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A3A3F-D10D-3849-82BE-B6DA350054A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82B3F6-2C0F-CB45-9366-960E558059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566432-32E1-8241-BF03-F7CA393C0058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314BC-32FF-F94D-A10F-9AB7AF9459E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300368" y="3361857"/>
            <a:ext cx="0" cy="174543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D6F5C8-25FA-FF4F-BE80-8BCD3AC6F5C2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D4FC1-CAD7-B246-B279-325C60B012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73751" y="1846179"/>
            <a:ext cx="1140180" cy="539870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606F1C-F42F-B24F-A3C3-165F40C71988}"/>
              </a:ext>
            </a:extLst>
          </p:cNvPr>
          <p:cNvCxnSpPr>
            <a:cxnSpLocks/>
          </p:cNvCxnSpPr>
          <p:nvPr/>
        </p:nvCxnSpPr>
        <p:spPr>
          <a:xfrm>
            <a:off x="7060557" y="4352081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617335-01DC-1D4B-BF92-09748173F2A5}"/>
              </a:ext>
            </a:extLst>
          </p:cNvPr>
          <p:cNvCxnSpPr>
            <a:cxnSpLocks/>
          </p:cNvCxnSpPr>
          <p:nvPr/>
        </p:nvCxnSpPr>
        <p:spPr>
          <a:xfrm>
            <a:off x="4973750" y="3444083"/>
            <a:ext cx="1076446" cy="659757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3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3EA1-BBC3-EB4A-AEB4-77FAA047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Tables with RPL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6146-0460-544B-A44B-30CFFD81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21789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Upwards routing:</a:t>
            </a:r>
          </a:p>
          <a:p>
            <a:pPr lvl="1"/>
            <a:r>
              <a:rPr lang="en-US" dirty="0"/>
              <a:t>Easy – All we need is a default route. Basically our preferred parent.</a:t>
            </a:r>
          </a:p>
          <a:p>
            <a:pPr lvl="1"/>
            <a:r>
              <a:rPr lang="en-US" dirty="0"/>
              <a:t>Populated based on DIOs</a:t>
            </a:r>
          </a:p>
          <a:p>
            <a:r>
              <a:rPr lang="en-US" dirty="0"/>
              <a:t>Downwards:</a:t>
            </a:r>
          </a:p>
          <a:p>
            <a:pPr lvl="1"/>
            <a:r>
              <a:rPr lang="en-US" dirty="0"/>
              <a:t>Less easy – we need a separate path to every child and child’s children and so on. </a:t>
            </a:r>
            <a:r>
              <a:rPr lang="en-US" dirty="0">
                <a:solidFill>
                  <a:schemeClr val="tx2"/>
                </a:solidFill>
              </a:rPr>
              <a:t>Q: How well does this scale in large networks?</a:t>
            </a:r>
          </a:p>
          <a:p>
            <a:pPr lvl="1"/>
            <a:r>
              <a:rPr lang="en-US" dirty="0"/>
              <a:t>Created with DAOs, Deleted with No-Path DAOs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C9691-9690-6C4D-98F7-48164ED08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34220-1114-8345-B9D3-C2CC56422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64C36B-F63F-3C47-87D4-9A33AAA0346D}"/>
              </a:ext>
            </a:extLst>
          </p:cNvPr>
          <p:cNvGraphicFramePr>
            <a:graphicFrameLocks noGrp="1"/>
          </p:cNvGraphicFramePr>
          <p:nvPr/>
        </p:nvGraphicFramePr>
        <p:xfrm>
          <a:off x="1394301" y="3877802"/>
          <a:ext cx="6355398" cy="1402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27768">
                  <a:extLst>
                    <a:ext uri="{9D8B030D-6E8A-4147-A177-3AD203B41FA5}">
                      <a16:colId xmlns:a16="http://schemas.microsoft.com/office/drawing/2014/main" val="3109851801"/>
                    </a:ext>
                  </a:extLst>
                </a:gridCol>
                <a:gridCol w="2627630">
                  <a:extLst>
                    <a:ext uri="{9D8B030D-6E8A-4147-A177-3AD203B41FA5}">
                      <a16:colId xmlns:a16="http://schemas.microsoft.com/office/drawing/2014/main" val="748798658"/>
                    </a:ext>
                  </a:extLst>
                </a:gridCol>
              </a:tblGrid>
              <a:tr h="2899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Next Hop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84066"/>
                  </a:ext>
                </a:extLst>
              </a:tr>
              <a:tr h="245346">
                <a:tc>
                  <a:txBody>
                    <a:bodyPr/>
                    <a:lstStyle/>
                    <a:p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2001:db8:85a3::8a2e:370:7334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fe80</a:t>
                      </a:r>
                      <a:r>
                        <a:rPr lang="is-IS" b="0" dirty="0">
                          <a:latin typeface="Courier" pitchFamily="2" charset="0"/>
                          <a:cs typeface="Monaco"/>
                        </a:rPr>
                        <a:t>::8a2e:370:7334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45144"/>
                  </a:ext>
                </a:extLst>
              </a:tr>
              <a:tr h="24534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[... more down entries ...]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314656"/>
                  </a:ext>
                </a:extLst>
              </a:tr>
              <a:tr h="24534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::/0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5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fe80</a:t>
                      </a:r>
                      <a:r>
                        <a:rPr lang="en-US" dirty="0">
                          <a:latin typeface="Courier" pitchFamily="2" charset="0"/>
                        </a:rPr>
                        <a:t>::2:0370:00be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6979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A20DFA-E080-E940-8031-8D3023A8F20A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664133" y="5023412"/>
            <a:ext cx="730168" cy="694516"/>
          </a:xfrm>
          <a:prstGeom prst="bentConnector3">
            <a:avLst>
              <a:gd name="adj1" fmla="val 131308"/>
            </a:avLst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2DBAF0-363C-0D4C-A630-9BEC93EFD3DC}"/>
              </a:ext>
            </a:extLst>
          </p:cNvPr>
          <p:cNvSpPr txBox="1"/>
          <p:nvPr/>
        </p:nvSpPr>
        <p:spPr>
          <a:xfrm>
            <a:off x="664133" y="5333207"/>
            <a:ext cx="3435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Special v6 address:</a:t>
            </a:r>
            <a:br>
              <a:rPr lang="en-US" sz="2200" dirty="0">
                <a:solidFill>
                  <a:schemeClr val="tx2"/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Indicates the default route</a:t>
            </a:r>
          </a:p>
        </p:txBody>
      </p: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C470E25-AA3D-C84C-B003-C121BC9A4189}"/>
              </a:ext>
            </a:extLst>
          </p:cNvPr>
          <p:cNvCxnSpPr>
            <a:cxnSpLocks/>
            <a:stCxn id="6" idx="3"/>
            <a:endCxn id="19" idx="3"/>
          </p:cNvCxnSpPr>
          <p:nvPr/>
        </p:nvCxnSpPr>
        <p:spPr>
          <a:xfrm>
            <a:off x="7749699" y="4578842"/>
            <a:ext cx="731240" cy="1150946"/>
          </a:xfrm>
          <a:prstGeom prst="bentConnector3">
            <a:avLst>
              <a:gd name="adj1" fmla="val 131262"/>
            </a:avLst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FE3C35-9FF9-A043-8E5E-DC34879C104D}"/>
              </a:ext>
            </a:extLst>
          </p:cNvPr>
          <p:cNvSpPr txBox="1"/>
          <p:nvPr/>
        </p:nvSpPr>
        <p:spPr>
          <a:xfrm>
            <a:off x="4575703" y="5345067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Note: Next Hops</a:t>
            </a:r>
            <a:br>
              <a:rPr lang="en-US" sz="2200" dirty="0">
                <a:solidFill>
                  <a:schemeClr val="tx2"/>
                </a:solidFill>
                <a:latin typeface="Helvetica" pitchFamily="2" charset="0"/>
              </a:rPr>
            </a:br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Have to be Link-Local (Why?)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EBC8E-61E9-AE49-9857-12CDA78DD1C2}"/>
              </a:ext>
            </a:extLst>
          </p:cNvPr>
          <p:cNvSpPr txBox="1"/>
          <p:nvPr/>
        </p:nvSpPr>
        <p:spPr>
          <a:xfrm>
            <a:off x="913131" y="3408823"/>
            <a:ext cx="30251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>
                <a:solidFill>
                  <a:schemeClr val="tx2"/>
                </a:solidFill>
                <a:latin typeface="Helvetica" pitchFamily="2" charset="0"/>
              </a:rPr>
              <a:t>Not a link-local (Why?)</a:t>
            </a:r>
          </a:p>
        </p:txBody>
      </p: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72E9BF9B-A6C7-A64A-B17B-5C62F46B0884}"/>
              </a:ext>
            </a:extLst>
          </p:cNvPr>
          <p:cNvCxnSpPr>
            <a:cxnSpLocks/>
            <a:stCxn id="6" idx="1"/>
            <a:endCxn id="34" idx="1"/>
          </p:cNvCxnSpPr>
          <p:nvPr/>
        </p:nvCxnSpPr>
        <p:spPr>
          <a:xfrm rot="10800000">
            <a:off x="913131" y="3624268"/>
            <a:ext cx="481170" cy="954575"/>
          </a:xfrm>
          <a:prstGeom prst="bentConnector3">
            <a:avLst>
              <a:gd name="adj1" fmla="val 147509"/>
            </a:avLst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3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6A3-FD4E-1541-A0C8-AF2BBE15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2CD-FF79-9C4C-97D7-EFEB02E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753032" cy="48182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Multi-Point to Point</a:t>
            </a:r>
            <a:br>
              <a:rPr lang="en-GB" dirty="0"/>
            </a:br>
            <a:r>
              <a:rPr lang="en-GB" dirty="0"/>
              <a:t>(MP2P)</a:t>
            </a:r>
          </a:p>
          <a:p>
            <a:pPr marL="0" indent="0">
              <a:buNone/>
            </a:pPr>
            <a:r>
              <a:rPr lang="en-GB" dirty="0"/>
              <a:t>(or “Upwards” / “Up”)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RPL is optimised for this traffic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19A2-3CF3-C041-9C03-21AAA572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02767-7BE1-0D4E-B2EF-1F67F5C8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54D6C8-6CC3-BB48-A0E9-2AE70CE5CD5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149FD-AC7E-5746-9D04-3143EE3F2566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6468D-6C2D-A142-AA1F-84F96A0A8FF4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5F60-8648-2644-B5E2-464C49DBBDBB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BC63D0-E206-CA44-900C-EDA32849B097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3B917-83AA-DF48-8DA6-412901A7FFF2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BD7FE-AA3A-1946-A210-AC07BAE59CF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D3C74-4634-AC4A-970F-13F1A95841A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44EF-7F61-7F4A-B67A-56E9F39CD9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7D44-3681-3946-8FEC-DC681209AD9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E85F3-FD3E-A641-9770-4CA888B9FD9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B7433-AAC6-2345-B861-AF9578394D73}"/>
              </a:ext>
            </a:extLst>
          </p:cNvPr>
          <p:cNvSpPr txBox="1"/>
          <p:nvPr/>
        </p:nvSpPr>
        <p:spPr>
          <a:xfrm>
            <a:off x="6979229" y="155488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8A1D2E8-12E9-0440-8574-449B26E06697}"/>
              </a:ext>
            </a:extLst>
          </p:cNvPr>
          <p:cNvSpPr/>
          <p:nvPr/>
        </p:nvSpPr>
        <p:spPr>
          <a:xfrm>
            <a:off x="5396251" y="2286000"/>
            <a:ext cx="2752667" cy="2770094"/>
          </a:xfrm>
          <a:custGeom>
            <a:avLst/>
            <a:gdLst>
              <a:gd name="connsiteX0" fmla="*/ 2752667 w 2752667"/>
              <a:gd name="connsiteY0" fmla="*/ 2770094 h 2770094"/>
              <a:gd name="connsiteX1" fmla="*/ 90149 w 2752667"/>
              <a:gd name="connsiteY1" fmla="*/ 914400 h 2770094"/>
              <a:gd name="connsiteX2" fmla="*/ 883525 w 2752667"/>
              <a:gd name="connsiteY2" fmla="*/ 0 h 277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667" h="2770094">
                <a:moveTo>
                  <a:pt x="2752667" y="2770094"/>
                </a:moveTo>
                <a:cubicBezTo>
                  <a:pt x="1577170" y="2073088"/>
                  <a:pt x="401673" y="1376082"/>
                  <a:pt x="90149" y="914400"/>
                </a:cubicBezTo>
                <a:cubicBezTo>
                  <a:pt x="-221375" y="452718"/>
                  <a:pt x="331075" y="226359"/>
                  <a:pt x="883525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9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6A3-FD4E-1541-A0C8-AF2BBE15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2CD-FF79-9C4C-97D7-EFEB02E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753032" cy="48182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Point to Multi-Point </a:t>
            </a:r>
            <a:br>
              <a:rPr lang="en-GB" dirty="0"/>
            </a:br>
            <a:r>
              <a:rPr lang="en-GB" dirty="0"/>
              <a:t>(P2MP)</a:t>
            </a:r>
          </a:p>
          <a:p>
            <a:pPr marL="0" indent="0">
              <a:buNone/>
            </a:pPr>
            <a:r>
              <a:rPr lang="en-GB" dirty="0"/>
              <a:t>(or “Downwards” / “Down”)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Optional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19A2-3CF3-C041-9C03-21AAA572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02767-7BE1-0D4E-B2EF-1F67F5C8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54D6C8-6CC3-BB48-A0E9-2AE70CE5CD5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149FD-AC7E-5746-9D04-3143EE3F2566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6468D-6C2D-A142-AA1F-84F96A0A8FF4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5F60-8648-2644-B5E2-464C49DBBDBB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BC63D0-E206-CA44-900C-EDA32849B097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3B917-83AA-DF48-8DA6-412901A7FFF2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BD7FE-AA3A-1946-A210-AC07BAE59CF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D3C74-4634-AC4A-970F-13F1A95841A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44EF-7F61-7F4A-B67A-56E9F39CD9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7D44-3681-3946-8FEC-DC681209AD9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E85F3-FD3E-A641-9770-4CA888B9FD9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B7433-AAC6-2345-B861-AF9578394D73}"/>
              </a:ext>
            </a:extLst>
          </p:cNvPr>
          <p:cNvSpPr txBox="1"/>
          <p:nvPr/>
        </p:nvSpPr>
        <p:spPr>
          <a:xfrm>
            <a:off x="6979229" y="155488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8A1D2E8-12E9-0440-8574-449B26E06697}"/>
              </a:ext>
            </a:extLst>
          </p:cNvPr>
          <p:cNvSpPr/>
          <p:nvPr/>
        </p:nvSpPr>
        <p:spPr>
          <a:xfrm>
            <a:off x="5396251" y="2286000"/>
            <a:ext cx="2752667" cy="2770094"/>
          </a:xfrm>
          <a:custGeom>
            <a:avLst/>
            <a:gdLst>
              <a:gd name="connsiteX0" fmla="*/ 2752667 w 2752667"/>
              <a:gd name="connsiteY0" fmla="*/ 2770094 h 2770094"/>
              <a:gd name="connsiteX1" fmla="*/ 90149 w 2752667"/>
              <a:gd name="connsiteY1" fmla="*/ 914400 h 2770094"/>
              <a:gd name="connsiteX2" fmla="*/ 883525 w 2752667"/>
              <a:gd name="connsiteY2" fmla="*/ 0 h 277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667" h="2770094">
                <a:moveTo>
                  <a:pt x="2752667" y="2770094"/>
                </a:moveTo>
                <a:cubicBezTo>
                  <a:pt x="1577170" y="2073088"/>
                  <a:pt x="401673" y="1376082"/>
                  <a:pt x="90149" y="914400"/>
                </a:cubicBezTo>
                <a:cubicBezTo>
                  <a:pt x="-221375" y="452718"/>
                  <a:pt x="331075" y="226359"/>
                  <a:pt x="883525" y="0"/>
                </a:cubicBezTo>
              </a:path>
            </a:pathLst>
          </a:custGeom>
          <a:noFill/>
          <a:ln w="57150" cmpd="sng">
            <a:solidFill>
              <a:srgbClr val="FF0000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6A3-FD4E-1541-A0C8-AF2BBE15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72CD-FF79-9C4C-97D7-EFEB02E2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753032" cy="4818224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Point to Point </a:t>
            </a:r>
            <a:br>
              <a:rPr lang="en-GB" dirty="0"/>
            </a:br>
            <a:r>
              <a:rPr lang="en-GB" dirty="0"/>
              <a:t>(P2P)</a:t>
            </a:r>
          </a:p>
          <a:p>
            <a:pPr marL="0" indent="0">
              <a:buNone/>
            </a:pPr>
            <a:r>
              <a:rPr lang="en-GB" dirty="0"/>
              <a:t>(Up, then Down)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Worst case: All the way too the root, then down again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219A2-3CF3-C041-9C03-21AAA572D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02767-7BE1-0D4E-B2EF-1F67F5C8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54D6C8-6CC3-BB48-A0E9-2AE70CE5CD5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149FD-AC7E-5746-9D04-3143EE3F2566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16468D-6C2D-A142-AA1F-84F96A0A8FF4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25F60-8648-2644-B5E2-464C49DBBDBB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BC63D0-E206-CA44-900C-EDA32849B097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93B917-83AA-DF48-8DA6-412901A7FFF2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3BD7FE-AA3A-1946-A210-AC07BAE59CF9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D3C74-4634-AC4A-970F-13F1A95841A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44EF-7F61-7F4A-B67A-56E9F39CD9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7D44-3681-3946-8FEC-DC681209AD9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E85F3-FD3E-A641-9770-4CA888B9FD9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B7433-AAC6-2345-B861-AF9578394D73}"/>
              </a:ext>
            </a:extLst>
          </p:cNvPr>
          <p:cNvSpPr txBox="1"/>
          <p:nvPr/>
        </p:nvSpPr>
        <p:spPr>
          <a:xfrm>
            <a:off x="6979229" y="155488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8F9D2B8-F3B1-9E43-9FF1-63C46B4D7E2D}"/>
              </a:ext>
            </a:extLst>
          </p:cNvPr>
          <p:cNvSpPr/>
          <p:nvPr/>
        </p:nvSpPr>
        <p:spPr>
          <a:xfrm>
            <a:off x="4572000" y="3037359"/>
            <a:ext cx="3550024" cy="2341465"/>
          </a:xfrm>
          <a:custGeom>
            <a:avLst/>
            <a:gdLst>
              <a:gd name="connsiteX0" fmla="*/ 3686053 w 3686053"/>
              <a:gd name="connsiteY0" fmla="*/ 2045629 h 2341465"/>
              <a:gd name="connsiteX1" fmla="*/ 499100 w 3686053"/>
              <a:gd name="connsiteY1" fmla="*/ 1676 h 2341465"/>
              <a:gd name="connsiteX2" fmla="*/ 55347 w 3686053"/>
              <a:gd name="connsiteY2" fmla="*/ 2341465 h 234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053" h="2341465">
                <a:moveTo>
                  <a:pt x="3686053" y="2045629"/>
                </a:moveTo>
                <a:cubicBezTo>
                  <a:pt x="2395135" y="998999"/>
                  <a:pt x="1104218" y="-47630"/>
                  <a:pt x="499100" y="1676"/>
                </a:cubicBezTo>
                <a:cubicBezTo>
                  <a:pt x="-106018" y="50982"/>
                  <a:pt x="-25336" y="1196223"/>
                  <a:pt x="55347" y="2341465"/>
                </a:cubicBezTo>
              </a:path>
            </a:pathLst>
          </a:custGeom>
          <a:noFill/>
          <a:ln w="57150" cmpd="sng"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3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ED5-13A4-1A47-9DC9-528F59C8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3D7B-29CE-EC4B-85E8-721E0898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DIS: DODAG Information Solicitation</a:t>
            </a:r>
          </a:p>
          <a:p>
            <a:pPr lvl="1"/>
            <a:r>
              <a:rPr lang="en-US" dirty="0"/>
              <a:t>Request for DODAG information. Sent by new nodes searching for a network to join</a:t>
            </a:r>
          </a:p>
          <a:p>
            <a:r>
              <a:rPr lang="en-US" dirty="0"/>
              <a:t>DIO: DODAG Information Object</a:t>
            </a:r>
          </a:p>
          <a:p>
            <a:pPr lvl="1"/>
            <a:r>
              <a:rPr lang="en-US" dirty="0"/>
              <a:t>Advertises node rank and other DODAG parameters</a:t>
            </a:r>
          </a:p>
          <a:p>
            <a:pPr lvl="1"/>
            <a:r>
              <a:rPr lang="en-US" dirty="0"/>
              <a:t>Used to construct the DODAG / “Up” paths</a:t>
            </a:r>
          </a:p>
          <a:p>
            <a:pPr lvl="1"/>
            <a:r>
              <a:rPr lang="en-US" dirty="0"/>
              <a:t>Can be multicast or unicast</a:t>
            </a:r>
          </a:p>
          <a:p>
            <a:pPr lvl="1"/>
            <a:r>
              <a:rPr lang="en-US" dirty="0"/>
              <a:t>Sent periodically for DODAG topology maintenance.</a:t>
            </a:r>
            <a:br>
              <a:rPr lang="en-US" dirty="0"/>
            </a:br>
            <a:r>
              <a:rPr lang="en-US" dirty="0"/>
              <a:t>DIS messages trigger DIOs</a:t>
            </a:r>
          </a:p>
          <a:p>
            <a:r>
              <a:rPr lang="en-US" dirty="0"/>
              <a:t>DAO: </a:t>
            </a:r>
            <a:r>
              <a:rPr lang="en-GB" dirty="0"/>
              <a:t>Destination Advertisement Object</a:t>
            </a:r>
          </a:p>
          <a:p>
            <a:pPr lvl="1"/>
            <a:r>
              <a:rPr lang="en-GB" dirty="0"/>
              <a:t>Used to construct “Down” paths</a:t>
            </a:r>
          </a:p>
          <a:p>
            <a:r>
              <a:rPr lang="en-GB" dirty="0"/>
              <a:t>DAO-ACK: An Acknowledgement of a DAO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3C01B-5FFF-AF44-BACA-90AA02E1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7D66-3234-9143-B581-64A4B0D0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839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83AD-A3DF-DC4E-8A46-5B7C3F16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 Construction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F6C2-20F8-AB42-B33A-5675C44D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698111" cy="48182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Remember our PHY topology</a:t>
            </a:r>
          </a:p>
          <a:p>
            <a:endParaRPr lang="en-US" dirty="0"/>
          </a:p>
          <a:p>
            <a:r>
              <a:rPr lang="en-US" dirty="0"/>
              <a:t>Node C sends a DIS, requesting DODAG information</a:t>
            </a:r>
          </a:p>
          <a:p>
            <a:endParaRPr lang="en-US" dirty="0"/>
          </a:p>
          <a:p>
            <a:r>
              <a:rPr lang="en-US" dirty="0"/>
              <a:t>DISs are multicast. Will be received by all of C’s </a:t>
            </a:r>
            <a:r>
              <a:rPr lang="en-US" dirty="0" err="1"/>
              <a:t>neighbours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A, B, D, F</a:t>
            </a:r>
          </a:p>
          <a:p>
            <a:endParaRPr lang="en-US" dirty="0"/>
          </a:p>
          <a:p>
            <a:r>
              <a:rPr lang="en-US" dirty="0"/>
              <a:t>Assume A replies first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0B4A3-2F3A-9141-B58D-797561185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375-14DE-FD47-9913-642553BE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8353EB-76EE-5948-BE60-CC58458FFB2E}"/>
              </a:ext>
            </a:extLst>
          </p:cNvPr>
          <p:cNvSpPr/>
          <p:nvPr/>
        </p:nvSpPr>
        <p:spPr>
          <a:xfrm>
            <a:off x="614865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44EB3-9ED9-BD40-A3F8-EA9811452FED}"/>
              </a:ext>
            </a:extLst>
          </p:cNvPr>
          <p:cNvSpPr/>
          <p:nvPr/>
        </p:nvSpPr>
        <p:spPr>
          <a:xfrm>
            <a:off x="790244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CEE354-BFAB-CA45-9D8F-211E1362F34D}"/>
              </a:ext>
            </a:extLst>
          </p:cNvPr>
          <p:cNvSpPr/>
          <p:nvPr/>
        </p:nvSpPr>
        <p:spPr>
          <a:xfrm>
            <a:off x="439486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76D10B-5B35-9843-8BAC-B857BC2F2D1A}"/>
              </a:ext>
            </a:extLst>
          </p:cNvPr>
          <p:cNvSpPr/>
          <p:nvPr/>
        </p:nvSpPr>
        <p:spPr>
          <a:xfrm>
            <a:off x="4394866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30FF29-56D2-6B42-8D91-222C14C3F0C0}"/>
              </a:ext>
            </a:extLst>
          </p:cNvPr>
          <p:cNvSpPr/>
          <p:nvPr/>
        </p:nvSpPr>
        <p:spPr>
          <a:xfrm>
            <a:off x="7902441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3D7856-6AEA-DF48-AC75-F9A2BCDAEDC5}"/>
              </a:ext>
            </a:extLst>
          </p:cNvPr>
          <p:cNvSpPr/>
          <p:nvPr/>
        </p:nvSpPr>
        <p:spPr>
          <a:xfrm>
            <a:off x="6148653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99F235-EE8F-EC40-B43D-93C03D5EC865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5133444" y="2152108"/>
            <a:ext cx="1141929" cy="471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C02331-E851-4243-BE3C-F9E8D392E346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4827515" y="3362469"/>
            <a:ext cx="0" cy="1744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40BC9-C8A9-7C41-A03B-906167A57EA3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>
          <a:xfrm>
            <a:off x="6887231" y="2152108"/>
            <a:ext cx="1141930" cy="471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5D8FA9-EEDB-864D-89C3-E10F8D2DA233}"/>
              </a:ext>
            </a:extLst>
          </p:cNvPr>
          <p:cNvCxnSpPr>
            <a:cxnSpLocks/>
            <a:stCxn id="33" idx="3"/>
            <a:endCxn id="37" idx="7"/>
          </p:cNvCxnSpPr>
          <p:nvPr/>
        </p:nvCxnSpPr>
        <p:spPr>
          <a:xfrm flipH="1">
            <a:off x="6887231" y="3235137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677456-7379-AC4C-B567-AD58790B58B8}"/>
              </a:ext>
            </a:extLst>
          </p:cNvPr>
          <p:cNvCxnSpPr>
            <a:cxnSpLocks/>
            <a:stCxn id="37" idx="1"/>
            <a:endCxn id="34" idx="5"/>
          </p:cNvCxnSpPr>
          <p:nvPr/>
        </p:nvCxnSpPr>
        <p:spPr>
          <a:xfrm flipH="1" flipV="1">
            <a:off x="5133444" y="3235749"/>
            <a:ext cx="1141929" cy="692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249B2B-D9A4-E54B-B7F8-B65BC3026E7B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5133444" y="4540505"/>
            <a:ext cx="1141929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A36C3E-F2F8-8041-9348-3F518015EC6E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6887231" y="4540505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352DA3-6FE8-9F4A-9616-8F643AFCE30A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5260164" y="5539944"/>
            <a:ext cx="26422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65732E-9072-8445-8685-4803BCBD78C0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8335090" y="3361857"/>
            <a:ext cx="0" cy="174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93EAB3-B047-3B4E-9FFD-F400A9EB4E33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5260164" y="2929208"/>
            <a:ext cx="2642277" cy="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F7CB94-66CB-D446-B672-31F6E70C4D5B}"/>
              </a:ext>
            </a:extLst>
          </p:cNvPr>
          <p:cNvCxnSpPr>
            <a:cxnSpLocks/>
          </p:cNvCxnSpPr>
          <p:nvPr/>
        </p:nvCxnSpPr>
        <p:spPr>
          <a:xfrm>
            <a:off x="7066191" y="1881272"/>
            <a:ext cx="1204628" cy="572549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4102BA-8BE5-F24F-9D5A-82D1DFF11B63}"/>
              </a:ext>
            </a:extLst>
          </p:cNvPr>
          <p:cNvCxnSpPr>
            <a:cxnSpLocks/>
          </p:cNvCxnSpPr>
          <p:nvPr/>
        </p:nvCxnSpPr>
        <p:spPr>
          <a:xfrm flipV="1">
            <a:off x="5260164" y="3119888"/>
            <a:ext cx="2642277" cy="1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9F1853-2B49-E74A-AFA7-DDA3E71FD539}"/>
              </a:ext>
            </a:extLst>
          </p:cNvPr>
          <p:cNvCxnSpPr>
            <a:cxnSpLocks/>
          </p:cNvCxnSpPr>
          <p:nvPr/>
        </p:nvCxnSpPr>
        <p:spPr>
          <a:xfrm flipV="1">
            <a:off x="7118431" y="3429000"/>
            <a:ext cx="1100148" cy="662172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933E10-E5DD-1E44-83AD-B5462B5D6922}"/>
              </a:ext>
            </a:extLst>
          </p:cNvPr>
          <p:cNvCxnSpPr>
            <a:cxnSpLocks/>
          </p:cNvCxnSpPr>
          <p:nvPr/>
        </p:nvCxnSpPr>
        <p:spPr>
          <a:xfrm flipV="1">
            <a:off x="8527805" y="3429000"/>
            <a:ext cx="0" cy="1611152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92B-9541-5C42-BB0E-B42EE85C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 Construction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EA84-5A66-E04B-A5AE-AF51A25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2841585" cy="48182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D, E, F removed for simplicity</a:t>
            </a:r>
          </a:p>
          <a:p>
            <a:endParaRPr lang="en-US" dirty="0"/>
          </a:p>
          <a:p>
            <a:r>
              <a:rPr lang="en-US" dirty="0"/>
              <a:t>A responds with DIO</a:t>
            </a:r>
          </a:p>
          <a:p>
            <a:pPr lvl="1"/>
            <a:r>
              <a:rPr lang="en-US" dirty="0"/>
              <a:t>Includes A’s rank</a:t>
            </a:r>
          </a:p>
          <a:p>
            <a:endParaRPr lang="en-US" dirty="0"/>
          </a:p>
          <a:p>
            <a:r>
              <a:rPr lang="en-US" dirty="0"/>
              <a:t>C chooses A as its DODAG parent and computes own Rank</a:t>
            </a:r>
          </a:p>
          <a:p>
            <a:endParaRPr lang="en-US" dirty="0"/>
          </a:p>
          <a:p>
            <a:r>
              <a:rPr lang="en-US" dirty="0"/>
              <a:t>If A-C link metric is 184 then C’s rank is 312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21D2-DD21-6744-8D8E-0D40CE91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1D3EB-DA95-0240-A657-7F6DE4AE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F66FD-CDD3-A441-B489-34F049D25183}"/>
              </a:ext>
            </a:extLst>
          </p:cNvPr>
          <p:cNvSpPr/>
          <p:nvPr/>
        </p:nvSpPr>
        <p:spPr>
          <a:xfrm>
            <a:off x="614865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7A9A81-F2B6-4542-B687-BCCBE0A69595}"/>
              </a:ext>
            </a:extLst>
          </p:cNvPr>
          <p:cNvSpPr/>
          <p:nvPr/>
        </p:nvSpPr>
        <p:spPr>
          <a:xfrm>
            <a:off x="790244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5E646B-E847-034C-B356-F0A9387B3332}"/>
              </a:ext>
            </a:extLst>
          </p:cNvPr>
          <p:cNvSpPr/>
          <p:nvPr/>
        </p:nvSpPr>
        <p:spPr>
          <a:xfrm>
            <a:off x="439486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C2E6D-8FAD-6041-863C-F95B8D7E2A3F}"/>
              </a:ext>
            </a:extLst>
          </p:cNvPr>
          <p:cNvCxnSpPr>
            <a:cxnSpLocks/>
          </p:cNvCxnSpPr>
          <p:nvPr/>
        </p:nvCxnSpPr>
        <p:spPr>
          <a:xfrm flipH="1" flipV="1">
            <a:off x="6764461" y="2348922"/>
            <a:ext cx="997352" cy="428263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6E041A-349F-7C40-BCF1-4C81881350ED}"/>
              </a:ext>
            </a:extLst>
          </p:cNvPr>
          <p:cNvSpPr txBox="1"/>
          <p:nvPr/>
        </p:nvSpPr>
        <p:spPr>
          <a:xfrm>
            <a:off x="6804722" y="121676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Rank: 128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8DB01-4D91-7B42-AE59-F1C6C3AF638D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312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82E176-F1D2-0049-A85B-4741F68C419D}"/>
              </a:ext>
            </a:extLst>
          </p:cNvPr>
          <p:cNvCxnSpPr>
            <a:cxnSpLocks/>
          </p:cNvCxnSpPr>
          <p:nvPr/>
        </p:nvCxnSpPr>
        <p:spPr>
          <a:xfrm>
            <a:off x="6852509" y="2152108"/>
            <a:ext cx="1141930" cy="47117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BE66E2-1686-DD47-B72A-293034DE7425}"/>
              </a:ext>
            </a:extLst>
          </p:cNvPr>
          <p:cNvCxnSpPr>
            <a:cxnSpLocks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C1321E-4B32-0547-A0FD-2A93CCB678B2}"/>
              </a:ext>
            </a:extLst>
          </p:cNvPr>
          <p:cNvSpPr txBox="1"/>
          <p:nvPr/>
        </p:nvSpPr>
        <p:spPr>
          <a:xfrm>
            <a:off x="7295208" y="20274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7314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92B-9541-5C42-BB0E-B42EE85C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 Construction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EA84-5A66-E04B-A5AE-AF51A256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2841585" cy="48182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Later on, B sends a 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B-C link metric is 56 then C will switch to using B as preferred parent</a:t>
            </a:r>
          </a:p>
          <a:p>
            <a:endParaRPr lang="en-US" dirty="0"/>
          </a:p>
          <a:p>
            <a:r>
              <a:rPr lang="en-US" dirty="0"/>
              <a:t>C’s new rank decreased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21D2-DD21-6744-8D8E-0D40CE91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1D3EB-DA95-0240-A657-7F6DE4AE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8F66FD-CDD3-A441-B489-34F049D25183}"/>
              </a:ext>
            </a:extLst>
          </p:cNvPr>
          <p:cNvSpPr/>
          <p:nvPr/>
        </p:nvSpPr>
        <p:spPr>
          <a:xfrm>
            <a:off x="614865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7A9A81-F2B6-4542-B687-BCCBE0A69595}"/>
              </a:ext>
            </a:extLst>
          </p:cNvPr>
          <p:cNvSpPr/>
          <p:nvPr/>
        </p:nvSpPr>
        <p:spPr>
          <a:xfrm>
            <a:off x="790244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5E646B-E847-034C-B356-F0A9387B3332}"/>
              </a:ext>
            </a:extLst>
          </p:cNvPr>
          <p:cNvSpPr/>
          <p:nvPr/>
        </p:nvSpPr>
        <p:spPr>
          <a:xfrm>
            <a:off x="439486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4C2E6D-8FAD-6041-863C-F95B8D7E2A3F}"/>
              </a:ext>
            </a:extLst>
          </p:cNvPr>
          <p:cNvCxnSpPr>
            <a:cxnSpLocks/>
          </p:cNvCxnSpPr>
          <p:nvPr/>
        </p:nvCxnSpPr>
        <p:spPr>
          <a:xfrm flipH="1">
            <a:off x="5312744" y="3230915"/>
            <a:ext cx="2589697" cy="1"/>
          </a:xfrm>
          <a:prstGeom prst="line">
            <a:avLst/>
          </a:prstGeom>
          <a:ln w="44450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6E041A-349F-7C40-BCF1-4C81881350ED}"/>
              </a:ext>
            </a:extLst>
          </p:cNvPr>
          <p:cNvSpPr txBox="1"/>
          <p:nvPr/>
        </p:nvSpPr>
        <p:spPr>
          <a:xfrm>
            <a:off x="6804722" y="121676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Rank: 128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8DB01-4D91-7B42-AE59-F1C6C3AF638D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248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82E176-F1D2-0049-A85B-4741F68C419D}"/>
              </a:ext>
            </a:extLst>
          </p:cNvPr>
          <p:cNvCxnSpPr>
            <a:cxnSpLocks/>
          </p:cNvCxnSpPr>
          <p:nvPr/>
        </p:nvCxnSpPr>
        <p:spPr>
          <a:xfrm>
            <a:off x="6852509" y="2152108"/>
            <a:ext cx="1141930" cy="47117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44BD25-8E0B-6B49-90FC-4C675485E677}"/>
              </a:ext>
            </a:extLst>
          </p:cNvPr>
          <p:cNvCxnSpPr>
            <a:cxnSpLocks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17F90-2A77-364C-88C9-84F9914E3D18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60164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2388A8-DC80-DA41-B7F7-7857B49E6011}"/>
              </a:ext>
            </a:extLst>
          </p:cNvPr>
          <p:cNvSpPr txBox="1"/>
          <p:nvPr/>
        </p:nvSpPr>
        <p:spPr>
          <a:xfrm>
            <a:off x="4361257" y="212427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70F8F-E65D-684C-9C25-2A58FDB3B576}"/>
              </a:ext>
            </a:extLst>
          </p:cNvPr>
          <p:cNvSpPr txBox="1"/>
          <p:nvPr/>
        </p:nvSpPr>
        <p:spPr>
          <a:xfrm>
            <a:off x="5382643" y="255574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Link Metric = 56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AE64BF-18D7-4E47-BBC1-2910AB2210C2}"/>
              </a:ext>
            </a:extLst>
          </p:cNvPr>
          <p:cNvSpPr txBox="1"/>
          <p:nvPr/>
        </p:nvSpPr>
        <p:spPr>
          <a:xfrm>
            <a:off x="7295208" y="20274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168575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2FFE-67DF-6846-8C3A-2E667E0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61D-9001-C549-B353-8E3045CE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RPL defines Modes of Operation (MOPs)</a:t>
            </a:r>
          </a:p>
          <a:p>
            <a:r>
              <a:rPr lang="en-US" dirty="0"/>
              <a:t>MOP 0: Upwards routing only</a:t>
            </a:r>
          </a:p>
          <a:p>
            <a:r>
              <a:rPr lang="en-US" dirty="0"/>
              <a:t>MOP 1: Non-Storing Mode</a:t>
            </a:r>
            <a:br>
              <a:rPr lang="en-US" dirty="0"/>
            </a:br>
            <a:r>
              <a:rPr lang="en-US" dirty="0"/>
              <a:t>(Downwards routing supported, </a:t>
            </a:r>
            <a:r>
              <a:rPr lang="en-US" u="sng" dirty="0"/>
              <a:t>without</a:t>
            </a:r>
            <a:r>
              <a:rPr lang="en-US" dirty="0"/>
              <a:t> routing tables)</a:t>
            </a:r>
          </a:p>
          <a:p>
            <a:r>
              <a:rPr lang="en-US" dirty="0"/>
              <a:t>MOP 2: Storing Mode</a:t>
            </a:r>
            <a:br>
              <a:rPr lang="en-US" dirty="0"/>
            </a:br>
            <a:r>
              <a:rPr lang="en-US" dirty="0"/>
              <a:t>(Downwards routing supported, </a:t>
            </a:r>
            <a:r>
              <a:rPr lang="en-US" u="sng" dirty="0"/>
              <a:t>with</a:t>
            </a:r>
            <a:r>
              <a:rPr lang="en-US" dirty="0"/>
              <a:t> routing tables)</a:t>
            </a:r>
          </a:p>
          <a:p>
            <a:r>
              <a:rPr lang="en-US" dirty="0"/>
              <a:t>MOP 3: Storing Mode, with Multicast Support</a:t>
            </a:r>
            <a:br>
              <a:rPr lang="en-US" dirty="0"/>
            </a:br>
            <a:r>
              <a:rPr lang="en-US" dirty="0"/>
              <a:t>(MOP 2 + multicast routing)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1CAA-5DB7-844F-B88C-4CFDF201F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2FED4-7865-0A4F-B727-FC06FCC3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90821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50318</TotalTime>
  <Pages>32</Pages>
  <Words>922</Words>
  <Application>Microsoft Macintosh PowerPoint</Application>
  <PresentationFormat>Overhead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Types of Traffic</vt:lpstr>
      <vt:lpstr>Types of Traffic</vt:lpstr>
      <vt:lpstr>Types of Traffic</vt:lpstr>
      <vt:lpstr>RPL Messages</vt:lpstr>
      <vt:lpstr>DODAG Construction Example</vt:lpstr>
      <vt:lpstr>DODAG Construction Example</vt:lpstr>
      <vt:lpstr>DODAG Construction Example</vt:lpstr>
      <vt:lpstr>Modes of Operation</vt:lpstr>
      <vt:lpstr>Downwards route construction</vt:lpstr>
      <vt:lpstr>Downwards route changes No-Path DAO</vt:lpstr>
      <vt:lpstr>Downwards route changes No-Path DAO</vt:lpstr>
      <vt:lpstr>Routing Tables with RPL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644</cp:revision>
  <cp:lastPrinted>2016-02-21T21:22:23Z</cp:lastPrinted>
  <dcterms:created xsi:type="dcterms:W3CDTF">1996-01-04T14:14:20Z</dcterms:created>
  <dcterms:modified xsi:type="dcterms:W3CDTF">2021-03-23T18:15:38Z</dcterms:modified>
</cp:coreProperties>
</file>