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50" r:id="rId2"/>
    <p:sldId id="364" r:id="rId3"/>
    <p:sldId id="365" r:id="rId4"/>
    <p:sldId id="369" r:id="rId5"/>
    <p:sldId id="366" r:id="rId6"/>
    <p:sldId id="367" r:id="rId7"/>
    <p:sldId id="368" r:id="rId8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96C705-2A53-D941-951F-0CF4A594E2D5}" v="21" dt="2020-10-07T18:33:12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96327"/>
  </p:normalViewPr>
  <p:slideViewPr>
    <p:cSldViewPr snapToGrid="0">
      <p:cViewPr varScale="1">
        <p:scale>
          <a:sx n="119" d="100"/>
          <a:sy n="119" d="100"/>
        </p:scale>
        <p:origin x="14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C796C705-2A53-D941-951F-0CF4A594E2D5}"/>
    <pc:docChg chg="undo custSel addSld modSld modShowInfo">
      <pc:chgData name="George Oikonomou" userId="e5e5709f-5788-4bb9-a2cb-c47cfc333c75" providerId="ADAL" clId="{C796C705-2A53-D941-951F-0CF4A594E2D5}" dt="2020-10-07T19:12:33.009" v="476" actId="2744"/>
      <pc:docMkLst>
        <pc:docMk/>
      </pc:docMkLst>
      <pc:sldChg chg="modSp mod">
        <pc:chgData name="George Oikonomou" userId="e5e5709f-5788-4bb9-a2cb-c47cfc333c75" providerId="ADAL" clId="{C796C705-2A53-D941-951F-0CF4A594E2D5}" dt="2020-10-05T20:28:07.187" v="0" actId="6549"/>
        <pc:sldMkLst>
          <pc:docMk/>
          <pc:sldMk cId="0" sldId="366"/>
        </pc:sldMkLst>
        <pc:spChg chg="mod">
          <ac:chgData name="George Oikonomou" userId="e5e5709f-5788-4bb9-a2cb-c47cfc333c75" providerId="ADAL" clId="{C796C705-2A53-D941-951F-0CF4A594E2D5}" dt="2020-10-05T20:28:07.187" v="0" actId="6549"/>
          <ac:spMkLst>
            <pc:docMk/>
            <pc:sldMk cId="0" sldId="366"/>
            <ac:spMk id="20482" creationId="{900C647D-0572-2846-A6A4-1A3C83B7FE5B}"/>
          </ac:spMkLst>
        </pc:spChg>
      </pc:sldChg>
      <pc:sldChg chg="addSp delSp modSp add mod chgLayout">
        <pc:chgData name="George Oikonomou" userId="e5e5709f-5788-4bb9-a2cb-c47cfc333c75" providerId="ADAL" clId="{C796C705-2A53-D941-951F-0CF4A594E2D5}" dt="2020-10-07T18:33:13.396" v="475" actId="20577"/>
        <pc:sldMkLst>
          <pc:docMk/>
          <pc:sldMk cId="502829521" sldId="369"/>
        </pc:sldMkLst>
        <pc:spChg chg="mod ord">
          <ac:chgData name="George Oikonomou" userId="e5e5709f-5788-4bb9-a2cb-c47cfc333c75" providerId="ADAL" clId="{C796C705-2A53-D941-951F-0CF4A594E2D5}" dt="2020-10-07T17:58:58.342" v="154" actId="700"/>
          <ac:spMkLst>
            <pc:docMk/>
            <pc:sldMk cId="502829521" sldId="369"/>
            <ac:spMk id="2" creationId="{4AC834F8-82DB-8C49-AAEA-A954A28C51EF}"/>
          </ac:spMkLst>
        </pc:spChg>
        <pc:spChg chg="del">
          <ac:chgData name="George Oikonomou" userId="e5e5709f-5788-4bb9-a2cb-c47cfc333c75" providerId="ADAL" clId="{C796C705-2A53-D941-951F-0CF4A594E2D5}" dt="2020-10-07T17:53:34.729" v="2" actId="3680"/>
          <ac:spMkLst>
            <pc:docMk/>
            <pc:sldMk cId="502829521" sldId="369"/>
            <ac:spMk id="3" creationId="{ACBDC60D-111D-834C-9B2D-F596A1C7B8C5}"/>
          </ac:spMkLst>
        </pc:spChg>
        <pc:spChg chg="mod ord">
          <ac:chgData name="George Oikonomou" userId="e5e5709f-5788-4bb9-a2cb-c47cfc333c75" providerId="ADAL" clId="{C796C705-2A53-D941-951F-0CF4A594E2D5}" dt="2020-10-07T17:58:58.342" v="154" actId="700"/>
          <ac:spMkLst>
            <pc:docMk/>
            <pc:sldMk cId="502829521" sldId="369"/>
            <ac:spMk id="4" creationId="{26E0EA40-143D-F34F-9112-A27DB55E2307}"/>
          </ac:spMkLst>
        </pc:spChg>
        <pc:spChg chg="mod ord">
          <ac:chgData name="George Oikonomou" userId="e5e5709f-5788-4bb9-a2cb-c47cfc333c75" providerId="ADAL" clId="{C796C705-2A53-D941-951F-0CF4A594E2D5}" dt="2020-10-07T17:58:58.342" v="154" actId="700"/>
          <ac:spMkLst>
            <pc:docMk/>
            <pc:sldMk cId="502829521" sldId="369"/>
            <ac:spMk id="5" creationId="{45C94ED1-F684-8045-BD0C-263783A4776A}"/>
          </ac:spMkLst>
        </pc:spChg>
        <pc:spChg chg="add mod">
          <ac:chgData name="George Oikonomou" userId="e5e5709f-5788-4bb9-a2cb-c47cfc333c75" providerId="ADAL" clId="{C796C705-2A53-D941-951F-0CF4A594E2D5}" dt="2020-10-07T18:02:21.972" v="424" actId="20577"/>
          <ac:spMkLst>
            <pc:docMk/>
            <pc:sldMk cId="502829521" sldId="369"/>
            <ac:spMk id="7" creationId="{556B6116-C8BB-5341-BB47-CFED06BA3CB1}"/>
          </ac:spMkLst>
        </pc:spChg>
        <pc:graphicFrameChg chg="add mod ord modGraphic">
          <ac:chgData name="George Oikonomou" userId="e5e5709f-5788-4bb9-a2cb-c47cfc333c75" providerId="ADAL" clId="{C796C705-2A53-D941-951F-0CF4A594E2D5}" dt="2020-10-07T18:33:13.396" v="475" actId="20577"/>
          <ac:graphicFrameMkLst>
            <pc:docMk/>
            <pc:sldMk cId="502829521" sldId="369"/>
            <ac:graphicFrameMk id="6" creationId="{CE82D26B-6F25-0B43-887C-240AEA608EB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2B4237DD-6CB7-0841-AD99-9F129C457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F0B1E098-8BB1-B349-81C3-BB7368EC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310BB7E3-00EB-CA48-BD90-AFC1F8571E1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DEE617AE-9E31-1441-AF5A-2879950787E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05A53E6-A4C1-0C4A-8219-17D4FC6544D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C411F25-A156-4C48-A80A-5E4423F3E88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6BC7A16A-6FA2-B349-9322-16DC999E82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0B29DB38-BA06-6F42-95C4-B9C09A4EB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43EF92DE-D30F-5F4A-AB22-3C540F8D63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68C3F126-C001-8A40-8B2B-E03FC67F1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41B7901B-5576-E14B-AB18-53EB13D0AD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D981DE5-7E4D-314D-910F-D34746B082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1807E-BB59-B643-A1D6-62EB911093A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497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A58312A8-7401-1A41-848B-460BD54217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3104B4E-C158-714B-A0E5-FAEE803BFA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BCF77-39C1-6341-9D4C-0598B6F54C7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2656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745B6160-0CD1-594E-BB2F-F33CFF0CF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96C2D07-5EA1-444F-A0F4-4B290F0F3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FC9A2-2A48-904B-ABDF-2D65A06FCB2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9222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4F7D5CF-581B-C04F-A4FC-965C627CF4F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B783F6E5-E09B-384D-9695-D44A0852AA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D11DF-3DA2-E343-9E9A-781D66EEB19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471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7468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277468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87068"/>
            <a:ext cx="4041648" cy="423941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65" y="1887511"/>
            <a:ext cx="4041648" cy="4238969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A3E7B7-CA9B-CC4B-9302-92EBDACAD2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F230DA-FD9D-614D-9758-9534A0AFB9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7575A-D605-ED4A-85DC-3455E0AC755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9100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BC455B55-E9F4-DD45-B12F-12AC6FD46A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913C4156-42B0-9E47-A504-2E5B245315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2BAC1-CDF0-EA49-842B-E41B894D438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9944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31830755-7393-384E-8775-F520C7A238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5155F1CE-6594-4747-8BEA-AFBC798CA4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279D62C-603A-A945-AD63-55A1DA04AEA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510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F138BBCB-E0C2-2A48-9DAD-C679693C4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5989576D-B624-8446-A0C3-D7945AE29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1DE44-C473-8D4E-BF52-BA09706A6BF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748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E0C60032-07B3-4849-BDDE-5DE4D23992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DFD2A66-642B-7C4E-9045-E1B59BCAF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23665-FA24-A045-9A75-CCAE8382AE3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58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605E24D6-24A6-F14D-9E72-BEEF2FE46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D25EB-4547-1D41-9EA5-4D88FD26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EB5C4B19-BE63-C44D-9A11-3E905B49E6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90E33F-EAD6-3145-AD6B-ED5A47BB4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1538" y="6221413"/>
            <a:ext cx="6399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4A5046-74FB-6748-B70D-249E7E576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8138" y="6221413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04BDE239-A265-5140-A45D-666077DB566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2" r:id="rId7"/>
    <p:sldLayoutId id="2147483890" r:id="rId8"/>
    <p:sldLayoutId id="2147483891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DB2D435-9768-6344-8F35-69281483978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328738"/>
            <a:ext cx="7772400" cy="3548062"/>
          </a:xfrm>
        </p:spPr>
        <p:txBody>
          <a:bodyPr/>
          <a:lstStyle/>
          <a:p>
            <a:pPr>
              <a:defRPr/>
            </a:pPr>
            <a:r>
              <a:rPr lang="en-US" dirty="0"/>
              <a:t>The Data Link Layer and Framing</a:t>
            </a:r>
          </a:p>
        </p:txBody>
      </p:sp>
      <p:sp>
        <p:nvSpPr>
          <p:cNvPr id="13314" name="Subtitle 4">
            <a:extLst>
              <a:ext uri="{FF2B5EF4-FFF2-40B4-BE49-F238E27FC236}">
                <a16:creationId xmlns:a16="http://schemas.microsoft.com/office/drawing/2014/main" id="{44EC42D2-EA5C-4F45-B33F-EBF373FF5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C4F164E-0170-B74F-A87C-312ECFCE8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Purpose</a:t>
            </a:r>
          </a:p>
        </p:txBody>
      </p:sp>
      <p:sp>
        <p:nvSpPr>
          <p:cNvPr id="18434" name="Content Placeholder 1">
            <a:extLst>
              <a:ext uri="{FF2B5EF4-FFF2-40B4-BE49-F238E27FC236}">
                <a16:creationId xmlns:a16="http://schemas.microsoft.com/office/drawing/2014/main" id="{BCAFF234-405E-B542-8525-08BE63A9AE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125" y="2855913"/>
            <a:ext cx="4041775" cy="3270250"/>
          </a:xfrm>
        </p:spPr>
        <p:txBody>
          <a:bodyPr/>
          <a:lstStyle/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Handles transmission errors</a:t>
            </a:r>
          </a:p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Regulates flow of data</a:t>
            </a:r>
          </a:p>
        </p:txBody>
      </p:sp>
      <p:sp>
        <p:nvSpPr>
          <p:cNvPr id="18435" name="Footer Placeholder 1">
            <a:extLst>
              <a:ext uri="{FF2B5EF4-FFF2-40B4-BE49-F238E27FC236}">
                <a16:creationId xmlns:a16="http://schemas.microsoft.com/office/drawing/2014/main" id="{EC102AA9-0217-0047-A29E-FE8B699114E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Slide Number Placeholder 2">
            <a:extLst>
              <a:ext uri="{FF2B5EF4-FFF2-40B4-BE49-F238E27FC236}">
                <a16:creationId xmlns:a16="http://schemas.microsoft.com/office/drawing/2014/main" id="{B70995A0-5724-AC4F-BAB5-4A81593066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CF6C09F-04E7-244D-85DD-B041A678207D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36F7F6-C0DF-824F-A214-C345DA191779}"/>
              </a:ext>
            </a:extLst>
          </p:cNvPr>
          <p:cNvGraphicFramePr>
            <a:graphicFrameLocks noGrp="1"/>
          </p:cNvGraphicFramePr>
          <p:nvPr/>
        </p:nvGraphicFramePr>
        <p:xfrm>
          <a:off x="5294313" y="2855913"/>
          <a:ext cx="2643187" cy="2590800"/>
        </p:xfrm>
        <a:graphic>
          <a:graphicData uri="http://schemas.openxmlformats.org/drawingml/2006/table">
            <a:tbl>
              <a:tblPr/>
              <a:tblGrid>
                <a:gridCol w="50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Application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Transport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Network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Data Link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Physical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56" name="Content Placeholder 1">
            <a:extLst>
              <a:ext uri="{FF2B5EF4-FFF2-40B4-BE49-F238E27FC236}">
                <a16:creationId xmlns:a16="http://schemas.microsoft.com/office/drawing/2014/main" id="{26954979-A8D2-9C41-84AF-19746487B7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138" y="1249363"/>
            <a:ext cx="8445500" cy="76358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Main aim: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To deliver </a:t>
            </a:r>
            <a:r>
              <a:rPr lang="en-US" altLang="en-US" u="sng">
                <a:latin typeface="Helvetica" pitchFamily="2" charset="0"/>
                <a:ea typeface="ＭＳ Ｐゴシック" panose="020B0600070205080204" pitchFamily="34" charset="-128"/>
              </a:rPr>
              <a:t>frames</a:t>
            </a: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 of information over a </a:t>
            </a:r>
            <a:r>
              <a:rPr lang="en-US" altLang="en-US" u="sng">
                <a:latin typeface="Helvetica" pitchFamily="2" charset="0"/>
                <a:ea typeface="ＭＳ Ｐゴシック" panose="020B0600070205080204" pitchFamily="34" charset="-128"/>
              </a:rPr>
              <a:t>single</a:t>
            </a: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 link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0126246-63D2-574D-8690-53542AC9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Data Link Layer Design 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DDCCE-C84B-AF4C-BB35-3CE53F39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The physical layer delivers bits of information to and from data link layer.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The functions of Data Link Layer are:</a:t>
            </a:r>
          </a:p>
          <a:p>
            <a:pPr lvl="1">
              <a:buFont typeface="Courier New" charset="0"/>
              <a:buChar char="o"/>
              <a:defRPr/>
            </a:pPr>
            <a:r>
              <a:rPr lang="en-US" dirty="0"/>
              <a:t>Providing a well-defined service interface to the network layer.</a:t>
            </a:r>
          </a:p>
          <a:p>
            <a:pPr lvl="1">
              <a:buFont typeface="Courier New" charset="0"/>
              <a:buChar char="o"/>
              <a:defRPr/>
            </a:pPr>
            <a:r>
              <a:rPr lang="en-US" dirty="0"/>
              <a:t>Dealing with transmission errors.</a:t>
            </a:r>
          </a:p>
          <a:p>
            <a:pPr lvl="1">
              <a:buFont typeface="Courier New" charset="0"/>
              <a:buChar char="o"/>
              <a:defRPr/>
            </a:pPr>
            <a:r>
              <a:rPr lang="en-US" dirty="0"/>
              <a:t>Regulating the flow of data so that slow receivers are not swamped by fast senders.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Data Link layer (Sender side)</a:t>
            </a:r>
          </a:p>
          <a:p>
            <a:pPr lvl="1">
              <a:buFont typeface="Courier New" charset="0"/>
              <a:buChar char="o"/>
              <a:defRPr/>
            </a:pPr>
            <a:r>
              <a:rPr lang="en-US" dirty="0"/>
              <a:t>Takes the </a:t>
            </a:r>
            <a:r>
              <a:rPr lang="en-US" u="sng" dirty="0"/>
              <a:t>packets</a:t>
            </a:r>
            <a:r>
              <a:rPr lang="en-US" dirty="0"/>
              <a:t> from Network layer, and </a:t>
            </a:r>
          </a:p>
          <a:p>
            <a:pPr lvl="1">
              <a:buFont typeface="Courier New" charset="0"/>
              <a:buChar char="o"/>
              <a:defRPr/>
            </a:pPr>
            <a:r>
              <a:rPr lang="en-US" dirty="0"/>
              <a:t>Encapsulates them into </a:t>
            </a:r>
            <a:r>
              <a:rPr lang="en-US" u="sng" dirty="0"/>
              <a:t>frames </a:t>
            </a:r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0074166C-8F00-E540-8F77-8FEF24AC98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CDAFDBAC-2D1E-374E-AF37-9C88CBE561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23D6BB4-1EE8-3A4D-A7CF-B13026FF5A90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34F8-82DB-8C49-AAEA-A954A28C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Headers / Payloads…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82D26B-6F25-0B43-887C-240AEA608E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061188"/>
              </p:ext>
            </p:extLst>
          </p:nvPr>
        </p:nvGraphicFramePr>
        <p:xfrm>
          <a:off x="457200" y="1339322"/>
          <a:ext cx="8320309" cy="19812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45005">
                  <a:extLst>
                    <a:ext uri="{9D8B030D-6E8A-4147-A177-3AD203B41FA5}">
                      <a16:colId xmlns:a16="http://schemas.microsoft.com/office/drawing/2014/main" val="3201329508"/>
                    </a:ext>
                  </a:extLst>
                </a:gridCol>
                <a:gridCol w="1593826">
                  <a:extLst>
                    <a:ext uri="{9D8B030D-6E8A-4147-A177-3AD203B41FA5}">
                      <a16:colId xmlns:a16="http://schemas.microsoft.com/office/drawing/2014/main" val="4105076379"/>
                    </a:ext>
                  </a:extLst>
                </a:gridCol>
                <a:gridCol w="1593826">
                  <a:extLst>
                    <a:ext uri="{9D8B030D-6E8A-4147-A177-3AD203B41FA5}">
                      <a16:colId xmlns:a16="http://schemas.microsoft.com/office/drawing/2014/main" val="749656323"/>
                    </a:ext>
                  </a:extLst>
                </a:gridCol>
                <a:gridCol w="1593826">
                  <a:extLst>
                    <a:ext uri="{9D8B030D-6E8A-4147-A177-3AD203B41FA5}">
                      <a16:colId xmlns:a16="http://schemas.microsoft.com/office/drawing/2014/main" val="4020896834"/>
                    </a:ext>
                  </a:extLst>
                </a:gridCol>
                <a:gridCol w="1593826">
                  <a:extLst>
                    <a:ext uri="{9D8B030D-6E8A-4147-A177-3AD203B41FA5}">
                      <a16:colId xmlns:a16="http://schemas.microsoft.com/office/drawing/2014/main" val="4121536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latin typeface="Helvetica" pitchFamily="2" charset="0"/>
                        </a:rPr>
                        <a:t>Layer 3 Packet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0" dirty="0">
                        <a:latin typeface="Helvetica" pitchFamily="2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latin typeface="Helvetica" pitchFamily="2" charset="0"/>
                        </a:rPr>
                        <a:t>L3 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latin typeface="Helvetica" pitchFamily="2" charset="0"/>
                        </a:rPr>
                        <a:t>L3 Payload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029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000" b="0" dirty="0">
                        <a:latin typeface="Helvetica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0" dirty="0">
                        <a:latin typeface="Helvetica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0" dirty="0">
                        <a:latin typeface="Helvetica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0" dirty="0">
                        <a:latin typeface="Helvetica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0" dirty="0">
                        <a:latin typeface="Helvetica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36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latin typeface="Helvetica" pitchFamily="2" charset="0"/>
                        </a:rPr>
                        <a:t>Layer 2 Frame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latin typeface="Helvetica" pitchFamily="2" charset="0"/>
                        </a:rPr>
                        <a:t>L2 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latin typeface="Helvetica" pitchFamily="2" charset="0"/>
                        </a:rPr>
                        <a:t>L2 Payload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>
                          <a:latin typeface="Helvetica" pitchFamily="2" charset="0"/>
                        </a:rPr>
                        <a:t>L2 Trailer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906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000" b="0" dirty="0">
                        <a:latin typeface="Helvetica" pitchFamily="2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sz="2000" b="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0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65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latin typeface="Helvetica" pitchFamily="2" charset="0"/>
                        </a:rPr>
                        <a:t>On the link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>
                          <a:latin typeface="Helvetica" pitchFamily="2" charset="0"/>
                        </a:rPr>
                        <a:t>L2 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latin typeface="Helvetica" pitchFamily="2" charset="0"/>
                        </a:rPr>
                        <a:t>L3 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latin typeface="Helvetica" pitchFamily="2" charset="0"/>
                        </a:rPr>
                        <a:t>L3 Payload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6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>
                          <a:latin typeface="Helvetica" pitchFamily="2" charset="0"/>
                        </a:rPr>
                        <a:t>L2 Trailer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1675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0EA40-143D-F34F-9112-A27DB55E2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94ED1-F684-8045-BD0C-263783A477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BCF77-39C1-6341-9D4C-0598B6F54C76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56B6116-C8BB-5341-BB47-CFED06BA3CB1}"/>
              </a:ext>
            </a:extLst>
          </p:cNvPr>
          <p:cNvSpPr txBox="1">
            <a:spLocks/>
          </p:cNvSpPr>
          <p:nvPr/>
        </p:nvSpPr>
        <p:spPr bwMode="auto">
          <a:xfrm>
            <a:off x="457200" y="3818965"/>
            <a:ext cx="8229600" cy="230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04800" indent="-3048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1pPr>
            <a:lvl2pPr marL="661988" indent="-2540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5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2pPr>
            <a:lvl3pPr marL="1019175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3pPr>
            <a:lvl4pPr marL="1427163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4pPr>
            <a:lvl5pPr marL="1835150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5pPr>
            <a:lvl6pPr marL="2244851" indent="-204078" algn="l" defTabSz="816309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653006" indent="-204078" algn="l" defTabSz="816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061161" indent="-204078" algn="l" defTabSz="816309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469317" indent="-204078" algn="l" defTabSz="816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  <a:defRPr/>
            </a:pPr>
            <a:r>
              <a:rPr lang="en-US" dirty="0"/>
              <a:t>L2 Payload == A L3 Packet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L2 Trailer: Also called “Footer” or “Tail”</a:t>
            </a:r>
          </a:p>
          <a:p>
            <a:pPr>
              <a:buFont typeface="Arial" charset="0"/>
              <a:buChar char="•"/>
              <a:defRPr/>
            </a:pPr>
            <a:endParaRPr lang="en-US" u="sng" dirty="0"/>
          </a:p>
          <a:p>
            <a:pPr marL="0" indent="0">
              <a:buNone/>
              <a:defRPr/>
            </a:pPr>
            <a:r>
              <a:rPr lang="en-US" dirty="0"/>
              <a:t>In other words:</a:t>
            </a:r>
          </a:p>
          <a:p>
            <a:pPr marL="0" indent="0" algn="ctr">
              <a:buNone/>
              <a:defRPr/>
            </a:pPr>
            <a:r>
              <a:rPr lang="en-US" dirty="0"/>
              <a:t>“A frame carries a packet inside it,</a:t>
            </a:r>
            <a:br>
              <a:rPr lang="en-US" dirty="0"/>
            </a:br>
            <a:r>
              <a:rPr lang="en-US" dirty="0"/>
              <a:t>but it doesn’t care what the packet actually is”</a:t>
            </a:r>
          </a:p>
        </p:txBody>
      </p:sp>
    </p:spTree>
    <p:extLst>
      <p:ext uri="{BB962C8B-B14F-4D97-AF65-F5344CB8AC3E}">
        <p14:creationId xmlns:p14="http://schemas.microsoft.com/office/powerpoint/2010/main" val="50282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0A9447C-723F-EE47-94D5-050089E30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Possible Services Offered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900C647D-0572-2846-A6A4-1A3C83B7FE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/>
          <a:lstStyle/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Unacknowledged connectionless service.</a:t>
            </a:r>
          </a:p>
          <a:p>
            <a:pPr lvl="1"/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Frames sent without error recovery</a:t>
            </a:r>
          </a:p>
          <a:p>
            <a:pPr lvl="1"/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e.g. Ethernet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Acknowledged connectionless service.</a:t>
            </a:r>
          </a:p>
          <a:p>
            <a:pPr lvl="1"/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Frame sent with retransmissions if needed</a:t>
            </a:r>
          </a:p>
          <a:p>
            <a:pPr lvl="1"/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e.g. </a:t>
            </a:r>
            <a:r>
              <a:rPr lang="en-US" altLang="en-US" dirty="0" err="1">
                <a:latin typeface="Helvetica" pitchFamily="2" charset="0"/>
                <a:ea typeface="ＭＳ Ｐゴシック" panose="020B0600070205080204" pitchFamily="34" charset="-128"/>
              </a:rPr>
              <a:t>WiFi</a:t>
            </a: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 (IEEE 802.11)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Connection-oriented service.</a:t>
            </a:r>
          </a:p>
          <a:p>
            <a:pPr lvl="1"/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Connection is set-up</a:t>
            </a:r>
          </a:p>
          <a:p>
            <a:pPr lvl="1"/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e.g. </a:t>
            </a: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Bluetooth in </a:t>
            </a: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connected mode</a:t>
            </a:r>
          </a:p>
        </p:txBody>
      </p:sp>
      <p:sp>
        <p:nvSpPr>
          <p:cNvPr id="20483" name="Footer Placeholder 3">
            <a:extLst>
              <a:ext uri="{FF2B5EF4-FFF2-40B4-BE49-F238E27FC236}">
                <a16:creationId xmlns:a16="http://schemas.microsoft.com/office/drawing/2014/main" id="{BEF32678-49AD-9C4E-8651-7D6E18ED7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BD719D51-B909-0141-81F8-0580096D5B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F56FEAA-2380-BC46-A378-7E9743D12542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70B1FEF-50CD-A147-885F-2B142873E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Framing with byte count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D37572D0-1B3B-2043-AC83-9E45880B7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36663"/>
            <a:ext cx="8229600" cy="4889500"/>
          </a:xfrm>
        </p:spPr>
        <p:txBody>
          <a:bodyPr/>
          <a:lstStyle/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Each frame begins with byte count</a:t>
            </a:r>
          </a:p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Difficult to re-synchronise </a:t>
            </a:r>
          </a:p>
          <a:p>
            <a:pPr>
              <a:buFontTx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Examples </a:t>
            </a:r>
            <a:r>
              <a:rPr lang="en-US" altLang="en-US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rPr>
              <a:t>(a)</a:t>
            </a: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 Without errors.   </a:t>
            </a:r>
            <a:r>
              <a:rPr lang="en-US" altLang="en-US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rPr>
              <a:t>(b)</a:t>
            </a: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 With one error.</a:t>
            </a:r>
          </a:p>
        </p:txBody>
      </p:sp>
      <p:pic>
        <p:nvPicPr>
          <p:cNvPr id="21507" name="Picture 4" descr="3-04">
            <a:extLst>
              <a:ext uri="{FF2B5EF4-FFF2-40B4-BE49-F238E27FC236}">
                <a16:creationId xmlns:a16="http://schemas.microsoft.com/office/drawing/2014/main" id="{05322E8F-A079-6A42-8B6D-A91EC0F8D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2957513"/>
            <a:ext cx="7048500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Footer Placeholder 1">
            <a:extLst>
              <a:ext uri="{FF2B5EF4-FFF2-40B4-BE49-F238E27FC236}">
                <a16:creationId xmlns:a16="http://schemas.microsoft.com/office/drawing/2014/main" id="{8284B082-D437-0D47-9968-6F4DB5037A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1509" name="Slide Number Placeholder 2">
            <a:extLst>
              <a:ext uri="{FF2B5EF4-FFF2-40B4-BE49-F238E27FC236}">
                <a16:creationId xmlns:a16="http://schemas.microsoft.com/office/drawing/2014/main" id="{98AEFD0A-00E7-8244-AAF6-54118C42E3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CC44CEC-C94E-7A4F-9234-8F907FCFFE9D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B0052CA-3859-3B47-8104-EFE50226E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Byte stuffing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655DD2C-69CB-9947-92FE-8C205AC008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8925" y="5465763"/>
            <a:ext cx="8567738" cy="838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x-none" dirty="0">
                <a:solidFill>
                  <a:schemeClr val="accent2"/>
                </a:solidFill>
              </a:rPr>
              <a:t>(a)</a:t>
            </a:r>
            <a:r>
              <a:rPr lang="en-US" altLang="x-none" dirty="0"/>
              <a:t> A frame delimited by flag bytes.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x-none" dirty="0">
                <a:solidFill>
                  <a:schemeClr val="accent2"/>
                </a:solidFill>
              </a:rPr>
              <a:t>(b)</a:t>
            </a:r>
            <a:r>
              <a:rPr lang="en-US" altLang="x-none" dirty="0"/>
              <a:t> Four examples of byte sequences before and after stuffing.</a:t>
            </a:r>
          </a:p>
        </p:txBody>
      </p:sp>
      <p:pic>
        <p:nvPicPr>
          <p:cNvPr id="23555" name="Picture 4" descr="3-05">
            <a:extLst>
              <a:ext uri="{FF2B5EF4-FFF2-40B4-BE49-F238E27FC236}">
                <a16:creationId xmlns:a16="http://schemas.microsoft.com/office/drawing/2014/main" id="{3968825F-E745-DD4D-8261-059F7033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2382838"/>
            <a:ext cx="4881562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Footer Placeholder 1">
            <a:extLst>
              <a:ext uri="{FF2B5EF4-FFF2-40B4-BE49-F238E27FC236}">
                <a16:creationId xmlns:a16="http://schemas.microsoft.com/office/drawing/2014/main" id="{328B5344-8021-0046-B982-361B2E848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3557" name="Slide Number Placeholder 2">
            <a:extLst>
              <a:ext uri="{FF2B5EF4-FFF2-40B4-BE49-F238E27FC236}">
                <a16:creationId xmlns:a16="http://schemas.microsoft.com/office/drawing/2014/main" id="{9596EFD9-05AF-B742-87A1-ABB8C4047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78B50FF-D28D-FF40-8DF4-E5F4EC8EB0B3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7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4673EEA-F0CC-DA4B-A8D2-1976469F3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262063"/>
            <a:ext cx="8567737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1631" tIns="40815" rIns="81631" bIns="40815">
            <a:normAutofit fontScale="92500"/>
          </a:bodyPr>
          <a:lstStyle>
            <a:lvl1pPr marL="304800" indent="-3048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9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1pPr>
            <a:lvl2pPr marL="661988" indent="-2540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5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2pPr>
            <a:lvl3pPr marL="1019175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3pPr>
            <a:lvl4pPr marL="1427163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14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4pPr>
            <a:lvl5pPr marL="1835150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5pPr>
            <a:lvl6pPr marL="2244851" indent="-204078" algn="l" defTabSz="816309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653006" indent="-204078" algn="l" defTabSz="816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061161" indent="-204078" algn="l" defTabSz="816309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469317" indent="-204078" algn="l" defTabSz="816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x-none" dirty="0">
                <a:solidFill>
                  <a:schemeClr val="bg1"/>
                </a:solidFill>
              </a:rPr>
              <a:t>FLAG byte delimits frames (marks start &amp; end)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x-none" dirty="0">
                <a:solidFill>
                  <a:schemeClr val="bg1"/>
                </a:solidFill>
              </a:rPr>
              <a:t>FLAG must be </a:t>
            </a:r>
            <a:r>
              <a:rPr lang="en-US" altLang="x-none" dirty="0" err="1">
                <a:solidFill>
                  <a:schemeClr val="bg1"/>
                </a:solidFill>
              </a:rPr>
              <a:t>ESCaped</a:t>
            </a:r>
            <a:r>
              <a:rPr lang="en-US" altLang="x-none" dirty="0">
                <a:solidFill>
                  <a:schemeClr val="bg1"/>
                </a:solidFill>
              </a:rPr>
              <a:t> when appearing in the frame</a:t>
            </a:r>
          </a:p>
        </p:txBody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4580A944-7411-0D4E-AFDA-7F634516D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788" y="3790950"/>
            <a:ext cx="31130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1" tIns="40815" rIns="81631" bIns="40815"/>
          <a:lstStyle>
            <a:lvl1pPr marL="304800" indent="-304800" defTabSz="815975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661988" indent="-254000" defTabSz="815975">
              <a:spcBef>
                <a:spcPct val="20000"/>
              </a:spcBef>
              <a:buFont typeface="Courier New" panose="02070309020205020404" pitchFamily="49" charset="0"/>
              <a:buChar char="o"/>
              <a:defRPr sz="25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2pPr>
            <a:lvl3pPr marL="1019175" indent="-203200" defTabSz="815975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3pPr>
            <a:lvl4pPr marL="1427163" indent="-203200" defTabSz="815975">
              <a:spcBef>
                <a:spcPct val="20000"/>
              </a:spcBef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4pPr>
            <a:lvl5pPr marL="1835150" indent="-203200" defTabSz="815975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5pPr>
            <a:lvl6pPr marL="2292350" indent="-203200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6pPr>
            <a:lvl7pPr marL="2749550" indent="-203200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7pPr>
            <a:lvl8pPr marL="3206750" indent="-203200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8pPr>
            <a:lvl9pPr marL="3663950" indent="-203200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Helvetica" pitchFamily="2" charset="0"/>
              </a:rPr>
              <a:t>Why ESCape the ESC?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46538</TotalTime>
  <Pages>32</Pages>
  <Words>439</Words>
  <Application>Microsoft Macintosh PowerPoint</Application>
  <PresentationFormat>Overhead</PresentationFormat>
  <Paragraphs>75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Helvetica</vt:lpstr>
      <vt:lpstr>Lucida Grande</vt:lpstr>
      <vt:lpstr>Palatino Linotype</vt:lpstr>
      <vt:lpstr>Times New Roman</vt:lpstr>
      <vt:lpstr>uob</vt:lpstr>
      <vt:lpstr>The Data Link Layer and Framing</vt:lpstr>
      <vt:lpstr>Purpose</vt:lpstr>
      <vt:lpstr>Data Link Layer Design Issues</vt:lpstr>
      <vt:lpstr>Headers / Payloads…</vt:lpstr>
      <vt:lpstr>Possible Services Offered</vt:lpstr>
      <vt:lpstr>Framing with byte count</vt:lpstr>
      <vt:lpstr>Byte stuffing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373</cp:revision>
  <cp:lastPrinted>2017-10-01T22:23:08Z</cp:lastPrinted>
  <dcterms:created xsi:type="dcterms:W3CDTF">1996-01-04T14:14:20Z</dcterms:created>
  <dcterms:modified xsi:type="dcterms:W3CDTF">2020-10-07T19:13:03Z</dcterms:modified>
</cp:coreProperties>
</file>