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67" r:id="rId3"/>
    <p:sldId id="368" r:id="rId4"/>
    <p:sldId id="369" r:id="rId5"/>
    <p:sldId id="371" r:id="rId6"/>
    <p:sldId id="370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7958E-2377-814A-8F42-A2CD77DD3D55}" v="1" dt="2020-11-16T16:01:19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5"/>
    <p:restoredTop sz="93879"/>
  </p:normalViewPr>
  <p:slideViewPr>
    <p:cSldViewPr snapToGrid="0">
      <p:cViewPr varScale="1">
        <p:scale>
          <a:sx n="156" d="100"/>
          <a:sy n="156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1047958E-2377-814A-8F42-A2CD77DD3D55}"/>
    <pc:docChg chg="delSld modSld modShowInfo">
      <pc:chgData name="George Oikonomou" userId="e5e5709f-5788-4bb9-a2cb-c47cfc333c75" providerId="ADAL" clId="{1047958E-2377-814A-8F42-A2CD77DD3D55}" dt="2020-11-16T17:09:52.117" v="72" actId="2744"/>
      <pc:docMkLst>
        <pc:docMk/>
      </pc:docMkLst>
      <pc:sldChg chg="del">
        <pc:chgData name="George Oikonomou" userId="e5e5709f-5788-4bb9-a2cb-c47cfc333c75" providerId="ADAL" clId="{1047958E-2377-814A-8F42-A2CD77DD3D55}" dt="2020-11-16T15:57:43.097" v="0" actId="2696"/>
        <pc:sldMkLst>
          <pc:docMk/>
          <pc:sldMk cId="0" sldId="363"/>
        </pc:sldMkLst>
      </pc:sldChg>
      <pc:sldChg chg="del">
        <pc:chgData name="George Oikonomou" userId="e5e5709f-5788-4bb9-a2cb-c47cfc333c75" providerId="ADAL" clId="{1047958E-2377-814A-8F42-A2CD77DD3D55}" dt="2020-11-16T15:57:45.599" v="1" actId="2696"/>
        <pc:sldMkLst>
          <pc:docMk/>
          <pc:sldMk cId="0" sldId="365"/>
        </pc:sldMkLst>
      </pc:sldChg>
      <pc:sldChg chg="modSp">
        <pc:chgData name="George Oikonomou" userId="e5e5709f-5788-4bb9-a2cb-c47cfc333c75" providerId="ADAL" clId="{1047958E-2377-814A-8F42-A2CD77DD3D55}" dt="2020-11-16T16:01:19.952" v="2"/>
        <pc:sldMkLst>
          <pc:docMk/>
          <pc:sldMk cId="0" sldId="367"/>
        </pc:sldMkLst>
        <pc:spChg chg="mod">
          <ac:chgData name="George Oikonomou" userId="e5e5709f-5788-4bb9-a2cb-c47cfc333c75" providerId="ADAL" clId="{1047958E-2377-814A-8F42-A2CD77DD3D55}" dt="2020-11-16T16:01:19.952" v="2"/>
          <ac:spMkLst>
            <pc:docMk/>
            <pc:sldMk cId="0" sldId="367"/>
            <ac:spMk id="18434" creationId="{2AC0AD41-4300-CF47-960E-58A5678EE3E0}"/>
          </ac:spMkLst>
        </pc:spChg>
      </pc:sldChg>
      <pc:sldChg chg="modSp mod">
        <pc:chgData name="George Oikonomou" userId="e5e5709f-5788-4bb9-a2cb-c47cfc333c75" providerId="ADAL" clId="{1047958E-2377-814A-8F42-A2CD77DD3D55}" dt="2020-11-16T17:01:22.829" v="70" actId="20577"/>
        <pc:sldMkLst>
          <pc:docMk/>
          <pc:sldMk cId="0" sldId="370"/>
        </pc:sldMkLst>
        <pc:spChg chg="mod">
          <ac:chgData name="George Oikonomou" userId="e5e5709f-5788-4bb9-a2cb-c47cfc333c75" providerId="ADAL" clId="{1047958E-2377-814A-8F42-A2CD77DD3D55}" dt="2020-11-16T17:01:22.829" v="70" actId="20577"/>
          <ac:spMkLst>
            <pc:docMk/>
            <pc:sldMk cId="0" sldId="370"/>
            <ac:spMk id="17411" creationId="{A9C9AB17-EAB3-3547-A204-85CF52B1EC88}"/>
          </ac:spMkLst>
        </pc:spChg>
      </pc:sldChg>
      <pc:sldChg chg="modSp mod">
        <pc:chgData name="George Oikonomou" userId="e5e5709f-5788-4bb9-a2cb-c47cfc333c75" providerId="ADAL" clId="{1047958E-2377-814A-8F42-A2CD77DD3D55}" dt="2020-11-16T16:34:52.537" v="67" actId="6549"/>
        <pc:sldMkLst>
          <pc:docMk/>
          <pc:sldMk cId="0" sldId="371"/>
        </pc:sldMkLst>
        <pc:spChg chg="mod">
          <ac:chgData name="George Oikonomou" userId="e5e5709f-5788-4bb9-a2cb-c47cfc333c75" providerId="ADAL" clId="{1047958E-2377-814A-8F42-A2CD77DD3D55}" dt="2020-11-16T16:34:52.537" v="67" actId="6549"/>
          <ac:spMkLst>
            <pc:docMk/>
            <pc:sldMk cId="0" sldId="371"/>
            <ac:spMk id="3" creationId="{FFAC7477-2D19-1E41-8DC6-E26BEE0550EC}"/>
          </ac:spMkLst>
        </pc:spChg>
      </pc:sldChg>
      <pc:sldChg chg="del">
        <pc:chgData name="George Oikonomou" userId="e5e5709f-5788-4bb9-a2cb-c47cfc333c75" providerId="ADAL" clId="{1047958E-2377-814A-8F42-A2CD77DD3D55}" dt="2020-11-16T17:07:13.238" v="71" actId="2696"/>
        <pc:sldMkLst>
          <pc:docMk/>
          <pc:sldMk cId="0" sldId="3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74892907-F031-304F-B6CB-2CAFF431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64AB0E23-8643-CE4A-A607-A876EEBEC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D2016EB-3CE9-744A-A9AD-30F200BA8A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581D19E-1C29-E14B-A247-DF59915DCB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CECE6A-B0B8-F346-A325-60797269E2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2D55E51-4741-DA48-AE09-C05A000E6C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154BF4ED-C624-E84C-9126-8266F9C13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7BCAB972-2DA5-5044-8035-C1727B75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9B07C00-969B-B943-AFC8-82BFB7C83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3593A7B-F2C7-834A-B935-ED0CD9A2E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DBBAC-EAC7-A14E-8353-0495FF13F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403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262D177-D7A6-F34D-BA19-F80F0FAED4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19AC557-B82C-E243-9425-058D485FF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C3FE9-ED02-EA43-8D94-7E105E04AC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944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D42127E-37EB-D543-ADB6-4CD90587C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C22CDC7-F2BD-C142-BB56-010663676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338C8-9555-0B44-8E0F-5C4264EFC0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509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889B225-AC1E-2548-B16A-30253C7F9F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FC11108-81BD-FB47-9599-5F349CC858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AD565-7489-8D43-9A59-4543043FE7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651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8965AE-BFF0-414A-A482-76E09D3FBF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02E3A3-0BC5-394D-8CAF-0A7411CEA8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849DA-B4EE-3443-A011-863ED60BE5D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7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9B15B70-FFBE-4945-923F-B420754CB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39F7FAA3-B5F2-FA4A-B83D-B6A37005B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6192-3746-5B49-8CBB-D2B031A536D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8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6F43579-D519-BD4A-BA91-912C7B04C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3BA4606-0674-8649-96E4-C1CABFB06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8B5C54E-7743-734B-9781-051586C3E7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1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F16B047-F178-294C-871A-6A90905C3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F4AB4FB-A2A2-304E-A1F2-D8AD0DEDE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C2B0C-8B68-B048-B4C6-493FBF07FB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2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E353ECA5-D826-9E40-9C12-F946738D6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11A5B0F-D2B9-5C41-B8CF-0A45B5904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6F5D5-89EE-9748-A045-927D4AA1CE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6050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B7718B3C-8473-7344-B587-EF11CFB3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FE526-A2DD-284D-9CC7-EE02068A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2851AB6-B6DD-E142-8B16-706BAABFF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3C106A-73A6-D249-9E25-1C2AD5925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7BCC54-0BB1-A64E-8FA5-04429D400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41DFFEB-F04B-8B43-AB64-5281938A14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2" r:id="rId7"/>
    <p:sldLayoutId id="2147483940" r:id="rId8"/>
    <p:sldLayoutId id="214748394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DE25CB-EC7B-5E46-84D1-692F448BA2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Routing: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8A6BBEB9-5AAD-1745-98CC-6C9598F86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D8A842E-4A3A-724F-9B24-D9806A0C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Routing</a:t>
            </a:r>
            <a:endParaRPr lang="en-US" altLang="x-none" dirty="0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AC0AD41-4300-CF47-960E-58A5678E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r>
              <a:rPr lang="en-US" altLang="en-US" u="sng" dirty="0">
                <a:latin typeface="Helvetica" pitchFamily="2" charset="0"/>
                <a:ea typeface="ＭＳ Ｐゴシック" panose="020B0600070205080204" pitchFamily="34" charset="-128"/>
              </a:rPr>
              <a:t>Forwarding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: Sending a packet over the next link along the path.</a:t>
            </a:r>
          </a:p>
          <a:p>
            <a:r>
              <a:rPr lang="en-US" altLang="en-US" u="sng" dirty="0">
                <a:latin typeface="Helvetica" pitchFamily="2" charset="0"/>
                <a:ea typeface="ＭＳ Ｐゴシック" panose="020B0600070205080204" pitchFamily="34" charset="-128"/>
              </a:rPr>
              <a:t>Routing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: The process of discovering the “best” path from source to destination.</a:t>
            </a: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The network is modeled as a graph with edges representing links.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Routes will get updated to reflect network changes (e.g. link failures).</a:t>
            </a:r>
          </a:p>
        </p:txBody>
      </p:sp>
      <p:sp>
        <p:nvSpPr>
          <p:cNvPr id="18435" name="Footer Placeholder 5">
            <a:extLst>
              <a:ext uri="{FF2B5EF4-FFF2-40B4-BE49-F238E27FC236}">
                <a16:creationId xmlns:a16="http://schemas.microsoft.com/office/drawing/2014/main" id="{BB30B1FD-42F3-3C42-9FC3-69EEE1AC2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6">
            <a:extLst>
              <a:ext uri="{FF2B5EF4-FFF2-40B4-BE49-F238E27FC236}">
                <a16:creationId xmlns:a16="http://schemas.microsoft.com/office/drawing/2014/main" id="{544E4FB9-2608-5649-8370-908C612A6B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9B136F-F653-2347-AC6F-9E540B0A125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8B73011-6430-3B4E-9F50-84CD95B7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Routing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9A5DE01-91F3-BD42-BCC7-E4B79143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3525"/>
            <a:ext cx="8229600" cy="2009775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x-none" dirty="0"/>
              <a:t>How do we define “best”?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altLang="x-none" dirty="0"/>
              <a:t>Fewer hops?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altLang="x-none" dirty="0"/>
              <a:t>Fastest?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altLang="x-none" dirty="0"/>
              <a:t>Least loaded?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altLang="x-none" dirty="0"/>
              <a:t>Most fair?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altLang="x-none" dirty="0"/>
              <a:t>Cheapest???</a:t>
            </a:r>
          </a:p>
          <a:p>
            <a:pPr lvl="1">
              <a:buFont typeface="Courier New" charset="0"/>
              <a:buChar char="o"/>
              <a:defRPr/>
            </a:pPr>
            <a:endParaRPr lang="en-US" altLang="x-none" dirty="0"/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69026CBB-8742-A541-BE5B-29C948B9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122363"/>
            <a:ext cx="79152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1">
            <a:extLst>
              <a:ext uri="{FF2B5EF4-FFF2-40B4-BE49-F238E27FC236}">
                <a16:creationId xmlns:a16="http://schemas.microsoft.com/office/drawing/2014/main" id="{39BECBBB-7AC9-664A-AC8A-FD36AC1BE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Slide Number Placeholder 2">
            <a:extLst>
              <a:ext uri="{FF2B5EF4-FFF2-40B4-BE49-F238E27FC236}">
                <a16:creationId xmlns:a16="http://schemas.microsoft.com/office/drawing/2014/main" id="{69F65B83-3267-7648-B7DF-47180F651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C7A2CD8-A8B9-3A43-A584-F55064FE0D9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08BA20-E3DB-984E-97E4-87048B129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The Optimality Principle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C887360-9012-664F-9934-7971C4136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783013"/>
            <a:ext cx="8229600" cy="230663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charset="0"/>
              <a:buNone/>
              <a:defRPr/>
            </a:pPr>
            <a:r>
              <a:rPr lang="en-US" sz="2400" dirty="0"/>
              <a:t>(a) A network. (b) A </a:t>
            </a:r>
            <a:r>
              <a:rPr lang="en-US" sz="2400" u="sng" dirty="0"/>
              <a:t>sink tree</a:t>
            </a:r>
            <a:r>
              <a:rPr lang="en-US" sz="2400" dirty="0"/>
              <a:t> for router B.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Each portion of a best path is also a best path.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Sink Tree: The union of best paths.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For a given graph, there may be multiple sink trees.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Here, “best” means fewest hops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15ADA043-F643-AE40-B799-084A4D26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66813"/>
            <a:ext cx="641985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257C966A-D6AE-4E40-8C79-2602C6700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7B29CBCB-06DB-DA46-917E-D1E4D2A18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9771016-7FBA-CF44-8248-75DF18672B7C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1FF-8B79-7042-96D7-784768E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Shortest Path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7477-2D19-1E41-8DC6-E26BEE05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Dijkstra’s algorithm computes the shortest path between a source and all destinations on a graph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Each link (edge) is assigned a non-negative weight 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Weight (or distance) could be based on a number of metrics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If weight is 1 then the metric is hop count.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A shortest path is one with the lowest total weight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FD2CAA5A-80BB-FB48-B361-97281B9F97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6F3CB57D-4514-324D-B6DF-7FC0FE7E0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64E81F-D7FD-A74C-AF25-626D5C509D5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FD0783-5F91-A448-BAB8-F42C4BCF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Shortest Path Algorithm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9C9AB17-EAB3-3547-A204-85CF52B1E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46700"/>
            <a:ext cx="8229600" cy="7794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charset="0"/>
              <a:buNone/>
              <a:defRPr/>
            </a:pPr>
            <a:r>
              <a:rPr lang="en-US" altLang="x-none" dirty="0"/>
              <a:t>The first six steps used in computing the shortest path from A to D. Arrows indicate the working node.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80E001B-49F1-F748-849E-4A136695B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211263"/>
            <a:ext cx="55372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E88FD56D-5455-0645-B813-265AEAC5D9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FA70AB70-E787-C546-BA88-3FD069AE5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1DC3CC5-458C-D043-903E-60550AB72A2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FEC881CD-636C-DD4E-89BE-D76A0704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1517650"/>
            <a:ext cx="1074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Step 2</a:t>
            </a:r>
          </a:p>
        </p:txBody>
      </p:sp>
      <p:sp>
        <p:nvSpPr>
          <p:cNvPr id="21511" name="TextBox 9">
            <a:extLst>
              <a:ext uri="{FF2B5EF4-FFF2-40B4-BE49-F238E27FC236}">
                <a16:creationId xmlns:a16="http://schemas.microsoft.com/office/drawing/2014/main" id="{F9EC346A-0284-4343-AEBD-BABCA465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0213"/>
            <a:ext cx="1074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Step 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46966</TotalTime>
  <Pages>32</Pages>
  <Words>339</Words>
  <Application>Microsoft Macintosh PowerPoint</Application>
  <PresentationFormat>Overhead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Routing: Dijkstra’s Algorithm</vt:lpstr>
      <vt:lpstr>Routing</vt:lpstr>
      <vt:lpstr>Routing</vt:lpstr>
      <vt:lpstr>The Optimality Principle</vt:lpstr>
      <vt:lpstr>Shortest Path Algorithm</vt:lpstr>
      <vt:lpstr>Shortest Path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427</cp:revision>
  <cp:lastPrinted>2017-10-23T16:10:20Z</cp:lastPrinted>
  <dcterms:created xsi:type="dcterms:W3CDTF">1996-01-04T14:14:20Z</dcterms:created>
  <dcterms:modified xsi:type="dcterms:W3CDTF">2020-11-16T17:10:17Z</dcterms:modified>
</cp:coreProperties>
</file>