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8" r:id="rId2"/>
    <p:sldId id="356" r:id="rId3"/>
    <p:sldId id="357" r:id="rId4"/>
    <p:sldId id="355" r:id="rId5"/>
    <p:sldId id="358" r:id="rId6"/>
    <p:sldId id="361" r:id="rId7"/>
    <p:sldId id="373" r:id="rId8"/>
    <p:sldId id="362" r:id="rId9"/>
    <p:sldId id="365" r:id="rId10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D2356-5BCF-9844-826A-AB51A9B32BF4}" v="6" dt="2021-04-13T17:30:5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6370" autoAdjust="0"/>
  </p:normalViewPr>
  <p:slideViewPr>
    <p:cSldViewPr snapToGrid="0">
      <p:cViewPr varScale="1">
        <p:scale>
          <a:sx n="150" d="100"/>
          <a:sy n="150" d="100"/>
        </p:scale>
        <p:origin x="20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B4D2356-5BCF-9844-826A-AB51A9B32BF4}"/>
    <pc:docChg chg="addSld delSld modSld">
      <pc:chgData name="George Oikonomou" userId="e5e5709f-5788-4bb9-a2cb-c47cfc333c75" providerId="ADAL" clId="{2B4D2356-5BCF-9844-826A-AB51A9B32BF4}" dt="2021-04-13T17:31:13.244" v="139" actId="20577"/>
      <pc:docMkLst>
        <pc:docMk/>
      </pc:docMkLst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33915009" sldId="344"/>
        </pc:sldMkLst>
      </pc:sldChg>
      <pc:sldChg chg="modSp add del mod">
        <pc:chgData name="George Oikonomou" userId="e5e5709f-5788-4bb9-a2cb-c47cfc333c75" providerId="ADAL" clId="{2B4D2356-5BCF-9844-826A-AB51A9B32BF4}" dt="2021-04-13T17:29:21.019" v="56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B4D2356-5BCF-9844-826A-AB51A9B32BF4}" dt="2021-04-13T17:29:21.019" v="56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2B4D2356-5BCF-9844-826A-AB51A9B32BF4}" dt="2021-04-13T17:28:17.244" v="41" actId="1035"/>
        <pc:sldMkLst>
          <pc:docMk/>
          <pc:sldMk cId="3511898131" sldId="349"/>
        </pc:sldMkLst>
        <pc:spChg chg="mod">
          <ac:chgData name="George Oikonomou" userId="e5e5709f-5788-4bb9-a2cb-c47cfc333c75" providerId="ADAL" clId="{2B4D2356-5BCF-9844-826A-AB51A9B32BF4}" dt="2021-04-13T17:28:17.244" v="41" actId="1035"/>
          <ac:spMkLst>
            <pc:docMk/>
            <pc:sldMk cId="3511898131" sldId="349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259531406" sldId="37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550510517" sldId="38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078531558" sldId="38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484209218" sldId="39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705079662" sldId="395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846599276" sldId="402"/>
        </pc:sldMkLst>
      </pc:sldChg>
      <pc:sldChg chg="modSp add mod">
        <pc:chgData name="George Oikonomou" userId="e5e5709f-5788-4bb9-a2cb-c47cfc333c75" providerId="ADAL" clId="{2B4D2356-5BCF-9844-826A-AB51A9B32BF4}" dt="2021-04-13T17:30:06.011" v="66" actId="20577"/>
        <pc:sldMkLst>
          <pc:docMk/>
          <pc:sldMk cId="2784571267" sldId="404"/>
        </pc:sldMkLst>
        <pc:spChg chg="mod">
          <ac:chgData name="George Oikonomou" userId="e5e5709f-5788-4bb9-a2cb-c47cfc333c75" providerId="ADAL" clId="{2B4D2356-5BCF-9844-826A-AB51A9B32BF4}" dt="2021-04-13T17:30:06.011" v="66" actId="20577"/>
          <ac:spMkLst>
            <pc:docMk/>
            <pc:sldMk cId="2784571267" sldId="404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17.819" v="78" actId="20577"/>
        <pc:sldMkLst>
          <pc:docMk/>
          <pc:sldMk cId="3158853127" sldId="405"/>
        </pc:sldMkLst>
        <pc:spChg chg="mod">
          <ac:chgData name="George Oikonomou" userId="e5e5709f-5788-4bb9-a2cb-c47cfc333c75" providerId="ADAL" clId="{2B4D2356-5BCF-9844-826A-AB51A9B32BF4}" dt="2021-04-13T17:30:17.819" v="78" actId="20577"/>
          <ac:spMkLst>
            <pc:docMk/>
            <pc:sldMk cId="3158853127" sldId="405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45.357" v="105" actId="20577"/>
        <pc:sldMkLst>
          <pc:docMk/>
          <pc:sldMk cId="53483908" sldId="406"/>
        </pc:sldMkLst>
        <pc:spChg chg="mod">
          <ac:chgData name="George Oikonomou" userId="e5e5709f-5788-4bb9-a2cb-c47cfc333c75" providerId="ADAL" clId="{2B4D2356-5BCF-9844-826A-AB51A9B32BF4}" dt="2021-04-13T17:30:45.357" v="105" actId="20577"/>
          <ac:spMkLst>
            <pc:docMk/>
            <pc:sldMk cId="53483908" sldId="406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1:13.244" v="139" actId="20577"/>
        <pc:sldMkLst>
          <pc:docMk/>
          <pc:sldMk cId="93807571" sldId="407"/>
        </pc:sldMkLst>
        <pc:spChg chg="mod">
          <ac:chgData name="George Oikonomou" userId="e5e5709f-5788-4bb9-a2cb-c47cfc333c75" providerId="ADAL" clId="{2B4D2356-5BCF-9844-826A-AB51A9B32BF4}" dt="2021-04-13T17:31:13.244" v="139" actId="20577"/>
          <ac:spMkLst>
            <pc:docMk/>
            <pc:sldMk cId="93807571" sldId="40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7:28:38.975" v="42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130119941" sldId="504"/>
        </pc:sldMkLst>
      </pc:sldChg>
      <pc:sldChg chg="del">
        <pc:chgData name="George Oikonomou" userId="e5e5709f-5788-4bb9-a2cb-c47cfc333c75" providerId="ADAL" clId="{2B4D2356-5BCF-9844-826A-AB51A9B32BF4}" dt="2021-04-13T17:27:51.075" v="1" actId="2696"/>
        <pc:sldMkLst>
          <pc:docMk/>
          <pc:sldMk cId="2841585906" sldId="505"/>
        </pc:sldMkLst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0BFE5F51-1745-9B48-8076-CC86A346E4DD}"/>
    <pc:docChg chg="undo custSel addSld delSld modSld modShowInfo">
      <pc:chgData name="George Oikonomou" userId="e5e5709f-5788-4bb9-a2cb-c47cfc333c75" providerId="ADAL" clId="{0BFE5F51-1745-9B48-8076-CC86A346E4DD}" dt="2021-04-13T18:27:26.647" v="6" actId="2744"/>
      <pc:docMkLst>
        <pc:docMk/>
      </pc:docMkLst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0BFE5F51-1745-9B48-8076-CC86A346E4DD}" dt="2021-04-13T17:36:32.043" v="0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0BFE5F51-1745-9B48-8076-CC86A346E4DD}" dt="2021-04-13T17:36:32.043" v="0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0BFE5F51-1745-9B48-8076-CC86A346E4DD}" dt="2021-04-13T17:36:32.043" v="0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0BFE5F51-1745-9B48-8076-CC86A346E4DD}" dt="2021-04-13T17:36:32.043" v="0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0BFE5F51-1745-9B48-8076-CC86A346E4DD}" dt="2021-04-13T17:36:32.043" v="0" actId="2696"/>
        <pc:sldMkLst>
          <pc:docMk/>
          <pc:sldMk cId="508850019" sldId="354"/>
        </pc:sldMkLst>
      </pc:sldChg>
      <pc:sldChg chg="modSp mod">
        <pc:chgData name="George Oikonomou" userId="e5e5709f-5788-4bb9-a2cb-c47cfc333c75" providerId="ADAL" clId="{0BFE5F51-1745-9B48-8076-CC86A346E4DD}" dt="2021-04-13T18:14:32.642" v="4" actId="6549"/>
        <pc:sldMkLst>
          <pc:docMk/>
          <pc:sldMk cId="2412347382" sldId="355"/>
        </pc:sldMkLst>
        <pc:spChg chg="mod">
          <ac:chgData name="George Oikonomou" userId="e5e5709f-5788-4bb9-a2cb-c47cfc333c75" providerId="ADAL" clId="{0BFE5F51-1745-9B48-8076-CC86A346E4DD}" dt="2021-04-13T18:14:32.642" v="4" actId="6549"/>
          <ac:spMkLst>
            <pc:docMk/>
            <pc:sldMk cId="2412347382" sldId="355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1579692024" sldId="359"/>
        </pc:sldMkLst>
      </pc:sldChg>
      <pc:sldChg chg="del">
        <pc:chgData name="George Oikonomou" userId="e5e5709f-5788-4bb9-a2cb-c47cfc333c75" providerId="ADAL" clId="{0BFE5F51-1745-9B48-8076-CC86A346E4DD}" dt="2021-04-13T17:36:32.043" v="0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324924565" sldId="364"/>
        </pc:sldMkLst>
      </pc:sldChg>
      <pc:sldChg chg="add del">
        <pc:chgData name="George Oikonomou" userId="e5e5709f-5788-4bb9-a2cb-c47cfc333c75" providerId="ADAL" clId="{0BFE5F51-1745-9B48-8076-CC86A346E4DD}" dt="2021-04-13T17:36:42.569" v="3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1881758038" sldId="367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1755508119" sldId="371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2634738728" sldId="372"/>
        </pc:sldMkLst>
      </pc:sldChg>
      <pc:sldChg chg="modSp mod">
        <pc:chgData name="George Oikonomou" userId="e5e5709f-5788-4bb9-a2cb-c47cfc333c75" providerId="ADAL" clId="{0BFE5F51-1745-9B48-8076-CC86A346E4DD}" dt="2021-04-13T18:18:50.254" v="5" actId="2711"/>
        <pc:sldMkLst>
          <pc:docMk/>
          <pc:sldMk cId="2658873050" sldId="373"/>
        </pc:sldMkLst>
        <pc:spChg chg="mod">
          <ac:chgData name="George Oikonomou" userId="e5e5709f-5788-4bb9-a2cb-c47cfc333c75" providerId="ADAL" clId="{0BFE5F51-1745-9B48-8076-CC86A346E4DD}" dt="2021-04-13T18:18:50.254" v="5" actId="2711"/>
          <ac:spMkLst>
            <pc:docMk/>
            <pc:sldMk cId="2658873050" sldId="373"/>
            <ac:spMk id="12" creationId="{00000000-0000-0000-0000-000000000000}"/>
          </ac:spMkLst>
        </pc:spChg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566829040" sldId="375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58443281" sldId="403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2784571267" sldId="404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3158853127" sldId="405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53483908" sldId="406"/>
        </pc:sldMkLst>
      </pc:sldChg>
      <pc:sldChg chg="del">
        <pc:chgData name="George Oikonomou" userId="e5e5709f-5788-4bb9-a2cb-c47cfc333c75" providerId="ADAL" clId="{0BFE5F51-1745-9B48-8076-CC86A346E4DD}" dt="2021-04-13T17:36:39.267" v="1" actId="2696"/>
        <pc:sldMkLst>
          <pc:docMk/>
          <pc:sldMk cId="93807571" sldId="4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CoAP Messages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614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518356" y="4133912"/>
            <a:ext cx="59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cs-CZ" sz="1600" dirty="0">
                <a:latin typeface="Courier"/>
                <a:cs typeface="Courier"/>
              </a:rPr>
              <a:t>HTTP/1.1 200 OK\</a:t>
            </a:r>
            <a:r>
              <a:rPr lang="cs-CZ" sz="1600" dirty="0" err="1">
                <a:latin typeface="Courier"/>
                <a:cs typeface="Courier"/>
              </a:rPr>
              <a:t>r</a:t>
            </a:r>
            <a:r>
              <a:rPr lang="cs-CZ" sz="1600" dirty="0">
                <a:latin typeface="Courier"/>
                <a:cs typeface="Courier"/>
              </a:rPr>
              <a:t>\n</a:t>
            </a:r>
            <a:br>
              <a:rPr lang="cs-CZ" sz="1600" dirty="0">
                <a:latin typeface="Courier"/>
                <a:cs typeface="Courier"/>
              </a:rPr>
            </a:br>
            <a:r>
              <a:rPr lang="cs-CZ" sz="1600" dirty="0">
                <a:latin typeface="Courier"/>
                <a:cs typeface="Courier"/>
              </a:rPr>
              <a:t>[</a:t>
            </a:r>
            <a:r>
              <a:rPr lang="cs-CZ" sz="1600" dirty="0" err="1">
                <a:latin typeface="Courier"/>
                <a:cs typeface="Courier"/>
              </a:rPr>
              <a:t>headers</a:t>
            </a:r>
            <a:r>
              <a:rPr lang="cs-CZ" sz="1600" dirty="0">
                <a:latin typeface="Courier"/>
                <a:cs typeface="Courier"/>
              </a:rPr>
              <a:t>]</a:t>
            </a:r>
          </a:p>
          <a:p>
            <a:pPr lvl="5"/>
            <a:r>
              <a:rPr lang="cs-CZ" sz="1600" dirty="0">
                <a:latin typeface="Courier"/>
                <a:cs typeface="Courier"/>
              </a:rPr>
              <a:t>\</a:t>
            </a:r>
            <a:r>
              <a:rPr lang="cs-CZ" sz="1600" dirty="0" err="1">
                <a:latin typeface="Courier"/>
                <a:cs typeface="Courier"/>
              </a:rPr>
              <a:t>r</a:t>
            </a:r>
            <a:r>
              <a:rPr lang="cs-CZ" sz="1600" dirty="0">
                <a:latin typeface="Courier"/>
                <a:cs typeface="Courier"/>
              </a:rPr>
              <a:t>\n</a:t>
            </a:r>
          </a:p>
          <a:p>
            <a:pPr lvl="5"/>
            <a:r>
              <a:rPr lang="cs-CZ" sz="1600" dirty="0">
                <a:latin typeface="Courier"/>
                <a:cs typeface="Courier"/>
              </a:rPr>
              <a:t>25.38</a:t>
            </a:r>
            <a:r>
              <a:rPr lang="cs-CZ" sz="1600" baseline="30000" dirty="0">
                <a:latin typeface="Courier"/>
                <a:cs typeface="Courier"/>
              </a:rPr>
              <a:t>o</a:t>
            </a:r>
            <a:r>
              <a:rPr lang="cs-CZ" sz="1600" dirty="0">
                <a:latin typeface="Courier"/>
                <a:cs typeface="Courier"/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Resource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student-776190_64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650" y="1241023"/>
            <a:ext cx="930737" cy="7605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527438" y="2009273"/>
            <a:ext cx="0" cy="410399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1924122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Establish TCP Connection (3-way Handshake)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2806" y="3854939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2290" y="3646731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1503019" y="2001609"/>
            <a:ext cx="0" cy="408149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94095" y="2540886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494095" y="2739853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494095" y="2356031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1178" y="5491406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Tear Down TCP Connection (2-way Termination)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491273" y="5882394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491273" y="5556429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1179" y="3021957"/>
            <a:ext cx="599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dirty="0">
                <a:latin typeface="Courier"/>
                <a:cs typeface="Courier"/>
              </a:rPr>
              <a:t>GET /temp HTTP/1.1\r\n</a:t>
            </a:r>
          </a:p>
          <a:p>
            <a:pPr lvl="2"/>
            <a:r>
              <a:rPr lang="en-US" sz="1600" dirty="0">
                <a:latin typeface="Courier"/>
                <a:cs typeface="Courier"/>
              </a:rPr>
              <a:t>[headers]\r\n</a:t>
            </a:r>
          </a:p>
          <a:p>
            <a:pPr lvl="2"/>
            <a:r>
              <a:rPr lang="en-US" sz="1600" dirty="0">
                <a:latin typeface="Courier"/>
                <a:cs typeface="Courier"/>
              </a:rPr>
              <a:t>\r\n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479983" y="4120228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sp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200" y="1230566"/>
            <a:ext cx="951081" cy="7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518356" y="4133912"/>
            <a:ext cx="5997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cs-CZ" sz="2000" dirty="0">
                <a:latin typeface="Courier"/>
                <a:cs typeface="Courier"/>
              </a:rPr>
              <a:t>2.05</a:t>
            </a:r>
          </a:p>
          <a:p>
            <a:pPr lvl="5"/>
            <a:r>
              <a:rPr lang="cs-CZ" sz="2000" dirty="0">
                <a:latin typeface="Courier"/>
                <a:cs typeface="Courier"/>
              </a:rPr>
              <a:t>text/</a:t>
            </a:r>
            <a:r>
              <a:rPr lang="cs-CZ" sz="2000" dirty="0" err="1">
                <a:latin typeface="Courier"/>
                <a:cs typeface="Courier"/>
              </a:rPr>
              <a:t>plain</a:t>
            </a:r>
            <a:endParaRPr lang="cs-CZ" sz="2000" dirty="0">
              <a:latin typeface="Courier"/>
              <a:cs typeface="Courier"/>
            </a:endParaRPr>
          </a:p>
          <a:p>
            <a:pPr lvl="5"/>
            <a:r>
              <a:rPr lang="cs-CZ" sz="2000" dirty="0">
                <a:latin typeface="Courier"/>
                <a:cs typeface="Courier"/>
              </a:rPr>
              <a:t>25.38C</a:t>
            </a:r>
          </a:p>
          <a:p>
            <a:pPr lvl="5"/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CoAP GET Resource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student-776190_64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650" y="1241023"/>
            <a:ext cx="930737" cy="7605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527438" y="2009273"/>
            <a:ext cx="0" cy="410399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82806" y="3389276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2290" y="3646731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1503019" y="2001609"/>
            <a:ext cx="0" cy="408149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1179" y="2979624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>
                <a:latin typeface="Courier"/>
                <a:cs typeface="Courier"/>
              </a:rPr>
              <a:t>GET /temp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479983" y="4120228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p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200" y="1230566"/>
            <a:ext cx="951081" cy="7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4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Is,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CoAP is</a:t>
            </a:r>
          </a:p>
          <a:p>
            <a:r>
              <a:rPr lang="en-US" dirty="0"/>
              <a:t>Efficient design</a:t>
            </a:r>
          </a:p>
          <a:p>
            <a:r>
              <a:rPr lang="en-US" dirty="0"/>
              <a:t>Suitable for constrained devices</a:t>
            </a:r>
          </a:p>
          <a:p>
            <a:r>
              <a:rPr lang="en-US" dirty="0"/>
              <a:t>Easy to proxy to/from HTTP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800000"/>
                </a:solidFill>
              </a:rPr>
              <a:t>CoAP is NOT a replacement for HTTP.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800000"/>
                </a:solidFill>
              </a:rPr>
              <a:t>CoAP is NOT a method for HTTP compression.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1234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GET</a:t>
            </a:r>
            <a:r>
              <a:rPr lang="en-US" dirty="0"/>
              <a:t>: Read resource from server</a:t>
            </a:r>
          </a:p>
          <a:p>
            <a:r>
              <a:rPr lang="en-US" dirty="0">
                <a:solidFill>
                  <a:srgbClr val="800000"/>
                </a:solidFill>
              </a:rPr>
              <a:t>POST</a:t>
            </a:r>
            <a:r>
              <a:rPr lang="en-US" dirty="0"/>
              <a:t>: Update or Create Resource</a:t>
            </a:r>
            <a:br>
              <a:rPr lang="en-US" dirty="0"/>
            </a:br>
            <a:r>
              <a:rPr lang="en-US" dirty="0"/>
              <a:t>(Usually, but not necessarily)</a:t>
            </a:r>
          </a:p>
          <a:p>
            <a:r>
              <a:rPr lang="en-US" dirty="0">
                <a:solidFill>
                  <a:srgbClr val="800000"/>
                </a:solidFill>
              </a:rPr>
              <a:t>PUT</a:t>
            </a:r>
            <a:r>
              <a:rPr lang="en-US" dirty="0"/>
              <a:t>: Update or Create Resource</a:t>
            </a:r>
          </a:p>
          <a:p>
            <a:r>
              <a:rPr lang="en-US" dirty="0">
                <a:solidFill>
                  <a:srgbClr val="800000"/>
                </a:solidFill>
              </a:rPr>
              <a:t>DELETE</a:t>
            </a:r>
            <a:r>
              <a:rPr lang="en-US" dirty="0"/>
              <a:t>: Delete Resource on Server</a:t>
            </a:r>
          </a:p>
          <a:p>
            <a:endParaRPr lang="en-US" dirty="0"/>
          </a:p>
          <a:p>
            <a:r>
              <a:rPr lang="en-US" dirty="0"/>
              <a:t>Similar to HTTP!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63659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PUT</a:t>
            </a:r>
            <a:r>
              <a:rPr lang="en-US" dirty="0"/>
              <a:t> is “</a:t>
            </a:r>
            <a:r>
              <a:rPr lang="en-US" dirty="0" err="1"/>
              <a:t>indempotent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Two identical PUT requests have the same outcome</a:t>
            </a:r>
          </a:p>
          <a:p>
            <a:r>
              <a:rPr lang="en-US" dirty="0">
                <a:solidFill>
                  <a:srgbClr val="800000"/>
                </a:solidFill>
              </a:rPr>
              <a:t>POST</a:t>
            </a:r>
            <a:r>
              <a:rPr lang="en-US" dirty="0"/>
              <a:t> is </a:t>
            </a:r>
            <a:r>
              <a:rPr lang="en-US" i="1" dirty="0">
                <a:solidFill>
                  <a:srgbClr val="80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 err="1"/>
              <a:t>indempotent</a:t>
            </a:r>
            <a:endParaRPr lang="en-US" dirty="0"/>
          </a:p>
          <a:p>
            <a:pPr lvl="1"/>
            <a:r>
              <a:rPr lang="en-US" dirty="0"/>
              <a:t>Two identical POSTs requests may result in different outcomes</a:t>
            </a:r>
          </a:p>
          <a:p>
            <a:pPr lvl="1"/>
            <a:endParaRPr lang="en-US" dirty="0"/>
          </a:p>
          <a:p>
            <a:r>
              <a:rPr lang="en-US" dirty="0"/>
              <a:t>Same applies for HTTP PUT &amp; POST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5835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CoAP Uses URLs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3019777"/>
            <a:ext cx="8229600" cy="31063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00000"/>
                </a:solidFill>
              </a:rPr>
              <a:t>scheme</a:t>
            </a:r>
            <a:r>
              <a:rPr lang="en-US" dirty="0"/>
              <a:t>: </a:t>
            </a:r>
            <a:r>
              <a:rPr lang="en-US" dirty="0" err="1"/>
              <a:t>coap</a:t>
            </a:r>
            <a:endParaRPr lang="en-US" dirty="0"/>
          </a:p>
          <a:p>
            <a:r>
              <a:rPr lang="en-US" dirty="0">
                <a:solidFill>
                  <a:srgbClr val="800000"/>
                </a:solidFill>
              </a:rPr>
              <a:t>server</a:t>
            </a:r>
            <a:r>
              <a:rPr lang="en-US" dirty="0"/>
              <a:t>: 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fdfd</a:t>
            </a:r>
            <a:r>
              <a:rPr lang="en-US" dirty="0">
                <a:latin typeface="Courier" pitchFamily="2" charset="0"/>
              </a:rPr>
              <a:t>::1] </a:t>
            </a:r>
            <a:r>
              <a:rPr lang="en-US" dirty="0"/>
              <a:t>(this is an IPv6 address)</a:t>
            </a:r>
          </a:p>
          <a:p>
            <a:r>
              <a:rPr lang="en-US" sz="3200" dirty="0">
                <a:solidFill>
                  <a:srgbClr val="800000"/>
                </a:solidFill>
              </a:rPr>
              <a:t>port</a:t>
            </a:r>
            <a:r>
              <a:rPr lang="en-US" sz="3200" dirty="0"/>
              <a:t>: 5683</a:t>
            </a:r>
            <a:br>
              <a:rPr lang="en-US" sz="3200" dirty="0"/>
            </a:br>
            <a:r>
              <a:rPr lang="en-US" sz="3200" dirty="0"/>
              <a:t>(Default for CoAP. Can be omitted)</a:t>
            </a:r>
          </a:p>
          <a:p>
            <a:r>
              <a:rPr lang="en-US" sz="3200" dirty="0">
                <a:solidFill>
                  <a:srgbClr val="800000"/>
                </a:solidFill>
              </a:rPr>
              <a:t>resource path</a:t>
            </a:r>
            <a:r>
              <a:rPr lang="en-US" sz="3200" dirty="0"/>
              <a:t>: /</a:t>
            </a:r>
            <a:r>
              <a:rPr lang="en-US" sz="3200" dirty="0" err="1"/>
              <a:t>sen</a:t>
            </a:r>
            <a:r>
              <a:rPr lang="en-US" sz="3200" dirty="0"/>
              <a:t>/temp</a:t>
            </a:r>
          </a:p>
          <a:p>
            <a:r>
              <a:rPr lang="en-US" sz="3200" dirty="0">
                <a:solidFill>
                  <a:srgbClr val="800000"/>
                </a:solidFill>
              </a:rPr>
              <a:t>query</a:t>
            </a:r>
            <a:r>
              <a:rPr lang="en-US" sz="3200" dirty="0"/>
              <a:t>: v=1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78" y="2132957"/>
            <a:ext cx="841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urier"/>
                <a:cs typeface="Courier"/>
              </a:rPr>
              <a:t>coap</a:t>
            </a:r>
            <a:r>
              <a:rPr lang="en-US" sz="2800" dirty="0">
                <a:latin typeface="Courier"/>
                <a:cs typeface="Courier"/>
              </a:rPr>
              <a:t>://[</a:t>
            </a:r>
            <a:r>
              <a:rPr lang="en-US" sz="2800" dirty="0" err="1">
                <a:latin typeface="Courier"/>
                <a:cs typeface="Courier"/>
              </a:rPr>
              <a:t>fdfd</a:t>
            </a:r>
            <a:r>
              <a:rPr lang="en-US" sz="2800" dirty="0">
                <a:latin typeface="Courier"/>
                <a:cs typeface="Courier"/>
              </a:rPr>
              <a:t>::1]:5683/</a:t>
            </a:r>
            <a:r>
              <a:rPr lang="en-US" sz="2800" dirty="0" err="1">
                <a:latin typeface="Courier"/>
                <a:cs typeface="Courier"/>
              </a:rPr>
              <a:t>sen</a:t>
            </a:r>
            <a:r>
              <a:rPr lang="en-US" sz="2800" dirty="0">
                <a:latin typeface="Courier"/>
                <a:cs typeface="Courier"/>
              </a:rPr>
              <a:t>/</a:t>
            </a:r>
            <a:r>
              <a:rPr lang="en-US" sz="2800" dirty="0" err="1">
                <a:latin typeface="Courier"/>
                <a:cs typeface="Courier"/>
              </a:rPr>
              <a:t>temp?v</a:t>
            </a:r>
            <a:r>
              <a:rPr lang="en-US" sz="2800" dirty="0">
                <a:latin typeface="Courier"/>
                <a:cs typeface="Courier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65887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2.xx: Success</a:t>
            </a:r>
          </a:p>
          <a:p>
            <a:r>
              <a:rPr lang="en-US" dirty="0"/>
              <a:t>4.xx: Client Error</a:t>
            </a:r>
          </a:p>
          <a:p>
            <a:r>
              <a:rPr lang="en-US" dirty="0"/>
              <a:t>5.xx: Server Error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2.01 Created</a:t>
            </a:r>
          </a:p>
          <a:p>
            <a:pPr lvl="1"/>
            <a:r>
              <a:rPr lang="en-US" dirty="0"/>
              <a:t>2.05 Content</a:t>
            </a:r>
          </a:p>
          <a:p>
            <a:pPr lvl="1"/>
            <a:r>
              <a:rPr lang="en-US" dirty="0"/>
              <a:t>4.00 Bad Request</a:t>
            </a:r>
          </a:p>
          <a:p>
            <a:pPr lvl="1"/>
            <a:r>
              <a:rPr lang="en-US" dirty="0"/>
              <a:t>4.02 Bad Option</a:t>
            </a:r>
          </a:p>
          <a:p>
            <a:pPr lvl="1"/>
            <a:r>
              <a:rPr lang="en-US" dirty="0"/>
              <a:t>5.00 Internal Server Error</a:t>
            </a:r>
          </a:p>
          <a:p>
            <a:pPr lvl="1"/>
            <a:r>
              <a:rPr lang="en-US" dirty="0"/>
              <a:t>5.03 Service Unavailable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Again, HTTP Similarities!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068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CoAP Messages are compact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“Request method and Response code </a:t>
            </a:r>
            <a:r>
              <a:rPr lang="en-US" i="1" dirty="0">
                <a:solidFill>
                  <a:srgbClr val="800000"/>
                </a:solidFill>
              </a:rPr>
              <a:t>do not</a:t>
            </a:r>
            <a:r>
              <a:rPr lang="en-US" dirty="0"/>
              <a:t> appear as clear text in messages”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CODE</a:t>
            </a:r>
            <a:r>
              <a:rPr lang="en-US" dirty="0"/>
              <a:t> field in the header: 8 bits. Used to specify method (requests) </a:t>
            </a:r>
            <a:r>
              <a:rPr lang="en-US" dirty="0">
                <a:solidFill>
                  <a:srgbClr val="800000"/>
                </a:solidFill>
              </a:rPr>
              <a:t>as well as</a:t>
            </a:r>
            <a:r>
              <a:rPr lang="en-US" dirty="0"/>
              <a:t> response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Examples:</a:t>
            </a:r>
          </a:p>
          <a:p>
            <a:r>
              <a:rPr lang="en-US" dirty="0"/>
              <a:t>1: GET</a:t>
            </a:r>
          </a:p>
          <a:p>
            <a:r>
              <a:rPr lang="en-US" dirty="0"/>
              <a:t>2: POST</a:t>
            </a:r>
          </a:p>
          <a:p>
            <a:r>
              <a:rPr lang="en-US" dirty="0"/>
              <a:t>65: 2.01 Created</a:t>
            </a:r>
          </a:p>
          <a:p>
            <a:r>
              <a:rPr lang="en-US" dirty="0"/>
              <a:t>69: 2.05 Content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2480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49484</TotalTime>
  <Pages>32</Pages>
  <Words>517</Words>
  <Application>Microsoft Macintosh PowerPoint</Application>
  <PresentationFormat>Overhead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the IoT</vt:lpstr>
      <vt:lpstr>HTTP GET Resource Example</vt:lpstr>
      <vt:lpstr>CoAP GET Resource Example</vt:lpstr>
      <vt:lpstr>Is, Is Not</vt:lpstr>
      <vt:lpstr>CoAP Methods</vt:lpstr>
      <vt:lpstr>PUT vs POST</vt:lpstr>
      <vt:lpstr>CoAP Uses URLs</vt:lpstr>
      <vt:lpstr>Response Codes</vt:lpstr>
      <vt:lpstr>Compact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489</cp:revision>
  <cp:lastPrinted>2019-03-20T13:17:04Z</cp:lastPrinted>
  <dcterms:created xsi:type="dcterms:W3CDTF">1996-01-04T14:14:20Z</dcterms:created>
  <dcterms:modified xsi:type="dcterms:W3CDTF">2021-04-13T18:27:35Z</dcterms:modified>
</cp:coreProperties>
</file>