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717" r:id="rId2"/>
    <p:sldId id="883" r:id="rId3"/>
    <p:sldId id="884" r:id="rId4"/>
    <p:sldId id="885" r:id="rId5"/>
    <p:sldId id="886" r:id="rId6"/>
    <p:sldId id="887" r:id="rId7"/>
    <p:sldId id="888" r:id="rId8"/>
    <p:sldId id="889" r:id="rId9"/>
    <p:sldId id="890" r:id="rId10"/>
    <p:sldId id="891" r:id="rId11"/>
    <p:sldId id="893" r:id="rId12"/>
    <p:sldId id="892" r:id="rId13"/>
    <p:sldId id="894" r:id="rId14"/>
    <p:sldId id="895" r:id="rId15"/>
    <p:sldId id="896" r:id="rId16"/>
    <p:sldId id="897" r:id="rId17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4512"/>
  </p:normalViewPr>
  <p:slideViewPr>
    <p:cSldViewPr snapToGrid="0">
      <p:cViewPr varScale="1">
        <p:scale>
          <a:sx n="104" d="100"/>
          <a:sy n="104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92BF7D9-6C1A-4D6C-83E5-358E6381BEC0}" type="datetimeFigureOut">
              <a:rPr lang="en-GB"/>
              <a:pPr>
                <a:defRPr/>
              </a:pPr>
              <a:t>10/11/2020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08AC383-E8D4-418C-A662-3DD45A473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2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A02002F-36B9-4F2F-A2C3-5E0234098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 anchor="b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fld id="{64DE5CAA-29DC-45C9-A91A-ED15791F335F}" type="slidenum">
              <a:rPr lang="en-US" sz="1200">
                <a:solidFill>
                  <a:schemeClr val="bg1"/>
                </a:solidFill>
              </a:rPr>
              <a:pPr algn="r">
                <a:spcBef>
                  <a:spcPct val="20000"/>
                </a:spcBef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6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white-transpgi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B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ity pano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11" descr="footer-crest-template cropped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1" y="278204"/>
            <a:ext cx="3445052" cy="11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67784" y="6111290"/>
            <a:ext cx="7981949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bg1"/>
                </a:solidFill>
              </a:rPr>
              <a:t>Communication Systems &amp; Networks Group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chemeClr val="bg1"/>
                </a:solidFill>
              </a:rPr>
              <a:t>University of Bristol  © CSN Group 2018</a:t>
            </a:r>
          </a:p>
          <a:p>
            <a:pPr>
              <a:spcBef>
                <a:spcPts val="300"/>
              </a:spcBef>
              <a:defRPr/>
            </a:pP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-48603" y="6528721"/>
            <a:ext cx="685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1" descr="footer-crest-template cropp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176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13770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8" r:id="rId2"/>
  </p:sldLayoutIdLst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" y="1944886"/>
            <a:ext cx="12191999" cy="3357563"/>
          </a:xfrm>
        </p:spPr>
        <p:txBody>
          <a:bodyPr anchor="ctr"/>
          <a:lstStyle/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US" sz="4400" b="1" dirty="0">
                <a:solidFill>
                  <a:srgbClr val="B01C2E"/>
                </a:solidFill>
              </a:rPr>
              <a:t>Digital Communications</a:t>
            </a:r>
          </a:p>
          <a:p>
            <a:pPr marL="0" indent="0" algn="ctr">
              <a:spcBef>
                <a:spcPct val="0"/>
              </a:spcBef>
              <a:buNone/>
            </a:pPr>
            <a:br>
              <a:rPr lang="en-US" sz="4400" b="1" dirty="0">
                <a:solidFill>
                  <a:srgbClr val="B01C2E"/>
                </a:solidFill>
              </a:rPr>
            </a:br>
            <a:endParaRPr lang="en-US" sz="4000" i="1" dirty="0">
              <a:solidFill>
                <a:srgbClr val="B01C2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" y="3075709"/>
            <a:ext cx="12192000" cy="8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3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1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1200" kern="0" dirty="0">
                <a:latin typeface="+mn-lt"/>
              </a:rPr>
              <a:t> </a:t>
            </a: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4626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DC18D9E-D84C-FD47-A5FF-7189FDD68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9311"/>
              </p:ext>
            </p:extLst>
          </p:nvPr>
        </p:nvGraphicFramePr>
        <p:xfrm>
          <a:off x="3124200" y="963827"/>
          <a:ext cx="6294446" cy="466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Document" r:id="rId3" imgW="5943600" imgH="4406900" progId="Word.Document.12">
                  <p:embed/>
                </p:oleObj>
              </mc:Choice>
              <mc:Fallback>
                <p:oleObj name="Document" r:id="rId3" imgW="5943600" imgH="440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963827"/>
                        <a:ext cx="6294446" cy="466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82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BAD3D43-1680-D24E-B9E6-E00504F2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475606"/>
              </p:ext>
            </p:extLst>
          </p:nvPr>
        </p:nvGraphicFramePr>
        <p:xfrm>
          <a:off x="2174789" y="754622"/>
          <a:ext cx="6893011" cy="469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3" imgW="5943600" imgH="4051300" progId="Word.Document.12">
                  <p:embed/>
                </p:oleObj>
              </mc:Choice>
              <mc:Fallback>
                <p:oleObj name="Document" r:id="rId3" imgW="5943600" imgH="4051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4789" y="754622"/>
                        <a:ext cx="6893011" cy="469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6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6757048" cy="1143000"/>
          </a:xfrm>
        </p:spPr>
        <p:txBody>
          <a:bodyPr/>
          <a:lstStyle/>
          <a:p>
            <a:r>
              <a:rPr lang="en-US" dirty="0"/>
              <a:t>Probability of error, 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F35-E6E8-014E-979F-D0991947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557319" cy="4273550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</a:rPr>
              <a:t>Pe rapidly decreases as  Es /No increases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Maximum value of   Pe=   0.5. (Thus, even if the signal is entirely lost in the noise, so that any determination by the receiver is a sheer guess, the receiver cannot be wrong more than half the time on average)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The average probability of symbol depends solely on  Es/No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33B52A-1B25-7B47-9F69-72BC54D52701}"/>
              </a:ext>
            </a:extLst>
          </p:cNvPr>
          <p:cNvPicPr/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4438">
            <a:off x="7463662" y="481355"/>
            <a:ext cx="4164933" cy="5436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65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313773" cy="1143000"/>
          </a:xfrm>
        </p:spPr>
        <p:txBody>
          <a:bodyPr/>
          <a:lstStyle/>
          <a:p>
            <a:r>
              <a:rPr lang="en-GB" dirty="0"/>
              <a:t>Optimum &amp; 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AC60-3322-6C4B-ADB6-AED53859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Optimum is the filter that maximises SNR. Hence the ideal filter that minimises the effect of noise.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Is the Integrate &amp; Dump Filter the Optimum Filter for the detection of a data signal in Noise?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For unfiltered rectangular data pulses in white noise the integrate &amp; dump filter is the optimum or matched detector</a:t>
            </a: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In the case of filtered data transmission, the detection filter must be matched to the pulse shaping employed. If s(t) is the signal then: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B19E99-F555-BC4C-ACA1-DE6E28795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72117"/>
              </p:ext>
            </p:extLst>
          </p:nvPr>
        </p:nvGraphicFramePr>
        <p:xfrm>
          <a:off x="4547286" y="5066270"/>
          <a:ext cx="1979278" cy="56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3" imgW="17551400" imgH="4978400" progId="Equation.3">
                  <p:embed/>
                </p:oleObj>
              </mc:Choice>
              <mc:Fallback>
                <p:oleObj r:id="rId3" imgW="17551400" imgH="497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286" y="5066270"/>
                        <a:ext cx="1979278" cy="560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87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313773" cy="1143000"/>
          </a:xfrm>
        </p:spPr>
        <p:txBody>
          <a:bodyPr/>
          <a:lstStyle/>
          <a:p>
            <a:r>
              <a:rPr lang="en-GB" dirty="0"/>
              <a:t>Optimum &amp; 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AC60-3322-6C4B-ADB6-AED53859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637266"/>
          </a:xfrm>
        </p:spPr>
        <p:txBody>
          <a:bodyPr/>
          <a:lstStyle/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In that case again SNR = 2Es/No and the BER is as before.</a:t>
            </a:r>
          </a:p>
          <a:p>
            <a:pPr algn="just"/>
            <a:endParaRPr lang="en-GB" sz="2400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2400" dirty="0">
                <a:latin typeface="Arial" panose="020B0604020202020204" pitchFamily="34" charset="0"/>
              </a:rPr>
              <a:t>The term correlation receiver is often used in the case of coherent reception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1E6843-5E6A-584C-9813-B4A72CF33E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b="56580"/>
          <a:stretch>
            <a:fillRect/>
          </a:stretch>
        </p:blipFill>
        <p:spPr bwMode="auto">
          <a:xfrm>
            <a:off x="2926491" y="3420028"/>
            <a:ext cx="5943600" cy="196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3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0313773" cy="1143000"/>
          </a:xfrm>
        </p:spPr>
        <p:txBody>
          <a:bodyPr/>
          <a:lstStyle/>
          <a:p>
            <a:r>
              <a:rPr lang="en-GB" dirty="0"/>
              <a:t>Matched Filter Detection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BBF93C4-3A45-C642-B52C-B9B81CF9D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91236"/>
              </p:ext>
            </p:extLst>
          </p:nvPr>
        </p:nvGraphicFramePr>
        <p:xfrm>
          <a:off x="5023019" y="1119721"/>
          <a:ext cx="8135346" cy="151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3" imgW="5943600" imgH="1104900" progId="Word.Document.12">
                  <p:embed/>
                </p:oleObj>
              </mc:Choice>
              <mc:Fallback>
                <p:oleObj name="Document" r:id="rId3" imgW="59436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3019" y="1119721"/>
                        <a:ext cx="8135346" cy="1512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932115-8F8A-B846-B1AA-7793AD0E4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75180"/>
              </p:ext>
            </p:extLst>
          </p:nvPr>
        </p:nvGraphicFramePr>
        <p:xfrm>
          <a:off x="850557" y="942031"/>
          <a:ext cx="4960807" cy="5162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Document" r:id="rId5" imgW="5943600" imgH="6184900" progId="Word.Document.12">
                  <p:embed/>
                </p:oleObj>
              </mc:Choice>
              <mc:Fallback>
                <p:oleObj name="Document" r:id="rId5" imgW="5943600" imgH="618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557" y="942031"/>
                        <a:ext cx="4960807" cy="5162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E541539-64B0-8541-9F93-3FE8DF011F36}"/>
              </a:ext>
            </a:extLst>
          </p:cNvPr>
          <p:cNvSpPr/>
          <p:nvPr/>
        </p:nvSpPr>
        <p:spPr>
          <a:xfrm>
            <a:off x="6331592" y="4096109"/>
            <a:ext cx="4695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Independent of the waveform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Same result as the integrate and dump filter for square pulses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A608B-4EF1-4941-97AC-6A3E37E7ED80}"/>
              </a:ext>
            </a:extLst>
          </p:cNvPr>
          <p:cNvSpPr txBox="1"/>
          <p:nvPr/>
        </p:nvSpPr>
        <p:spPr>
          <a:xfrm>
            <a:off x="6993924" y="2710363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4108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EBBF-DD79-DE43-9E19-D319EB8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14"/>
            <a:ext cx="11166390" cy="1143000"/>
          </a:xfrm>
        </p:spPr>
        <p:txBody>
          <a:bodyPr/>
          <a:lstStyle/>
          <a:p>
            <a:r>
              <a:rPr lang="en-GB" sz="4000" dirty="0"/>
              <a:t>COHERENT RECEPTION: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61974-08E5-0D41-ABF3-8F59DFDFF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359ACA-9104-8941-92E5-96FF7F27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F7211B-F766-294D-A531-EF31BBADB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55170"/>
              </p:ext>
            </p:extLst>
          </p:nvPr>
        </p:nvGraphicFramePr>
        <p:xfrm>
          <a:off x="2335427" y="1065002"/>
          <a:ext cx="7195504" cy="452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3" imgW="5943600" imgH="3733800" progId="Word.Document.12">
                  <p:embed/>
                </p:oleObj>
              </mc:Choice>
              <mc:Fallback>
                <p:oleObj name="Document" r:id="rId3" imgW="5943600" imgH="373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5427" y="1065002"/>
                        <a:ext cx="7195504" cy="452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D4E-CB32-7E4F-93A6-EB400946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data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8395-4E2D-B24B-AAC6-5AEB8A0F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1			+V (+1) held for T seconds		S</a:t>
            </a:r>
            <a:r>
              <a:rPr lang="en-GB" baseline="-25000" dirty="0">
                <a:latin typeface="Arial" panose="020B0604020202020204" pitchFamily="34" charset="0"/>
              </a:rPr>
              <a:t>1</a:t>
            </a:r>
            <a:r>
              <a:rPr lang="en-GB" dirty="0">
                <a:latin typeface="Arial" panose="020B0604020202020204" pitchFamily="34" charset="0"/>
              </a:rPr>
              <a:t>  (t)</a:t>
            </a:r>
            <a:endParaRPr lang="en-GB" u="sng" dirty="0">
              <a:highlight>
                <a:srgbClr val="FF0000"/>
              </a:highlight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0			-V (-1) held for T seconds		S</a:t>
            </a:r>
            <a:r>
              <a:rPr lang="en-GB" baseline="-25000" dirty="0">
                <a:latin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</a:rPr>
              <a:t>  (t)</a:t>
            </a:r>
            <a:endParaRPr lang="en-GB" sz="2800" dirty="0">
              <a:latin typeface="Arial" panose="020B0604020202020204" pitchFamily="34" charset="0"/>
            </a:endParaRPr>
          </a:p>
          <a:p>
            <a:endParaRPr lang="en-GB" dirty="0"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1800" dirty="0">
                <a:latin typeface="Arial" panose="020B0604020202020204" pitchFamily="34" charset="0"/>
              </a:rPr>
              <a:t>Usually this signal is used to modulate the carrier (</a:t>
            </a:r>
            <a:r>
              <a:rPr lang="en-GB" sz="1800" dirty="0" err="1">
                <a:latin typeface="Arial" panose="020B0604020202020204" pitchFamily="34" charset="0"/>
              </a:rPr>
              <a:t>eg</a:t>
            </a:r>
            <a:r>
              <a:rPr lang="en-GB" sz="1800" dirty="0">
                <a:latin typeface="Arial" panose="020B0604020202020204" pitchFamily="34" charset="0"/>
              </a:rPr>
              <a:t> BPSK).</a:t>
            </a:r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endParaRPr lang="en-GB" sz="1800" u="sng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sz="1800" dirty="0">
                <a:latin typeface="Arial" panose="020B0604020202020204" pitchFamily="34" charset="0"/>
              </a:rPr>
              <a:t>Upon reception, the signal is corrupted by noise. Noise is modelled as AWGN</a:t>
            </a:r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endParaRPr lang="en-GB" sz="1800" u="sng" dirty="0">
              <a:latin typeface="Arial" panose="020B0604020202020204" pitchFamily="34" charset="0"/>
            </a:endParaRPr>
          </a:p>
          <a:p>
            <a:pPr algn="just"/>
            <a:r>
              <a:rPr lang="en-GB" sz="1800" dirty="0">
                <a:latin typeface="Arial" panose="020B0604020202020204" pitchFamily="34" charset="0"/>
              </a:rPr>
              <a:t>Finite probability that an error will be made in determining which data value was transmitted</a:t>
            </a:r>
            <a:endParaRPr lang="en-GB" sz="1800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C24F5-9089-8846-8C14-7E4A18B2E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6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0E99-F369-A945-800E-3DE42844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data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131D-8590-9840-94D0-7F977998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Rectangular pulse/ No bandwidth limitations</a:t>
            </a:r>
          </a:p>
          <a:p>
            <a:r>
              <a:rPr lang="en-GB" dirty="0"/>
              <a:t>Polar non return to zero signalling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BD24-F06A-DD43-A307-1AFDC7431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83A7C-3466-F441-B704-2CF469471D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27"/>
          <a:stretch>
            <a:fillRect/>
          </a:stretch>
        </p:blipFill>
        <p:spPr bwMode="auto">
          <a:xfrm>
            <a:off x="3238500" y="2710180"/>
            <a:ext cx="5715000" cy="143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8D61C-9644-1643-A402-5D74086B8098}"/>
              </a:ext>
            </a:extLst>
          </p:cNvPr>
          <p:cNvPicPr/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3" t="35725" r="23596"/>
          <a:stretch>
            <a:fillRect/>
          </a:stretch>
        </p:blipFill>
        <p:spPr bwMode="auto">
          <a:xfrm rot="-125693">
            <a:off x="4869592" y="3955905"/>
            <a:ext cx="2057400" cy="1880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20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6EDA-E027-2F4B-8F2A-3C574586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9434-1D3A-584E-A9CB-3D0127AA4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0F624-FAE9-6C49-BD20-10C2E35A9D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99"/>
          <a:stretch>
            <a:fillRect/>
          </a:stretch>
        </p:blipFill>
        <p:spPr bwMode="auto">
          <a:xfrm>
            <a:off x="2583121" y="2905125"/>
            <a:ext cx="7025757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AD35D7-F262-064E-AAD6-5318B97B7E3B}"/>
              </a:ext>
            </a:extLst>
          </p:cNvPr>
          <p:cNvSpPr/>
          <p:nvPr/>
        </p:nvSpPr>
        <p:spPr>
          <a:xfrm>
            <a:off x="1557702" y="1976715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Passing the signal through an integrator improves SNR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0185B4-DA68-7A4D-B83D-55226DCAD4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5438"/>
              </p:ext>
            </p:extLst>
          </p:nvPr>
        </p:nvGraphicFramePr>
        <p:xfrm>
          <a:off x="1085336" y="1417638"/>
          <a:ext cx="704541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5943600" imgH="4800600" progId="Word.Document.12">
                  <p:embed/>
                </p:oleObj>
              </mc:Choice>
              <mc:Fallback>
                <p:oleObj name="Document" r:id="rId3" imgW="5943600" imgH="480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336" y="1417638"/>
                        <a:ext cx="704541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4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5FA268-97B4-384C-8B28-E3EED93D6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20590"/>
              </p:ext>
            </p:extLst>
          </p:nvPr>
        </p:nvGraphicFramePr>
        <p:xfrm>
          <a:off x="1927654" y="1760940"/>
          <a:ext cx="6991865" cy="412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5943600" imgH="3505200" progId="Word.Document.12">
                  <p:embed/>
                </p:oleObj>
              </mc:Choice>
              <mc:Fallback>
                <p:oleObj name="Document" r:id="rId3" imgW="5943600" imgH="350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7654" y="1760940"/>
                        <a:ext cx="6991865" cy="412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27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6D4-83F2-B64E-82A2-2B7701F7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and Dump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64C1-BAD1-0A4E-9D15-88072CE78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ACE4CA-71CA-8B4B-AB19-5FBBF6210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858" y="963826"/>
            <a:ext cx="140166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5BD62F9-F286-3D46-9AD3-AC886A07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56978"/>
              </p:ext>
            </p:extLst>
          </p:nvPr>
        </p:nvGraphicFramePr>
        <p:xfrm>
          <a:off x="531336" y="1009545"/>
          <a:ext cx="4979773" cy="493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3" imgW="3403600" imgH="3365500" progId="MSPhotoEd.3">
                  <p:embed/>
                </p:oleObj>
              </mc:Choice>
              <mc:Fallback>
                <p:oleObj r:id="rId3" imgW="3403600" imgH="336550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" y="1009545"/>
                        <a:ext cx="4979773" cy="4930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A9BE5FD-335D-FD4A-8CB1-7F2ECD7E7927}"/>
              </a:ext>
            </a:extLst>
          </p:cNvPr>
          <p:cNvSpPr/>
          <p:nvPr/>
        </p:nvSpPr>
        <p:spPr>
          <a:xfrm>
            <a:off x="5700897" y="156930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1600" dirty="0">
              <a:latin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 SNR increases with increasing symbol duration (T) and increasing level (V). It is proportional to the symbol energy V</a:t>
            </a:r>
            <a:r>
              <a:rPr lang="en-GB" baseline="30000" dirty="0">
                <a:latin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</a:rPr>
              <a:t>T.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Sampled signal voltage s(T) increases linearly with T.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Sampled Noise voltage increases as </a:t>
            </a:r>
          </a:p>
          <a:p>
            <a:pPr algn="just"/>
            <a:endParaRPr lang="en-GB" dirty="0">
              <a:latin typeface="Arial" panose="020B0604020202020204" pitchFamily="34" charset="0"/>
            </a:endParaRPr>
          </a:p>
          <a:p>
            <a:pPr algn="just">
              <a:buFont typeface="Symbol" pitchFamily="2" charset="2"/>
              <a:buChar char="·"/>
            </a:pPr>
            <a:r>
              <a:rPr lang="en-GB" dirty="0">
                <a:latin typeface="Arial" panose="020B0604020202020204" pitchFamily="34" charset="0"/>
              </a:rPr>
              <a:t>Signal processing advantage of filter is 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E4E3520-D959-2845-913C-63DF293A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7BF060D-6ED0-D748-8A9B-EE048DE34F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058482"/>
              </p:ext>
            </p:extLst>
          </p:nvPr>
        </p:nvGraphicFramePr>
        <p:xfrm>
          <a:off x="9885406" y="4310237"/>
          <a:ext cx="432486" cy="36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r:id="rId5" imgW="5854700" imgH="4978400" progId="Equation.3">
                  <p:embed/>
                </p:oleObj>
              </mc:Choice>
              <mc:Fallback>
                <p:oleObj r:id="rId5" imgW="5854700" imgH="497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5406" y="4310237"/>
                        <a:ext cx="432486" cy="36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DAB4C8C-7523-3B43-9ADE-2887EE3BE2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6736"/>
              </p:ext>
            </p:extLst>
          </p:nvPr>
        </p:nvGraphicFramePr>
        <p:xfrm>
          <a:off x="9644450" y="3703880"/>
          <a:ext cx="432486" cy="36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r:id="rId7" imgW="5854700" imgH="4978400" progId="Equation.3">
                  <p:embed/>
                </p:oleObj>
              </mc:Choice>
              <mc:Fallback>
                <p:oleObj r:id="rId7" imgW="5854700" imgH="4978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97BF060D-6ED0-D748-8A9B-EE048DE34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450" y="3703880"/>
                        <a:ext cx="432486" cy="367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6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E67144-FA99-9342-AC6B-0F7AF41B3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77301"/>
              </p:ext>
            </p:extLst>
          </p:nvPr>
        </p:nvGraphicFramePr>
        <p:xfrm>
          <a:off x="2395882" y="201172"/>
          <a:ext cx="5030530" cy="577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Document" r:id="rId3" imgW="5943600" imgH="7708900" progId="Word.Document.12">
                  <p:embed/>
                </p:oleObj>
              </mc:Choice>
              <mc:Fallback>
                <p:oleObj name="Document" r:id="rId3" imgW="5943600" imgH="7708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5882" y="201172"/>
                        <a:ext cx="5030530" cy="577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8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07F4-521B-3849-A7A1-2A2DA6536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A51145-A7EE-994E-83ED-60ADA844F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419880"/>
              </p:ext>
            </p:extLst>
          </p:nvPr>
        </p:nvGraphicFramePr>
        <p:xfrm>
          <a:off x="2778211" y="723515"/>
          <a:ext cx="59436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3" imgW="5943600" imgH="4864100" progId="Word.Document.12">
                  <p:embed/>
                </p:oleObj>
              </mc:Choice>
              <mc:Fallback>
                <p:oleObj name="Document" r:id="rId3" imgW="5943600" imgH="4864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211" y="723515"/>
                        <a:ext cx="594360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412466"/>
      </p:ext>
    </p:extLst>
  </p:cSld>
  <p:clrMapOvr>
    <a:masterClrMapping/>
  </p:clrMapOvr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 subtitle in white bar 01 May</Template>
  <TotalTime>5562</TotalTime>
  <Words>411</Words>
  <Application>Microsoft Macintosh PowerPoint</Application>
  <PresentationFormat>Widescreen</PresentationFormat>
  <Paragraphs>67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Symbol</vt:lpstr>
      <vt:lpstr>Times New Roman</vt:lpstr>
      <vt:lpstr>UOBtemplate 13 Feb</vt:lpstr>
      <vt:lpstr>Document</vt:lpstr>
      <vt:lpstr>MSPhotoEd.3</vt:lpstr>
      <vt:lpstr>Equation.3</vt:lpstr>
      <vt:lpstr>PowerPoint Presentation</vt:lpstr>
      <vt:lpstr>Baseband data communications</vt:lpstr>
      <vt:lpstr>Baseband data communications</vt:lpstr>
      <vt:lpstr>Integrate and Dump filter</vt:lpstr>
      <vt:lpstr>Integrate and Dump filter</vt:lpstr>
      <vt:lpstr>Integrate and Dump filter</vt:lpstr>
      <vt:lpstr>Integrate and Dump filter</vt:lpstr>
      <vt:lpstr>PowerPoint Presentation</vt:lpstr>
      <vt:lpstr>PowerPoint Presentation</vt:lpstr>
      <vt:lpstr>PowerPoint Presentation</vt:lpstr>
      <vt:lpstr>PowerPoint Presentation</vt:lpstr>
      <vt:lpstr>Probability of error, Pe</vt:lpstr>
      <vt:lpstr>Optimum &amp; Matched Filter Detection </vt:lpstr>
      <vt:lpstr>Optimum &amp; Matched Filter Detection </vt:lpstr>
      <vt:lpstr>Matched Filter Detection </vt:lpstr>
      <vt:lpstr>COHERENT RECEPTION: CORRELATION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 Industrial mtg 27th July</dc:title>
  <dc:creator>Mark Beach</dc:creator>
  <cp:lastModifiedBy>Angela Doufexi</cp:lastModifiedBy>
  <cp:revision>191</cp:revision>
  <cp:lastPrinted>2018-11-14T15:18:03Z</cp:lastPrinted>
  <dcterms:created xsi:type="dcterms:W3CDTF">2007-05-01T15:00:58Z</dcterms:created>
  <dcterms:modified xsi:type="dcterms:W3CDTF">2020-11-11T11:27:33Z</dcterms:modified>
</cp:coreProperties>
</file>