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
  </p:notesMasterIdLst>
  <p:handoutMasterIdLst>
    <p:handoutMasterId r:id="rId17"/>
  </p:handoutMasterIdLst>
  <p:sldIdLst>
    <p:sldId id="717" r:id="rId2"/>
    <p:sldId id="883" r:id="rId3"/>
    <p:sldId id="907" r:id="rId4"/>
    <p:sldId id="908" r:id="rId5"/>
    <p:sldId id="909" r:id="rId6"/>
    <p:sldId id="910" r:id="rId7"/>
    <p:sldId id="911" r:id="rId8"/>
    <p:sldId id="912" r:id="rId9"/>
    <p:sldId id="913" r:id="rId10"/>
    <p:sldId id="898" r:id="rId11"/>
    <p:sldId id="914" r:id="rId12"/>
    <p:sldId id="899" r:id="rId13"/>
    <p:sldId id="915" r:id="rId14"/>
    <p:sldId id="900" r:id="rId15"/>
  </p:sldIdLst>
  <p:sldSz cx="12192000" cy="6858000"/>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26"/>
    <p:restoredTop sz="94521"/>
  </p:normalViewPr>
  <p:slideViewPr>
    <p:cSldViewPr snapToGrid="0">
      <p:cViewPr varScale="1">
        <p:scale>
          <a:sx n="104" d="100"/>
          <a:sy n="104" d="100"/>
        </p:scale>
        <p:origin x="216" y="26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9039" tIns="49520" rIns="99039" bIns="49520" rtlCol="0"/>
          <a:lstStyle>
            <a:lvl1pPr algn="l">
              <a:defRPr sz="1300">
                <a:latin typeface="Arial" charset="0"/>
              </a:defRPr>
            </a:lvl1pPr>
          </a:lstStyle>
          <a:p>
            <a:pPr>
              <a:defRPr/>
            </a:pPr>
            <a:endParaRPr lang="en-GB"/>
          </a:p>
        </p:txBody>
      </p:sp>
      <p:sp>
        <p:nvSpPr>
          <p:cNvPr id="3" name="Date Placeholder 2"/>
          <p:cNvSpPr>
            <a:spLocks noGrp="1"/>
          </p:cNvSpPr>
          <p:nvPr>
            <p:ph type="dt" sz="quarter" idx="1"/>
          </p:nvPr>
        </p:nvSpPr>
        <p:spPr>
          <a:xfrm>
            <a:off x="4021138" y="0"/>
            <a:ext cx="3076575" cy="512763"/>
          </a:xfrm>
          <a:prstGeom prst="rect">
            <a:avLst/>
          </a:prstGeom>
        </p:spPr>
        <p:txBody>
          <a:bodyPr vert="horz" lIns="99039" tIns="49520" rIns="99039" bIns="49520" rtlCol="0"/>
          <a:lstStyle>
            <a:lvl1pPr algn="r">
              <a:defRPr sz="1300">
                <a:latin typeface="Arial" charset="0"/>
              </a:defRPr>
            </a:lvl1pPr>
          </a:lstStyle>
          <a:p>
            <a:pPr>
              <a:defRPr/>
            </a:pPr>
            <a:fld id="{B92BF7D9-6C1A-4D6C-83E5-358E6381BEC0}" type="datetimeFigureOut">
              <a:rPr lang="en-GB"/>
              <a:pPr>
                <a:defRPr/>
              </a:pPr>
              <a:t>29/09/2020</a:t>
            </a:fld>
            <a:endParaRPr lang="en-GB"/>
          </a:p>
        </p:txBody>
      </p:sp>
      <p:sp>
        <p:nvSpPr>
          <p:cNvPr id="4" name="Footer Placeholder 3"/>
          <p:cNvSpPr>
            <a:spLocks noGrp="1"/>
          </p:cNvSpPr>
          <p:nvPr>
            <p:ph type="ftr" sz="quarter" idx="2"/>
          </p:nvPr>
        </p:nvSpPr>
        <p:spPr>
          <a:xfrm>
            <a:off x="0" y="9720263"/>
            <a:ext cx="3076575" cy="512762"/>
          </a:xfrm>
          <a:prstGeom prst="rect">
            <a:avLst/>
          </a:prstGeom>
        </p:spPr>
        <p:txBody>
          <a:bodyPr vert="horz" lIns="99039" tIns="49520" rIns="99039" bIns="49520" rtlCol="0" anchor="b"/>
          <a:lstStyle>
            <a:lvl1pPr algn="l">
              <a:defRPr sz="1300">
                <a:latin typeface="Arial" charset="0"/>
              </a:defRPr>
            </a:lvl1pPr>
          </a:lstStyle>
          <a:p>
            <a:pPr>
              <a:defRPr/>
            </a:pPr>
            <a:endParaRPr lang="en-GB"/>
          </a:p>
        </p:txBody>
      </p:sp>
      <p:sp>
        <p:nvSpPr>
          <p:cNvPr id="5" name="Slide Number Placeholder 4"/>
          <p:cNvSpPr>
            <a:spLocks noGrp="1"/>
          </p:cNvSpPr>
          <p:nvPr>
            <p:ph type="sldNum" sz="quarter" idx="3"/>
          </p:nvPr>
        </p:nvSpPr>
        <p:spPr>
          <a:xfrm>
            <a:off x="4021138" y="9720263"/>
            <a:ext cx="3076575" cy="512762"/>
          </a:xfrm>
          <a:prstGeom prst="rect">
            <a:avLst/>
          </a:prstGeom>
        </p:spPr>
        <p:txBody>
          <a:bodyPr vert="horz" lIns="99039" tIns="49520" rIns="99039" bIns="49520" rtlCol="0" anchor="b"/>
          <a:lstStyle>
            <a:lvl1pPr algn="r">
              <a:defRPr sz="1300">
                <a:latin typeface="Arial" charset="0"/>
              </a:defRPr>
            </a:lvl1pPr>
          </a:lstStyle>
          <a:p>
            <a:pPr>
              <a:defRPr/>
            </a:pPr>
            <a:fld id="{808AC383-E8D4-418C-A662-3DD45A473448}" type="slidenum">
              <a:rPr lang="en-GB"/>
              <a:pPr>
                <a:defRPr/>
              </a:pPr>
              <a:t>‹#›</a:t>
            </a:fld>
            <a:endParaRPr lang="en-GB"/>
          </a:p>
        </p:txBody>
      </p:sp>
    </p:spTree>
    <p:extLst>
      <p:ext uri="{BB962C8B-B14F-4D97-AF65-F5344CB8AC3E}">
        <p14:creationId xmlns:p14="http://schemas.microsoft.com/office/powerpoint/2010/main" val="3686425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defRPr sz="1300">
                <a:latin typeface="Arial" charset="0"/>
              </a:defRPr>
            </a:lvl1pPr>
          </a:lstStyle>
          <a:p>
            <a:pPr>
              <a:defRPr/>
            </a:pPr>
            <a:endParaRPr lang="en-GB"/>
          </a:p>
        </p:txBody>
      </p:sp>
      <p:sp>
        <p:nvSpPr>
          <p:cNvPr id="8195"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lgn="r">
              <a:defRPr sz="1300">
                <a:latin typeface="Arial" charset="0"/>
              </a:defRPr>
            </a:lvl1pPr>
          </a:lstStyle>
          <a:p>
            <a:pPr>
              <a:defRPr/>
            </a:pPr>
            <a:endParaRPr lang="en-GB"/>
          </a:p>
        </p:txBody>
      </p:sp>
      <p:sp>
        <p:nvSpPr>
          <p:cNvPr id="73732"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7"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defRPr sz="1300">
                <a:latin typeface="Arial" charset="0"/>
              </a:defRPr>
            </a:lvl1pPr>
          </a:lstStyle>
          <a:p>
            <a:pPr>
              <a:defRPr/>
            </a:pPr>
            <a:endParaRPr lang="en-GB"/>
          </a:p>
        </p:txBody>
      </p:sp>
      <p:sp>
        <p:nvSpPr>
          <p:cNvPr id="8199"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lgn="r">
              <a:defRPr sz="1300">
                <a:latin typeface="Arial" charset="0"/>
              </a:defRPr>
            </a:lvl1pPr>
          </a:lstStyle>
          <a:p>
            <a:pPr>
              <a:defRPr/>
            </a:pPr>
            <a:fld id="{8A02002F-36B9-4F2F-A2C3-5E0234098ED2}" type="slidenum">
              <a:rPr lang="en-GB"/>
              <a:pPr>
                <a:defRPr/>
              </a:pPr>
              <a:t>‹#›</a:t>
            </a:fld>
            <a:endParaRPr lang="en-GB"/>
          </a:p>
        </p:txBody>
      </p:sp>
    </p:spTree>
    <p:extLst>
      <p:ext uri="{BB962C8B-B14F-4D97-AF65-F5344CB8AC3E}">
        <p14:creationId xmlns:p14="http://schemas.microsoft.com/office/powerpoint/2010/main" val="4294813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052" tIns="47526" rIns="95052" bIns="47526" anchor="b"/>
          <a:lstStyle>
            <a:lvl1pPr defTabSz="950913" eaLnBrk="0" hangingPunct="0">
              <a:defRPr>
                <a:solidFill>
                  <a:schemeClr val="tx1"/>
                </a:solidFill>
                <a:latin typeface="Arial" charset="0"/>
              </a:defRPr>
            </a:lvl1pPr>
            <a:lvl2pPr marL="742950" indent="-285750" defTabSz="950913" eaLnBrk="0" hangingPunct="0">
              <a:defRPr>
                <a:solidFill>
                  <a:schemeClr val="tx1"/>
                </a:solidFill>
                <a:latin typeface="Arial" charset="0"/>
              </a:defRPr>
            </a:lvl2pPr>
            <a:lvl3pPr marL="1143000" indent="-228600" defTabSz="950913" eaLnBrk="0" hangingPunct="0">
              <a:defRPr>
                <a:solidFill>
                  <a:schemeClr val="tx1"/>
                </a:solidFill>
                <a:latin typeface="Arial" charset="0"/>
              </a:defRPr>
            </a:lvl3pPr>
            <a:lvl4pPr marL="1600200" indent="-228600" defTabSz="950913" eaLnBrk="0" hangingPunct="0">
              <a:defRPr>
                <a:solidFill>
                  <a:schemeClr val="tx1"/>
                </a:solidFill>
                <a:latin typeface="Arial" charset="0"/>
              </a:defRPr>
            </a:lvl4pPr>
            <a:lvl5pPr marL="2057400" indent="-228600" defTabSz="950913" eaLnBrk="0" hangingPunct="0">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a:spcBef>
                <a:spcPct val="20000"/>
              </a:spcBef>
            </a:pPr>
            <a:fld id="{64DE5CAA-29DC-45C9-A91A-ED15791F335F}" type="slidenum">
              <a:rPr lang="en-US" sz="1200">
                <a:solidFill>
                  <a:schemeClr val="bg1"/>
                </a:solidFill>
              </a:rPr>
              <a:pPr algn="r">
                <a:spcBef>
                  <a:spcPct val="20000"/>
                </a:spcBef>
              </a:pPr>
              <a:t>1</a:t>
            </a:fld>
            <a:endParaRPr lang="en-US" sz="1200">
              <a:solidFill>
                <a:schemeClr val="bg1"/>
              </a:solidFill>
            </a:endParaRPr>
          </a:p>
        </p:txBody>
      </p:sp>
      <p:sp>
        <p:nvSpPr>
          <p:cNvPr id="74755" name="Rectangle 2"/>
          <p:cNvSpPr>
            <a:spLocks noGrp="1" noRot="1" noChangeAspect="1" noChangeArrowheads="1" noTextEdit="1"/>
          </p:cNvSpPr>
          <p:nvPr>
            <p:ph type="sldImg"/>
          </p:nvPr>
        </p:nvSpPr>
        <p:spPr>
          <a:xfrm>
            <a:off x="141288" y="768350"/>
            <a:ext cx="6818312" cy="3836988"/>
          </a:xfrm>
          <a:ln/>
        </p:spPr>
      </p:sp>
      <p:sp>
        <p:nvSpPr>
          <p:cNvPr id="74756" name="Rectangle 3"/>
          <p:cNvSpPr>
            <a:spLocks noGrp="1" noChangeArrowheads="1"/>
          </p:cNvSpPr>
          <p:nvPr>
            <p:ph type="body" idx="1"/>
          </p:nvPr>
        </p:nvSpPr>
        <p:spPr>
          <a:xfrm>
            <a:off x="947738" y="4860925"/>
            <a:ext cx="5203825" cy="4605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052" tIns="47526" rIns="95052" bIns="47526"/>
          <a:lstStyle/>
          <a:p>
            <a:pPr>
              <a:spcBef>
                <a:spcPct val="0"/>
              </a:spcBef>
            </a:pPr>
            <a:endParaRPr lang="en-US" sz="2400"/>
          </a:p>
        </p:txBody>
      </p:sp>
    </p:spTree>
    <p:extLst>
      <p:ext uri="{BB962C8B-B14F-4D97-AF65-F5344CB8AC3E}">
        <p14:creationId xmlns:p14="http://schemas.microsoft.com/office/powerpoint/2010/main" val="1032677849"/>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pic>
        <p:nvPicPr>
          <p:cNvPr id="2" name="Picture 4" descr="Logo-white-transpgif"/>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81050" y="-819150"/>
            <a:ext cx="969433" cy="240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5" descr="UoB-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652" y="549275"/>
            <a:ext cx="3600449" cy="78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6" descr="City panora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162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8" name="Picture 11" descr="footer-crest-template cropped"/>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15681" y="278204"/>
            <a:ext cx="3445052" cy="1114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4" descr="footer-crest-template cropped"/>
          <p:cNvPicPr>
            <a:picLocks noChangeAspect="1" noChangeArrowheads="1"/>
          </p:cNvPicPr>
          <p:nvPr userDrawn="1"/>
        </p:nvPicPr>
        <p:blipFill rotWithShape="1">
          <a:blip r:embed="rId7" cstate="print">
            <a:extLst>
              <a:ext uri="{BEBA8EAE-BF5A-486C-A8C5-ECC9F3942E4B}">
                <a14:imgProps xmlns:a14="http://schemas.microsoft.com/office/drawing/2010/main">
                  <a14:imgLayer r:embed="rId8">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Tree>
    <p:extLst>
      <p:ext uri="{BB962C8B-B14F-4D97-AF65-F5344CB8AC3E}">
        <p14:creationId xmlns:p14="http://schemas.microsoft.com/office/powerpoint/2010/main" val="181310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0" name="Picture 4" descr="footer-crest-template cropped"/>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
        <p:nvSpPr>
          <p:cNvPr id="4"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sp>
        <p:nvSpPr>
          <p:cNvPr id="8" name="Text Box 14"/>
          <p:cNvSpPr txBox="1">
            <a:spLocks noChangeArrowheads="1"/>
          </p:cNvSpPr>
          <p:nvPr userDrawn="1"/>
        </p:nvSpPr>
        <p:spPr bwMode="auto">
          <a:xfrm>
            <a:off x="467784" y="6111290"/>
            <a:ext cx="7981949" cy="920765"/>
          </a:xfrm>
          <a:prstGeom prst="rect">
            <a:avLst/>
          </a:prstGeom>
          <a:noFill/>
          <a:ln w="9525">
            <a:noFill/>
            <a:miter lim="800000"/>
            <a:headEnd/>
            <a:tailEnd/>
          </a:ln>
          <a:effectLst/>
        </p:spPr>
        <p:txBody>
          <a:bodyPr wrap="square">
            <a:spAutoFit/>
          </a:bodyPr>
          <a:lstStyle/>
          <a:p>
            <a:pPr>
              <a:spcBef>
                <a:spcPct val="50000"/>
              </a:spcBef>
              <a:defRPr/>
            </a:pPr>
            <a:r>
              <a:rPr lang="en-GB" sz="1600">
                <a:solidFill>
                  <a:schemeClr val="bg1"/>
                </a:solidFill>
              </a:rPr>
              <a:t>Communication Systems &amp; Networks Group</a:t>
            </a:r>
          </a:p>
          <a:p>
            <a:pPr marL="0" marR="0" indent="0" algn="l" defTabSz="914400" rtl="0" eaLnBrk="1" fontAlgn="base" latinLnBrk="0" hangingPunct="1">
              <a:lnSpc>
                <a:spcPct val="100000"/>
              </a:lnSpc>
              <a:spcBef>
                <a:spcPts val="300"/>
              </a:spcBef>
              <a:spcAft>
                <a:spcPct val="0"/>
              </a:spcAft>
              <a:buClrTx/>
              <a:buSzTx/>
              <a:buFontTx/>
              <a:buNone/>
              <a:tabLst/>
              <a:defRPr/>
            </a:pPr>
            <a:r>
              <a:rPr lang="en-GB" sz="1600">
                <a:solidFill>
                  <a:schemeClr val="bg1"/>
                </a:solidFill>
              </a:rPr>
              <a:t>University of Bristol  © CSN Group 2018</a:t>
            </a:r>
          </a:p>
          <a:p>
            <a:pPr>
              <a:spcBef>
                <a:spcPts val="300"/>
              </a:spcBef>
              <a:defRPr/>
            </a:pPr>
            <a:endParaRPr lang="en-GB" sz="1600">
              <a:solidFill>
                <a:schemeClr val="bg1"/>
              </a:solidFill>
            </a:endParaRPr>
          </a:p>
        </p:txBody>
      </p:sp>
      <p:sp>
        <p:nvSpPr>
          <p:cNvPr id="2" name="Title 1"/>
          <p:cNvSpPr>
            <a:spLocks noGrp="1"/>
          </p:cNvSpPr>
          <p:nvPr userDrawn="1">
            <p:ph type="title"/>
          </p:nvPr>
        </p:nvSpPr>
        <p:spPr/>
        <p:txBody>
          <a:bodyPr/>
          <a:lstStyle/>
          <a:p>
            <a:r>
              <a:rPr lang="en-US"/>
              <a:t>Click to edit Master title style</a:t>
            </a:r>
            <a:endParaRPr lang="en-GB"/>
          </a:p>
        </p:txBody>
      </p:sp>
      <p:sp>
        <p:nvSpPr>
          <p:cNvPr id="3" name="Content Placeholder 2"/>
          <p:cNvSpPr>
            <a:spLocks noGrp="1"/>
          </p:cNvSpPr>
          <p:nvPr userDrawn="1">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7"/>
          <p:cNvSpPr>
            <a:spLocks noGrp="1" noChangeArrowheads="1"/>
          </p:cNvSpPr>
          <p:nvPr userDrawn="1">
            <p:ph type="sldNum" sz="quarter" idx="10"/>
          </p:nvPr>
        </p:nvSpPr>
        <p:spPr>
          <a:xfrm>
            <a:off x="-48603" y="6528721"/>
            <a:ext cx="685800" cy="476250"/>
          </a:xfrm>
          <a:prstGeom prst="rect">
            <a:avLst/>
          </a:prstGeom>
        </p:spPr>
        <p:txBody>
          <a:bodyPr/>
          <a:lstStyle>
            <a:lvl1pPr>
              <a:defRPr>
                <a:solidFill>
                  <a:schemeClr val="bg1"/>
                </a:solidFill>
                <a:latin typeface="Arial" charset="0"/>
              </a:defRPr>
            </a:lvl1pPr>
          </a:lstStyle>
          <a:p>
            <a:pPr>
              <a:defRPr/>
            </a:pPr>
            <a:fld id="{069A18A3-0959-4526-9875-EC4318979250}" type="slidenum">
              <a:rPr lang="en-GB" smtClean="0"/>
              <a:pPr>
                <a:defRPr/>
              </a:pPr>
              <a:t>‹#›</a:t>
            </a:fld>
            <a:endParaRPr lang="en-GB"/>
          </a:p>
        </p:txBody>
      </p:sp>
      <p:pic>
        <p:nvPicPr>
          <p:cNvPr id="11" name="Picture 11" descr="footer-crest-template cropped"/>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84778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5932488"/>
            <a:ext cx="12192000" cy="939800"/>
            <a:chOff x="0" y="3737"/>
            <a:chExt cx="5760" cy="592"/>
          </a:xfrm>
        </p:grpSpPr>
        <p:sp>
          <p:nvSpPr>
            <p:cNvPr id="2" name="Rectangle 3"/>
            <p:cNvSpPr>
              <a:spLocks noChangeArrowheads="1"/>
            </p:cNvSpPr>
            <p:nvPr/>
          </p:nvSpPr>
          <p:spPr bwMode="auto">
            <a:xfrm>
              <a:off x="0" y="3737"/>
              <a:ext cx="5760" cy="592"/>
            </a:xfrm>
            <a:prstGeom prst="rect">
              <a:avLst/>
            </a:prstGeom>
            <a:solidFill>
              <a:srgbClr val="2858BB"/>
            </a:solidFill>
            <a:ln w="9525">
              <a:noFill/>
              <a:miter lim="800000"/>
              <a:headEnd/>
              <a:tailEnd/>
            </a:ln>
            <a:effectLst/>
          </p:spPr>
          <p:txBody>
            <a:bodyPr wrap="none" anchor="ctr"/>
            <a:lstStyle/>
            <a:p>
              <a:pPr>
                <a:defRPr/>
              </a:pPr>
              <a:endParaRPr lang="en-GB"/>
            </a:p>
          </p:txBody>
        </p:sp>
        <p:pic>
          <p:nvPicPr>
            <p:cNvPr id="7176" name="Picture 4" descr="footer-crest-template cropp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 y="3776"/>
              <a:ext cx="1768"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171" name="Rectangle 5"/>
          <p:cNvSpPr>
            <a:spLocks noGrp="1" noChangeArrowheads="1"/>
          </p:cNvSpPr>
          <p:nvPr>
            <p:ph type="title"/>
          </p:nvPr>
        </p:nvSpPr>
        <p:spPr bwMode="auto">
          <a:xfrm>
            <a:off x="609601" y="274638"/>
            <a:ext cx="11377084"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7172" name="Rectangle 6"/>
          <p:cNvSpPr>
            <a:spLocks noGrp="1" noChangeArrowheads="1"/>
          </p:cNvSpPr>
          <p:nvPr>
            <p:ph type="body" idx="1"/>
          </p:nvPr>
        </p:nvSpPr>
        <p:spPr bwMode="auto">
          <a:xfrm>
            <a:off x="609600" y="1600200"/>
            <a:ext cx="10972800" cy="427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Tree>
  </p:cSld>
  <p:clrMap bg1="lt1" tx1="dk1" bg2="lt2" tx2="dk2" accent1="accent1" accent2="accent2" accent3="accent3" accent4="accent4" accent5="accent5" accent6="accent6" hlink="hlink" folHlink="folHlink"/>
  <p:sldLayoutIdLst>
    <p:sldLayoutId id="2147485307" r:id="rId1"/>
    <p:sldLayoutId id="2147485308" r:id="rId2"/>
  </p:sldLayoutIdLst>
  <p:hf hdr="0" ftr="0" dt="0"/>
  <p:txStyles>
    <p:titleStyle>
      <a:lvl1pPr marL="441325" indent="-441325" algn="l" rtl="0" eaLnBrk="0" fontAlgn="base" hangingPunct="0">
        <a:spcBef>
          <a:spcPct val="0"/>
        </a:spcBef>
        <a:spcAft>
          <a:spcPct val="0"/>
        </a:spcAft>
        <a:buBlip>
          <a:blip r:embed="rId5"/>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5"/>
        </a:buBlip>
        <a:defRPr sz="4400">
          <a:solidFill>
            <a:srgbClr val="B01C2E"/>
          </a:solidFill>
          <a:latin typeface="Arial" charset="0"/>
        </a:defRPr>
      </a:lvl2pPr>
      <a:lvl3pPr marL="441325" indent="-441325" algn="l" rtl="0" eaLnBrk="0" fontAlgn="base" hangingPunct="0">
        <a:spcBef>
          <a:spcPct val="0"/>
        </a:spcBef>
        <a:spcAft>
          <a:spcPct val="0"/>
        </a:spcAft>
        <a:buBlip>
          <a:blip r:embed="rId5"/>
        </a:buBlip>
        <a:defRPr sz="4400">
          <a:solidFill>
            <a:srgbClr val="B01C2E"/>
          </a:solidFill>
          <a:latin typeface="Arial" charset="0"/>
        </a:defRPr>
      </a:lvl3pPr>
      <a:lvl4pPr marL="441325" indent="-441325" algn="l" rtl="0" eaLnBrk="0" fontAlgn="base" hangingPunct="0">
        <a:spcBef>
          <a:spcPct val="0"/>
        </a:spcBef>
        <a:spcAft>
          <a:spcPct val="0"/>
        </a:spcAft>
        <a:buBlip>
          <a:blip r:embed="rId5"/>
        </a:buBlip>
        <a:defRPr sz="4400">
          <a:solidFill>
            <a:srgbClr val="B01C2E"/>
          </a:solidFill>
          <a:latin typeface="Arial" charset="0"/>
        </a:defRPr>
      </a:lvl4pPr>
      <a:lvl5pPr marL="441325" indent="-441325" algn="l" rtl="0" eaLnBrk="0" fontAlgn="base" hangingPunct="0">
        <a:spcBef>
          <a:spcPct val="0"/>
        </a:spcBef>
        <a:spcAft>
          <a:spcPct val="0"/>
        </a:spcAft>
        <a:buBlip>
          <a:blip r:embed="rId5"/>
        </a:buBlip>
        <a:defRPr sz="4400">
          <a:solidFill>
            <a:srgbClr val="B01C2E"/>
          </a:solidFill>
          <a:latin typeface="Arial" charset="0"/>
        </a:defRPr>
      </a:lvl5pPr>
      <a:lvl6pPr marL="898525" indent="-441325" algn="l" rtl="0" fontAlgn="base">
        <a:spcBef>
          <a:spcPct val="0"/>
        </a:spcBef>
        <a:spcAft>
          <a:spcPct val="0"/>
        </a:spcAft>
        <a:buBlip>
          <a:blip r:embed="rId5"/>
        </a:buBlip>
        <a:defRPr sz="4400">
          <a:solidFill>
            <a:srgbClr val="B01C2E"/>
          </a:solidFill>
          <a:latin typeface="Arial" charset="0"/>
        </a:defRPr>
      </a:lvl6pPr>
      <a:lvl7pPr marL="1355725" indent="-441325" algn="l" rtl="0" fontAlgn="base">
        <a:spcBef>
          <a:spcPct val="0"/>
        </a:spcBef>
        <a:spcAft>
          <a:spcPct val="0"/>
        </a:spcAft>
        <a:buBlip>
          <a:blip r:embed="rId5"/>
        </a:buBlip>
        <a:defRPr sz="4400">
          <a:solidFill>
            <a:srgbClr val="B01C2E"/>
          </a:solidFill>
          <a:latin typeface="Arial" charset="0"/>
        </a:defRPr>
      </a:lvl7pPr>
      <a:lvl8pPr marL="1812925" indent="-441325" algn="l" rtl="0" fontAlgn="base">
        <a:spcBef>
          <a:spcPct val="0"/>
        </a:spcBef>
        <a:spcAft>
          <a:spcPct val="0"/>
        </a:spcAft>
        <a:buBlip>
          <a:blip r:embed="rId5"/>
        </a:buBlip>
        <a:defRPr sz="4400">
          <a:solidFill>
            <a:srgbClr val="B01C2E"/>
          </a:solidFill>
          <a:latin typeface="Arial" charset="0"/>
        </a:defRPr>
      </a:lvl8pPr>
      <a:lvl9pPr marL="2270125" indent="-441325" algn="l" rtl="0" fontAlgn="base">
        <a:spcBef>
          <a:spcPct val="0"/>
        </a:spcBef>
        <a:spcAft>
          <a:spcPct val="0"/>
        </a:spcAft>
        <a:buBlip>
          <a:blip r:embed="rId5"/>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emf"/><Relationship Id="rId5" Type="http://schemas.openxmlformats.org/officeDocument/2006/relationships/package" Target="../embeddings/Microsoft_Word_Document5.docx"/><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2.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package" Target="../embeddings/Microsoft_Word_Document.docx"/></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package" Target="../embeddings/Microsoft_Word_Document1.docx"/></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subTitle" idx="4294967295"/>
          </p:nvPr>
        </p:nvSpPr>
        <p:spPr>
          <a:xfrm>
            <a:off x="-1" y="1944886"/>
            <a:ext cx="12191999" cy="3357563"/>
          </a:xfrm>
        </p:spPr>
        <p:txBody>
          <a:bodyPr anchor="ctr"/>
          <a:lstStyle/>
          <a:p>
            <a:pPr marL="0" indent="0" algn="ctr">
              <a:lnSpc>
                <a:spcPts val="5500"/>
              </a:lnSpc>
              <a:spcBef>
                <a:spcPct val="0"/>
              </a:spcBef>
              <a:buNone/>
            </a:pPr>
            <a:r>
              <a:rPr lang="en-GB" sz="4400" b="1" dirty="0">
                <a:solidFill>
                  <a:srgbClr val="C00000"/>
                </a:solidFill>
              </a:rPr>
              <a:t>Cellular planning and capacity</a:t>
            </a:r>
            <a:br>
              <a:rPr lang="en-US" sz="4400" b="1" dirty="0">
                <a:solidFill>
                  <a:srgbClr val="B01C2E"/>
                </a:solidFill>
              </a:rPr>
            </a:br>
            <a:endParaRPr lang="en-US" sz="4000" i="1" dirty="0">
              <a:solidFill>
                <a:srgbClr val="B01C2E"/>
              </a:solidFill>
            </a:endParaRPr>
          </a:p>
        </p:txBody>
      </p:sp>
    </p:spTree>
    <p:extLst>
      <p:ext uri="{BB962C8B-B14F-4D97-AF65-F5344CB8AC3E}">
        <p14:creationId xmlns:p14="http://schemas.microsoft.com/office/powerpoint/2010/main" val="14944626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i="1" dirty="0"/>
              <a:t>Cluster size as a function of Cochannel Interference</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10</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609601" y="1662929"/>
            <a:ext cx="10972800" cy="4273550"/>
          </a:xfrm>
        </p:spPr>
        <p:txBody>
          <a:bodyPr/>
          <a:lstStyle/>
          <a:p>
            <a:r>
              <a:rPr lang="en-GB" sz="2400" dirty="0"/>
              <a:t>The downlink of a cellular system can be modelled based on the wanted signal and the interference from the six surrounding ‘first-tier’ cochannel cells. </a:t>
            </a:r>
          </a:p>
          <a:p>
            <a:r>
              <a:rPr lang="en-GB" sz="2400" dirty="0"/>
              <a:t>For a worst case scenario, the user is assumed to lie at the cell boundary (a distance </a:t>
            </a:r>
            <a:r>
              <a:rPr lang="en-GB" sz="2400" i="1" dirty="0"/>
              <a:t>R</a:t>
            </a:r>
            <a:r>
              <a:rPr lang="en-GB" sz="2400" dirty="0"/>
              <a:t> from the centre </a:t>
            </a:r>
            <a:r>
              <a:rPr lang="en-GB" sz="2400" dirty="0" err="1"/>
              <a:t>basestation</a:t>
            </a:r>
            <a:r>
              <a:rPr lang="en-GB" sz="2400" dirty="0"/>
              <a:t>) and the six first-tier interfering cells are </a:t>
            </a:r>
            <a:r>
              <a:rPr lang="en-GB" sz="2400" i="1" dirty="0"/>
              <a:t>all</a:t>
            </a:r>
            <a:r>
              <a:rPr lang="en-GB" sz="2400" dirty="0"/>
              <a:t> assumed to lie at a distance of </a:t>
            </a:r>
            <a:r>
              <a:rPr lang="en-GB" sz="2400" i="1" dirty="0"/>
              <a:t>D</a:t>
            </a:r>
            <a:r>
              <a:rPr lang="en-GB" sz="2400" dirty="0"/>
              <a:t>-</a:t>
            </a:r>
            <a:r>
              <a:rPr lang="en-GB" sz="2400" i="1" dirty="0"/>
              <a:t>R</a:t>
            </a:r>
            <a:r>
              <a:rPr lang="en-GB" sz="2400" dirty="0"/>
              <a:t>. </a:t>
            </a:r>
          </a:p>
          <a:p>
            <a:r>
              <a:rPr lang="en-GB" sz="2400" dirty="0"/>
              <a:t>The signal power from the centre </a:t>
            </a:r>
            <a:r>
              <a:rPr lang="en-GB" sz="2400" dirty="0" err="1"/>
              <a:t>basestation</a:t>
            </a:r>
            <a:r>
              <a:rPr lang="en-GB" sz="2400" dirty="0"/>
              <a:t> is inversely proportional to the </a:t>
            </a:r>
            <a:r>
              <a:rPr lang="en-GB" sz="2400" i="1" dirty="0"/>
              <a:t>n</a:t>
            </a:r>
            <a:r>
              <a:rPr lang="en-GB" sz="2400" dirty="0"/>
              <a:t>-</a:t>
            </a:r>
            <a:r>
              <a:rPr lang="en-GB" sz="2400" dirty="0" err="1"/>
              <a:t>th</a:t>
            </a:r>
            <a:r>
              <a:rPr lang="en-GB" sz="2400" dirty="0"/>
              <a:t> power of the distance, where </a:t>
            </a:r>
            <a:r>
              <a:rPr lang="en-GB" sz="2400" i="1" dirty="0"/>
              <a:t>n</a:t>
            </a:r>
            <a:r>
              <a:rPr lang="en-GB" sz="2400" dirty="0"/>
              <a:t> represents the propagation path loss index  </a:t>
            </a:r>
          </a:p>
          <a:p>
            <a:endParaRPr lang="en-US"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3397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i="1" dirty="0"/>
              <a:t>Cluster size</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11</a:t>
            </a:fld>
            <a:endParaRPr lang="en-GB"/>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EA49AAAE-EE01-4E40-AB55-80C410908E33}"/>
              </a:ext>
            </a:extLst>
          </p:cNvPr>
          <p:cNvGraphicFramePr>
            <a:graphicFrameLocks noChangeAspect="1"/>
          </p:cNvGraphicFramePr>
          <p:nvPr>
            <p:extLst>
              <p:ext uri="{D42A27DB-BD31-4B8C-83A1-F6EECF244321}">
                <p14:modId xmlns:p14="http://schemas.microsoft.com/office/powerpoint/2010/main" val="2440613523"/>
              </p:ext>
            </p:extLst>
          </p:nvPr>
        </p:nvGraphicFramePr>
        <p:xfrm>
          <a:off x="3012989" y="914100"/>
          <a:ext cx="5943600" cy="5359400"/>
        </p:xfrm>
        <a:graphic>
          <a:graphicData uri="http://schemas.openxmlformats.org/presentationml/2006/ole">
            <mc:AlternateContent xmlns:mc="http://schemas.openxmlformats.org/markup-compatibility/2006">
              <mc:Choice xmlns:v="urn:schemas-microsoft-com:vml" Requires="v">
                <p:oleObj spid="_x0000_s57349" name="Document" r:id="rId3" imgW="5943600" imgH="5359400" progId="Word.Document.12">
                  <p:embed/>
                </p:oleObj>
              </mc:Choice>
              <mc:Fallback>
                <p:oleObj name="Document" r:id="rId3" imgW="5943600" imgH="5359400" progId="Word.Document.12">
                  <p:embed/>
                  <p:pic>
                    <p:nvPicPr>
                      <p:cNvPr id="0" name=""/>
                      <p:cNvPicPr/>
                      <p:nvPr/>
                    </p:nvPicPr>
                    <p:blipFill>
                      <a:blip r:embed="rId4"/>
                      <a:stretch>
                        <a:fillRect/>
                      </a:stretch>
                    </p:blipFill>
                    <p:spPr>
                      <a:xfrm>
                        <a:off x="3012989" y="914100"/>
                        <a:ext cx="5943600" cy="5359400"/>
                      </a:xfrm>
                      <a:prstGeom prst="rect">
                        <a:avLst/>
                      </a:prstGeom>
                    </p:spPr>
                  </p:pic>
                </p:oleObj>
              </mc:Fallback>
            </mc:AlternateContent>
          </a:graphicData>
        </a:graphic>
      </p:graphicFrame>
    </p:spTree>
    <p:extLst>
      <p:ext uri="{BB962C8B-B14F-4D97-AF65-F5344CB8AC3E}">
        <p14:creationId xmlns:p14="http://schemas.microsoft.com/office/powerpoint/2010/main" val="398287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Capacity evaluation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12</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51161" y="995657"/>
            <a:ext cx="11848395" cy="4273550"/>
          </a:xfrm>
        </p:spPr>
        <p:txBody>
          <a:bodyPr/>
          <a:lstStyle/>
          <a:p>
            <a:r>
              <a:rPr lang="en-GB" sz="2400" dirty="0"/>
              <a:t>The capacity of a cellular system is a function of the total bandwidth, the channel bandwidth, the cluster size and the cell area. </a:t>
            </a:r>
          </a:p>
          <a:p>
            <a:r>
              <a:rPr lang="en-GB" sz="2400" dirty="0"/>
              <a:t>The total bandwidth for a cellular system is normally allocated by a regulatory body (such as Ofcom in the UK). Typically, this allocation is around 5-15 MHz per operator per network. </a:t>
            </a:r>
          </a:p>
          <a:p>
            <a:r>
              <a:rPr lang="en-GB" sz="2400" dirty="0"/>
              <a:t>The channel bandwidth is defined as the average bandwidth required to support a single communications channel. For TDMA systems this value can be obtained by dividing the carrier bandwidth by the number of user slots.</a:t>
            </a:r>
          </a:p>
          <a:p>
            <a:r>
              <a:rPr lang="en-GB" sz="2400" dirty="0"/>
              <a:t>The cluster size is a function of the system’s C/I tolerance and the cell sectorisation strategy. </a:t>
            </a:r>
          </a:p>
          <a:p>
            <a:r>
              <a:rPr lang="en-GB" sz="2400" dirty="0"/>
              <a:t>Finally, since capacity is often quoted ‘per kilometre squared’, the average cell radius is also used in the formulation. </a:t>
            </a:r>
            <a:endParaRPr lang="en-US"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1008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Capacity evaluation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13</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51161" y="995657"/>
            <a:ext cx="11848395" cy="573651"/>
          </a:xfrm>
        </p:spPr>
        <p:txBody>
          <a:bodyPr/>
          <a:lstStyle/>
          <a:p>
            <a:r>
              <a:rPr lang="en-GB" sz="2400" dirty="0"/>
              <a:t>The general equation for capacity is therefore given by</a:t>
            </a:r>
            <a:endParaRPr lang="en-US"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22CBF937-6C97-1A4D-9AB5-8B01EB9C748B}"/>
              </a:ext>
            </a:extLst>
          </p:cNvPr>
          <p:cNvGraphicFramePr>
            <a:graphicFrameLocks noChangeAspect="1"/>
          </p:cNvGraphicFramePr>
          <p:nvPr>
            <p:extLst>
              <p:ext uri="{D42A27DB-BD31-4B8C-83A1-F6EECF244321}">
                <p14:modId xmlns:p14="http://schemas.microsoft.com/office/powerpoint/2010/main" val="3713685530"/>
              </p:ext>
            </p:extLst>
          </p:nvPr>
        </p:nvGraphicFramePr>
        <p:xfrm>
          <a:off x="1517821" y="1408668"/>
          <a:ext cx="6501713" cy="972478"/>
        </p:xfrm>
        <a:graphic>
          <a:graphicData uri="http://schemas.openxmlformats.org/presentationml/2006/ole">
            <mc:AlternateContent xmlns:mc="http://schemas.openxmlformats.org/markup-compatibility/2006">
              <mc:Choice xmlns:v="urn:schemas-microsoft-com:vml" Requires="v">
                <p:oleObj spid="_x0000_s59399" name="Document" r:id="rId3" imgW="5943600" imgH="889000" progId="Word.Document.12">
                  <p:embed/>
                </p:oleObj>
              </mc:Choice>
              <mc:Fallback>
                <p:oleObj name="Document" r:id="rId3" imgW="5943600" imgH="889000" progId="Word.Document.12">
                  <p:embed/>
                  <p:pic>
                    <p:nvPicPr>
                      <p:cNvPr id="0" name=""/>
                      <p:cNvPicPr/>
                      <p:nvPr/>
                    </p:nvPicPr>
                    <p:blipFill>
                      <a:blip r:embed="rId4"/>
                      <a:stretch>
                        <a:fillRect/>
                      </a:stretch>
                    </p:blipFill>
                    <p:spPr>
                      <a:xfrm>
                        <a:off x="1517821" y="1408668"/>
                        <a:ext cx="6501713" cy="972478"/>
                      </a:xfrm>
                      <a:prstGeom prst="rect">
                        <a:avLst/>
                      </a:prstGeom>
                    </p:spPr>
                  </p:pic>
                </p:oleObj>
              </mc:Fallback>
            </mc:AlternateContent>
          </a:graphicData>
        </a:graphic>
      </p:graphicFrame>
      <p:sp>
        <p:nvSpPr>
          <p:cNvPr id="8" name="Content Placeholder 5">
            <a:extLst>
              <a:ext uri="{FF2B5EF4-FFF2-40B4-BE49-F238E27FC236}">
                <a16:creationId xmlns:a16="http://schemas.microsoft.com/office/drawing/2014/main" id="{8C09A9FD-F4BB-A446-B045-CE184D7ABCAB}"/>
              </a:ext>
            </a:extLst>
          </p:cNvPr>
          <p:cNvSpPr txBox="1">
            <a:spLocks/>
          </p:cNvSpPr>
          <p:nvPr/>
        </p:nvSpPr>
        <p:spPr bwMode="auto">
          <a:xfrm>
            <a:off x="171802" y="2106328"/>
            <a:ext cx="11848395" cy="3305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GB" sz="2400" dirty="0"/>
              <a:t>The channel bandwidth can vary significantly depending on technology. Usually 25kHz per voice channel is assumed. </a:t>
            </a:r>
          </a:p>
          <a:p>
            <a:r>
              <a:rPr lang="en-GB" sz="2400" dirty="0"/>
              <a:t>Capacity is also a function of the cell area, not surprisingly higher capacity can be obtained if smaller cell sizes are used. </a:t>
            </a:r>
          </a:p>
          <a:p>
            <a:r>
              <a:rPr lang="en-GB" sz="2400" dirty="0"/>
              <a:t>To determine the number of </a:t>
            </a:r>
            <a:r>
              <a:rPr lang="en-GB" sz="2400" i="1" dirty="0"/>
              <a:t>subscribers</a:t>
            </a:r>
            <a:r>
              <a:rPr lang="en-GB" sz="2400" dirty="0"/>
              <a:t> that can be supported, the previous capacity equation can be used in conjunction with the average traffic density per user. As mentioned previously, the average subscriber creates approximately 0.02 Erlangs of traffic. Hence, capacity can be estimated with the following expression</a:t>
            </a:r>
          </a:p>
        </p:txBody>
      </p:sp>
      <p:graphicFrame>
        <p:nvGraphicFramePr>
          <p:cNvPr id="9" name="Object 8">
            <a:extLst>
              <a:ext uri="{FF2B5EF4-FFF2-40B4-BE49-F238E27FC236}">
                <a16:creationId xmlns:a16="http://schemas.microsoft.com/office/drawing/2014/main" id="{03F096B7-7993-9143-ADC6-BB7A6084B24D}"/>
              </a:ext>
            </a:extLst>
          </p:cNvPr>
          <p:cNvGraphicFramePr>
            <a:graphicFrameLocks noChangeAspect="1"/>
          </p:cNvGraphicFramePr>
          <p:nvPr>
            <p:extLst>
              <p:ext uri="{D42A27DB-BD31-4B8C-83A1-F6EECF244321}">
                <p14:modId xmlns:p14="http://schemas.microsoft.com/office/powerpoint/2010/main" val="2926847063"/>
              </p:ext>
            </p:extLst>
          </p:nvPr>
        </p:nvGraphicFramePr>
        <p:xfrm>
          <a:off x="2543431" y="5255922"/>
          <a:ext cx="6692937" cy="972478"/>
        </p:xfrm>
        <a:graphic>
          <a:graphicData uri="http://schemas.openxmlformats.org/presentationml/2006/ole">
            <mc:AlternateContent xmlns:mc="http://schemas.openxmlformats.org/markup-compatibility/2006">
              <mc:Choice xmlns:v="urn:schemas-microsoft-com:vml" Requires="v">
                <p:oleObj spid="_x0000_s59400" name="Document" r:id="rId5" imgW="5943600" imgH="863600" progId="Word.Document.12">
                  <p:embed/>
                </p:oleObj>
              </mc:Choice>
              <mc:Fallback>
                <p:oleObj name="Document" r:id="rId5" imgW="5943600" imgH="863600" progId="Word.Document.12">
                  <p:embed/>
                  <p:pic>
                    <p:nvPicPr>
                      <p:cNvPr id="0" name=""/>
                      <p:cNvPicPr/>
                      <p:nvPr/>
                    </p:nvPicPr>
                    <p:blipFill>
                      <a:blip r:embed="rId6"/>
                      <a:stretch>
                        <a:fillRect/>
                      </a:stretch>
                    </p:blipFill>
                    <p:spPr>
                      <a:xfrm>
                        <a:off x="2543431" y="5255922"/>
                        <a:ext cx="6692937" cy="972478"/>
                      </a:xfrm>
                      <a:prstGeom prst="rect">
                        <a:avLst/>
                      </a:prstGeom>
                    </p:spPr>
                  </p:pic>
                </p:oleObj>
              </mc:Fallback>
            </mc:AlternateContent>
          </a:graphicData>
        </a:graphic>
      </p:graphicFrame>
    </p:spTree>
    <p:extLst>
      <p:ext uri="{BB962C8B-B14F-4D97-AF65-F5344CB8AC3E}">
        <p14:creationId xmlns:p14="http://schemas.microsoft.com/office/powerpoint/2010/main" val="327667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Microcellular systems</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14</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51162" y="797948"/>
            <a:ext cx="11377084" cy="5411885"/>
          </a:xfrm>
        </p:spPr>
        <p:txBody>
          <a:bodyPr/>
          <a:lstStyle/>
          <a:p>
            <a:r>
              <a:rPr lang="en-GB" sz="2400" dirty="0"/>
              <a:t>The concept of a microcell has been introduced into cellular networks to provide increased capacity within a limited radio spectrum allocation. </a:t>
            </a:r>
          </a:p>
          <a:p>
            <a:r>
              <a:rPr lang="en-GB" sz="2400" dirty="0"/>
              <a:t>They refer to small cells (&lt;1 km) in an urban area where the base station antennas are significantly lower than the surrounding roof tops. </a:t>
            </a:r>
          </a:p>
          <a:p>
            <a:r>
              <a:rPr lang="en-GB" sz="2400" dirty="0"/>
              <a:t>Unlike conventional large cell scenarios, where base station antennas are placed on the tallest buildings, a microcell’s coverage area is largely governed by the effects of the surrounding buildings (i.e. by urban shielding). </a:t>
            </a:r>
          </a:p>
          <a:p>
            <a:r>
              <a:rPr lang="en-GB" sz="2400" dirty="0"/>
              <a:t>Microcells often operate with lower transmit powers at the base station, and this further reduces the coverage area. </a:t>
            </a:r>
          </a:p>
          <a:p>
            <a:r>
              <a:rPr lang="en-GB" sz="2400" dirty="0"/>
              <a:t>The lower transmit power, combined with the effects of urban shielding, results in a shorter co-channel reuse distance, hence cell frequencies can be reused more often in a given area. A high density of reuse cells will naturally increase system capacity. </a:t>
            </a:r>
          </a:p>
          <a:p>
            <a:endParaRPr lang="en-GB"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4752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dirty="0"/>
              <a:t>Cellular planning and capacity</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2</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441410" y="1292225"/>
            <a:ext cx="9271721" cy="4273550"/>
          </a:xfrm>
        </p:spPr>
        <p:txBody>
          <a:bodyPr/>
          <a:lstStyle/>
          <a:p>
            <a:r>
              <a:rPr lang="en-US" sz="2400" dirty="0"/>
              <a:t>To ensure complete area coverage with no dead spots, a series of regular polygons are assumed. </a:t>
            </a:r>
          </a:p>
          <a:p>
            <a:r>
              <a:rPr lang="en-US" sz="2400" dirty="0"/>
              <a:t>Based on simple geometry, the </a:t>
            </a:r>
            <a:r>
              <a:rPr lang="en-US" sz="2400" dirty="0" err="1"/>
              <a:t>centre</a:t>
            </a:r>
            <a:r>
              <a:rPr lang="en-US" sz="2400" dirty="0"/>
              <a:t> to </a:t>
            </a:r>
            <a:r>
              <a:rPr lang="en-US" sz="2400" dirty="0" err="1"/>
              <a:t>centre</a:t>
            </a:r>
            <a:r>
              <a:rPr lang="en-US" sz="2400" dirty="0"/>
              <a:t> distance between adjacent hexagons, x, is given by       where R is the </a:t>
            </a:r>
            <a:r>
              <a:rPr lang="en-US" sz="2400" dirty="0" err="1"/>
              <a:t>centre</a:t>
            </a:r>
            <a:r>
              <a:rPr lang="en-US" sz="2400" dirty="0"/>
              <a:t> to vertex distance. </a:t>
            </a:r>
          </a:p>
          <a:p>
            <a:r>
              <a:rPr lang="en-US" sz="2400" dirty="0"/>
              <a:t>r= cos30*R</a:t>
            </a:r>
          </a:p>
          <a:p>
            <a:r>
              <a:rPr lang="en-US" sz="2400" dirty="0"/>
              <a:t>x=2*r =</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a:extLst>
              <a:ext uri="{FF2B5EF4-FFF2-40B4-BE49-F238E27FC236}">
                <a16:creationId xmlns:a16="http://schemas.microsoft.com/office/drawing/2014/main" id="{2EE8D20C-1604-CA49-85EB-E3304E0760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873052" y="1417637"/>
            <a:ext cx="1953713" cy="1733335"/>
          </a:xfrm>
          <a:prstGeom prst="rect">
            <a:avLst/>
          </a:prstGeom>
          <a:noFill/>
          <a:ln>
            <a:noFill/>
          </a:ln>
        </p:spPr>
      </p:pic>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ED12F60C-0F0B-514A-AD1A-440A2FB8D641}"/>
              </a:ext>
            </a:extLst>
          </p:cNvPr>
          <p:cNvGraphicFramePr>
            <a:graphicFrameLocks noChangeAspect="1"/>
          </p:cNvGraphicFramePr>
          <p:nvPr>
            <p:extLst>
              <p:ext uri="{D42A27DB-BD31-4B8C-83A1-F6EECF244321}">
                <p14:modId xmlns:p14="http://schemas.microsoft.com/office/powerpoint/2010/main" val="3815164203"/>
              </p:ext>
            </p:extLst>
          </p:nvPr>
        </p:nvGraphicFramePr>
        <p:xfrm>
          <a:off x="6623222" y="2554849"/>
          <a:ext cx="518983" cy="332149"/>
        </p:xfrm>
        <a:graphic>
          <a:graphicData uri="http://schemas.openxmlformats.org/presentationml/2006/ole">
            <mc:AlternateContent xmlns:mc="http://schemas.openxmlformats.org/markup-compatibility/2006">
              <mc:Choice xmlns:v="urn:schemas-microsoft-com:vml" Requires="v">
                <p:oleObj spid="_x0000_s33834" r:id="rId4" imgW="7315200" imgH="4978400" progId="Equation.2">
                  <p:embed/>
                </p:oleObj>
              </mc:Choice>
              <mc:Fallback>
                <p:oleObj r:id="rId4" imgW="7315200" imgH="4978400" progId="Equation.2">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3222" y="2554849"/>
                        <a:ext cx="518983" cy="332149"/>
                      </a:xfrm>
                      <a:prstGeom prst="rect">
                        <a:avLst/>
                      </a:prstGeom>
                      <a:noFill/>
                    </p:spPr>
                  </p:pic>
                </p:oleObj>
              </mc:Fallback>
            </mc:AlternateContent>
          </a:graphicData>
        </a:graphic>
      </p:graphicFrame>
      <p:graphicFrame>
        <p:nvGraphicFramePr>
          <p:cNvPr id="18" name="Object 17">
            <a:extLst>
              <a:ext uri="{FF2B5EF4-FFF2-40B4-BE49-F238E27FC236}">
                <a16:creationId xmlns:a16="http://schemas.microsoft.com/office/drawing/2014/main" id="{01A2BA03-A5E3-8444-A3DC-751B638F45FE}"/>
              </a:ext>
            </a:extLst>
          </p:cNvPr>
          <p:cNvGraphicFramePr>
            <a:graphicFrameLocks noChangeAspect="1"/>
          </p:cNvGraphicFramePr>
          <p:nvPr>
            <p:extLst>
              <p:ext uri="{D42A27DB-BD31-4B8C-83A1-F6EECF244321}">
                <p14:modId xmlns:p14="http://schemas.microsoft.com/office/powerpoint/2010/main" val="915090290"/>
              </p:ext>
            </p:extLst>
          </p:nvPr>
        </p:nvGraphicFramePr>
        <p:xfrm>
          <a:off x="1861032" y="3789010"/>
          <a:ext cx="518983" cy="332149"/>
        </p:xfrm>
        <a:graphic>
          <a:graphicData uri="http://schemas.openxmlformats.org/presentationml/2006/ole">
            <mc:AlternateContent xmlns:mc="http://schemas.openxmlformats.org/markup-compatibility/2006">
              <mc:Choice xmlns:v="urn:schemas-microsoft-com:vml" Requires="v">
                <p:oleObj spid="_x0000_s33835" r:id="rId6" imgW="7315200" imgH="4978400" progId="Equation.2">
                  <p:embed/>
                </p:oleObj>
              </mc:Choice>
              <mc:Fallback>
                <p:oleObj r:id="rId6" imgW="7315200" imgH="4978400" progId="Equation.2">
                  <p:embed/>
                  <p:pic>
                    <p:nvPicPr>
                      <p:cNvPr id="17" name="Object 16">
                        <a:extLst>
                          <a:ext uri="{FF2B5EF4-FFF2-40B4-BE49-F238E27FC236}">
                            <a16:creationId xmlns:a16="http://schemas.microsoft.com/office/drawing/2014/main" id="{ED12F60C-0F0B-514A-AD1A-440A2FB8D6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1032" y="3789010"/>
                        <a:ext cx="518983" cy="332149"/>
                      </a:xfrm>
                      <a:prstGeom prst="rect">
                        <a:avLst/>
                      </a:prstGeom>
                      <a:noFill/>
                    </p:spPr>
                  </p:pic>
                </p:oleObj>
              </mc:Fallback>
            </mc:AlternateContent>
          </a:graphicData>
        </a:graphic>
      </p:graphicFrame>
    </p:spTree>
    <p:extLst>
      <p:ext uri="{BB962C8B-B14F-4D97-AF65-F5344CB8AC3E}">
        <p14:creationId xmlns:p14="http://schemas.microsoft.com/office/powerpoint/2010/main" val="107676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dirty="0"/>
              <a:t>Cellular planning and capacity</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3</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441411" y="1576432"/>
            <a:ext cx="5390978" cy="4273550"/>
          </a:xfrm>
        </p:spPr>
        <p:txBody>
          <a:bodyPr/>
          <a:lstStyle/>
          <a:p>
            <a:r>
              <a:rPr lang="en-US" sz="2400" dirty="0"/>
              <a:t>An operator is allocated a certain bandwidth allocation, based on the type of radio system being used</a:t>
            </a:r>
          </a:p>
          <a:p>
            <a:r>
              <a:rPr lang="en-US" sz="2400" dirty="0"/>
              <a:t>This radio bandwidth is sub-divided into a number of frequency groups. </a:t>
            </a:r>
          </a:p>
          <a:p>
            <a:r>
              <a:rPr lang="en-US" sz="2400" dirty="0"/>
              <a:t>The number of frequency groups is defined by the cluster size</a:t>
            </a:r>
          </a:p>
          <a:p>
            <a:r>
              <a:rPr lang="en-US" sz="2400" dirty="0"/>
              <a:t>Here N=4 and each frequency group has 3.75 MHZ bandwidth</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3AD2EF6A-F820-4B4D-8221-BA6C1345C2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05384" y="1692276"/>
            <a:ext cx="5981301" cy="3873500"/>
          </a:xfrm>
          <a:prstGeom prst="rect">
            <a:avLst/>
          </a:prstGeom>
          <a:noFill/>
          <a:ln>
            <a:noFill/>
          </a:ln>
        </p:spPr>
      </p:pic>
    </p:spTree>
    <p:extLst>
      <p:ext uri="{BB962C8B-B14F-4D97-AF65-F5344CB8AC3E}">
        <p14:creationId xmlns:p14="http://schemas.microsoft.com/office/powerpoint/2010/main" val="360754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dirty="0"/>
              <a:t>Cellular planning and capacity</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4</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441410" y="1576432"/>
            <a:ext cx="5956798" cy="4273550"/>
          </a:xfrm>
        </p:spPr>
        <p:txBody>
          <a:bodyPr/>
          <a:lstStyle/>
          <a:p>
            <a:r>
              <a:rPr lang="en-US" sz="2400" dirty="0"/>
              <a:t>We can see network examples based on a cluster size N of 3, 4 and 7. </a:t>
            </a:r>
          </a:p>
          <a:p>
            <a:r>
              <a:rPr lang="en-US" sz="2400" dirty="0"/>
              <a:t>The figure shows how the cochannel reuse distance varies with cluster size. </a:t>
            </a:r>
          </a:p>
          <a:p>
            <a:r>
              <a:rPr lang="en-US" sz="2400" dirty="0"/>
              <a:t>As the cluster group gets larger, so does the distance between adjacent cochannel cells. </a:t>
            </a:r>
          </a:p>
          <a:p>
            <a:r>
              <a:rPr lang="en-US" sz="2400" dirty="0"/>
              <a:t>Clearly, the more interference a system can tolerate, the lower the required   ratio and the smaller the resulting cluster size N.</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DC9A72B0-9D77-C14F-B1F9-D25280C44F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98207" y="1417638"/>
            <a:ext cx="5588477" cy="2561238"/>
          </a:xfrm>
          <a:prstGeom prst="rect">
            <a:avLst/>
          </a:prstGeom>
          <a:noFill/>
          <a:ln>
            <a:noFill/>
          </a:ln>
        </p:spPr>
      </p:pic>
    </p:spTree>
    <p:extLst>
      <p:ext uri="{BB962C8B-B14F-4D97-AF65-F5344CB8AC3E}">
        <p14:creationId xmlns:p14="http://schemas.microsoft.com/office/powerpoint/2010/main" val="30524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dirty="0"/>
              <a:t>Hexagonal Axes and Co-ordinate System</a:t>
            </a:r>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5</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441410" y="1576432"/>
            <a:ext cx="6540158" cy="2760784"/>
          </a:xfrm>
        </p:spPr>
        <p:txBody>
          <a:bodyPr/>
          <a:lstStyle/>
          <a:p>
            <a:r>
              <a:rPr lang="en-GB" sz="2400" dirty="0"/>
              <a:t>The most convenient co-ordinate system for a hexagonal cell structure is using axes inclined at 60 degrees. </a:t>
            </a:r>
          </a:p>
          <a:p>
            <a:r>
              <a:rPr lang="en-GB" sz="2400" dirty="0"/>
              <a:t>Assuming the origin to be at (0,0) and restricting u and v to integer values (</a:t>
            </a:r>
            <a:r>
              <a:rPr lang="en-GB" sz="2400" i="1" dirty="0"/>
              <a:t>u</a:t>
            </a:r>
            <a:r>
              <a:rPr lang="en-GB" sz="2400" dirty="0"/>
              <a:t>=</a:t>
            </a:r>
            <a:r>
              <a:rPr lang="en-GB" sz="2400" i="1" dirty="0" err="1"/>
              <a:t>i</a:t>
            </a:r>
            <a:r>
              <a:rPr lang="en-GB" sz="2400" dirty="0"/>
              <a:t>, </a:t>
            </a:r>
            <a:r>
              <a:rPr lang="en-GB" sz="2400" i="1" dirty="0"/>
              <a:t>v</a:t>
            </a:r>
            <a:r>
              <a:rPr lang="en-GB" sz="2400" dirty="0"/>
              <a:t>=</a:t>
            </a:r>
            <a:r>
              <a:rPr lang="en-GB" sz="2400" i="1" dirty="0"/>
              <a:t>j</a:t>
            </a:r>
            <a:r>
              <a:rPr lang="en-GB" sz="2400" dirty="0"/>
              <a:t>), the </a:t>
            </a:r>
            <a:r>
              <a:rPr lang="en-GB" sz="2400" i="1" dirty="0"/>
              <a:t>normalised</a:t>
            </a:r>
            <a:r>
              <a:rPr lang="en-GB" sz="2400" dirty="0"/>
              <a:t> distance to the cell centre is given by</a:t>
            </a:r>
          </a:p>
          <a:p>
            <a:endParaRPr lang="en-GB" sz="2400" dirty="0"/>
          </a:p>
          <a:p>
            <a:endParaRPr lang="en-GB" sz="2400" dirty="0"/>
          </a:p>
          <a:p>
            <a:endParaRPr lang="en-GB" sz="2400" dirty="0"/>
          </a:p>
          <a:p>
            <a:r>
              <a:rPr lang="en-GB" sz="2400" dirty="0"/>
              <a:t>Normalised so x=        =1</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98D68D41-5DDF-8F43-9689-A3826FD46074}"/>
              </a:ext>
            </a:extLst>
          </p:cNvPr>
          <p:cNvPicPr/>
          <p:nvPr/>
        </p:nvPicPr>
        <p:blipFill>
          <a:blip r:embed="rId3">
            <a:extLst>
              <a:ext uri="{28A0092B-C50C-407E-A947-70E740481C1C}">
                <a14:useLocalDpi xmlns:a14="http://schemas.microsoft.com/office/drawing/2010/main" val="0"/>
              </a:ext>
            </a:extLst>
          </a:blip>
          <a:srcRect t="2286"/>
          <a:stretch>
            <a:fillRect/>
          </a:stretch>
        </p:blipFill>
        <p:spPr bwMode="auto">
          <a:xfrm>
            <a:off x="6660292" y="1593639"/>
            <a:ext cx="5280741" cy="3707409"/>
          </a:xfrm>
          <a:prstGeom prst="rect">
            <a:avLst/>
          </a:prstGeom>
          <a:noFill/>
          <a:ln>
            <a:noFill/>
          </a:ln>
        </p:spPr>
      </p:pic>
      <p:sp>
        <p:nvSpPr>
          <p:cNvPr id="3" name="Rectangle 2">
            <a:extLst>
              <a:ext uri="{FF2B5EF4-FFF2-40B4-BE49-F238E27FC236}">
                <a16:creationId xmlns:a16="http://schemas.microsoft.com/office/drawing/2014/main" id="{0D128C08-FC2E-7940-9B11-5344683A6D6B}"/>
              </a:ext>
            </a:extLst>
          </p:cNvPr>
          <p:cNvSpPr>
            <a:spLocks noChangeArrowheads="1"/>
          </p:cNvSpPr>
          <p:nvPr/>
        </p:nvSpPr>
        <p:spPr bwMode="auto">
          <a:xfrm>
            <a:off x="2125362" y="4496009"/>
            <a:ext cx="155479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11EF366B-3583-9D4D-BEA0-AC1C9E48A342}"/>
              </a:ext>
            </a:extLst>
          </p:cNvPr>
          <p:cNvGraphicFramePr>
            <a:graphicFrameLocks noChangeAspect="1"/>
          </p:cNvGraphicFramePr>
          <p:nvPr>
            <p:extLst>
              <p:ext uri="{D42A27DB-BD31-4B8C-83A1-F6EECF244321}">
                <p14:modId xmlns:p14="http://schemas.microsoft.com/office/powerpoint/2010/main" val="538601398"/>
              </p:ext>
            </p:extLst>
          </p:nvPr>
        </p:nvGraphicFramePr>
        <p:xfrm>
          <a:off x="2125362" y="4496010"/>
          <a:ext cx="3605170" cy="805038"/>
        </p:xfrm>
        <a:graphic>
          <a:graphicData uri="http://schemas.openxmlformats.org/presentationml/2006/ole">
            <mc:AlternateContent xmlns:mc="http://schemas.openxmlformats.org/markup-compatibility/2006">
              <mc:Choice xmlns:v="urn:schemas-microsoft-com:vml" Requires="v">
                <p:oleObj spid="_x0000_s47121" r:id="rId4" imgW="1308100" imgH="279400" progId="Equation.2">
                  <p:embed/>
                </p:oleObj>
              </mc:Choice>
              <mc:Fallback>
                <p:oleObj r:id="rId4" imgW="1308100" imgH="279400" progId="Equation.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5362" y="4496010"/>
                        <a:ext cx="3605170" cy="805038"/>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571DEA30-2706-2A4D-9049-59E898EEDC67}"/>
              </a:ext>
            </a:extLst>
          </p:cNvPr>
          <p:cNvGraphicFramePr>
            <a:graphicFrameLocks noChangeAspect="1"/>
          </p:cNvGraphicFramePr>
          <p:nvPr>
            <p:extLst>
              <p:ext uri="{D42A27DB-BD31-4B8C-83A1-F6EECF244321}">
                <p14:modId xmlns:p14="http://schemas.microsoft.com/office/powerpoint/2010/main" val="862900639"/>
              </p:ext>
            </p:extLst>
          </p:nvPr>
        </p:nvGraphicFramePr>
        <p:xfrm>
          <a:off x="3334823" y="5667996"/>
          <a:ext cx="518983" cy="332149"/>
        </p:xfrm>
        <a:graphic>
          <a:graphicData uri="http://schemas.openxmlformats.org/presentationml/2006/ole">
            <mc:AlternateContent xmlns:mc="http://schemas.openxmlformats.org/markup-compatibility/2006">
              <mc:Choice xmlns:v="urn:schemas-microsoft-com:vml" Requires="v">
                <p:oleObj spid="_x0000_s47122" r:id="rId6" imgW="7315200" imgH="4978400" progId="Equation.2">
                  <p:embed/>
                </p:oleObj>
              </mc:Choice>
              <mc:Fallback>
                <p:oleObj r:id="rId6" imgW="7315200" imgH="4978400" progId="Equation.2">
                  <p:embed/>
                  <p:pic>
                    <p:nvPicPr>
                      <p:cNvPr id="18" name="Object 17">
                        <a:extLst>
                          <a:ext uri="{FF2B5EF4-FFF2-40B4-BE49-F238E27FC236}">
                            <a16:creationId xmlns:a16="http://schemas.microsoft.com/office/drawing/2014/main" id="{01A2BA03-A5E3-8444-A3DC-751B638F45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4823" y="5667996"/>
                        <a:ext cx="518983" cy="332149"/>
                      </a:xfrm>
                      <a:prstGeom prst="rect">
                        <a:avLst/>
                      </a:prstGeom>
                      <a:noFill/>
                    </p:spPr>
                  </p:pic>
                </p:oleObj>
              </mc:Fallback>
            </mc:AlternateContent>
          </a:graphicData>
        </a:graphic>
      </p:graphicFrame>
    </p:spTree>
    <p:extLst>
      <p:ext uri="{BB962C8B-B14F-4D97-AF65-F5344CB8AC3E}">
        <p14:creationId xmlns:p14="http://schemas.microsoft.com/office/powerpoint/2010/main" val="391060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dirty="0"/>
              <a:t>Hexagonal Axes and Co-ordinate System</a:t>
            </a:r>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6</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421231" y="1412404"/>
            <a:ext cx="7882510" cy="2760784"/>
          </a:xfrm>
        </p:spPr>
        <p:txBody>
          <a:bodyPr/>
          <a:lstStyle/>
          <a:p>
            <a:r>
              <a:rPr lang="en-GB" sz="2400" dirty="0"/>
              <a:t>To compute the number of cells per cluster, an arrangement of the form shown here is used. </a:t>
            </a:r>
          </a:p>
          <a:p>
            <a:r>
              <a:rPr lang="en-GB" sz="2400" dirty="0"/>
              <a:t>The cells designated by the letter A are the six nearest cochannel cells (i.e. the first-tier) to the centre cell . </a:t>
            </a:r>
          </a:p>
          <a:p>
            <a:r>
              <a:rPr lang="en-GB" sz="2400" dirty="0"/>
              <a:t>It can be seen that these cells are located at the vertices of the larger hexagonal cell of radius D. The radius of the larger cell D  is given by  </a:t>
            </a:r>
          </a:p>
          <a:p>
            <a:endParaRPr lang="en-GB" sz="2400" dirty="0"/>
          </a:p>
          <a:p>
            <a:endParaRPr lang="en-GB"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D128C08-FC2E-7940-9B11-5344683A6D6B}"/>
              </a:ext>
            </a:extLst>
          </p:cNvPr>
          <p:cNvSpPr>
            <a:spLocks noChangeArrowheads="1"/>
          </p:cNvSpPr>
          <p:nvPr/>
        </p:nvSpPr>
        <p:spPr bwMode="auto">
          <a:xfrm>
            <a:off x="2125362" y="4496009"/>
            <a:ext cx="155479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FE6074A9-E260-9A41-95C0-7A36647378F4}"/>
              </a:ext>
            </a:extLst>
          </p:cNvPr>
          <p:cNvPicPr/>
          <p:nvPr/>
        </p:nvPicPr>
        <p:blipFill>
          <a:blip r:embed="rId3">
            <a:extLst>
              <a:ext uri="{28A0092B-C50C-407E-A947-70E740481C1C}">
                <a14:useLocalDpi xmlns:a14="http://schemas.microsoft.com/office/drawing/2010/main" val="0"/>
              </a:ext>
            </a:extLst>
          </a:blip>
          <a:srcRect r="37425"/>
          <a:stretch>
            <a:fillRect/>
          </a:stretch>
        </p:blipFill>
        <p:spPr bwMode="auto">
          <a:xfrm>
            <a:off x="8871868" y="1940011"/>
            <a:ext cx="2731127" cy="2555998"/>
          </a:xfrm>
          <a:prstGeom prst="rect">
            <a:avLst/>
          </a:prstGeom>
          <a:noFill/>
          <a:ln>
            <a:noFill/>
          </a:ln>
        </p:spPr>
      </p:pic>
      <p:sp>
        <p:nvSpPr>
          <p:cNvPr id="14" name="Rectangle 7">
            <a:extLst>
              <a:ext uri="{FF2B5EF4-FFF2-40B4-BE49-F238E27FC236}">
                <a16:creationId xmlns:a16="http://schemas.microsoft.com/office/drawing/2014/main" id="{B715EE1A-7561-0B4F-A0E5-11862CA904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06225BED-92AE-DF43-ABC9-6203F48117A2}"/>
              </a:ext>
            </a:extLst>
          </p:cNvPr>
          <p:cNvGraphicFramePr>
            <a:graphicFrameLocks noChangeAspect="1"/>
          </p:cNvGraphicFramePr>
          <p:nvPr>
            <p:extLst>
              <p:ext uri="{D42A27DB-BD31-4B8C-83A1-F6EECF244321}">
                <p14:modId xmlns:p14="http://schemas.microsoft.com/office/powerpoint/2010/main" val="2919279805"/>
              </p:ext>
            </p:extLst>
          </p:nvPr>
        </p:nvGraphicFramePr>
        <p:xfrm>
          <a:off x="5951960" y="3846636"/>
          <a:ext cx="800052" cy="326552"/>
        </p:xfrm>
        <a:graphic>
          <a:graphicData uri="http://schemas.openxmlformats.org/presentationml/2006/ole">
            <mc:AlternateContent xmlns:mc="http://schemas.openxmlformats.org/markup-compatibility/2006">
              <mc:Choice xmlns:v="urn:schemas-microsoft-com:vml" Requires="v">
                <p:oleObj spid="_x0000_s48143" r:id="rId4" imgW="622300" imgH="254000" progId="Equation.2">
                  <p:embed/>
                </p:oleObj>
              </mc:Choice>
              <mc:Fallback>
                <p:oleObj r:id="rId4" imgW="622300" imgH="254000" progId="Equation.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960" y="3846636"/>
                        <a:ext cx="800052" cy="326552"/>
                      </a:xfrm>
                      <a:prstGeom prst="rect">
                        <a:avLst/>
                      </a:prstGeom>
                      <a:noFill/>
                    </p:spPr>
                  </p:pic>
                </p:oleObj>
              </mc:Fallback>
            </mc:AlternateContent>
          </a:graphicData>
        </a:graphic>
      </p:graphicFrame>
    </p:spTree>
    <p:extLst>
      <p:ext uri="{BB962C8B-B14F-4D97-AF65-F5344CB8AC3E}">
        <p14:creationId xmlns:p14="http://schemas.microsoft.com/office/powerpoint/2010/main" val="11840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dirty="0"/>
              <a:t>Hexagonal Axes and Co-ordinate System</a:t>
            </a:r>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7</a:t>
            </a:fld>
            <a:endParaRPr lang="en-GB"/>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D128C08-FC2E-7940-9B11-5344683A6D6B}"/>
              </a:ext>
            </a:extLst>
          </p:cNvPr>
          <p:cNvSpPr>
            <a:spLocks noChangeArrowheads="1"/>
          </p:cNvSpPr>
          <p:nvPr/>
        </p:nvSpPr>
        <p:spPr bwMode="auto">
          <a:xfrm>
            <a:off x="2125362" y="4496009"/>
            <a:ext cx="155479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FE6074A9-E260-9A41-95C0-7A36647378F4}"/>
              </a:ext>
            </a:extLst>
          </p:cNvPr>
          <p:cNvPicPr/>
          <p:nvPr/>
        </p:nvPicPr>
        <p:blipFill>
          <a:blip r:embed="rId3">
            <a:extLst>
              <a:ext uri="{28A0092B-C50C-407E-A947-70E740481C1C}">
                <a14:useLocalDpi xmlns:a14="http://schemas.microsoft.com/office/drawing/2010/main" val="0"/>
              </a:ext>
            </a:extLst>
          </a:blip>
          <a:srcRect r="37425"/>
          <a:stretch>
            <a:fillRect/>
          </a:stretch>
        </p:blipFill>
        <p:spPr bwMode="auto">
          <a:xfrm>
            <a:off x="8871868" y="1940011"/>
            <a:ext cx="2731127" cy="2555998"/>
          </a:xfrm>
          <a:prstGeom prst="rect">
            <a:avLst/>
          </a:prstGeom>
          <a:noFill/>
          <a:ln>
            <a:noFill/>
          </a:ln>
        </p:spPr>
      </p:pic>
      <p:sp>
        <p:nvSpPr>
          <p:cNvPr id="14" name="Rectangle 7">
            <a:extLst>
              <a:ext uri="{FF2B5EF4-FFF2-40B4-BE49-F238E27FC236}">
                <a16:creationId xmlns:a16="http://schemas.microsoft.com/office/drawing/2014/main" id="{B715EE1A-7561-0B4F-A0E5-11862CA904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A509349A-1570-A743-BAB2-987E8EAAEF82}"/>
              </a:ext>
            </a:extLst>
          </p:cNvPr>
          <p:cNvGraphicFramePr>
            <a:graphicFrameLocks noChangeAspect="1"/>
          </p:cNvGraphicFramePr>
          <p:nvPr>
            <p:extLst>
              <p:ext uri="{D42A27DB-BD31-4B8C-83A1-F6EECF244321}">
                <p14:modId xmlns:p14="http://schemas.microsoft.com/office/powerpoint/2010/main" val="807186855"/>
              </p:ext>
            </p:extLst>
          </p:nvPr>
        </p:nvGraphicFramePr>
        <p:xfrm>
          <a:off x="637197" y="1417638"/>
          <a:ext cx="7540893" cy="4817793"/>
        </p:xfrm>
        <a:graphic>
          <a:graphicData uri="http://schemas.openxmlformats.org/presentationml/2006/ole">
            <mc:AlternateContent xmlns:mc="http://schemas.openxmlformats.org/markup-compatibility/2006">
              <mc:Choice xmlns:v="urn:schemas-microsoft-com:vml" Requires="v">
                <p:oleObj spid="_x0000_s50186" name="Document" r:id="rId4" imgW="5943600" imgH="3797300" progId="Word.Document.12">
                  <p:embed/>
                </p:oleObj>
              </mc:Choice>
              <mc:Fallback>
                <p:oleObj name="Document" r:id="rId4" imgW="5943600" imgH="3797300" progId="Word.Document.12">
                  <p:embed/>
                  <p:pic>
                    <p:nvPicPr>
                      <p:cNvPr id="0" name=""/>
                      <p:cNvPicPr/>
                      <p:nvPr/>
                    </p:nvPicPr>
                    <p:blipFill>
                      <a:blip r:embed="rId5"/>
                      <a:stretch>
                        <a:fillRect/>
                      </a:stretch>
                    </p:blipFill>
                    <p:spPr>
                      <a:xfrm>
                        <a:off x="637197" y="1417638"/>
                        <a:ext cx="7540893" cy="4817793"/>
                      </a:xfrm>
                      <a:prstGeom prst="rect">
                        <a:avLst/>
                      </a:prstGeom>
                    </p:spPr>
                  </p:pic>
                </p:oleObj>
              </mc:Fallback>
            </mc:AlternateContent>
          </a:graphicData>
        </a:graphic>
      </p:graphicFrame>
    </p:spTree>
    <p:extLst>
      <p:ext uri="{BB962C8B-B14F-4D97-AF65-F5344CB8AC3E}">
        <p14:creationId xmlns:p14="http://schemas.microsoft.com/office/powerpoint/2010/main" val="158434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dirty="0"/>
              <a:t>Hexagonal Axes and Co-ordinate System</a:t>
            </a:r>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8</a:t>
            </a:fld>
            <a:endParaRPr lang="en-GB"/>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D128C08-FC2E-7940-9B11-5344683A6D6B}"/>
              </a:ext>
            </a:extLst>
          </p:cNvPr>
          <p:cNvSpPr>
            <a:spLocks noChangeArrowheads="1"/>
          </p:cNvSpPr>
          <p:nvPr/>
        </p:nvSpPr>
        <p:spPr bwMode="auto">
          <a:xfrm>
            <a:off x="2125362" y="4496009"/>
            <a:ext cx="155479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FE6074A9-E260-9A41-95C0-7A36647378F4}"/>
              </a:ext>
            </a:extLst>
          </p:cNvPr>
          <p:cNvPicPr/>
          <p:nvPr/>
        </p:nvPicPr>
        <p:blipFill>
          <a:blip r:embed="rId3">
            <a:extLst>
              <a:ext uri="{28A0092B-C50C-407E-A947-70E740481C1C}">
                <a14:useLocalDpi xmlns:a14="http://schemas.microsoft.com/office/drawing/2010/main" val="0"/>
              </a:ext>
            </a:extLst>
          </a:blip>
          <a:srcRect r="37425"/>
          <a:stretch>
            <a:fillRect/>
          </a:stretch>
        </p:blipFill>
        <p:spPr bwMode="auto">
          <a:xfrm>
            <a:off x="8871868" y="1940011"/>
            <a:ext cx="2731127" cy="2555998"/>
          </a:xfrm>
          <a:prstGeom prst="rect">
            <a:avLst/>
          </a:prstGeom>
          <a:noFill/>
          <a:ln>
            <a:noFill/>
          </a:ln>
        </p:spPr>
      </p:pic>
      <p:sp>
        <p:nvSpPr>
          <p:cNvPr id="14" name="Rectangle 7">
            <a:extLst>
              <a:ext uri="{FF2B5EF4-FFF2-40B4-BE49-F238E27FC236}">
                <a16:creationId xmlns:a16="http://schemas.microsoft.com/office/drawing/2014/main" id="{B715EE1A-7561-0B4F-A0E5-11862CA904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2A5B971C-6F06-2542-B016-281BCCD1CE0B}"/>
              </a:ext>
            </a:extLst>
          </p:cNvPr>
          <p:cNvGraphicFramePr>
            <a:graphicFrameLocks noChangeAspect="1"/>
          </p:cNvGraphicFramePr>
          <p:nvPr>
            <p:extLst>
              <p:ext uri="{D42A27DB-BD31-4B8C-83A1-F6EECF244321}">
                <p14:modId xmlns:p14="http://schemas.microsoft.com/office/powerpoint/2010/main" val="2224526975"/>
              </p:ext>
            </p:extLst>
          </p:nvPr>
        </p:nvGraphicFramePr>
        <p:xfrm>
          <a:off x="1098271" y="1262866"/>
          <a:ext cx="7595989" cy="4804301"/>
        </p:xfrm>
        <a:graphic>
          <a:graphicData uri="http://schemas.openxmlformats.org/presentationml/2006/ole">
            <mc:AlternateContent xmlns:mc="http://schemas.openxmlformats.org/markup-compatibility/2006">
              <mc:Choice xmlns:v="urn:schemas-microsoft-com:vml" Requires="v">
                <p:oleObj spid="_x0000_s52233" name="Document" r:id="rId4" imgW="5943600" imgH="3759200" progId="Word.Document.12">
                  <p:embed/>
                </p:oleObj>
              </mc:Choice>
              <mc:Fallback>
                <p:oleObj name="Document" r:id="rId4" imgW="5943600" imgH="3759200" progId="Word.Document.12">
                  <p:embed/>
                  <p:pic>
                    <p:nvPicPr>
                      <p:cNvPr id="0" name=""/>
                      <p:cNvPicPr/>
                      <p:nvPr/>
                    </p:nvPicPr>
                    <p:blipFill>
                      <a:blip r:embed="rId5"/>
                      <a:stretch>
                        <a:fillRect/>
                      </a:stretch>
                    </p:blipFill>
                    <p:spPr>
                      <a:xfrm>
                        <a:off x="1098271" y="1262866"/>
                        <a:ext cx="7595989" cy="4804301"/>
                      </a:xfrm>
                      <a:prstGeom prst="rect">
                        <a:avLst/>
                      </a:prstGeom>
                    </p:spPr>
                  </p:pic>
                </p:oleObj>
              </mc:Fallback>
            </mc:AlternateContent>
          </a:graphicData>
        </a:graphic>
      </p:graphicFrame>
    </p:spTree>
    <p:extLst>
      <p:ext uri="{BB962C8B-B14F-4D97-AF65-F5344CB8AC3E}">
        <p14:creationId xmlns:p14="http://schemas.microsoft.com/office/powerpoint/2010/main" val="347424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dirty="0"/>
              <a:t>Hexagonal Axes and Co-ordinate System</a:t>
            </a:r>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9</a:t>
            </a:fld>
            <a:endParaRPr lang="en-GB"/>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D128C08-FC2E-7940-9B11-5344683A6D6B}"/>
              </a:ext>
            </a:extLst>
          </p:cNvPr>
          <p:cNvSpPr>
            <a:spLocks noChangeArrowheads="1"/>
          </p:cNvSpPr>
          <p:nvPr/>
        </p:nvSpPr>
        <p:spPr bwMode="auto">
          <a:xfrm>
            <a:off x="2125362" y="4496009"/>
            <a:ext cx="155479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7">
            <a:extLst>
              <a:ext uri="{FF2B5EF4-FFF2-40B4-BE49-F238E27FC236}">
                <a16:creationId xmlns:a16="http://schemas.microsoft.com/office/drawing/2014/main" id="{B715EE1A-7561-0B4F-A0E5-11862CA904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11F829FE-2391-FB4D-BD92-56B8579197B3}"/>
              </a:ext>
            </a:extLst>
          </p:cNvPr>
          <p:cNvSpPr/>
          <p:nvPr/>
        </p:nvSpPr>
        <p:spPr>
          <a:xfrm>
            <a:off x="749644" y="1494740"/>
            <a:ext cx="10816280" cy="1877437"/>
          </a:xfrm>
          <a:prstGeom prst="rect">
            <a:avLst/>
          </a:prstGeom>
        </p:spPr>
        <p:txBody>
          <a:bodyPr wrap="square">
            <a:spAutoFit/>
          </a:bodyPr>
          <a:lstStyle/>
          <a:p>
            <a:pPr marL="342900" indent="-342900" algn="just" hangingPunct="0">
              <a:spcBef>
                <a:spcPts val="1200"/>
              </a:spcBef>
              <a:spcAft>
                <a:spcPts val="1200"/>
              </a:spcAft>
              <a:buFont typeface="Arial" panose="020B0604020202020204" pitchFamily="34" charset="0"/>
              <a:buChar char="•"/>
            </a:pPr>
            <a:r>
              <a:rPr lang="en-GB" sz="2400" dirty="0">
                <a:latin typeface="+mj-lt"/>
                <a:ea typeface="Times New Roman" panose="02020603050405020304" pitchFamily="18" charset="0"/>
                <a:cs typeface="Times New Roman" panose="02020603050405020304" pitchFamily="18" charset="0"/>
              </a:rPr>
              <a:t>This equation is important since it relates the cell radius and the reuse distance to the cluster size. </a:t>
            </a:r>
          </a:p>
          <a:p>
            <a:pPr marL="342900" indent="-342900" algn="just" hangingPunct="0">
              <a:spcBef>
                <a:spcPts val="1200"/>
              </a:spcBef>
              <a:spcAft>
                <a:spcPts val="1200"/>
              </a:spcAft>
              <a:buFont typeface="Arial" panose="020B0604020202020204" pitchFamily="34" charset="0"/>
              <a:buChar char="•"/>
            </a:pPr>
            <a:r>
              <a:rPr lang="en-GB" sz="2400" dirty="0">
                <a:latin typeface="+mj-lt"/>
                <a:ea typeface="Times New Roman" panose="02020603050405020304" pitchFamily="18" charset="0"/>
                <a:cs typeface="Times New Roman" panose="02020603050405020304" pitchFamily="18" charset="0"/>
              </a:rPr>
              <a:t>The term </a:t>
            </a:r>
            <a:r>
              <a:rPr lang="en-GB" sz="2400" i="1" dirty="0">
                <a:latin typeface="+mj-lt"/>
                <a:ea typeface="Times New Roman" panose="02020603050405020304" pitchFamily="18" charset="0"/>
                <a:cs typeface="Times New Roman" panose="02020603050405020304" pitchFamily="18" charset="0"/>
              </a:rPr>
              <a:t>D</a:t>
            </a:r>
            <a:r>
              <a:rPr lang="en-GB" sz="2400" dirty="0">
                <a:latin typeface="+mj-lt"/>
                <a:ea typeface="Times New Roman" panose="02020603050405020304" pitchFamily="18" charset="0"/>
                <a:cs typeface="Times New Roman" panose="02020603050405020304" pitchFamily="18" charset="0"/>
              </a:rPr>
              <a:t>/</a:t>
            </a:r>
            <a:r>
              <a:rPr lang="en-GB" sz="2400" i="1" dirty="0">
                <a:latin typeface="+mj-lt"/>
                <a:ea typeface="Times New Roman" panose="02020603050405020304" pitchFamily="18" charset="0"/>
                <a:cs typeface="Times New Roman" panose="02020603050405020304" pitchFamily="18" charset="0"/>
              </a:rPr>
              <a:t>R</a:t>
            </a:r>
            <a:r>
              <a:rPr lang="en-GB" sz="2400" dirty="0">
                <a:latin typeface="+mj-lt"/>
                <a:ea typeface="Times New Roman" panose="02020603050405020304" pitchFamily="18" charset="0"/>
                <a:cs typeface="Times New Roman" panose="02020603050405020304" pitchFamily="18" charset="0"/>
              </a:rPr>
              <a:t> is referred to as the normalised cochannel reuse ratio. For example for a cluster size of 7, the ratio of </a:t>
            </a:r>
            <a:r>
              <a:rPr lang="en-GB" sz="2400" i="1" dirty="0">
                <a:latin typeface="+mj-lt"/>
                <a:ea typeface="Times New Roman" panose="02020603050405020304" pitchFamily="18" charset="0"/>
                <a:cs typeface="Times New Roman" panose="02020603050405020304" pitchFamily="18" charset="0"/>
              </a:rPr>
              <a:t>D</a:t>
            </a:r>
            <a:r>
              <a:rPr lang="en-GB" sz="2400" dirty="0">
                <a:latin typeface="+mj-lt"/>
                <a:ea typeface="Times New Roman" panose="02020603050405020304" pitchFamily="18" charset="0"/>
                <a:cs typeface="Times New Roman" panose="02020603050405020304" pitchFamily="18" charset="0"/>
              </a:rPr>
              <a:t>/</a:t>
            </a:r>
            <a:r>
              <a:rPr lang="en-GB" sz="2400" i="1" dirty="0">
                <a:latin typeface="+mj-lt"/>
                <a:ea typeface="Times New Roman" panose="02020603050405020304" pitchFamily="18" charset="0"/>
                <a:cs typeface="Times New Roman" panose="02020603050405020304" pitchFamily="18" charset="0"/>
              </a:rPr>
              <a:t>R</a:t>
            </a:r>
            <a:r>
              <a:rPr lang="en-GB" sz="2400" dirty="0">
                <a:latin typeface="+mj-lt"/>
                <a:ea typeface="Times New Roman" panose="02020603050405020304" pitchFamily="18" charset="0"/>
                <a:cs typeface="Times New Roman" panose="02020603050405020304" pitchFamily="18" charset="0"/>
              </a:rPr>
              <a:t> is 4.6</a:t>
            </a:r>
            <a:endParaRPr lang="en-GB" sz="2400" dirty="0">
              <a:effectLst/>
              <a:latin typeface="+mj-lt"/>
              <a:ea typeface="Calibri" panose="020F0502020204030204" pitchFamily="34"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F4130BEE-9328-434A-BA10-AA6053901E7C}"/>
              </a:ext>
            </a:extLst>
          </p:cNvPr>
          <p:cNvGraphicFramePr>
            <a:graphicFrameLocks noChangeAspect="1"/>
          </p:cNvGraphicFramePr>
          <p:nvPr>
            <p:extLst>
              <p:ext uri="{D42A27DB-BD31-4B8C-83A1-F6EECF244321}">
                <p14:modId xmlns:p14="http://schemas.microsoft.com/office/powerpoint/2010/main" val="995502509"/>
              </p:ext>
            </p:extLst>
          </p:nvPr>
        </p:nvGraphicFramePr>
        <p:xfrm>
          <a:off x="2963563" y="3551923"/>
          <a:ext cx="6398202" cy="2679589"/>
        </p:xfrm>
        <a:graphic>
          <a:graphicData uri="http://schemas.openxmlformats.org/presentationml/2006/ole">
            <mc:AlternateContent xmlns:mc="http://schemas.openxmlformats.org/markup-compatibility/2006">
              <mc:Choice xmlns:v="urn:schemas-microsoft-com:vml" Requires="v">
                <p:oleObj spid="_x0000_s54280" name="Document" r:id="rId3" imgW="5943600" imgH="2489200" progId="Word.Document.12">
                  <p:embed/>
                </p:oleObj>
              </mc:Choice>
              <mc:Fallback>
                <p:oleObj name="Document" r:id="rId3" imgW="5943600" imgH="2489200" progId="Word.Document.12">
                  <p:embed/>
                  <p:pic>
                    <p:nvPicPr>
                      <p:cNvPr id="0" name=""/>
                      <p:cNvPicPr/>
                      <p:nvPr/>
                    </p:nvPicPr>
                    <p:blipFill>
                      <a:blip r:embed="rId4"/>
                      <a:stretch>
                        <a:fillRect/>
                      </a:stretch>
                    </p:blipFill>
                    <p:spPr>
                      <a:xfrm>
                        <a:off x="2963563" y="3551923"/>
                        <a:ext cx="6398202" cy="2679589"/>
                      </a:xfrm>
                      <a:prstGeom prst="rect">
                        <a:avLst/>
                      </a:prstGeom>
                    </p:spPr>
                  </p:pic>
                </p:oleObj>
              </mc:Fallback>
            </mc:AlternateContent>
          </a:graphicData>
        </a:graphic>
      </p:graphicFrame>
    </p:spTree>
    <p:extLst>
      <p:ext uri="{BB962C8B-B14F-4D97-AF65-F5344CB8AC3E}">
        <p14:creationId xmlns:p14="http://schemas.microsoft.com/office/powerpoint/2010/main" val="3598210346"/>
      </p:ext>
    </p:extLst>
  </p:cSld>
  <p:clrMapOvr>
    <a:masterClrMapping/>
  </p:clrMapOvr>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UOB template subtitle in white bar 01 May</Template>
  <TotalTime>4551</TotalTime>
  <Words>933</Words>
  <Application>Microsoft Macintosh PowerPoint</Application>
  <PresentationFormat>Widescreen</PresentationFormat>
  <Paragraphs>68</Paragraphs>
  <Slides>14</Slides>
  <Notes>1</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8" baseType="lpstr">
      <vt:lpstr>Arial</vt:lpstr>
      <vt:lpstr>UOBtemplate 13 Feb</vt:lpstr>
      <vt:lpstr>Equation.2</vt:lpstr>
      <vt:lpstr>Document</vt:lpstr>
      <vt:lpstr>PowerPoint Presentation</vt:lpstr>
      <vt:lpstr>Cellular planning and capacity</vt:lpstr>
      <vt:lpstr>Cellular planning and capacity</vt:lpstr>
      <vt:lpstr>Cellular planning and capacity</vt:lpstr>
      <vt:lpstr>Hexagonal Axes and Co-ordinate System</vt:lpstr>
      <vt:lpstr>Hexagonal Axes and Co-ordinate System</vt:lpstr>
      <vt:lpstr>Hexagonal Axes and Co-ordinate System</vt:lpstr>
      <vt:lpstr>Hexagonal Axes and Co-ordinate System</vt:lpstr>
      <vt:lpstr>Hexagonal Axes and Co-ordinate System</vt:lpstr>
      <vt:lpstr>Cluster size as a function of Cochannel Interference</vt:lpstr>
      <vt:lpstr>Cluster size</vt:lpstr>
      <vt:lpstr>Capacity evaluation</vt:lpstr>
      <vt:lpstr>Capacity evaluation</vt:lpstr>
      <vt:lpstr>Microcellular systems</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CDT Industrial mtg 27th July</dc:title>
  <dc:creator>Mark Beach</dc:creator>
  <cp:lastModifiedBy>Angela Doufexi</cp:lastModifiedBy>
  <cp:revision>209</cp:revision>
  <cp:lastPrinted>2018-11-14T15:18:03Z</cp:lastPrinted>
  <dcterms:created xsi:type="dcterms:W3CDTF">2007-05-01T15:00:58Z</dcterms:created>
  <dcterms:modified xsi:type="dcterms:W3CDTF">2020-09-29T09:40:01Z</dcterms:modified>
</cp:coreProperties>
</file>