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0" r:id="rId2"/>
    <p:sldId id="376" r:id="rId3"/>
    <p:sldId id="374" r:id="rId4"/>
    <p:sldId id="375" r:id="rId5"/>
    <p:sldId id="365" r:id="rId6"/>
    <p:sldId id="372" r:id="rId7"/>
    <p:sldId id="373" r:id="rId8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9DD3E-4396-A24F-8345-B45BB049B096}" v="7" dt="2020-10-05T20:15:22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08"/>
    <p:restoredTop sz="93879"/>
  </p:normalViewPr>
  <p:slideViewPr>
    <p:cSldViewPr snapToGrid="0">
      <p:cViewPr varScale="1">
        <p:scale>
          <a:sx n="64" d="100"/>
          <a:sy n="64" d="100"/>
        </p:scale>
        <p:origin x="168" y="1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9E79DD3E-4396-A24F-8345-B45BB049B096}"/>
    <pc:docChg chg="modSld modShowInfo">
      <pc:chgData name="George Oikonomou" userId="e5e5709f-5788-4bb9-a2cb-c47cfc333c75" providerId="ADAL" clId="{9E79DD3E-4396-A24F-8345-B45BB049B096}" dt="2020-10-12T16:36:04.498" v="1" actId="2744"/>
      <pc:docMkLst>
        <pc:docMk/>
      </pc:docMkLst>
      <pc:sldChg chg="modSp mod">
        <pc:chgData name="George Oikonomou" userId="e5e5709f-5788-4bb9-a2cb-c47cfc333c75" providerId="ADAL" clId="{9E79DD3E-4396-A24F-8345-B45BB049B096}" dt="2020-10-12T15:58:28.132" v="0" actId="20577"/>
        <pc:sldMkLst>
          <pc:docMk/>
          <pc:sldMk cId="4014245974" sldId="376"/>
        </pc:sldMkLst>
        <pc:spChg chg="mod">
          <ac:chgData name="George Oikonomou" userId="e5e5709f-5788-4bb9-a2cb-c47cfc333c75" providerId="ADAL" clId="{9E79DD3E-4396-A24F-8345-B45BB049B096}" dt="2020-10-12T15:58:28.132" v="0" actId="20577"/>
          <ac:spMkLst>
            <pc:docMk/>
            <pc:sldMk cId="4014245974" sldId="376"/>
            <ac:spMk id="3" creationId="{C9C04A13-50C8-2E40-B47C-58321E0A34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B97D50B4-146C-C04C-9EF6-A344FEEC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F6B029A8-8E36-1E4A-B4EA-C34003CA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067531C2-E751-E34E-B91C-61CFA3AAF1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66292D8D-BF60-0C48-9E87-6634434CC1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9BE80C3-53C8-024E-9610-83800CCCA5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4F0AC40-79FB-CB4E-9CF6-1379A8D445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F5F43F4A-34E3-804F-BEB1-3E69DE52F6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A6B4763B-0219-AF41-AE84-65ADA0E0A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22A47D9F-BCEB-D04E-BA5F-27BA43943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9667AAF-8612-B545-B03C-53C8EFC14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03268-22C8-B14F-861F-DE34578375E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903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02D37F3-0C5E-9244-96D9-EECF2ACEBA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D27ACCA-8029-BE46-8C1D-3DAE6DC42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FADC-C808-0548-91CC-45827F00D2C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833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52F6373-896B-564B-BA5C-1D0E81727A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D3254C9-4B84-AD4C-AD3B-8E5526417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9FD55-61B7-6842-B39A-D5575CC988C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37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193D0C0-4F4C-DE46-8627-3DE85F8B24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C379DC8-0884-694B-ABDC-CCEC978D11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8F8D4-CB56-F243-B02E-D5AE42E1297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042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E90873-64B9-124D-8BE9-F699E6F2DE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ADA97B-8C6D-ED4E-83C0-22BE900D17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9FB1C-AAC5-9342-8515-AB63EE121E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66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AD82C09-DDEE-CC4E-B212-2C325E037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C2D3599-B680-324C-A35B-1914A9BAA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B6D40-9B5A-9141-B5BE-676F4628A0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202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7A980B0-EB69-EE45-9212-E2A65B29B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A4E4777-18E1-D743-8170-3595742DD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F1A3E0F-1E84-0D42-A5EB-89FD526FCDB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9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74305EA-43DE-5744-B8DC-FE66C5D6A9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58F65BBF-8479-1C49-AF2E-0E113560D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07B13-0785-5242-BD7E-DB5F7F0779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63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523BC43-7134-7946-9516-6E794AD76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B7815B73-4854-FE40-A296-FE621DC7D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99A3-F2BB-EA48-8539-259017E04E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083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10296322-6A08-D745-AC42-B58D1645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A6064-091A-E047-B220-17DD1ADD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171BFE1-9E45-D341-A30B-8DE4F1A86E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FB20B0-8D03-9A44-8E82-CAC06936C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D6232-9F34-C343-AE54-133221886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93F0E99-3601-0341-B197-6FE7F2967C0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2" r:id="rId7"/>
    <p:sldLayoutId id="2147483890" r:id="rId8"/>
    <p:sldLayoutId id="214748389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7E38DB-31E3-5E46-AA16-A3BE79E324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Delay</a:t>
            </a:r>
            <a:br>
              <a:rPr lang="en-US" sz="4000" dirty="0"/>
            </a:br>
            <a:r>
              <a:rPr lang="en-US" sz="4000" dirty="0"/>
              <a:t>(Many </a:t>
            </a:r>
            <a:r>
              <a:rPr lang="en-US" sz="4000" dirty="0" err="1"/>
              <a:t>flavours</a:t>
            </a:r>
            <a:r>
              <a:rPr lang="en-US" sz="4000" dirty="0"/>
              <a:t>, like milkshake)</a:t>
            </a:r>
            <a:br>
              <a:rPr lang="en-US" sz="4000" dirty="0"/>
            </a:br>
            <a:r>
              <a:rPr lang="en-US" sz="4000" dirty="0"/>
              <a:t>&amp;</a:t>
            </a:r>
            <a:br>
              <a:rPr lang="en-US" sz="4000" dirty="0"/>
            </a:br>
            <a:r>
              <a:rPr lang="en-US" sz="4000" dirty="0"/>
              <a:t>The Bandwidth-Delay Product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C3526B4E-8F7E-C24F-81E1-45A73BEB4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AB99-A2E8-0A48-B10D-0526B7C3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4A13-50C8-2E40-B47C-58321E0A3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" y="1332379"/>
            <a:ext cx="8229600" cy="48890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Q: How long does it take for a single bit to go from here to Australia?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A: It is the sum of multiple delay-causing factors</a:t>
            </a:r>
          </a:p>
          <a:p>
            <a:r>
              <a:rPr lang="en-GB" dirty="0"/>
              <a:t>It takes some time to put a single bit on a link</a:t>
            </a:r>
            <a:br>
              <a:rPr lang="en-GB" dirty="0"/>
            </a:br>
            <a:r>
              <a:rPr lang="en-GB" dirty="0"/>
              <a:t>(Transmission Delay)</a:t>
            </a:r>
          </a:p>
          <a:p>
            <a:r>
              <a:rPr lang="en-GB" dirty="0"/>
              <a:t>It takes some time for the bit to traverse the link</a:t>
            </a:r>
            <a:br>
              <a:rPr lang="en-GB" dirty="0"/>
            </a:br>
            <a:r>
              <a:rPr lang="en-GB" dirty="0"/>
              <a:t>(Propagation Delay)</a:t>
            </a:r>
          </a:p>
          <a:p>
            <a:r>
              <a:rPr lang="en-GB" dirty="0"/>
              <a:t>In a path with many hops, the bit may have to wait at intermediate devices</a:t>
            </a:r>
            <a:br>
              <a:rPr lang="en-GB" dirty="0"/>
            </a:br>
            <a:r>
              <a:rPr lang="en-GB" dirty="0"/>
              <a:t>(Queuing Delay – Irrelevant at the Link Layer)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282A3-9854-9843-88CB-E363904F82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1004-08CB-F849-9A63-60A4A8EC3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04FADC-C808-0548-91CC-45827F00D2C8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424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522C-3A26-C44D-A37B-3B6908C6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Transmission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512A-93C1-4D49-A7CA-ACFB277F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 anchor="ctr">
            <a:normAutofit/>
          </a:bodyPr>
          <a:lstStyle/>
          <a:p>
            <a:pPr marL="0" indent="0" algn="ctr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If a link’s speed is 10Mbps then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 can insert to the link 10</a:t>
            </a:r>
            <a:r>
              <a:rPr lang="en-US" baseline="30000" dirty="0">
                <a:solidFill>
                  <a:schemeClr val="tx2"/>
                </a:solidFill>
              </a:rPr>
              <a:t>6</a:t>
            </a:r>
            <a:r>
              <a:rPr lang="en-US" dirty="0">
                <a:solidFill>
                  <a:schemeClr val="tx2"/>
                </a:solidFill>
              </a:rPr>
              <a:t> bits / sec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The time required to put N bits to the wire</a:t>
            </a:r>
            <a:br>
              <a:rPr lang="en-US" dirty="0"/>
            </a:br>
            <a:r>
              <a:rPr lang="en-US" dirty="0"/>
              <a:t>(or wireless medium)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Depends on: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Number of bits</a:t>
            </a:r>
          </a:p>
          <a:p>
            <a:pPr lvl="1">
              <a:buFont typeface="Arial" charset="0"/>
              <a:buChar char="•"/>
              <a:defRPr/>
            </a:pPr>
            <a:r>
              <a:rPr lang="en-US" dirty="0"/>
              <a:t>The link’s capacity (in bps)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CB0D86DA-22CE-944C-A8C8-F3BE70936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B793A1CD-7D8B-FF43-B389-5EA31C8BB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71D6011-F3EE-B94E-86A7-58F93AB5DE0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522C-3A26-C44D-A37B-3B6908C6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Propagation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512A-93C1-4D49-A7CA-ACFB277F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How long does a single bit need</a:t>
            </a:r>
          </a:p>
          <a:p>
            <a:pPr marL="0" indent="0" algn="ctr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to cross to the other side?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Depends on physical distance and other physical characteristics of the medium (Physics!)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Link capacity (in bps) is </a:t>
            </a:r>
            <a:r>
              <a:rPr lang="en-US" u="sng" dirty="0">
                <a:solidFill>
                  <a:schemeClr val="tx2"/>
                </a:solidFill>
              </a:rPr>
              <a:t>irrelevant</a:t>
            </a:r>
            <a:r>
              <a:rPr lang="en-US" dirty="0"/>
              <a:t>!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CB0D86DA-22CE-944C-A8C8-F3BE70936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B793A1CD-7D8B-FF43-B389-5EA31C8BB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71D6011-F3EE-B94E-86A7-58F93AB5DE0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522C-3A26-C44D-A37B-3B6908C6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Propagation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F512A-93C1-4D49-A7CA-ACFB277FE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Imagine a car driven down a motorway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There are no other cars</a:t>
            </a:r>
          </a:p>
          <a:p>
            <a:pPr>
              <a:defRPr/>
            </a:pPr>
            <a:r>
              <a:rPr lang="en-US" dirty="0"/>
              <a:t>The motorway’s length is 70 miles</a:t>
            </a:r>
          </a:p>
          <a:p>
            <a:pPr>
              <a:defRPr/>
            </a:pPr>
            <a:r>
              <a:rPr lang="en-US" dirty="0"/>
              <a:t>The motorway has a 70 miles/hour speed limit</a:t>
            </a:r>
          </a:p>
          <a:p>
            <a:pPr>
              <a:defRPr/>
            </a:pPr>
            <a:r>
              <a:rPr lang="en-US" dirty="0"/>
              <a:t>A single car needs 1 hour to cross it</a:t>
            </a:r>
          </a:p>
          <a:p>
            <a:pPr>
              <a:defRPr/>
            </a:pPr>
            <a:r>
              <a:rPr lang="en-US" dirty="0"/>
              <a:t>Double the number of lanes, the car still needs 1 hour to cross it</a:t>
            </a:r>
          </a:p>
          <a:p>
            <a:pPr>
              <a:defRPr/>
            </a:pPr>
            <a:r>
              <a:rPr lang="en-US" dirty="0"/>
              <a:t>Double the length, the time to cross doubles.</a:t>
            </a:r>
          </a:p>
        </p:txBody>
      </p:sp>
      <p:sp>
        <p:nvSpPr>
          <p:cNvPr id="18435" name="Footer Placeholder 3">
            <a:extLst>
              <a:ext uri="{FF2B5EF4-FFF2-40B4-BE49-F238E27FC236}">
                <a16:creationId xmlns:a16="http://schemas.microsoft.com/office/drawing/2014/main" id="{CB0D86DA-22CE-944C-A8C8-F3BE709361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B793A1CD-7D8B-FF43-B389-5EA31C8BB2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71D6011-F3EE-B94E-86A7-58F93AB5DE0D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D9A0-D994-1649-85FA-7CF838BB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Bandwidth 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32E2-7A66-BA46-A8BE-7D4A5207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663"/>
            <a:ext cx="8229600" cy="48895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Assume a link: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Capacity N bps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One-Way propagation delay of t sec.</a:t>
            </a:r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  <a:p>
            <a:pPr marL="0" indent="0" algn="ctr">
              <a:buFont typeface="Arial" charset="0"/>
              <a:buNone/>
              <a:defRPr/>
            </a:pPr>
            <a:r>
              <a:rPr lang="en-US" sz="2400" dirty="0"/>
              <a:t>The (one-way) BD product for this link will be N*t </a:t>
            </a:r>
            <a:r>
              <a:rPr lang="en-US" sz="2400" u="sng" dirty="0">
                <a:solidFill>
                  <a:schemeClr val="tx2"/>
                </a:solidFill>
              </a:rPr>
              <a:t>bits</a:t>
            </a:r>
            <a:r>
              <a:rPr lang="en-US" sz="2400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If a layer 2 protocol uses fixed-size frames, the BD product can be expressed as a number of frames.</a:t>
            </a:r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  <a:p>
            <a:pPr marL="0" indent="0" algn="ctr"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The BD product expresses the maximum amount of data on the network circuit at any given time.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21F43C0C-D11D-D14A-A382-C9AE86320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AF128BA5-5F06-0048-A831-66E29F1E1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CE64587-0496-8B43-9384-FC90A5DD8B89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7CFA-1BDD-F449-BF2A-9496EEEC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01AA-DE93-624F-9DD3-0D602146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" y="1332379"/>
            <a:ext cx="8229600" cy="488903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BD product is an amount of data</a:t>
            </a:r>
          </a:p>
          <a:p>
            <a:pPr algn="just"/>
            <a:r>
              <a:rPr lang="en-GB" dirty="0"/>
              <a:t>It is </a:t>
            </a:r>
            <a:r>
              <a:rPr lang="en-GB" b="1" u="sng" dirty="0">
                <a:solidFill>
                  <a:schemeClr val="tx2"/>
                </a:solidFill>
              </a:rPr>
              <a:t>NOT</a:t>
            </a:r>
            <a:r>
              <a:rPr lang="en-GB" dirty="0"/>
              <a:t> time</a:t>
            </a:r>
          </a:p>
          <a:p>
            <a:pPr algn="just"/>
            <a:r>
              <a:rPr lang="en-GB" dirty="0"/>
              <a:t>It is </a:t>
            </a:r>
            <a:r>
              <a:rPr lang="en-GB" b="1" u="sng" dirty="0">
                <a:solidFill>
                  <a:schemeClr val="tx2"/>
                </a:solidFill>
              </a:rPr>
              <a:t>NOT</a:t>
            </a:r>
            <a:r>
              <a:rPr lang="en-GB" dirty="0"/>
              <a:t> speed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Possible exam question:</a:t>
            </a:r>
          </a:p>
          <a:p>
            <a:pPr marL="0" indent="0" algn="ctr">
              <a:buNone/>
            </a:pPr>
            <a:r>
              <a:rPr lang="en-GB" dirty="0"/>
              <a:t>“Using a single sentence, describe what information we gain if we know the BD Product of a link.”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Your answer is </a:t>
            </a:r>
            <a:r>
              <a:rPr lang="en-GB" u="sng" dirty="0">
                <a:solidFill>
                  <a:schemeClr val="tx2"/>
                </a:solidFill>
              </a:rPr>
              <a:t>automatically wrong</a:t>
            </a:r>
            <a:r>
              <a:rPr lang="en-GB" dirty="0"/>
              <a:t> if it starts with:</a:t>
            </a:r>
          </a:p>
          <a:p>
            <a:r>
              <a:rPr lang="en-GB" dirty="0"/>
              <a:t>The time it takes…</a:t>
            </a:r>
          </a:p>
          <a:p>
            <a:r>
              <a:rPr lang="en-GB" dirty="0"/>
              <a:t>The speed…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C931F-4B8D-3C45-B2DF-4B69F7C5A0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EB394-30E2-8D47-AC13-B50A94EC4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04FADC-C808-0548-91CC-45827F00D2C8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95868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46800</TotalTime>
  <Pages>32</Pages>
  <Words>517</Words>
  <Application>Microsoft Macintosh PowerPoint</Application>
  <PresentationFormat>Overhead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Delay (Many flavours, like milkshake) &amp; The Bandwidth-Delay Product</vt:lpstr>
      <vt:lpstr>Total Delay</vt:lpstr>
      <vt:lpstr>Transmission Delay</vt:lpstr>
      <vt:lpstr>Propagation Delay</vt:lpstr>
      <vt:lpstr>Propagation Delay</vt:lpstr>
      <vt:lpstr>The Bandwidth Delay Product</vt:lpstr>
      <vt:lpstr>BD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385</cp:revision>
  <cp:lastPrinted>2019-09-23T14:14:59Z</cp:lastPrinted>
  <dcterms:created xsi:type="dcterms:W3CDTF">1996-01-04T14:14:20Z</dcterms:created>
  <dcterms:modified xsi:type="dcterms:W3CDTF">2022-01-09T11:58:13Z</dcterms:modified>
</cp:coreProperties>
</file>