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8" r:id="rId2"/>
    <p:sldId id="259" r:id="rId3"/>
    <p:sldId id="260" r:id="rId4"/>
    <p:sldId id="263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64" r:id="rId15"/>
    <p:sldId id="27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3A2C"/>
    <a:srgbClr val="D78F8E"/>
    <a:srgbClr val="F8EDEC"/>
    <a:srgbClr val="EDD1CF"/>
    <a:srgbClr val="F3E8E7"/>
    <a:srgbClr val="4F392B"/>
    <a:srgbClr val="F6E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47" autoAdjust="0"/>
    <p:restoredTop sz="94660"/>
  </p:normalViewPr>
  <p:slideViewPr>
    <p:cSldViewPr snapToGrid="0">
      <p:cViewPr>
        <p:scale>
          <a:sx n="140" d="100"/>
          <a:sy n="140" d="100"/>
        </p:scale>
        <p:origin x="26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0A66E-F3ED-4055-8CC6-82A277D2BED8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C510C-A274-4F09-B4F8-A9F6025676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7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11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9A2B7-0863-81E7-8550-DFCE38ECE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40483C-D423-5ED2-C899-6A874FD9E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CF4808-26E2-AE48-CD94-3EF54CCF7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CB2DF-928D-F6FE-7C47-77A03E16B4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3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1DEDE-AEE7-1DAD-2B42-FBDCDDFC9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478C62-CAC2-DEA7-3119-0438C6248C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3A97EB-80B8-D4A1-2E48-9B8770CAAD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B22AF-1CC3-C4F2-F974-DE454CF272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12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7DD4E-B556-6770-B83F-C73926850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C3B656-D2F3-ED23-B286-D7FC221503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AA7868-0A57-73C2-26EA-525C52211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9232F-9083-C184-493D-88A7055446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28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1B83F-7F6A-0EB2-DEDC-82B90C550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AE6577-E7F8-2241-675E-09E5FC3225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CCDD0A-9D69-B363-7A63-46AF291D63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E43B0-E06A-7037-5B6A-AD1E9A1346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3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04C13-6289-0E7B-947B-A631C0A05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6A8095-C5F4-4825-941C-A2C9408AFB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F6C92C-454C-2FFE-C755-2F4F3BC25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2E301-407F-3436-2BC9-65E2F755BC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49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717FC-4CD3-B09A-847D-C14D01DA2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A861C3-0E86-3FF3-F489-C3D4E8412E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E2690F-83C7-D639-38B2-E72DC393A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7C0C7-D5F2-FBC3-436C-53DF5DD846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39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D2C3C-4DA7-DB3E-C008-E99D3AB1D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63E1AF-45FC-9606-3E66-D16293E49F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F9A995-0E9D-2976-5D48-5E9D77E56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51D63-66BB-F911-9FC3-859128031B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13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4D983-6452-33E5-9D03-7EA32880B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58C670-16CD-DDDF-538F-DD1F7BDC89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1702C-F9A3-E6E9-4178-0DA37032E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801FE-680E-8492-1EE4-3C85C42C16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6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608BA-24F6-4929-BE35-3DFE2454E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31B223-507B-2D18-BD52-585286183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CA4F8F-AC7D-3D87-149C-39F2475E9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52695-4BA1-15EA-22ED-04FD84511B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2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>
            <a:spLocks noChangeArrowheads="1"/>
          </p:cNvSpPr>
          <p:nvPr/>
        </p:nvSpPr>
        <p:spPr bwMode="auto">
          <a:xfrm>
            <a:off x="0" y="0"/>
            <a:ext cx="6426200" cy="5861054"/>
          </a:xfrm>
          <a:custGeom>
            <a:avLst/>
            <a:gdLst>
              <a:gd name="connsiteX0" fmla="*/ 0 w 6426200"/>
              <a:gd name="connsiteY0" fmla="*/ 0 h 5861054"/>
              <a:gd name="connsiteX1" fmla="*/ 6202018 w 6426200"/>
              <a:gd name="connsiteY1" fmla="*/ 0 h 5861054"/>
              <a:gd name="connsiteX2" fmla="*/ 6225541 w 6426200"/>
              <a:gd name="connsiteY2" fmla="*/ 69532 h 5861054"/>
              <a:gd name="connsiteX3" fmla="*/ 6426200 w 6426200"/>
              <a:gd name="connsiteY3" fmla="*/ 1397004 h 5861054"/>
              <a:gd name="connsiteX4" fmla="*/ 1962943 w 6426200"/>
              <a:gd name="connsiteY4" fmla="*/ 5861054 h 5861054"/>
              <a:gd name="connsiteX5" fmla="*/ 27937 w 6426200"/>
              <a:gd name="connsiteY5" fmla="*/ 5420851 h 5861054"/>
              <a:gd name="connsiteX6" fmla="*/ 0 w 6426200"/>
              <a:gd name="connsiteY6" fmla="*/ 5406540 h 586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26200" h="5861054">
                <a:moveTo>
                  <a:pt x="0" y="0"/>
                </a:moveTo>
                <a:lnTo>
                  <a:pt x="6202018" y="0"/>
                </a:lnTo>
                <a:lnTo>
                  <a:pt x="6225541" y="69532"/>
                </a:lnTo>
                <a:cubicBezTo>
                  <a:pt x="6355948" y="488880"/>
                  <a:pt x="6426200" y="934737"/>
                  <a:pt x="6426200" y="1397004"/>
                </a:cubicBezTo>
                <a:cubicBezTo>
                  <a:pt x="6426200" y="3862431"/>
                  <a:pt x="4427932" y="5861054"/>
                  <a:pt x="1962943" y="5861054"/>
                </a:cubicBezTo>
                <a:cubicBezTo>
                  <a:pt x="1269665" y="5861054"/>
                  <a:pt x="613305" y="5702960"/>
                  <a:pt x="27937" y="5420851"/>
                </a:cubicBezTo>
                <a:lnTo>
                  <a:pt x="0" y="5406540"/>
                </a:lnTo>
                <a:close/>
              </a:path>
            </a:pathLst>
          </a:custGeom>
          <a:solidFill>
            <a:srgbClr val="E5B8B7">
              <a:alpha val="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" name="任意多边形 52"/>
          <p:cNvSpPr>
            <a:spLocks noChangeArrowheads="1"/>
          </p:cNvSpPr>
          <p:nvPr/>
        </p:nvSpPr>
        <p:spPr bwMode="auto">
          <a:xfrm>
            <a:off x="1" y="0"/>
            <a:ext cx="4662117" cy="4096657"/>
          </a:xfrm>
          <a:custGeom>
            <a:avLst/>
            <a:gdLst>
              <a:gd name="connsiteX0" fmla="*/ 0 w 4662117"/>
              <a:gd name="connsiteY0" fmla="*/ 0 h 4096657"/>
              <a:gd name="connsiteX1" fmla="*/ 4269417 w 4662117"/>
              <a:gd name="connsiteY1" fmla="*/ 0 h 4096657"/>
              <a:gd name="connsiteX2" fmla="*/ 4336341 w 4662117"/>
              <a:gd name="connsiteY2" fmla="*/ 110179 h 4096657"/>
              <a:gd name="connsiteX3" fmla="*/ 4662117 w 4662117"/>
              <a:gd name="connsiteY3" fmla="*/ 1396997 h 4096657"/>
              <a:gd name="connsiteX4" fmla="*/ 1962937 w 4662117"/>
              <a:gd name="connsiteY4" fmla="*/ 4096657 h 4096657"/>
              <a:gd name="connsiteX5" fmla="*/ 54329 w 4662117"/>
              <a:gd name="connsiteY5" fmla="*/ 3305945 h 4096657"/>
              <a:gd name="connsiteX6" fmla="*/ 0 w 4662117"/>
              <a:gd name="connsiteY6" fmla="*/ 3246158 h 409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2117" h="4096657">
                <a:moveTo>
                  <a:pt x="0" y="0"/>
                </a:moveTo>
                <a:lnTo>
                  <a:pt x="4269417" y="0"/>
                </a:lnTo>
                <a:lnTo>
                  <a:pt x="4336341" y="110179"/>
                </a:lnTo>
                <a:cubicBezTo>
                  <a:pt x="4544103" y="492703"/>
                  <a:pt x="4662117" y="931066"/>
                  <a:pt x="4662117" y="1396997"/>
                </a:cubicBezTo>
                <a:cubicBezTo>
                  <a:pt x="4662117" y="2887978"/>
                  <a:pt x="3453653" y="4096657"/>
                  <a:pt x="1962937" y="4096657"/>
                </a:cubicBezTo>
                <a:cubicBezTo>
                  <a:pt x="1217579" y="4096657"/>
                  <a:pt x="542784" y="3794487"/>
                  <a:pt x="54329" y="3305945"/>
                </a:cubicBezTo>
                <a:lnTo>
                  <a:pt x="0" y="3246158"/>
                </a:lnTo>
                <a:close/>
              </a:path>
            </a:pathLst>
          </a:custGeom>
          <a:solidFill>
            <a:srgbClr val="D78F8D">
              <a:alpha val="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" name="椭圆 4"/>
          <p:cNvSpPr>
            <a:spLocks noChangeArrowheads="1"/>
          </p:cNvSpPr>
          <p:nvPr/>
        </p:nvSpPr>
        <p:spPr bwMode="auto">
          <a:xfrm>
            <a:off x="9937750" y="2166942"/>
            <a:ext cx="625475" cy="625475"/>
          </a:xfrm>
          <a:prstGeom prst="ellipse">
            <a:avLst/>
          </a:prstGeom>
          <a:solidFill>
            <a:srgbClr val="ECCBC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椭圆 5"/>
          <p:cNvSpPr>
            <a:spLocks noChangeArrowheads="1"/>
          </p:cNvSpPr>
          <p:nvPr/>
        </p:nvSpPr>
        <p:spPr bwMode="auto">
          <a:xfrm>
            <a:off x="10061357" y="2290549"/>
            <a:ext cx="378260" cy="378260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6" name="椭圆 8"/>
          <p:cNvSpPr>
            <a:spLocks noChangeArrowheads="1"/>
          </p:cNvSpPr>
          <p:nvPr/>
        </p:nvSpPr>
        <p:spPr bwMode="auto">
          <a:xfrm>
            <a:off x="7072313" y="4116392"/>
            <a:ext cx="625475" cy="625475"/>
          </a:xfrm>
          <a:prstGeom prst="ellipse">
            <a:avLst/>
          </a:prstGeom>
          <a:solidFill>
            <a:srgbClr val="ECCBC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椭圆 7"/>
          <p:cNvSpPr>
            <a:spLocks noChangeArrowheads="1"/>
          </p:cNvSpPr>
          <p:nvPr/>
        </p:nvSpPr>
        <p:spPr bwMode="auto">
          <a:xfrm>
            <a:off x="7342188" y="1954217"/>
            <a:ext cx="2860675" cy="2860675"/>
          </a:xfrm>
          <a:prstGeom prst="ellipse">
            <a:avLst/>
          </a:prstGeom>
          <a:solidFill>
            <a:srgbClr val="D78F8E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椭圆 9"/>
          <p:cNvSpPr>
            <a:spLocks noChangeArrowheads="1"/>
          </p:cNvSpPr>
          <p:nvPr/>
        </p:nvSpPr>
        <p:spPr bwMode="auto">
          <a:xfrm>
            <a:off x="7542213" y="4741867"/>
            <a:ext cx="312737" cy="312737"/>
          </a:xfrm>
          <a:prstGeom prst="ellipse">
            <a:avLst/>
          </a:prstGeom>
          <a:solidFill>
            <a:srgbClr val="ECCBC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椭圆 29"/>
          <p:cNvSpPr>
            <a:spLocks noChangeArrowheads="1"/>
          </p:cNvSpPr>
          <p:nvPr/>
        </p:nvSpPr>
        <p:spPr bwMode="auto">
          <a:xfrm>
            <a:off x="10453688" y="5392742"/>
            <a:ext cx="341312" cy="341312"/>
          </a:xfrm>
          <a:prstGeom prst="ellipse">
            <a:avLst/>
          </a:prstGeom>
          <a:solidFill>
            <a:srgbClr val="E5B8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" name="椭圆 30"/>
          <p:cNvSpPr>
            <a:spLocks noChangeArrowheads="1"/>
          </p:cNvSpPr>
          <p:nvPr/>
        </p:nvSpPr>
        <p:spPr bwMode="auto">
          <a:xfrm>
            <a:off x="10521139" y="5460193"/>
            <a:ext cx="206410" cy="206410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" name="椭圆 32"/>
          <p:cNvSpPr>
            <a:spLocks noChangeArrowheads="1"/>
          </p:cNvSpPr>
          <p:nvPr/>
        </p:nvSpPr>
        <p:spPr bwMode="auto">
          <a:xfrm>
            <a:off x="9353550" y="5314954"/>
            <a:ext cx="169863" cy="171450"/>
          </a:xfrm>
          <a:prstGeom prst="ellipse">
            <a:avLst/>
          </a:prstGeom>
          <a:solidFill>
            <a:srgbClr val="E5B8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椭圆 33"/>
          <p:cNvSpPr>
            <a:spLocks noChangeArrowheads="1"/>
          </p:cNvSpPr>
          <p:nvPr/>
        </p:nvSpPr>
        <p:spPr bwMode="auto">
          <a:xfrm>
            <a:off x="9387119" y="5348836"/>
            <a:ext cx="102726" cy="103685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" name="椭圆 39"/>
          <p:cNvSpPr>
            <a:spLocks noChangeArrowheads="1"/>
          </p:cNvSpPr>
          <p:nvPr/>
        </p:nvSpPr>
        <p:spPr bwMode="auto">
          <a:xfrm>
            <a:off x="4803775" y="4756154"/>
            <a:ext cx="298450" cy="298450"/>
          </a:xfrm>
          <a:prstGeom prst="ellipse">
            <a:avLst/>
          </a:prstGeom>
          <a:solidFill>
            <a:srgbClr val="E5B8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" name="椭圆 40"/>
          <p:cNvSpPr>
            <a:spLocks noChangeArrowheads="1"/>
          </p:cNvSpPr>
          <p:nvPr/>
        </p:nvSpPr>
        <p:spPr bwMode="auto">
          <a:xfrm>
            <a:off x="4862755" y="4815134"/>
            <a:ext cx="180489" cy="180489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460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76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02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1332877" y="2093854"/>
            <a:ext cx="3764973" cy="238827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4893345" y="3156388"/>
            <a:ext cx="893111" cy="155637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1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6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50000"/>
        <a:buFont typeface="Wingdings 2" panose="05020102010507070707" pitchFamily="18" charset="2"/>
        <a:buChar char=""/>
        <a:defRPr lang="zh-CN" altLang="en-US" sz="2800" kern="1200" baseline="0" dirty="0" smtClean="0">
          <a:solidFill>
            <a:schemeClr val="accent2">
              <a:lumMod val="75000"/>
            </a:schemeClr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10146278" y="603916"/>
            <a:ext cx="402696" cy="402696"/>
          </a:xfrm>
          <a:prstGeom prst="ellipse">
            <a:avLst/>
          </a:prstGeom>
          <a:solidFill>
            <a:srgbClr val="D78F8E"/>
          </a:solidFill>
          <a:ln>
            <a:noFill/>
          </a:ln>
          <a:effectLst>
            <a:reflection stA="45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10800000" flipV="1">
            <a:off x="-11575" y="1249680"/>
            <a:ext cx="7251614" cy="5654361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4"/>
          <p:cNvSpPr>
            <a:spLocks noChangeArrowheads="1"/>
          </p:cNvSpPr>
          <p:nvPr/>
        </p:nvSpPr>
        <p:spPr bwMode="auto">
          <a:xfrm>
            <a:off x="8852147" y="1923873"/>
            <a:ext cx="625475" cy="625475"/>
          </a:xfrm>
          <a:prstGeom prst="ellipse">
            <a:avLst/>
          </a:prstGeom>
          <a:solidFill>
            <a:srgbClr val="ECCBC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椭圆 5"/>
          <p:cNvSpPr>
            <a:spLocks noChangeArrowheads="1"/>
          </p:cNvSpPr>
          <p:nvPr/>
        </p:nvSpPr>
        <p:spPr bwMode="auto">
          <a:xfrm>
            <a:off x="8975754" y="2047480"/>
            <a:ext cx="378260" cy="378260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椭圆 8"/>
          <p:cNvSpPr>
            <a:spLocks noChangeArrowheads="1"/>
          </p:cNvSpPr>
          <p:nvPr/>
        </p:nvSpPr>
        <p:spPr bwMode="auto">
          <a:xfrm>
            <a:off x="8663016" y="4159073"/>
            <a:ext cx="625475" cy="625475"/>
          </a:xfrm>
          <a:prstGeom prst="ellipse">
            <a:avLst/>
          </a:prstGeom>
          <a:solidFill>
            <a:srgbClr val="ECCBC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椭圆 7"/>
          <p:cNvSpPr>
            <a:spLocks noChangeArrowheads="1"/>
          </p:cNvSpPr>
          <p:nvPr/>
        </p:nvSpPr>
        <p:spPr bwMode="auto">
          <a:xfrm>
            <a:off x="6256585" y="1711148"/>
            <a:ext cx="2860675" cy="2860675"/>
          </a:xfrm>
          <a:prstGeom prst="ellipse">
            <a:avLst/>
          </a:prstGeom>
          <a:solidFill>
            <a:srgbClr val="D78F8E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椭圆 9"/>
          <p:cNvSpPr>
            <a:spLocks noChangeArrowheads="1"/>
          </p:cNvSpPr>
          <p:nvPr/>
        </p:nvSpPr>
        <p:spPr bwMode="auto">
          <a:xfrm>
            <a:off x="6466563" y="4693852"/>
            <a:ext cx="312737" cy="312737"/>
          </a:xfrm>
          <a:prstGeom prst="ellipse">
            <a:avLst/>
          </a:prstGeom>
          <a:solidFill>
            <a:srgbClr val="ECCBC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椭圆 29"/>
          <p:cNvSpPr>
            <a:spLocks noChangeArrowheads="1"/>
          </p:cNvSpPr>
          <p:nvPr/>
        </p:nvSpPr>
        <p:spPr bwMode="auto">
          <a:xfrm>
            <a:off x="9368085" y="5149673"/>
            <a:ext cx="341312" cy="341312"/>
          </a:xfrm>
          <a:prstGeom prst="ellipse">
            <a:avLst/>
          </a:prstGeom>
          <a:solidFill>
            <a:srgbClr val="E5B8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椭圆 30"/>
          <p:cNvSpPr>
            <a:spLocks noChangeArrowheads="1"/>
          </p:cNvSpPr>
          <p:nvPr/>
        </p:nvSpPr>
        <p:spPr bwMode="auto">
          <a:xfrm>
            <a:off x="9435536" y="5217124"/>
            <a:ext cx="206410" cy="206410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椭圆 32"/>
          <p:cNvSpPr>
            <a:spLocks noChangeArrowheads="1"/>
          </p:cNvSpPr>
          <p:nvPr/>
        </p:nvSpPr>
        <p:spPr bwMode="auto">
          <a:xfrm>
            <a:off x="8267947" y="5071885"/>
            <a:ext cx="169863" cy="171450"/>
          </a:xfrm>
          <a:prstGeom prst="ellipse">
            <a:avLst/>
          </a:prstGeom>
          <a:solidFill>
            <a:srgbClr val="E5B8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椭圆 33"/>
          <p:cNvSpPr>
            <a:spLocks noChangeArrowheads="1"/>
          </p:cNvSpPr>
          <p:nvPr/>
        </p:nvSpPr>
        <p:spPr bwMode="auto">
          <a:xfrm>
            <a:off x="8301516" y="5105767"/>
            <a:ext cx="102726" cy="103685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椭圆 39"/>
          <p:cNvSpPr>
            <a:spLocks noChangeArrowheads="1"/>
          </p:cNvSpPr>
          <p:nvPr/>
        </p:nvSpPr>
        <p:spPr bwMode="auto">
          <a:xfrm>
            <a:off x="2815347" y="4513085"/>
            <a:ext cx="298450" cy="298450"/>
          </a:xfrm>
          <a:prstGeom prst="ellipse">
            <a:avLst/>
          </a:prstGeom>
          <a:solidFill>
            <a:srgbClr val="E5B8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" name="椭圆 40"/>
          <p:cNvSpPr>
            <a:spLocks noChangeArrowheads="1"/>
          </p:cNvSpPr>
          <p:nvPr/>
        </p:nvSpPr>
        <p:spPr bwMode="auto">
          <a:xfrm>
            <a:off x="2874327" y="4572065"/>
            <a:ext cx="180489" cy="180489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64571" y="5608320"/>
            <a:ext cx="4214536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1150624">
              <a:spcBef>
                <a:spcPct val="20000"/>
              </a:spcBef>
              <a:defRPr sz="2400" kern="0">
                <a:solidFill>
                  <a:srgbClr val="FFFFFF"/>
                </a:solidFill>
              </a:defRPr>
            </a:lvl1pPr>
          </a:lstStyle>
          <a:p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--Campus</a:t>
            </a:r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Mate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A470E0-4401-FCBC-A1A5-FC817EE35B0D}"/>
              </a:ext>
            </a:extLst>
          </p:cNvPr>
          <p:cNvSpPr txBox="1"/>
          <p:nvPr/>
        </p:nvSpPr>
        <p:spPr>
          <a:xfrm>
            <a:off x="1222106" y="603916"/>
            <a:ext cx="706170" cy="575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4800" b="1" dirty="0">
                <a:latin typeface="Arial" panose="020B0604020202020204" pitchFamily="34" charset="0"/>
                <a:ea typeface="华文细黑" panose="020B0600000000000000" pitchFamily="34" charset="-122"/>
              </a:rPr>
              <a:t>学生管理系统</a:t>
            </a:r>
          </a:p>
        </p:txBody>
      </p:sp>
    </p:spTree>
    <p:extLst>
      <p:ext uri="{BB962C8B-B14F-4D97-AF65-F5344CB8AC3E}">
        <p14:creationId xmlns:p14="http://schemas.microsoft.com/office/powerpoint/2010/main" val="383149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3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30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43192-FB7D-8AE9-9DEF-8EC4E9210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3EE2A9E4-9FF9-D660-6D3E-E1D2BAB0D04C}"/>
              </a:ext>
            </a:extLst>
          </p:cNvPr>
          <p:cNvSpPr/>
          <p:nvPr/>
        </p:nvSpPr>
        <p:spPr>
          <a:xfrm>
            <a:off x="1588" y="3508401"/>
            <a:ext cx="6255834" cy="335651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>
                  <a:lumMod val="9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D0451069-76E5-D6DC-A7DA-0F1AFABDC903}"/>
              </a:ext>
            </a:extLst>
          </p:cNvPr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8F67757C-602B-AC02-E83E-2267243781AC}"/>
              </a:ext>
            </a:extLst>
          </p:cNvPr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98DF61E-3439-8473-AA93-F64915A7369F}"/>
              </a:ext>
            </a:extLst>
          </p:cNvPr>
          <p:cNvSpPr/>
          <p:nvPr/>
        </p:nvSpPr>
        <p:spPr>
          <a:xfrm>
            <a:off x="1543622" y="630138"/>
            <a:ext cx="17318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Laravel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9FF2B9-A330-756E-0979-55E10C0B30B7}"/>
              </a:ext>
            </a:extLst>
          </p:cNvPr>
          <p:cNvSpPr txBox="1"/>
          <p:nvPr/>
        </p:nvSpPr>
        <p:spPr>
          <a:xfrm>
            <a:off x="1543622" y="2269362"/>
            <a:ext cx="97681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学生数据管理：控制器中定义了 </a:t>
            </a:r>
            <a:r>
              <a:rPr lang="en-GB" altLang="zh-CN" sz="2000" dirty="0">
                <a:ea typeface="宋体" panose="02010600030101010101" pitchFamily="2" charset="-122"/>
              </a:rPr>
              <a:t>index, store, update, </a:t>
            </a:r>
            <a:r>
              <a:rPr lang="zh-CN" altLang="en-US" sz="2000" dirty="0">
                <a:ea typeface="宋体" panose="02010600030101010101" pitchFamily="2" charset="-122"/>
              </a:rPr>
              <a:t>和 </a:t>
            </a:r>
            <a:r>
              <a:rPr lang="en-GB" altLang="zh-CN" sz="2000" dirty="0">
                <a:ea typeface="宋体" panose="02010600030101010101" pitchFamily="2" charset="-122"/>
              </a:rPr>
              <a:t>destroy </a:t>
            </a:r>
            <a:r>
              <a:rPr lang="zh-CN" altLang="en-US" sz="2000" dirty="0">
                <a:ea typeface="宋体" panose="02010600030101010101" pitchFamily="2" charset="-122"/>
              </a:rPr>
              <a:t>方法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来处理学生数据的增、删、改、查功能</a:t>
            </a:r>
          </a:p>
          <a:p>
            <a:pPr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数据验证：在 </a:t>
            </a:r>
            <a:r>
              <a:rPr lang="en-GB" altLang="zh-CN" sz="2000" dirty="0">
                <a:ea typeface="宋体" panose="02010600030101010101" pitchFamily="2" charset="-122"/>
              </a:rPr>
              <a:t>store </a:t>
            </a:r>
            <a:r>
              <a:rPr lang="zh-CN" altLang="en-US" sz="2000" dirty="0">
                <a:ea typeface="宋体" panose="02010600030101010101" pitchFamily="2" charset="-122"/>
              </a:rPr>
              <a:t>和 </a:t>
            </a:r>
            <a:r>
              <a:rPr lang="en-GB" altLang="zh-CN" sz="2000" dirty="0">
                <a:ea typeface="宋体" panose="02010600030101010101" pitchFamily="2" charset="-122"/>
              </a:rPr>
              <a:t>update </a:t>
            </a:r>
            <a:r>
              <a:rPr lang="zh-CN" altLang="en-US" sz="2000" dirty="0">
                <a:ea typeface="宋体" panose="02010600030101010101" pitchFamily="2" charset="-122"/>
              </a:rPr>
              <a:t>方法中使用了 </a:t>
            </a:r>
            <a:r>
              <a:rPr lang="en-GB" altLang="zh-CN" sz="2000" dirty="0">
                <a:ea typeface="宋体" panose="02010600030101010101" pitchFamily="2" charset="-122"/>
              </a:rPr>
              <a:t>Laravel </a:t>
            </a:r>
            <a:r>
              <a:rPr lang="zh-CN" altLang="en-US" sz="2000" dirty="0">
                <a:ea typeface="宋体" panose="02010600030101010101" pitchFamily="2" charset="-122"/>
              </a:rPr>
              <a:t>的验证机制（</a:t>
            </a:r>
            <a:r>
              <a:rPr lang="en-US" altLang="zh-CN" sz="2000" dirty="0">
                <a:ea typeface="宋体" panose="02010600030101010101" pitchFamily="2" charset="-122"/>
              </a:rPr>
              <a:t>$</a:t>
            </a:r>
            <a:r>
              <a:rPr lang="en-GB" altLang="zh-CN" sz="2000" dirty="0">
                <a:ea typeface="宋体" panose="02010600030101010101" pitchFamily="2" charset="-122"/>
              </a:rPr>
              <a:t>request-&gt;validate()</a:t>
            </a:r>
            <a:r>
              <a:rPr lang="zh-CN" altLang="en-GB" sz="2000" dirty="0">
                <a:ea typeface="宋体" panose="02010600030101010101" pitchFamily="2" charset="-122"/>
              </a:rPr>
              <a:t>）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来确保用户提交的数据符合要求（例如，姓名、邮箱、年龄等字段的验证规则）</a:t>
            </a: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错误处理：在执行数据库操作时，使用 </a:t>
            </a:r>
            <a:r>
              <a:rPr lang="en-GB" altLang="zh-CN" sz="2000" dirty="0">
                <a:ea typeface="宋体" panose="02010600030101010101" pitchFamily="2" charset="-122"/>
              </a:rPr>
              <a:t>try-catch </a:t>
            </a:r>
            <a:r>
              <a:rPr lang="zh-CN" altLang="en-US" sz="2000" dirty="0">
                <a:ea typeface="宋体" panose="02010600030101010101" pitchFamily="2" charset="-122"/>
              </a:rPr>
              <a:t>块来捕获并记录异常错误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如果发生错误，返回 </a:t>
            </a:r>
            <a:r>
              <a:rPr lang="en-GB" altLang="zh-CN" sz="2000" dirty="0">
                <a:ea typeface="宋体" panose="02010600030101010101" pitchFamily="2" charset="-122"/>
              </a:rPr>
              <a:t>JSON </a:t>
            </a:r>
            <a:r>
              <a:rPr lang="zh-CN" altLang="en-US" sz="2000" dirty="0">
                <a:ea typeface="宋体" panose="02010600030101010101" pitchFamily="2" charset="-122"/>
              </a:rPr>
              <a:t>格式的错误信息</a:t>
            </a:r>
          </a:p>
        </p:txBody>
      </p:sp>
    </p:spTree>
    <p:extLst>
      <p:ext uri="{BB962C8B-B14F-4D97-AF65-F5344CB8AC3E}">
        <p14:creationId xmlns:p14="http://schemas.microsoft.com/office/powerpoint/2010/main" val="115891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1F6B3-07E8-3182-2B43-844D3D256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98EEF8F7-3B79-45FB-D3AF-0B742A7A056A}"/>
              </a:ext>
            </a:extLst>
          </p:cNvPr>
          <p:cNvSpPr/>
          <p:nvPr/>
        </p:nvSpPr>
        <p:spPr>
          <a:xfrm>
            <a:off x="1588" y="3508401"/>
            <a:ext cx="6255834" cy="335651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>
                  <a:lumMod val="9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D8EE842-A7D0-DDF1-FB2C-36FA01007D1C}"/>
              </a:ext>
            </a:extLst>
          </p:cNvPr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2DE1BC62-689C-849F-404B-E4DE8AA28590}"/>
              </a:ext>
            </a:extLst>
          </p:cNvPr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E5800B3-6BF1-414D-62A7-253F78028E34}"/>
              </a:ext>
            </a:extLst>
          </p:cNvPr>
          <p:cNvSpPr/>
          <p:nvPr/>
        </p:nvSpPr>
        <p:spPr>
          <a:xfrm>
            <a:off x="1543622" y="630138"/>
            <a:ext cx="29199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GB" altLang="zh-CN" sz="3600" dirty="0"/>
              <a:t>Eloquent ORM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5DA459-4770-5FF0-906C-BBFF909DB799}"/>
              </a:ext>
            </a:extLst>
          </p:cNvPr>
          <p:cNvSpPr txBox="1"/>
          <p:nvPr/>
        </p:nvSpPr>
        <p:spPr>
          <a:xfrm>
            <a:off x="1543622" y="2410442"/>
            <a:ext cx="97435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学生模型：通过 </a:t>
            </a:r>
            <a:r>
              <a:rPr lang="en-GB" altLang="zh-CN" sz="2000" dirty="0">
                <a:ea typeface="宋体" panose="02010600030101010101" pitchFamily="2" charset="-122"/>
              </a:rPr>
              <a:t>Team </a:t>
            </a:r>
            <a:r>
              <a:rPr lang="zh-CN" altLang="en-US" sz="2000" dirty="0">
                <a:ea typeface="宋体" panose="02010600030101010101" pitchFamily="2" charset="-122"/>
              </a:rPr>
              <a:t>模型与数据库进行交互，实现对学生数据的增、删、改、查</a:t>
            </a: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数据表迁移：通过数据库迁移 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GB" altLang="zh-CN" sz="2000" dirty="0">
                <a:ea typeface="宋体" panose="02010600030101010101" pitchFamily="2" charset="-122"/>
              </a:rPr>
              <a:t>Migration) </a:t>
            </a:r>
            <a:r>
              <a:rPr lang="zh-CN" altLang="en-US" sz="2000" dirty="0">
                <a:ea typeface="宋体" panose="02010600030101010101" pitchFamily="2" charset="-122"/>
              </a:rPr>
              <a:t>创建 </a:t>
            </a:r>
            <a:r>
              <a:rPr lang="en-GB" altLang="zh-CN" sz="2000" dirty="0">
                <a:ea typeface="宋体" panose="02010600030101010101" pitchFamily="2" charset="-122"/>
              </a:rPr>
              <a:t>team </a:t>
            </a:r>
            <a:r>
              <a:rPr lang="zh-CN" altLang="en-US" sz="2000" dirty="0">
                <a:ea typeface="宋体" panose="02010600030101010101" pitchFamily="2" charset="-122"/>
              </a:rPr>
              <a:t>表，包含 </a:t>
            </a:r>
            <a:r>
              <a:rPr lang="en-GB" altLang="zh-CN" sz="2000" dirty="0">
                <a:ea typeface="宋体" panose="02010600030101010101" pitchFamily="2" charset="-122"/>
              </a:rPr>
              <a:t>id, name, email, age, area</a:t>
            </a:r>
          </a:p>
          <a:p>
            <a:r>
              <a:rPr lang="zh-CN" altLang="en-US" sz="2000" dirty="0">
                <a:ea typeface="宋体" panose="02010600030101010101" pitchFamily="2" charset="-122"/>
              </a:rPr>
              <a:t>字段来保证数据结构的一致性</a:t>
            </a:r>
          </a:p>
        </p:txBody>
      </p:sp>
    </p:spTree>
    <p:extLst>
      <p:ext uri="{BB962C8B-B14F-4D97-AF65-F5344CB8AC3E}">
        <p14:creationId xmlns:p14="http://schemas.microsoft.com/office/powerpoint/2010/main" val="295024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760FF-8939-1F53-43A3-8CC670217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17A46B7A-1CCC-F100-525A-62654BB2F92E}"/>
              </a:ext>
            </a:extLst>
          </p:cNvPr>
          <p:cNvSpPr/>
          <p:nvPr/>
        </p:nvSpPr>
        <p:spPr>
          <a:xfrm>
            <a:off x="1588" y="3508401"/>
            <a:ext cx="6255834" cy="335651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>
                  <a:lumMod val="9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15F899EC-6B16-9969-0231-3D0AD3858FCD}"/>
              </a:ext>
            </a:extLst>
          </p:cNvPr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2BD9B95-DADD-1926-0D78-C0ED2C5A9AD4}"/>
              </a:ext>
            </a:extLst>
          </p:cNvPr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5CDCCAE-ADC7-0DD7-39D7-7FB6E2354295}"/>
              </a:ext>
            </a:extLst>
          </p:cNvPr>
          <p:cNvSpPr/>
          <p:nvPr/>
        </p:nvSpPr>
        <p:spPr>
          <a:xfrm>
            <a:off x="1543622" y="630138"/>
            <a:ext cx="14702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GB" altLang="zh-CN" sz="3600" dirty="0"/>
              <a:t>Routes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5F5290-4D5C-A56F-0FCE-825965D6D931}"/>
              </a:ext>
            </a:extLst>
          </p:cNvPr>
          <p:cNvSpPr txBox="1"/>
          <p:nvPr/>
        </p:nvSpPr>
        <p:spPr>
          <a:xfrm>
            <a:off x="2506234" y="2404641"/>
            <a:ext cx="750237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000" dirty="0">
                <a:latin typeface="+mj-lt"/>
                <a:ea typeface="宋体" panose="02010600030101010101" pitchFamily="2" charset="-122"/>
              </a:rPr>
              <a:t>使用 资源路由（</a:t>
            </a:r>
            <a:r>
              <a:rPr lang="en-GB" altLang="zh-CN" sz="2000" dirty="0">
                <a:latin typeface="+mj-lt"/>
                <a:ea typeface="宋体" panose="02010600030101010101" pitchFamily="2" charset="-122"/>
              </a:rPr>
              <a:t>Route::resource</a:t>
            </a:r>
            <a:r>
              <a:rPr lang="zh-CN" altLang="en-GB" sz="2000" dirty="0">
                <a:latin typeface="+mj-lt"/>
                <a:ea typeface="宋体" panose="02010600030101010101" pitchFamily="2" charset="-122"/>
              </a:rPr>
              <a:t>）</a:t>
            </a:r>
            <a:r>
              <a:rPr lang="zh-CN" altLang="en-US" sz="2000" dirty="0">
                <a:latin typeface="+mj-lt"/>
                <a:ea typeface="宋体" panose="02010600030101010101" pitchFamily="2" charset="-122"/>
              </a:rPr>
              <a:t>定义学生的 </a:t>
            </a:r>
            <a:r>
              <a:rPr lang="en-GB" altLang="zh-CN" sz="2000" dirty="0">
                <a:latin typeface="+mj-lt"/>
                <a:ea typeface="宋体" panose="02010600030101010101" pitchFamily="2" charset="-122"/>
              </a:rPr>
              <a:t>CRUD </a:t>
            </a:r>
            <a:r>
              <a:rPr lang="zh-CN" altLang="en-US" sz="2000" dirty="0">
                <a:latin typeface="+mj-lt"/>
                <a:ea typeface="宋体" panose="02010600030101010101" pitchFamily="2" charset="-122"/>
              </a:rPr>
              <a:t>路由</a:t>
            </a:r>
            <a:endParaRPr lang="en-US" altLang="zh-CN" sz="2000" dirty="0">
              <a:latin typeface="+mj-lt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dirty="0">
                <a:latin typeface="+mj-lt"/>
                <a:ea typeface="宋体" panose="02010600030101010101" pitchFamily="2" charset="-122"/>
              </a:rPr>
              <a:t>并通过路由控制对学生数据的访问</a:t>
            </a:r>
          </a:p>
          <a:p>
            <a:pPr>
              <a:buNone/>
            </a:pPr>
            <a:endParaRPr lang="en-US" altLang="zh-CN" sz="2000" dirty="0">
              <a:latin typeface="+mj-lt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dirty="0">
                <a:latin typeface="+mj-lt"/>
                <a:ea typeface="宋体" panose="02010600030101010101" pitchFamily="2" charset="-122"/>
              </a:rPr>
              <a:t>为学生的删除和更新操作单独定义了 </a:t>
            </a:r>
            <a:r>
              <a:rPr lang="en-GB" altLang="zh-CN" sz="2000" dirty="0">
                <a:latin typeface="+mj-lt"/>
                <a:ea typeface="宋体" panose="02010600030101010101" pitchFamily="2" charset="-122"/>
              </a:rPr>
              <a:t>DELETE </a:t>
            </a:r>
            <a:r>
              <a:rPr lang="zh-CN" altLang="en-US" sz="2000" dirty="0">
                <a:latin typeface="+mj-lt"/>
                <a:ea typeface="宋体" panose="02010600030101010101" pitchFamily="2" charset="-122"/>
              </a:rPr>
              <a:t>和 </a:t>
            </a:r>
            <a:r>
              <a:rPr lang="en-GB" altLang="zh-CN" sz="2000" dirty="0">
                <a:latin typeface="+mj-lt"/>
                <a:ea typeface="宋体" panose="02010600030101010101" pitchFamily="2" charset="-122"/>
              </a:rPr>
              <a:t>PUT </a:t>
            </a:r>
            <a:r>
              <a:rPr lang="zh-CN" altLang="en-US" sz="2000" dirty="0">
                <a:latin typeface="+mj-lt"/>
                <a:ea typeface="宋体" panose="02010600030101010101" pitchFamily="2" charset="-122"/>
              </a:rPr>
              <a:t>请求的路由</a:t>
            </a:r>
          </a:p>
          <a:p>
            <a:r>
              <a:rPr lang="zh-CN" altLang="en-US" sz="2000" dirty="0">
                <a:latin typeface="+mj-lt"/>
                <a:ea typeface="宋体" panose="02010600030101010101" pitchFamily="2" charset="-122"/>
              </a:rPr>
              <a:t>定义了一个 </a:t>
            </a:r>
            <a:r>
              <a:rPr lang="en-GB" altLang="zh-CN" sz="2000" dirty="0">
                <a:latin typeface="+mj-lt"/>
                <a:ea typeface="宋体" panose="02010600030101010101" pitchFamily="2" charset="-122"/>
              </a:rPr>
              <a:t>API </a:t>
            </a:r>
            <a:r>
              <a:rPr lang="zh-CN" altLang="en-US" sz="2000" dirty="0">
                <a:latin typeface="+mj-lt"/>
                <a:ea typeface="宋体" panose="02010600030101010101" pitchFamily="2" charset="-122"/>
              </a:rPr>
              <a:t>路由，用于返回当前用户信息</a:t>
            </a:r>
          </a:p>
        </p:txBody>
      </p:sp>
    </p:spTree>
    <p:extLst>
      <p:ext uri="{BB962C8B-B14F-4D97-AF65-F5344CB8AC3E}">
        <p14:creationId xmlns:p14="http://schemas.microsoft.com/office/powerpoint/2010/main" val="416076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44365-AD11-A5E2-535C-88D3BF116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DF060FF6-8B74-A3AC-3E51-399BA62443DA}"/>
              </a:ext>
            </a:extLst>
          </p:cNvPr>
          <p:cNvSpPr/>
          <p:nvPr/>
        </p:nvSpPr>
        <p:spPr>
          <a:xfrm>
            <a:off x="1588" y="3508401"/>
            <a:ext cx="6255834" cy="335651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>
                  <a:lumMod val="9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505246AA-C021-3DCB-F72B-BC944B31C3F3}"/>
              </a:ext>
            </a:extLst>
          </p:cNvPr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F62BFAD4-7C5F-C956-D11A-28B87AAA0A9C}"/>
              </a:ext>
            </a:extLst>
          </p:cNvPr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4FDE959-B2C1-A1DB-CF73-4990618405C6}"/>
              </a:ext>
            </a:extLst>
          </p:cNvPr>
          <p:cNvSpPr/>
          <p:nvPr/>
        </p:nvSpPr>
        <p:spPr>
          <a:xfrm>
            <a:off x="1543622" y="630138"/>
            <a:ext cx="1758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MySQL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4932AF-F4D1-0849-90A8-8E1F1E4F92CD}"/>
              </a:ext>
            </a:extLst>
          </p:cNvPr>
          <p:cNvSpPr txBox="1"/>
          <p:nvPr/>
        </p:nvSpPr>
        <p:spPr>
          <a:xfrm>
            <a:off x="2600619" y="2781905"/>
            <a:ext cx="7313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使用 </a:t>
            </a:r>
            <a:r>
              <a:rPr lang="en-GB" altLang="zh-CN" sz="2000" dirty="0">
                <a:ea typeface="宋体" panose="02010600030101010101" pitchFamily="2" charset="-122"/>
              </a:rPr>
              <a:t>MySQL</a:t>
            </a:r>
            <a:r>
              <a:rPr lang="zh-CN" altLang="en-US" sz="2000" dirty="0">
                <a:ea typeface="宋体" panose="02010600030101010101" pitchFamily="2" charset="-122"/>
              </a:rPr>
              <a:t>存储学生数据，通过 </a:t>
            </a:r>
            <a:r>
              <a:rPr lang="en-GB" altLang="zh-CN" sz="2000" dirty="0">
                <a:ea typeface="宋体" panose="02010600030101010101" pitchFamily="2" charset="-122"/>
              </a:rPr>
              <a:t>Laravel Eloquent ORM </a:t>
            </a:r>
            <a:r>
              <a:rPr lang="zh-CN" altLang="en-US" sz="2000" dirty="0">
                <a:ea typeface="宋体" panose="02010600030101010101" pitchFamily="2" charset="-122"/>
              </a:rPr>
              <a:t>进行操作</a:t>
            </a:r>
            <a:endParaRPr lang="zh-CN" altLang="en-US" sz="2000" dirty="0">
              <a:latin typeface="+mj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059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724675" y="1288991"/>
            <a:ext cx="3301902" cy="3301902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044372" y="4040619"/>
            <a:ext cx="792585" cy="792585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8930209" y="1536397"/>
            <a:ext cx="954114" cy="313922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37500" dirty="0">
                <a:solidFill>
                  <a:srgbClr val="523A2C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rPr>
              <a:t>2</a:t>
            </a:r>
            <a:endParaRPr lang="zh-CN" altLang="en-US" sz="37500" dirty="0">
              <a:solidFill>
                <a:srgbClr val="523A2C"/>
              </a:solidFill>
              <a:latin typeface="ISOCP" panose="00000400000000000000" pitchFamily="2" charset="0"/>
              <a:ea typeface="造字工房悦黑（非商用）常规体" pitchFamily="50" charset="-122"/>
              <a:cs typeface="ISOCP" panose="00000400000000000000" pitchFamily="2" charset="0"/>
            </a:endParaRPr>
          </a:p>
        </p:txBody>
      </p:sp>
      <p:sp>
        <p:nvSpPr>
          <p:cNvPr id="7" name="任意多边形 6"/>
          <p:cNvSpPr/>
          <p:nvPr/>
        </p:nvSpPr>
        <p:spPr>
          <a:xfrm flipH="1">
            <a:off x="0" y="2957750"/>
            <a:ext cx="4884516" cy="3911825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08484" y="3541470"/>
            <a:ext cx="6318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Student information management system</a:t>
            </a:r>
          </a:p>
          <a:p>
            <a:pPr algn="r"/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Function demonstration</a:t>
            </a:r>
            <a:endParaRPr lang="zh-CN" altLang="en-US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71900" y="2257956"/>
            <a:ext cx="39549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学生信息管理系统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  功能演示     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423678" y="1837029"/>
            <a:ext cx="420927" cy="420927"/>
            <a:chOff x="9937750" y="2166942"/>
            <a:chExt cx="625475" cy="625475"/>
          </a:xfrm>
        </p:grpSpPr>
        <p:sp>
          <p:nvSpPr>
            <p:cNvPr id="15" name="椭圆 4"/>
            <p:cNvSpPr>
              <a:spLocks noChangeArrowheads="1"/>
            </p:cNvSpPr>
            <p:nvPr/>
          </p:nvSpPr>
          <p:spPr bwMode="auto">
            <a:xfrm>
              <a:off x="9937750" y="2166942"/>
              <a:ext cx="625475" cy="625475"/>
            </a:xfrm>
            <a:prstGeom prst="ellipse">
              <a:avLst/>
            </a:prstGeom>
            <a:solidFill>
              <a:srgbClr val="E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椭圆 5"/>
            <p:cNvSpPr>
              <a:spLocks noChangeArrowheads="1"/>
            </p:cNvSpPr>
            <p:nvPr/>
          </p:nvSpPr>
          <p:spPr bwMode="auto">
            <a:xfrm>
              <a:off x="10061357" y="2290549"/>
              <a:ext cx="378260" cy="378260"/>
            </a:xfrm>
            <a:prstGeom prst="ellipse">
              <a:avLst/>
            </a:prstGeom>
            <a:solidFill>
              <a:srgbClr val="D78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760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3627117" y="550681"/>
            <a:ext cx="8564883" cy="6307319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3872348" y="893373"/>
            <a:ext cx="8336282" cy="5964627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51986" y="550681"/>
            <a:ext cx="2305031" cy="2305031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031213" y="3427515"/>
            <a:ext cx="5011947" cy="134260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9600" b="1" dirty="0">
                <a:solidFill>
                  <a:srgbClr val="523A2C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rPr>
              <a:t>THANKS!</a:t>
            </a:r>
            <a:endParaRPr lang="zh-CN" altLang="en-US" sz="9600" b="1" dirty="0">
              <a:solidFill>
                <a:srgbClr val="523A2C"/>
              </a:solidFill>
              <a:latin typeface="ISOCP" panose="00000400000000000000" pitchFamily="2" charset="0"/>
              <a:ea typeface="造字工房悦黑（非商用）常规体" pitchFamily="50" charset="-122"/>
              <a:cs typeface="ISOCP" panose="00000400000000000000" pitchFamily="2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02638" y="2550191"/>
            <a:ext cx="611041" cy="611041"/>
            <a:chOff x="9937750" y="2166942"/>
            <a:chExt cx="625475" cy="625475"/>
          </a:xfrm>
        </p:grpSpPr>
        <p:sp>
          <p:nvSpPr>
            <p:cNvPr id="10" name="椭圆 4"/>
            <p:cNvSpPr>
              <a:spLocks noChangeArrowheads="1"/>
            </p:cNvSpPr>
            <p:nvPr/>
          </p:nvSpPr>
          <p:spPr bwMode="auto">
            <a:xfrm>
              <a:off x="9937750" y="2166942"/>
              <a:ext cx="625475" cy="625475"/>
            </a:xfrm>
            <a:prstGeom prst="ellipse">
              <a:avLst/>
            </a:prstGeom>
            <a:solidFill>
              <a:srgbClr val="E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>
              <a:off x="10061357" y="2290549"/>
              <a:ext cx="378260" cy="378260"/>
            </a:xfrm>
            <a:prstGeom prst="ellipse">
              <a:avLst/>
            </a:prstGeom>
            <a:solidFill>
              <a:srgbClr val="D78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56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grpId="0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8" grpId="0" animBg="1"/>
          <p:bldP spid="16" grpId="0" animBg="1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8" grpId="0" animBg="1"/>
          <p:bldP spid="16" grpId="0" animBg="1"/>
          <p:bldP spid="1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/>
        </p:nvSpPr>
        <p:spPr>
          <a:xfrm rot="10800000">
            <a:off x="0" y="0"/>
            <a:ext cx="5090160" cy="3911825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917602" y="2738540"/>
            <a:ext cx="334490" cy="337545"/>
          </a:xfrm>
          <a:prstGeom prst="ellipse">
            <a:avLst/>
          </a:prstGeom>
          <a:solidFill>
            <a:srgbClr val="F8E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223709" y="2012758"/>
            <a:ext cx="1660162" cy="1675323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51072" y="3758157"/>
            <a:ext cx="21610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one</a:t>
            </a:r>
            <a:endParaRPr lang="zh-CN" altLang="en-US" sz="2500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9394" y="4254474"/>
            <a:ext cx="2304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523A2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学生信息管理系统</a:t>
            </a:r>
            <a:endParaRPr lang="en-US" altLang="zh-CN" sz="2000" b="1" dirty="0">
              <a:solidFill>
                <a:srgbClr val="523A2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000" b="1" dirty="0">
                <a:solidFill>
                  <a:srgbClr val="523A2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制作流程</a:t>
            </a:r>
          </a:p>
          <a:p>
            <a:pPr algn="ctr"/>
            <a:endParaRPr lang="zh-CN" altLang="en-US" sz="2000" b="1" dirty="0">
              <a:solidFill>
                <a:srgbClr val="523A2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48983" y="3777569"/>
            <a:ext cx="19940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Part two</a:t>
            </a:r>
            <a:endParaRPr lang="zh-CN" altLang="en-US" sz="2500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69152" y="4254474"/>
            <a:ext cx="3153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523A2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学生信息管理系统</a:t>
            </a:r>
            <a:endParaRPr lang="en-US" altLang="zh-CN" sz="2000" b="1" dirty="0">
              <a:solidFill>
                <a:srgbClr val="523A2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000" b="1" dirty="0">
                <a:solidFill>
                  <a:srgbClr val="523A2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功能演示</a:t>
            </a:r>
          </a:p>
        </p:txBody>
      </p:sp>
      <p:sp>
        <p:nvSpPr>
          <p:cNvPr id="23" name="椭圆 22"/>
          <p:cNvSpPr/>
          <p:nvPr/>
        </p:nvSpPr>
        <p:spPr>
          <a:xfrm>
            <a:off x="3469227" y="3480927"/>
            <a:ext cx="908689" cy="908689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936509" y="2041689"/>
            <a:ext cx="1660162" cy="164639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9846024" y="3183547"/>
            <a:ext cx="346386" cy="325886"/>
          </a:xfrm>
          <a:prstGeom prst="ellipse">
            <a:avLst/>
          </a:prstGeom>
          <a:solidFill>
            <a:srgbClr val="EDD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MH_Others_1"/>
          <p:cNvSpPr txBox="1"/>
          <p:nvPr>
            <p:custDataLst>
              <p:tags r:id="rId1"/>
            </p:custDataLst>
          </p:nvPr>
        </p:nvSpPr>
        <p:spPr>
          <a:xfrm>
            <a:off x="6681337" y="2066585"/>
            <a:ext cx="744906" cy="1681453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37500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6000" dirty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6000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MH_Others_1"/>
          <p:cNvSpPr txBox="1"/>
          <p:nvPr>
            <p:custDataLst>
              <p:tags r:id="rId2"/>
            </p:custDataLst>
          </p:nvPr>
        </p:nvSpPr>
        <p:spPr>
          <a:xfrm>
            <a:off x="9421011" y="2095622"/>
            <a:ext cx="771399" cy="1623377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37500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6000" dirty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6000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 rot="10800000">
            <a:off x="-8229" y="0"/>
            <a:ext cx="4799018" cy="368808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MH_Others_1"/>
          <p:cNvSpPr txBox="1"/>
          <p:nvPr>
            <p:custDataLst>
              <p:tags r:id="rId3"/>
            </p:custDataLst>
          </p:nvPr>
        </p:nvSpPr>
        <p:spPr>
          <a:xfrm>
            <a:off x="-60413" y="1373573"/>
            <a:ext cx="5427212" cy="847938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9600" b="1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6600" b="0" spc="-300" dirty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6600" b="0" spc="-300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603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4" grpId="0" animBg="1"/>
      <p:bldP spid="6" grpId="0"/>
      <p:bldP spid="7" grpId="0"/>
      <p:bldP spid="11" grpId="0"/>
      <p:bldP spid="12" grpId="0"/>
      <p:bldP spid="23" grpId="0" animBg="1"/>
      <p:bldP spid="9" grpId="0" animBg="1"/>
      <p:bldP spid="33" grpId="0" animBg="1"/>
      <p:bldP spid="27" grpId="0"/>
      <p:bldP spid="28" grpId="0"/>
      <p:bldP spid="31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191309" y="1728827"/>
            <a:ext cx="3301902" cy="3301902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511006" y="4480455"/>
            <a:ext cx="792585" cy="792585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6" name="MH_Others_1"/>
          <p:cNvSpPr txBox="1"/>
          <p:nvPr>
            <p:custDataLst>
              <p:tags r:id="rId1"/>
            </p:custDataLst>
          </p:nvPr>
        </p:nvSpPr>
        <p:spPr>
          <a:xfrm>
            <a:off x="2038026" y="2068831"/>
            <a:ext cx="954114" cy="313922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37500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39000" dirty="0">
                <a:solidFill>
                  <a:srgbClr val="523A2C"/>
                </a:solidFill>
              </a:rPr>
              <a:t>1</a:t>
            </a:r>
            <a:endParaRPr lang="zh-CN" altLang="en-US" sz="39000" dirty="0">
              <a:solidFill>
                <a:srgbClr val="523A2C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39618" y="3939956"/>
            <a:ext cx="63183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523A2C"/>
                </a:solidFill>
              </a:rPr>
              <a:t>Student information management system</a:t>
            </a:r>
            <a:r>
              <a:rPr lang="zh-CN" altLang="en-US" sz="2600" dirty="0">
                <a:solidFill>
                  <a:srgbClr val="523A2C"/>
                </a:solidFill>
              </a:rPr>
              <a:t> </a:t>
            </a:r>
            <a:r>
              <a:rPr lang="en-US" altLang="zh-CN" sz="2600" dirty="0">
                <a:solidFill>
                  <a:srgbClr val="523A2C"/>
                </a:solidFill>
              </a:rPr>
              <a:t>Production process</a:t>
            </a:r>
            <a:endParaRPr lang="zh-CN" altLang="en-US" sz="2600" dirty="0">
              <a:solidFill>
                <a:srgbClr val="523A2C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H="1">
            <a:off x="6461760" y="0"/>
            <a:ext cx="5730240" cy="3911825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748895" y="1192192"/>
            <a:ext cx="521395" cy="521395"/>
            <a:chOff x="9937750" y="2166942"/>
            <a:chExt cx="625475" cy="625475"/>
          </a:xfrm>
        </p:grpSpPr>
        <p:sp>
          <p:nvSpPr>
            <p:cNvPr id="13" name="椭圆 4"/>
            <p:cNvSpPr>
              <a:spLocks noChangeArrowheads="1"/>
            </p:cNvSpPr>
            <p:nvPr/>
          </p:nvSpPr>
          <p:spPr bwMode="auto">
            <a:xfrm>
              <a:off x="9937750" y="2166942"/>
              <a:ext cx="625475" cy="625475"/>
            </a:xfrm>
            <a:prstGeom prst="ellipse">
              <a:avLst/>
            </a:prstGeom>
            <a:solidFill>
              <a:srgbClr val="E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>
              <a:off x="10061357" y="2290549"/>
              <a:ext cx="378260" cy="378260"/>
            </a:xfrm>
            <a:prstGeom prst="ellipse">
              <a:avLst/>
            </a:prstGeom>
            <a:solidFill>
              <a:srgbClr val="D78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656901" y="2572184"/>
            <a:ext cx="55169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500" b="1" dirty="0">
                <a:solidFill>
                  <a:srgbClr val="523A2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学生信息管理系统</a:t>
            </a:r>
            <a:endParaRPr lang="en-US" altLang="zh-CN" sz="3500" b="1" dirty="0">
              <a:solidFill>
                <a:srgbClr val="523A2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500" b="1" dirty="0">
                <a:solidFill>
                  <a:srgbClr val="523A2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制作流程</a:t>
            </a:r>
          </a:p>
        </p:txBody>
      </p:sp>
    </p:spTree>
    <p:extLst>
      <p:ext uri="{BB962C8B-B14F-4D97-AF65-F5344CB8AC3E}">
        <p14:creationId xmlns:p14="http://schemas.microsoft.com/office/powerpoint/2010/main" val="413322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/>
      <p:bldP spid="7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/>
        </p:nvSpPr>
        <p:spPr>
          <a:xfrm>
            <a:off x="1588" y="3508401"/>
            <a:ext cx="6255834" cy="335651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>
                  <a:lumMod val="9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03168" y="4185776"/>
            <a:ext cx="4863896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buNone/>
            </a:pPr>
            <a:r>
              <a:rPr lang="en-GB" altLang="zh-CN" b="1" dirty="0"/>
              <a:t>Fetch API</a:t>
            </a:r>
            <a:r>
              <a:rPr lang="en-GB" altLang="zh-CN" dirty="0"/>
              <a:t> </a:t>
            </a:r>
            <a:r>
              <a:rPr lang="zh-CN" altLang="en-US" dirty="0"/>
              <a:t> </a:t>
            </a:r>
            <a:r>
              <a:rPr lang="zh-CN" altLang="en-US" b="1" dirty="0"/>
              <a:t>和 </a:t>
            </a:r>
            <a:r>
              <a:rPr lang="zh-CN" altLang="en-US" dirty="0"/>
              <a:t> </a:t>
            </a:r>
            <a:r>
              <a:rPr lang="en-GB" altLang="zh-CN" b="1" dirty="0"/>
              <a:t>AJAX</a:t>
            </a:r>
            <a:r>
              <a:rPr lang="zh-CN" altLang="en-US" b="1" dirty="0"/>
              <a:t> </a:t>
            </a:r>
            <a:r>
              <a:rPr lang="en-US" altLang="zh-CN" b="1" dirty="0"/>
              <a:t>+</a:t>
            </a:r>
            <a:r>
              <a:rPr lang="zh-CN" altLang="en-US" b="1" dirty="0"/>
              <a:t> 模态框 </a:t>
            </a:r>
            <a:r>
              <a:rPr lang="en-US" altLang="zh-CN" b="1" dirty="0"/>
              <a:t>(</a:t>
            </a:r>
            <a:r>
              <a:rPr lang="en-GB" altLang="zh-CN" b="1" dirty="0"/>
              <a:t>Modal)</a:t>
            </a:r>
            <a:r>
              <a:rPr lang="en-GB" altLang="zh-CN" dirty="0"/>
              <a:t> </a:t>
            </a:r>
            <a:r>
              <a:rPr lang="en-GB" altLang="zh-CN" b="1" dirty="0"/>
              <a:t>(Bootstrap)</a:t>
            </a:r>
          </a:p>
        </p:txBody>
      </p:sp>
      <p:sp>
        <p:nvSpPr>
          <p:cNvPr id="27" name="Oval 26"/>
          <p:cNvSpPr/>
          <p:nvPr/>
        </p:nvSpPr>
        <p:spPr>
          <a:xfrm>
            <a:off x="6401116" y="4089870"/>
            <a:ext cx="561144" cy="561144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107918" y="2823865"/>
            <a:ext cx="447539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GB" altLang="zh-CN" b="1" dirty="0"/>
              <a:t>HTML</a:t>
            </a:r>
            <a:r>
              <a:rPr lang="en-GB" altLang="zh-CN" dirty="0"/>
              <a:t> + </a:t>
            </a:r>
            <a:r>
              <a:rPr lang="en-GB" altLang="zh-CN" b="1" dirty="0"/>
              <a:t>JS</a:t>
            </a:r>
            <a:r>
              <a:rPr lang="zh-CN" altLang="en-US" b="1" dirty="0"/>
              <a:t>（原生</a:t>
            </a:r>
            <a:r>
              <a:rPr lang="en-US" altLang="zh-CN" b="1" dirty="0"/>
              <a:t>)</a:t>
            </a:r>
            <a:r>
              <a:rPr lang="en-GB" altLang="zh-CN" dirty="0"/>
              <a:t> + </a:t>
            </a:r>
            <a:r>
              <a:rPr lang="en-GB" altLang="zh-CN" b="1" dirty="0"/>
              <a:t>Bootstrap</a:t>
            </a:r>
            <a:r>
              <a:rPr lang="zh-CN" altLang="en-GB" b="1" dirty="0"/>
              <a:t>（</a:t>
            </a:r>
            <a:r>
              <a:rPr lang="en-GB" altLang="zh-CN" b="1" dirty="0"/>
              <a:t>AdminLTE</a:t>
            </a:r>
            <a:r>
              <a:rPr lang="zh-CN" altLang="en-GB" b="1" dirty="0"/>
              <a:t>）</a:t>
            </a:r>
            <a:endParaRPr lang="en-US" b="1" dirty="0">
              <a:solidFill>
                <a:srgbClr val="523A2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401116" y="2686044"/>
            <a:ext cx="561144" cy="561144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hape 2629"/>
          <p:cNvSpPr/>
          <p:nvPr/>
        </p:nvSpPr>
        <p:spPr>
          <a:xfrm>
            <a:off x="6546774" y="2838233"/>
            <a:ext cx="27940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32" name="Shape 2840"/>
          <p:cNvSpPr/>
          <p:nvPr/>
        </p:nvSpPr>
        <p:spPr>
          <a:xfrm>
            <a:off x="6542024" y="4243475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grpSp>
        <p:nvGrpSpPr>
          <p:cNvPr id="37" name="Group 36"/>
          <p:cNvGrpSpPr/>
          <p:nvPr/>
        </p:nvGrpSpPr>
        <p:grpSpPr>
          <a:xfrm>
            <a:off x="683101" y="2709456"/>
            <a:ext cx="5018357" cy="2888809"/>
            <a:chOff x="5898415" y="1976415"/>
            <a:chExt cx="5654530" cy="3255020"/>
          </a:xfrm>
        </p:grpSpPr>
        <p:sp>
          <p:nvSpPr>
            <p:cNvPr id="38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0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1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3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4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5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6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7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8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9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50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</p:grpSp>
      <p:pic>
        <p:nvPicPr>
          <p:cNvPr id="5" name="图片占位符 4"/>
          <p:cNvPicPr>
            <a:picLocks noGrp="1" noChangeAspect="1"/>
          </p:cNvPicPr>
          <p:nvPr>
            <p:ph type="pic" sz="quarter" idx="5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6" b="3076"/>
          <a:stretch>
            <a:fillRect/>
          </a:stretch>
        </p:blipFill>
        <p:spPr>
          <a:xfrm>
            <a:off x="1332877" y="2892508"/>
            <a:ext cx="3764973" cy="2388274"/>
          </a:xfrm>
        </p:spPr>
      </p:pic>
      <p:pic>
        <p:nvPicPr>
          <p:cNvPr id="6" name="图片占位符 5"/>
          <p:cNvPicPr>
            <a:picLocks noGrp="1" noChangeAspect="1"/>
          </p:cNvPicPr>
          <p:nvPr>
            <p:ph type="pic" sz="quarter" idx="51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2" r="18522"/>
          <a:stretch>
            <a:fillRect/>
          </a:stretch>
        </p:blipFill>
        <p:spPr>
          <a:xfrm>
            <a:off x="4893345" y="3955042"/>
            <a:ext cx="893111" cy="1556374"/>
          </a:xfrm>
        </p:spPr>
      </p:pic>
      <p:grpSp>
        <p:nvGrpSpPr>
          <p:cNvPr id="51" name="Group 50"/>
          <p:cNvGrpSpPr/>
          <p:nvPr/>
        </p:nvGrpSpPr>
        <p:grpSpPr>
          <a:xfrm>
            <a:off x="4818461" y="3639704"/>
            <a:ext cx="1041569" cy="2162261"/>
            <a:chOff x="11310678" y="5484773"/>
            <a:chExt cx="2665090" cy="5532633"/>
          </a:xfrm>
        </p:grpSpPr>
        <p:sp>
          <p:nvSpPr>
            <p:cNvPr id="52" name="Freeform 59"/>
            <p:cNvSpPr>
              <a:spLocks/>
            </p:cNvSpPr>
            <p:nvPr/>
          </p:nvSpPr>
          <p:spPr bwMode="auto">
            <a:xfrm>
              <a:off x="11310678" y="5484773"/>
              <a:ext cx="2665090" cy="5532633"/>
            </a:xfrm>
            <a:custGeom>
              <a:avLst/>
              <a:gdLst>
                <a:gd name="T0" fmla="*/ 411 w 411"/>
                <a:gd name="T1" fmla="*/ 811 h 853"/>
                <a:gd name="T2" fmla="*/ 370 w 411"/>
                <a:gd name="T3" fmla="*/ 853 h 853"/>
                <a:gd name="T4" fmla="*/ 42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2 w 411"/>
                <a:gd name="T11" fmla="*/ 0 h 853"/>
                <a:gd name="T12" fmla="*/ 370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70" y="853"/>
                  </a:cubicBezTo>
                  <a:cubicBezTo>
                    <a:pt x="42" y="853"/>
                    <a:pt x="42" y="853"/>
                    <a:pt x="42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54" name="Oval 61"/>
            <p:cNvSpPr>
              <a:spLocks noChangeArrowheads="1"/>
            </p:cNvSpPr>
            <p:nvPr/>
          </p:nvSpPr>
          <p:spPr bwMode="auto">
            <a:xfrm>
              <a:off x="12607558" y="5750705"/>
              <a:ext cx="77812" cy="778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55" name="Oval 62"/>
            <p:cNvSpPr>
              <a:spLocks noChangeArrowheads="1"/>
            </p:cNvSpPr>
            <p:nvPr/>
          </p:nvSpPr>
          <p:spPr bwMode="auto">
            <a:xfrm>
              <a:off x="12633495" y="5776649"/>
              <a:ext cx="19455" cy="194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56" name="Oval 63"/>
            <p:cNvSpPr>
              <a:spLocks noChangeArrowheads="1"/>
            </p:cNvSpPr>
            <p:nvPr/>
          </p:nvSpPr>
          <p:spPr bwMode="auto">
            <a:xfrm>
              <a:off x="12607558" y="5744216"/>
              <a:ext cx="77812" cy="778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57" name="Oval 64"/>
            <p:cNvSpPr>
              <a:spLocks noChangeArrowheads="1"/>
            </p:cNvSpPr>
            <p:nvPr/>
          </p:nvSpPr>
          <p:spPr bwMode="auto">
            <a:xfrm>
              <a:off x="12633495" y="5770161"/>
              <a:ext cx="19455" cy="194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58" name="Oval 65"/>
            <p:cNvSpPr>
              <a:spLocks noChangeArrowheads="1"/>
            </p:cNvSpPr>
            <p:nvPr/>
          </p:nvSpPr>
          <p:spPr bwMode="auto">
            <a:xfrm>
              <a:off x="12620526" y="5757189"/>
              <a:ext cx="51875" cy="518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59" name="Oval 66"/>
            <p:cNvSpPr>
              <a:spLocks noChangeArrowheads="1"/>
            </p:cNvSpPr>
            <p:nvPr/>
          </p:nvSpPr>
          <p:spPr bwMode="auto">
            <a:xfrm>
              <a:off x="12620526" y="5757189"/>
              <a:ext cx="51875" cy="518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0" name="Oval 67"/>
            <p:cNvSpPr>
              <a:spLocks noChangeArrowheads="1"/>
            </p:cNvSpPr>
            <p:nvPr/>
          </p:nvSpPr>
          <p:spPr bwMode="auto">
            <a:xfrm>
              <a:off x="12633495" y="5770161"/>
              <a:ext cx="25937" cy="25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1" name="Oval 68"/>
            <p:cNvSpPr>
              <a:spLocks noChangeArrowheads="1"/>
            </p:cNvSpPr>
            <p:nvPr/>
          </p:nvSpPr>
          <p:spPr bwMode="auto">
            <a:xfrm>
              <a:off x="12633495" y="5770161"/>
              <a:ext cx="25937" cy="25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2" name="Freeform 69"/>
            <p:cNvSpPr>
              <a:spLocks/>
            </p:cNvSpPr>
            <p:nvPr/>
          </p:nvSpPr>
          <p:spPr bwMode="auto">
            <a:xfrm>
              <a:off x="12639982" y="5776649"/>
              <a:ext cx="6486" cy="64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3" name="Freeform 70"/>
            <p:cNvSpPr>
              <a:spLocks/>
            </p:cNvSpPr>
            <p:nvPr/>
          </p:nvSpPr>
          <p:spPr bwMode="auto">
            <a:xfrm>
              <a:off x="12639982" y="5776649"/>
              <a:ext cx="6486" cy="64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4" name="Oval 71"/>
            <p:cNvSpPr>
              <a:spLocks noChangeArrowheads="1"/>
            </p:cNvSpPr>
            <p:nvPr/>
          </p:nvSpPr>
          <p:spPr bwMode="auto">
            <a:xfrm>
              <a:off x="12432481" y="10433658"/>
              <a:ext cx="421488" cy="42159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5" name="Freeform 72"/>
            <p:cNvSpPr>
              <a:spLocks/>
            </p:cNvSpPr>
            <p:nvPr/>
          </p:nvSpPr>
          <p:spPr bwMode="auto">
            <a:xfrm>
              <a:off x="12536231" y="10537435"/>
              <a:ext cx="213987" cy="214043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6" name="Rectangle 73"/>
            <p:cNvSpPr>
              <a:spLocks noChangeArrowheads="1"/>
            </p:cNvSpPr>
            <p:nvPr/>
          </p:nvSpPr>
          <p:spPr bwMode="auto">
            <a:xfrm>
              <a:off x="11505210" y="6302020"/>
              <a:ext cx="2282509" cy="4001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7" name="Freeform 75"/>
            <p:cNvSpPr>
              <a:spLocks/>
            </p:cNvSpPr>
            <p:nvPr/>
          </p:nvSpPr>
          <p:spPr bwMode="auto">
            <a:xfrm>
              <a:off x="12445450" y="5938799"/>
              <a:ext cx="473364" cy="110266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0" y="0"/>
                    <a:pt x="73" y="4"/>
                    <a:pt x="73" y="9"/>
                  </a:cubicBezTo>
                  <a:cubicBezTo>
                    <a:pt x="73" y="13"/>
                    <a:pt x="70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8" name="Freeform 76"/>
            <p:cNvSpPr>
              <a:spLocks/>
            </p:cNvSpPr>
            <p:nvPr/>
          </p:nvSpPr>
          <p:spPr bwMode="auto">
            <a:xfrm>
              <a:off x="12471388" y="5971232"/>
              <a:ext cx="421488" cy="45405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9" name="Oval 77"/>
            <p:cNvSpPr>
              <a:spLocks noChangeArrowheads="1"/>
            </p:cNvSpPr>
            <p:nvPr/>
          </p:nvSpPr>
          <p:spPr bwMode="auto">
            <a:xfrm>
              <a:off x="12289824" y="5958259"/>
              <a:ext cx="71331" cy="713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</p:grpSp>
      <p:sp>
        <p:nvSpPr>
          <p:cNvPr id="73" name="椭圆 72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157512" y="1558706"/>
            <a:ext cx="21467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Font</a:t>
            </a:r>
            <a:r>
              <a:rPr lang="zh-CN" altLang="en-US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6228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A4824-8860-1FAB-D42A-BDDC67342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69275423-6D6A-3B72-866D-21D3138BABDD}"/>
              </a:ext>
            </a:extLst>
          </p:cNvPr>
          <p:cNvSpPr/>
          <p:nvPr/>
        </p:nvSpPr>
        <p:spPr>
          <a:xfrm>
            <a:off x="1588" y="3508401"/>
            <a:ext cx="6255834" cy="335651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>
                  <a:lumMod val="9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C9DDDA6A-E6A3-1B1D-2D25-05D44D8DAE75}"/>
              </a:ext>
            </a:extLst>
          </p:cNvPr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4372382C-8689-1C2C-3D30-5D21916E858A}"/>
              </a:ext>
            </a:extLst>
          </p:cNvPr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2122311-7FB3-DD26-3699-0B75668011E6}"/>
              </a:ext>
            </a:extLst>
          </p:cNvPr>
          <p:cNvSpPr/>
          <p:nvPr/>
        </p:nvSpPr>
        <p:spPr>
          <a:xfrm>
            <a:off x="1543622" y="630138"/>
            <a:ext cx="1494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HTML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711256-3F6F-A2B2-CFF6-033BAAE09A9C}"/>
              </a:ext>
            </a:extLst>
          </p:cNvPr>
          <p:cNvSpPr txBox="1"/>
          <p:nvPr/>
        </p:nvSpPr>
        <p:spPr>
          <a:xfrm>
            <a:off x="2061817" y="2581623"/>
            <a:ext cx="8905002" cy="1253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用于构建用户界面的结构，定义了表单、按钮、以及用于显示学生信息的表格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页面包括新增学生、编辑学生、删除学生的功能</a:t>
            </a:r>
            <a:endParaRPr kumimoji="1"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29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F344C-E127-0CD4-3AFA-3EE2A38F9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EB444964-EFED-7721-D5E0-D57AC854C0B0}"/>
              </a:ext>
            </a:extLst>
          </p:cNvPr>
          <p:cNvSpPr/>
          <p:nvPr/>
        </p:nvSpPr>
        <p:spPr>
          <a:xfrm>
            <a:off x="1588" y="3508401"/>
            <a:ext cx="6255834" cy="335651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>
                  <a:lumMod val="9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CE589F04-C95C-4264-8454-10A94F24FFC5}"/>
              </a:ext>
            </a:extLst>
          </p:cNvPr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FE39310-6AC7-D345-3195-F7667159C540}"/>
              </a:ext>
            </a:extLst>
          </p:cNvPr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FEB417A-EA0F-7C8B-D0B2-780CA07ED14B}"/>
              </a:ext>
            </a:extLst>
          </p:cNvPr>
          <p:cNvSpPr/>
          <p:nvPr/>
        </p:nvSpPr>
        <p:spPr>
          <a:xfrm>
            <a:off x="1543622" y="630138"/>
            <a:ext cx="2366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JavaScript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00744C-F190-6259-40A4-956E4C672CF0}"/>
              </a:ext>
            </a:extLst>
          </p:cNvPr>
          <p:cNvSpPr txBox="1"/>
          <p:nvPr/>
        </p:nvSpPr>
        <p:spPr>
          <a:xfrm>
            <a:off x="1668625" y="2226214"/>
            <a:ext cx="991668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使用 原生 </a:t>
            </a:r>
            <a:r>
              <a:rPr lang="en-GB" altLang="zh-CN" sz="2000" dirty="0">
                <a:ea typeface="宋体" panose="02010600030101010101" pitchFamily="2" charset="-122"/>
              </a:rPr>
              <a:t>JavaScript </a:t>
            </a:r>
            <a:r>
              <a:rPr lang="zh-CN" altLang="en-US" sz="2000" dirty="0">
                <a:ea typeface="宋体" panose="02010600030101010101" pitchFamily="2" charset="-122"/>
              </a:rPr>
              <a:t>和 </a:t>
            </a:r>
            <a:r>
              <a:rPr lang="en-GB" altLang="zh-CN" sz="2000" dirty="0">
                <a:ea typeface="宋体" panose="02010600030101010101" pitchFamily="2" charset="-122"/>
              </a:rPr>
              <a:t>Fetch API </a:t>
            </a:r>
            <a:r>
              <a:rPr lang="zh-CN" altLang="en-US" sz="2000" dirty="0">
                <a:ea typeface="宋体" panose="02010600030101010101" pitchFamily="2" charset="-122"/>
              </a:rPr>
              <a:t>实现了异步操作，如数据提交、删除学生和更新学生</a:t>
            </a:r>
          </a:p>
          <a:p>
            <a:pPr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表单提交：通过 </a:t>
            </a:r>
            <a:r>
              <a:rPr lang="en-GB" altLang="zh-CN" sz="2000" dirty="0">
                <a:ea typeface="宋体" panose="02010600030101010101" pitchFamily="2" charset="-122"/>
              </a:rPr>
              <a:t>fetch </a:t>
            </a:r>
            <a:r>
              <a:rPr lang="zh-CN" altLang="en-US" sz="2000" dirty="0">
                <a:ea typeface="宋体" panose="02010600030101010101" pitchFamily="2" charset="-122"/>
              </a:rPr>
              <a:t>发送 </a:t>
            </a:r>
            <a:r>
              <a:rPr lang="en-GB" altLang="zh-CN" sz="2000" dirty="0">
                <a:ea typeface="宋体" panose="02010600030101010101" pitchFamily="2" charset="-122"/>
              </a:rPr>
              <a:t>POST </a:t>
            </a:r>
            <a:r>
              <a:rPr lang="zh-CN" altLang="en-US" sz="2000" dirty="0">
                <a:ea typeface="宋体" panose="02010600030101010101" pitchFamily="2" charset="-122"/>
              </a:rPr>
              <a:t>请求来提交新增学生的表单数据</a:t>
            </a:r>
          </a:p>
          <a:p>
            <a:pPr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删除学生：通过 </a:t>
            </a:r>
            <a:r>
              <a:rPr lang="en-GB" altLang="zh-CN" sz="2000" dirty="0">
                <a:ea typeface="宋体" panose="02010600030101010101" pitchFamily="2" charset="-122"/>
              </a:rPr>
              <a:t>fetch </a:t>
            </a:r>
            <a:r>
              <a:rPr lang="zh-CN" altLang="en-US" sz="2000" dirty="0">
                <a:ea typeface="宋体" panose="02010600030101010101" pitchFamily="2" charset="-122"/>
              </a:rPr>
              <a:t>发送 </a:t>
            </a:r>
            <a:r>
              <a:rPr lang="en-GB" altLang="zh-CN" sz="2000" dirty="0">
                <a:ea typeface="宋体" panose="02010600030101010101" pitchFamily="2" charset="-122"/>
              </a:rPr>
              <a:t>DELETE </a:t>
            </a:r>
            <a:r>
              <a:rPr lang="zh-CN" altLang="en-US" sz="2000" dirty="0">
                <a:ea typeface="宋体" panose="02010600030101010101" pitchFamily="2" charset="-122"/>
              </a:rPr>
              <a:t>请求删除指定 </a:t>
            </a:r>
            <a:r>
              <a:rPr lang="en-GB" altLang="zh-CN" sz="2000" dirty="0">
                <a:ea typeface="宋体" panose="02010600030101010101" pitchFamily="2" charset="-122"/>
              </a:rPr>
              <a:t>ID </a:t>
            </a:r>
            <a:r>
              <a:rPr lang="zh-CN" altLang="en-US" sz="2000" dirty="0">
                <a:ea typeface="宋体" panose="02010600030101010101" pitchFamily="2" charset="-122"/>
              </a:rPr>
              <a:t>的学生，并刷新页面</a:t>
            </a: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编辑学生：通过 </a:t>
            </a:r>
            <a:r>
              <a:rPr lang="en-GB" altLang="zh-CN" sz="2000" dirty="0">
                <a:ea typeface="宋体" panose="02010600030101010101" pitchFamily="2" charset="-122"/>
              </a:rPr>
              <a:t>fetch </a:t>
            </a:r>
            <a:r>
              <a:rPr lang="zh-CN" altLang="en-US" sz="2000" dirty="0">
                <a:ea typeface="宋体" panose="02010600030101010101" pitchFamily="2" charset="-122"/>
              </a:rPr>
              <a:t>发送 </a:t>
            </a:r>
            <a:r>
              <a:rPr lang="en-GB" altLang="zh-CN" sz="2000" dirty="0">
                <a:ea typeface="宋体" panose="02010600030101010101" pitchFamily="2" charset="-122"/>
              </a:rPr>
              <a:t>PUT </a:t>
            </a:r>
            <a:r>
              <a:rPr lang="zh-CN" altLang="en-US" sz="2000" dirty="0">
                <a:ea typeface="宋体" panose="02010600030101010101" pitchFamily="2" charset="-122"/>
              </a:rPr>
              <a:t>请求来更新学生信息</a:t>
            </a:r>
          </a:p>
        </p:txBody>
      </p:sp>
    </p:spTree>
    <p:extLst>
      <p:ext uri="{BB962C8B-B14F-4D97-AF65-F5344CB8AC3E}">
        <p14:creationId xmlns:p14="http://schemas.microsoft.com/office/powerpoint/2010/main" val="22973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673CA-A530-563C-949C-BE03B236C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1730C366-4F42-DAAE-F181-88FCF6DECE72}"/>
              </a:ext>
            </a:extLst>
          </p:cNvPr>
          <p:cNvSpPr/>
          <p:nvPr/>
        </p:nvSpPr>
        <p:spPr>
          <a:xfrm>
            <a:off x="1588" y="3508401"/>
            <a:ext cx="6255834" cy="335651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>
                  <a:lumMod val="9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AB17E142-5DC1-4AFE-BFCD-A8A2343FBD63}"/>
              </a:ext>
            </a:extLst>
          </p:cNvPr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39A3B6C1-E41F-627C-B246-AB7F2552114A}"/>
              </a:ext>
            </a:extLst>
          </p:cNvPr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43EA092-B814-ECDE-3F36-1CD41F6FC955}"/>
              </a:ext>
            </a:extLst>
          </p:cNvPr>
          <p:cNvSpPr/>
          <p:nvPr/>
        </p:nvSpPr>
        <p:spPr>
          <a:xfrm>
            <a:off x="1543622" y="630138"/>
            <a:ext cx="1234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Style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6336CA-0B75-828D-9687-217198B15226}"/>
              </a:ext>
            </a:extLst>
          </p:cNvPr>
          <p:cNvSpPr txBox="1"/>
          <p:nvPr/>
        </p:nvSpPr>
        <p:spPr>
          <a:xfrm>
            <a:off x="2318176" y="2492738"/>
            <a:ext cx="7018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使用 </a:t>
            </a:r>
            <a:r>
              <a:rPr lang="en-GB" altLang="zh-CN" sz="2000" dirty="0">
                <a:ea typeface="宋体" panose="02010600030101010101" pitchFamily="2" charset="-122"/>
              </a:rPr>
              <a:t>Bootstrap</a:t>
            </a:r>
            <a:r>
              <a:rPr lang="zh-CN" altLang="en-GB" sz="2000" dirty="0">
                <a:ea typeface="宋体" panose="02010600030101010101" pitchFamily="2" charset="-122"/>
              </a:rPr>
              <a:t>（</a:t>
            </a:r>
            <a:r>
              <a:rPr lang="en-GB" altLang="zh-CN" sz="2000" dirty="0">
                <a:ea typeface="宋体" panose="02010600030101010101" pitchFamily="2" charset="-122"/>
              </a:rPr>
              <a:t>AdminLTE </a:t>
            </a:r>
            <a:r>
              <a:rPr lang="zh-CN" altLang="en-US" sz="2000" dirty="0">
                <a:ea typeface="宋体" panose="02010600030101010101" pitchFamily="2" charset="-122"/>
              </a:rPr>
              <a:t>）进行页面布局和样式设计</a:t>
            </a: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ea typeface="宋体" panose="02010600030101010101" pitchFamily="2" charset="-122"/>
              </a:rPr>
              <a:t>使用 内联样式 进行按钮的自定义，包括颜色、边框、字体等</a:t>
            </a:r>
          </a:p>
        </p:txBody>
      </p:sp>
    </p:spTree>
    <p:extLst>
      <p:ext uri="{BB962C8B-B14F-4D97-AF65-F5344CB8AC3E}">
        <p14:creationId xmlns:p14="http://schemas.microsoft.com/office/powerpoint/2010/main" val="219757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  <p:bldP spid="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E8B4C-D16B-85FF-2E19-A5804E9FA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AE87DC26-91D6-A12A-BC90-5084DD543061}"/>
              </a:ext>
            </a:extLst>
          </p:cNvPr>
          <p:cNvSpPr/>
          <p:nvPr/>
        </p:nvSpPr>
        <p:spPr>
          <a:xfrm>
            <a:off x="1588" y="3508401"/>
            <a:ext cx="6255834" cy="335651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>
                  <a:lumMod val="9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39B0356-78F7-07C3-2B9F-8D1FD8F8F02E}"/>
              </a:ext>
            </a:extLst>
          </p:cNvPr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2FC2087F-8C57-02D3-B030-CC59C1498B0E}"/>
              </a:ext>
            </a:extLst>
          </p:cNvPr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D17362E-1228-DD7B-E916-7D39FA62F3DC}"/>
              </a:ext>
            </a:extLst>
          </p:cNvPr>
          <p:cNvSpPr/>
          <p:nvPr/>
        </p:nvSpPr>
        <p:spPr>
          <a:xfrm>
            <a:off x="1543622" y="630138"/>
            <a:ext cx="1608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Model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BE31A0-741F-7266-3441-78CD7C8F8AB7}"/>
              </a:ext>
            </a:extLst>
          </p:cNvPr>
          <p:cNvSpPr txBox="1"/>
          <p:nvPr/>
        </p:nvSpPr>
        <p:spPr>
          <a:xfrm>
            <a:off x="2318176" y="2492738"/>
            <a:ext cx="72217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使用 </a:t>
            </a:r>
            <a:r>
              <a:rPr lang="en-GB" altLang="zh-CN" sz="2000" dirty="0">
                <a:ea typeface="宋体" panose="02010600030101010101" pitchFamily="2" charset="-122"/>
              </a:rPr>
              <a:t>Bootstrap </a:t>
            </a:r>
            <a:r>
              <a:rPr lang="zh-CN" altLang="en-US" sz="2000" dirty="0">
                <a:ea typeface="宋体" panose="02010600030101010101" pitchFamily="2" charset="-122"/>
              </a:rPr>
              <a:t>的模态框组件，分别用于新增和编辑学生信息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点击按钮会弹出模态框，用户可以填写或修改信息</a:t>
            </a:r>
          </a:p>
        </p:txBody>
      </p:sp>
    </p:spTree>
    <p:extLst>
      <p:ext uri="{BB962C8B-B14F-4D97-AF65-F5344CB8AC3E}">
        <p14:creationId xmlns:p14="http://schemas.microsoft.com/office/powerpoint/2010/main" val="345658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  <p:bldP spid="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77BA7-E59A-129D-1BEB-0C7681981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27BDBDA8-CC32-E07D-045C-9EE31AA161DD}"/>
              </a:ext>
            </a:extLst>
          </p:cNvPr>
          <p:cNvSpPr/>
          <p:nvPr/>
        </p:nvSpPr>
        <p:spPr>
          <a:xfrm>
            <a:off x="1588" y="3508401"/>
            <a:ext cx="6255834" cy="335651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>
                  <a:lumMod val="9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929876-9664-40C4-6ADB-4D57A9256B75}"/>
              </a:ext>
            </a:extLst>
          </p:cNvPr>
          <p:cNvSpPr txBox="1"/>
          <p:nvPr/>
        </p:nvSpPr>
        <p:spPr>
          <a:xfrm>
            <a:off x="7103168" y="4185776"/>
            <a:ext cx="1999265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buNone/>
            </a:pPr>
            <a:r>
              <a:rPr lang="zh-CN" altLang="en-GB" dirty="0"/>
              <a:t>数据库</a:t>
            </a:r>
            <a:r>
              <a:rPr lang="zh-CN" altLang="en-US" dirty="0"/>
              <a:t>（</a:t>
            </a:r>
            <a:r>
              <a:rPr lang="en-US" altLang="zh-CN" dirty="0"/>
              <a:t>MySQL</a:t>
            </a:r>
            <a:r>
              <a:rPr lang="zh-CN" altLang="en-US" dirty="0"/>
              <a:t>）</a:t>
            </a:r>
            <a:endParaRPr lang="en-GB" altLang="zh-CN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C9815E-7259-B28D-2982-A85488EE5DE4}"/>
              </a:ext>
            </a:extLst>
          </p:cNvPr>
          <p:cNvSpPr/>
          <p:nvPr/>
        </p:nvSpPr>
        <p:spPr>
          <a:xfrm>
            <a:off x="6401116" y="4089870"/>
            <a:ext cx="561144" cy="561144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1FD324-8AB5-19AB-82F3-6108C28ECDB4}"/>
              </a:ext>
            </a:extLst>
          </p:cNvPr>
          <p:cNvSpPr txBox="1"/>
          <p:nvPr/>
        </p:nvSpPr>
        <p:spPr>
          <a:xfrm>
            <a:off x="7107918" y="2823865"/>
            <a:ext cx="3301545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GB" altLang="zh-CN" dirty="0"/>
              <a:t>Laravel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GB" altLang="zh-CN" dirty="0"/>
              <a:t>Eloquent ORM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GB" altLang="zh-CN" dirty="0"/>
              <a:t>Routes</a:t>
            </a:r>
            <a:endParaRPr lang="en-US" b="1" dirty="0">
              <a:solidFill>
                <a:srgbClr val="523A2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9989E6-863D-B8E6-6858-C7E35ABBE91C}"/>
              </a:ext>
            </a:extLst>
          </p:cNvPr>
          <p:cNvSpPr/>
          <p:nvPr/>
        </p:nvSpPr>
        <p:spPr>
          <a:xfrm>
            <a:off x="6401116" y="2686044"/>
            <a:ext cx="561144" cy="561144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hape 2629">
            <a:extLst>
              <a:ext uri="{FF2B5EF4-FFF2-40B4-BE49-F238E27FC236}">
                <a16:creationId xmlns:a16="http://schemas.microsoft.com/office/drawing/2014/main" id="{49E12475-E9BB-B1C3-0AC6-82E685DC4368}"/>
              </a:ext>
            </a:extLst>
          </p:cNvPr>
          <p:cNvSpPr/>
          <p:nvPr/>
        </p:nvSpPr>
        <p:spPr>
          <a:xfrm>
            <a:off x="6546774" y="2838233"/>
            <a:ext cx="27940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32" name="Shape 2840">
            <a:extLst>
              <a:ext uri="{FF2B5EF4-FFF2-40B4-BE49-F238E27FC236}">
                <a16:creationId xmlns:a16="http://schemas.microsoft.com/office/drawing/2014/main" id="{7BA28E0F-4E5B-6FCC-529E-0BAFE8CB4613}"/>
              </a:ext>
            </a:extLst>
          </p:cNvPr>
          <p:cNvSpPr/>
          <p:nvPr/>
        </p:nvSpPr>
        <p:spPr>
          <a:xfrm>
            <a:off x="6542024" y="4243475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6964416-25B3-B5EB-DD46-15EFC321F702}"/>
              </a:ext>
            </a:extLst>
          </p:cNvPr>
          <p:cNvGrpSpPr/>
          <p:nvPr/>
        </p:nvGrpSpPr>
        <p:grpSpPr>
          <a:xfrm>
            <a:off x="683101" y="2709456"/>
            <a:ext cx="5018357" cy="2888809"/>
            <a:chOff x="5898415" y="1976415"/>
            <a:chExt cx="5654530" cy="3255020"/>
          </a:xfrm>
        </p:grpSpPr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E526FC1D-AAC8-7FE9-3486-190D5B178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id="{5E43A935-A0E3-2EA8-8444-68141CDA2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63E376CE-AAB4-4F05-060E-FB61F6F59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3" name="Rectangle 50">
              <a:extLst>
                <a:ext uri="{FF2B5EF4-FFF2-40B4-BE49-F238E27FC236}">
                  <a16:creationId xmlns:a16="http://schemas.microsoft.com/office/drawing/2014/main" id="{27AF6AEC-66AA-BD18-DAA7-A173E3437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4" name="Freeform 51">
              <a:extLst>
                <a:ext uri="{FF2B5EF4-FFF2-40B4-BE49-F238E27FC236}">
                  <a16:creationId xmlns:a16="http://schemas.microsoft.com/office/drawing/2014/main" id="{F37400F6-C5F1-2715-752B-E71669E29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5" name="Rectangle 52">
              <a:extLst>
                <a:ext uri="{FF2B5EF4-FFF2-40B4-BE49-F238E27FC236}">
                  <a16:creationId xmlns:a16="http://schemas.microsoft.com/office/drawing/2014/main" id="{AD9674C1-F852-36D9-1E27-E1E946B37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6" name="Oval 54">
              <a:extLst>
                <a:ext uri="{FF2B5EF4-FFF2-40B4-BE49-F238E27FC236}">
                  <a16:creationId xmlns:a16="http://schemas.microsoft.com/office/drawing/2014/main" id="{699AC964-95F9-8CFB-5272-447EA61B5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7" name="Oval 55">
              <a:extLst>
                <a:ext uri="{FF2B5EF4-FFF2-40B4-BE49-F238E27FC236}">
                  <a16:creationId xmlns:a16="http://schemas.microsoft.com/office/drawing/2014/main" id="{ED87FDE0-23C9-5A3F-BA27-AC1585909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8" name="Oval 56">
              <a:extLst>
                <a:ext uri="{FF2B5EF4-FFF2-40B4-BE49-F238E27FC236}">
                  <a16:creationId xmlns:a16="http://schemas.microsoft.com/office/drawing/2014/main" id="{AA74CDCC-C9C0-173A-50B4-A30105AE9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49" name="Oval 57">
              <a:extLst>
                <a:ext uri="{FF2B5EF4-FFF2-40B4-BE49-F238E27FC236}">
                  <a16:creationId xmlns:a16="http://schemas.microsoft.com/office/drawing/2014/main" id="{7774595E-9950-D706-3A76-10C7991CD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50" name="Freeform 58">
              <a:extLst>
                <a:ext uri="{FF2B5EF4-FFF2-40B4-BE49-F238E27FC236}">
                  <a16:creationId xmlns:a16="http://schemas.microsoft.com/office/drawing/2014/main" id="{E81B0758-3723-3120-5598-DBF083B44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</p:grpSp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B9EE0413-5F5C-3432-DB4C-9A0F2C1D02D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6" b="3076"/>
          <a:stretch>
            <a:fillRect/>
          </a:stretch>
        </p:blipFill>
        <p:spPr>
          <a:xfrm>
            <a:off x="1332877" y="2892508"/>
            <a:ext cx="3764973" cy="2388274"/>
          </a:xfrm>
        </p:spPr>
      </p:pic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D91185F9-4BF8-6AD6-BA2B-9BC45869F0E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2" r="18522"/>
          <a:stretch>
            <a:fillRect/>
          </a:stretch>
        </p:blipFill>
        <p:spPr>
          <a:xfrm>
            <a:off x="4893345" y="3955042"/>
            <a:ext cx="893111" cy="1556374"/>
          </a:xfr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3198E08D-76ED-6B2E-E3BC-A730E057129E}"/>
              </a:ext>
            </a:extLst>
          </p:cNvPr>
          <p:cNvGrpSpPr/>
          <p:nvPr/>
        </p:nvGrpSpPr>
        <p:grpSpPr>
          <a:xfrm>
            <a:off x="4818461" y="3639704"/>
            <a:ext cx="1041569" cy="2162261"/>
            <a:chOff x="11310678" y="5484773"/>
            <a:chExt cx="2665090" cy="5532633"/>
          </a:xfrm>
        </p:grpSpPr>
        <p:sp>
          <p:nvSpPr>
            <p:cNvPr id="52" name="Freeform 59">
              <a:extLst>
                <a:ext uri="{FF2B5EF4-FFF2-40B4-BE49-F238E27FC236}">
                  <a16:creationId xmlns:a16="http://schemas.microsoft.com/office/drawing/2014/main" id="{EA2382EF-CB65-7914-6652-B8D5BCECC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0678" y="5484773"/>
              <a:ext cx="2665090" cy="5532633"/>
            </a:xfrm>
            <a:custGeom>
              <a:avLst/>
              <a:gdLst>
                <a:gd name="T0" fmla="*/ 411 w 411"/>
                <a:gd name="T1" fmla="*/ 811 h 853"/>
                <a:gd name="T2" fmla="*/ 370 w 411"/>
                <a:gd name="T3" fmla="*/ 853 h 853"/>
                <a:gd name="T4" fmla="*/ 42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2 w 411"/>
                <a:gd name="T11" fmla="*/ 0 h 853"/>
                <a:gd name="T12" fmla="*/ 370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70" y="853"/>
                  </a:cubicBezTo>
                  <a:cubicBezTo>
                    <a:pt x="42" y="853"/>
                    <a:pt x="42" y="853"/>
                    <a:pt x="42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54" name="Oval 61">
              <a:extLst>
                <a:ext uri="{FF2B5EF4-FFF2-40B4-BE49-F238E27FC236}">
                  <a16:creationId xmlns:a16="http://schemas.microsoft.com/office/drawing/2014/main" id="{23E3CD84-BE48-023B-DE4B-FB84E2AC4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7558" y="5750705"/>
              <a:ext cx="77812" cy="778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55" name="Oval 62">
              <a:extLst>
                <a:ext uri="{FF2B5EF4-FFF2-40B4-BE49-F238E27FC236}">
                  <a16:creationId xmlns:a16="http://schemas.microsoft.com/office/drawing/2014/main" id="{3D86D3D8-8F14-1E9D-039D-2FB691556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3495" y="5776649"/>
              <a:ext cx="19455" cy="194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56" name="Oval 63">
              <a:extLst>
                <a:ext uri="{FF2B5EF4-FFF2-40B4-BE49-F238E27FC236}">
                  <a16:creationId xmlns:a16="http://schemas.microsoft.com/office/drawing/2014/main" id="{0061FDBD-5992-490A-9E20-C93F3DE02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7558" y="5744216"/>
              <a:ext cx="77812" cy="7783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57" name="Oval 64">
              <a:extLst>
                <a:ext uri="{FF2B5EF4-FFF2-40B4-BE49-F238E27FC236}">
                  <a16:creationId xmlns:a16="http://schemas.microsoft.com/office/drawing/2014/main" id="{40D45E51-B563-7E5F-5F8A-DCB71EA40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3495" y="5770161"/>
              <a:ext cx="19455" cy="194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58" name="Oval 65">
              <a:extLst>
                <a:ext uri="{FF2B5EF4-FFF2-40B4-BE49-F238E27FC236}">
                  <a16:creationId xmlns:a16="http://schemas.microsoft.com/office/drawing/2014/main" id="{CB4848F1-8D0C-3658-395B-C78A63C08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0526" y="5757189"/>
              <a:ext cx="51875" cy="518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59" name="Oval 66">
              <a:extLst>
                <a:ext uri="{FF2B5EF4-FFF2-40B4-BE49-F238E27FC236}">
                  <a16:creationId xmlns:a16="http://schemas.microsoft.com/office/drawing/2014/main" id="{5CFAD59E-1EFF-23BF-5EED-096EA1961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0526" y="5757189"/>
              <a:ext cx="51875" cy="518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0" name="Oval 67">
              <a:extLst>
                <a:ext uri="{FF2B5EF4-FFF2-40B4-BE49-F238E27FC236}">
                  <a16:creationId xmlns:a16="http://schemas.microsoft.com/office/drawing/2014/main" id="{448C4DFA-24DC-7685-EA7E-6A56D1D58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3495" y="5770161"/>
              <a:ext cx="25937" cy="25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1" name="Oval 68">
              <a:extLst>
                <a:ext uri="{FF2B5EF4-FFF2-40B4-BE49-F238E27FC236}">
                  <a16:creationId xmlns:a16="http://schemas.microsoft.com/office/drawing/2014/main" id="{BA1AA78B-04E4-7201-B8C7-40AF98888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3495" y="5770161"/>
              <a:ext cx="25937" cy="2594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2" name="Freeform 69">
              <a:extLst>
                <a:ext uri="{FF2B5EF4-FFF2-40B4-BE49-F238E27FC236}">
                  <a16:creationId xmlns:a16="http://schemas.microsoft.com/office/drawing/2014/main" id="{84E7326F-049A-42CC-46C4-0F2AF0409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9982" y="5776649"/>
              <a:ext cx="6486" cy="64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3" name="Freeform 70">
              <a:extLst>
                <a:ext uri="{FF2B5EF4-FFF2-40B4-BE49-F238E27FC236}">
                  <a16:creationId xmlns:a16="http://schemas.microsoft.com/office/drawing/2014/main" id="{F0ACE55A-D33B-7ADC-5FA2-F5CB37BCC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9982" y="5776649"/>
              <a:ext cx="6486" cy="6488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0 w 1"/>
                <a:gd name="T5" fmla="*/ 1 h 1"/>
                <a:gd name="T6" fmla="*/ 1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4" name="Oval 71">
              <a:extLst>
                <a:ext uri="{FF2B5EF4-FFF2-40B4-BE49-F238E27FC236}">
                  <a16:creationId xmlns:a16="http://schemas.microsoft.com/office/drawing/2014/main" id="{297F27E0-2C6D-EEE3-9927-3C240F0F3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2481" y="10433658"/>
              <a:ext cx="421488" cy="42159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5" name="Freeform 72">
              <a:extLst>
                <a:ext uri="{FF2B5EF4-FFF2-40B4-BE49-F238E27FC236}">
                  <a16:creationId xmlns:a16="http://schemas.microsoft.com/office/drawing/2014/main" id="{342B298A-F45B-43C8-D004-24F30475D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6231" y="10537435"/>
              <a:ext cx="213987" cy="214043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6" name="Rectangle 73">
              <a:extLst>
                <a:ext uri="{FF2B5EF4-FFF2-40B4-BE49-F238E27FC236}">
                  <a16:creationId xmlns:a16="http://schemas.microsoft.com/office/drawing/2014/main" id="{34BC626B-1659-FDCB-AD8C-0EAD7AA0A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5210" y="6302020"/>
              <a:ext cx="2282509" cy="4001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7" name="Freeform 75">
              <a:extLst>
                <a:ext uri="{FF2B5EF4-FFF2-40B4-BE49-F238E27FC236}">
                  <a16:creationId xmlns:a16="http://schemas.microsoft.com/office/drawing/2014/main" id="{6835B7A3-DD22-6523-1E4A-8A20AF47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450" y="5938799"/>
              <a:ext cx="473364" cy="110266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0" y="0"/>
                    <a:pt x="73" y="4"/>
                    <a:pt x="73" y="9"/>
                  </a:cubicBezTo>
                  <a:cubicBezTo>
                    <a:pt x="73" y="13"/>
                    <a:pt x="70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8" name="Freeform 76">
              <a:extLst>
                <a:ext uri="{FF2B5EF4-FFF2-40B4-BE49-F238E27FC236}">
                  <a16:creationId xmlns:a16="http://schemas.microsoft.com/office/drawing/2014/main" id="{20941BB2-51E6-40D2-7A61-9FA22C048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71388" y="5971232"/>
              <a:ext cx="421488" cy="45405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  <p:sp>
          <p:nvSpPr>
            <p:cNvPr id="69" name="Oval 77">
              <a:extLst>
                <a:ext uri="{FF2B5EF4-FFF2-40B4-BE49-F238E27FC236}">
                  <a16:creationId xmlns:a16="http://schemas.microsoft.com/office/drawing/2014/main" id="{456F0DCF-FB63-9341-E607-D0F7899F7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9824" y="5958259"/>
              <a:ext cx="71331" cy="713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Roboto Light"/>
              </a:endParaRPr>
            </a:p>
          </p:txBody>
        </p:sp>
      </p:grpSp>
      <p:sp>
        <p:nvSpPr>
          <p:cNvPr id="73" name="椭圆 72">
            <a:extLst>
              <a:ext uri="{FF2B5EF4-FFF2-40B4-BE49-F238E27FC236}">
                <a16:creationId xmlns:a16="http://schemas.microsoft.com/office/drawing/2014/main" id="{CE8C867F-5C17-82FA-C77E-DAD24FCBBC90}"/>
              </a:ext>
            </a:extLst>
          </p:cNvPr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89CF3365-6695-FA7C-1F88-ABA0C259E155}"/>
              </a:ext>
            </a:extLst>
          </p:cNvPr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419A600-D92A-EB1E-9F45-7896752A5FE8}"/>
              </a:ext>
            </a:extLst>
          </p:cNvPr>
          <p:cNvSpPr/>
          <p:nvPr/>
        </p:nvSpPr>
        <p:spPr>
          <a:xfrm>
            <a:off x="2157512" y="1558706"/>
            <a:ext cx="22529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After</a:t>
            </a:r>
            <a:r>
              <a:rPr lang="zh-CN" altLang="en-US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2568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5" grpId="0" animBg="1"/>
      <p:bldP spid="7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A000120140530A99PPBG">
  <a:themeElements>
    <a:clrScheme name="自定义 601">
      <a:dk1>
        <a:srgbClr val="4D4D4D"/>
      </a:dk1>
      <a:lt1>
        <a:sysClr val="window" lastClr="FFFFFF"/>
      </a:lt1>
      <a:dk2>
        <a:srgbClr val="4D4D4D"/>
      </a:dk2>
      <a:lt2>
        <a:srgbClr val="FFFFFF"/>
      </a:lt2>
      <a:accent1>
        <a:srgbClr val="956951"/>
      </a:accent1>
      <a:accent2>
        <a:srgbClr val="B07982"/>
      </a:accent2>
      <a:accent3>
        <a:srgbClr val="9D8855"/>
      </a:accent3>
      <a:accent4>
        <a:srgbClr val="62A088"/>
      </a:accent4>
      <a:accent5>
        <a:srgbClr val="5F77AB"/>
      </a:accent5>
      <a:accent6>
        <a:srgbClr val="FFC000"/>
      </a:accent6>
      <a:hlink>
        <a:srgbClr val="2998E3"/>
      </a:hlink>
      <a:folHlink>
        <a:srgbClr val="A5A5A5"/>
      </a:folHlink>
    </a:clrScheme>
    <a:fontScheme name="自定义 12">
      <a:majorFont>
        <a:latin typeface="Tempus Sans ITC"/>
        <a:ea typeface="幼圆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A000120150608A07KPBG</Template>
  <TotalTime>181</TotalTime>
  <Words>484</Words>
  <Application>Microsoft Macintosh PowerPoint</Application>
  <PresentationFormat>宽屏</PresentationFormat>
  <Paragraphs>79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华文细黑</vt:lpstr>
      <vt:lpstr>宋体</vt:lpstr>
      <vt:lpstr>微软雅黑</vt:lpstr>
      <vt:lpstr>幼圆</vt:lpstr>
      <vt:lpstr>ISOCP</vt:lpstr>
      <vt:lpstr>Arial</vt:lpstr>
      <vt:lpstr>Calibri</vt:lpstr>
      <vt:lpstr>Montserrat</vt:lpstr>
      <vt:lpstr>Roboto Light</vt:lpstr>
      <vt:lpstr>Wingdings 2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2356991580@qq.com</cp:lastModifiedBy>
  <cp:revision>9</cp:revision>
  <dcterms:created xsi:type="dcterms:W3CDTF">2015-06-24T12:12:45Z</dcterms:created>
  <dcterms:modified xsi:type="dcterms:W3CDTF">2025-04-04T09:24:01Z</dcterms:modified>
</cp:coreProperties>
</file>