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67"/>
  </p:notesMasterIdLst>
  <p:sldIdLst>
    <p:sldId id="256" r:id="rId3"/>
    <p:sldId id="258" r:id="rId4"/>
    <p:sldId id="271"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329" r:id="rId19"/>
    <p:sldId id="288" r:id="rId20"/>
    <p:sldId id="287" r:id="rId21"/>
    <p:sldId id="290" r:id="rId22"/>
    <p:sldId id="292" r:id="rId23"/>
    <p:sldId id="293" r:id="rId24"/>
    <p:sldId id="294" r:id="rId25"/>
    <p:sldId id="296" r:id="rId26"/>
    <p:sldId id="297" r:id="rId27"/>
    <p:sldId id="299" r:id="rId28"/>
    <p:sldId id="300" r:id="rId29"/>
    <p:sldId id="301" r:id="rId30"/>
    <p:sldId id="302" r:id="rId31"/>
    <p:sldId id="303" r:id="rId32"/>
    <p:sldId id="390" r:id="rId33"/>
    <p:sldId id="330" r:id="rId34"/>
    <p:sldId id="332" r:id="rId35"/>
    <p:sldId id="333" r:id="rId36"/>
    <p:sldId id="392" r:id="rId37"/>
    <p:sldId id="334" r:id="rId38"/>
    <p:sldId id="335" r:id="rId39"/>
    <p:sldId id="336" r:id="rId40"/>
    <p:sldId id="337" r:id="rId41"/>
    <p:sldId id="340" r:id="rId42"/>
    <p:sldId id="339" r:id="rId43"/>
    <p:sldId id="341" r:id="rId44"/>
    <p:sldId id="342" r:id="rId45"/>
    <p:sldId id="343" r:id="rId46"/>
    <p:sldId id="345" r:id="rId47"/>
    <p:sldId id="346" r:id="rId48"/>
    <p:sldId id="347" r:id="rId49"/>
    <p:sldId id="391" r:id="rId50"/>
    <p:sldId id="311" r:id="rId51"/>
    <p:sldId id="312" r:id="rId52"/>
    <p:sldId id="313" r:id="rId53"/>
    <p:sldId id="314" r:id="rId54"/>
    <p:sldId id="315" r:id="rId55"/>
    <p:sldId id="326" r:id="rId56"/>
    <p:sldId id="316" r:id="rId57"/>
    <p:sldId id="318" r:id="rId58"/>
    <p:sldId id="317" r:id="rId59"/>
    <p:sldId id="320" r:id="rId60"/>
    <p:sldId id="319" r:id="rId61"/>
    <p:sldId id="321" r:id="rId62"/>
    <p:sldId id="322" r:id="rId63"/>
    <p:sldId id="323" r:id="rId64"/>
    <p:sldId id="324" r:id="rId65"/>
    <p:sldId id="325"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E5E5FF"/>
    <a:srgbClr val="FFFFCC"/>
    <a:srgbClr val="3333FF"/>
    <a:srgbClr val="D1D1FF"/>
    <a:srgbClr val="B8A9F1"/>
    <a:srgbClr val="84E8E3"/>
    <a:srgbClr val="000042"/>
    <a:srgbClr val="F7F7FF"/>
    <a:srgbClr val="C0B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8" autoAdjust="0"/>
    <p:restoredTop sz="85590" autoAdjust="0"/>
  </p:normalViewPr>
  <p:slideViewPr>
    <p:cSldViewPr snapToGrid="0">
      <p:cViewPr varScale="1">
        <p:scale>
          <a:sx n="104" d="100"/>
          <a:sy n="104" d="100"/>
        </p:scale>
        <p:origin x="58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2019/2/27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5231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25231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856345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33</a:t>
            </a:fld>
            <a:endParaRPr lang="zh-CN" altLang="en-US"/>
          </a:p>
        </p:txBody>
      </p:sp>
    </p:spTree>
    <p:extLst>
      <p:ext uri="{BB962C8B-B14F-4D97-AF65-F5344CB8AC3E}">
        <p14:creationId xmlns:p14="http://schemas.microsoft.com/office/powerpoint/2010/main" val="273087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2495798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35</a:t>
            </a:fld>
            <a:endParaRPr lang="zh-CN" altLang="en-US"/>
          </a:p>
        </p:txBody>
      </p:sp>
    </p:spTree>
    <p:extLst>
      <p:ext uri="{BB962C8B-B14F-4D97-AF65-F5344CB8AC3E}">
        <p14:creationId xmlns:p14="http://schemas.microsoft.com/office/powerpoint/2010/main" val="249579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36</a:t>
            </a:fld>
            <a:endParaRPr lang="zh-CN" altLang="en-US"/>
          </a:p>
        </p:txBody>
      </p:sp>
    </p:spTree>
    <p:extLst>
      <p:ext uri="{BB962C8B-B14F-4D97-AF65-F5344CB8AC3E}">
        <p14:creationId xmlns:p14="http://schemas.microsoft.com/office/powerpoint/2010/main" val="254922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38</a:t>
            </a:fld>
            <a:endParaRPr lang="zh-CN" altLang="en-US"/>
          </a:p>
        </p:txBody>
      </p:sp>
    </p:spTree>
    <p:extLst>
      <p:ext uri="{BB962C8B-B14F-4D97-AF65-F5344CB8AC3E}">
        <p14:creationId xmlns:p14="http://schemas.microsoft.com/office/powerpoint/2010/main" val="307000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41</a:t>
            </a:fld>
            <a:endParaRPr lang="zh-CN" altLang="en-US"/>
          </a:p>
        </p:txBody>
      </p:sp>
    </p:spTree>
    <p:extLst>
      <p:ext uri="{BB962C8B-B14F-4D97-AF65-F5344CB8AC3E}">
        <p14:creationId xmlns:p14="http://schemas.microsoft.com/office/powerpoint/2010/main" val="2344660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48</a:t>
            </a:fld>
            <a:endParaRPr lang="zh-CN" altLang="en-US"/>
          </a:p>
        </p:txBody>
      </p:sp>
    </p:spTree>
    <p:extLst>
      <p:ext uri="{BB962C8B-B14F-4D97-AF65-F5344CB8AC3E}">
        <p14:creationId xmlns:p14="http://schemas.microsoft.com/office/powerpoint/2010/main" val="252317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51</a:t>
            </a:fld>
            <a:endParaRPr lang="zh-CN" altLang="en-US"/>
          </a:p>
        </p:txBody>
      </p:sp>
    </p:spTree>
    <p:extLst>
      <p:ext uri="{BB962C8B-B14F-4D97-AF65-F5344CB8AC3E}">
        <p14:creationId xmlns:p14="http://schemas.microsoft.com/office/powerpoint/2010/main" val="182801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9824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52</a:t>
            </a:fld>
            <a:endParaRPr lang="zh-CN" altLang="en-US"/>
          </a:p>
        </p:txBody>
      </p:sp>
    </p:spTree>
    <p:extLst>
      <p:ext uri="{BB962C8B-B14F-4D97-AF65-F5344CB8AC3E}">
        <p14:creationId xmlns:p14="http://schemas.microsoft.com/office/powerpoint/2010/main" val="1358680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53</a:t>
            </a:fld>
            <a:endParaRPr lang="zh-CN" altLang="en-US"/>
          </a:p>
        </p:txBody>
      </p:sp>
    </p:spTree>
    <p:extLst>
      <p:ext uri="{BB962C8B-B14F-4D97-AF65-F5344CB8AC3E}">
        <p14:creationId xmlns:p14="http://schemas.microsoft.com/office/powerpoint/2010/main" val="74108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54</a:t>
            </a:fld>
            <a:endParaRPr lang="zh-CN" altLang="en-US"/>
          </a:p>
        </p:txBody>
      </p:sp>
    </p:spTree>
    <p:extLst>
      <p:ext uri="{BB962C8B-B14F-4D97-AF65-F5344CB8AC3E}">
        <p14:creationId xmlns:p14="http://schemas.microsoft.com/office/powerpoint/2010/main" val="1344380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56</a:t>
            </a:fld>
            <a:endParaRPr lang="zh-CN" altLang="en-US"/>
          </a:p>
        </p:txBody>
      </p:sp>
    </p:spTree>
    <p:extLst>
      <p:ext uri="{BB962C8B-B14F-4D97-AF65-F5344CB8AC3E}">
        <p14:creationId xmlns:p14="http://schemas.microsoft.com/office/powerpoint/2010/main" val="768144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57</a:t>
            </a:fld>
            <a:endParaRPr lang="zh-CN" altLang="en-US"/>
          </a:p>
        </p:txBody>
      </p:sp>
    </p:spTree>
    <p:extLst>
      <p:ext uri="{BB962C8B-B14F-4D97-AF65-F5344CB8AC3E}">
        <p14:creationId xmlns:p14="http://schemas.microsoft.com/office/powerpoint/2010/main" val="32693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59</a:t>
            </a:fld>
            <a:endParaRPr lang="zh-CN" altLang="en-US"/>
          </a:p>
        </p:txBody>
      </p:sp>
    </p:spTree>
    <p:extLst>
      <p:ext uri="{BB962C8B-B14F-4D97-AF65-F5344CB8AC3E}">
        <p14:creationId xmlns:p14="http://schemas.microsoft.com/office/powerpoint/2010/main" val="3840969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60</a:t>
            </a:fld>
            <a:endParaRPr lang="zh-CN" altLang="en-US"/>
          </a:p>
        </p:txBody>
      </p:sp>
    </p:spTree>
    <p:extLst>
      <p:ext uri="{BB962C8B-B14F-4D97-AF65-F5344CB8AC3E}">
        <p14:creationId xmlns:p14="http://schemas.microsoft.com/office/powerpoint/2010/main" val="2495470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62</a:t>
            </a:fld>
            <a:endParaRPr lang="zh-CN" altLang="en-US"/>
          </a:p>
        </p:txBody>
      </p:sp>
    </p:spTree>
    <p:extLst>
      <p:ext uri="{BB962C8B-B14F-4D97-AF65-F5344CB8AC3E}">
        <p14:creationId xmlns:p14="http://schemas.microsoft.com/office/powerpoint/2010/main" val="23069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266335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31731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170593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359914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37613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184407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1992</a:t>
            </a:r>
            <a:r>
              <a:rPr lang="zh-CN" altLang="en-US" dirty="0"/>
              <a:t>年由于</a:t>
            </a:r>
            <a:r>
              <a:rPr lang="en-US" altLang="zh-CN" dirty="0"/>
              <a:t>Internet</a:t>
            </a:r>
            <a:r>
              <a:rPr lang="zh-CN" altLang="en-US" dirty="0"/>
              <a:t>不再由美国政府管理，成立了国际性组织英特网协会</a:t>
            </a:r>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1072162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A3781D2-0FC0-429B-B9FE-5030B6E54291}" type="datetime1">
              <a:rPr lang="zh-CN" altLang="en-US" smtClean="0"/>
              <a:pPr/>
              <a:t>2019/2/27</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DAEF739-1766-471D-BA9F-A4322C6F8843}" type="datetime1">
              <a:rPr lang="zh-CN" altLang="en-US" smtClean="0"/>
              <a:pPr/>
              <a:t>2019/2/27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57922407-BCB3-4B2A-B7F9-3492D5F65C0B}" type="datetime1">
              <a:rPr lang="zh-CN" altLang="en-US" smtClean="0"/>
              <a:pPr/>
              <a:t>2019/2/27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CED036C-30ED-475C-AF32-13C3C17B8B03}"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151201-E2F4-433C-8650-6712FD08D17C}"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2B3EC36-783B-4B7F-9CA0-04709EFBA722}"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EAC250-9652-46DA-95BA-C2F9287BD97F}"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E2372F-15A7-45C4-87DB-D1434446AB2B}"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17A9C2-71DD-4310-BBAB-E4D4958B0EF8}"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892078-E184-453C-8552-860B07676592}"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327BEB-2C37-43CB-8768-1A49ECD4CEA4}"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a:effectLst/>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a:defRPr sz="1800" b="0" baseline="0">
                <a:latin typeface="Calibri" panose="020F0502020204030204" pitchFamily="34" charset="0"/>
                <a:ea typeface="黑体" panose="02010609060101010101" pitchFamily="49" charset="-122"/>
              </a:defRPr>
            </a:lvl3pPr>
            <a:lvl4pPr>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3DAE9093-A4E2-4ED4-AAFA-F803B756B8DD}" type="datetime1">
              <a:rPr lang="zh-CN" altLang="en-US" smtClean="0"/>
              <a:pPr/>
              <a:t>2019/2/27</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8F659AD-F653-4BF1-8B95-DD00660FBC89}"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A5E879-AB21-456C-9121-AD17927CB7B3}"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466897-8650-4CA3-9E1A-F1B827F867B2}"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0AF5F98-A751-4323-93BF-DB3E7A688F2C}"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ED3EE5A-7480-4B4A-838B-B5929882DECF}" type="datetime1">
              <a:rPr lang="zh-CN" altLang="en-US" smtClean="0"/>
              <a:pPr/>
              <a:t>2019/2/27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760C815E-B128-4FAE-9EDE-FEA89F6F958C}" type="datetime1">
              <a:rPr lang="zh-CN" altLang="en-US" smtClean="0"/>
              <a:pPr/>
              <a:t>2019/2/27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E86C8468-6983-4678-9AAB-4D2ABEF84341}" type="datetime1">
              <a:rPr lang="zh-CN" altLang="en-US" smtClean="0"/>
              <a:pPr/>
              <a:t>2019/2/27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922D5C6D-787B-474F-BCC3-F53F5951B20A}" type="datetime1">
              <a:rPr lang="zh-CN" altLang="en-US" smtClean="0"/>
              <a:pPr/>
              <a:t>2019/2/27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E93B29B9-1B90-4121-8663-FE563B07C9D8}" type="datetime1">
              <a:rPr lang="zh-CN" altLang="en-US" smtClean="0"/>
              <a:pPr/>
              <a:t>2019/2/27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4397EA2-195E-4D7E-B5BC-907A7C70C3E2}" type="datetime1">
              <a:rPr lang="zh-CN" altLang="en-US" smtClean="0"/>
              <a:pPr/>
              <a:t>2019/2/27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EF8BEF2-D925-49E7-9561-3704E2CF9A2D}" type="datetime1">
              <a:rPr lang="zh-CN" altLang="en-US" smtClean="0"/>
              <a:pPr/>
              <a:t>2019/2/27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642891A-AB75-4714-BBBF-90ED55B80069}" type="datetime1">
              <a:rPr lang="zh-CN" altLang="en-US" smtClean="0"/>
              <a:pPr/>
              <a:t>2019/2/27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3A97BF3E-1736-4D84-A356-468CCD4E93B7}" type="datetime1">
              <a:rPr lang="zh-CN" altLang="en-US" smtClean="0">
                <a:solidFill>
                  <a:prstClr val="black">
                    <a:tint val="75000"/>
                  </a:prstClr>
                </a:solidFill>
              </a:rPr>
              <a:pPr/>
              <a:t>2019/2/27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2.wmf"/><Relationship Id="rId7"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9.png"/><Relationship Id="rId7" Type="http://schemas.openxmlformats.org/officeDocument/2006/relationships/oleObject" Target="../embeddings/oleObject2.bin"/><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image" Target="../media/image22.png"/><Relationship Id="rId5" Type="http://schemas.openxmlformats.org/officeDocument/2006/relationships/image" Target="../media/image17.wmf"/><Relationship Id="rId10" Type="http://schemas.openxmlformats.org/officeDocument/2006/relationships/image" Target="../media/image21.wmf"/><Relationship Id="rId4" Type="http://schemas.openxmlformats.org/officeDocument/2006/relationships/oleObject" Target="../embeddings/oleObject1.bin"/><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5.png"/><Relationship Id="rId3" Type="http://schemas.openxmlformats.org/officeDocument/2006/relationships/image" Target="../media/image9.wmf"/><Relationship Id="rId21" Type="http://schemas.openxmlformats.org/officeDocument/2006/relationships/image" Target="../media/image38.wmf"/><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4.jpeg"/><Relationship Id="rId2" Type="http://schemas.openxmlformats.org/officeDocument/2006/relationships/notesSlide" Target="../notesSlides/notesSlide11.xml"/><Relationship Id="rId16" Type="http://schemas.openxmlformats.org/officeDocument/2006/relationships/image" Target="../media/image16.wmf"/><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9.png"/><Relationship Id="rId5" Type="http://schemas.openxmlformats.org/officeDocument/2006/relationships/image" Target="../media/image10.wmf"/><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6.jpeg"/><Relationship Id="rId4" Type="http://schemas.openxmlformats.org/officeDocument/2006/relationships/image" Target="../media/image14.wmf"/><Relationship Id="rId9" Type="http://schemas.openxmlformats.org/officeDocument/2006/relationships/image" Target="../media/image27.png"/><Relationship Id="rId1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wmf"/><Relationship Id="rId7"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8.wmf"/><Relationship Id="rId5" Type="http://schemas.openxmlformats.org/officeDocument/2006/relationships/image" Target="../media/image39.jpeg"/><Relationship Id="rId10" Type="http://schemas.openxmlformats.org/officeDocument/2006/relationships/image" Target="../media/image37.png"/><Relationship Id="rId4" Type="http://schemas.openxmlformats.org/officeDocument/2006/relationships/image" Target="../media/image20.png"/><Relationship Id="rId9"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10.wmf"/><Relationship Id="rId7" Type="http://schemas.openxmlformats.org/officeDocument/2006/relationships/image" Target="../media/image4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5.jpeg"/><Relationship Id="rId4" Type="http://schemas.openxmlformats.org/officeDocument/2006/relationships/image" Target="../media/image40.wmf"/><Relationship Id="rId9" Type="http://schemas.openxmlformats.org/officeDocument/2006/relationships/hyperlink" Target="http://www.testage.net/html/73/n-87473.html" TargetMode="Externa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hyperlink" Target="http://image.baidu.com/i?ct=503316480&amp;z=0&amp;tn=baiduimagedetail&amp;word=%B5%E7%CA%D3&amp;in=4148&amp;cl=2&amp;cm=1&amp;sc=0&amp;lm=-1&amp;pn=2&amp;rn=1" TargetMode="External"/><Relationship Id="rId3" Type="http://schemas.openxmlformats.org/officeDocument/2006/relationships/notesSlide" Target="../notesSlides/notesSlide17.xml"/><Relationship Id="rId7" Type="http://schemas.openxmlformats.org/officeDocument/2006/relationships/image" Target="../media/image50.wmf"/><Relationship Id="rId12"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9.wmf"/><Relationship Id="rId11" Type="http://schemas.openxmlformats.org/officeDocument/2006/relationships/oleObject" Target="../embeddings/oleObject5.bin"/><Relationship Id="rId5" Type="http://schemas.openxmlformats.org/officeDocument/2006/relationships/image" Target="../media/image48.wmf"/><Relationship Id="rId10" Type="http://schemas.openxmlformats.org/officeDocument/2006/relationships/oleObject" Target="../embeddings/oleObject4.bin"/><Relationship Id="rId4" Type="http://schemas.openxmlformats.org/officeDocument/2006/relationships/image" Target="../media/image44.wmf"/><Relationship Id="rId9" Type="http://schemas.openxmlformats.org/officeDocument/2006/relationships/image" Target="../media/image46.emf"/><Relationship Id="rId14" Type="http://schemas.openxmlformats.org/officeDocument/2006/relationships/image" Target="../media/image51.jpeg"/></Relationships>
</file>

<file path=ppt/slides/_rels/slide4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3.jpeg"/><Relationship Id="rId5" Type="http://schemas.openxmlformats.org/officeDocument/2006/relationships/image" Target="../media/image52.e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44.wmf"/></Relationships>
</file>

<file path=ppt/slides/_rels/slide45.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9.wmf"/><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image" Target="../media/image25.png"/><Relationship Id="rId5" Type="http://schemas.openxmlformats.org/officeDocument/2006/relationships/image" Target="../media/image44.wmf"/><Relationship Id="rId10" Type="http://schemas.openxmlformats.org/officeDocument/2006/relationships/image" Target="../media/image55.emf"/><Relationship Id="rId4" Type="http://schemas.openxmlformats.org/officeDocument/2006/relationships/image" Target="../media/image10.wmf"/><Relationship Id="rId9" Type="http://schemas.openxmlformats.org/officeDocument/2006/relationships/image" Target="../media/image38.wmf"/></Relationships>
</file>

<file path=ppt/slides/_rels/slide4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6.emf"/><Relationship Id="rId4" Type="http://schemas.openxmlformats.org/officeDocument/2006/relationships/oleObject" Target="../embeddings/oleObject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第一章 计算机网络概述</a:t>
            </a:r>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分组交换 </a:t>
            </a:r>
            <a:r>
              <a:rPr lang="en-US" altLang="zh-CN" dirty="0"/>
              <a:t>-</a:t>
            </a:r>
            <a:r>
              <a:rPr lang="zh-CN" altLang="en-US" dirty="0"/>
              <a:t> 原理</a:t>
            </a:r>
            <a:endParaRPr lang="zh-CN" altLang="en-US" sz="2800" dirty="0"/>
          </a:p>
        </p:txBody>
      </p:sp>
      <p:sp>
        <p:nvSpPr>
          <p:cNvPr id="44" name="内容占位符 2"/>
          <p:cNvSpPr txBox="1">
            <a:spLocks/>
          </p:cNvSpPr>
          <p:nvPr/>
        </p:nvSpPr>
        <p:spPr bwMode="auto">
          <a:xfrm>
            <a:off x="444694" y="1356143"/>
            <a:ext cx="8592060" cy="448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中间结点，以</a:t>
            </a:r>
            <a:r>
              <a:rPr lang="zh-CN" altLang="en-US" kern="0" dirty="0">
                <a:solidFill>
                  <a:schemeClr val="accent5">
                    <a:lumMod val="50000"/>
                  </a:schemeClr>
                </a:solidFill>
              </a:rPr>
              <a:t>存储转发</a:t>
            </a:r>
            <a:r>
              <a:rPr lang="zh-CN" altLang="en-US" kern="0" dirty="0"/>
              <a:t>的形式将分组</a:t>
            </a:r>
            <a:r>
              <a:rPr lang="zh-CN" altLang="en-US" kern="0" dirty="0">
                <a:solidFill>
                  <a:schemeClr val="accent5">
                    <a:lumMod val="50000"/>
                  </a:schemeClr>
                </a:solidFill>
              </a:rPr>
              <a:t>逐跳</a:t>
            </a:r>
            <a:r>
              <a:rPr lang="zh-CN" altLang="en-US" kern="0" dirty="0"/>
              <a:t>转发至目的端</a:t>
            </a:r>
            <a:endParaRPr lang="en-US" altLang="zh-CN" kern="0" dirty="0"/>
          </a:p>
          <a:p>
            <a:pPr lvl="1">
              <a:lnSpc>
                <a:spcPct val="150000"/>
              </a:lnSpc>
            </a:pPr>
            <a:r>
              <a:rPr lang="zh-CN" altLang="en-US" kern="0" dirty="0"/>
              <a:t>中间结点即分组交换网中的分组交换机</a:t>
            </a:r>
            <a:endParaRPr lang="en-US" altLang="zh-CN" kern="0" dirty="0"/>
          </a:p>
          <a:p>
            <a:pPr lvl="2">
              <a:lnSpc>
                <a:spcPct val="150000"/>
              </a:lnSpc>
            </a:pPr>
            <a:r>
              <a:rPr lang="zh-CN" altLang="en-US" kern="0" dirty="0"/>
              <a:t>专门负责转发分组的计算机</a:t>
            </a:r>
            <a:endParaRPr lang="en-US" altLang="zh-CN" kern="0" dirty="0"/>
          </a:p>
          <a:p>
            <a:pPr lvl="2">
              <a:lnSpc>
                <a:spcPct val="150000"/>
              </a:lnSpc>
            </a:pPr>
            <a:r>
              <a:rPr lang="zh-CN" altLang="en-US" kern="0" dirty="0"/>
              <a:t>两种最著名的类型：路由器</a:t>
            </a:r>
            <a:r>
              <a:rPr lang="en-US" altLang="zh-CN" kern="0" dirty="0"/>
              <a:t>(router)</a:t>
            </a:r>
            <a:r>
              <a:rPr lang="zh-CN" altLang="en-US" kern="0" dirty="0"/>
              <a:t>、二层交换机</a:t>
            </a:r>
            <a:r>
              <a:rPr lang="en-US" altLang="zh-CN" kern="0" dirty="0"/>
              <a:t>(link-layer-switch)</a:t>
            </a:r>
          </a:p>
          <a:p>
            <a:pPr lvl="1">
              <a:lnSpc>
                <a:spcPct val="150000"/>
              </a:lnSpc>
            </a:pPr>
            <a:r>
              <a:rPr lang="zh-CN" altLang="en-US" kern="0" dirty="0"/>
              <a:t>每个分组交换机根据收到的分组的首部中的地址信息，把分组转发到下一个交换机</a:t>
            </a:r>
            <a:endParaRPr lang="en-US" altLang="zh-CN" kern="0" dirty="0"/>
          </a:p>
          <a:p>
            <a:pPr lvl="2">
              <a:lnSpc>
                <a:spcPct val="150000"/>
              </a:lnSpc>
            </a:pPr>
            <a:r>
              <a:rPr lang="zh-CN" altLang="en-US" kern="0" dirty="0"/>
              <a:t>以存储转发的方式</a:t>
            </a:r>
            <a:endParaRPr lang="en-US" altLang="zh-CN" kern="0" dirty="0"/>
          </a:p>
          <a:p>
            <a:pPr lvl="1">
              <a:lnSpc>
                <a:spcPct val="150000"/>
              </a:lnSpc>
            </a:pPr>
            <a:r>
              <a:rPr lang="zh-CN" altLang="en-US" kern="0" dirty="0"/>
              <a:t>一个分组经历的一系列分组交换机和通信链路称为通过该网络的</a:t>
            </a:r>
            <a:r>
              <a:rPr lang="zh-CN" altLang="en-US" kern="0" dirty="0">
                <a:solidFill>
                  <a:schemeClr val="accent1">
                    <a:lumMod val="50000"/>
                  </a:schemeClr>
                </a:solidFill>
              </a:rPr>
              <a:t>路径</a:t>
            </a:r>
            <a:endParaRPr lang="en-US" altLang="zh-CN" kern="0" dirty="0">
              <a:solidFill>
                <a:schemeClr val="accent1">
                  <a:lumMod val="50000"/>
                </a:schemeClr>
              </a:solidFill>
            </a:endParaRPr>
          </a:p>
          <a:p>
            <a:pPr lvl="2">
              <a:lnSpc>
                <a:spcPct val="150000"/>
              </a:lnSpc>
            </a:pPr>
            <a:r>
              <a:rPr lang="en-US" altLang="zh-CN" kern="0" dirty="0"/>
              <a:t>route </a:t>
            </a:r>
            <a:r>
              <a:rPr lang="zh-CN" altLang="en-US" kern="0" dirty="0"/>
              <a:t>或</a:t>
            </a:r>
            <a:r>
              <a:rPr lang="en-US" altLang="zh-CN" kern="0" dirty="0"/>
              <a:t>path</a:t>
            </a:r>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extLst>
      <p:ext uri="{BB962C8B-B14F-4D97-AF65-F5344CB8AC3E}">
        <p14:creationId xmlns:p14="http://schemas.microsoft.com/office/powerpoint/2010/main" val="258592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1"/>
          <p:cNvSpPr>
            <a:spLocks noChangeArrowheads="1"/>
          </p:cNvSpPr>
          <p:nvPr/>
        </p:nvSpPr>
        <p:spPr bwMode="auto">
          <a:xfrm>
            <a:off x="1506508" y="2651969"/>
            <a:ext cx="451746"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zh-CN" altLang="en-US" sz="1600" dirty="0">
                <a:latin typeface="黑体" panose="02010609060101010101" pitchFamily="49" charset="-122"/>
                <a:ea typeface="黑体" panose="02010609060101010101" pitchFamily="49" charset="-122"/>
              </a:rPr>
              <a:t>首部</a:t>
            </a:r>
          </a:p>
        </p:txBody>
      </p:sp>
      <p:sp>
        <p:nvSpPr>
          <p:cNvPr id="2" name="标题 1"/>
          <p:cNvSpPr>
            <a:spLocks noGrp="1"/>
          </p:cNvSpPr>
          <p:nvPr>
            <p:ph type="title"/>
          </p:nvPr>
        </p:nvSpPr>
        <p:spPr/>
        <p:txBody>
          <a:bodyPr/>
          <a:lstStyle/>
          <a:p>
            <a:r>
              <a:rPr lang="zh-CN" altLang="en-US" dirty="0"/>
              <a:t>分组交换 </a:t>
            </a:r>
            <a:r>
              <a:rPr lang="en-US" altLang="zh-CN" dirty="0"/>
              <a:t>-</a:t>
            </a:r>
            <a:r>
              <a:rPr lang="zh-CN" altLang="en-US" dirty="0"/>
              <a:t> 原理</a:t>
            </a:r>
            <a:endParaRPr lang="zh-CN" altLang="en-US" sz="2800" dirty="0"/>
          </a:p>
        </p:txBody>
      </p:sp>
      <p:sp>
        <p:nvSpPr>
          <p:cNvPr id="25" name="Rectangle 11"/>
          <p:cNvSpPr>
            <a:spLocks noChangeArrowheads="1"/>
          </p:cNvSpPr>
          <p:nvPr/>
        </p:nvSpPr>
        <p:spPr bwMode="auto">
          <a:xfrm>
            <a:off x="1957328" y="2651969"/>
            <a:ext cx="1509312" cy="431800"/>
          </a:xfrm>
          <a:prstGeom prst="rect">
            <a:avLst/>
          </a:prstGeom>
          <a:solidFill>
            <a:srgbClr val="ECECF5"/>
          </a:solidFill>
          <a:ln w="25400">
            <a:solidFill>
              <a:schemeClr val="tx1"/>
            </a:solidFill>
            <a:miter lim="800000"/>
            <a:headEnd/>
            <a:tailEnd/>
          </a:ln>
          <a:effectLst/>
        </p:spPr>
        <p:txBody>
          <a:bodyPr wrap="none" lIns="0" rIns="0" anchor="ctr"/>
          <a:lstStyle/>
          <a:p>
            <a:r>
              <a:rPr lang="en-US" altLang="zh-CN" dirty="0"/>
              <a:t>101001110001 </a:t>
            </a:r>
            <a:endParaRPr lang="zh-CN" altLang="en-US" dirty="0"/>
          </a:p>
        </p:txBody>
      </p:sp>
      <p:sp>
        <p:nvSpPr>
          <p:cNvPr id="28" name="Rectangle 11"/>
          <p:cNvSpPr>
            <a:spLocks noChangeArrowheads="1"/>
          </p:cNvSpPr>
          <p:nvPr/>
        </p:nvSpPr>
        <p:spPr bwMode="auto">
          <a:xfrm>
            <a:off x="6262236" y="4284752"/>
            <a:ext cx="1560970" cy="431800"/>
          </a:xfrm>
          <a:prstGeom prst="rect">
            <a:avLst/>
          </a:prstGeom>
          <a:solidFill>
            <a:srgbClr val="ECECF5"/>
          </a:solidFill>
          <a:ln w="25400">
            <a:solidFill>
              <a:schemeClr val="tx1"/>
            </a:solidFill>
            <a:miter lim="800000"/>
            <a:headEnd/>
            <a:tailEnd/>
          </a:ln>
          <a:effectLst/>
        </p:spPr>
        <p:txBody>
          <a:bodyPr wrap="none" lIns="0" rIns="0" anchor="ctr"/>
          <a:lstStyle/>
          <a:p>
            <a:r>
              <a:rPr lang="en-US" altLang="zh-CN" dirty="0"/>
              <a:t>110101000111</a:t>
            </a:r>
            <a:endParaRPr lang="zh-CN" altLang="en-US" dirty="0"/>
          </a:p>
        </p:txBody>
      </p:sp>
      <p:sp>
        <p:nvSpPr>
          <p:cNvPr id="34" name="Rectangle 11"/>
          <p:cNvSpPr>
            <a:spLocks noChangeArrowheads="1"/>
          </p:cNvSpPr>
          <p:nvPr/>
        </p:nvSpPr>
        <p:spPr bwMode="auto">
          <a:xfrm>
            <a:off x="2869108" y="3489258"/>
            <a:ext cx="656048" cy="431800"/>
          </a:xfrm>
          <a:prstGeom prst="rect">
            <a:avLst/>
          </a:prstGeom>
          <a:noFill/>
          <a:ln w="25400">
            <a:noFill/>
            <a:miter lim="800000"/>
            <a:headEnd/>
            <a:tailEnd/>
          </a:ln>
          <a:effectLst/>
        </p:spPr>
        <p:txBody>
          <a:bodyPr wrap="none" lIns="0" rIns="0" anchor="ctr"/>
          <a:lstStyle/>
          <a:p>
            <a:pPr algn="ctr"/>
            <a:r>
              <a:rPr lang="en-US" altLang="zh-CN" dirty="0">
                <a:sym typeface="Wingdings 2" panose="05020102010507070707" pitchFamily="18" charset="2"/>
              </a:rPr>
              <a:t></a:t>
            </a:r>
            <a:r>
              <a:rPr lang="en-US" altLang="zh-CN" dirty="0"/>
              <a:t> </a:t>
            </a:r>
            <a:endParaRPr lang="zh-CN" altLang="en-US" dirty="0"/>
          </a:p>
        </p:txBody>
      </p:sp>
      <p:sp>
        <p:nvSpPr>
          <p:cNvPr id="35" name="Rectangle 11"/>
          <p:cNvSpPr>
            <a:spLocks noChangeArrowheads="1"/>
          </p:cNvSpPr>
          <p:nvPr/>
        </p:nvSpPr>
        <p:spPr bwMode="auto">
          <a:xfrm>
            <a:off x="4109267" y="3428801"/>
            <a:ext cx="1509985"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en-US" altLang="zh-CN" sz="1600" dirty="0"/>
              <a:t>111000011000</a:t>
            </a:r>
            <a:endParaRPr lang="zh-CN" altLang="en-US" sz="1600" b="1" baseline="-25000" dirty="0">
              <a:latin typeface="Calibri" panose="020F0502020204030204" pitchFamily="34" charset="0"/>
            </a:endParaRPr>
          </a:p>
        </p:txBody>
      </p:sp>
      <p:sp>
        <p:nvSpPr>
          <p:cNvPr id="38" name="Rectangle 11"/>
          <p:cNvSpPr>
            <a:spLocks noChangeArrowheads="1"/>
          </p:cNvSpPr>
          <p:nvPr/>
        </p:nvSpPr>
        <p:spPr bwMode="auto">
          <a:xfrm>
            <a:off x="5229174" y="4278834"/>
            <a:ext cx="656048" cy="431800"/>
          </a:xfrm>
          <a:prstGeom prst="rect">
            <a:avLst/>
          </a:prstGeom>
          <a:noFill/>
          <a:ln w="25400">
            <a:noFill/>
            <a:miter lim="800000"/>
            <a:headEnd/>
            <a:tailEnd/>
          </a:ln>
          <a:effectLst/>
        </p:spPr>
        <p:txBody>
          <a:bodyPr wrap="none" lIns="0" rIns="0" anchor="ctr"/>
          <a:lstStyle/>
          <a:p>
            <a:pPr algn="ctr"/>
            <a:r>
              <a:rPr lang="en-US" altLang="zh-CN" dirty="0">
                <a:sym typeface="Wingdings 2" panose="05020102010507070707" pitchFamily="18" charset="2"/>
              </a:rPr>
              <a:t></a:t>
            </a:r>
            <a:r>
              <a:rPr lang="en-US" altLang="zh-CN" dirty="0"/>
              <a:t> </a:t>
            </a:r>
            <a:endParaRPr lang="zh-CN" altLang="en-US" dirty="0"/>
          </a:p>
        </p:txBody>
      </p:sp>
      <p:sp>
        <p:nvSpPr>
          <p:cNvPr id="39" name="Rectangle 11"/>
          <p:cNvSpPr>
            <a:spLocks noChangeArrowheads="1"/>
          </p:cNvSpPr>
          <p:nvPr/>
        </p:nvSpPr>
        <p:spPr bwMode="auto">
          <a:xfrm>
            <a:off x="3659166" y="3428801"/>
            <a:ext cx="451746"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zh-CN" altLang="en-US" sz="1600" dirty="0">
                <a:latin typeface="黑体" panose="02010609060101010101" pitchFamily="49" charset="-122"/>
                <a:ea typeface="黑体" panose="02010609060101010101" pitchFamily="49" charset="-122"/>
              </a:rPr>
              <a:t>首部</a:t>
            </a:r>
          </a:p>
        </p:txBody>
      </p:sp>
      <p:sp>
        <p:nvSpPr>
          <p:cNvPr id="40" name="Rectangle 11"/>
          <p:cNvSpPr>
            <a:spLocks noChangeArrowheads="1"/>
          </p:cNvSpPr>
          <p:nvPr/>
        </p:nvSpPr>
        <p:spPr bwMode="auto">
          <a:xfrm>
            <a:off x="5813285" y="4285219"/>
            <a:ext cx="451746" cy="431800"/>
          </a:xfrm>
          <a:prstGeom prst="rect">
            <a:avLst/>
          </a:prstGeom>
          <a:solidFill>
            <a:srgbClr val="ECECF5"/>
          </a:solidFill>
          <a:ln w="25400">
            <a:solidFill>
              <a:schemeClr val="tx1"/>
            </a:solidFill>
            <a:miter lim="800000"/>
            <a:headEnd/>
            <a:tailEnd/>
          </a:ln>
          <a:effectLst/>
        </p:spPr>
        <p:txBody>
          <a:bodyPr wrap="none"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黑体" panose="02010609060101010101" pitchFamily="49" charset="-122"/>
                <a:ea typeface="黑体" panose="02010609060101010101" pitchFamily="49" charset="-122"/>
              </a:rPr>
              <a:t>首部</a:t>
            </a:r>
          </a:p>
        </p:txBody>
      </p:sp>
      <p:sp>
        <p:nvSpPr>
          <p:cNvPr id="42" name="Line 2"/>
          <p:cNvSpPr>
            <a:spLocks noChangeShapeType="1"/>
          </p:cNvSpPr>
          <p:nvPr/>
        </p:nvSpPr>
        <p:spPr bwMode="auto">
          <a:xfrm flipV="1">
            <a:off x="1506508" y="3093091"/>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组合 42"/>
          <p:cNvGrpSpPr/>
          <p:nvPr/>
        </p:nvGrpSpPr>
        <p:grpSpPr>
          <a:xfrm>
            <a:off x="1498014" y="3172162"/>
            <a:ext cx="1987126" cy="230832"/>
            <a:chOff x="1509311" y="2674248"/>
            <a:chExt cx="4549966" cy="230832"/>
          </a:xfrm>
        </p:grpSpPr>
        <p:cxnSp>
          <p:nvCxnSpPr>
            <p:cNvPr id="45" name="直接箭头连接符 44"/>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813273" y="2674248"/>
              <a:ext cx="1826342" cy="230832"/>
            </a:xfrm>
            <a:prstGeom prst="rect">
              <a:avLst/>
            </a:prstGeom>
            <a:solidFill>
              <a:schemeClr val="bg1"/>
            </a:solidFill>
          </p:spPr>
          <p:txBody>
            <a:bodyPr wrap="square" lIns="36000" tIns="0" rIns="36000" bIns="0" rtlCol="0" anchor="ctr" anchorCtr="0">
              <a:spAutoFit/>
            </a:bodyPr>
            <a:lstStyle/>
            <a:p>
              <a:pPr algn="ctr">
                <a:lnSpc>
                  <a:spcPts val="900"/>
                </a:lnSpc>
              </a:pPr>
              <a:r>
                <a:rPr lang="zh-CN" altLang="en-US" sz="1400" dirty="0">
                  <a:latin typeface="黑体" panose="02010609060101010101" pitchFamily="49" charset="-122"/>
                  <a:ea typeface="黑体" panose="02010609060101010101" pitchFamily="49" charset="-122"/>
                </a:rPr>
                <a:t>分组</a:t>
              </a:r>
              <a:r>
                <a:rPr lang="en-US" altLang="zh-CN" sz="1400" dirty="0">
                  <a:latin typeface="黑体" panose="02010609060101010101" pitchFamily="49" charset="-122"/>
                  <a:ea typeface="黑体" panose="02010609060101010101" pitchFamily="49" charset="-122"/>
                </a:rPr>
                <a:t>1</a:t>
              </a:r>
            </a:p>
            <a:p>
              <a:pPr algn="ctr">
                <a:lnSpc>
                  <a:spcPts val="900"/>
                </a:lnSpc>
              </a:pPr>
              <a:r>
                <a:rPr lang="en-US" altLang="zh-CN" sz="1400" dirty="0">
                  <a:latin typeface="黑体" panose="02010609060101010101" pitchFamily="49" charset="-122"/>
                  <a:ea typeface="黑体" panose="02010609060101010101" pitchFamily="49" charset="-122"/>
                </a:rPr>
                <a:t>(packet)</a:t>
              </a:r>
              <a:endParaRPr lang="zh-CN" altLang="en-US" sz="1400" dirty="0">
                <a:latin typeface="黑体" panose="02010609060101010101" pitchFamily="49" charset="-122"/>
                <a:ea typeface="黑体" panose="02010609060101010101" pitchFamily="49" charset="-122"/>
              </a:endParaRPr>
            </a:p>
          </p:txBody>
        </p:sp>
      </p:grpSp>
      <p:sp>
        <p:nvSpPr>
          <p:cNvPr id="47" name="Line 2"/>
          <p:cNvSpPr>
            <a:spLocks noChangeShapeType="1"/>
          </p:cNvSpPr>
          <p:nvPr/>
        </p:nvSpPr>
        <p:spPr bwMode="auto">
          <a:xfrm flipV="1">
            <a:off x="3462144" y="3083769"/>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
          <p:cNvSpPr>
            <a:spLocks noChangeShapeType="1"/>
          </p:cNvSpPr>
          <p:nvPr/>
        </p:nvSpPr>
        <p:spPr bwMode="auto">
          <a:xfrm flipV="1">
            <a:off x="3648432" y="3843475"/>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组合 48"/>
          <p:cNvGrpSpPr/>
          <p:nvPr/>
        </p:nvGrpSpPr>
        <p:grpSpPr>
          <a:xfrm>
            <a:off x="3639938" y="3937475"/>
            <a:ext cx="1987126" cy="230832"/>
            <a:chOff x="1509311" y="2689177"/>
            <a:chExt cx="4549966" cy="230832"/>
          </a:xfrm>
        </p:grpSpPr>
        <p:cxnSp>
          <p:nvCxnSpPr>
            <p:cNvPr id="50" name="直接箭头连接符 49"/>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975241" y="2689177"/>
              <a:ext cx="1821080" cy="230832"/>
            </a:xfrm>
            <a:prstGeom prst="rect">
              <a:avLst/>
            </a:prstGeom>
            <a:solidFill>
              <a:schemeClr val="bg1"/>
            </a:solidFill>
          </p:spPr>
          <p:txBody>
            <a:bodyPr wrap="square" lIns="36000" tIns="0" rIns="36000" bIns="0" rtlCol="0" anchor="ctr" anchorCtr="0">
              <a:spAutoFit/>
            </a:bodyPr>
            <a:lstStyle/>
            <a:p>
              <a:pPr algn="ctr">
                <a:lnSpc>
                  <a:spcPts val="900"/>
                </a:lnSpc>
              </a:pPr>
              <a:r>
                <a:rPr lang="zh-CN" altLang="en-US" sz="1400" dirty="0">
                  <a:latin typeface="黑体" panose="02010609060101010101" pitchFamily="49" charset="-122"/>
                  <a:ea typeface="黑体" panose="02010609060101010101" pitchFamily="49" charset="-122"/>
                </a:rPr>
                <a:t>分组</a:t>
              </a:r>
              <a:r>
                <a:rPr lang="en-US" altLang="zh-CN" sz="1400" dirty="0" err="1">
                  <a:latin typeface="黑体" panose="02010609060101010101" pitchFamily="49" charset="-122"/>
                  <a:ea typeface="黑体" panose="02010609060101010101" pitchFamily="49" charset="-122"/>
                </a:rPr>
                <a:t>i</a:t>
              </a:r>
              <a:endParaRPr lang="en-US" altLang="zh-CN" sz="1400" dirty="0">
                <a:latin typeface="黑体" panose="02010609060101010101" pitchFamily="49" charset="-122"/>
                <a:ea typeface="黑体" panose="02010609060101010101" pitchFamily="49" charset="-122"/>
              </a:endParaRPr>
            </a:p>
            <a:p>
              <a:pPr algn="ctr">
                <a:lnSpc>
                  <a:spcPts val="900"/>
                </a:lnSpc>
              </a:pPr>
              <a:r>
                <a:rPr lang="en-US" altLang="zh-CN" sz="1400" dirty="0">
                  <a:latin typeface="黑体" panose="02010609060101010101" pitchFamily="49" charset="-122"/>
                  <a:ea typeface="黑体" panose="02010609060101010101" pitchFamily="49" charset="-122"/>
                </a:rPr>
                <a:t>(packet)</a:t>
              </a:r>
              <a:endParaRPr lang="zh-CN" altLang="en-US" sz="1400" dirty="0">
                <a:latin typeface="黑体" panose="02010609060101010101" pitchFamily="49" charset="-122"/>
                <a:ea typeface="黑体" panose="02010609060101010101" pitchFamily="49" charset="-122"/>
              </a:endParaRPr>
            </a:p>
          </p:txBody>
        </p:sp>
      </p:grpSp>
      <p:sp>
        <p:nvSpPr>
          <p:cNvPr id="52" name="Line 2"/>
          <p:cNvSpPr>
            <a:spLocks noChangeShapeType="1"/>
          </p:cNvSpPr>
          <p:nvPr/>
        </p:nvSpPr>
        <p:spPr bwMode="auto">
          <a:xfrm flipV="1">
            <a:off x="5604068" y="3834153"/>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
          <p:cNvSpPr>
            <a:spLocks noChangeShapeType="1"/>
          </p:cNvSpPr>
          <p:nvPr/>
        </p:nvSpPr>
        <p:spPr bwMode="auto">
          <a:xfrm flipV="1">
            <a:off x="5813568" y="4714066"/>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54" name="组合 53"/>
          <p:cNvGrpSpPr/>
          <p:nvPr/>
        </p:nvGrpSpPr>
        <p:grpSpPr>
          <a:xfrm>
            <a:off x="5805073" y="4809034"/>
            <a:ext cx="2029421" cy="232308"/>
            <a:chOff x="1509311" y="2694054"/>
            <a:chExt cx="4549966" cy="171568"/>
          </a:xfrm>
        </p:grpSpPr>
        <p:cxnSp>
          <p:nvCxnSpPr>
            <p:cNvPr id="56" name="直接箭头连接符 55"/>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文本框 45"/>
            <p:cNvSpPr txBox="1"/>
            <p:nvPr/>
          </p:nvSpPr>
          <p:spPr>
            <a:xfrm>
              <a:off x="3017569" y="2694054"/>
              <a:ext cx="1622440" cy="171568"/>
            </a:xfrm>
            <a:prstGeom prst="rect">
              <a:avLst/>
            </a:prstGeom>
            <a:solidFill>
              <a:schemeClr val="bg1"/>
            </a:solidFill>
          </p:spPr>
          <p:txBody>
            <a:bodyPr wrap="square" lIns="36000" tIns="0" rIns="36000" bIns="0"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00"/>
                </a:lnSpc>
              </a:pPr>
              <a:r>
                <a:rPr lang="zh-CN" altLang="en-US" sz="1400" dirty="0">
                  <a:latin typeface="黑体" panose="02010609060101010101" pitchFamily="49" charset="-122"/>
                  <a:ea typeface="黑体" panose="02010609060101010101" pitchFamily="49" charset="-122"/>
                </a:rPr>
                <a:t>分组</a:t>
              </a:r>
              <a:r>
                <a:rPr lang="en-US" altLang="zh-CN" sz="1400" dirty="0">
                  <a:latin typeface="黑体" panose="02010609060101010101" pitchFamily="49" charset="-122"/>
                  <a:ea typeface="黑体" panose="02010609060101010101" pitchFamily="49" charset="-122"/>
                </a:rPr>
                <a:t>n</a:t>
              </a:r>
            </a:p>
            <a:p>
              <a:pPr algn="ctr">
                <a:lnSpc>
                  <a:spcPts val="900"/>
                </a:lnSpc>
              </a:pPr>
              <a:r>
                <a:rPr lang="en-US" altLang="zh-CN" sz="1400" dirty="0">
                  <a:latin typeface="黑体" panose="02010609060101010101" pitchFamily="49" charset="-122"/>
                  <a:ea typeface="黑体" panose="02010609060101010101" pitchFamily="49" charset="-122"/>
                </a:rPr>
                <a:t>(packet)</a:t>
              </a:r>
              <a:endParaRPr lang="zh-CN" altLang="en-US" sz="1400" dirty="0">
                <a:latin typeface="黑体" panose="02010609060101010101" pitchFamily="49" charset="-122"/>
                <a:ea typeface="黑体" panose="02010609060101010101" pitchFamily="49" charset="-122"/>
              </a:endParaRPr>
            </a:p>
          </p:txBody>
        </p:sp>
      </p:grpSp>
      <p:sp>
        <p:nvSpPr>
          <p:cNvPr id="55" name="Line 2"/>
          <p:cNvSpPr>
            <a:spLocks noChangeShapeType="1"/>
          </p:cNvSpPr>
          <p:nvPr/>
        </p:nvSpPr>
        <p:spPr bwMode="auto">
          <a:xfrm flipV="1">
            <a:off x="7813272" y="4704744"/>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灯片编号占位符 35"/>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70" name="Rectangle 11"/>
          <p:cNvSpPr>
            <a:spLocks noChangeArrowheads="1"/>
          </p:cNvSpPr>
          <p:nvPr/>
        </p:nvSpPr>
        <p:spPr bwMode="auto">
          <a:xfrm>
            <a:off x="1949013" y="5396312"/>
            <a:ext cx="5883933" cy="431800"/>
          </a:xfrm>
          <a:prstGeom prst="rect">
            <a:avLst/>
          </a:prstGeom>
          <a:solidFill>
            <a:srgbClr val="ECECF5"/>
          </a:solidFill>
          <a:ln w="25400">
            <a:solidFill>
              <a:schemeClr val="tx1"/>
            </a:solidFill>
            <a:miter lim="800000"/>
            <a:headEnd/>
            <a:tailEnd/>
          </a:ln>
          <a:effectLst/>
        </p:spPr>
        <p:txBody>
          <a:bodyPr wrap="none" lIns="0" anchor="ctr"/>
          <a:lstStyle/>
          <a:p>
            <a:r>
              <a:rPr lang="en-US" altLang="zh-CN" dirty="0"/>
              <a:t>101001110001</a:t>
            </a:r>
            <a:r>
              <a:rPr lang="en-US" altLang="zh-CN" dirty="0">
                <a:sym typeface="Wingdings 2" panose="05020102010507070707" pitchFamily="18" charset="2"/>
              </a:rPr>
              <a:t></a:t>
            </a:r>
            <a:r>
              <a:rPr lang="en-US" altLang="zh-CN" dirty="0"/>
              <a:t>111000011000</a:t>
            </a:r>
            <a:r>
              <a:rPr lang="en-US" altLang="zh-CN" dirty="0">
                <a:sym typeface="Wingdings 2" panose="05020102010507070707" pitchFamily="18" charset="2"/>
              </a:rPr>
              <a:t></a:t>
            </a:r>
            <a:r>
              <a:rPr lang="en-US" altLang="zh-CN" dirty="0"/>
              <a:t>110101000111</a:t>
            </a:r>
            <a:endParaRPr lang="zh-CN" altLang="en-US" dirty="0"/>
          </a:p>
        </p:txBody>
      </p:sp>
      <p:grpSp>
        <p:nvGrpSpPr>
          <p:cNvPr id="76" name="组合 75"/>
          <p:cNvGrpSpPr/>
          <p:nvPr/>
        </p:nvGrpSpPr>
        <p:grpSpPr>
          <a:xfrm>
            <a:off x="1954257" y="5006930"/>
            <a:ext cx="5867400" cy="307777"/>
            <a:chOff x="1509311" y="2564545"/>
            <a:chExt cx="4549966" cy="307777"/>
          </a:xfrm>
        </p:grpSpPr>
        <p:cxnSp>
          <p:nvCxnSpPr>
            <p:cNvPr id="77" name="直接箭头连接符 76"/>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333138" y="2564545"/>
              <a:ext cx="932068" cy="307777"/>
            </a:xfrm>
            <a:prstGeom prst="rect">
              <a:avLst/>
            </a:prstGeom>
            <a:solidFill>
              <a:schemeClr val="bg1"/>
            </a:solidFill>
          </p:spPr>
          <p:txBody>
            <a:bodyPr wrap="square" lIns="36000" rIns="36000" rtlCol="0">
              <a:spAutoFit/>
            </a:bodyPr>
            <a:lstStyle/>
            <a:p>
              <a:pPr algn="ctr"/>
              <a:r>
                <a:rPr lang="zh-CN" altLang="en-US" sz="1400" dirty="0">
                  <a:latin typeface="黑体" panose="02010609060101010101" pitchFamily="49" charset="-122"/>
                  <a:ea typeface="黑体" panose="02010609060101010101" pitchFamily="49" charset="-122"/>
                </a:rPr>
                <a:t>报文</a:t>
              </a:r>
              <a:r>
                <a:rPr lang="en-US" altLang="zh-CN" sz="1400" dirty="0">
                  <a:latin typeface="黑体" panose="02010609060101010101" pitchFamily="49" charset="-122"/>
                  <a:ea typeface="黑体" panose="02010609060101010101" pitchFamily="49" charset="-122"/>
                </a:rPr>
                <a:t>(message)</a:t>
              </a:r>
              <a:endParaRPr lang="zh-CN" altLang="en-US" sz="1400" dirty="0">
                <a:latin typeface="黑体" panose="02010609060101010101" pitchFamily="49" charset="-122"/>
                <a:ea typeface="黑体" panose="02010609060101010101" pitchFamily="49" charset="-122"/>
              </a:endParaRPr>
            </a:p>
          </p:txBody>
        </p:sp>
      </p:grpSp>
      <p:sp>
        <p:nvSpPr>
          <p:cNvPr id="79" name="Line 2"/>
          <p:cNvSpPr>
            <a:spLocks noChangeShapeType="1"/>
          </p:cNvSpPr>
          <p:nvPr/>
        </p:nvSpPr>
        <p:spPr bwMode="auto">
          <a:xfrm flipV="1">
            <a:off x="1954845" y="5077412"/>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2"/>
          <p:cNvSpPr>
            <a:spLocks noChangeShapeType="1"/>
          </p:cNvSpPr>
          <p:nvPr/>
        </p:nvSpPr>
        <p:spPr bwMode="auto">
          <a:xfrm flipV="1">
            <a:off x="7822245" y="5077412"/>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内容占位符 2"/>
          <p:cNvSpPr txBox="1">
            <a:spLocks/>
          </p:cNvSpPr>
          <p:nvPr/>
        </p:nvSpPr>
        <p:spPr bwMode="auto">
          <a:xfrm>
            <a:off x="422662" y="1322276"/>
            <a:ext cx="8592060" cy="173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接收端</a:t>
            </a:r>
            <a:endParaRPr lang="en-US" altLang="zh-CN" kern="0" dirty="0"/>
          </a:p>
          <a:p>
            <a:pPr lvl="1">
              <a:lnSpc>
                <a:spcPct val="150000"/>
              </a:lnSpc>
            </a:pPr>
            <a:r>
              <a:rPr lang="zh-CN" altLang="en-US" kern="0" dirty="0"/>
              <a:t>收到分组后，剥去分组的首部，把数据恢复成为原来的报文</a:t>
            </a:r>
            <a:endParaRPr lang="en-US" altLang="zh-CN" kern="0" dirty="0"/>
          </a:p>
          <a:p>
            <a:pPr lvl="2">
              <a:lnSpc>
                <a:spcPct val="150000"/>
              </a:lnSpc>
            </a:pPr>
            <a:r>
              <a:rPr lang="zh-CN" altLang="en-US" kern="0" dirty="0"/>
              <a:t>这里我们</a:t>
            </a:r>
            <a:r>
              <a:rPr lang="zh-CN" altLang="en-US" kern="0" dirty="0">
                <a:solidFill>
                  <a:schemeClr val="accent5">
                    <a:lumMod val="50000"/>
                  </a:schemeClr>
                </a:solidFill>
              </a:rPr>
              <a:t>假定</a:t>
            </a:r>
            <a:r>
              <a:rPr lang="zh-CN" altLang="en-US" kern="0" dirty="0"/>
              <a:t>分组在传输过程中没有出现差错，在转发时也没有被丢弃</a:t>
            </a:r>
            <a:endParaRPr lang="en-US" altLang="zh-CN" kern="0" dirty="0"/>
          </a:p>
        </p:txBody>
      </p:sp>
      <p:sp>
        <p:nvSpPr>
          <p:cNvPr id="41" name="TextBox 40"/>
          <p:cNvSpPr txBox="1"/>
          <p:nvPr/>
        </p:nvSpPr>
        <p:spPr>
          <a:xfrm>
            <a:off x="976393" y="6183824"/>
            <a:ext cx="7764651" cy="461665"/>
          </a:xfrm>
          <a:prstGeom prst="rect">
            <a:avLst/>
          </a:prstGeom>
          <a:noFill/>
        </p:spPr>
        <p:txBody>
          <a:bodyPr wrap="square" rtlCol="0">
            <a:spAutoFit/>
          </a:bodyPr>
          <a:lstStyle/>
          <a:p>
            <a:pPr algn="ctr"/>
            <a:r>
              <a:rPr lang="zh-CN" altLang="en-US" sz="2400" b="1">
                <a:solidFill>
                  <a:srgbClr val="FF0000"/>
                </a:solidFill>
              </a:rPr>
              <a:t>问题：丢失、乱序、重复、篡改、冒充</a:t>
            </a:r>
            <a:r>
              <a:rPr lang="en-US" altLang="zh-CN" sz="2400" b="1">
                <a:solidFill>
                  <a:srgbClr val="FF0000"/>
                </a:solidFill>
              </a:rPr>
              <a:t>…….</a:t>
            </a:r>
            <a:endParaRPr lang="zh-CN" altLang="en-US" sz="2400" b="1">
              <a:solidFill>
                <a:srgbClr val="FF0000"/>
              </a:solidFill>
            </a:endParaRPr>
          </a:p>
        </p:txBody>
      </p:sp>
    </p:spTree>
    <p:extLst>
      <p:ext uri="{BB962C8B-B14F-4D97-AF65-F5344CB8AC3E}">
        <p14:creationId xmlns:p14="http://schemas.microsoft.com/office/powerpoint/2010/main" val="328727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dissolve">
                                      <p:cBhvr>
                                        <p:cTn id="7" dur="500"/>
                                        <p:tgtEl>
                                          <p:spTgt spid="4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4">
                                            <p:txEl>
                                              <p:pRg st="1" end="1"/>
                                            </p:txEl>
                                          </p:spTgt>
                                        </p:tgtEl>
                                        <p:attrNameLst>
                                          <p:attrName>style.visibility</p:attrName>
                                        </p:attrNameLst>
                                      </p:cBhvr>
                                      <p:to>
                                        <p:strVal val="visible"/>
                                      </p:to>
                                    </p:set>
                                    <p:animEffect transition="in" filter="dissolve">
                                      <p:cBhvr>
                                        <p:cTn id="10" dur="500"/>
                                        <p:tgtEl>
                                          <p:spTgt spid="44">
                                            <p:txEl>
                                              <p:pRg st="1" end="1"/>
                                            </p:txEl>
                                          </p:spTgt>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0-#ppt_w/2"/>
                                          </p:val>
                                        </p:tav>
                                        <p:tav tm="100000">
                                          <p:val>
                                            <p:strVal val="#ppt_x"/>
                                          </p:val>
                                        </p:tav>
                                      </p:tavLst>
                                    </p:anim>
                                    <p:anim calcmode="lin" valueType="num">
                                      <p:cBhvr additive="base">
                                        <p:cTn id="15" dur="5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0-#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500" fill="hold"/>
                                        <p:tgtEl>
                                          <p:spTgt spid="43"/>
                                        </p:tgtEl>
                                        <p:attrNameLst>
                                          <p:attrName>ppt_x</p:attrName>
                                        </p:attrNameLst>
                                      </p:cBhvr>
                                      <p:tavLst>
                                        <p:tav tm="0">
                                          <p:val>
                                            <p:strVal val="0-#ppt_w/2"/>
                                          </p:val>
                                        </p:tav>
                                        <p:tav tm="100000">
                                          <p:val>
                                            <p:strVal val="#ppt_x"/>
                                          </p:val>
                                        </p:tav>
                                      </p:tavLst>
                                    </p:anim>
                                    <p:anim calcmode="lin" valueType="num">
                                      <p:cBhvr additive="base">
                                        <p:cTn id="27" dur="500" fill="hold"/>
                                        <p:tgtEl>
                                          <p:spTgt spid="4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0-#ppt_w/2"/>
                                          </p:val>
                                        </p:tav>
                                        <p:tav tm="100000">
                                          <p:val>
                                            <p:strVal val="#ppt_x"/>
                                          </p:val>
                                        </p:tav>
                                      </p:tavLst>
                                    </p:anim>
                                    <p:anim calcmode="lin" valueType="num">
                                      <p:cBhvr additive="base">
                                        <p:cTn id="44" dur="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0-#ppt_w/2"/>
                                          </p:val>
                                        </p:tav>
                                        <p:tav tm="100000">
                                          <p:val>
                                            <p:strVal val="#ppt_x"/>
                                          </p:val>
                                        </p:tav>
                                      </p:tavLst>
                                    </p:anim>
                                    <p:anim calcmode="lin" valueType="num">
                                      <p:cBhvr additive="base">
                                        <p:cTn id="52" dur="500" fill="hold"/>
                                        <p:tgtEl>
                                          <p:spTgt spid="4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0-#ppt_w/2"/>
                                          </p:val>
                                        </p:tav>
                                        <p:tav tm="100000">
                                          <p:val>
                                            <p:strVal val="#ppt_x"/>
                                          </p:val>
                                        </p:tav>
                                      </p:tavLst>
                                    </p:anim>
                                    <p:anim calcmode="lin" valueType="num">
                                      <p:cBhvr additive="base">
                                        <p:cTn id="56" dur="500" fill="hold"/>
                                        <p:tgtEl>
                                          <p:spTgt spid="52"/>
                                        </p:tgtEl>
                                        <p:attrNameLst>
                                          <p:attrName>ppt_y</p:attrName>
                                        </p:attrNameLst>
                                      </p:cBhvr>
                                      <p:tavLst>
                                        <p:tav tm="0">
                                          <p:val>
                                            <p:strVal val="#ppt_y"/>
                                          </p:val>
                                        </p:tav>
                                        <p:tav tm="100000">
                                          <p:val>
                                            <p:strVal val="#ppt_y"/>
                                          </p:val>
                                        </p:tav>
                                      </p:tavLst>
                                    </p:anim>
                                  </p:childTnLst>
                                </p:cTn>
                              </p:par>
                            </p:childTnLst>
                          </p:cTn>
                        </p:par>
                        <p:par>
                          <p:cTn id="57" fill="hold">
                            <p:stCondLst>
                              <p:cond delay="1500"/>
                            </p:stCondLst>
                            <p:childTnLst>
                              <p:par>
                                <p:cTn id="58" presetID="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0-#ppt_w/2"/>
                                          </p:val>
                                        </p:tav>
                                        <p:tav tm="100000">
                                          <p:val>
                                            <p:strVal val="#ppt_x"/>
                                          </p:val>
                                        </p:tav>
                                      </p:tavLst>
                                    </p:anim>
                                    <p:anim calcmode="lin" valueType="num">
                                      <p:cBhvr additive="base">
                                        <p:cTn id="61" dur="500" fill="hold"/>
                                        <p:tgtEl>
                                          <p:spTgt spid="28"/>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0-#ppt_w/2"/>
                                          </p:val>
                                        </p:tav>
                                        <p:tav tm="100000">
                                          <p:val>
                                            <p:strVal val="#ppt_x"/>
                                          </p:val>
                                        </p:tav>
                                      </p:tavLst>
                                    </p:anim>
                                    <p:anim calcmode="lin" valueType="num">
                                      <p:cBhvr additive="base">
                                        <p:cTn id="65" dur="500" fill="hold"/>
                                        <p:tgtEl>
                                          <p:spTgt spid="3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additive="base">
                                        <p:cTn id="68" dur="500" fill="hold"/>
                                        <p:tgtEl>
                                          <p:spTgt spid="40"/>
                                        </p:tgtEl>
                                        <p:attrNameLst>
                                          <p:attrName>ppt_x</p:attrName>
                                        </p:attrNameLst>
                                      </p:cBhvr>
                                      <p:tavLst>
                                        <p:tav tm="0">
                                          <p:val>
                                            <p:strVal val="0-#ppt_w/2"/>
                                          </p:val>
                                        </p:tav>
                                        <p:tav tm="100000">
                                          <p:val>
                                            <p:strVal val="#ppt_x"/>
                                          </p:val>
                                        </p:tav>
                                      </p:tavLst>
                                    </p:anim>
                                    <p:anim calcmode="lin" valueType="num">
                                      <p:cBhvr additive="base">
                                        <p:cTn id="69" dur="500" fill="hold"/>
                                        <p:tgtEl>
                                          <p:spTgt spid="40"/>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0-#ppt_w/2"/>
                                          </p:val>
                                        </p:tav>
                                        <p:tav tm="100000">
                                          <p:val>
                                            <p:strVal val="#ppt_x"/>
                                          </p:val>
                                        </p:tav>
                                      </p:tavLst>
                                    </p:anim>
                                    <p:anim calcmode="lin" valueType="num">
                                      <p:cBhvr additive="base">
                                        <p:cTn id="73" dur="500" fill="hold"/>
                                        <p:tgtEl>
                                          <p:spTgt spid="53"/>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54"/>
                                        </p:tgtEl>
                                        <p:attrNameLst>
                                          <p:attrName>style.visibility</p:attrName>
                                        </p:attrNameLst>
                                      </p:cBhvr>
                                      <p:to>
                                        <p:strVal val="visible"/>
                                      </p:to>
                                    </p:set>
                                    <p:anim calcmode="lin" valueType="num">
                                      <p:cBhvr additive="base">
                                        <p:cTn id="76" dur="500" fill="hold"/>
                                        <p:tgtEl>
                                          <p:spTgt spid="54"/>
                                        </p:tgtEl>
                                        <p:attrNameLst>
                                          <p:attrName>ppt_x</p:attrName>
                                        </p:attrNameLst>
                                      </p:cBhvr>
                                      <p:tavLst>
                                        <p:tav tm="0">
                                          <p:val>
                                            <p:strVal val="0-#ppt_w/2"/>
                                          </p:val>
                                        </p:tav>
                                        <p:tav tm="100000">
                                          <p:val>
                                            <p:strVal val="#ppt_x"/>
                                          </p:val>
                                        </p:tav>
                                      </p:tavLst>
                                    </p:anim>
                                    <p:anim calcmode="lin" valueType="num">
                                      <p:cBhvr additive="base">
                                        <p:cTn id="77" dur="500" fill="hold"/>
                                        <p:tgtEl>
                                          <p:spTgt spid="54"/>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0-#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xit" presetSubtype="8" fill="hold" grpId="1" nodeType="clickEffect">
                                  <p:stCondLst>
                                    <p:cond delay="0"/>
                                  </p:stCondLst>
                                  <p:childTnLst>
                                    <p:anim calcmode="lin" valueType="num">
                                      <p:cBhvr additive="base">
                                        <p:cTn id="85" dur="500"/>
                                        <p:tgtEl>
                                          <p:spTgt spid="37"/>
                                        </p:tgtEl>
                                        <p:attrNameLst>
                                          <p:attrName>ppt_x</p:attrName>
                                        </p:attrNameLst>
                                      </p:cBhvr>
                                      <p:tavLst>
                                        <p:tav tm="0">
                                          <p:val>
                                            <p:strVal val="ppt_x"/>
                                          </p:val>
                                        </p:tav>
                                        <p:tav tm="100000">
                                          <p:val>
                                            <p:strVal val="0-ppt_w/2"/>
                                          </p:val>
                                        </p:tav>
                                      </p:tavLst>
                                    </p:anim>
                                    <p:anim calcmode="lin" valueType="num">
                                      <p:cBhvr additive="base">
                                        <p:cTn id="86" dur="500"/>
                                        <p:tgtEl>
                                          <p:spTgt spid="37"/>
                                        </p:tgtEl>
                                        <p:attrNameLst>
                                          <p:attrName>ppt_y</p:attrName>
                                        </p:attrNameLst>
                                      </p:cBhvr>
                                      <p:tavLst>
                                        <p:tav tm="0">
                                          <p:val>
                                            <p:strVal val="ppt_y"/>
                                          </p:val>
                                        </p:tav>
                                        <p:tav tm="100000">
                                          <p:val>
                                            <p:strVal val="ppt_y"/>
                                          </p:val>
                                        </p:tav>
                                      </p:tavLst>
                                    </p:anim>
                                    <p:set>
                                      <p:cBhvr>
                                        <p:cTn id="87" dur="1" fill="hold">
                                          <p:stCondLst>
                                            <p:cond delay="499"/>
                                          </p:stCondLst>
                                        </p:cTn>
                                        <p:tgtEl>
                                          <p:spTgt spid="37"/>
                                        </p:tgtEl>
                                        <p:attrNameLst>
                                          <p:attrName>style.visibility</p:attrName>
                                        </p:attrNameLst>
                                      </p:cBhvr>
                                      <p:to>
                                        <p:strVal val="hidden"/>
                                      </p:to>
                                    </p:set>
                                  </p:childTnLst>
                                </p:cTn>
                              </p:par>
                            </p:childTnLst>
                          </p:cTn>
                        </p:par>
                        <p:par>
                          <p:cTn id="88" fill="hold">
                            <p:stCondLst>
                              <p:cond delay="500"/>
                            </p:stCondLst>
                            <p:childTnLst>
                              <p:par>
                                <p:cTn id="89" presetID="10" presetClass="exit" presetSubtype="0" fill="hold" grpId="1" nodeType="afterEffect">
                                  <p:stCondLst>
                                    <p:cond delay="0"/>
                                  </p:stCondLst>
                                  <p:childTnLst>
                                    <p:animEffect transition="out" filter="fade">
                                      <p:cBhvr>
                                        <p:cTn id="90" dur="500"/>
                                        <p:tgtEl>
                                          <p:spTgt spid="42"/>
                                        </p:tgtEl>
                                      </p:cBhvr>
                                    </p:animEffect>
                                    <p:set>
                                      <p:cBhvr>
                                        <p:cTn id="91" dur="1" fill="hold">
                                          <p:stCondLst>
                                            <p:cond delay="499"/>
                                          </p:stCondLst>
                                        </p:cTn>
                                        <p:tgtEl>
                                          <p:spTgt spid="42"/>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43"/>
                                        </p:tgtEl>
                                      </p:cBhvr>
                                    </p:animEffect>
                                    <p:set>
                                      <p:cBhvr>
                                        <p:cTn id="94" dur="1" fill="hold">
                                          <p:stCondLst>
                                            <p:cond delay="499"/>
                                          </p:stCondLst>
                                        </p:cTn>
                                        <p:tgtEl>
                                          <p:spTgt spid="43"/>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7"/>
                                        </p:tgtEl>
                                      </p:cBhvr>
                                    </p:animEffect>
                                    <p:set>
                                      <p:cBhvr>
                                        <p:cTn id="97" dur="1" fill="hold">
                                          <p:stCondLst>
                                            <p:cond delay="499"/>
                                          </p:stCondLst>
                                        </p:cTn>
                                        <p:tgtEl>
                                          <p:spTgt spid="47"/>
                                        </p:tgtEl>
                                        <p:attrNameLst>
                                          <p:attrName>style.visibility</p:attrName>
                                        </p:attrNameLst>
                                      </p:cBhvr>
                                      <p:to>
                                        <p:strVal val="hidden"/>
                                      </p:to>
                                    </p:set>
                                  </p:childTnLst>
                                </p:cTn>
                              </p:par>
                            </p:childTnLst>
                          </p:cTn>
                        </p:par>
                        <p:par>
                          <p:cTn id="98" fill="hold">
                            <p:stCondLst>
                              <p:cond delay="1000"/>
                            </p:stCondLst>
                            <p:childTnLst>
                              <p:par>
                                <p:cTn id="99" presetID="42" presetClass="path" presetSubtype="0" accel="50000" decel="50000" fill="hold" grpId="1" nodeType="afterEffect">
                                  <p:stCondLst>
                                    <p:cond delay="0"/>
                                  </p:stCondLst>
                                  <p:childTnLst>
                                    <p:animMotion origin="layout" path="M 2.22222E-6 2.96296E-6 L 0.00121 0.40092 " pathEditMode="relative" rAng="0" ptsTypes="AA">
                                      <p:cBhvr>
                                        <p:cTn id="100" dur="2000" fill="hold"/>
                                        <p:tgtEl>
                                          <p:spTgt spid="25"/>
                                        </p:tgtEl>
                                        <p:attrNameLst>
                                          <p:attrName>ppt_x</p:attrName>
                                          <p:attrName>ppt_y</p:attrName>
                                        </p:attrNameLst>
                                      </p:cBhvr>
                                      <p:rCtr x="52" y="20046"/>
                                    </p:animMotion>
                                  </p:childTnLst>
                                </p:cTn>
                              </p:par>
                            </p:childTnLst>
                          </p:cTn>
                        </p:par>
                        <p:par>
                          <p:cTn id="101" fill="hold">
                            <p:stCondLst>
                              <p:cond delay="3000"/>
                            </p:stCondLst>
                            <p:childTnLst>
                              <p:par>
                                <p:cTn id="102" presetID="2" presetClass="exit" presetSubtype="8" fill="hold" grpId="1" nodeType="afterEffect">
                                  <p:stCondLst>
                                    <p:cond delay="0"/>
                                  </p:stCondLst>
                                  <p:childTnLst>
                                    <p:anim calcmode="lin" valueType="num">
                                      <p:cBhvr additive="base">
                                        <p:cTn id="103" dur="500"/>
                                        <p:tgtEl>
                                          <p:spTgt spid="39"/>
                                        </p:tgtEl>
                                        <p:attrNameLst>
                                          <p:attrName>ppt_x</p:attrName>
                                        </p:attrNameLst>
                                      </p:cBhvr>
                                      <p:tavLst>
                                        <p:tav tm="0">
                                          <p:val>
                                            <p:strVal val="ppt_x"/>
                                          </p:val>
                                        </p:tav>
                                        <p:tav tm="100000">
                                          <p:val>
                                            <p:strVal val="0-ppt_w/2"/>
                                          </p:val>
                                        </p:tav>
                                      </p:tavLst>
                                    </p:anim>
                                    <p:anim calcmode="lin" valueType="num">
                                      <p:cBhvr additive="base">
                                        <p:cTn id="104" dur="500"/>
                                        <p:tgtEl>
                                          <p:spTgt spid="39"/>
                                        </p:tgtEl>
                                        <p:attrNameLst>
                                          <p:attrName>ppt_y</p:attrName>
                                        </p:attrNameLst>
                                      </p:cBhvr>
                                      <p:tavLst>
                                        <p:tav tm="0">
                                          <p:val>
                                            <p:strVal val="ppt_y"/>
                                          </p:val>
                                        </p:tav>
                                        <p:tav tm="100000">
                                          <p:val>
                                            <p:strVal val="ppt_y"/>
                                          </p:val>
                                        </p:tav>
                                      </p:tavLst>
                                    </p:anim>
                                    <p:set>
                                      <p:cBhvr>
                                        <p:cTn id="105" dur="1" fill="hold">
                                          <p:stCondLst>
                                            <p:cond delay="499"/>
                                          </p:stCondLst>
                                        </p:cTn>
                                        <p:tgtEl>
                                          <p:spTgt spid="39"/>
                                        </p:tgtEl>
                                        <p:attrNameLst>
                                          <p:attrName>style.visibility</p:attrName>
                                        </p:attrNameLst>
                                      </p:cBhvr>
                                      <p:to>
                                        <p:strVal val="hidden"/>
                                      </p:to>
                                    </p:set>
                                  </p:childTnLst>
                                </p:cTn>
                              </p:par>
                            </p:childTnLst>
                          </p:cTn>
                        </p:par>
                        <p:par>
                          <p:cTn id="106" fill="hold">
                            <p:stCondLst>
                              <p:cond delay="3500"/>
                            </p:stCondLst>
                            <p:childTnLst>
                              <p:par>
                                <p:cTn id="107" presetID="10" presetClass="exit" presetSubtype="0" fill="hold" grpId="1" nodeType="afterEffect">
                                  <p:stCondLst>
                                    <p:cond delay="0"/>
                                  </p:stCondLst>
                                  <p:childTnLst>
                                    <p:animEffect transition="out" filter="fade">
                                      <p:cBhvr>
                                        <p:cTn id="108" dur="500"/>
                                        <p:tgtEl>
                                          <p:spTgt spid="48"/>
                                        </p:tgtEl>
                                      </p:cBhvr>
                                    </p:animEffect>
                                    <p:set>
                                      <p:cBhvr>
                                        <p:cTn id="109" dur="1" fill="hold">
                                          <p:stCondLst>
                                            <p:cond delay="499"/>
                                          </p:stCondLst>
                                        </p:cTn>
                                        <p:tgtEl>
                                          <p:spTgt spid="48"/>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49"/>
                                        </p:tgtEl>
                                      </p:cBhvr>
                                    </p:animEffect>
                                    <p:set>
                                      <p:cBhvr>
                                        <p:cTn id="112" dur="1" fill="hold">
                                          <p:stCondLst>
                                            <p:cond delay="499"/>
                                          </p:stCondLst>
                                        </p:cTn>
                                        <p:tgtEl>
                                          <p:spTgt spid="49"/>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52"/>
                                        </p:tgtEl>
                                      </p:cBhvr>
                                    </p:animEffect>
                                    <p:set>
                                      <p:cBhvr>
                                        <p:cTn id="115" dur="1" fill="hold">
                                          <p:stCondLst>
                                            <p:cond delay="499"/>
                                          </p:stCondLst>
                                        </p:cTn>
                                        <p:tgtEl>
                                          <p:spTgt spid="52"/>
                                        </p:tgtEl>
                                        <p:attrNameLst>
                                          <p:attrName>style.visibility</p:attrName>
                                        </p:attrNameLst>
                                      </p:cBhvr>
                                      <p:to>
                                        <p:strVal val="hidden"/>
                                      </p:to>
                                    </p:set>
                                  </p:childTnLst>
                                </p:cTn>
                              </p:par>
                            </p:childTnLst>
                          </p:cTn>
                        </p:par>
                        <p:par>
                          <p:cTn id="116" fill="hold">
                            <p:stCondLst>
                              <p:cond delay="4000"/>
                            </p:stCondLst>
                            <p:childTnLst>
                              <p:par>
                                <p:cTn id="117" presetID="42" presetClass="path" presetSubtype="0" accel="50000" decel="50000" fill="hold" grpId="1" nodeType="afterEffect">
                                  <p:stCondLst>
                                    <p:cond delay="0"/>
                                  </p:stCondLst>
                                  <p:childTnLst>
                                    <p:animMotion origin="layout" path="M -2.77778E-6 2.22222E-6 L 0.0691 0.2794 " pathEditMode="relative" rAng="0" ptsTypes="AA">
                                      <p:cBhvr>
                                        <p:cTn id="118" dur="2000" fill="hold"/>
                                        <p:tgtEl>
                                          <p:spTgt spid="34"/>
                                        </p:tgtEl>
                                        <p:attrNameLst>
                                          <p:attrName>ppt_x</p:attrName>
                                          <p:attrName>ppt_y</p:attrName>
                                        </p:attrNameLst>
                                      </p:cBhvr>
                                      <p:rCtr x="3455" y="13958"/>
                                    </p:animMotion>
                                  </p:childTnLst>
                                </p:cTn>
                              </p:par>
                              <p:par>
                                <p:cTn id="119" presetID="42" presetClass="path" presetSubtype="0" accel="50000" decel="50000" fill="hold" grpId="1" nodeType="withEffect">
                                  <p:stCondLst>
                                    <p:cond delay="0"/>
                                  </p:stCondLst>
                                  <p:childTnLst>
                                    <p:animMotion origin="layout" path="M -4.44444E-6 -1.48148E-6 L -0.00156 0.2882 " pathEditMode="relative" rAng="0" ptsTypes="AA">
                                      <p:cBhvr>
                                        <p:cTn id="120" dur="2000" fill="hold"/>
                                        <p:tgtEl>
                                          <p:spTgt spid="35"/>
                                        </p:tgtEl>
                                        <p:attrNameLst>
                                          <p:attrName>ppt_x</p:attrName>
                                          <p:attrName>ppt_y</p:attrName>
                                        </p:attrNameLst>
                                      </p:cBhvr>
                                      <p:rCtr x="-87" y="14398"/>
                                    </p:animMotion>
                                  </p:childTnLst>
                                </p:cTn>
                              </p:par>
                            </p:childTnLst>
                          </p:cTn>
                        </p:par>
                        <p:par>
                          <p:cTn id="121" fill="hold">
                            <p:stCondLst>
                              <p:cond delay="6000"/>
                            </p:stCondLst>
                            <p:childTnLst>
                              <p:par>
                                <p:cTn id="122" presetID="2" presetClass="exit" presetSubtype="8" fill="hold" grpId="1" nodeType="afterEffect">
                                  <p:stCondLst>
                                    <p:cond delay="0"/>
                                  </p:stCondLst>
                                  <p:childTnLst>
                                    <p:anim calcmode="lin" valueType="num">
                                      <p:cBhvr additive="base">
                                        <p:cTn id="123" dur="500"/>
                                        <p:tgtEl>
                                          <p:spTgt spid="40"/>
                                        </p:tgtEl>
                                        <p:attrNameLst>
                                          <p:attrName>ppt_x</p:attrName>
                                        </p:attrNameLst>
                                      </p:cBhvr>
                                      <p:tavLst>
                                        <p:tav tm="0">
                                          <p:val>
                                            <p:strVal val="ppt_x"/>
                                          </p:val>
                                        </p:tav>
                                        <p:tav tm="100000">
                                          <p:val>
                                            <p:strVal val="0-ppt_w/2"/>
                                          </p:val>
                                        </p:tav>
                                      </p:tavLst>
                                    </p:anim>
                                    <p:anim calcmode="lin" valueType="num">
                                      <p:cBhvr additive="base">
                                        <p:cTn id="124" dur="500"/>
                                        <p:tgtEl>
                                          <p:spTgt spid="40"/>
                                        </p:tgtEl>
                                        <p:attrNameLst>
                                          <p:attrName>ppt_y</p:attrName>
                                        </p:attrNameLst>
                                      </p:cBhvr>
                                      <p:tavLst>
                                        <p:tav tm="0">
                                          <p:val>
                                            <p:strVal val="ppt_y"/>
                                          </p:val>
                                        </p:tav>
                                        <p:tav tm="100000">
                                          <p:val>
                                            <p:strVal val="ppt_y"/>
                                          </p:val>
                                        </p:tav>
                                      </p:tavLst>
                                    </p:anim>
                                    <p:set>
                                      <p:cBhvr>
                                        <p:cTn id="125" dur="1" fill="hold">
                                          <p:stCondLst>
                                            <p:cond delay="499"/>
                                          </p:stCondLst>
                                        </p:cTn>
                                        <p:tgtEl>
                                          <p:spTgt spid="4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53"/>
                                        </p:tgtEl>
                                      </p:cBhvr>
                                    </p:animEffect>
                                    <p:set>
                                      <p:cBhvr>
                                        <p:cTn id="128" dur="1" fill="hold">
                                          <p:stCondLst>
                                            <p:cond delay="499"/>
                                          </p:stCondLst>
                                        </p:cTn>
                                        <p:tgtEl>
                                          <p:spTgt spid="53"/>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54"/>
                                        </p:tgtEl>
                                      </p:cBhvr>
                                    </p:animEffect>
                                    <p:set>
                                      <p:cBhvr>
                                        <p:cTn id="131" dur="1" fill="hold">
                                          <p:stCondLst>
                                            <p:cond delay="499"/>
                                          </p:stCondLst>
                                        </p:cTn>
                                        <p:tgtEl>
                                          <p:spTgt spid="54"/>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55"/>
                                        </p:tgtEl>
                                      </p:cBhvr>
                                    </p:animEffect>
                                    <p:set>
                                      <p:cBhvr>
                                        <p:cTn id="134" dur="1" fill="hold">
                                          <p:stCondLst>
                                            <p:cond delay="499"/>
                                          </p:stCondLst>
                                        </p:cTn>
                                        <p:tgtEl>
                                          <p:spTgt spid="55"/>
                                        </p:tgtEl>
                                        <p:attrNameLst>
                                          <p:attrName>style.visibility</p:attrName>
                                        </p:attrNameLst>
                                      </p:cBhvr>
                                      <p:to>
                                        <p:strVal val="hidden"/>
                                      </p:to>
                                    </p:set>
                                  </p:childTnLst>
                                </p:cTn>
                              </p:par>
                            </p:childTnLst>
                          </p:cTn>
                        </p:par>
                        <p:par>
                          <p:cTn id="135" fill="hold">
                            <p:stCondLst>
                              <p:cond delay="6500"/>
                            </p:stCondLst>
                            <p:childTnLst>
                              <p:par>
                                <p:cTn id="136" presetID="42" presetClass="path" presetSubtype="0" accel="50000" decel="50000" fill="hold" grpId="1" nodeType="afterEffect">
                                  <p:stCondLst>
                                    <p:cond delay="0"/>
                                  </p:stCondLst>
                                  <p:childTnLst>
                                    <p:animMotion origin="layout" path="M 1.11111E-6 1.11022E-16 L 0.00017 0.16343 " pathEditMode="relative" rAng="0" ptsTypes="AA">
                                      <p:cBhvr>
                                        <p:cTn id="137" dur="2000" fill="hold"/>
                                        <p:tgtEl>
                                          <p:spTgt spid="28"/>
                                        </p:tgtEl>
                                        <p:attrNameLst>
                                          <p:attrName>ppt_x</p:attrName>
                                          <p:attrName>ppt_y</p:attrName>
                                        </p:attrNameLst>
                                      </p:cBhvr>
                                      <p:rCtr x="0" y="8171"/>
                                    </p:animMotion>
                                  </p:childTnLst>
                                </p:cTn>
                              </p:par>
                              <p:par>
                                <p:cTn id="138" presetID="42" presetClass="path" presetSubtype="0" accel="50000" decel="50000" fill="hold" grpId="1" nodeType="withEffect">
                                  <p:stCondLst>
                                    <p:cond delay="0"/>
                                  </p:stCondLst>
                                  <p:childTnLst>
                                    <p:animMotion origin="layout" path="M 1.11111E-6 -4.07407E-6 L 0.0467 0.16436 " pathEditMode="relative" rAng="0" ptsTypes="AA">
                                      <p:cBhvr>
                                        <p:cTn id="139" dur="2000" fill="hold"/>
                                        <p:tgtEl>
                                          <p:spTgt spid="38"/>
                                        </p:tgtEl>
                                        <p:attrNameLst>
                                          <p:attrName>ppt_x</p:attrName>
                                          <p:attrName>ppt_y</p:attrName>
                                        </p:attrNameLst>
                                      </p:cBhvr>
                                      <p:rCtr x="2326" y="8218"/>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70"/>
                                        </p:tgtEl>
                                        <p:attrNameLst>
                                          <p:attrName>style.visibility</p:attrName>
                                        </p:attrNameLst>
                                      </p:cBhvr>
                                      <p:to>
                                        <p:strVal val="visible"/>
                                      </p:to>
                                    </p:set>
                                    <p:animEffect transition="in" filter="dissolve">
                                      <p:cBhvr>
                                        <p:cTn id="144" dur="500"/>
                                        <p:tgtEl>
                                          <p:spTgt spid="70"/>
                                        </p:tgtEl>
                                      </p:cBhvr>
                                    </p:animEffect>
                                  </p:childTnLst>
                                </p:cTn>
                              </p:par>
                              <p:par>
                                <p:cTn id="145" presetID="1" presetClass="exit" presetSubtype="0" fill="hold" grpId="2" nodeType="withEffect">
                                  <p:stCondLst>
                                    <p:cond delay="0"/>
                                  </p:stCondLst>
                                  <p:childTnLst>
                                    <p:set>
                                      <p:cBhvr>
                                        <p:cTn id="146" dur="1" fill="hold">
                                          <p:stCondLst>
                                            <p:cond delay="0"/>
                                          </p:stCondLst>
                                        </p:cTn>
                                        <p:tgtEl>
                                          <p:spTgt spid="25"/>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35"/>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9" presetClass="entr" presetSubtype="0" fill="hold" nodeType="withEffect">
                                  <p:stCondLst>
                                    <p:cond delay="0"/>
                                  </p:stCondLst>
                                  <p:childTnLst>
                                    <p:set>
                                      <p:cBhvr>
                                        <p:cTn id="152" dur="1" fill="hold">
                                          <p:stCondLst>
                                            <p:cond delay="0"/>
                                          </p:stCondLst>
                                        </p:cTn>
                                        <p:tgtEl>
                                          <p:spTgt spid="76"/>
                                        </p:tgtEl>
                                        <p:attrNameLst>
                                          <p:attrName>style.visibility</p:attrName>
                                        </p:attrNameLst>
                                      </p:cBhvr>
                                      <p:to>
                                        <p:strVal val="visible"/>
                                      </p:to>
                                    </p:set>
                                    <p:animEffect transition="in" filter="dissolve">
                                      <p:cBhvr>
                                        <p:cTn id="153" dur="500"/>
                                        <p:tgtEl>
                                          <p:spTgt spid="7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80"/>
                                        </p:tgtEl>
                                        <p:attrNameLst>
                                          <p:attrName>style.visibility</p:attrName>
                                        </p:attrNameLst>
                                      </p:cBhvr>
                                      <p:to>
                                        <p:strVal val="visible"/>
                                      </p:to>
                                    </p:set>
                                    <p:animEffect transition="in" filter="dissolve">
                                      <p:cBhvr>
                                        <p:cTn id="159" dur="500"/>
                                        <p:tgtEl>
                                          <p:spTgt spid="80"/>
                                        </p:tgtEl>
                                      </p:cBhvr>
                                    </p:animEffect>
                                  </p:childTnLst>
                                </p:cTn>
                              </p:par>
                            </p:childTnLst>
                          </p:cTn>
                        </p:par>
                        <p:par>
                          <p:cTn id="160" fill="hold">
                            <p:stCondLst>
                              <p:cond delay="500"/>
                            </p:stCondLst>
                            <p:childTnLst>
                              <p:par>
                                <p:cTn id="161" presetID="9" presetClass="entr" presetSubtype="0" fill="hold" nodeType="afterEffect">
                                  <p:stCondLst>
                                    <p:cond delay="0"/>
                                  </p:stCondLst>
                                  <p:childTnLst>
                                    <p:set>
                                      <p:cBhvr>
                                        <p:cTn id="162" dur="1" fill="hold">
                                          <p:stCondLst>
                                            <p:cond delay="0"/>
                                          </p:stCondLst>
                                        </p:cTn>
                                        <p:tgtEl>
                                          <p:spTgt spid="44">
                                            <p:txEl>
                                              <p:pRg st="2" end="2"/>
                                            </p:txEl>
                                          </p:spTgt>
                                        </p:tgtEl>
                                        <p:attrNameLst>
                                          <p:attrName>style.visibility</p:attrName>
                                        </p:attrNameLst>
                                      </p:cBhvr>
                                      <p:to>
                                        <p:strVal val="visible"/>
                                      </p:to>
                                    </p:set>
                                    <p:animEffect transition="in" filter="dissolve">
                                      <p:cBhvr>
                                        <p:cTn id="163" dur="500"/>
                                        <p:tgtEl>
                                          <p:spTgt spid="44">
                                            <p:txEl>
                                              <p:pRg st="2" end="2"/>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41"/>
                                        </p:tgtEl>
                                        <p:attrNameLst>
                                          <p:attrName>style.visibility</p:attrName>
                                        </p:attrNameLst>
                                      </p:cBhvr>
                                      <p:to>
                                        <p:strVal val="visible"/>
                                      </p:to>
                                    </p:set>
                                    <p:animEffect transition="in" filter="wipe(down)">
                                      <p:cBhvr>
                                        <p:cTn id="1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25" grpId="0" animBg="1"/>
      <p:bldP spid="25" grpId="1" animBg="1"/>
      <p:bldP spid="25" grpId="2" animBg="1"/>
      <p:bldP spid="28" grpId="0" animBg="1"/>
      <p:bldP spid="28" grpId="1" animBg="1"/>
      <p:bldP spid="28" grpId="2" animBg="1"/>
      <p:bldP spid="34" grpId="0"/>
      <p:bldP spid="34" grpId="1"/>
      <p:bldP spid="35" grpId="0" animBg="1"/>
      <p:bldP spid="35" grpId="1" animBg="1"/>
      <p:bldP spid="35" grpId="2" animBg="1"/>
      <p:bldP spid="38" grpId="0"/>
      <p:bldP spid="38" grpId="1"/>
      <p:bldP spid="39" grpId="0" animBg="1"/>
      <p:bldP spid="39" grpId="1" animBg="1"/>
      <p:bldP spid="40" grpId="0" animBg="1"/>
      <p:bldP spid="40" grpId="1" animBg="1"/>
      <p:bldP spid="42" grpId="0" animBg="1"/>
      <p:bldP spid="42" grpId="1" animBg="1"/>
      <p:bldP spid="47" grpId="0" animBg="1"/>
      <p:bldP spid="47" grpId="1" animBg="1"/>
      <p:bldP spid="48" grpId="0" animBg="1"/>
      <p:bldP spid="48" grpId="1" animBg="1"/>
      <p:bldP spid="52" grpId="0" animBg="1"/>
      <p:bldP spid="52" grpId="1" animBg="1"/>
      <p:bldP spid="53" grpId="0" animBg="1"/>
      <p:bldP spid="53" grpId="1" animBg="1"/>
      <p:bldP spid="55" grpId="0" animBg="1"/>
      <p:bldP spid="55" grpId="1" animBg="1"/>
      <p:bldP spid="70" grpId="0" animBg="1"/>
      <p:bldP spid="79" grpId="0" animBg="1"/>
      <p:bldP spid="80"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分组交换 </a:t>
            </a:r>
            <a:r>
              <a:rPr lang="en-US" altLang="zh-CN" dirty="0"/>
              <a:t>-</a:t>
            </a:r>
            <a:r>
              <a:rPr lang="zh-CN" altLang="en-US" dirty="0"/>
              <a:t> 示意图</a:t>
            </a:r>
            <a:endParaRPr lang="zh-CN" altLang="en-US" sz="2800" dirty="0"/>
          </a:p>
        </p:txBody>
      </p:sp>
      <p:sp>
        <p:nvSpPr>
          <p:cNvPr id="36" name="灯片编号占位符 35"/>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44" name="内容占位符 2"/>
          <p:cNvSpPr txBox="1">
            <a:spLocks/>
          </p:cNvSpPr>
          <p:nvPr/>
        </p:nvSpPr>
        <p:spPr bwMode="auto">
          <a:xfrm>
            <a:off x="422662" y="1322276"/>
            <a:ext cx="8592060" cy="641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主机</a:t>
            </a:r>
            <a:r>
              <a:rPr lang="en-US" altLang="zh-CN" kern="0" dirty="0"/>
              <a:t>H</a:t>
            </a:r>
            <a:r>
              <a:rPr lang="en-US" altLang="zh-CN" kern="0" baseline="-25000" dirty="0"/>
              <a:t>1</a:t>
            </a:r>
            <a:r>
              <a:rPr lang="zh-CN" altLang="en-US" kern="0" dirty="0"/>
              <a:t>向</a:t>
            </a:r>
            <a:r>
              <a:rPr lang="en-US" altLang="zh-CN" kern="0" dirty="0"/>
              <a:t>H</a:t>
            </a:r>
            <a:r>
              <a:rPr lang="en-US" altLang="zh-CN" kern="0" baseline="-25000" dirty="0"/>
              <a:t>5</a:t>
            </a:r>
            <a:r>
              <a:rPr lang="zh-CN" altLang="en-US" kern="0" dirty="0"/>
              <a:t>发送数据</a:t>
            </a:r>
            <a:endParaRPr lang="en-US" altLang="zh-CN" kern="0" dirty="0"/>
          </a:p>
          <a:p>
            <a:r>
              <a:rPr lang="zh-CN" altLang="en-US" kern="0" dirty="0"/>
              <a:t>主机</a:t>
            </a:r>
            <a:r>
              <a:rPr lang="en-US" altLang="zh-CN" kern="0" dirty="0"/>
              <a:t>H</a:t>
            </a:r>
            <a:r>
              <a:rPr lang="en-US" altLang="zh-CN" kern="0" baseline="-25000" dirty="0"/>
              <a:t>2</a:t>
            </a:r>
            <a:r>
              <a:rPr lang="zh-CN" altLang="en-US" kern="0" dirty="0"/>
              <a:t>向</a:t>
            </a:r>
            <a:r>
              <a:rPr lang="en-US" altLang="zh-CN" kern="0" dirty="0"/>
              <a:t>H</a:t>
            </a:r>
            <a:r>
              <a:rPr lang="en-US" altLang="zh-CN" kern="0" baseline="-25000" dirty="0"/>
              <a:t>6</a:t>
            </a:r>
            <a:r>
              <a:rPr lang="zh-CN" altLang="en-US" kern="0" dirty="0"/>
              <a:t>发送数据</a:t>
            </a:r>
            <a:endParaRPr lang="en-US" altLang="zh-CN" kern="0" dirty="0"/>
          </a:p>
        </p:txBody>
      </p:sp>
      <p:grpSp>
        <p:nvGrpSpPr>
          <p:cNvPr id="149" name="组合 148"/>
          <p:cNvGrpSpPr/>
          <p:nvPr/>
        </p:nvGrpSpPr>
        <p:grpSpPr>
          <a:xfrm>
            <a:off x="1318987" y="2904179"/>
            <a:ext cx="5793750" cy="3649636"/>
            <a:chOff x="1318987" y="2904179"/>
            <a:chExt cx="5793750" cy="3649636"/>
          </a:xfrm>
        </p:grpSpPr>
        <p:pic>
          <p:nvPicPr>
            <p:cNvPr id="41"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9804" y="3213330"/>
              <a:ext cx="4450644" cy="318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文本框 66"/>
            <p:cNvSpPr txBox="1"/>
            <p:nvPr/>
          </p:nvSpPr>
          <p:spPr>
            <a:xfrm>
              <a:off x="3518071" y="5840147"/>
              <a:ext cx="1400357"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分组交换网</a:t>
              </a:r>
            </a:p>
          </p:txBody>
        </p:sp>
        <p:cxnSp>
          <p:nvCxnSpPr>
            <p:cNvPr id="11" name="直接连接符 10"/>
            <p:cNvCxnSpPr/>
            <p:nvPr/>
          </p:nvCxnSpPr>
          <p:spPr>
            <a:xfrm flipV="1">
              <a:off x="2461928" y="3956634"/>
              <a:ext cx="702406" cy="74535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270395" y="3880630"/>
              <a:ext cx="2046689" cy="2512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2382046" y="4613990"/>
              <a:ext cx="368508" cy="104595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718399" y="5725252"/>
              <a:ext cx="2447499" cy="1792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endCxn id="74" idx="0"/>
            </p:cNvCxnSpPr>
            <p:nvPr/>
          </p:nvCxnSpPr>
          <p:spPr>
            <a:xfrm flipV="1">
              <a:off x="5075400" y="5341348"/>
              <a:ext cx="801929" cy="57780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4202574" y="3918487"/>
              <a:ext cx="1170821" cy="95031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403962" y="4600798"/>
              <a:ext cx="1792198" cy="34921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177698" y="4896688"/>
              <a:ext cx="1056702" cy="9055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5315269" y="3937099"/>
              <a:ext cx="668121" cy="127841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834207" y="4964275"/>
              <a:ext cx="1312931" cy="69999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4120154" y="4965445"/>
              <a:ext cx="1783413" cy="22720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1642285" y="4410723"/>
              <a:ext cx="704692" cy="20724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2258821" y="5693901"/>
              <a:ext cx="436038" cy="415517"/>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60" idx="0"/>
            </p:cNvCxnSpPr>
            <p:nvPr/>
          </p:nvCxnSpPr>
          <p:spPr>
            <a:xfrm flipH="1" flipV="1">
              <a:off x="3177993" y="3162469"/>
              <a:ext cx="92404" cy="51464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5337360" y="3100400"/>
              <a:ext cx="166656" cy="767034"/>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6005037" y="4896373"/>
              <a:ext cx="827653" cy="37773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993685" y="5290613"/>
              <a:ext cx="438212" cy="76874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379192" y="4112014"/>
              <a:ext cx="490612" cy="713668"/>
              <a:chOff x="1988792" y="3333073"/>
              <a:chExt cx="490612" cy="713668"/>
            </a:xfrm>
          </p:grpSpPr>
          <p:pic>
            <p:nvPicPr>
              <p:cNvPr id="8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792" y="3333073"/>
                <a:ext cx="490612" cy="4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 Box 74"/>
              <p:cNvSpPr txBox="1">
                <a:spLocks noChangeArrowheads="1"/>
              </p:cNvSpPr>
              <p:nvPr/>
            </p:nvSpPr>
            <p:spPr bwMode="auto">
              <a:xfrm>
                <a:off x="2023672" y="3708187"/>
                <a:ext cx="414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600" dirty="0">
                    <a:latin typeface="Calibri" panose="020F0502020204030204" pitchFamily="34" charset="0"/>
                  </a:rPr>
                  <a:t>H</a:t>
                </a:r>
                <a:r>
                  <a:rPr kumimoji="1" lang="en-US" altLang="zh-CN" sz="1600" baseline="-25000" dirty="0">
                    <a:latin typeface="Calibri" panose="020F0502020204030204" pitchFamily="34" charset="0"/>
                  </a:rPr>
                  <a:t>1</a:t>
                </a:r>
              </a:p>
            </p:txBody>
          </p:sp>
        </p:grpSp>
        <p:grpSp>
          <p:nvGrpSpPr>
            <p:cNvPr id="91" name="组合 90"/>
            <p:cNvGrpSpPr/>
            <p:nvPr/>
          </p:nvGrpSpPr>
          <p:grpSpPr>
            <a:xfrm>
              <a:off x="1976728" y="5840147"/>
              <a:ext cx="490612" cy="713668"/>
              <a:chOff x="1988792" y="3333073"/>
              <a:chExt cx="490612" cy="713668"/>
            </a:xfrm>
          </p:grpSpPr>
          <p:pic>
            <p:nvPicPr>
              <p:cNvPr id="92"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792" y="3333073"/>
                <a:ext cx="490612" cy="4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 Box 74"/>
              <p:cNvSpPr txBox="1">
                <a:spLocks noChangeArrowheads="1"/>
              </p:cNvSpPr>
              <p:nvPr/>
            </p:nvSpPr>
            <p:spPr bwMode="auto">
              <a:xfrm>
                <a:off x="2023672" y="3708187"/>
                <a:ext cx="414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600" dirty="0">
                    <a:latin typeface="Calibri" panose="020F0502020204030204" pitchFamily="34" charset="0"/>
                  </a:rPr>
                  <a:t>H</a:t>
                </a:r>
                <a:r>
                  <a:rPr kumimoji="1" lang="en-US" altLang="zh-CN" sz="1600" baseline="-25000" dirty="0">
                    <a:latin typeface="Calibri" panose="020F0502020204030204" pitchFamily="34" charset="0"/>
                  </a:rPr>
                  <a:t>2</a:t>
                </a:r>
              </a:p>
            </p:txBody>
          </p:sp>
        </p:grpSp>
        <p:grpSp>
          <p:nvGrpSpPr>
            <p:cNvPr id="94" name="组合 93"/>
            <p:cNvGrpSpPr/>
            <p:nvPr/>
          </p:nvGrpSpPr>
          <p:grpSpPr>
            <a:xfrm>
              <a:off x="2936021" y="2912454"/>
              <a:ext cx="490612" cy="713668"/>
              <a:chOff x="1988792" y="3333073"/>
              <a:chExt cx="490612" cy="713668"/>
            </a:xfrm>
          </p:grpSpPr>
          <p:pic>
            <p:nvPicPr>
              <p:cNvPr id="95"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792" y="3333073"/>
                <a:ext cx="490612" cy="4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 Box 74"/>
              <p:cNvSpPr txBox="1">
                <a:spLocks noChangeArrowheads="1"/>
              </p:cNvSpPr>
              <p:nvPr/>
            </p:nvSpPr>
            <p:spPr bwMode="auto">
              <a:xfrm>
                <a:off x="2023672" y="3708187"/>
                <a:ext cx="414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H</a:t>
                </a:r>
                <a:r>
                  <a:rPr kumimoji="1" lang="en-US" altLang="zh-CN" sz="1600" baseline="-25000" dirty="0">
                    <a:latin typeface="Calibri" panose="020F0502020204030204" pitchFamily="34" charset="0"/>
                  </a:rPr>
                  <a:t>3</a:t>
                </a:r>
              </a:p>
            </p:txBody>
          </p:sp>
        </p:grpSp>
        <p:grpSp>
          <p:nvGrpSpPr>
            <p:cNvPr id="97" name="组合 96"/>
            <p:cNvGrpSpPr/>
            <p:nvPr/>
          </p:nvGrpSpPr>
          <p:grpSpPr>
            <a:xfrm>
              <a:off x="5287194" y="2904179"/>
              <a:ext cx="490612" cy="713668"/>
              <a:chOff x="1988792" y="3333073"/>
              <a:chExt cx="490612" cy="713668"/>
            </a:xfrm>
          </p:grpSpPr>
          <p:pic>
            <p:nvPicPr>
              <p:cNvPr id="98"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792" y="3333073"/>
                <a:ext cx="490612" cy="4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74"/>
              <p:cNvSpPr txBox="1">
                <a:spLocks noChangeArrowheads="1"/>
              </p:cNvSpPr>
              <p:nvPr/>
            </p:nvSpPr>
            <p:spPr bwMode="auto">
              <a:xfrm>
                <a:off x="2023672" y="3708187"/>
                <a:ext cx="414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H</a:t>
                </a:r>
                <a:r>
                  <a:rPr kumimoji="1" lang="en-US" altLang="zh-CN" sz="1600" baseline="-25000" dirty="0">
                    <a:latin typeface="Calibri" panose="020F0502020204030204" pitchFamily="34" charset="0"/>
                  </a:rPr>
                  <a:t>4</a:t>
                </a:r>
              </a:p>
            </p:txBody>
          </p:sp>
        </p:grpSp>
        <p:grpSp>
          <p:nvGrpSpPr>
            <p:cNvPr id="100" name="组合 99"/>
            <p:cNvGrpSpPr/>
            <p:nvPr/>
          </p:nvGrpSpPr>
          <p:grpSpPr>
            <a:xfrm>
              <a:off x="6284419" y="5770130"/>
              <a:ext cx="490612" cy="713668"/>
              <a:chOff x="1988792" y="3333073"/>
              <a:chExt cx="490612" cy="713668"/>
            </a:xfrm>
          </p:grpSpPr>
          <p:pic>
            <p:nvPicPr>
              <p:cNvPr id="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792" y="3333073"/>
                <a:ext cx="490612" cy="4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74"/>
              <p:cNvSpPr txBox="1">
                <a:spLocks noChangeArrowheads="1"/>
              </p:cNvSpPr>
              <p:nvPr/>
            </p:nvSpPr>
            <p:spPr bwMode="auto">
              <a:xfrm>
                <a:off x="2023672" y="3708187"/>
                <a:ext cx="414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H</a:t>
                </a:r>
                <a:r>
                  <a:rPr kumimoji="1" lang="en-US" altLang="zh-CN" sz="1600" baseline="-25000" dirty="0">
                    <a:latin typeface="Calibri" panose="020F0502020204030204" pitchFamily="34" charset="0"/>
                  </a:rPr>
                  <a:t>6</a:t>
                </a:r>
              </a:p>
            </p:txBody>
          </p:sp>
        </p:grpSp>
        <p:grpSp>
          <p:nvGrpSpPr>
            <p:cNvPr id="106" name="组合 105"/>
            <p:cNvGrpSpPr/>
            <p:nvPr/>
          </p:nvGrpSpPr>
          <p:grpSpPr>
            <a:xfrm>
              <a:off x="6622125" y="4681348"/>
              <a:ext cx="490612" cy="713668"/>
              <a:chOff x="1988792" y="3333073"/>
              <a:chExt cx="490612" cy="713668"/>
            </a:xfrm>
          </p:grpSpPr>
          <p:pic>
            <p:nvPicPr>
              <p:cNvPr id="10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792" y="3333073"/>
                <a:ext cx="490612" cy="4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Text Box 74"/>
              <p:cNvSpPr txBox="1">
                <a:spLocks noChangeArrowheads="1"/>
              </p:cNvSpPr>
              <p:nvPr/>
            </p:nvSpPr>
            <p:spPr bwMode="auto">
              <a:xfrm>
                <a:off x="2023672" y="3708187"/>
                <a:ext cx="414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H</a:t>
                </a:r>
                <a:r>
                  <a:rPr kumimoji="1" lang="en-US" altLang="zh-CN" sz="1600" baseline="-25000" dirty="0">
                    <a:latin typeface="Calibri" panose="020F0502020204030204" pitchFamily="34" charset="0"/>
                  </a:rPr>
                  <a:t>5</a:t>
                </a:r>
              </a:p>
            </p:txBody>
          </p:sp>
        </p:grpSp>
        <p:sp>
          <p:nvSpPr>
            <p:cNvPr id="122" name="文本框 121"/>
            <p:cNvSpPr txBox="1"/>
            <p:nvPr/>
          </p:nvSpPr>
          <p:spPr>
            <a:xfrm>
              <a:off x="1318987" y="3862328"/>
              <a:ext cx="627853"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主机</a:t>
              </a:r>
            </a:p>
          </p:txBody>
        </p:sp>
        <p:grpSp>
          <p:nvGrpSpPr>
            <p:cNvPr id="129" name="组合 128"/>
            <p:cNvGrpSpPr/>
            <p:nvPr/>
          </p:nvGrpSpPr>
          <p:grpSpPr>
            <a:xfrm>
              <a:off x="5193388" y="3711699"/>
              <a:ext cx="358610" cy="667608"/>
              <a:chOff x="6452450" y="3338399"/>
              <a:chExt cx="358610" cy="667608"/>
            </a:xfrm>
          </p:grpSpPr>
          <p:sp>
            <p:nvSpPr>
              <p:cNvPr id="73" name="Text Box 74"/>
              <p:cNvSpPr txBox="1">
                <a:spLocks noChangeArrowheads="1"/>
              </p:cNvSpPr>
              <p:nvPr/>
            </p:nvSpPr>
            <p:spPr bwMode="auto">
              <a:xfrm>
                <a:off x="6510094" y="3667453"/>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600" dirty="0">
                    <a:latin typeface="Calibri" panose="020F0502020204030204" pitchFamily="34" charset="0"/>
                  </a:rPr>
                  <a:t>C</a:t>
                </a:r>
              </a:p>
            </p:txBody>
          </p:sp>
          <p:pic>
            <p:nvPicPr>
              <p:cNvPr id="128"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0" name="组合 129"/>
            <p:cNvGrpSpPr/>
            <p:nvPr/>
          </p:nvGrpSpPr>
          <p:grpSpPr>
            <a:xfrm>
              <a:off x="3099278" y="3714557"/>
              <a:ext cx="358610" cy="667608"/>
              <a:chOff x="6452450" y="3338399"/>
              <a:chExt cx="358610" cy="667608"/>
            </a:xfrm>
          </p:grpSpPr>
          <p:sp>
            <p:nvSpPr>
              <p:cNvPr id="131" name="Text Box 74"/>
              <p:cNvSpPr txBox="1">
                <a:spLocks noChangeArrowheads="1"/>
              </p:cNvSpPr>
              <p:nvPr/>
            </p:nvSpPr>
            <p:spPr bwMode="auto">
              <a:xfrm>
                <a:off x="6510094" y="3667453"/>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600" dirty="0">
                    <a:latin typeface="Calibri" panose="020F0502020204030204" pitchFamily="34" charset="0"/>
                  </a:rPr>
                  <a:t>B</a:t>
                </a:r>
              </a:p>
            </p:txBody>
          </p:sp>
          <p:pic>
            <p:nvPicPr>
              <p:cNvPr id="132"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3" name="组合 132"/>
            <p:cNvGrpSpPr/>
            <p:nvPr/>
          </p:nvGrpSpPr>
          <p:grpSpPr>
            <a:xfrm>
              <a:off x="2256974" y="4415206"/>
              <a:ext cx="405235" cy="622452"/>
              <a:chOff x="6452450" y="3338399"/>
              <a:chExt cx="405235" cy="622452"/>
            </a:xfrm>
          </p:grpSpPr>
          <p:sp>
            <p:nvSpPr>
              <p:cNvPr id="134" name="Text Box 74"/>
              <p:cNvSpPr txBox="1">
                <a:spLocks noChangeArrowheads="1"/>
              </p:cNvSpPr>
              <p:nvPr/>
            </p:nvSpPr>
            <p:spPr bwMode="auto">
              <a:xfrm>
                <a:off x="6645562" y="3622297"/>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A</a:t>
                </a:r>
              </a:p>
            </p:txBody>
          </p:sp>
          <p:pic>
            <p:nvPicPr>
              <p:cNvPr id="135"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6" name="组合 135"/>
            <p:cNvGrpSpPr/>
            <p:nvPr/>
          </p:nvGrpSpPr>
          <p:grpSpPr>
            <a:xfrm>
              <a:off x="2596724" y="5496901"/>
              <a:ext cx="450391" cy="577296"/>
              <a:chOff x="6452450" y="3338399"/>
              <a:chExt cx="450391" cy="577296"/>
            </a:xfrm>
          </p:grpSpPr>
          <p:sp>
            <p:nvSpPr>
              <p:cNvPr id="137" name="Text Box 74"/>
              <p:cNvSpPr txBox="1">
                <a:spLocks noChangeArrowheads="1"/>
              </p:cNvSpPr>
              <p:nvPr/>
            </p:nvSpPr>
            <p:spPr bwMode="auto">
              <a:xfrm>
                <a:off x="6690718" y="3577141"/>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D</a:t>
                </a:r>
              </a:p>
            </p:txBody>
          </p:sp>
          <p:pic>
            <p:nvPicPr>
              <p:cNvPr id="138"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9" name="组合 138"/>
            <p:cNvGrpSpPr/>
            <p:nvPr/>
          </p:nvGrpSpPr>
          <p:grpSpPr>
            <a:xfrm>
              <a:off x="4032070" y="4709371"/>
              <a:ext cx="358610" cy="667608"/>
              <a:chOff x="6452450" y="3338399"/>
              <a:chExt cx="358610" cy="667608"/>
            </a:xfrm>
          </p:grpSpPr>
          <p:sp>
            <p:nvSpPr>
              <p:cNvPr id="140" name="Text Box 74"/>
              <p:cNvSpPr txBox="1">
                <a:spLocks noChangeArrowheads="1"/>
              </p:cNvSpPr>
              <p:nvPr/>
            </p:nvSpPr>
            <p:spPr bwMode="auto">
              <a:xfrm>
                <a:off x="6510094" y="3667453"/>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E</a:t>
                </a:r>
              </a:p>
            </p:txBody>
          </p:sp>
          <p:pic>
            <p:nvPicPr>
              <p:cNvPr id="141"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2" name="组合 141"/>
            <p:cNvGrpSpPr/>
            <p:nvPr/>
          </p:nvGrpSpPr>
          <p:grpSpPr>
            <a:xfrm>
              <a:off x="4989763" y="5696104"/>
              <a:ext cx="472969" cy="498273"/>
              <a:chOff x="6452450" y="3338399"/>
              <a:chExt cx="472969" cy="498273"/>
            </a:xfrm>
          </p:grpSpPr>
          <p:sp>
            <p:nvSpPr>
              <p:cNvPr id="143" name="Text Box 74"/>
              <p:cNvSpPr txBox="1">
                <a:spLocks noChangeArrowheads="1"/>
              </p:cNvSpPr>
              <p:nvPr/>
            </p:nvSpPr>
            <p:spPr bwMode="auto">
              <a:xfrm>
                <a:off x="6713296" y="3498118"/>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F</a:t>
                </a:r>
              </a:p>
            </p:txBody>
          </p:sp>
          <p:pic>
            <p:nvPicPr>
              <p:cNvPr id="144"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5" name="组合 144"/>
            <p:cNvGrpSpPr/>
            <p:nvPr/>
          </p:nvGrpSpPr>
          <p:grpSpPr>
            <a:xfrm>
              <a:off x="5793357" y="4991932"/>
              <a:ext cx="358610" cy="667608"/>
              <a:chOff x="6452450" y="3338399"/>
              <a:chExt cx="358610" cy="667608"/>
            </a:xfrm>
          </p:grpSpPr>
          <p:sp>
            <p:nvSpPr>
              <p:cNvPr id="146" name="Text Box 74"/>
              <p:cNvSpPr txBox="1">
                <a:spLocks noChangeArrowheads="1"/>
              </p:cNvSpPr>
              <p:nvPr/>
            </p:nvSpPr>
            <p:spPr bwMode="auto">
              <a:xfrm>
                <a:off x="6510094" y="3667453"/>
                <a:ext cx="2121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Calibri" panose="020F0502020204030204" pitchFamily="34" charset="0"/>
                  </a:rPr>
                  <a:t>G</a:t>
                </a:r>
              </a:p>
            </p:txBody>
          </p:sp>
          <p:pic>
            <p:nvPicPr>
              <p:cNvPr id="147" name="Picture 159" descr="抽象图标52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2450" y="3338399"/>
                <a:ext cx="358610" cy="407206"/>
              </a:xfrm>
              <a:prstGeom prst="rect">
                <a:avLst/>
              </a:prstGeom>
              <a:noFill/>
              <a:extLst>
                <a:ext uri="{909E8E84-426E-40DD-AFC4-6F175D3DCCD1}">
                  <a14:hiddenFill xmlns:a14="http://schemas.microsoft.com/office/drawing/2010/main">
                    <a:solidFill>
                      <a:srgbClr val="FFFFFF"/>
                    </a:solidFill>
                  </a14:hiddenFill>
                </a:ext>
              </a:extLst>
            </p:spPr>
          </p:pic>
        </p:grpSp>
        <p:sp>
          <p:nvSpPr>
            <p:cNvPr id="148" name="文本框 147"/>
            <p:cNvSpPr txBox="1"/>
            <p:nvPr/>
          </p:nvSpPr>
          <p:spPr>
            <a:xfrm>
              <a:off x="3565709" y="4409953"/>
              <a:ext cx="1166550"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分组交换机</a:t>
              </a:r>
            </a:p>
          </p:txBody>
        </p:sp>
      </p:grpSp>
      <p:sp>
        <p:nvSpPr>
          <p:cNvPr id="126" name="矩形 125"/>
          <p:cNvSpPr/>
          <p:nvPr/>
        </p:nvSpPr>
        <p:spPr>
          <a:xfrm>
            <a:off x="1473999" y="4156033"/>
            <a:ext cx="243464" cy="251662"/>
          </a:xfrm>
          <a:prstGeom prst="rect">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1446395" y="4170605"/>
            <a:ext cx="243464" cy="251662"/>
          </a:xfrm>
          <a:prstGeom prst="rect">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2052378" y="5920091"/>
            <a:ext cx="243464" cy="2516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标注 150"/>
          <p:cNvSpPr/>
          <p:nvPr/>
        </p:nvSpPr>
        <p:spPr>
          <a:xfrm>
            <a:off x="4787984" y="1518970"/>
            <a:ext cx="2729870" cy="1095022"/>
          </a:xfrm>
          <a:prstGeom prst="wedgeRoundRectCallout">
            <a:avLst>
              <a:gd name="adj1" fmla="val -22834"/>
              <a:gd name="adj2" fmla="val 42913"/>
              <a:gd name="adj3" fmla="val 16667"/>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注意：同一数据的不同分组的传输路径的变化</a:t>
            </a:r>
          </a:p>
        </p:txBody>
      </p:sp>
      <p:sp>
        <p:nvSpPr>
          <p:cNvPr id="152" name="矩形 151"/>
          <p:cNvSpPr/>
          <p:nvPr/>
        </p:nvSpPr>
        <p:spPr>
          <a:xfrm>
            <a:off x="1440349" y="4142177"/>
            <a:ext cx="243464" cy="251662"/>
          </a:xfrm>
          <a:prstGeom prst="rect">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2081484" y="5928092"/>
            <a:ext cx="243464" cy="2516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064549" y="5967602"/>
            <a:ext cx="243464" cy="2516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1468842" y="4148629"/>
            <a:ext cx="243464" cy="251662"/>
          </a:xfrm>
          <a:prstGeom prst="rect">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1497063" y="4176850"/>
            <a:ext cx="243464" cy="251662"/>
          </a:xfrm>
          <a:prstGeom prst="rect">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圆角矩形标注 162"/>
          <p:cNvSpPr/>
          <p:nvPr/>
        </p:nvSpPr>
        <p:spPr>
          <a:xfrm>
            <a:off x="6449725" y="2699877"/>
            <a:ext cx="2414464" cy="1095022"/>
          </a:xfrm>
          <a:prstGeom prst="wedgeRoundRectCallout">
            <a:avLst>
              <a:gd name="adj1" fmla="val -15021"/>
              <a:gd name="adj2" fmla="val 42913"/>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注意：分组的存储转发过程</a:t>
            </a:r>
          </a:p>
        </p:txBody>
      </p:sp>
      <p:sp>
        <p:nvSpPr>
          <p:cNvPr id="164" name="矩形 163"/>
          <p:cNvSpPr/>
          <p:nvPr/>
        </p:nvSpPr>
        <p:spPr>
          <a:xfrm>
            <a:off x="1513598" y="4126381"/>
            <a:ext cx="243464" cy="251662"/>
          </a:xfrm>
          <a:prstGeom prst="rect">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圆角矩形标注 164"/>
          <p:cNvSpPr/>
          <p:nvPr/>
        </p:nvSpPr>
        <p:spPr>
          <a:xfrm>
            <a:off x="2274911" y="2681987"/>
            <a:ext cx="2951000" cy="1095022"/>
          </a:xfrm>
          <a:prstGeom prst="wedgeRoundRectCallout">
            <a:avLst>
              <a:gd name="adj1" fmla="val -42259"/>
              <a:gd name="adj2" fmla="val 108893"/>
              <a:gd name="adj3" fmla="val 16667"/>
            </a:avLst>
          </a:prstGeom>
          <a:solidFill>
            <a:srgbClr val="950770"/>
          </a:solidFill>
          <a:ln>
            <a:solidFill>
              <a:srgbClr val="740657"/>
            </a:solid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结点</a:t>
            </a:r>
            <a:r>
              <a:rPr lang="en-US" altLang="zh-CN" sz="1600" b="1" dirty="0">
                <a:latin typeface="楷体" panose="02010609060101010101" pitchFamily="49" charset="-122"/>
                <a:ea typeface="楷体" panose="02010609060101010101" pitchFamily="49" charset="-122"/>
              </a:rPr>
              <a:t>A</a:t>
            </a:r>
            <a:r>
              <a:rPr lang="zh-CN" altLang="en-US" sz="1600" b="1" dirty="0">
                <a:latin typeface="楷体" panose="02010609060101010101" pitchFamily="49" charset="-122"/>
                <a:ea typeface="楷体" panose="02010609060101010101" pitchFamily="49" charset="-122"/>
              </a:rPr>
              <a:t>缓存分组；</a:t>
            </a:r>
            <a:endParaRPr lang="en-US" altLang="zh-CN" sz="1600" b="1" dirty="0">
              <a:latin typeface="楷体" panose="02010609060101010101" pitchFamily="49" charset="-122"/>
              <a:ea typeface="楷体" panose="02010609060101010101" pitchFamily="49" charset="-122"/>
            </a:endParaRPr>
          </a:p>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查找转发表，找到转发接口；</a:t>
            </a:r>
            <a:endParaRPr lang="en-US" altLang="zh-CN" sz="1600" b="1" dirty="0">
              <a:latin typeface="楷体" panose="02010609060101010101" pitchFamily="49" charset="-122"/>
              <a:ea typeface="楷体" panose="02010609060101010101" pitchFamily="49" charset="-122"/>
            </a:endParaRPr>
          </a:p>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转发分组</a:t>
            </a:r>
          </a:p>
        </p:txBody>
      </p:sp>
      <p:sp>
        <p:nvSpPr>
          <p:cNvPr id="166" name="圆角矩形标注 165"/>
          <p:cNvSpPr/>
          <p:nvPr/>
        </p:nvSpPr>
        <p:spPr>
          <a:xfrm>
            <a:off x="4063983" y="3150731"/>
            <a:ext cx="2951000" cy="1095022"/>
          </a:xfrm>
          <a:prstGeom prst="wedgeRoundRectCallout">
            <a:avLst>
              <a:gd name="adj1" fmla="val -42259"/>
              <a:gd name="adj2" fmla="val 108893"/>
              <a:gd name="adj3" fmla="val 16667"/>
            </a:avLst>
          </a:prstGeom>
          <a:solidFill>
            <a:srgbClr val="950770"/>
          </a:solidFill>
          <a:ln>
            <a:solidFill>
              <a:srgbClr val="740657"/>
            </a:solid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结点</a:t>
            </a:r>
            <a:r>
              <a:rPr lang="en-US" altLang="zh-CN" sz="1600" b="1" dirty="0">
                <a:latin typeface="楷体" panose="02010609060101010101" pitchFamily="49" charset="-122"/>
                <a:ea typeface="楷体" panose="02010609060101010101" pitchFamily="49" charset="-122"/>
              </a:rPr>
              <a:t>E</a:t>
            </a:r>
            <a:r>
              <a:rPr lang="zh-CN" altLang="en-US" sz="1600" b="1" dirty="0">
                <a:latin typeface="楷体" panose="02010609060101010101" pitchFamily="49" charset="-122"/>
                <a:ea typeface="楷体" panose="02010609060101010101" pitchFamily="49" charset="-122"/>
              </a:rPr>
              <a:t>缓存分组；</a:t>
            </a:r>
            <a:endParaRPr lang="en-US" altLang="zh-CN" sz="1600" b="1" dirty="0">
              <a:latin typeface="楷体" panose="02010609060101010101" pitchFamily="49" charset="-122"/>
              <a:ea typeface="楷体" panose="02010609060101010101" pitchFamily="49" charset="-122"/>
            </a:endParaRPr>
          </a:p>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查找转发表，找到转发接口；</a:t>
            </a:r>
            <a:endParaRPr lang="en-US" altLang="zh-CN" sz="1600" b="1" dirty="0">
              <a:latin typeface="楷体" panose="02010609060101010101" pitchFamily="49" charset="-122"/>
              <a:ea typeface="楷体" panose="02010609060101010101" pitchFamily="49" charset="-122"/>
            </a:endParaRPr>
          </a:p>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转发分组</a:t>
            </a:r>
          </a:p>
        </p:txBody>
      </p:sp>
      <p:sp>
        <p:nvSpPr>
          <p:cNvPr id="167" name="圆角矩形标注 166"/>
          <p:cNvSpPr/>
          <p:nvPr/>
        </p:nvSpPr>
        <p:spPr>
          <a:xfrm>
            <a:off x="5736258" y="3417032"/>
            <a:ext cx="2951000" cy="1095022"/>
          </a:xfrm>
          <a:prstGeom prst="wedgeRoundRectCallout">
            <a:avLst>
              <a:gd name="adj1" fmla="val -42259"/>
              <a:gd name="adj2" fmla="val 108893"/>
              <a:gd name="adj3" fmla="val 16667"/>
            </a:avLst>
          </a:prstGeom>
          <a:solidFill>
            <a:srgbClr val="950770"/>
          </a:solidFill>
          <a:ln>
            <a:solidFill>
              <a:srgbClr val="740657"/>
            </a:solid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结点</a:t>
            </a:r>
            <a:r>
              <a:rPr lang="en-US" altLang="zh-CN" sz="1600" b="1" dirty="0">
                <a:latin typeface="楷体" panose="02010609060101010101" pitchFamily="49" charset="-122"/>
                <a:ea typeface="楷体" panose="02010609060101010101" pitchFamily="49" charset="-122"/>
              </a:rPr>
              <a:t>G</a:t>
            </a:r>
            <a:r>
              <a:rPr lang="zh-CN" altLang="en-US" sz="1600" b="1" dirty="0">
                <a:latin typeface="楷体" panose="02010609060101010101" pitchFamily="49" charset="-122"/>
                <a:ea typeface="楷体" panose="02010609060101010101" pitchFamily="49" charset="-122"/>
              </a:rPr>
              <a:t>缓存分组；</a:t>
            </a:r>
            <a:endParaRPr lang="en-US" altLang="zh-CN" sz="1600" b="1" dirty="0">
              <a:latin typeface="楷体" panose="02010609060101010101" pitchFamily="49" charset="-122"/>
              <a:ea typeface="楷体" panose="02010609060101010101" pitchFamily="49" charset="-122"/>
            </a:endParaRPr>
          </a:p>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查找转发表，找到转发接口；</a:t>
            </a:r>
            <a:endParaRPr lang="en-US" altLang="zh-CN" sz="1600" b="1" dirty="0">
              <a:latin typeface="楷体" panose="02010609060101010101" pitchFamily="49" charset="-122"/>
              <a:ea typeface="楷体" panose="02010609060101010101" pitchFamily="49" charset="-122"/>
            </a:endParaRPr>
          </a:p>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转发分组</a:t>
            </a:r>
          </a:p>
        </p:txBody>
      </p:sp>
      <p:sp>
        <p:nvSpPr>
          <p:cNvPr id="168" name="圆角矩形标注 167"/>
          <p:cNvSpPr/>
          <p:nvPr/>
        </p:nvSpPr>
        <p:spPr>
          <a:xfrm>
            <a:off x="7296297" y="5037658"/>
            <a:ext cx="1700387" cy="463945"/>
          </a:xfrm>
          <a:prstGeom prst="wedgeRoundRectCallout">
            <a:avLst>
              <a:gd name="adj1" fmla="val -65688"/>
              <a:gd name="adj2" fmla="val -88180"/>
              <a:gd name="adj3" fmla="val 16667"/>
            </a:avLst>
          </a:prstGeom>
          <a:solidFill>
            <a:srgbClr val="950770"/>
          </a:solidFill>
          <a:ln>
            <a:solidFill>
              <a:srgbClr val="740657"/>
            </a:solid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marL="285750" indent="-180000">
              <a:spcBef>
                <a:spcPts val="600"/>
              </a:spcBef>
              <a:buFont typeface="Arial" panose="020B0604020202020204" pitchFamily="34" charset="0"/>
              <a:buChar char="•"/>
            </a:pPr>
            <a:r>
              <a:rPr lang="zh-CN" altLang="en-US" sz="1600" b="1">
                <a:latin typeface="楷体" panose="02010609060101010101" pitchFamily="49" charset="-122"/>
                <a:ea typeface="楷体" panose="02010609060101010101" pitchFamily="49" charset="-122"/>
              </a:rPr>
              <a:t>到达目的</a:t>
            </a:r>
            <a:r>
              <a:rPr lang="zh-CN" altLang="en-US" sz="1600" b="1" dirty="0">
                <a:latin typeface="楷体" panose="02010609060101010101" pitchFamily="49" charset="-122"/>
                <a:ea typeface="楷体" panose="02010609060101010101" pitchFamily="49" charset="-122"/>
              </a:rPr>
              <a:t>主机</a:t>
            </a:r>
          </a:p>
        </p:txBody>
      </p:sp>
    </p:spTree>
    <p:extLst>
      <p:ext uri="{BB962C8B-B14F-4D97-AF65-F5344CB8AC3E}">
        <p14:creationId xmlns:p14="http://schemas.microsoft.com/office/powerpoint/2010/main" val="3235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dissolve">
                                      <p:cBhvr>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dissolve">
                                      <p:cBhvr>
                                        <p:cTn id="12" dur="500"/>
                                        <p:tgtEl>
                                          <p:spTgt spid="44">
                                            <p:txEl>
                                              <p:pRg st="0" end="0"/>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dissolve">
                                      <p:cBhvr>
                                        <p:cTn id="16" dur="500"/>
                                        <p:tgtEl>
                                          <p:spTgt spid="121"/>
                                        </p:tgtEl>
                                      </p:cBhvr>
                                    </p:animEffect>
                                  </p:childTnLst>
                                </p:cTn>
                              </p:par>
                            </p:childTnLst>
                          </p:cTn>
                        </p:par>
                        <p:par>
                          <p:cTn id="17" fill="hold">
                            <p:stCondLst>
                              <p:cond delay="1000"/>
                            </p:stCondLst>
                            <p:childTnLst>
                              <p:par>
                                <p:cTn id="18" presetID="0" presetClass="path" presetSubtype="0" accel="50000" decel="50000" fill="hold" grpId="1" nodeType="afterEffect">
                                  <p:stCondLst>
                                    <p:cond delay="0"/>
                                  </p:stCondLst>
                                  <p:childTnLst>
                                    <p:animMotion origin="layout" path="M -4.16667E-6 1.11111E-6 L 0.0974 0.04421 L 0.27761 0.08866 L 0.48872 0.13495 L 0.57396 0.08542 " pathEditMode="relative" rAng="0" ptsTypes="AAAAA">
                                      <p:cBhvr>
                                        <p:cTn id="19" dur="2000" fill="hold"/>
                                        <p:tgtEl>
                                          <p:spTgt spid="121"/>
                                        </p:tgtEl>
                                        <p:attrNameLst>
                                          <p:attrName>ppt_x</p:attrName>
                                          <p:attrName>ppt_y</p:attrName>
                                        </p:attrNameLst>
                                      </p:cBhvr>
                                      <p:rCtr x="28698" y="6736"/>
                                    </p:animMotion>
                                  </p:childTnLst>
                                </p:cTn>
                              </p:par>
                            </p:childTnLst>
                          </p:cTn>
                        </p:par>
                        <p:par>
                          <p:cTn id="20" fill="hold">
                            <p:stCondLst>
                              <p:cond delay="3000"/>
                            </p:stCondLst>
                            <p:childTnLst>
                              <p:par>
                                <p:cTn id="21" presetID="10" presetClass="exit" presetSubtype="0" fill="hold" grpId="2" nodeType="afterEffect">
                                  <p:stCondLst>
                                    <p:cond delay="0"/>
                                  </p:stCondLst>
                                  <p:childTnLst>
                                    <p:animEffect transition="out" filter="fade">
                                      <p:cBhvr>
                                        <p:cTn id="22" dur="500"/>
                                        <p:tgtEl>
                                          <p:spTgt spid="121"/>
                                        </p:tgtEl>
                                      </p:cBhvr>
                                    </p:animEffect>
                                    <p:set>
                                      <p:cBhvr>
                                        <p:cTn id="23" dur="1" fill="hold">
                                          <p:stCondLst>
                                            <p:cond delay="499"/>
                                          </p:stCondLst>
                                        </p:cTn>
                                        <p:tgtEl>
                                          <p:spTgt spid="121"/>
                                        </p:tgtEl>
                                        <p:attrNameLst>
                                          <p:attrName>style.visibility</p:attrName>
                                        </p:attrNameLst>
                                      </p:cBhvr>
                                      <p:to>
                                        <p:strVal val="hidden"/>
                                      </p:to>
                                    </p:set>
                                  </p:childTnLst>
                                </p:cTn>
                              </p:par>
                            </p:childTnLst>
                          </p:cTn>
                        </p:par>
                        <p:par>
                          <p:cTn id="24" fill="hold">
                            <p:stCondLst>
                              <p:cond delay="3500"/>
                            </p:stCondLst>
                            <p:childTnLst>
                              <p:par>
                                <p:cTn id="25" presetID="9" presetClass="entr" presetSubtype="0" fill="hold" grpId="0" nodeType="after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dissolve">
                                      <p:cBhvr>
                                        <p:cTn id="27" dur="500"/>
                                        <p:tgtEl>
                                          <p:spTgt spid="126"/>
                                        </p:tgtEl>
                                      </p:cBhvr>
                                    </p:animEffect>
                                  </p:childTnLst>
                                </p:cTn>
                              </p:par>
                            </p:childTnLst>
                          </p:cTn>
                        </p:par>
                        <p:par>
                          <p:cTn id="28" fill="hold">
                            <p:stCondLst>
                              <p:cond delay="4000"/>
                            </p:stCondLst>
                            <p:childTnLst>
                              <p:par>
                                <p:cTn id="29" presetID="0" presetClass="path" presetSubtype="0" accel="50000" decel="50000" fill="hold" grpId="3" nodeType="afterEffect">
                                  <p:stCondLst>
                                    <p:cond delay="0"/>
                                  </p:stCondLst>
                                  <p:childTnLst>
                                    <p:animMotion origin="layout" path="M 8.33333E-7 4.44444E-6 L 0.08628 0.03958 L 0.19375 -0.07223 L 0.41476 -0.06737 L 0.48264 0.13171 L 0.57778 0.08564 " pathEditMode="relative" rAng="0" ptsTypes="AAAAAA">
                                      <p:cBhvr>
                                        <p:cTn id="30" dur="2000" fill="hold"/>
                                        <p:tgtEl>
                                          <p:spTgt spid="126"/>
                                        </p:tgtEl>
                                        <p:attrNameLst>
                                          <p:attrName>ppt_x</p:attrName>
                                          <p:attrName>ppt_y</p:attrName>
                                        </p:attrNameLst>
                                      </p:cBhvr>
                                      <p:rCtr x="28889" y="2963"/>
                                    </p:animMotion>
                                  </p:childTnLst>
                                </p:cTn>
                              </p:par>
                            </p:childTnLst>
                          </p:cTn>
                        </p:par>
                        <p:par>
                          <p:cTn id="31" fill="hold">
                            <p:stCondLst>
                              <p:cond delay="6000"/>
                            </p:stCondLst>
                            <p:childTnLst>
                              <p:par>
                                <p:cTn id="32" presetID="10" presetClass="exit" presetSubtype="0" fill="hold" grpId="2" nodeType="afterEffect">
                                  <p:stCondLst>
                                    <p:cond delay="0"/>
                                  </p:stCondLst>
                                  <p:childTnLst>
                                    <p:animEffect transition="out" filter="fade">
                                      <p:cBhvr>
                                        <p:cTn id="33" dur="500"/>
                                        <p:tgtEl>
                                          <p:spTgt spid="126"/>
                                        </p:tgtEl>
                                      </p:cBhvr>
                                    </p:animEffect>
                                    <p:set>
                                      <p:cBhvr>
                                        <p:cTn id="34" dur="1" fill="hold">
                                          <p:stCondLst>
                                            <p:cond delay="499"/>
                                          </p:stCondLst>
                                        </p:cTn>
                                        <p:tgtEl>
                                          <p:spTgt spid="1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4">
                                            <p:txEl>
                                              <p:pRg st="1" end="1"/>
                                            </p:txEl>
                                          </p:spTgt>
                                        </p:tgtEl>
                                        <p:attrNameLst>
                                          <p:attrName>style.visibility</p:attrName>
                                        </p:attrNameLst>
                                      </p:cBhvr>
                                      <p:to>
                                        <p:strVal val="visible"/>
                                      </p:to>
                                    </p:set>
                                    <p:animEffect transition="in" filter="dissolve">
                                      <p:cBhvr>
                                        <p:cTn id="39" dur="500"/>
                                        <p:tgtEl>
                                          <p:spTgt spid="44">
                                            <p:txEl>
                                              <p:pRg st="1" end="1"/>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dissolve">
                                      <p:cBhvr>
                                        <p:cTn id="43" dur="500"/>
                                        <p:tgtEl>
                                          <p:spTgt spid="150"/>
                                        </p:tgtEl>
                                      </p:cBhvr>
                                    </p:animEffect>
                                  </p:childTnLst>
                                </p:cTn>
                              </p:par>
                            </p:childTnLst>
                          </p:cTn>
                        </p:par>
                        <p:par>
                          <p:cTn id="44" fill="hold">
                            <p:stCondLst>
                              <p:cond delay="1000"/>
                            </p:stCondLst>
                            <p:childTnLst>
                              <p:par>
                                <p:cTn id="45" presetID="0" presetClass="path" presetSubtype="0" accel="50000" decel="50000" fill="hold" grpId="3" nodeType="afterEffect">
                                  <p:stCondLst>
                                    <p:cond delay="0"/>
                                  </p:stCondLst>
                                  <p:childTnLst>
                                    <p:animMotion origin="layout" path="M 0 0 L 0.05677 -0.0544 L 0.3184 -0.01829 L 0.41337 -0.12361 L 0.46389 -0.0132 " pathEditMode="relative" ptsTypes="AAAAA">
                                      <p:cBhvr>
                                        <p:cTn id="46" dur="2000" fill="hold"/>
                                        <p:tgtEl>
                                          <p:spTgt spid="150"/>
                                        </p:tgtEl>
                                        <p:attrNameLst>
                                          <p:attrName>ppt_x</p:attrName>
                                          <p:attrName>ppt_y</p:attrName>
                                        </p:attrNameLst>
                                      </p:cBhvr>
                                    </p:animMotion>
                                  </p:childTnLst>
                                </p:cTn>
                              </p:par>
                            </p:childTnLst>
                          </p:cTn>
                        </p:par>
                        <p:par>
                          <p:cTn id="47" fill="hold">
                            <p:stCondLst>
                              <p:cond delay="3000"/>
                            </p:stCondLst>
                            <p:childTnLst>
                              <p:par>
                                <p:cTn id="48" presetID="10" presetClass="exit" presetSubtype="0" fill="hold" grpId="2" nodeType="afterEffect">
                                  <p:stCondLst>
                                    <p:cond delay="0"/>
                                  </p:stCondLst>
                                  <p:childTnLst>
                                    <p:animEffect transition="out" filter="fade">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1"/>
                                        </p:tgtEl>
                                        <p:attrNameLst>
                                          <p:attrName>style.visibility</p:attrName>
                                        </p:attrNameLst>
                                      </p:cBhvr>
                                      <p:to>
                                        <p:strVal val="visible"/>
                                      </p:to>
                                    </p:set>
                                    <p:animEffect transition="in" filter="wipe(left)">
                                      <p:cBhvr>
                                        <p:cTn id="55" dur="500"/>
                                        <p:tgtEl>
                                          <p:spTgt spid="151"/>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152"/>
                                        </p:tgtEl>
                                        <p:attrNameLst>
                                          <p:attrName>style.visibility</p:attrName>
                                        </p:attrNameLst>
                                      </p:cBhvr>
                                      <p:to>
                                        <p:strVal val="visible"/>
                                      </p:to>
                                    </p:set>
                                    <p:animEffect transition="in" filter="dissolve">
                                      <p:cBhvr>
                                        <p:cTn id="59" dur="500"/>
                                        <p:tgtEl>
                                          <p:spTgt spid="15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54"/>
                                        </p:tgtEl>
                                        <p:attrNameLst>
                                          <p:attrName>style.visibility</p:attrName>
                                        </p:attrNameLst>
                                      </p:cBhvr>
                                      <p:to>
                                        <p:strVal val="visible"/>
                                      </p:to>
                                    </p:set>
                                    <p:animEffect transition="in" filter="dissolve">
                                      <p:cBhvr>
                                        <p:cTn id="62" dur="500"/>
                                        <p:tgtEl>
                                          <p:spTgt spid="154"/>
                                        </p:tgtEl>
                                      </p:cBhvr>
                                    </p:animEffect>
                                  </p:childTnLst>
                                </p:cTn>
                              </p:par>
                            </p:childTnLst>
                          </p:cTn>
                        </p:par>
                        <p:par>
                          <p:cTn id="63" fill="hold">
                            <p:stCondLst>
                              <p:cond delay="1000"/>
                            </p:stCondLst>
                            <p:childTnLst>
                              <p:par>
                                <p:cTn id="64" presetID="0" presetClass="path" presetSubtype="0" accel="50000" decel="50000" fill="hold" grpId="3" nodeType="afterEffect">
                                  <p:stCondLst>
                                    <p:cond delay="0"/>
                                  </p:stCondLst>
                                  <p:childTnLst>
                                    <p:animMotion origin="layout" path="M 0 0 L 0.09739 0.05903 L 0.28889 0.09861 L 0.4901 0.15625 L 0.57656 0.09861 " pathEditMode="relative" ptsTypes="AAAAA">
                                      <p:cBhvr>
                                        <p:cTn id="65" dur="2000" fill="hold"/>
                                        <p:tgtEl>
                                          <p:spTgt spid="152"/>
                                        </p:tgtEl>
                                        <p:attrNameLst>
                                          <p:attrName>ppt_x</p:attrName>
                                          <p:attrName>ppt_y</p:attrName>
                                        </p:attrNameLst>
                                      </p:cBhvr>
                                    </p:animMotion>
                                  </p:childTnLst>
                                </p:cTn>
                              </p:par>
                              <p:par>
                                <p:cTn id="66" presetID="0" presetClass="path" presetSubtype="0" accel="50000" decel="50000" fill="hold" grpId="2" nodeType="withEffect">
                                  <p:stCondLst>
                                    <p:cond delay="0"/>
                                  </p:stCondLst>
                                  <p:childTnLst>
                                    <p:animMotion origin="layout" path="M -2.22222E-6 1.11111E-6 L 0.05677 -0.0544 L 0.31841 -0.01829 L 0.41337 -0.12361 L 0.46389 -0.0132 " pathEditMode="relative" rAng="0" ptsTypes="AAAAA">
                                      <p:cBhvr>
                                        <p:cTn id="67" dur="2000" fill="hold"/>
                                        <p:tgtEl>
                                          <p:spTgt spid="154"/>
                                        </p:tgtEl>
                                        <p:attrNameLst>
                                          <p:attrName>ppt_x</p:attrName>
                                          <p:attrName>ppt_y</p:attrName>
                                        </p:attrNameLst>
                                      </p:cBhvr>
                                      <p:rCtr x="23194" y="-6181"/>
                                    </p:animMotion>
                                  </p:childTnLst>
                                </p:cTn>
                              </p:par>
                            </p:childTnLst>
                          </p:cTn>
                        </p:par>
                        <p:par>
                          <p:cTn id="68" fill="hold">
                            <p:stCondLst>
                              <p:cond delay="3000"/>
                            </p:stCondLst>
                            <p:childTnLst>
                              <p:par>
                                <p:cTn id="69" presetID="10" presetClass="exit" presetSubtype="0" fill="hold" grpId="2" nodeType="afterEffect">
                                  <p:stCondLst>
                                    <p:cond delay="0"/>
                                  </p:stCondLst>
                                  <p:childTnLst>
                                    <p:animEffect transition="out" filter="fade">
                                      <p:cBhvr>
                                        <p:cTn id="70" dur="500"/>
                                        <p:tgtEl>
                                          <p:spTgt spid="152"/>
                                        </p:tgtEl>
                                      </p:cBhvr>
                                    </p:animEffect>
                                    <p:set>
                                      <p:cBhvr>
                                        <p:cTn id="71" dur="1" fill="hold">
                                          <p:stCondLst>
                                            <p:cond delay="499"/>
                                          </p:stCondLst>
                                        </p:cTn>
                                        <p:tgtEl>
                                          <p:spTgt spid="152"/>
                                        </p:tgtEl>
                                        <p:attrNameLst>
                                          <p:attrName>style.visibility</p:attrName>
                                        </p:attrNameLst>
                                      </p:cBhvr>
                                      <p:to>
                                        <p:strVal val="hidden"/>
                                      </p:to>
                                    </p:set>
                                  </p:childTnLst>
                                </p:cTn>
                              </p:par>
                            </p:childTnLst>
                          </p:cTn>
                        </p:par>
                        <p:par>
                          <p:cTn id="72" fill="hold">
                            <p:stCondLst>
                              <p:cond delay="3500"/>
                            </p:stCondLst>
                            <p:childTnLst>
                              <p:par>
                                <p:cTn id="73" presetID="10" presetClass="exit" presetSubtype="0" fill="hold" grpId="1" nodeType="afterEffect">
                                  <p:stCondLst>
                                    <p:cond delay="0"/>
                                  </p:stCondLst>
                                  <p:childTnLst>
                                    <p:animEffect transition="out" filter="fade">
                                      <p:cBhvr>
                                        <p:cTn id="74" dur="500"/>
                                        <p:tgtEl>
                                          <p:spTgt spid="154"/>
                                        </p:tgtEl>
                                      </p:cBhvr>
                                    </p:animEffect>
                                    <p:set>
                                      <p:cBhvr>
                                        <p:cTn id="75" dur="1" fill="hold">
                                          <p:stCondLst>
                                            <p:cond delay="499"/>
                                          </p:stCondLst>
                                        </p:cTn>
                                        <p:tgtEl>
                                          <p:spTgt spid="154"/>
                                        </p:tgtEl>
                                        <p:attrNameLst>
                                          <p:attrName>style.visibility</p:attrName>
                                        </p:attrNameLst>
                                      </p:cBhvr>
                                      <p:to>
                                        <p:strVal val="hidden"/>
                                      </p:to>
                                    </p:set>
                                  </p:childTnLst>
                                </p:cTn>
                              </p:par>
                            </p:childTnLst>
                          </p:cTn>
                        </p:par>
                        <p:par>
                          <p:cTn id="76" fill="hold">
                            <p:stCondLst>
                              <p:cond delay="4000"/>
                            </p:stCondLst>
                            <p:childTnLst>
                              <p:par>
                                <p:cTn id="77" presetID="9" presetClass="entr" presetSubtype="0" fill="hold" grpId="0" nodeType="afterEffect">
                                  <p:stCondLst>
                                    <p:cond delay="0"/>
                                  </p:stCondLst>
                                  <p:childTnLst>
                                    <p:set>
                                      <p:cBhvr>
                                        <p:cTn id="78" dur="1" fill="hold">
                                          <p:stCondLst>
                                            <p:cond delay="0"/>
                                          </p:stCondLst>
                                        </p:cTn>
                                        <p:tgtEl>
                                          <p:spTgt spid="155"/>
                                        </p:tgtEl>
                                        <p:attrNameLst>
                                          <p:attrName>style.visibility</p:attrName>
                                        </p:attrNameLst>
                                      </p:cBhvr>
                                      <p:to>
                                        <p:strVal val="visible"/>
                                      </p:to>
                                    </p:set>
                                    <p:animEffect transition="in" filter="dissolve">
                                      <p:cBhvr>
                                        <p:cTn id="79" dur="500"/>
                                        <p:tgtEl>
                                          <p:spTgt spid="155"/>
                                        </p:tgtEl>
                                      </p:cBhvr>
                                    </p:animEffect>
                                  </p:childTnLst>
                                </p:cTn>
                              </p:par>
                            </p:childTnLst>
                          </p:cTn>
                        </p:par>
                        <p:par>
                          <p:cTn id="80" fill="hold">
                            <p:stCondLst>
                              <p:cond delay="4500"/>
                            </p:stCondLst>
                            <p:childTnLst>
                              <p:par>
                                <p:cTn id="81" presetID="0" presetClass="path" presetSubtype="0" accel="50000" decel="50000" fill="hold" grpId="2" nodeType="afterEffect">
                                  <p:stCondLst>
                                    <p:cond delay="0"/>
                                  </p:stCondLst>
                                  <p:childTnLst>
                                    <p:animMotion origin="layout" path="M 7.5E-6 -8.88889E-6 L 0.06042 -0.0463 L 0.22344 -0.1632 L 0.34306 -0.30788 L 0.41233 -0.1088 L 0.46546 -0.01158 " pathEditMode="relative" ptsTypes="AAAAAA">
                                      <p:cBhvr>
                                        <p:cTn id="82" dur="2000" fill="hold"/>
                                        <p:tgtEl>
                                          <p:spTgt spid="155"/>
                                        </p:tgtEl>
                                        <p:attrNameLst>
                                          <p:attrName>ppt_x</p:attrName>
                                          <p:attrName>ppt_y</p:attrName>
                                        </p:attrNameLst>
                                      </p:cBhvr>
                                    </p:animMotion>
                                  </p:childTnLst>
                                </p:cTn>
                              </p:par>
                            </p:childTnLst>
                          </p:cTn>
                        </p:par>
                        <p:par>
                          <p:cTn id="83" fill="hold">
                            <p:stCondLst>
                              <p:cond delay="6500"/>
                            </p:stCondLst>
                            <p:childTnLst>
                              <p:par>
                                <p:cTn id="84" presetID="10" presetClass="exit" presetSubtype="0" fill="hold" grpId="1" nodeType="afterEffect">
                                  <p:stCondLst>
                                    <p:cond delay="0"/>
                                  </p:stCondLst>
                                  <p:childTnLst>
                                    <p:animEffect transition="out" filter="fade">
                                      <p:cBhvr>
                                        <p:cTn id="85" dur="500"/>
                                        <p:tgtEl>
                                          <p:spTgt spid="155"/>
                                        </p:tgtEl>
                                      </p:cBhvr>
                                    </p:animEffect>
                                    <p:set>
                                      <p:cBhvr>
                                        <p:cTn id="86" dur="1" fill="hold">
                                          <p:stCondLst>
                                            <p:cond delay="499"/>
                                          </p:stCondLst>
                                        </p:cTn>
                                        <p:tgtEl>
                                          <p:spTgt spid="155"/>
                                        </p:tgtEl>
                                        <p:attrNameLst>
                                          <p:attrName>style.visibility</p:attrName>
                                        </p:attrNameLst>
                                      </p:cBhvr>
                                      <p:to>
                                        <p:strVal val="hidden"/>
                                      </p:to>
                                    </p:set>
                                  </p:childTnLst>
                                </p:cTn>
                              </p:par>
                            </p:childTnLst>
                          </p:cTn>
                        </p:par>
                        <p:par>
                          <p:cTn id="87" fill="hold">
                            <p:stCondLst>
                              <p:cond delay="7000"/>
                            </p:stCondLst>
                            <p:childTnLst>
                              <p:par>
                                <p:cTn id="88" presetID="9" presetClass="entr" presetSubtype="0" fill="hold" grpId="0" nodeType="afterEffect">
                                  <p:stCondLst>
                                    <p:cond delay="0"/>
                                  </p:stCondLst>
                                  <p:childTnLst>
                                    <p:set>
                                      <p:cBhvr>
                                        <p:cTn id="89" dur="1" fill="hold">
                                          <p:stCondLst>
                                            <p:cond delay="0"/>
                                          </p:stCondLst>
                                        </p:cTn>
                                        <p:tgtEl>
                                          <p:spTgt spid="156"/>
                                        </p:tgtEl>
                                        <p:attrNameLst>
                                          <p:attrName>style.visibility</p:attrName>
                                        </p:attrNameLst>
                                      </p:cBhvr>
                                      <p:to>
                                        <p:strVal val="visible"/>
                                      </p:to>
                                    </p:set>
                                    <p:animEffect transition="in" filter="dissolve">
                                      <p:cBhvr>
                                        <p:cTn id="90" dur="500"/>
                                        <p:tgtEl>
                                          <p:spTgt spid="156"/>
                                        </p:tgtEl>
                                      </p:cBhvr>
                                    </p:animEffect>
                                  </p:childTnLst>
                                </p:cTn>
                              </p:par>
                            </p:childTnLst>
                          </p:cTn>
                        </p:par>
                        <p:par>
                          <p:cTn id="91" fill="hold">
                            <p:stCondLst>
                              <p:cond delay="7500"/>
                            </p:stCondLst>
                            <p:childTnLst>
                              <p:par>
                                <p:cTn id="92" presetID="0" presetClass="path" presetSubtype="0" accel="50000" decel="50000" fill="hold" grpId="2" nodeType="afterEffect">
                                  <p:stCondLst>
                                    <p:cond delay="0"/>
                                  </p:stCondLst>
                                  <p:childTnLst>
                                    <p:animMotion origin="layout" path="M 1.66667E-6 1.85185E-6 L 0.09375 0.0493 L 0.13073 0.20231 L 0.29253 0.08889 L 0.39861 0.23217 L 0.47031 0.14143 L 0.57778 0.08727 " pathEditMode="relative" rAng="0" ptsTypes="AAAAAAA">
                                      <p:cBhvr>
                                        <p:cTn id="93" dur="2000" fill="hold"/>
                                        <p:tgtEl>
                                          <p:spTgt spid="156"/>
                                        </p:tgtEl>
                                        <p:attrNameLst>
                                          <p:attrName>ppt_x</p:attrName>
                                          <p:attrName>ppt_y</p:attrName>
                                        </p:attrNameLst>
                                      </p:cBhvr>
                                      <p:rCtr x="28889" y="11597"/>
                                    </p:animMotion>
                                  </p:childTnLst>
                                </p:cTn>
                              </p:par>
                            </p:childTnLst>
                          </p:cTn>
                        </p:par>
                        <p:par>
                          <p:cTn id="94" fill="hold">
                            <p:stCondLst>
                              <p:cond delay="9500"/>
                            </p:stCondLst>
                            <p:childTnLst>
                              <p:par>
                                <p:cTn id="95" presetID="10" presetClass="exit" presetSubtype="0" fill="hold" grpId="1" nodeType="afterEffect">
                                  <p:stCondLst>
                                    <p:cond delay="0"/>
                                  </p:stCondLst>
                                  <p:childTnLst>
                                    <p:animEffect transition="out" filter="fade">
                                      <p:cBhvr>
                                        <p:cTn id="96" dur="500"/>
                                        <p:tgtEl>
                                          <p:spTgt spid="156"/>
                                        </p:tgtEl>
                                      </p:cBhvr>
                                    </p:animEffect>
                                    <p:set>
                                      <p:cBhvr>
                                        <p:cTn id="97" dur="1" fill="hold">
                                          <p:stCondLst>
                                            <p:cond delay="499"/>
                                          </p:stCondLst>
                                        </p:cTn>
                                        <p:tgtEl>
                                          <p:spTgt spid="156"/>
                                        </p:tgtEl>
                                        <p:attrNameLst>
                                          <p:attrName>style.visibility</p:attrName>
                                        </p:attrNameLst>
                                      </p:cBhvr>
                                      <p:to>
                                        <p:strVal val="hidden"/>
                                      </p:to>
                                    </p:set>
                                  </p:childTnLst>
                                </p:cTn>
                              </p:par>
                            </p:childTnLst>
                          </p:cTn>
                        </p:par>
                        <p:par>
                          <p:cTn id="98" fill="hold">
                            <p:stCondLst>
                              <p:cond delay="10000"/>
                            </p:stCondLst>
                            <p:childTnLst>
                              <p:par>
                                <p:cTn id="99" presetID="9"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dissolve">
                                      <p:cBhvr>
                                        <p:cTn id="101" dur="500"/>
                                        <p:tgtEl>
                                          <p:spTgt spid="162"/>
                                        </p:tgtEl>
                                      </p:cBhvr>
                                    </p:animEffect>
                                  </p:childTnLst>
                                </p:cTn>
                              </p:par>
                            </p:childTnLst>
                          </p:cTn>
                        </p:par>
                        <p:par>
                          <p:cTn id="102" fill="hold">
                            <p:stCondLst>
                              <p:cond delay="10500"/>
                            </p:stCondLst>
                            <p:childTnLst>
                              <p:par>
                                <p:cTn id="103" presetID="0" presetClass="path" presetSubtype="0" accel="50000" decel="50000" fill="hold" grpId="2" nodeType="afterEffect">
                                  <p:stCondLst>
                                    <p:cond delay="0"/>
                                  </p:stCondLst>
                                  <p:childTnLst>
                                    <p:animMotion origin="layout" path="M 0.00087 -0.00023 L 0.07986 0.0507 L 0.17986 -0.07754 L 0.41059 -0.05787 L 0.28837 0.07061 L 0.39705 0.21389 L 0.47483 0.12315 L 0.58108 0.08033 " pathEditMode="relative" ptsTypes="AAAAAAAA">
                                      <p:cBhvr>
                                        <p:cTn id="104" dur="2000" fill="hold"/>
                                        <p:tgtEl>
                                          <p:spTgt spid="162"/>
                                        </p:tgtEl>
                                        <p:attrNameLst>
                                          <p:attrName>ppt_x</p:attrName>
                                          <p:attrName>ppt_y</p:attrName>
                                        </p:attrNameLst>
                                      </p:cBhvr>
                                    </p:animMotion>
                                  </p:childTnLst>
                                </p:cTn>
                              </p:par>
                            </p:childTnLst>
                          </p:cTn>
                        </p:par>
                        <p:par>
                          <p:cTn id="105" fill="hold">
                            <p:stCondLst>
                              <p:cond delay="12500"/>
                            </p:stCondLst>
                            <p:childTnLst>
                              <p:par>
                                <p:cTn id="106" presetID="10" presetClass="exit" presetSubtype="0" fill="hold" grpId="1" nodeType="afterEffect">
                                  <p:stCondLst>
                                    <p:cond delay="0"/>
                                  </p:stCondLst>
                                  <p:childTnLst>
                                    <p:animEffect transition="out" filter="fade">
                                      <p:cBhvr>
                                        <p:cTn id="107" dur="500"/>
                                        <p:tgtEl>
                                          <p:spTgt spid="162"/>
                                        </p:tgtEl>
                                      </p:cBhvr>
                                    </p:animEffect>
                                    <p:set>
                                      <p:cBhvr>
                                        <p:cTn id="108" dur="1" fill="hold">
                                          <p:stCondLst>
                                            <p:cond delay="499"/>
                                          </p:stCondLst>
                                        </p:cTn>
                                        <p:tgtEl>
                                          <p:spTgt spid="16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151"/>
                                        </p:tgtEl>
                                      </p:cBhvr>
                                    </p:animEffect>
                                    <p:set>
                                      <p:cBhvr>
                                        <p:cTn id="113" dur="1" fill="hold">
                                          <p:stCondLst>
                                            <p:cond delay="499"/>
                                          </p:stCondLst>
                                        </p:cTn>
                                        <p:tgtEl>
                                          <p:spTgt spid="151"/>
                                        </p:tgtEl>
                                        <p:attrNameLst>
                                          <p:attrName>style.visibility</p:attrName>
                                        </p:attrNameLst>
                                      </p:cBhvr>
                                      <p:to>
                                        <p:strVal val="hidden"/>
                                      </p:to>
                                    </p:set>
                                  </p:childTnLst>
                                </p:cTn>
                              </p:par>
                              <p:par>
                                <p:cTn id="114" presetID="22" presetClass="entr" presetSubtype="8" fill="hold" grpId="0" nodeType="withEffect">
                                  <p:stCondLst>
                                    <p:cond delay="0"/>
                                  </p:stCondLst>
                                  <p:childTnLst>
                                    <p:set>
                                      <p:cBhvr>
                                        <p:cTn id="115" dur="1" fill="hold">
                                          <p:stCondLst>
                                            <p:cond delay="0"/>
                                          </p:stCondLst>
                                        </p:cTn>
                                        <p:tgtEl>
                                          <p:spTgt spid="163"/>
                                        </p:tgtEl>
                                        <p:attrNameLst>
                                          <p:attrName>style.visibility</p:attrName>
                                        </p:attrNameLst>
                                      </p:cBhvr>
                                      <p:to>
                                        <p:strVal val="visible"/>
                                      </p:to>
                                    </p:set>
                                    <p:animEffect transition="in" filter="wipe(left)">
                                      <p:cBhvr>
                                        <p:cTn id="116" dur="500"/>
                                        <p:tgtEl>
                                          <p:spTgt spid="163"/>
                                        </p:tgtEl>
                                      </p:cBhvr>
                                    </p:animEffect>
                                  </p:childTnLst>
                                </p:cTn>
                              </p:par>
                            </p:childTnLst>
                          </p:cTn>
                        </p:par>
                        <p:par>
                          <p:cTn id="117" fill="hold">
                            <p:stCondLst>
                              <p:cond delay="500"/>
                            </p:stCondLst>
                            <p:childTnLst>
                              <p:par>
                                <p:cTn id="118" presetID="9" presetClass="entr" presetSubtype="0" fill="hold" grpId="0" nodeType="afterEffect">
                                  <p:stCondLst>
                                    <p:cond delay="0"/>
                                  </p:stCondLst>
                                  <p:childTnLst>
                                    <p:set>
                                      <p:cBhvr>
                                        <p:cTn id="119" dur="1" fill="hold">
                                          <p:stCondLst>
                                            <p:cond delay="0"/>
                                          </p:stCondLst>
                                        </p:cTn>
                                        <p:tgtEl>
                                          <p:spTgt spid="164"/>
                                        </p:tgtEl>
                                        <p:attrNameLst>
                                          <p:attrName>style.visibility</p:attrName>
                                        </p:attrNameLst>
                                      </p:cBhvr>
                                      <p:to>
                                        <p:strVal val="visible"/>
                                      </p:to>
                                    </p:set>
                                    <p:animEffect transition="in" filter="dissolve">
                                      <p:cBhvr>
                                        <p:cTn id="120" dur="500"/>
                                        <p:tgtEl>
                                          <p:spTgt spid="164"/>
                                        </p:tgtEl>
                                      </p:cBhvr>
                                    </p:animEffect>
                                  </p:childTnLst>
                                </p:cTn>
                              </p:par>
                            </p:childTnLst>
                          </p:cTn>
                        </p:par>
                        <p:par>
                          <p:cTn id="121" fill="hold">
                            <p:stCondLst>
                              <p:cond delay="1000"/>
                            </p:stCondLst>
                            <p:childTnLst>
                              <p:par>
                                <p:cTn id="122" presetID="0" presetClass="path" presetSubtype="0" accel="50000" decel="50000" fill="hold" grpId="2" nodeType="afterEffect">
                                  <p:stCondLst>
                                    <p:cond delay="0"/>
                                  </p:stCondLst>
                                  <p:childTnLst>
                                    <p:animMotion origin="layout" path="M 0 0 L 0.09757 0.04607 " pathEditMode="relative" ptsTypes="AA">
                                      <p:cBhvr>
                                        <p:cTn id="123" dur="2000" fill="hold"/>
                                        <p:tgtEl>
                                          <p:spTgt spid="164"/>
                                        </p:tgtEl>
                                        <p:attrNameLst>
                                          <p:attrName>ppt_x</p:attrName>
                                          <p:attrName>ppt_y</p:attrName>
                                        </p:attrNameLst>
                                      </p:cBhvr>
                                    </p:animMotion>
                                  </p:childTnLst>
                                </p:cTn>
                              </p:par>
                            </p:childTnLst>
                          </p:cTn>
                        </p:par>
                        <p:par>
                          <p:cTn id="124" fill="hold">
                            <p:stCondLst>
                              <p:cond delay="3000"/>
                            </p:stCondLst>
                            <p:childTnLst>
                              <p:par>
                                <p:cTn id="125" presetID="22" presetClass="entr" presetSubtype="4" fill="hold" grpId="0" nodeType="afterEffect">
                                  <p:stCondLst>
                                    <p:cond delay="0"/>
                                  </p:stCondLst>
                                  <p:childTnLst>
                                    <p:set>
                                      <p:cBhvr>
                                        <p:cTn id="126" dur="1" fill="hold">
                                          <p:stCondLst>
                                            <p:cond delay="0"/>
                                          </p:stCondLst>
                                        </p:cTn>
                                        <p:tgtEl>
                                          <p:spTgt spid="165"/>
                                        </p:tgtEl>
                                        <p:attrNameLst>
                                          <p:attrName>style.visibility</p:attrName>
                                        </p:attrNameLst>
                                      </p:cBhvr>
                                      <p:to>
                                        <p:strVal val="visible"/>
                                      </p:to>
                                    </p:set>
                                    <p:animEffect transition="in" filter="wipe(down)">
                                      <p:cBhvr>
                                        <p:cTn id="127" dur="500"/>
                                        <p:tgtEl>
                                          <p:spTgt spid="16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165"/>
                                        </p:tgtEl>
                                      </p:cBhvr>
                                    </p:animEffect>
                                    <p:set>
                                      <p:cBhvr>
                                        <p:cTn id="132" dur="1" fill="hold">
                                          <p:stCondLst>
                                            <p:cond delay="499"/>
                                          </p:stCondLst>
                                        </p:cTn>
                                        <p:tgtEl>
                                          <p:spTgt spid="165"/>
                                        </p:tgtEl>
                                        <p:attrNameLst>
                                          <p:attrName>style.visibility</p:attrName>
                                        </p:attrNameLst>
                                      </p:cBhvr>
                                      <p:to>
                                        <p:strVal val="hidden"/>
                                      </p:to>
                                    </p:set>
                                  </p:childTnLst>
                                </p:cTn>
                              </p:par>
                              <p:par>
                                <p:cTn id="133" presetID="0" presetClass="path" presetSubtype="0" accel="50000" decel="50000" fill="hold" grpId="3" nodeType="withEffect">
                                  <p:stCondLst>
                                    <p:cond delay="0"/>
                                  </p:stCondLst>
                                  <p:childTnLst>
                                    <p:animMotion origin="layout" path="M 0.09757 0.04607 L 0.2842 0.09444 " pathEditMode="relative" rAng="0" ptsTypes="AA">
                                      <p:cBhvr>
                                        <p:cTn id="134" dur="2000" fill="hold"/>
                                        <p:tgtEl>
                                          <p:spTgt spid="164"/>
                                        </p:tgtEl>
                                        <p:attrNameLst>
                                          <p:attrName>ppt_x</p:attrName>
                                          <p:attrName>ppt_y</p:attrName>
                                        </p:attrNameLst>
                                      </p:cBhvr>
                                      <p:rCtr x="9601" y="2454"/>
                                    </p:animMotion>
                                  </p:childTnLst>
                                </p:cTn>
                              </p:par>
                            </p:childTnLst>
                          </p:cTn>
                        </p:par>
                        <p:par>
                          <p:cTn id="135" fill="hold">
                            <p:stCondLst>
                              <p:cond delay="2000"/>
                            </p:stCondLst>
                            <p:childTnLst>
                              <p:par>
                                <p:cTn id="136" presetID="22" presetClass="entr" presetSubtype="4" fill="hold" grpId="0" nodeType="afterEffect">
                                  <p:stCondLst>
                                    <p:cond delay="0"/>
                                  </p:stCondLst>
                                  <p:childTnLst>
                                    <p:set>
                                      <p:cBhvr>
                                        <p:cTn id="137" dur="1" fill="hold">
                                          <p:stCondLst>
                                            <p:cond delay="0"/>
                                          </p:stCondLst>
                                        </p:cTn>
                                        <p:tgtEl>
                                          <p:spTgt spid="166"/>
                                        </p:tgtEl>
                                        <p:attrNameLst>
                                          <p:attrName>style.visibility</p:attrName>
                                        </p:attrNameLst>
                                      </p:cBhvr>
                                      <p:to>
                                        <p:strVal val="visible"/>
                                      </p:to>
                                    </p:set>
                                    <p:animEffect transition="in" filter="wipe(down)">
                                      <p:cBhvr>
                                        <p:cTn id="138" dur="500"/>
                                        <p:tgtEl>
                                          <p:spTgt spid="16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grpId="1" nodeType="clickEffect">
                                  <p:stCondLst>
                                    <p:cond delay="0"/>
                                  </p:stCondLst>
                                  <p:childTnLst>
                                    <p:animEffect transition="out" filter="fade">
                                      <p:cBhvr>
                                        <p:cTn id="142" dur="500"/>
                                        <p:tgtEl>
                                          <p:spTgt spid="166"/>
                                        </p:tgtEl>
                                      </p:cBhvr>
                                    </p:animEffect>
                                    <p:set>
                                      <p:cBhvr>
                                        <p:cTn id="143" dur="1" fill="hold">
                                          <p:stCondLst>
                                            <p:cond delay="499"/>
                                          </p:stCondLst>
                                        </p:cTn>
                                        <p:tgtEl>
                                          <p:spTgt spid="166"/>
                                        </p:tgtEl>
                                        <p:attrNameLst>
                                          <p:attrName>style.visibility</p:attrName>
                                        </p:attrNameLst>
                                      </p:cBhvr>
                                      <p:to>
                                        <p:strVal val="hidden"/>
                                      </p:to>
                                    </p:set>
                                  </p:childTnLst>
                                </p:cTn>
                              </p:par>
                              <p:par>
                                <p:cTn id="144" presetID="0" presetClass="path" presetSubtype="0" accel="50000" decel="50000" fill="hold" grpId="4" nodeType="withEffect">
                                  <p:stCondLst>
                                    <p:cond delay="0"/>
                                  </p:stCondLst>
                                  <p:childTnLst>
                                    <p:animMotion origin="layout" path="M 0.2842 0.09444 L 0.47934 0.14213 " pathEditMode="relative" rAng="0" ptsTypes="AA">
                                      <p:cBhvr>
                                        <p:cTn id="145" dur="2000" fill="hold"/>
                                        <p:tgtEl>
                                          <p:spTgt spid="164"/>
                                        </p:tgtEl>
                                        <p:attrNameLst>
                                          <p:attrName>ppt_x</p:attrName>
                                          <p:attrName>ppt_y</p:attrName>
                                        </p:attrNameLst>
                                      </p:cBhvr>
                                      <p:rCtr x="9757" y="2384"/>
                                    </p:animMotion>
                                  </p:childTnLst>
                                </p:cTn>
                              </p:par>
                            </p:childTnLst>
                          </p:cTn>
                        </p:par>
                        <p:par>
                          <p:cTn id="146" fill="hold">
                            <p:stCondLst>
                              <p:cond delay="2000"/>
                            </p:stCondLst>
                            <p:childTnLst>
                              <p:par>
                                <p:cTn id="147" presetID="22" presetClass="entr" presetSubtype="4" fill="hold" grpId="0" nodeType="afterEffect">
                                  <p:stCondLst>
                                    <p:cond delay="0"/>
                                  </p:stCondLst>
                                  <p:childTnLst>
                                    <p:set>
                                      <p:cBhvr>
                                        <p:cTn id="148" dur="1" fill="hold">
                                          <p:stCondLst>
                                            <p:cond delay="0"/>
                                          </p:stCondLst>
                                        </p:cTn>
                                        <p:tgtEl>
                                          <p:spTgt spid="167"/>
                                        </p:tgtEl>
                                        <p:attrNameLst>
                                          <p:attrName>style.visibility</p:attrName>
                                        </p:attrNameLst>
                                      </p:cBhvr>
                                      <p:to>
                                        <p:strVal val="visible"/>
                                      </p:to>
                                    </p:set>
                                    <p:animEffect transition="in" filter="wipe(down)">
                                      <p:cBhvr>
                                        <p:cTn id="149" dur="500"/>
                                        <p:tgtEl>
                                          <p:spTgt spid="16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1" nodeType="clickEffect">
                                  <p:stCondLst>
                                    <p:cond delay="0"/>
                                  </p:stCondLst>
                                  <p:childTnLst>
                                    <p:animEffect transition="out" filter="fade">
                                      <p:cBhvr>
                                        <p:cTn id="153" dur="500"/>
                                        <p:tgtEl>
                                          <p:spTgt spid="167"/>
                                        </p:tgtEl>
                                      </p:cBhvr>
                                    </p:animEffect>
                                    <p:set>
                                      <p:cBhvr>
                                        <p:cTn id="154" dur="1" fill="hold">
                                          <p:stCondLst>
                                            <p:cond delay="499"/>
                                          </p:stCondLst>
                                        </p:cTn>
                                        <p:tgtEl>
                                          <p:spTgt spid="167"/>
                                        </p:tgtEl>
                                        <p:attrNameLst>
                                          <p:attrName>style.visibility</p:attrName>
                                        </p:attrNameLst>
                                      </p:cBhvr>
                                      <p:to>
                                        <p:strVal val="hidden"/>
                                      </p:to>
                                    </p:set>
                                  </p:childTnLst>
                                </p:cTn>
                              </p:par>
                              <p:par>
                                <p:cTn id="155" presetID="0" presetClass="path" presetSubtype="0" accel="50000" decel="50000" fill="hold" grpId="5" nodeType="withEffect">
                                  <p:stCondLst>
                                    <p:cond delay="0"/>
                                  </p:stCondLst>
                                  <p:childTnLst>
                                    <p:animMotion origin="layout" path="M 0.47934 0.14213 L 0.56701 0.10254 " pathEditMode="relative" rAng="0" ptsTypes="AA">
                                      <p:cBhvr>
                                        <p:cTn id="156" dur="2000" fill="hold"/>
                                        <p:tgtEl>
                                          <p:spTgt spid="164"/>
                                        </p:tgtEl>
                                        <p:attrNameLst>
                                          <p:attrName>ppt_x</p:attrName>
                                          <p:attrName>ppt_y</p:attrName>
                                        </p:attrNameLst>
                                      </p:cBhvr>
                                      <p:rCtr x="4375" y="-1991"/>
                                    </p:animMotion>
                                  </p:childTnLst>
                                </p:cTn>
                              </p:par>
                            </p:childTnLst>
                          </p:cTn>
                        </p:par>
                        <p:par>
                          <p:cTn id="157" fill="hold">
                            <p:stCondLst>
                              <p:cond delay="2000"/>
                            </p:stCondLst>
                            <p:childTnLst>
                              <p:par>
                                <p:cTn id="158" presetID="22" presetClass="entr" presetSubtype="1" fill="hold" grpId="0" nodeType="afterEffect">
                                  <p:stCondLst>
                                    <p:cond delay="0"/>
                                  </p:stCondLst>
                                  <p:childTnLst>
                                    <p:set>
                                      <p:cBhvr>
                                        <p:cTn id="159" dur="1" fill="hold">
                                          <p:stCondLst>
                                            <p:cond delay="0"/>
                                          </p:stCondLst>
                                        </p:cTn>
                                        <p:tgtEl>
                                          <p:spTgt spid="168"/>
                                        </p:tgtEl>
                                        <p:attrNameLst>
                                          <p:attrName>style.visibility</p:attrName>
                                        </p:attrNameLst>
                                      </p:cBhvr>
                                      <p:to>
                                        <p:strVal val="visible"/>
                                      </p:to>
                                    </p:set>
                                    <p:animEffect transition="in" filter="wipe(up)">
                                      <p:cBhvr>
                                        <p:cTn id="160" dur="500"/>
                                        <p:tgtEl>
                                          <p:spTgt spid="168"/>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500"/>
                                        <p:tgtEl>
                                          <p:spTgt spid="168"/>
                                        </p:tgtEl>
                                      </p:cBhvr>
                                    </p:animEffect>
                                    <p:set>
                                      <p:cBhvr>
                                        <p:cTn id="165" dur="1" fill="hold">
                                          <p:stCondLst>
                                            <p:cond delay="499"/>
                                          </p:stCondLst>
                                        </p:cTn>
                                        <p:tgtEl>
                                          <p:spTgt spid="168"/>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64"/>
                                        </p:tgtEl>
                                      </p:cBhvr>
                                    </p:animEffect>
                                    <p:set>
                                      <p:cBhvr>
                                        <p:cTn id="168" dur="1" fill="hold">
                                          <p:stCondLst>
                                            <p:cond delay="499"/>
                                          </p:stCondLst>
                                        </p:cTn>
                                        <p:tgtEl>
                                          <p:spTgt spid="1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6" grpId="2" animBg="1"/>
      <p:bldP spid="126" grpId="3" animBg="1"/>
      <p:bldP spid="121" grpId="0" animBg="1"/>
      <p:bldP spid="121" grpId="1" animBg="1"/>
      <p:bldP spid="121" grpId="2" animBg="1"/>
      <p:bldP spid="150" grpId="0" animBg="1"/>
      <p:bldP spid="150" grpId="2" animBg="1"/>
      <p:bldP spid="150" grpId="3" animBg="1"/>
      <p:bldP spid="151" grpId="0" animBg="1"/>
      <p:bldP spid="151" grpId="1" animBg="1"/>
      <p:bldP spid="152" grpId="0" animBg="1"/>
      <p:bldP spid="152" grpId="2" animBg="1"/>
      <p:bldP spid="152" grpId="3" animBg="1"/>
      <p:bldP spid="154" grpId="0" animBg="1"/>
      <p:bldP spid="154" grpId="1" animBg="1"/>
      <p:bldP spid="154" grpId="2" animBg="1"/>
      <p:bldP spid="155" grpId="0" animBg="1"/>
      <p:bldP spid="155" grpId="1" animBg="1"/>
      <p:bldP spid="155" grpId="2" animBg="1"/>
      <p:bldP spid="156" grpId="0" animBg="1"/>
      <p:bldP spid="156" grpId="1" animBg="1"/>
      <p:bldP spid="156" grpId="2" animBg="1"/>
      <p:bldP spid="162" grpId="0" animBg="1"/>
      <p:bldP spid="162" grpId="1" animBg="1"/>
      <p:bldP spid="162" grpId="2" animBg="1"/>
      <p:bldP spid="163" grpId="0" animBg="1"/>
      <p:bldP spid="164" grpId="0" animBg="1"/>
      <p:bldP spid="164" grpId="1" animBg="1"/>
      <p:bldP spid="164" grpId="2" animBg="1"/>
      <p:bldP spid="164" grpId="3" animBg="1"/>
      <p:bldP spid="164" grpId="4" animBg="1"/>
      <p:bldP spid="164" grpId="5" animBg="1"/>
      <p:bldP spid="165" grpId="0" animBg="1"/>
      <p:bldP spid="165" grpId="1" animBg="1"/>
      <p:bldP spid="166" grpId="0" animBg="1"/>
      <p:bldP spid="166" grpId="1" animBg="1"/>
      <p:bldP spid="167" grpId="0" animBg="1"/>
      <p:bldP spid="167" grpId="1" animBg="1"/>
      <p:bldP spid="168" grpId="0" animBg="1"/>
      <p:bldP spid="1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分组交换 </a:t>
            </a:r>
            <a:r>
              <a:rPr lang="en-US" altLang="zh-CN" dirty="0"/>
              <a:t>-</a:t>
            </a:r>
            <a:r>
              <a:rPr lang="zh-CN" altLang="en-US" dirty="0"/>
              <a:t> 优点</a:t>
            </a:r>
            <a:endParaRPr lang="zh-CN" altLang="en-US" sz="2800" dirty="0"/>
          </a:p>
        </p:txBody>
      </p:sp>
      <p:sp>
        <p:nvSpPr>
          <p:cNvPr id="44" name="内容占位符 2"/>
          <p:cNvSpPr txBox="1">
            <a:spLocks/>
          </p:cNvSpPr>
          <p:nvPr/>
        </p:nvSpPr>
        <p:spPr bwMode="auto">
          <a:xfrm>
            <a:off x="444694" y="1401299"/>
            <a:ext cx="8592060" cy="448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高效</a:t>
            </a:r>
            <a:endParaRPr lang="en-US" altLang="zh-CN" kern="0" dirty="0"/>
          </a:p>
          <a:p>
            <a:pPr lvl="1"/>
            <a:r>
              <a:rPr lang="zh-CN" altLang="en-US" kern="0" dirty="0"/>
              <a:t>动态分配传输带宽，对通信链路逐段占用 ，充分使用链路的带宽</a:t>
            </a:r>
          </a:p>
          <a:p>
            <a:r>
              <a:rPr lang="zh-CN" altLang="en-US" kern="0" dirty="0"/>
              <a:t>灵活</a:t>
            </a:r>
            <a:endParaRPr lang="en-US" altLang="zh-CN" kern="0" dirty="0"/>
          </a:p>
          <a:p>
            <a:pPr lvl="1"/>
            <a:r>
              <a:rPr lang="zh-CN" altLang="en-US" kern="0" dirty="0"/>
              <a:t>以分组为单位，查找路由和传送</a:t>
            </a:r>
            <a:endParaRPr lang="en-US" altLang="zh-CN" kern="0" dirty="0"/>
          </a:p>
          <a:p>
            <a:r>
              <a:rPr lang="zh-CN" altLang="en-US" kern="0" dirty="0"/>
              <a:t>迅速</a:t>
            </a:r>
            <a:endParaRPr lang="en-US" altLang="zh-CN" kern="0" dirty="0"/>
          </a:p>
          <a:p>
            <a:pPr lvl="1"/>
            <a:r>
              <a:rPr lang="zh-CN" altLang="en-US" kern="0" dirty="0"/>
              <a:t>不必先建立连接就能向其它主机发送分组</a:t>
            </a:r>
            <a:endParaRPr lang="en-US" altLang="zh-CN" kern="0" dirty="0"/>
          </a:p>
          <a:p>
            <a:r>
              <a:rPr lang="zh-CN" altLang="en-US" kern="0" dirty="0"/>
              <a:t>可靠</a:t>
            </a:r>
            <a:endParaRPr lang="en-US" altLang="zh-CN" kern="0" dirty="0"/>
          </a:p>
          <a:p>
            <a:pPr lvl="1"/>
            <a:r>
              <a:rPr lang="zh-CN" altLang="en-US" kern="0" dirty="0"/>
              <a:t>自适应的路由选择，使网络有很好的生存性</a:t>
            </a:r>
            <a:endParaRPr lang="en-US" altLang="zh-CN" kern="0" dirty="0"/>
          </a:p>
          <a:p>
            <a:pPr lvl="2"/>
            <a:endParaRPr lang="en-US" altLang="zh-CN" kern="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Tree>
    <p:extLst>
      <p:ext uri="{BB962C8B-B14F-4D97-AF65-F5344CB8AC3E}">
        <p14:creationId xmlns:p14="http://schemas.microsoft.com/office/powerpoint/2010/main" val="114388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分组交换 </a:t>
            </a:r>
            <a:r>
              <a:rPr lang="en-US" altLang="zh-CN" dirty="0"/>
              <a:t>-</a:t>
            </a:r>
            <a:r>
              <a:rPr lang="zh-CN" altLang="en-US" dirty="0"/>
              <a:t> 带来的问题</a:t>
            </a:r>
            <a:endParaRPr lang="zh-CN" altLang="en-US" sz="2800" dirty="0"/>
          </a:p>
        </p:txBody>
      </p:sp>
      <p:sp>
        <p:nvSpPr>
          <p:cNvPr id="44" name="内容占位符 2"/>
          <p:cNvSpPr txBox="1">
            <a:spLocks/>
          </p:cNvSpPr>
          <p:nvPr/>
        </p:nvSpPr>
        <p:spPr bwMode="auto">
          <a:xfrm>
            <a:off x="444694" y="1401299"/>
            <a:ext cx="8592060" cy="448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时延</a:t>
            </a:r>
            <a:endParaRPr lang="en-US" altLang="zh-CN" kern="0" dirty="0"/>
          </a:p>
          <a:p>
            <a:pPr lvl="1">
              <a:lnSpc>
                <a:spcPct val="150000"/>
              </a:lnSpc>
            </a:pPr>
            <a:r>
              <a:rPr lang="zh-CN" altLang="en-US" kern="0" dirty="0"/>
              <a:t>处理时延：逐跳决策，每个中间结点都需要进行路由查找</a:t>
            </a:r>
            <a:endParaRPr lang="en-US" altLang="zh-CN" kern="0" dirty="0"/>
          </a:p>
          <a:p>
            <a:pPr lvl="1">
              <a:lnSpc>
                <a:spcPct val="150000"/>
              </a:lnSpc>
            </a:pPr>
            <a:r>
              <a:rPr lang="zh-CN" altLang="en-US" kern="0" dirty="0"/>
              <a:t>排队延时：分组在各结点存储转发时需要排队</a:t>
            </a:r>
            <a:endParaRPr lang="en-US" altLang="zh-CN" kern="0" dirty="0"/>
          </a:p>
          <a:p>
            <a:r>
              <a:rPr lang="zh-CN" altLang="en-US" kern="0" dirty="0"/>
              <a:t>附加开销</a:t>
            </a:r>
            <a:endParaRPr lang="en-US" altLang="zh-CN" kern="0" dirty="0"/>
          </a:p>
          <a:p>
            <a:pPr lvl="1">
              <a:lnSpc>
                <a:spcPct val="150000"/>
              </a:lnSpc>
            </a:pPr>
            <a:r>
              <a:rPr lang="zh-CN" altLang="en-US" kern="0" dirty="0"/>
              <a:t>分组</a:t>
            </a:r>
            <a:r>
              <a:rPr lang="zh-CN" altLang="en-US" kern="0"/>
              <a:t>必须携带报头（首部），</a:t>
            </a:r>
            <a:r>
              <a:rPr lang="zh-CN" altLang="en-US" kern="0" dirty="0"/>
              <a:t>造成一定开销</a:t>
            </a:r>
            <a:endParaRPr lang="en-US" altLang="zh-CN" kern="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Tree>
    <p:extLst>
      <p:ext uri="{BB962C8B-B14F-4D97-AF65-F5344CB8AC3E}">
        <p14:creationId xmlns:p14="http://schemas.microsoft.com/office/powerpoint/2010/main" val="379477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三种交换的比较</a:t>
            </a:r>
            <a:endParaRPr lang="zh-CN" altLang="en-US" sz="2800" dirty="0"/>
          </a:p>
        </p:txBody>
      </p:sp>
      <p:sp>
        <p:nvSpPr>
          <p:cNvPr id="44" name="内容占位符 2"/>
          <p:cNvSpPr txBox="1">
            <a:spLocks/>
          </p:cNvSpPr>
          <p:nvPr/>
        </p:nvSpPr>
        <p:spPr bwMode="auto">
          <a:xfrm>
            <a:off x="444694" y="1401299"/>
            <a:ext cx="8592060" cy="448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kern="0" dirty="0"/>
              <a:t>电路交换</a:t>
            </a:r>
            <a:endParaRPr lang="en-US" altLang="zh-CN" kern="0" dirty="0"/>
          </a:p>
          <a:p>
            <a:pPr lvl="1">
              <a:spcBef>
                <a:spcPts val="1200"/>
              </a:spcBef>
            </a:pPr>
            <a:r>
              <a:rPr lang="zh-CN" altLang="en-US" kern="0" dirty="0"/>
              <a:t>面向连接，报文的比特流连续地从源到终点，像在一个管道中传输</a:t>
            </a:r>
            <a:endParaRPr lang="en-US" altLang="zh-CN" kern="0" dirty="0"/>
          </a:p>
          <a:p>
            <a:pPr>
              <a:lnSpc>
                <a:spcPct val="100000"/>
              </a:lnSpc>
              <a:spcBef>
                <a:spcPts val="3000"/>
              </a:spcBef>
            </a:pPr>
            <a:r>
              <a:rPr lang="zh-CN" altLang="en-US" kern="0" dirty="0"/>
              <a:t>报文交换</a:t>
            </a:r>
            <a:endParaRPr lang="en-US" altLang="zh-CN" kern="0" dirty="0"/>
          </a:p>
          <a:p>
            <a:pPr lvl="1">
              <a:spcBef>
                <a:spcPts val="1200"/>
              </a:spcBef>
            </a:pPr>
            <a:r>
              <a:rPr lang="zh-CN" altLang="en-US" kern="0" dirty="0"/>
              <a:t>在 </a:t>
            </a:r>
            <a:r>
              <a:rPr lang="en-US" altLang="zh-CN" kern="0" dirty="0"/>
              <a:t>20 </a:t>
            </a:r>
            <a:r>
              <a:rPr lang="zh-CN" altLang="en-US" kern="0" dirty="0"/>
              <a:t>世纪 </a:t>
            </a:r>
            <a:r>
              <a:rPr lang="en-US" altLang="zh-CN" kern="0" dirty="0"/>
              <a:t>40 </a:t>
            </a:r>
            <a:r>
              <a:rPr lang="zh-CN" altLang="en-US" kern="0" dirty="0"/>
              <a:t>年代，电报通信采用，也是基于存储转发原理</a:t>
            </a:r>
            <a:endParaRPr lang="en-US" altLang="zh-CN" kern="0" dirty="0"/>
          </a:p>
          <a:p>
            <a:pPr lvl="1">
              <a:spcBef>
                <a:spcPts val="1200"/>
              </a:spcBef>
            </a:pPr>
            <a:r>
              <a:rPr lang="zh-CN" altLang="en-US" kern="0" dirty="0"/>
              <a:t>整个报文先传送到相邻结点，全部存储下来后查找转发表，转发到下一结点</a:t>
            </a:r>
            <a:endParaRPr lang="en-US" altLang="zh-CN" kern="0" dirty="0"/>
          </a:p>
          <a:p>
            <a:pPr>
              <a:lnSpc>
                <a:spcPct val="100000"/>
              </a:lnSpc>
              <a:spcBef>
                <a:spcPts val="3000"/>
              </a:spcBef>
            </a:pPr>
            <a:r>
              <a:rPr lang="zh-CN" altLang="en-US" kern="0" dirty="0"/>
              <a:t>分组交换</a:t>
            </a:r>
            <a:endParaRPr lang="en-US" altLang="zh-CN" kern="0" dirty="0"/>
          </a:p>
          <a:p>
            <a:pPr lvl="1">
              <a:spcBef>
                <a:spcPts val="1200"/>
              </a:spcBef>
            </a:pPr>
            <a:r>
              <a:rPr lang="zh-CN" altLang="en-US" kern="0" dirty="0"/>
              <a:t>单个分组</a:t>
            </a:r>
            <a:r>
              <a:rPr lang="en-US" altLang="zh-CN" kern="0" dirty="0"/>
              <a:t>(</a:t>
            </a:r>
            <a:r>
              <a:rPr lang="zh-CN" altLang="en-US" kern="0" dirty="0"/>
              <a:t>整个报文的一部分</a:t>
            </a:r>
            <a:r>
              <a:rPr lang="en-US" altLang="zh-CN" kern="0" dirty="0"/>
              <a:t>) </a:t>
            </a:r>
            <a:r>
              <a:rPr lang="zh-CN" altLang="en-US" kern="0" dirty="0"/>
              <a:t>传送到相邻结点，存储下来后查找转发表，转发到下一结点</a:t>
            </a:r>
            <a:endParaRPr lang="en-US" altLang="zh-CN" kern="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extLst>
      <p:ext uri="{BB962C8B-B14F-4D97-AF65-F5344CB8AC3E}">
        <p14:creationId xmlns:p14="http://schemas.microsoft.com/office/powerpoint/2010/main" val="38155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矩形 239"/>
          <p:cNvSpPr/>
          <p:nvPr/>
        </p:nvSpPr>
        <p:spPr>
          <a:xfrm>
            <a:off x="3994682" y="1292219"/>
            <a:ext cx="2337882" cy="5565781"/>
          </a:xfrm>
          <a:prstGeom prst="rect">
            <a:avLst/>
          </a:prstGeom>
          <a:solidFill>
            <a:srgbClr val="FBF4C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58800" y="1288515"/>
            <a:ext cx="2995615" cy="5569485"/>
          </a:xfrm>
          <a:prstGeom prst="rect">
            <a:avLst/>
          </a:prstGeom>
          <a:solidFill>
            <a:srgbClr val="FBF4C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三种交换的比较</a:t>
            </a:r>
            <a:endParaRPr lang="zh-CN" altLang="en-US" sz="2800" dirty="0"/>
          </a:p>
        </p:txBody>
      </p:sp>
      <p:sp>
        <p:nvSpPr>
          <p:cNvPr id="181" name="Line 90"/>
          <p:cNvSpPr>
            <a:spLocks noChangeShapeType="1"/>
          </p:cNvSpPr>
          <p:nvPr/>
        </p:nvSpPr>
        <p:spPr bwMode="auto">
          <a:xfrm>
            <a:off x="311150" y="1379714"/>
            <a:ext cx="0" cy="3824464"/>
          </a:xfrm>
          <a:prstGeom prst="line">
            <a:avLst/>
          </a:prstGeom>
          <a:noFill/>
          <a:ln w="25400">
            <a:solidFill>
              <a:schemeClr val="tx1">
                <a:lumMod val="65000"/>
                <a:lumOff val="35000"/>
              </a:schemeClr>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Text Box 91"/>
          <p:cNvSpPr txBox="1">
            <a:spLocks noChangeArrowheads="1"/>
          </p:cNvSpPr>
          <p:nvPr/>
        </p:nvSpPr>
        <p:spPr bwMode="auto">
          <a:xfrm>
            <a:off x="63500" y="126876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49" charset="-122"/>
              </a:rPr>
              <a:t>t</a:t>
            </a:r>
          </a:p>
        </p:txBody>
      </p:sp>
      <p:sp>
        <p:nvSpPr>
          <p:cNvPr id="183" name="Line 81"/>
          <p:cNvSpPr>
            <a:spLocks noChangeShapeType="1"/>
          </p:cNvSpPr>
          <p:nvPr/>
        </p:nvSpPr>
        <p:spPr bwMode="auto">
          <a:xfrm>
            <a:off x="2204159" y="1373363"/>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82"/>
          <p:cNvSpPr>
            <a:spLocks noChangeShapeType="1"/>
          </p:cNvSpPr>
          <p:nvPr/>
        </p:nvSpPr>
        <p:spPr bwMode="auto">
          <a:xfrm>
            <a:off x="2780422" y="1373363"/>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Text Box 83"/>
          <p:cNvSpPr txBox="1">
            <a:spLocks noChangeArrowheads="1"/>
          </p:cNvSpPr>
          <p:nvPr/>
        </p:nvSpPr>
        <p:spPr bwMode="auto">
          <a:xfrm>
            <a:off x="1448509" y="5199238"/>
            <a:ext cx="2144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A     B     C    D </a:t>
            </a:r>
          </a:p>
        </p:txBody>
      </p:sp>
      <p:sp>
        <p:nvSpPr>
          <p:cNvPr id="186" name="Line 86"/>
          <p:cNvSpPr>
            <a:spLocks noChangeShapeType="1"/>
          </p:cNvSpPr>
          <p:nvPr/>
        </p:nvSpPr>
        <p:spPr bwMode="auto">
          <a:xfrm>
            <a:off x="1627897" y="1506713"/>
            <a:ext cx="576262"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87"/>
          <p:cNvSpPr>
            <a:spLocks noChangeShapeType="1"/>
          </p:cNvSpPr>
          <p:nvPr/>
        </p:nvSpPr>
        <p:spPr bwMode="auto">
          <a:xfrm>
            <a:off x="2204159" y="1775001"/>
            <a:ext cx="576263"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88"/>
          <p:cNvSpPr>
            <a:spLocks noChangeShapeType="1"/>
          </p:cNvSpPr>
          <p:nvPr/>
        </p:nvSpPr>
        <p:spPr bwMode="auto">
          <a:xfrm>
            <a:off x="2780422" y="2041701"/>
            <a:ext cx="57467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89"/>
          <p:cNvSpPr>
            <a:spLocks noChangeShapeType="1"/>
          </p:cNvSpPr>
          <p:nvPr/>
        </p:nvSpPr>
        <p:spPr bwMode="auto">
          <a:xfrm flipH="1">
            <a:off x="1627897" y="2443338"/>
            <a:ext cx="1727200" cy="2682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Text Box 91"/>
          <p:cNvSpPr txBox="1">
            <a:spLocks noChangeArrowheads="1"/>
          </p:cNvSpPr>
          <p:nvPr/>
        </p:nvSpPr>
        <p:spPr bwMode="auto">
          <a:xfrm>
            <a:off x="1538287" y="11034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黑体" panose="02010609060101010101" pitchFamily="49" charset="-122"/>
                <a:ea typeface="黑体" panose="02010609060101010101" pitchFamily="49" charset="-122"/>
              </a:rPr>
              <a:t>电路交换</a:t>
            </a:r>
          </a:p>
        </p:txBody>
      </p:sp>
      <p:grpSp>
        <p:nvGrpSpPr>
          <p:cNvPr id="191" name="Group 95"/>
          <p:cNvGrpSpPr>
            <a:grpSpLocks/>
          </p:cNvGrpSpPr>
          <p:nvPr/>
        </p:nvGrpSpPr>
        <p:grpSpPr bwMode="auto">
          <a:xfrm>
            <a:off x="496009" y="1505126"/>
            <a:ext cx="1109663" cy="1230312"/>
            <a:chOff x="113" y="1473"/>
            <a:chExt cx="699" cy="775"/>
          </a:xfrm>
        </p:grpSpPr>
        <p:sp>
          <p:nvSpPr>
            <p:cNvPr id="192" name="Line 96"/>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sp>
          <p:nvSpPr>
            <p:cNvPr id="193" name="Line 97"/>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sp>
          <p:nvSpPr>
            <p:cNvPr id="194" name="Text Box 98"/>
            <p:cNvSpPr txBox="1">
              <a:spLocks noChangeArrowheads="1"/>
            </p:cNvSpPr>
            <p:nvPr/>
          </p:nvSpPr>
          <p:spPr bwMode="auto">
            <a:xfrm>
              <a:off x="113" y="1748"/>
              <a:ext cx="56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400" b="1">
                  <a:solidFill>
                    <a:srgbClr val="0000FF"/>
                  </a:solidFill>
                  <a:latin typeface="黑体" panose="02010609060101010101" pitchFamily="49" charset="-122"/>
                  <a:ea typeface="黑体" panose="02010609060101010101" pitchFamily="49" charset="-122"/>
                </a:rPr>
                <a:t>连接建立</a:t>
              </a:r>
            </a:p>
          </p:txBody>
        </p:sp>
        <p:sp>
          <p:nvSpPr>
            <p:cNvPr id="195" name="Line 99"/>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grpSp>
      <p:grpSp>
        <p:nvGrpSpPr>
          <p:cNvPr id="196" name="Group 100"/>
          <p:cNvGrpSpPr>
            <a:grpSpLocks/>
          </p:cNvGrpSpPr>
          <p:nvPr/>
        </p:nvGrpSpPr>
        <p:grpSpPr bwMode="auto">
          <a:xfrm>
            <a:off x="496009" y="2732263"/>
            <a:ext cx="1109663" cy="1011238"/>
            <a:chOff x="113" y="2246"/>
            <a:chExt cx="699" cy="637"/>
          </a:xfrm>
        </p:grpSpPr>
        <p:sp>
          <p:nvSpPr>
            <p:cNvPr id="197" name="Line 101"/>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sp>
          <p:nvSpPr>
            <p:cNvPr id="198" name="Text Box 102"/>
            <p:cNvSpPr txBox="1">
              <a:spLocks noChangeArrowheads="1"/>
            </p:cNvSpPr>
            <p:nvPr/>
          </p:nvSpPr>
          <p:spPr bwMode="auto">
            <a:xfrm>
              <a:off x="113" y="2420"/>
              <a:ext cx="56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400" b="1">
                  <a:solidFill>
                    <a:srgbClr val="0000FF"/>
                  </a:solidFill>
                  <a:latin typeface="黑体" panose="02010609060101010101" pitchFamily="49" charset="-122"/>
                  <a:ea typeface="黑体" panose="02010609060101010101" pitchFamily="49" charset="-122"/>
                </a:rPr>
                <a:t>数据传送</a:t>
              </a:r>
            </a:p>
          </p:txBody>
        </p:sp>
        <p:sp>
          <p:nvSpPr>
            <p:cNvPr id="199" name="Line 103"/>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grpSp>
      <p:sp>
        <p:nvSpPr>
          <p:cNvPr id="200" name="Freeform 104"/>
          <p:cNvSpPr>
            <a:spLocks/>
          </p:cNvSpPr>
          <p:nvPr/>
        </p:nvSpPr>
        <p:spPr bwMode="auto">
          <a:xfrm>
            <a:off x="1623134" y="1373363"/>
            <a:ext cx="4763" cy="3821113"/>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 name="Group 112"/>
          <p:cNvGrpSpPr>
            <a:grpSpLocks/>
          </p:cNvGrpSpPr>
          <p:nvPr/>
        </p:nvGrpSpPr>
        <p:grpSpPr bwMode="auto">
          <a:xfrm>
            <a:off x="1613609" y="2719563"/>
            <a:ext cx="1766888" cy="1279525"/>
            <a:chOff x="817" y="2238"/>
            <a:chExt cx="1113" cy="806"/>
          </a:xfrm>
        </p:grpSpPr>
        <p:sp>
          <p:nvSpPr>
            <p:cNvPr id="202" name="Line 11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AutoShape 11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Text Box 115"/>
            <p:cNvSpPr txBox="1">
              <a:spLocks noChangeArrowheads="1"/>
            </p:cNvSpPr>
            <p:nvPr/>
          </p:nvSpPr>
          <p:spPr bwMode="auto">
            <a:xfrm>
              <a:off x="1113" y="2446"/>
              <a:ext cx="34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黑体" panose="02010609060101010101" pitchFamily="49" charset="-122"/>
                  <a:ea typeface="黑体" panose="02010609060101010101" pitchFamily="49" charset="-122"/>
                </a:rPr>
                <a:t>报文</a:t>
              </a:r>
            </a:p>
          </p:txBody>
        </p:sp>
        <p:sp>
          <p:nvSpPr>
            <p:cNvPr id="205" name="AutoShape 11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Line 117"/>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Line 118"/>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8" name="Line 132"/>
          <p:cNvSpPr>
            <a:spLocks noChangeShapeType="1"/>
          </p:cNvSpPr>
          <p:nvPr/>
        </p:nvSpPr>
        <p:spPr bwMode="auto">
          <a:xfrm>
            <a:off x="1623134" y="3826051"/>
            <a:ext cx="576263"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Line 133"/>
          <p:cNvSpPr>
            <a:spLocks noChangeShapeType="1"/>
          </p:cNvSpPr>
          <p:nvPr/>
        </p:nvSpPr>
        <p:spPr bwMode="auto">
          <a:xfrm>
            <a:off x="2208922" y="4007026"/>
            <a:ext cx="566737"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Line 134"/>
          <p:cNvSpPr>
            <a:spLocks noChangeShapeType="1"/>
          </p:cNvSpPr>
          <p:nvPr/>
        </p:nvSpPr>
        <p:spPr bwMode="auto">
          <a:xfrm>
            <a:off x="2775659" y="4197526"/>
            <a:ext cx="57467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1" name="Group 135"/>
          <p:cNvGrpSpPr>
            <a:grpSpLocks/>
          </p:cNvGrpSpPr>
          <p:nvPr/>
        </p:nvGrpSpPr>
        <p:grpSpPr bwMode="auto">
          <a:xfrm>
            <a:off x="496009" y="3721276"/>
            <a:ext cx="1085850" cy="592137"/>
            <a:chOff x="113" y="2869"/>
            <a:chExt cx="684" cy="373"/>
          </a:xfrm>
        </p:grpSpPr>
        <p:sp>
          <p:nvSpPr>
            <p:cNvPr id="212" name="Line 136"/>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sp>
          <p:nvSpPr>
            <p:cNvPr id="213" name="Line 137"/>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黑体" panose="02010609060101010101" pitchFamily="49" charset="-122"/>
                <a:ea typeface="黑体" panose="02010609060101010101" pitchFamily="49" charset="-122"/>
              </a:endParaRPr>
            </a:p>
          </p:txBody>
        </p:sp>
        <p:sp>
          <p:nvSpPr>
            <p:cNvPr id="214" name="Text Box 138"/>
            <p:cNvSpPr txBox="1">
              <a:spLocks noChangeArrowheads="1"/>
            </p:cNvSpPr>
            <p:nvPr/>
          </p:nvSpPr>
          <p:spPr bwMode="auto">
            <a:xfrm>
              <a:off x="113" y="2948"/>
              <a:ext cx="56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400" b="1">
                  <a:solidFill>
                    <a:srgbClr val="0000FF"/>
                  </a:solidFill>
                  <a:latin typeface="黑体" panose="02010609060101010101" pitchFamily="49" charset="-122"/>
                  <a:ea typeface="黑体" panose="02010609060101010101" pitchFamily="49" charset="-122"/>
                </a:rPr>
                <a:t>连接释放</a:t>
              </a:r>
            </a:p>
          </p:txBody>
        </p:sp>
      </p:grpSp>
      <p:sp>
        <p:nvSpPr>
          <p:cNvPr id="215" name="Freeform 139"/>
          <p:cNvSpPr>
            <a:spLocks/>
          </p:cNvSpPr>
          <p:nvPr/>
        </p:nvSpPr>
        <p:spPr bwMode="auto">
          <a:xfrm>
            <a:off x="3356684" y="1395588"/>
            <a:ext cx="4763"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6" name="Group 63"/>
          <p:cNvGrpSpPr>
            <a:grpSpLocks/>
          </p:cNvGrpSpPr>
          <p:nvPr/>
        </p:nvGrpSpPr>
        <p:grpSpPr bwMode="auto">
          <a:xfrm>
            <a:off x="4837116" y="2644952"/>
            <a:ext cx="582612" cy="1069975"/>
            <a:chOff x="2876" y="2191"/>
            <a:chExt cx="367" cy="674"/>
          </a:xfrm>
        </p:grpSpPr>
        <p:sp>
          <p:nvSpPr>
            <p:cNvPr id="217" name="AutoShape 64"/>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AutoShape 65"/>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Text Box 66"/>
            <p:cNvSpPr txBox="1">
              <a:spLocks noChangeArrowheads="1"/>
            </p:cNvSpPr>
            <p:nvPr/>
          </p:nvSpPr>
          <p:spPr bwMode="auto">
            <a:xfrm>
              <a:off x="2919" y="2313"/>
              <a:ext cx="22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1400" b="1" dirty="0">
                  <a:solidFill>
                    <a:srgbClr val="0000FF"/>
                  </a:solidFill>
                  <a:latin typeface="黑体" panose="02010609060101010101" pitchFamily="49" charset="-122"/>
                  <a:ea typeface="黑体" panose="02010609060101010101" pitchFamily="49" charset="-122"/>
                </a:rPr>
                <a:t>报</a:t>
              </a:r>
            </a:p>
            <a:p>
              <a:pPr>
                <a:lnSpc>
                  <a:spcPct val="80000"/>
                </a:lnSpc>
              </a:pPr>
              <a:r>
                <a:rPr kumimoji="1" lang="zh-CN" altLang="en-US" sz="1400" b="1" dirty="0">
                  <a:solidFill>
                    <a:srgbClr val="0000FF"/>
                  </a:solidFill>
                  <a:latin typeface="黑体" panose="02010609060101010101" pitchFamily="49" charset="-122"/>
                  <a:ea typeface="黑体" panose="02010609060101010101" pitchFamily="49" charset="-122"/>
                </a:rPr>
                <a:t>文</a:t>
              </a:r>
            </a:p>
          </p:txBody>
        </p:sp>
        <p:sp>
          <p:nvSpPr>
            <p:cNvPr id="220" name="Line 67"/>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Line 68"/>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2" name="Group 69"/>
          <p:cNvGrpSpPr>
            <a:grpSpLocks/>
          </p:cNvGrpSpPr>
          <p:nvPr/>
        </p:nvGrpSpPr>
        <p:grpSpPr bwMode="auto">
          <a:xfrm>
            <a:off x="5432428" y="3981627"/>
            <a:ext cx="581025" cy="1071562"/>
            <a:chOff x="3251" y="3033"/>
            <a:chExt cx="366" cy="675"/>
          </a:xfrm>
        </p:grpSpPr>
        <p:sp>
          <p:nvSpPr>
            <p:cNvPr id="223" name="AutoShape 70"/>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AutoShape 71"/>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Text Box 72"/>
            <p:cNvSpPr txBox="1">
              <a:spLocks noChangeArrowheads="1"/>
            </p:cNvSpPr>
            <p:nvPr/>
          </p:nvSpPr>
          <p:spPr bwMode="auto">
            <a:xfrm>
              <a:off x="3293" y="3156"/>
              <a:ext cx="22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1400" b="1" dirty="0">
                  <a:solidFill>
                    <a:srgbClr val="0000FF"/>
                  </a:solidFill>
                  <a:latin typeface="黑体" panose="02010609060101010101" pitchFamily="49" charset="-122"/>
                  <a:ea typeface="黑体" panose="02010609060101010101" pitchFamily="49" charset="-122"/>
                </a:rPr>
                <a:t>报</a:t>
              </a:r>
            </a:p>
            <a:p>
              <a:pPr>
                <a:lnSpc>
                  <a:spcPct val="80000"/>
                </a:lnSpc>
              </a:pPr>
              <a:r>
                <a:rPr kumimoji="1" lang="zh-CN" altLang="en-US" sz="1400" b="1" dirty="0">
                  <a:solidFill>
                    <a:srgbClr val="0000FF"/>
                  </a:solidFill>
                  <a:latin typeface="黑体" panose="02010609060101010101" pitchFamily="49" charset="-122"/>
                  <a:ea typeface="黑体" panose="02010609060101010101" pitchFamily="49" charset="-122"/>
                </a:rPr>
                <a:t>文</a:t>
              </a:r>
            </a:p>
          </p:txBody>
        </p:sp>
        <p:sp>
          <p:nvSpPr>
            <p:cNvPr id="226" name="Line 73"/>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Line 74"/>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 name="Group 75"/>
          <p:cNvGrpSpPr>
            <a:grpSpLocks/>
          </p:cNvGrpSpPr>
          <p:nvPr/>
        </p:nvGrpSpPr>
        <p:grpSpPr bwMode="auto">
          <a:xfrm>
            <a:off x="4270378" y="1373364"/>
            <a:ext cx="573088" cy="1069975"/>
            <a:chOff x="2519" y="1390"/>
            <a:chExt cx="361" cy="674"/>
          </a:xfrm>
        </p:grpSpPr>
        <p:sp>
          <p:nvSpPr>
            <p:cNvPr id="229" name="AutoShape 76"/>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AutoShape 77"/>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Text Box 78"/>
            <p:cNvSpPr txBox="1">
              <a:spLocks noChangeArrowheads="1"/>
            </p:cNvSpPr>
            <p:nvPr/>
          </p:nvSpPr>
          <p:spPr bwMode="auto">
            <a:xfrm>
              <a:off x="2567" y="1513"/>
              <a:ext cx="22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1400" b="1" dirty="0">
                  <a:solidFill>
                    <a:srgbClr val="0000FF"/>
                  </a:solidFill>
                  <a:latin typeface="黑体" panose="02010609060101010101" pitchFamily="49" charset="-122"/>
                  <a:ea typeface="黑体" panose="02010609060101010101" pitchFamily="49" charset="-122"/>
                </a:rPr>
                <a:t>报</a:t>
              </a:r>
            </a:p>
            <a:p>
              <a:pPr>
                <a:lnSpc>
                  <a:spcPct val="80000"/>
                </a:lnSpc>
              </a:pPr>
              <a:r>
                <a:rPr kumimoji="1" lang="zh-CN" altLang="en-US" sz="1400" b="1" dirty="0">
                  <a:solidFill>
                    <a:srgbClr val="0000FF"/>
                  </a:solidFill>
                  <a:latin typeface="黑体" panose="02010609060101010101" pitchFamily="49" charset="-122"/>
                  <a:ea typeface="黑体" panose="02010609060101010101" pitchFamily="49" charset="-122"/>
                </a:rPr>
                <a:t>文</a:t>
              </a:r>
            </a:p>
          </p:txBody>
        </p:sp>
        <p:sp>
          <p:nvSpPr>
            <p:cNvPr id="232" name="Line 79"/>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Line 80"/>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4" name="Text Box 84"/>
          <p:cNvSpPr txBox="1">
            <a:spLocks noChangeArrowheads="1"/>
          </p:cNvSpPr>
          <p:nvPr/>
        </p:nvSpPr>
        <p:spPr bwMode="auto">
          <a:xfrm>
            <a:off x="4100516" y="5199239"/>
            <a:ext cx="2041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A     B     C    D</a:t>
            </a:r>
          </a:p>
        </p:txBody>
      </p:sp>
      <p:sp>
        <p:nvSpPr>
          <p:cNvPr id="235" name="Text Box 90"/>
          <p:cNvSpPr txBox="1">
            <a:spLocks noChangeArrowheads="1"/>
          </p:cNvSpPr>
          <p:nvPr/>
        </p:nvSpPr>
        <p:spPr bwMode="auto">
          <a:xfrm>
            <a:off x="4863035" y="1115566"/>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黑体" panose="02010609060101010101" pitchFamily="49" charset="-122"/>
                <a:ea typeface="黑体" panose="02010609060101010101" pitchFamily="49" charset="-122"/>
              </a:rPr>
              <a:t>报文交换</a:t>
            </a:r>
          </a:p>
        </p:txBody>
      </p:sp>
      <p:sp>
        <p:nvSpPr>
          <p:cNvPr id="236" name="Freeform 105"/>
          <p:cNvSpPr>
            <a:spLocks/>
          </p:cNvSpPr>
          <p:nvPr/>
        </p:nvSpPr>
        <p:spPr bwMode="auto">
          <a:xfrm>
            <a:off x="6008691" y="1351139"/>
            <a:ext cx="4762"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Line 109"/>
          <p:cNvSpPr>
            <a:spLocks noChangeShapeType="1"/>
          </p:cNvSpPr>
          <p:nvPr/>
        </p:nvSpPr>
        <p:spPr bwMode="auto">
          <a:xfrm>
            <a:off x="4267203" y="135113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Line 110"/>
          <p:cNvSpPr>
            <a:spLocks noChangeShapeType="1"/>
          </p:cNvSpPr>
          <p:nvPr/>
        </p:nvSpPr>
        <p:spPr bwMode="auto">
          <a:xfrm>
            <a:off x="4837116" y="135113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Line 111"/>
          <p:cNvSpPr>
            <a:spLocks noChangeShapeType="1"/>
          </p:cNvSpPr>
          <p:nvPr/>
        </p:nvSpPr>
        <p:spPr bwMode="auto">
          <a:xfrm>
            <a:off x="5430841" y="135113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 name="矩形 242"/>
          <p:cNvSpPr/>
          <p:nvPr/>
        </p:nvSpPr>
        <p:spPr>
          <a:xfrm>
            <a:off x="6735508" y="1291429"/>
            <a:ext cx="2273026" cy="5566571"/>
          </a:xfrm>
          <a:prstGeom prst="rect">
            <a:avLst/>
          </a:prstGeom>
          <a:solidFill>
            <a:srgbClr val="FBF4C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4" name="Group 3"/>
          <p:cNvGrpSpPr>
            <a:grpSpLocks/>
          </p:cNvGrpSpPr>
          <p:nvPr/>
        </p:nvGrpSpPr>
        <p:grpSpPr bwMode="auto">
          <a:xfrm>
            <a:off x="7590369" y="1749774"/>
            <a:ext cx="581025" cy="387350"/>
            <a:chOff x="4653" y="1620"/>
            <a:chExt cx="366" cy="244"/>
          </a:xfrm>
        </p:grpSpPr>
        <p:sp>
          <p:nvSpPr>
            <p:cNvPr id="245"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 name="Text Box 5"/>
            <p:cNvSpPr txBox="1">
              <a:spLocks noChangeArrowheads="1"/>
            </p:cNvSpPr>
            <p:nvPr/>
          </p:nvSpPr>
          <p:spPr bwMode="auto">
            <a:xfrm rot="626605">
              <a:off x="4663" y="1620"/>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1</a:t>
              </a:r>
              <a:endParaRPr kumimoji="1" lang="en-US" altLang="zh-CN" sz="1600" b="1">
                <a:solidFill>
                  <a:srgbClr val="0000FF"/>
                </a:solidFill>
                <a:latin typeface="楷体_GB2312" pitchFamily="49" charset="-122"/>
              </a:endParaRPr>
            </a:p>
          </p:txBody>
        </p:sp>
        <p:sp>
          <p:nvSpPr>
            <p:cNvPr id="247"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0" name="Group 9"/>
          <p:cNvGrpSpPr>
            <a:grpSpLocks/>
          </p:cNvGrpSpPr>
          <p:nvPr/>
        </p:nvGrpSpPr>
        <p:grpSpPr bwMode="auto">
          <a:xfrm>
            <a:off x="7582432" y="2033937"/>
            <a:ext cx="582612" cy="387350"/>
            <a:chOff x="4648" y="1799"/>
            <a:chExt cx="367" cy="244"/>
          </a:xfrm>
        </p:grpSpPr>
        <p:sp>
          <p:nvSpPr>
            <p:cNvPr id="251" name="AutoShape 10"/>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 name="Text Box 11"/>
            <p:cNvSpPr txBox="1">
              <a:spLocks noChangeArrowheads="1"/>
            </p:cNvSpPr>
            <p:nvPr/>
          </p:nvSpPr>
          <p:spPr bwMode="auto">
            <a:xfrm rot="626605">
              <a:off x="4652" y="1799"/>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2</a:t>
              </a:r>
              <a:endParaRPr kumimoji="1" lang="en-US" altLang="zh-CN" sz="1600" b="1">
                <a:solidFill>
                  <a:srgbClr val="0000FF"/>
                </a:solidFill>
                <a:latin typeface="楷体_GB2312" pitchFamily="49" charset="-122"/>
              </a:endParaRPr>
            </a:p>
          </p:txBody>
        </p:sp>
        <p:sp>
          <p:nvSpPr>
            <p:cNvPr id="253" name="Line 12"/>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 name="Line 13"/>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AutoShape 14"/>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 name="Group 15"/>
          <p:cNvGrpSpPr>
            <a:grpSpLocks/>
          </p:cNvGrpSpPr>
          <p:nvPr/>
        </p:nvGrpSpPr>
        <p:grpSpPr bwMode="auto">
          <a:xfrm>
            <a:off x="7588782" y="2322862"/>
            <a:ext cx="581025" cy="377825"/>
            <a:chOff x="4652" y="1981"/>
            <a:chExt cx="366" cy="238"/>
          </a:xfrm>
        </p:grpSpPr>
        <p:sp>
          <p:nvSpPr>
            <p:cNvPr id="257" name="AutoShape 16"/>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 name="Text Box 17"/>
            <p:cNvSpPr txBox="1">
              <a:spLocks noChangeArrowheads="1"/>
            </p:cNvSpPr>
            <p:nvPr/>
          </p:nvSpPr>
          <p:spPr bwMode="auto">
            <a:xfrm rot="626605">
              <a:off x="4656" y="1981"/>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3</a:t>
              </a:r>
              <a:endParaRPr kumimoji="1" lang="en-US" altLang="zh-CN" sz="1600" b="1">
                <a:solidFill>
                  <a:srgbClr val="0000FF"/>
                </a:solidFill>
                <a:latin typeface="楷体_GB2312" pitchFamily="49" charset="-122"/>
              </a:endParaRPr>
            </a:p>
          </p:txBody>
        </p:sp>
        <p:sp>
          <p:nvSpPr>
            <p:cNvPr id="259" name="Line 18"/>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 name="Line 19"/>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AutoShape 20"/>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2" name="Group 21"/>
          <p:cNvGrpSpPr>
            <a:grpSpLocks/>
          </p:cNvGrpSpPr>
          <p:nvPr/>
        </p:nvGrpSpPr>
        <p:grpSpPr bwMode="auto">
          <a:xfrm>
            <a:off x="7595132" y="2592737"/>
            <a:ext cx="581025" cy="385762"/>
            <a:chOff x="4656" y="2151"/>
            <a:chExt cx="366" cy="243"/>
          </a:xfrm>
        </p:grpSpPr>
        <p:sp>
          <p:nvSpPr>
            <p:cNvPr id="263" name="AutoShape 22"/>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 name="Text Box 23"/>
            <p:cNvSpPr txBox="1">
              <a:spLocks noChangeArrowheads="1"/>
            </p:cNvSpPr>
            <p:nvPr/>
          </p:nvSpPr>
          <p:spPr bwMode="auto">
            <a:xfrm rot="626605">
              <a:off x="4660" y="2151"/>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4</a:t>
              </a:r>
              <a:endParaRPr kumimoji="1" lang="en-US" altLang="zh-CN" sz="1600" b="1">
                <a:solidFill>
                  <a:srgbClr val="0000FF"/>
                </a:solidFill>
                <a:latin typeface="楷体_GB2312" pitchFamily="49" charset="-122"/>
              </a:endParaRPr>
            </a:p>
          </p:txBody>
        </p:sp>
        <p:sp>
          <p:nvSpPr>
            <p:cNvPr id="265" name="Line 24"/>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 name="Line 25"/>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AutoShape 26"/>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8" name="Group 27"/>
          <p:cNvGrpSpPr>
            <a:grpSpLocks/>
          </p:cNvGrpSpPr>
          <p:nvPr/>
        </p:nvGrpSpPr>
        <p:grpSpPr bwMode="auto">
          <a:xfrm>
            <a:off x="8161869" y="2145062"/>
            <a:ext cx="584200" cy="376237"/>
            <a:chOff x="5013" y="1869"/>
            <a:chExt cx="368" cy="237"/>
          </a:xfrm>
        </p:grpSpPr>
        <p:sp>
          <p:nvSpPr>
            <p:cNvPr id="269" name="AutoShape 28"/>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 name="Text Box 29"/>
            <p:cNvSpPr txBox="1">
              <a:spLocks noChangeArrowheads="1"/>
            </p:cNvSpPr>
            <p:nvPr/>
          </p:nvSpPr>
          <p:spPr bwMode="auto">
            <a:xfrm rot="626605">
              <a:off x="5013" y="1869"/>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1</a:t>
              </a:r>
              <a:endParaRPr kumimoji="1" lang="en-US" altLang="zh-CN" sz="1600" b="1">
                <a:solidFill>
                  <a:srgbClr val="0000FF"/>
                </a:solidFill>
                <a:latin typeface="楷体_GB2312" pitchFamily="49" charset="-122"/>
              </a:endParaRPr>
            </a:p>
          </p:txBody>
        </p:sp>
        <p:sp>
          <p:nvSpPr>
            <p:cNvPr id="271" name="Line 30"/>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 name="Line 31"/>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 name="AutoShape 32"/>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4" name="Group 33"/>
          <p:cNvGrpSpPr>
            <a:grpSpLocks/>
          </p:cNvGrpSpPr>
          <p:nvPr/>
        </p:nvGrpSpPr>
        <p:grpSpPr bwMode="auto">
          <a:xfrm>
            <a:off x="8153932" y="2410174"/>
            <a:ext cx="584200" cy="395288"/>
            <a:chOff x="5008" y="2036"/>
            <a:chExt cx="368" cy="249"/>
          </a:xfrm>
        </p:grpSpPr>
        <p:sp>
          <p:nvSpPr>
            <p:cNvPr id="275" name="AutoShape 34"/>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 name="Text Box 35"/>
            <p:cNvSpPr txBox="1">
              <a:spLocks noChangeArrowheads="1"/>
            </p:cNvSpPr>
            <p:nvPr/>
          </p:nvSpPr>
          <p:spPr bwMode="auto">
            <a:xfrm rot="626605">
              <a:off x="5008" y="2036"/>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2</a:t>
              </a:r>
              <a:endParaRPr kumimoji="1" lang="en-US" altLang="zh-CN" sz="1600" b="1">
                <a:solidFill>
                  <a:srgbClr val="0000FF"/>
                </a:solidFill>
                <a:latin typeface="楷体_GB2312" pitchFamily="49" charset="-122"/>
              </a:endParaRPr>
            </a:p>
          </p:txBody>
        </p:sp>
        <p:sp>
          <p:nvSpPr>
            <p:cNvPr id="277" name="Line 36"/>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 name="Line 37"/>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 name="AutoShape 38"/>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0" name="Group 39"/>
          <p:cNvGrpSpPr>
            <a:grpSpLocks/>
          </p:cNvGrpSpPr>
          <p:nvPr/>
        </p:nvGrpSpPr>
        <p:grpSpPr bwMode="auto">
          <a:xfrm>
            <a:off x="8163457" y="2697512"/>
            <a:ext cx="581025" cy="387350"/>
            <a:chOff x="5014" y="2217"/>
            <a:chExt cx="366" cy="244"/>
          </a:xfrm>
        </p:grpSpPr>
        <p:sp>
          <p:nvSpPr>
            <p:cNvPr id="281" name="AutoShape 40"/>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 name="Text Box 41"/>
            <p:cNvSpPr txBox="1">
              <a:spLocks noChangeArrowheads="1"/>
            </p:cNvSpPr>
            <p:nvPr/>
          </p:nvSpPr>
          <p:spPr bwMode="auto">
            <a:xfrm rot="626605">
              <a:off x="5018" y="2217"/>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3</a:t>
              </a:r>
              <a:endParaRPr kumimoji="1" lang="en-US" altLang="zh-CN" sz="1600" b="1">
                <a:solidFill>
                  <a:srgbClr val="0000FF"/>
                </a:solidFill>
                <a:latin typeface="楷体_GB2312" pitchFamily="49" charset="-122"/>
              </a:endParaRPr>
            </a:p>
          </p:txBody>
        </p:sp>
        <p:sp>
          <p:nvSpPr>
            <p:cNvPr id="283" name="Line 42"/>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 name="Line 43"/>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 name="AutoShape 44"/>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 name="Group 45"/>
          <p:cNvGrpSpPr>
            <a:grpSpLocks/>
          </p:cNvGrpSpPr>
          <p:nvPr/>
        </p:nvGrpSpPr>
        <p:grpSpPr bwMode="auto">
          <a:xfrm>
            <a:off x="8165044" y="2967387"/>
            <a:ext cx="585788" cy="396875"/>
            <a:chOff x="5015" y="2387"/>
            <a:chExt cx="369" cy="250"/>
          </a:xfrm>
        </p:grpSpPr>
        <p:sp>
          <p:nvSpPr>
            <p:cNvPr id="287" name="AutoShape 46"/>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 name="Text Box 47"/>
            <p:cNvSpPr txBox="1">
              <a:spLocks noChangeArrowheads="1"/>
            </p:cNvSpPr>
            <p:nvPr/>
          </p:nvSpPr>
          <p:spPr bwMode="auto">
            <a:xfrm rot="626605">
              <a:off x="5015" y="2387"/>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4</a:t>
              </a:r>
              <a:endParaRPr kumimoji="1" lang="en-US" altLang="zh-CN" sz="1600" b="1">
                <a:solidFill>
                  <a:srgbClr val="0000FF"/>
                </a:solidFill>
                <a:latin typeface="楷体_GB2312" pitchFamily="49" charset="-122"/>
              </a:endParaRPr>
            </a:p>
          </p:txBody>
        </p:sp>
        <p:sp>
          <p:nvSpPr>
            <p:cNvPr id="289" name="Line 48"/>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 name="Line 49"/>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 name="AutoShape 50"/>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2" name="Group 51"/>
          <p:cNvGrpSpPr>
            <a:grpSpLocks/>
          </p:cNvGrpSpPr>
          <p:nvPr/>
        </p:nvGrpSpPr>
        <p:grpSpPr bwMode="auto">
          <a:xfrm>
            <a:off x="7010932" y="1929162"/>
            <a:ext cx="584200" cy="385762"/>
            <a:chOff x="4288" y="1733"/>
            <a:chExt cx="368" cy="243"/>
          </a:xfrm>
        </p:grpSpPr>
        <p:sp>
          <p:nvSpPr>
            <p:cNvPr id="293" name="AutoShape 52"/>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 name="Text Box 53"/>
            <p:cNvSpPr txBox="1">
              <a:spLocks noChangeArrowheads="1"/>
            </p:cNvSpPr>
            <p:nvPr/>
          </p:nvSpPr>
          <p:spPr bwMode="auto">
            <a:xfrm rot="626605">
              <a:off x="4288" y="1733"/>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3</a:t>
              </a:r>
              <a:endParaRPr kumimoji="1" lang="en-US" altLang="zh-CN" sz="1600" b="1">
                <a:solidFill>
                  <a:srgbClr val="0000FF"/>
                </a:solidFill>
                <a:latin typeface="楷体_GB2312" pitchFamily="49" charset="-122"/>
              </a:endParaRPr>
            </a:p>
          </p:txBody>
        </p:sp>
        <p:sp>
          <p:nvSpPr>
            <p:cNvPr id="295" name="Line 54"/>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 name="Line 55"/>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 name="AutoShape 56"/>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8" name="Group 57"/>
          <p:cNvGrpSpPr>
            <a:grpSpLocks/>
          </p:cNvGrpSpPr>
          <p:nvPr/>
        </p:nvGrpSpPr>
        <p:grpSpPr bwMode="auto">
          <a:xfrm>
            <a:off x="7020457" y="2206974"/>
            <a:ext cx="581025" cy="387350"/>
            <a:chOff x="4294" y="1908"/>
            <a:chExt cx="366" cy="244"/>
          </a:xfrm>
        </p:grpSpPr>
        <p:sp>
          <p:nvSpPr>
            <p:cNvPr id="299" name="AutoShape 58"/>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 name="Text Box 59"/>
            <p:cNvSpPr txBox="1">
              <a:spLocks noChangeArrowheads="1"/>
            </p:cNvSpPr>
            <p:nvPr/>
          </p:nvSpPr>
          <p:spPr bwMode="auto">
            <a:xfrm rot="626605">
              <a:off x="4298" y="1908"/>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4</a:t>
              </a:r>
              <a:endParaRPr kumimoji="1" lang="en-US" altLang="zh-CN" sz="1600" b="1">
                <a:solidFill>
                  <a:srgbClr val="0000FF"/>
                </a:solidFill>
                <a:latin typeface="楷体_GB2312" pitchFamily="49" charset="-122"/>
              </a:endParaRPr>
            </a:p>
          </p:txBody>
        </p:sp>
        <p:sp>
          <p:nvSpPr>
            <p:cNvPr id="301" name="Line 60"/>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 name="Line 61"/>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 name="AutoShape 62"/>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 name="Text Box 85"/>
          <p:cNvSpPr txBox="1">
            <a:spLocks noChangeArrowheads="1"/>
          </p:cNvSpPr>
          <p:nvPr/>
        </p:nvSpPr>
        <p:spPr bwMode="auto">
          <a:xfrm>
            <a:off x="6841069" y="5210524"/>
            <a:ext cx="2041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A     B    C     D</a:t>
            </a:r>
          </a:p>
        </p:txBody>
      </p:sp>
      <p:sp>
        <p:nvSpPr>
          <p:cNvPr id="305" name="Text Box 92"/>
          <p:cNvSpPr txBox="1">
            <a:spLocks noChangeArrowheads="1"/>
          </p:cNvSpPr>
          <p:nvPr/>
        </p:nvSpPr>
        <p:spPr bwMode="auto">
          <a:xfrm>
            <a:off x="7345894" y="1046512"/>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黑体" panose="02010609060101010101" pitchFamily="49" charset="-122"/>
                <a:ea typeface="黑体" panose="02010609060101010101" pitchFamily="49" charset="-122"/>
              </a:rPr>
              <a:t>分组交换</a:t>
            </a:r>
          </a:p>
        </p:txBody>
      </p:sp>
      <p:sp>
        <p:nvSpPr>
          <p:cNvPr id="306" name="Line 106"/>
          <p:cNvSpPr>
            <a:spLocks noChangeShapeType="1"/>
          </p:cNvSpPr>
          <p:nvPr/>
        </p:nvSpPr>
        <p:spPr bwMode="auto">
          <a:xfrm>
            <a:off x="8742894" y="1411637"/>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 name="Line 107"/>
          <p:cNvSpPr>
            <a:spLocks noChangeShapeType="1"/>
          </p:cNvSpPr>
          <p:nvPr/>
        </p:nvSpPr>
        <p:spPr bwMode="auto">
          <a:xfrm>
            <a:off x="8165044" y="139734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 name="Line 108"/>
          <p:cNvSpPr>
            <a:spLocks noChangeShapeType="1"/>
          </p:cNvSpPr>
          <p:nvPr/>
        </p:nvSpPr>
        <p:spPr bwMode="auto">
          <a:xfrm>
            <a:off x="7596719" y="138464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9" name="Group 119"/>
          <p:cNvGrpSpPr>
            <a:grpSpLocks/>
          </p:cNvGrpSpPr>
          <p:nvPr/>
        </p:nvGrpSpPr>
        <p:grpSpPr bwMode="auto">
          <a:xfrm>
            <a:off x="7007757" y="1659287"/>
            <a:ext cx="582612" cy="377825"/>
            <a:chOff x="4286" y="1563"/>
            <a:chExt cx="367" cy="238"/>
          </a:xfrm>
        </p:grpSpPr>
        <p:sp>
          <p:nvSpPr>
            <p:cNvPr id="310" name="AutoShape 120"/>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 name="Text Box 121"/>
            <p:cNvSpPr txBox="1">
              <a:spLocks noChangeArrowheads="1"/>
            </p:cNvSpPr>
            <p:nvPr/>
          </p:nvSpPr>
          <p:spPr bwMode="auto">
            <a:xfrm rot="626605">
              <a:off x="4296" y="1563"/>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2</a:t>
              </a:r>
              <a:endParaRPr kumimoji="1" lang="en-US" altLang="zh-CN" sz="1600" b="1">
                <a:solidFill>
                  <a:srgbClr val="0000FF"/>
                </a:solidFill>
                <a:latin typeface="楷体_GB2312" pitchFamily="49" charset="-122"/>
              </a:endParaRPr>
            </a:p>
          </p:txBody>
        </p:sp>
        <p:sp>
          <p:nvSpPr>
            <p:cNvPr id="312" name="Line 122"/>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 name="AutoShape 123"/>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 name="Line 124"/>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5" name="Group 125"/>
          <p:cNvGrpSpPr>
            <a:grpSpLocks/>
          </p:cNvGrpSpPr>
          <p:nvPr/>
        </p:nvGrpSpPr>
        <p:grpSpPr bwMode="auto">
          <a:xfrm>
            <a:off x="7015694" y="1365599"/>
            <a:ext cx="581025" cy="387350"/>
            <a:chOff x="4291" y="1378"/>
            <a:chExt cx="366" cy="244"/>
          </a:xfrm>
        </p:grpSpPr>
        <p:sp>
          <p:nvSpPr>
            <p:cNvPr id="316" name="AutoShape 126"/>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 name="Text Box 127"/>
            <p:cNvSpPr txBox="1">
              <a:spLocks noChangeArrowheads="1"/>
            </p:cNvSpPr>
            <p:nvPr/>
          </p:nvSpPr>
          <p:spPr bwMode="auto">
            <a:xfrm rot="626605">
              <a:off x="4295" y="1378"/>
              <a:ext cx="225" cy="2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FF"/>
                  </a:solidFill>
                  <a:latin typeface="楷体_GB2312" pitchFamily="49" charset="-122"/>
                </a:rPr>
                <a:t>P</a:t>
              </a:r>
              <a:r>
                <a:rPr kumimoji="1" lang="en-US" altLang="zh-CN" sz="1600" b="1" baseline="-25000">
                  <a:solidFill>
                    <a:srgbClr val="0000FF"/>
                  </a:solidFill>
                  <a:latin typeface="楷体_GB2312" pitchFamily="49" charset="-122"/>
                </a:rPr>
                <a:t>1</a:t>
              </a:r>
              <a:endParaRPr kumimoji="1" lang="en-US" altLang="zh-CN" sz="1600" b="1">
                <a:solidFill>
                  <a:srgbClr val="0000FF"/>
                </a:solidFill>
                <a:latin typeface="楷体_GB2312" pitchFamily="49" charset="-122"/>
              </a:endParaRPr>
            </a:p>
          </p:txBody>
        </p:sp>
        <p:sp>
          <p:nvSpPr>
            <p:cNvPr id="318" name="Line 128"/>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 name="Line 129"/>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 name="AutoShape 130"/>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 name="Line 131"/>
          <p:cNvSpPr>
            <a:spLocks noChangeShapeType="1"/>
          </p:cNvSpPr>
          <p:nvPr/>
        </p:nvSpPr>
        <p:spPr bwMode="auto">
          <a:xfrm>
            <a:off x="7012519" y="137194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 name="AutoShape 143"/>
          <p:cNvSpPr>
            <a:spLocks noChangeArrowheads="1"/>
          </p:cNvSpPr>
          <p:nvPr/>
        </p:nvSpPr>
        <p:spPr bwMode="auto">
          <a:xfrm>
            <a:off x="63500" y="5557663"/>
            <a:ext cx="9009946" cy="1319387"/>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 name="Line 144"/>
          <p:cNvSpPr>
            <a:spLocks noChangeShapeType="1"/>
          </p:cNvSpPr>
          <p:nvPr/>
        </p:nvSpPr>
        <p:spPr bwMode="auto">
          <a:xfrm>
            <a:off x="6939846" y="6395863"/>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4" name="Line 145"/>
          <p:cNvSpPr>
            <a:spLocks noChangeShapeType="1"/>
          </p:cNvSpPr>
          <p:nvPr/>
        </p:nvSpPr>
        <p:spPr bwMode="auto">
          <a:xfrm>
            <a:off x="4120446" y="6395863"/>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 name="Line 146"/>
          <p:cNvSpPr>
            <a:spLocks noChangeShapeType="1"/>
          </p:cNvSpPr>
          <p:nvPr/>
        </p:nvSpPr>
        <p:spPr bwMode="auto">
          <a:xfrm>
            <a:off x="1453446" y="6395863"/>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6" name="Group 147"/>
          <p:cNvGrpSpPr>
            <a:grpSpLocks/>
          </p:cNvGrpSpPr>
          <p:nvPr/>
        </p:nvGrpSpPr>
        <p:grpSpPr bwMode="auto">
          <a:xfrm>
            <a:off x="1377246" y="6243463"/>
            <a:ext cx="1905000" cy="228600"/>
            <a:chOff x="768" y="2544"/>
            <a:chExt cx="1200" cy="144"/>
          </a:xfrm>
        </p:grpSpPr>
        <p:sp>
          <p:nvSpPr>
            <p:cNvPr id="327"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1" name="Group 152"/>
          <p:cNvGrpSpPr>
            <a:grpSpLocks/>
          </p:cNvGrpSpPr>
          <p:nvPr/>
        </p:nvGrpSpPr>
        <p:grpSpPr bwMode="auto">
          <a:xfrm>
            <a:off x="4044246" y="6243463"/>
            <a:ext cx="1905000" cy="228600"/>
            <a:chOff x="768" y="2544"/>
            <a:chExt cx="1200" cy="144"/>
          </a:xfrm>
        </p:grpSpPr>
        <p:sp>
          <p:nvSpPr>
            <p:cNvPr id="332"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6" name="Group 157"/>
          <p:cNvGrpSpPr>
            <a:grpSpLocks/>
          </p:cNvGrpSpPr>
          <p:nvPr/>
        </p:nvGrpSpPr>
        <p:grpSpPr bwMode="auto">
          <a:xfrm>
            <a:off x="6863646" y="6243463"/>
            <a:ext cx="1905000" cy="228600"/>
            <a:chOff x="768" y="2544"/>
            <a:chExt cx="1200" cy="144"/>
          </a:xfrm>
        </p:grpSpPr>
        <p:sp>
          <p:nvSpPr>
            <p:cNvPr id="337"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0"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1" name="AutoShape 162"/>
          <p:cNvSpPr>
            <a:spLocks noChangeArrowheads="1"/>
          </p:cNvSpPr>
          <p:nvPr/>
        </p:nvSpPr>
        <p:spPr bwMode="auto">
          <a:xfrm>
            <a:off x="4044246" y="5862463"/>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 name="AutoShape 163"/>
          <p:cNvSpPr>
            <a:spLocks noChangeArrowheads="1"/>
          </p:cNvSpPr>
          <p:nvPr/>
        </p:nvSpPr>
        <p:spPr bwMode="auto">
          <a:xfrm>
            <a:off x="4691946" y="5862463"/>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 name="AutoShape 164"/>
          <p:cNvSpPr>
            <a:spLocks noChangeArrowheads="1"/>
          </p:cNvSpPr>
          <p:nvPr/>
        </p:nvSpPr>
        <p:spPr bwMode="auto">
          <a:xfrm>
            <a:off x="5339646" y="5862463"/>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 name="AutoShape 165"/>
          <p:cNvSpPr>
            <a:spLocks noChangeArrowheads="1"/>
          </p:cNvSpPr>
          <p:nvPr/>
        </p:nvSpPr>
        <p:spPr bwMode="auto">
          <a:xfrm>
            <a:off x="1453446" y="5938663"/>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 name="AutoShape 166"/>
          <p:cNvSpPr>
            <a:spLocks noChangeArrowheads="1"/>
          </p:cNvSpPr>
          <p:nvPr/>
        </p:nvSpPr>
        <p:spPr bwMode="auto">
          <a:xfrm>
            <a:off x="6863646" y="5862463"/>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 name="AutoShape 167"/>
          <p:cNvSpPr>
            <a:spLocks noChangeArrowheads="1"/>
          </p:cNvSpPr>
          <p:nvPr/>
        </p:nvSpPr>
        <p:spPr bwMode="auto">
          <a:xfrm>
            <a:off x="7473246" y="5862463"/>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 name="AutoShape 168"/>
          <p:cNvSpPr>
            <a:spLocks noChangeArrowheads="1"/>
          </p:cNvSpPr>
          <p:nvPr/>
        </p:nvSpPr>
        <p:spPr bwMode="auto">
          <a:xfrm>
            <a:off x="8082846" y="5862463"/>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 name="Text Box 170"/>
          <p:cNvSpPr txBox="1">
            <a:spLocks noChangeArrowheads="1"/>
          </p:cNvSpPr>
          <p:nvPr/>
        </p:nvSpPr>
        <p:spPr bwMode="auto">
          <a:xfrm>
            <a:off x="1416934" y="5657676"/>
            <a:ext cx="162095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dirty="0">
                <a:solidFill>
                  <a:schemeClr val="bg1">
                    <a:lumMod val="50000"/>
                  </a:schemeClr>
                </a:solidFill>
                <a:latin typeface="黑体" panose="02010609060101010101" pitchFamily="49" charset="-122"/>
                <a:ea typeface="黑体" panose="02010609060101010101" pitchFamily="49" charset="-122"/>
              </a:rPr>
              <a:t>比特流直达终点</a:t>
            </a:r>
          </a:p>
        </p:txBody>
      </p:sp>
      <p:sp>
        <p:nvSpPr>
          <p:cNvPr id="350" name="Text Box 171"/>
          <p:cNvSpPr txBox="1">
            <a:spLocks noChangeArrowheads="1"/>
          </p:cNvSpPr>
          <p:nvPr/>
        </p:nvSpPr>
        <p:spPr bwMode="auto">
          <a:xfrm>
            <a:off x="4044246" y="5533851"/>
            <a:ext cx="59503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a:solidFill>
                  <a:schemeClr val="bg1">
                    <a:lumMod val="50000"/>
                  </a:schemeClr>
                </a:solidFill>
                <a:latin typeface="黑体" panose="02010609060101010101" pitchFamily="49" charset="-122"/>
                <a:ea typeface="黑体" panose="02010609060101010101" pitchFamily="49" charset="-122"/>
              </a:rPr>
              <a:t>报文</a:t>
            </a:r>
          </a:p>
        </p:txBody>
      </p:sp>
      <p:sp>
        <p:nvSpPr>
          <p:cNvPr id="351" name="Text Box 172"/>
          <p:cNvSpPr txBox="1">
            <a:spLocks noChangeArrowheads="1"/>
          </p:cNvSpPr>
          <p:nvPr/>
        </p:nvSpPr>
        <p:spPr bwMode="auto">
          <a:xfrm>
            <a:off x="4701471" y="5533851"/>
            <a:ext cx="59503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a:solidFill>
                  <a:schemeClr val="bg1">
                    <a:lumMod val="50000"/>
                  </a:schemeClr>
                </a:solidFill>
                <a:latin typeface="黑体" panose="02010609060101010101" pitchFamily="49" charset="-122"/>
                <a:ea typeface="黑体" panose="02010609060101010101" pitchFamily="49" charset="-122"/>
              </a:rPr>
              <a:t>报文</a:t>
            </a:r>
          </a:p>
        </p:txBody>
      </p:sp>
      <p:sp>
        <p:nvSpPr>
          <p:cNvPr id="352" name="Text Box 173"/>
          <p:cNvSpPr txBox="1">
            <a:spLocks noChangeArrowheads="1"/>
          </p:cNvSpPr>
          <p:nvPr/>
        </p:nvSpPr>
        <p:spPr bwMode="auto">
          <a:xfrm>
            <a:off x="5358696" y="5533851"/>
            <a:ext cx="59503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a:solidFill>
                  <a:schemeClr val="bg1">
                    <a:lumMod val="50000"/>
                  </a:schemeClr>
                </a:solidFill>
                <a:latin typeface="黑体" panose="02010609060101010101" pitchFamily="49" charset="-122"/>
                <a:ea typeface="黑体" panose="02010609060101010101" pitchFamily="49" charset="-122"/>
              </a:rPr>
              <a:t>报文</a:t>
            </a:r>
          </a:p>
        </p:txBody>
      </p:sp>
      <p:sp>
        <p:nvSpPr>
          <p:cNvPr id="353" name="Text Box 174"/>
          <p:cNvSpPr txBox="1">
            <a:spLocks noChangeArrowheads="1"/>
          </p:cNvSpPr>
          <p:nvPr/>
        </p:nvSpPr>
        <p:spPr bwMode="auto">
          <a:xfrm>
            <a:off x="6863646" y="5533851"/>
            <a:ext cx="59503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a:solidFill>
                  <a:schemeClr val="bg1">
                    <a:lumMod val="50000"/>
                  </a:schemeClr>
                </a:solidFill>
                <a:latin typeface="黑体" panose="02010609060101010101" pitchFamily="49" charset="-122"/>
                <a:ea typeface="黑体" panose="02010609060101010101" pitchFamily="49" charset="-122"/>
              </a:rPr>
              <a:t>分组</a:t>
            </a:r>
          </a:p>
        </p:txBody>
      </p:sp>
      <p:sp>
        <p:nvSpPr>
          <p:cNvPr id="354" name="Text Box 175"/>
          <p:cNvSpPr txBox="1">
            <a:spLocks noChangeArrowheads="1"/>
          </p:cNvSpPr>
          <p:nvPr/>
        </p:nvSpPr>
        <p:spPr bwMode="auto">
          <a:xfrm>
            <a:off x="7482771" y="5533851"/>
            <a:ext cx="59503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a:solidFill>
                  <a:schemeClr val="bg1">
                    <a:lumMod val="50000"/>
                  </a:schemeClr>
                </a:solidFill>
                <a:latin typeface="黑体" panose="02010609060101010101" pitchFamily="49" charset="-122"/>
                <a:ea typeface="黑体" panose="02010609060101010101" pitchFamily="49" charset="-122"/>
              </a:rPr>
              <a:t>分组</a:t>
            </a:r>
          </a:p>
        </p:txBody>
      </p:sp>
      <p:sp>
        <p:nvSpPr>
          <p:cNvPr id="355" name="Text Box 176"/>
          <p:cNvSpPr txBox="1">
            <a:spLocks noChangeArrowheads="1"/>
          </p:cNvSpPr>
          <p:nvPr/>
        </p:nvSpPr>
        <p:spPr bwMode="auto">
          <a:xfrm>
            <a:off x="8101896" y="5533851"/>
            <a:ext cx="59503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a:solidFill>
                  <a:schemeClr val="bg1">
                    <a:lumMod val="50000"/>
                  </a:schemeClr>
                </a:solidFill>
                <a:latin typeface="黑体" panose="02010609060101010101" pitchFamily="49" charset="-122"/>
                <a:ea typeface="黑体" panose="02010609060101010101" pitchFamily="49" charset="-122"/>
              </a:rPr>
              <a:t>分组</a:t>
            </a:r>
          </a:p>
        </p:txBody>
      </p:sp>
      <p:sp>
        <p:nvSpPr>
          <p:cNvPr id="356" name="Text Box 177"/>
          <p:cNvSpPr txBox="1">
            <a:spLocks noChangeArrowheads="1"/>
          </p:cNvSpPr>
          <p:nvPr/>
        </p:nvSpPr>
        <p:spPr bwMode="auto">
          <a:xfrm>
            <a:off x="4395084" y="6472063"/>
            <a:ext cx="49244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dirty="0">
                <a:latin typeface="黑体" panose="02010609060101010101" pitchFamily="49" charset="-122"/>
                <a:ea typeface="黑体" panose="02010609060101010101" pitchFamily="49" charset="-122"/>
              </a:rPr>
              <a:t>存储</a:t>
            </a:r>
          </a:p>
          <a:p>
            <a:pPr>
              <a:lnSpc>
                <a:spcPct val="90000"/>
              </a:lnSpc>
            </a:pPr>
            <a:r>
              <a:rPr kumimoji="1" lang="zh-CN" altLang="en-US" sz="1200" dirty="0">
                <a:latin typeface="黑体" panose="02010609060101010101" pitchFamily="49" charset="-122"/>
                <a:ea typeface="黑体" panose="02010609060101010101" pitchFamily="49" charset="-122"/>
              </a:rPr>
              <a:t>转发</a:t>
            </a:r>
          </a:p>
        </p:txBody>
      </p:sp>
      <p:sp>
        <p:nvSpPr>
          <p:cNvPr id="357" name="Text Box 178"/>
          <p:cNvSpPr txBox="1">
            <a:spLocks noChangeArrowheads="1"/>
          </p:cNvSpPr>
          <p:nvPr/>
        </p:nvSpPr>
        <p:spPr bwMode="auto">
          <a:xfrm>
            <a:off x="4977696" y="6472063"/>
            <a:ext cx="49244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a:latin typeface="黑体" panose="02010609060101010101" pitchFamily="49" charset="-122"/>
                <a:ea typeface="黑体" panose="02010609060101010101" pitchFamily="49" charset="-122"/>
              </a:rPr>
              <a:t>存储</a:t>
            </a:r>
          </a:p>
          <a:p>
            <a:pPr>
              <a:lnSpc>
                <a:spcPct val="90000"/>
              </a:lnSpc>
            </a:pPr>
            <a:r>
              <a:rPr kumimoji="1" lang="zh-CN" altLang="en-US" sz="1200">
                <a:latin typeface="黑体" panose="02010609060101010101" pitchFamily="49" charset="-122"/>
                <a:ea typeface="黑体" panose="02010609060101010101" pitchFamily="49" charset="-122"/>
              </a:rPr>
              <a:t>转发</a:t>
            </a:r>
          </a:p>
        </p:txBody>
      </p:sp>
      <p:sp>
        <p:nvSpPr>
          <p:cNvPr id="358" name="Text Box 179"/>
          <p:cNvSpPr txBox="1">
            <a:spLocks noChangeArrowheads="1"/>
          </p:cNvSpPr>
          <p:nvPr/>
        </p:nvSpPr>
        <p:spPr bwMode="auto">
          <a:xfrm>
            <a:off x="7231946" y="6459363"/>
            <a:ext cx="49244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a:latin typeface="黑体" panose="02010609060101010101" pitchFamily="49" charset="-122"/>
                <a:ea typeface="黑体" panose="02010609060101010101" pitchFamily="49" charset="-122"/>
              </a:rPr>
              <a:t>存储</a:t>
            </a:r>
          </a:p>
          <a:p>
            <a:pPr>
              <a:lnSpc>
                <a:spcPct val="90000"/>
              </a:lnSpc>
            </a:pPr>
            <a:r>
              <a:rPr kumimoji="1" lang="zh-CN" altLang="en-US" sz="1200">
                <a:latin typeface="黑体" panose="02010609060101010101" pitchFamily="49" charset="-122"/>
                <a:ea typeface="黑体" panose="02010609060101010101" pitchFamily="49" charset="-122"/>
              </a:rPr>
              <a:t>转发</a:t>
            </a:r>
          </a:p>
        </p:txBody>
      </p:sp>
      <p:sp>
        <p:nvSpPr>
          <p:cNvPr id="359" name="Text Box 180"/>
          <p:cNvSpPr txBox="1">
            <a:spLocks noChangeArrowheads="1"/>
          </p:cNvSpPr>
          <p:nvPr/>
        </p:nvSpPr>
        <p:spPr bwMode="auto">
          <a:xfrm>
            <a:off x="7797096" y="6472063"/>
            <a:ext cx="49244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a:latin typeface="黑体" panose="02010609060101010101" pitchFamily="49" charset="-122"/>
                <a:ea typeface="黑体" panose="02010609060101010101" pitchFamily="49" charset="-122"/>
              </a:rPr>
              <a:t>存储</a:t>
            </a:r>
          </a:p>
          <a:p>
            <a:pPr>
              <a:lnSpc>
                <a:spcPct val="90000"/>
              </a:lnSpc>
            </a:pPr>
            <a:r>
              <a:rPr kumimoji="1" lang="zh-CN" altLang="en-US" sz="1200">
                <a:latin typeface="黑体" panose="02010609060101010101" pitchFamily="49" charset="-122"/>
                <a:ea typeface="黑体" panose="02010609060101010101" pitchFamily="49" charset="-122"/>
              </a:rPr>
              <a:t>转发</a:t>
            </a:r>
          </a:p>
        </p:txBody>
      </p:sp>
      <p:sp>
        <p:nvSpPr>
          <p:cNvPr id="348" name="Text Box 169"/>
          <p:cNvSpPr txBox="1">
            <a:spLocks noChangeArrowheads="1"/>
          </p:cNvSpPr>
          <p:nvPr/>
        </p:nvSpPr>
        <p:spPr bwMode="auto">
          <a:xfrm>
            <a:off x="24768" y="5814642"/>
            <a:ext cx="627864" cy="9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lgn="ctr">
              <a:lnSpc>
                <a:spcPct val="90000"/>
              </a:lnSpc>
            </a:pPr>
            <a:r>
              <a:rPr kumimoji="1" lang="zh-CN" altLang="en-US" sz="1600" dirty="0">
                <a:solidFill>
                  <a:schemeClr val="tx1">
                    <a:lumMod val="65000"/>
                    <a:lumOff val="35000"/>
                  </a:schemeClr>
                </a:solidFill>
                <a:latin typeface="黑体" panose="02010609060101010101" pitchFamily="49" charset="-122"/>
                <a:ea typeface="黑体" panose="02010609060101010101" pitchFamily="49" charset="-122"/>
              </a:rPr>
              <a:t>的特点</a:t>
            </a:r>
          </a:p>
          <a:p>
            <a:pPr algn="ctr">
              <a:lnSpc>
                <a:spcPct val="90000"/>
              </a:lnSpc>
            </a:pPr>
            <a:r>
              <a:rPr kumimoji="1" lang="zh-CN" altLang="en-US" sz="1600" dirty="0">
                <a:solidFill>
                  <a:schemeClr val="tx1">
                    <a:lumMod val="65000"/>
                    <a:lumOff val="35000"/>
                  </a:schemeClr>
                </a:solidFill>
                <a:latin typeface="黑体" panose="02010609060101010101" pitchFamily="49" charset="-122"/>
                <a:ea typeface="黑体" panose="02010609060101010101" pitchFamily="49" charset="-122"/>
              </a:rPr>
              <a:t>数据传送</a:t>
            </a:r>
          </a:p>
        </p:txBody>
      </p:sp>
      <p:sp>
        <p:nvSpPr>
          <p:cNvPr id="360" name="圆角矩形标注 359"/>
          <p:cNvSpPr/>
          <p:nvPr/>
        </p:nvSpPr>
        <p:spPr>
          <a:xfrm>
            <a:off x="6807072" y="4151751"/>
            <a:ext cx="1914788" cy="586390"/>
          </a:xfrm>
          <a:prstGeom prst="wedgeRoundRectCallout">
            <a:avLst>
              <a:gd name="adj1" fmla="val 190"/>
              <a:gd name="adj2" fmla="val -210682"/>
              <a:gd name="adj3" fmla="val 16667"/>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marL="285750" indent="-180000">
              <a:spcBef>
                <a:spcPts val="600"/>
              </a:spcBef>
              <a:buFont typeface="Arial" panose="020B0604020202020204" pitchFamily="34" charset="0"/>
              <a:buChar char="•"/>
            </a:pPr>
            <a:r>
              <a:rPr lang="zh-CN" altLang="en-US" sz="1600" b="1" dirty="0">
                <a:latin typeface="楷体" panose="02010609060101010101" pitchFamily="49" charset="-122"/>
                <a:ea typeface="楷体" panose="02010609060101010101" pitchFamily="49" charset="-122"/>
              </a:rPr>
              <a:t>不同分组传输的路径可能不同</a:t>
            </a:r>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Tree>
    <p:extLst>
      <p:ext uri="{BB962C8B-B14F-4D97-AF65-F5344CB8AC3E}">
        <p14:creationId xmlns:p14="http://schemas.microsoft.com/office/powerpoint/2010/main" val="355483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wipe(left)">
                                      <p:cBhvr>
                                        <p:cTn id="10" dur="500"/>
                                        <p:tgtEl>
                                          <p:spTgt spid="18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87"/>
                                        </p:tgtEl>
                                        <p:attrNameLst>
                                          <p:attrName>style.visibility</p:attrName>
                                        </p:attrNameLst>
                                      </p:cBhvr>
                                      <p:to>
                                        <p:strVal val="visible"/>
                                      </p:to>
                                    </p:set>
                                    <p:animEffect transition="in" filter="wipe(left)">
                                      <p:cBhvr>
                                        <p:cTn id="14" dur="500"/>
                                        <p:tgtEl>
                                          <p:spTgt spid="18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88"/>
                                        </p:tgtEl>
                                        <p:attrNameLst>
                                          <p:attrName>style.visibility</p:attrName>
                                        </p:attrNameLst>
                                      </p:cBhvr>
                                      <p:to>
                                        <p:strVal val="visible"/>
                                      </p:to>
                                    </p:set>
                                    <p:animEffect transition="in" filter="wipe(left)">
                                      <p:cBhvr>
                                        <p:cTn id="18" dur="500"/>
                                        <p:tgtEl>
                                          <p:spTgt spid="188"/>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wipe(right)">
                                      <p:cBhvr>
                                        <p:cTn id="22" dur="500"/>
                                        <p:tgtEl>
                                          <p:spTgt spid="189"/>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96"/>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201"/>
                                        </p:tgtEl>
                                        <p:attrNameLst>
                                          <p:attrName>style.visibility</p:attrName>
                                        </p:attrNameLst>
                                      </p:cBhvr>
                                      <p:to>
                                        <p:strVal val="visible"/>
                                      </p:to>
                                    </p:set>
                                    <p:animEffect transition="in" filter="wipe(left)">
                                      <p:cBhvr>
                                        <p:cTn id="29" dur="500"/>
                                        <p:tgtEl>
                                          <p:spTgt spid="201"/>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11"/>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08"/>
                                        </p:tgtEl>
                                        <p:attrNameLst>
                                          <p:attrName>style.visibility</p:attrName>
                                        </p:attrNameLst>
                                      </p:cBhvr>
                                      <p:to>
                                        <p:strVal val="visible"/>
                                      </p:to>
                                    </p:set>
                                    <p:animEffect transition="in" filter="wipe(left)">
                                      <p:cBhvr>
                                        <p:cTn id="36" dur="500"/>
                                        <p:tgtEl>
                                          <p:spTgt spid="208"/>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09"/>
                                        </p:tgtEl>
                                        <p:attrNameLst>
                                          <p:attrName>style.visibility</p:attrName>
                                        </p:attrNameLst>
                                      </p:cBhvr>
                                      <p:to>
                                        <p:strVal val="visible"/>
                                      </p:to>
                                    </p:set>
                                    <p:animEffect transition="in" filter="wipe(left)">
                                      <p:cBhvr>
                                        <p:cTn id="40" dur="500"/>
                                        <p:tgtEl>
                                          <p:spTgt spid="209"/>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210"/>
                                        </p:tgtEl>
                                        <p:attrNameLst>
                                          <p:attrName>style.visibility</p:attrName>
                                        </p:attrNameLst>
                                      </p:cBhvr>
                                      <p:to>
                                        <p:strVal val="visible"/>
                                      </p:to>
                                    </p:set>
                                    <p:animEffect transition="in" filter="wipe(left)">
                                      <p:cBhvr>
                                        <p:cTn id="44" dur="500"/>
                                        <p:tgtEl>
                                          <p:spTgt spid="2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28"/>
                                        </p:tgtEl>
                                        <p:attrNameLst>
                                          <p:attrName>style.visibility</p:attrName>
                                        </p:attrNameLst>
                                      </p:cBhvr>
                                      <p:to>
                                        <p:strVal val="visible"/>
                                      </p:to>
                                    </p:set>
                                    <p:animEffect transition="in" filter="wipe(left)">
                                      <p:cBhvr>
                                        <p:cTn id="49" dur="2000"/>
                                        <p:tgtEl>
                                          <p:spTgt spid="228"/>
                                        </p:tgtEl>
                                      </p:cBhvr>
                                    </p:animEffect>
                                  </p:childTnLst>
                                </p:cTn>
                              </p:par>
                            </p:childTnLst>
                          </p:cTn>
                        </p:par>
                        <p:par>
                          <p:cTn id="50" fill="hold">
                            <p:stCondLst>
                              <p:cond delay="2000"/>
                            </p:stCondLst>
                            <p:childTnLst>
                              <p:par>
                                <p:cTn id="51" presetID="22" presetClass="entr" presetSubtype="8" fill="hold" nodeType="afterEffect">
                                  <p:stCondLst>
                                    <p:cond delay="1000"/>
                                  </p:stCondLst>
                                  <p:childTnLst>
                                    <p:set>
                                      <p:cBhvr>
                                        <p:cTn id="52" dur="1" fill="hold">
                                          <p:stCondLst>
                                            <p:cond delay="0"/>
                                          </p:stCondLst>
                                        </p:cTn>
                                        <p:tgtEl>
                                          <p:spTgt spid="216"/>
                                        </p:tgtEl>
                                        <p:attrNameLst>
                                          <p:attrName>style.visibility</p:attrName>
                                        </p:attrNameLst>
                                      </p:cBhvr>
                                      <p:to>
                                        <p:strVal val="visible"/>
                                      </p:to>
                                    </p:set>
                                    <p:animEffect transition="in" filter="wipe(left)">
                                      <p:cBhvr>
                                        <p:cTn id="53" dur="2000"/>
                                        <p:tgtEl>
                                          <p:spTgt spid="216"/>
                                        </p:tgtEl>
                                      </p:cBhvr>
                                    </p:animEffect>
                                  </p:childTnLst>
                                </p:cTn>
                              </p:par>
                            </p:childTnLst>
                          </p:cTn>
                        </p:par>
                        <p:par>
                          <p:cTn id="54" fill="hold">
                            <p:stCondLst>
                              <p:cond delay="5000"/>
                            </p:stCondLst>
                            <p:childTnLst>
                              <p:par>
                                <p:cTn id="55" presetID="22" presetClass="entr" presetSubtype="8" fill="hold" nodeType="afterEffect">
                                  <p:stCondLst>
                                    <p:cond delay="1000"/>
                                  </p:stCondLst>
                                  <p:childTnLst>
                                    <p:set>
                                      <p:cBhvr>
                                        <p:cTn id="56" dur="1" fill="hold">
                                          <p:stCondLst>
                                            <p:cond delay="0"/>
                                          </p:stCondLst>
                                        </p:cTn>
                                        <p:tgtEl>
                                          <p:spTgt spid="222"/>
                                        </p:tgtEl>
                                        <p:attrNameLst>
                                          <p:attrName>style.visibility</p:attrName>
                                        </p:attrNameLst>
                                      </p:cBhvr>
                                      <p:to>
                                        <p:strVal val="visible"/>
                                      </p:to>
                                    </p:set>
                                    <p:animEffect transition="in" filter="wipe(left)">
                                      <p:cBhvr>
                                        <p:cTn id="57" dur="2000"/>
                                        <p:tgtEl>
                                          <p:spTgt spid="2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15"/>
                                        </p:tgtEl>
                                        <p:attrNameLst>
                                          <p:attrName>style.visibility</p:attrName>
                                        </p:attrNameLst>
                                      </p:cBhvr>
                                      <p:to>
                                        <p:strVal val="visible"/>
                                      </p:to>
                                    </p:set>
                                    <p:animEffect transition="in" filter="wipe(left)">
                                      <p:cBhvr>
                                        <p:cTn id="62" dur="500"/>
                                        <p:tgtEl>
                                          <p:spTgt spid="315"/>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309"/>
                                        </p:tgtEl>
                                        <p:attrNameLst>
                                          <p:attrName>style.visibility</p:attrName>
                                        </p:attrNameLst>
                                      </p:cBhvr>
                                      <p:to>
                                        <p:strVal val="visible"/>
                                      </p:to>
                                    </p:set>
                                    <p:animEffect transition="in" filter="wipe(left)">
                                      <p:cBhvr>
                                        <p:cTn id="66" dur="500"/>
                                        <p:tgtEl>
                                          <p:spTgt spid="309"/>
                                        </p:tgtEl>
                                      </p:cBhvr>
                                    </p:animEffect>
                                  </p:childTnLst>
                                </p:cTn>
                              </p:par>
                              <p:par>
                                <p:cTn id="67" presetID="22" presetClass="entr" presetSubtype="8" fill="hold" nodeType="withEffect">
                                  <p:stCondLst>
                                    <p:cond delay="0"/>
                                  </p:stCondLst>
                                  <p:childTnLst>
                                    <p:set>
                                      <p:cBhvr>
                                        <p:cTn id="68" dur="1" fill="hold">
                                          <p:stCondLst>
                                            <p:cond delay="0"/>
                                          </p:stCondLst>
                                        </p:cTn>
                                        <p:tgtEl>
                                          <p:spTgt spid="244"/>
                                        </p:tgtEl>
                                        <p:attrNameLst>
                                          <p:attrName>style.visibility</p:attrName>
                                        </p:attrNameLst>
                                      </p:cBhvr>
                                      <p:to>
                                        <p:strVal val="visible"/>
                                      </p:to>
                                    </p:set>
                                    <p:animEffect transition="in" filter="wipe(left)">
                                      <p:cBhvr>
                                        <p:cTn id="69" dur="500"/>
                                        <p:tgtEl>
                                          <p:spTgt spid="244"/>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292"/>
                                        </p:tgtEl>
                                        <p:attrNameLst>
                                          <p:attrName>style.visibility</p:attrName>
                                        </p:attrNameLst>
                                      </p:cBhvr>
                                      <p:to>
                                        <p:strVal val="visible"/>
                                      </p:to>
                                    </p:set>
                                    <p:animEffect transition="in" filter="wipe(left)">
                                      <p:cBhvr>
                                        <p:cTn id="73" dur="500"/>
                                        <p:tgtEl>
                                          <p:spTgt spid="292"/>
                                        </p:tgtEl>
                                      </p:cBhvr>
                                    </p:animEffect>
                                  </p:childTnLst>
                                </p:cTn>
                              </p:par>
                              <p:par>
                                <p:cTn id="74" presetID="22" presetClass="entr" presetSubtype="8" fill="hold" nodeType="withEffect">
                                  <p:stCondLst>
                                    <p:cond delay="0"/>
                                  </p:stCondLst>
                                  <p:childTnLst>
                                    <p:set>
                                      <p:cBhvr>
                                        <p:cTn id="75" dur="1" fill="hold">
                                          <p:stCondLst>
                                            <p:cond delay="0"/>
                                          </p:stCondLst>
                                        </p:cTn>
                                        <p:tgtEl>
                                          <p:spTgt spid="250"/>
                                        </p:tgtEl>
                                        <p:attrNameLst>
                                          <p:attrName>style.visibility</p:attrName>
                                        </p:attrNameLst>
                                      </p:cBhvr>
                                      <p:to>
                                        <p:strVal val="visible"/>
                                      </p:to>
                                    </p:set>
                                    <p:animEffect transition="in" filter="wipe(left)">
                                      <p:cBhvr>
                                        <p:cTn id="76" dur="500"/>
                                        <p:tgtEl>
                                          <p:spTgt spid="250"/>
                                        </p:tgtEl>
                                      </p:cBhvr>
                                    </p:animEffect>
                                  </p:childTnLst>
                                </p:cTn>
                              </p:par>
                              <p:par>
                                <p:cTn id="77" presetID="22" presetClass="entr" presetSubtype="8" fill="hold" nodeType="withEffect">
                                  <p:stCondLst>
                                    <p:cond delay="0"/>
                                  </p:stCondLst>
                                  <p:childTnLst>
                                    <p:set>
                                      <p:cBhvr>
                                        <p:cTn id="78" dur="1" fill="hold">
                                          <p:stCondLst>
                                            <p:cond delay="0"/>
                                          </p:stCondLst>
                                        </p:cTn>
                                        <p:tgtEl>
                                          <p:spTgt spid="268"/>
                                        </p:tgtEl>
                                        <p:attrNameLst>
                                          <p:attrName>style.visibility</p:attrName>
                                        </p:attrNameLst>
                                      </p:cBhvr>
                                      <p:to>
                                        <p:strVal val="visible"/>
                                      </p:to>
                                    </p:set>
                                    <p:animEffect transition="in" filter="wipe(left)">
                                      <p:cBhvr>
                                        <p:cTn id="79" dur="500"/>
                                        <p:tgtEl>
                                          <p:spTgt spid="268"/>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274"/>
                                        </p:tgtEl>
                                        <p:attrNameLst>
                                          <p:attrName>style.visibility</p:attrName>
                                        </p:attrNameLst>
                                      </p:cBhvr>
                                      <p:to>
                                        <p:strVal val="visible"/>
                                      </p:to>
                                    </p:set>
                                    <p:animEffect transition="in" filter="wipe(left)">
                                      <p:cBhvr>
                                        <p:cTn id="83" dur="500"/>
                                        <p:tgtEl>
                                          <p:spTgt spid="274"/>
                                        </p:tgtEl>
                                      </p:cBhvr>
                                    </p:animEffect>
                                  </p:childTnLst>
                                </p:cTn>
                              </p:par>
                              <p:par>
                                <p:cTn id="84" presetID="22" presetClass="entr" presetSubtype="8" fill="hold" nodeType="withEffect">
                                  <p:stCondLst>
                                    <p:cond delay="0"/>
                                  </p:stCondLst>
                                  <p:childTnLst>
                                    <p:set>
                                      <p:cBhvr>
                                        <p:cTn id="85" dur="1" fill="hold">
                                          <p:stCondLst>
                                            <p:cond delay="0"/>
                                          </p:stCondLst>
                                        </p:cTn>
                                        <p:tgtEl>
                                          <p:spTgt spid="256"/>
                                        </p:tgtEl>
                                        <p:attrNameLst>
                                          <p:attrName>style.visibility</p:attrName>
                                        </p:attrNameLst>
                                      </p:cBhvr>
                                      <p:to>
                                        <p:strVal val="visible"/>
                                      </p:to>
                                    </p:set>
                                    <p:animEffect transition="in" filter="wipe(left)">
                                      <p:cBhvr>
                                        <p:cTn id="86" dur="500"/>
                                        <p:tgtEl>
                                          <p:spTgt spid="256"/>
                                        </p:tgtEl>
                                      </p:cBhvr>
                                    </p:animEffect>
                                  </p:childTnLst>
                                </p:cTn>
                              </p:par>
                              <p:par>
                                <p:cTn id="87" presetID="22" presetClass="entr" presetSubtype="8" fill="hold" nodeType="withEffect">
                                  <p:stCondLst>
                                    <p:cond delay="0"/>
                                  </p:stCondLst>
                                  <p:childTnLst>
                                    <p:set>
                                      <p:cBhvr>
                                        <p:cTn id="88" dur="1" fill="hold">
                                          <p:stCondLst>
                                            <p:cond delay="0"/>
                                          </p:stCondLst>
                                        </p:cTn>
                                        <p:tgtEl>
                                          <p:spTgt spid="298"/>
                                        </p:tgtEl>
                                        <p:attrNameLst>
                                          <p:attrName>style.visibility</p:attrName>
                                        </p:attrNameLst>
                                      </p:cBhvr>
                                      <p:to>
                                        <p:strVal val="visible"/>
                                      </p:to>
                                    </p:set>
                                    <p:animEffect transition="in" filter="wipe(left)">
                                      <p:cBhvr>
                                        <p:cTn id="89" dur="500"/>
                                        <p:tgtEl>
                                          <p:spTgt spid="298"/>
                                        </p:tgtEl>
                                      </p:cBhvr>
                                    </p:animEffect>
                                  </p:childTnLst>
                                </p:cTn>
                              </p:par>
                            </p:childTnLst>
                          </p:cTn>
                        </p:par>
                        <p:par>
                          <p:cTn id="90" fill="hold">
                            <p:stCondLst>
                              <p:cond delay="2000"/>
                            </p:stCondLst>
                            <p:childTnLst>
                              <p:par>
                                <p:cTn id="91" presetID="22" presetClass="entr" presetSubtype="8" fill="hold" nodeType="afterEffect">
                                  <p:stCondLst>
                                    <p:cond delay="0"/>
                                  </p:stCondLst>
                                  <p:childTnLst>
                                    <p:set>
                                      <p:cBhvr>
                                        <p:cTn id="92" dur="1" fill="hold">
                                          <p:stCondLst>
                                            <p:cond delay="0"/>
                                          </p:stCondLst>
                                        </p:cTn>
                                        <p:tgtEl>
                                          <p:spTgt spid="262"/>
                                        </p:tgtEl>
                                        <p:attrNameLst>
                                          <p:attrName>style.visibility</p:attrName>
                                        </p:attrNameLst>
                                      </p:cBhvr>
                                      <p:to>
                                        <p:strVal val="visible"/>
                                      </p:to>
                                    </p:set>
                                    <p:animEffect transition="in" filter="wipe(left)">
                                      <p:cBhvr>
                                        <p:cTn id="93" dur="500"/>
                                        <p:tgtEl>
                                          <p:spTgt spid="262"/>
                                        </p:tgtEl>
                                      </p:cBhvr>
                                    </p:animEffect>
                                  </p:childTnLst>
                                </p:cTn>
                              </p:par>
                              <p:par>
                                <p:cTn id="94" presetID="22" presetClass="entr" presetSubtype="8" fill="hold" nodeType="withEffect">
                                  <p:stCondLst>
                                    <p:cond delay="0"/>
                                  </p:stCondLst>
                                  <p:childTnLst>
                                    <p:set>
                                      <p:cBhvr>
                                        <p:cTn id="95" dur="1" fill="hold">
                                          <p:stCondLst>
                                            <p:cond delay="0"/>
                                          </p:stCondLst>
                                        </p:cTn>
                                        <p:tgtEl>
                                          <p:spTgt spid="280"/>
                                        </p:tgtEl>
                                        <p:attrNameLst>
                                          <p:attrName>style.visibility</p:attrName>
                                        </p:attrNameLst>
                                      </p:cBhvr>
                                      <p:to>
                                        <p:strVal val="visible"/>
                                      </p:to>
                                    </p:set>
                                    <p:animEffect transition="in" filter="wipe(left)">
                                      <p:cBhvr>
                                        <p:cTn id="96" dur="500"/>
                                        <p:tgtEl>
                                          <p:spTgt spid="280"/>
                                        </p:tgtEl>
                                      </p:cBhvr>
                                    </p:animEffect>
                                  </p:childTnLst>
                                </p:cTn>
                              </p:par>
                            </p:childTnLst>
                          </p:cTn>
                        </p:par>
                        <p:par>
                          <p:cTn id="97" fill="hold">
                            <p:stCondLst>
                              <p:cond delay="2500"/>
                            </p:stCondLst>
                            <p:childTnLst>
                              <p:par>
                                <p:cTn id="98" presetID="22" presetClass="entr" presetSubtype="8" fill="hold" nodeType="afterEffect">
                                  <p:stCondLst>
                                    <p:cond delay="0"/>
                                  </p:stCondLst>
                                  <p:childTnLst>
                                    <p:set>
                                      <p:cBhvr>
                                        <p:cTn id="99" dur="1" fill="hold">
                                          <p:stCondLst>
                                            <p:cond delay="0"/>
                                          </p:stCondLst>
                                        </p:cTn>
                                        <p:tgtEl>
                                          <p:spTgt spid="286"/>
                                        </p:tgtEl>
                                        <p:attrNameLst>
                                          <p:attrName>style.visibility</p:attrName>
                                        </p:attrNameLst>
                                      </p:cBhvr>
                                      <p:to>
                                        <p:strVal val="visible"/>
                                      </p:to>
                                    </p:set>
                                    <p:animEffect transition="in" filter="wipe(left)">
                                      <p:cBhvr>
                                        <p:cTn id="100" dur="500"/>
                                        <p:tgtEl>
                                          <p:spTgt spid="286"/>
                                        </p:tgtEl>
                                      </p:cBhvr>
                                    </p:animEffect>
                                  </p:childTnLst>
                                </p:cTn>
                              </p:par>
                            </p:childTnLst>
                          </p:cTn>
                        </p:par>
                        <p:par>
                          <p:cTn id="101" fill="hold">
                            <p:stCondLst>
                              <p:cond delay="3000"/>
                            </p:stCondLst>
                            <p:childTnLst>
                              <p:par>
                                <p:cTn id="102" presetID="22" presetClass="entr" presetSubtype="1" fill="hold" grpId="0" nodeType="afterEffect">
                                  <p:stCondLst>
                                    <p:cond delay="0"/>
                                  </p:stCondLst>
                                  <p:childTnLst>
                                    <p:set>
                                      <p:cBhvr>
                                        <p:cTn id="103" dur="1" fill="hold">
                                          <p:stCondLst>
                                            <p:cond delay="0"/>
                                          </p:stCondLst>
                                        </p:cTn>
                                        <p:tgtEl>
                                          <p:spTgt spid="360"/>
                                        </p:tgtEl>
                                        <p:attrNameLst>
                                          <p:attrName>style.visibility</p:attrName>
                                        </p:attrNameLst>
                                      </p:cBhvr>
                                      <p:to>
                                        <p:strVal val="visible"/>
                                      </p:to>
                                    </p:set>
                                    <p:animEffect transition="in" filter="wipe(up)">
                                      <p:cBhvr>
                                        <p:cTn id="104"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208" grpId="0" animBg="1"/>
      <p:bldP spid="209" grpId="0" animBg="1"/>
      <p:bldP spid="210" grpId="0" animBg="1"/>
      <p:bldP spid="3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基本概念</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3" name="内容占位符 2"/>
          <p:cNvSpPr>
            <a:spLocks noGrp="1"/>
          </p:cNvSpPr>
          <p:nvPr>
            <p:ph idx="1"/>
          </p:nvPr>
        </p:nvSpPr>
        <p:spPr>
          <a:xfrm>
            <a:off x="457200" y="1396210"/>
            <a:ext cx="8229600" cy="4687598"/>
          </a:xfrm>
        </p:spPr>
        <p:txBody>
          <a:bodyPr/>
          <a:lstStyle/>
          <a:p>
            <a:r>
              <a:rPr lang="zh-CN" altLang="en-US" dirty="0"/>
              <a:t>链路 </a:t>
            </a:r>
            <a:r>
              <a:rPr lang="en-US" altLang="zh-CN" dirty="0"/>
              <a:t>(link)</a:t>
            </a:r>
          </a:p>
          <a:p>
            <a:pPr lvl="1"/>
            <a:r>
              <a:rPr lang="zh-CN" altLang="en-US" sz="1800" dirty="0"/>
              <a:t>物理直连介质：同轴电缆、铜线、光纤、无线电频谱</a:t>
            </a:r>
            <a:endParaRPr lang="en-US" altLang="zh-CN" sz="1800" dirty="0"/>
          </a:p>
          <a:p>
            <a:pPr lvl="1"/>
            <a:r>
              <a:rPr lang="zh-CN" altLang="en-US" sz="1800" dirty="0"/>
              <a:t>网络连通有不同的层次，最底层是一个或多个计算机通过物理介质直连</a:t>
            </a:r>
            <a:endParaRPr lang="en-US" altLang="zh-CN" sz="1800" dirty="0"/>
          </a:p>
          <a:p>
            <a:r>
              <a:rPr lang="zh-CN" altLang="en-US" dirty="0"/>
              <a:t>结点 </a:t>
            </a:r>
            <a:r>
              <a:rPr lang="en-US" altLang="zh-CN" dirty="0"/>
              <a:t>(node)</a:t>
            </a:r>
          </a:p>
          <a:p>
            <a:pPr lvl="1"/>
            <a:r>
              <a:rPr lang="zh-CN" altLang="en-US" sz="1800" dirty="0"/>
              <a:t>被连接的计算机</a:t>
            </a:r>
            <a:r>
              <a:rPr lang="en-US" altLang="zh-CN" sz="1800" dirty="0"/>
              <a:t>/</a:t>
            </a:r>
            <a:r>
              <a:rPr lang="zh-CN" altLang="en-US" sz="1800" dirty="0"/>
              <a:t>其它硬件，分两类</a:t>
            </a:r>
            <a:endParaRPr lang="en-US" altLang="zh-CN" sz="1800" dirty="0"/>
          </a:p>
          <a:p>
            <a:pPr lvl="2"/>
            <a:r>
              <a:rPr lang="zh-CN" altLang="en-US" dirty="0"/>
              <a:t>主机</a:t>
            </a:r>
            <a:r>
              <a:rPr lang="en-US" altLang="zh-CN" dirty="0"/>
              <a:t>(</a:t>
            </a:r>
            <a:r>
              <a:rPr lang="zh-CN" altLang="en-US" dirty="0"/>
              <a:t>端系统</a:t>
            </a:r>
            <a:r>
              <a:rPr lang="en-US" altLang="zh-CN" dirty="0"/>
              <a:t>)</a:t>
            </a:r>
            <a:r>
              <a:rPr lang="zh-CN" altLang="en-US" dirty="0"/>
              <a:t>：传统</a:t>
            </a:r>
            <a:r>
              <a:rPr lang="en-US" altLang="zh-CN" dirty="0"/>
              <a:t>PC</a:t>
            </a:r>
            <a:r>
              <a:rPr lang="zh-CN" altLang="en-US" dirty="0"/>
              <a:t>、服务器、</a:t>
            </a:r>
            <a:r>
              <a:rPr lang="en-US" altLang="zh-CN" dirty="0"/>
              <a:t> </a:t>
            </a:r>
            <a:r>
              <a:rPr lang="zh-CN" altLang="en-US" dirty="0"/>
              <a:t>智能手机、智能家电、传感设备等</a:t>
            </a:r>
            <a:endParaRPr lang="en-US" altLang="zh-CN" dirty="0"/>
          </a:p>
          <a:p>
            <a:pPr lvl="2"/>
            <a:r>
              <a:rPr lang="zh-CN" altLang="en-US" dirty="0"/>
              <a:t>网络内部交换结点：二层交换机、</a:t>
            </a:r>
            <a:r>
              <a:rPr lang="en-US" altLang="zh-CN" dirty="0"/>
              <a:t>AP</a:t>
            </a:r>
            <a:r>
              <a:rPr lang="zh-CN" altLang="en-US" dirty="0"/>
              <a:t>、基站、路由器等</a:t>
            </a:r>
          </a:p>
          <a:p>
            <a:r>
              <a:rPr lang="zh-CN" altLang="en-US" dirty="0"/>
              <a:t> 云形图</a:t>
            </a:r>
            <a:endParaRPr lang="en-US" altLang="zh-CN" dirty="0"/>
          </a:p>
          <a:p>
            <a:pPr lvl="1"/>
            <a:r>
              <a:rPr lang="zh-CN" altLang="en-US" sz="1800" dirty="0"/>
              <a:t>计算机网络中重要的图标，表示任意类型的网络</a:t>
            </a:r>
            <a:endParaRPr lang="en-US" altLang="zh-CN" sz="1800" dirty="0"/>
          </a:p>
          <a:p>
            <a:pPr lvl="1"/>
            <a:r>
              <a:rPr lang="zh-CN" altLang="en-US" sz="1800"/>
              <a:t>将网络</a:t>
            </a:r>
            <a:r>
              <a:rPr lang="zh-CN" altLang="en-US" sz="1800" dirty="0"/>
              <a:t>的内部结点与使用网络的外部结点分开</a:t>
            </a:r>
          </a:p>
          <a:p>
            <a:endParaRPr lang="zh-CN" altLang="en-US" sz="2200" dirty="0"/>
          </a:p>
        </p:txBody>
      </p:sp>
    </p:spTree>
    <p:extLst>
      <p:ext uri="{BB962C8B-B14F-4D97-AF65-F5344CB8AC3E}">
        <p14:creationId xmlns:p14="http://schemas.microsoft.com/office/powerpoint/2010/main" val="167099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4758088" y="3518164"/>
            <a:ext cx="4336602" cy="3288203"/>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107245" y="3518165"/>
            <a:ext cx="4450997" cy="3297235"/>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基本概念</a:t>
            </a:r>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内容占位符 2"/>
          <p:cNvSpPr txBox="1">
            <a:spLocks/>
          </p:cNvSpPr>
          <p:nvPr/>
        </p:nvSpPr>
        <p:spPr bwMode="auto">
          <a:xfrm>
            <a:off x="77114" y="3518165"/>
            <a:ext cx="4827164" cy="135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交换网络   </a:t>
            </a:r>
            <a:r>
              <a:rPr lang="zh-CN" altLang="en-US" sz="1600" dirty="0">
                <a:solidFill>
                  <a:srgbClr val="FF0000"/>
                </a:solidFill>
              </a:rPr>
              <a:t>线性扩张</a:t>
            </a:r>
            <a:endParaRPr lang="en-US" altLang="zh-CN" sz="1600" dirty="0">
              <a:solidFill>
                <a:srgbClr val="FF0000"/>
              </a:solidFill>
            </a:endParaRPr>
          </a:p>
          <a:p>
            <a:pPr lvl="1"/>
            <a:r>
              <a:rPr lang="zh-CN" altLang="en-US" sz="1600" kern="0" dirty="0"/>
              <a:t>若干结点和链路组成，</a:t>
            </a:r>
            <a:r>
              <a:rPr lang="zh-CN" altLang="en-US" sz="1600" dirty="0"/>
              <a:t>主机间接连通</a:t>
            </a:r>
            <a:endParaRPr lang="en-US" altLang="zh-CN" sz="1600" dirty="0"/>
          </a:p>
          <a:p>
            <a:pPr lvl="1"/>
            <a:r>
              <a:rPr lang="zh-CN" altLang="en-US" sz="1600" dirty="0"/>
              <a:t>主机</a:t>
            </a:r>
            <a:r>
              <a:rPr lang="en-US" altLang="zh-CN" sz="1600" dirty="0"/>
              <a:t>(host)</a:t>
            </a:r>
            <a:r>
              <a:rPr lang="zh-CN" altLang="en-US" sz="1600" dirty="0"/>
              <a:t>：支持用户运行应用程序</a:t>
            </a:r>
            <a:endParaRPr lang="en-US" altLang="zh-CN" sz="1600" dirty="0"/>
          </a:p>
          <a:p>
            <a:pPr lvl="1"/>
            <a:r>
              <a:rPr lang="zh-CN" altLang="en-US" sz="1600" dirty="0"/>
              <a:t>交换结点</a:t>
            </a:r>
            <a:r>
              <a:rPr lang="en-US" altLang="zh-CN" sz="1600" dirty="0"/>
              <a:t>(switch)</a:t>
            </a:r>
            <a:r>
              <a:rPr lang="zh-CN" altLang="en-US" sz="1600" dirty="0"/>
              <a:t>：存储和转发分组</a:t>
            </a:r>
            <a:endParaRPr lang="en-US" altLang="zh-CN" sz="1600" dirty="0"/>
          </a:p>
        </p:txBody>
      </p:sp>
      <p:sp>
        <p:nvSpPr>
          <p:cNvPr id="6" name="内容占位符 2"/>
          <p:cNvSpPr txBox="1">
            <a:spLocks/>
          </p:cNvSpPr>
          <p:nvPr/>
        </p:nvSpPr>
        <p:spPr bwMode="auto">
          <a:xfrm>
            <a:off x="4758089" y="3511617"/>
            <a:ext cx="4336602" cy="156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互联网  </a:t>
            </a:r>
            <a:r>
              <a:rPr lang="zh-CN" altLang="en-US" sz="1600" dirty="0">
                <a:solidFill>
                  <a:srgbClr val="FF0000"/>
                </a:solidFill>
              </a:rPr>
              <a:t>非线性</a:t>
            </a:r>
            <a:endParaRPr lang="en-US" altLang="zh-CN" sz="1600" dirty="0">
              <a:solidFill>
                <a:srgbClr val="FF0000"/>
              </a:solidFill>
            </a:endParaRPr>
          </a:p>
          <a:p>
            <a:pPr marL="576000" lvl="1"/>
            <a:r>
              <a:rPr lang="zh-CN" altLang="en-US" sz="1600" dirty="0"/>
              <a:t>网络的网络</a:t>
            </a:r>
            <a:r>
              <a:rPr lang="en-US" altLang="zh-CN" sz="1600" dirty="0"/>
              <a:t>, </a:t>
            </a:r>
            <a:r>
              <a:rPr lang="zh-CN" altLang="en-US" sz="1600" kern="0" dirty="0"/>
              <a:t>路由器将网络和网络互连</a:t>
            </a:r>
            <a:endParaRPr lang="en-US" altLang="zh-CN" sz="1600" kern="0" dirty="0"/>
          </a:p>
          <a:p>
            <a:pPr marL="576000" lvl="1"/>
            <a:r>
              <a:rPr lang="zh-CN" altLang="en-US" sz="1600" dirty="0"/>
              <a:t>网络可以由网络的嵌套构成</a:t>
            </a:r>
            <a:endParaRPr lang="en-US" altLang="zh-CN" sz="1600" dirty="0"/>
          </a:p>
          <a:p>
            <a:pPr marL="720000" lvl="2"/>
            <a:r>
              <a:rPr lang="zh-CN" altLang="en-US" sz="1400" dirty="0"/>
              <a:t>通过将云互联成更大的云递归构建任意大的网络</a:t>
            </a:r>
            <a:r>
              <a:rPr lang="en-US" altLang="zh-CN" sz="1400" kern="0" dirty="0"/>
              <a:t> </a:t>
            </a:r>
          </a:p>
        </p:txBody>
      </p:sp>
      <p:grpSp>
        <p:nvGrpSpPr>
          <p:cNvPr id="86" name="组合 85"/>
          <p:cNvGrpSpPr/>
          <p:nvPr/>
        </p:nvGrpSpPr>
        <p:grpSpPr>
          <a:xfrm>
            <a:off x="5186344" y="4921968"/>
            <a:ext cx="3586477" cy="1895889"/>
            <a:chOff x="5320456" y="4287984"/>
            <a:chExt cx="3586477" cy="1895889"/>
          </a:xfrm>
        </p:grpSpPr>
        <p:pic>
          <p:nvPicPr>
            <p:cNvPr id="30"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0456" y="4287984"/>
              <a:ext cx="3586477" cy="189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直接连接符 44"/>
            <p:cNvCxnSpPr>
              <a:stCxn id="41" idx="2"/>
            </p:cNvCxnSpPr>
            <p:nvPr/>
          </p:nvCxnSpPr>
          <p:spPr>
            <a:xfrm flipH="1" flipV="1">
              <a:off x="6197941" y="4878906"/>
              <a:ext cx="663884" cy="13304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3" idx="0"/>
            </p:cNvCxnSpPr>
            <p:nvPr/>
          </p:nvCxnSpPr>
          <p:spPr>
            <a:xfrm flipH="1">
              <a:off x="5917762" y="5251901"/>
              <a:ext cx="665021" cy="9954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1" idx="2"/>
            </p:cNvCxnSpPr>
            <p:nvPr/>
          </p:nvCxnSpPr>
          <p:spPr>
            <a:xfrm flipH="1">
              <a:off x="6564077" y="5011954"/>
              <a:ext cx="297748" cy="33255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43" idx="3"/>
            </p:cNvCxnSpPr>
            <p:nvPr/>
          </p:nvCxnSpPr>
          <p:spPr>
            <a:xfrm flipH="1">
              <a:off x="6969920" y="5659232"/>
              <a:ext cx="981114" cy="202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974366" y="4861581"/>
              <a:ext cx="663884" cy="13304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796891" y="4546348"/>
              <a:ext cx="545534" cy="30439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7666560" y="4994629"/>
              <a:ext cx="490108" cy="4383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7762455" y="5591604"/>
              <a:ext cx="624530" cy="9304"/>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7215909" y="5081086"/>
              <a:ext cx="474163" cy="19742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1"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6038" y="4649921"/>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1940" y="5175720"/>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4689" y="4334924"/>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5035" y="4719907"/>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2712" y="5336833"/>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3210" y="4791459"/>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2" name="Picture 1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5892" y="4941677"/>
              <a:ext cx="295825" cy="193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3" name="Picture 1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33804" y="5548984"/>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cxnSp>
          <p:nvCxnSpPr>
            <p:cNvPr id="84" name="直接连接符 83"/>
            <p:cNvCxnSpPr>
              <a:stCxn id="43" idx="0"/>
            </p:cNvCxnSpPr>
            <p:nvPr/>
          </p:nvCxnSpPr>
          <p:spPr>
            <a:xfrm flipH="1" flipV="1">
              <a:off x="7575993" y="5048009"/>
              <a:ext cx="216426" cy="50097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529883" y="5329925"/>
              <a:ext cx="686026" cy="6414"/>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0" idx="3"/>
            </p:cNvCxnSpPr>
            <p:nvPr/>
          </p:nvCxnSpPr>
          <p:spPr>
            <a:xfrm flipH="1" flipV="1">
              <a:off x="6452323" y="5375965"/>
              <a:ext cx="634525" cy="28326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3" name="Picture 1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4168" y="5251901"/>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 name="Picture 1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9618" y="5548984"/>
              <a:ext cx="317230" cy="2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7"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9888" y="5041800"/>
              <a:ext cx="571304" cy="4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组合 84"/>
          <p:cNvGrpSpPr/>
          <p:nvPr/>
        </p:nvGrpSpPr>
        <p:grpSpPr>
          <a:xfrm>
            <a:off x="361729" y="5014870"/>
            <a:ext cx="3641091" cy="1800530"/>
            <a:chOff x="837217" y="4283350"/>
            <a:chExt cx="3641091" cy="1800530"/>
          </a:xfrm>
        </p:grpSpPr>
        <p:pic>
          <p:nvPicPr>
            <p:cNvPr id="7"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4354" y="4624978"/>
              <a:ext cx="2571975" cy="112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a:endCxn id="15" idx="1"/>
            </p:cNvCxnSpPr>
            <p:nvPr/>
          </p:nvCxnSpPr>
          <p:spPr>
            <a:xfrm>
              <a:off x="1096171" y="4937160"/>
              <a:ext cx="549707" cy="30673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817879" y="4818631"/>
              <a:ext cx="862394" cy="42526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2963472" y="5574013"/>
              <a:ext cx="494881" cy="20419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5122" y="476634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直接连接符 38"/>
            <p:cNvCxnSpPr/>
            <p:nvPr/>
          </p:nvCxnSpPr>
          <p:spPr>
            <a:xfrm flipV="1">
              <a:off x="1177279" y="5291224"/>
              <a:ext cx="490732" cy="17481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7"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5471" y="5031208"/>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直接连接符 51"/>
            <p:cNvCxnSpPr/>
            <p:nvPr/>
          </p:nvCxnSpPr>
          <p:spPr>
            <a:xfrm flipH="1" flipV="1">
              <a:off x="1905086" y="5277097"/>
              <a:ext cx="1033314" cy="30410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2726436" y="5042877"/>
              <a:ext cx="731917" cy="21478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0" idx="2"/>
            </p:cNvCxnSpPr>
            <p:nvPr/>
          </p:nvCxnSpPr>
          <p:spPr>
            <a:xfrm flipH="1">
              <a:off x="2696114" y="4658353"/>
              <a:ext cx="846700" cy="18581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394365" y="4836662"/>
              <a:ext cx="797210" cy="23791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3437110" y="5085441"/>
              <a:ext cx="635506" cy="25907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2410" y="4632728"/>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941" y="570718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7036" y="4283350"/>
              <a:ext cx="451556" cy="3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217" y="5308324"/>
              <a:ext cx="451556" cy="37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 name="直接连接符 82"/>
            <p:cNvCxnSpPr/>
            <p:nvPr/>
          </p:nvCxnSpPr>
          <p:spPr>
            <a:xfrm flipH="1">
              <a:off x="1827994" y="5243054"/>
              <a:ext cx="868120" cy="884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878" y="5111817"/>
              <a:ext cx="385762" cy="26414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03233" y="4682568"/>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69003" y="5424968"/>
              <a:ext cx="385762" cy="28326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4519" y="4861581"/>
              <a:ext cx="385762" cy="28146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9" descr="抽象图标21黄"/>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70939" y="5121799"/>
              <a:ext cx="385762" cy="233200"/>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圆角矩形 86"/>
          <p:cNvSpPr/>
          <p:nvPr/>
        </p:nvSpPr>
        <p:spPr>
          <a:xfrm>
            <a:off x="79248" y="1396211"/>
            <a:ext cx="9015442" cy="1908637"/>
          </a:xfrm>
          <a:prstGeom prst="roundRect">
            <a:avLst>
              <a:gd name="adj" fmla="val 1407"/>
            </a:avLst>
          </a:prstGeom>
          <a:solidFill>
            <a:srgbClr val="EBEBF5"/>
          </a:solidFill>
          <a:ln>
            <a:solidFill>
              <a:srgbClr val="EFEF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内容占位符 2"/>
          <p:cNvSpPr>
            <a:spLocks noGrp="1"/>
          </p:cNvSpPr>
          <p:nvPr>
            <p:ph idx="1"/>
          </p:nvPr>
        </p:nvSpPr>
        <p:spPr>
          <a:xfrm>
            <a:off x="79248" y="1396211"/>
            <a:ext cx="8229600" cy="1341120"/>
          </a:xfrm>
        </p:spPr>
        <p:txBody>
          <a:bodyPr/>
          <a:lstStyle/>
          <a:p>
            <a:r>
              <a:rPr lang="zh-CN" altLang="en-US" dirty="0"/>
              <a:t>直连链路</a:t>
            </a:r>
            <a:endParaRPr lang="en-US" altLang="zh-CN" dirty="0"/>
          </a:p>
          <a:p>
            <a:pPr lvl="1"/>
            <a:r>
              <a:rPr lang="zh-CN" altLang="en-US" sz="1800" dirty="0"/>
              <a:t>所有的结点都是直连的</a:t>
            </a:r>
            <a:endParaRPr lang="en-US" altLang="zh-CN" sz="1800" dirty="0"/>
          </a:p>
        </p:txBody>
      </p:sp>
      <p:sp>
        <p:nvSpPr>
          <p:cNvPr id="89" name="Text Box 48"/>
          <p:cNvSpPr txBox="1">
            <a:spLocks noChangeArrowheads="1"/>
          </p:cNvSpPr>
          <p:nvPr/>
        </p:nvSpPr>
        <p:spPr bwMode="auto">
          <a:xfrm>
            <a:off x="1892573" y="296113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latin typeface="Times New Roman" panose="02020603050405020304" pitchFamily="18" charset="0"/>
                <a:ea typeface="黑体" panose="02010609060101010101" pitchFamily="49" charset="-122"/>
              </a:rPr>
              <a:t>点对点</a:t>
            </a:r>
            <a:endParaRPr kumimoji="1" lang="zh-CN" altLang="en-US" sz="1400" dirty="0">
              <a:ea typeface="黑体" panose="02010609060101010101" pitchFamily="49" charset="-122"/>
            </a:endParaRPr>
          </a:p>
        </p:txBody>
      </p:sp>
      <p:grpSp>
        <p:nvGrpSpPr>
          <p:cNvPr id="90" name="组合 89"/>
          <p:cNvGrpSpPr/>
          <p:nvPr/>
        </p:nvGrpSpPr>
        <p:grpSpPr>
          <a:xfrm>
            <a:off x="847344" y="2433384"/>
            <a:ext cx="3237386" cy="379975"/>
            <a:chOff x="993648" y="3091752"/>
            <a:chExt cx="3237386" cy="379975"/>
          </a:xfrm>
        </p:grpSpPr>
        <p:sp>
          <p:nvSpPr>
            <p:cNvPr id="91" name="圆角矩形 90"/>
            <p:cNvSpPr/>
            <p:nvPr/>
          </p:nvSpPr>
          <p:spPr>
            <a:xfrm>
              <a:off x="1450848" y="3307081"/>
              <a:ext cx="2304288"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3648" y="309175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5136" y="3095027"/>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4" name="组合 93"/>
          <p:cNvGrpSpPr/>
          <p:nvPr/>
        </p:nvGrpSpPr>
        <p:grpSpPr>
          <a:xfrm>
            <a:off x="4998718" y="2373222"/>
            <a:ext cx="3108961" cy="587909"/>
            <a:chOff x="4901182" y="3031590"/>
            <a:chExt cx="3108961" cy="587909"/>
          </a:xfrm>
        </p:grpSpPr>
        <p:sp>
          <p:nvSpPr>
            <p:cNvPr id="95" name="圆角矩形 94"/>
            <p:cNvSpPr/>
            <p:nvPr/>
          </p:nvSpPr>
          <p:spPr>
            <a:xfrm>
              <a:off x="4901182" y="3573780"/>
              <a:ext cx="3108961"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a:off x="5365383" y="3385430"/>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7"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4693" y="3031590"/>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8" name="直接连接符 97"/>
            <p:cNvCxnSpPr/>
            <p:nvPr/>
          </p:nvCxnSpPr>
          <p:spPr>
            <a:xfrm>
              <a:off x="605423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9"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354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 name="直接连接符 99"/>
            <p:cNvCxnSpPr/>
            <p:nvPr/>
          </p:nvCxnSpPr>
          <p:spPr>
            <a:xfrm>
              <a:off x="684671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1"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76021" y="3037686"/>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 name="直接连接符 101"/>
            <p:cNvCxnSpPr/>
            <p:nvPr/>
          </p:nvCxnSpPr>
          <p:spPr>
            <a:xfrm>
              <a:off x="7474599" y="3397622"/>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3"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3909" y="304378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 name="Text Box 48"/>
          <p:cNvSpPr txBox="1">
            <a:spLocks noChangeArrowheads="1"/>
          </p:cNvSpPr>
          <p:nvPr/>
        </p:nvSpPr>
        <p:spPr bwMode="auto">
          <a:xfrm>
            <a:off x="5929158" y="299707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ea typeface="黑体" panose="02010609060101010101" pitchFamily="49" charset="-122"/>
              </a:rPr>
              <a:t>多路访问</a:t>
            </a:r>
          </a:p>
        </p:txBody>
      </p:sp>
    </p:spTree>
    <p:extLst>
      <p:ext uri="{BB962C8B-B14F-4D97-AF65-F5344CB8AC3E}">
        <p14:creationId xmlns:p14="http://schemas.microsoft.com/office/powerpoint/2010/main" val="262051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8">
                                            <p:txEl>
                                              <p:pRg st="0" end="0"/>
                                            </p:txEl>
                                          </p:spTgt>
                                        </p:tgtEl>
                                        <p:attrNameLst>
                                          <p:attrName>style.visibility</p:attrName>
                                        </p:attrNameLst>
                                      </p:cBhvr>
                                      <p:to>
                                        <p:strVal val="visible"/>
                                      </p:to>
                                    </p:set>
                                    <p:animEffect transition="in" filter="dissolve">
                                      <p:cBhvr>
                                        <p:cTn id="10" dur="500"/>
                                        <p:tgtEl>
                                          <p:spTgt spid="88">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8">
                                            <p:txEl>
                                              <p:pRg st="1" end="1"/>
                                            </p:txEl>
                                          </p:spTgt>
                                        </p:tgtEl>
                                        <p:attrNameLst>
                                          <p:attrName>style.visibility</p:attrName>
                                        </p:attrNameLst>
                                      </p:cBhvr>
                                      <p:to>
                                        <p:strVal val="visible"/>
                                      </p:to>
                                    </p:set>
                                    <p:animEffect transition="in" filter="dissolve">
                                      <p:cBhvr>
                                        <p:cTn id="13" dur="500"/>
                                        <p:tgtEl>
                                          <p:spTgt spid="88">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dissolve">
                                      <p:cBhvr>
                                        <p:cTn id="16" dur="500"/>
                                        <p:tgtEl>
                                          <p:spTgt spid="89"/>
                                        </p:tgtEl>
                                      </p:cBhvr>
                                    </p:animEffect>
                                  </p:childTnLst>
                                </p:cTn>
                              </p:par>
                              <p:par>
                                <p:cTn id="17" presetID="9"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dissolve">
                                      <p:cBhvr>
                                        <p:cTn id="19" dur="500"/>
                                        <p:tgtEl>
                                          <p:spTgt spid="90"/>
                                        </p:tgtEl>
                                      </p:cBhvr>
                                    </p:animEffect>
                                  </p:childTnLst>
                                </p:cTn>
                              </p:par>
                              <p:par>
                                <p:cTn id="20" presetID="9"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dissolve">
                                      <p:cBhvr>
                                        <p:cTn id="22" dur="500"/>
                                        <p:tgtEl>
                                          <p:spTgt spid="9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dissolve">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dissolve">
                                      <p:cBhvr>
                                        <p:cTn id="30" dur="500"/>
                                        <p:tgtEl>
                                          <p:spTgt spid="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par>
                                <p:cTn id="34" presetID="9" presetClass="entr" presetSubtype="0" fill="hold" nodeType="with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dissolve">
                                      <p:cBhvr>
                                        <p:cTn id="36" dur="500"/>
                                        <p:tgtEl>
                                          <p:spTgt spid="8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dissolve">
                                      <p:cBhvr>
                                        <p:cTn id="41" dur="500"/>
                                        <p:tgtEl>
                                          <p:spTgt spid="6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par>
                                <p:cTn id="45" presetID="9"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dissolv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1" grpId="0" animBg="1"/>
      <p:bldP spid="5" grpId="0"/>
      <p:bldP spid="6" grpId="0"/>
      <p:bldP spid="87" grpId="0" animBg="1"/>
      <p:bldP spid="88" grpId="0" build="p"/>
      <p:bldP spid="89" grpId="0"/>
      <p:bldP spid="1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stretch>
            <a:fillRect/>
          </a:stretch>
        </p:blipFill>
        <p:spPr>
          <a:xfrm flipH="1">
            <a:off x="1963549" y="6153893"/>
            <a:ext cx="427275" cy="504635"/>
          </a:xfrm>
          <a:prstGeom prst="rect">
            <a:avLst/>
          </a:prstGeom>
        </p:spPr>
      </p:pic>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基本概念</a:t>
            </a:r>
          </a:p>
        </p:txBody>
      </p:sp>
      <p:sp>
        <p:nvSpPr>
          <p:cNvPr id="44" name="内容占位符 2"/>
          <p:cNvSpPr txBox="1">
            <a:spLocks/>
          </p:cNvSpPr>
          <p:nvPr/>
        </p:nvSpPr>
        <p:spPr bwMode="auto">
          <a:xfrm>
            <a:off x="444694" y="1368078"/>
            <a:ext cx="8592060" cy="19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因特网</a:t>
            </a:r>
            <a:r>
              <a:rPr lang="en-US" altLang="zh-CN" dirty="0"/>
              <a:t>(Internet)  </a:t>
            </a:r>
            <a:r>
              <a:rPr lang="en-US" altLang="zh-CN" sz="1800" dirty="0">
                <a:solidFill>
                  <a:srgbClr val="FF0000"/>
                </a:solidFill>
              </a:rPr>
              <a:t>---- </a:t>
            </a:r>
            <a:r>
              <a:rPr lang="zh-CN" altLang="en-US" sz="1800">
                <a:solidFill>
                  <a:srgbClr val="FF0000"/>
                </a:solidFill>
              </a:rPr>
              <a:t>互连网</a:t>
            </a:r>
            <a:r>
              <a:rPr lang="zh-CN" altLang="en-US" sz="1800" dirty="0">
                <a:solidFill>
                  <a:srgbClr val="FF0000"/>
                </a:solidFill>
              </a:rPr>
              <a:t>的实例</a:t>
            </a:r>
            <a:endParaRPr lang="en-US" altLang="zh-CN" sz="1800" dirty="0">
              <a:solidFill>
                <a:srgbClr val="FF0000"/>
              </a:solidFill>
            </a:endParaRPr>
          </a:p>
          <a:p>
            <a:pPr lvl="1">
              <a:spcBef>
                <a:spcPts val="1200"/>
              </a:spcBef>
            </a:pPr>
            <a:r>
              <a:rPr lang="zh-CN" altLang="en-US" dirty="0"/>
              <a:t>起源于美国的</a:t>
            </a:r>
            <a:r>
              <a:rPr lang="en-US" altLang="zh-CN" dirty="0"/>
              <a:t>Internet</a:t>
            </a:r>
            <a:r>
              <a:rPr lang="zh-CN" altLang="en-US" dirty="0"/>
              <a:t> 已发展成为世界上最大的国际性计算机互联网</a:t>
            </a:r>
            <a:endParaRPr lang="en-US" altLang="zh-CN" dirty="0"/>
          </a:p>
          <a:p>
            <a:pPr lvl="1">
              <a:spcBef>
                <a:spcPts val="1200"/>
              </a:spcBef>
            </a:pPr>
            <a:r>
              <a:rPr lang="zh-CN" altLang="en-US" dirty="0"/>
              <a:t>根本性创新：将区别很大的不同类型的网络互联</a:t>
            </a:r>
            <a:endParaRPr lang="en-US" altLang="zh-CN" dirty="0"/>
          </a:p>
          <a:p>
            <a:pPr lvl="2"/>
            <a:r>
              <a:rPr lang="zh-CN" altLang="en-US" dirty="0"/>
              <a:t>有线网络、无线局域网、</a:t>
            </a:r>
            <a:r>
              <a:rPr lang="en-US" altLang="zh-CN" dirty="0"/>
              <a:t>4G/5G</a:t>
            </a:r>
            <a:r>
              <a:rPr lang="zh-CN" altLang="en-US" dirty="0"/>
              <a:t>、传感网 </a:t>
            </a:r>
            <a:r>
              <a:rPr lang="en-US" altLang="zh-CN" dirty="0"/>
              <a:t>……</a:t>
            </a:r>
          </a:p>
          <a:p>
            <a:pPr lvl="1"/>
            <a:endParaRPr lang="en-US" altLang="zh-CN" kern="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graphicFrame>
        <p:nvGraphicFramePr>
          <p:cNvPr id="70" name="Object 19"/>
          <p:cNvGraphicFramePr>
            <a:graphicFrameLocks noChangeAspect="1"/>
          </p:cNvGraphicFramePr>
          <p:nvPr>
            <p:extLst>
              <p:ext uri="{D42A27DB-BD31-4B8C-83A1-F6EECF244321}">
                <p14:modId xmlns:p14="http://schemas.microsoft.com/office/powerpoint/2010/main" val="3507486962"/>
              </p:ext>
            </p:extLst>
          </p:nvPr>
        </p:nvGraphicFramePr>
        <p:xfrm>
          <a:off x="2241603" y="3881146"/>
          <a:ext cx="3747381" cy="2499601"/>
        </p:xfrm>
        <a:graphic>
          <a:graphicData uri="http://schemas.openxmlformats.org/presentationml/2006/ole">
            <mc:AlternateContent xmlns:mc="http://schemas.openxmlformats.org/markup-compatibility/2006">
              <mc:Choice xmlns:v="urn:schemas-microsoft-com:vml" Requires="v">
                <p:oleObj spid="_x0000_s1611" name="VISIO" r:id="rId4" imgW="1687068" imgH="964692" progId="Visio.Drawing.11">
                  <p:embed/>
                </p:oleObj>
              </mc:Choice>
              <mc:Fallback>
                <p:oleObj name="VISIO" r:id="rId4" imgW="1687068" imgH="964692" progId="Visio.Drawing.11">
                  <p:embed/>
                  <p:pic>
                    <p:nvPicPr>
                      <p:cNvPr id="0" name="Picture 5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603" y="3881146"/>
                        <a:ext cx="3747381" cy="249960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Text Box 90"/>
          <p:cNvSpPr txBox="1">
            <a:spLocks noChangeArrowheads="1"/>
          </p:cNvSpPr>
          <p:nvPr/>
        </p:nvSpPr>
        <p:spPr bwMode="auto">
          <a:xfrm>
            <a:off x="3728909" y="4841561"/>
            <a:ext cx="10182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chemeClr val="tx1">
                    <a:lumMod val="75000"/>
                    <a:lumOff val="25000"/>
                  </a:schemeClr>
                </a:solidFill>
                <a:latin typeface="黑体" panose="02010609060101010101" pitchFamily="49" charset="-122"/>
                <a:ea typeface="黑体" panose="02010609060101010101" pitchFamily="49" charset="-122"/>
              </a:rPr>
              <a:t>Internet</a:t>
            </a:r>
            <a:endParaRPr kumimoji="1" lang="zh-CN" altLang="en-US" sz="16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72"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5098" y="3679922"/>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 name="直接连接符 72"/>
          <p:cNvCxnSpPr/>
          <p:nvPr/>
        </p:nvCxnSpPr>
        <p:spPr>
          <a:xfrm>
            <a:off x="1941408" y="4623208"/>
            <a:ext cx="541893" cy="21835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038749" y="3845848"/>
            <a:ext cx="522005" cy="87808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6" name="Object 214">
            <a:hlinkClick r:id="" action="ppaction://ole?verb=0"/>
          </p:cNvPr>
          <p:cNvGraphicFramePr>
            <a:graphicFrameLocks/>
          </p:cNvGraphicFramePr>
          <p:nvPr>
            <p:extLst>
              <p:ext uri="{D42A27DB-BD31-4B8C-83A1-F6EECF244321}">
                <p14:modId xmlns:p14="http://schemas.microsoft.com/office/powerpoint/2010/main" val="1874610884"/>
              </p:ext>
            </p:extLst>
          </p:nvPr>
        </p:nvGraphicFramePr>
        <p:xfrm>
          <a:off x="5880710" y="4929736"/>
          <a:ext cx="1291271" cy="157162"/>
        </p:xfrm>
        <a:graphic>
          <a:graphicData uri="http://schemas.openxmlformats.org/presentationml/2006/ole">
            <mc:AlternateContent xmlns:mc="http://schemas.openxmlformats.org/markup-compatibility/2006">
              <mc:Choice xmlns:v="urn:schemas-microsoft-com:vml" Requires="v">
                <p:oleObj spid="_x0000_s1612" name="Microsoft ClipArt Gallery" r:id="rId7" imgW="8293100" imgH="1625600" progId="">
                  <p:embed/>
                </p:oleObj>
              </mc:Choice>
              <mc:Fallback>
                <p:oleObj name="Microsoft ClipArt Gallery" r:id="rId7" imgW="8293100" imgH="1625600" progId="">
                  <p:embed/>
                  <p:pic>
                    <p:nvPicPr>
                      <p:cNvPr id="0" name="Picture 58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0710" y="4929736"/>
                        <a:ext cx="1291271" cy="157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7" name="Picture 342" descr="generic_lapto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00286" y="4723937"/>
            <a:ext cx="552007" cy="53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98"/>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58293" y="4271617"/>
            <a:ext cx="814328" cy="578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oup 34"/>
          <p:cNvGrpSpPr>
            <a:grpSpLocks/>
          </p:cNvGrpSpPr>
          <p:nvPr/>
        </p:nvGrpSpPr>
        <p:grpSpPr bwMode="auto">
          <a:xfrm rot="7239905">
            <a:off x="5306946" y="3867279"/>
            <a:ext cx="306137" cy="370336"/>
            <a:chOff x="4201" y="1344"/>
            <a:chExt cx="750" cy="1002"/>
          </a:xfrm>
        </p:grpSpPr>
        <p:sp>
          <p:nvSpPr>
            <p:cNvPr id="80"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81"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82"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pic>
        <p:nvPicPr>
          <p:cNvPr id="20" name="图片 19"/>
          <p:cNvPicPr>
            <a:picLocks noChangeAspect="1"/>
          </p:cNvPicPr>
          <p:nvPr/>
        </p:nvPicPr>
        <p:blipFill>
          <a:blip r:embed="rId11" cstate="print"/>
          <a:stretch>
            <a:fillRect/>
          </a:stretch>
        </p:blipFill>
        <p:spPr>
          <a:xfrm>
            <a:off x="5744894" y="3415395"/>
            <a:ext cx="522144" cy="663225"/>
          </a:xfrm>
          <a:prstGeom prst="rect">
            <a:avLst/>
          </a:prstGeom>
        </p:spPr>
      </p:pic>
      <p:pic>
        <p:nvPicPr>
          <p:cNvPr id="21" name="图片 20"/>
          <p:cNvPicPr>
            <a:picLocks noChangeAspect="1"/>
          </p:cNvPicPr>
          <p:nvPr/>
        </p:nvPicPr>
        <p:blipFill>
          <a:blip r:embed="rId12" cstate="print"/>
          <a:stretch>
            <a:fillRect/>
          </a:stretch>
        </p:blipFill>
        <p:spPr>
          <a:xfrm>
            <a:off x="2483301" y="6294971"/>
            <a:ext cx="280975" cy="509853"/>
          </a:xfrm>
          <a:prstGeom prst="rect">
            <a:avLst/>
          </a:prstGeom>
        </p:spPr>
      </p:pic>
      <p:sp>
        <p:nvSpPr>
          <p:cNvPr id="88" name="Freeform 27"/>
          <p:cNvSpPr>
            <a:spLocks noChangeArrowheads="1"/>
          </p:cNvSpPr>
          <p:nvPr/>
        </p:nvSpPr>
        <p:spPr bwMode="auto">
          <a:xfrm rot="18770245">
            <a:off x="2062641" y="5912537"/>
            <a:ext cx="1163638" cy="207963"/>
          </a:xfrm>
          <a:custGeom>
            <a:avLst/>
            <a:gdLst>
              <a:gd name="T0" fmla="*/ 0 w 800"/>
              <a:gd name="T1" fmla="*/ 84 h 152"/>
              <a:gd name="T2" fmla="*/ 387 w 800"/>
              <a:gd name="T3" fmla="*/ 100 h 152"/>
              <a:gd name="T4" fmla="*/ 332 w 800"/>
              <a:gd name="T5" fmla="*/ 0 h 152"/>
              <a:gd name="T6" fmla="*/ 800 w 800"/>
              <a:gd name="T7" fmla="*/ 33 h 152"/>
              <a:gd name="T8" fmla="*/ 399 w 800"/>
              <a:gd name="T9" fmla="*/ 43 h 152"/>
              <a:gd name="T10" fmla="*/ 454 w 800"/>
              <a:gd name="T11" fmla="*/ 152 h 152"/>
            </a:gdLst>
            <a:ahLst/>
            <a:cxnLst>
              <a:cxn ang="0">
                <a:pos x="T0" y="T1"/>
              </a:cxn>
              <a:cxn ang="0">
                <a:pos x="T2" y="T3"/>
              </a:cxn>
              <a:cxn ang="0">
                <a:pos x="T4" y="T5"/>
              </a:cxn>
              <a:cxn ang="0">
                <a:pos x="T6" y="T7"/>
              </a:cxn>
              <a:cxn ang="0">
                <a:pos x="T8" y="T9"/>
              </a:cxn>
              <a:cxn ang="0">
                <a:pos x="T10" y="T11"/>
              </a:cxn>
            </a:cxnLst>
            <a:rect l="0" t="0" r="r" b="b"/>
            <a:pathLst>
              <a:path w="800" h="152">
                <a:moveTo>
                  <a:pt x="0" y="84"/>
                </a:moveTo>
                <a:lnTo>
                  <a:pt x="387" y="100"/>
                </a:lnTo>
                <a:lnTo>
                  <a:pt x="332" y="0"/>
                </a:lnTo>
                <a:lnTo>
                  <a:pt x="800" y="33"/>
                </a:lnTo>
                <a:lnTo>
                  <a:pt x="399" y="43"/>
                </a:lnTo>
                <a:lnTo>
                  <a:pt x="454" y="152"/>
                </a:lnTo>
                <a:close/>
              </a:path>
            </a:pathLst>
          </a:custGeom>
          <a:solidFill>
            <a:srgbClr val="00CC99"/>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5659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537967"/>
            <a:ext cx="7586420" cy="4149910"/>
          </a:xfrm>
        </p:spPr>
        <p:txBody>
          <a:bodyPr/>
          <a:lstStyle/>
          <a:p>
            <a:r>
              <a:rPr lang="zh-CN" altLang="en-US" sz="3200">
                <a:solidFill>
                  <a:srgbClr val="FF0000"/>
                </a:solidFill>
              </a:rPr>
              <a:t>计算机网络</a:t>
            </a:r>
            <a:r>
              <a:rPr lang="zh-CN" altLang="en-US" sz="3200" dirty="0">
                <a:solidFill>
                  <a:srgbClr val="FF0000"/>
                </a:solidFill>
              </a:rPr>
              <a:t>的起源与发展</a:t>
            </a:r>
            <a:r>
              <a:rPr lang="en-US" altLang="zh-CN" sz="3200" dirty="0">
                <a:solidFill>
                  <a:srgbClr val="FF0000"/>
                </a:solidFill>
              </a:rPr>
              <a:t>  </a:t>
            </a:r>
          </a:p>
          <a:p>
            <a:r>
              <a:rPr lang="en-US" altLang="zh-CN" sz="3200" dirty="0"/>
              <a:t> Internet</a:t>
            </a:r>
            <a:r>
              <a:rPr lang="zh-CN" altLang="en-US" sz="3200" dirty="0"/>
              <a:t>的组成</a:t>
            </a:r>
            <a:endParaRPr lang="en-US" altLang="zh-CN" sz="3200" dirty="0"/>
          </a:p>
          <a:p>
            <a:r>
              <a:rPr lang="zh-CN" altLang="en-US" sz="3200" dirty="0"/>
              <a:t>计算机网络的性能</a:t>
            </a:r>
          </a:p>
          <a:p>
            <a:r>
              <a:rPr lang="zh-CN" altLang="en-US" sz="3200" dirty="0"/>
              <a:t>计算机网络</a:t>
            </a:r>
            <a:r>
              <a:rPr lang="zh-CN" altLang="en-US" sz="3200"/>
              <a:t>体系结构 </a:t>
            </a:r>
            <a:endParaRPr lang="en-US" altLang="zh-CN" sz="3200" dirty="0"/>
          </a:p>
        </p:txBody>
      </p:sp>
      <p:sp>
        <p:nvSpPr>
          <p:cNvPr id="5" name="文本框 4"/>
          <p:cNvSpPr txBox="1"/>
          <p:nvPr/>
        </p:nvSpPr>
        <p:spPr>
          <a:xfrm>
            <a:off x="225778" y="6243935"/>
            <a:ext cx="8461022" cy="425758"/>
          </a:xfrm>
          <a:prstGeom prst="rect">
            <a:avLst/>
          </a:prstGeom>
          <a:noFill/>
        </p:spPr>
        <p:txBody>
          <a:bodyPr wrap="square" rtlCol="0">
            <a:spAutoFit/>
          </a:bodyPr>
          <a:lstStyle/>
          <a:p>
            <a:pPr fontAlgn="base">
              <a:lnSpc>
                <a:spcPct val="150000"/>
              </a:lnSpc>
              <a:spcBef>
                <a:spcPct val="20000"/>
              </a:spcBef>
              <a:spcAft>
                <a:spcPct val="0"/>
              </a:spcAft>
              <a:buClr>
                <a:schemeClr val="bg2"/>
              </a:buClr>
              <a:buSzPct val="75000"/>
            </a:pP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课程课件中部分内容及图片来源于互联网、教科书，没有全部索引标注，版权归原作者所有</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36825510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发展历程</a:t>
            </a:r>
          </a:p>
        </p:txBody>
      </p:sp>
      <p:sp>
        <p:nvSpPr>
          <p:cNvPr id="44" name="内容占位符 2"/>
          <p:cNvSpPr txBox="1">
            <a:spLocks/>
          </p:cNvSpPr>
          <p:nvPr/>
        </p:nvSpPr>
        <p:spPr bwMode="auto">
          <a:xfrm>
            <a:off x="444694" y="1368078"/>
            <a:ext cx="8699306" cy="461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理论基础：分组交换的发展 </a:t>
            </a:r>
            <a:endParaRPr lang="en-US" altLang="zh-CN" dirty="0"/>
          </a:p>
          <a:p>
            <a:pPr lvl="1">
              <a:spcBef>
                <a:spcPts val="1200"/>
              </a:spcBef>
            </a:pPr>
            <a:r>
              <a:rPr lang="en-US" altLang="zh-CN" sz="1800" dirty="0"/>
              <a:t>3</a:t>
            </a:r>
            <a:r>
              <a:rPr lang="zh-CN" altLang="en-US" sz="1800" dirty="0"/>
              <a:t>个研究团队分别发明了分组交换，互不知晓</a:t>
            </a:r>
            <a:endParaRPr lang="en-US" altLang="zh-CN" sz="1800" dirty="0"/>
          </a:p>
          <a:p>
            <a:pPr lvl="2">
              <a:spcBef>
                <a:spcPts val="600"/>
              </a:spcBef>
            </a:pPr>
            <a:r>
              <a:rPr lang="zh-CN" altLang="en-US" dirty="0"/>
              <a:t>作为电路交换的一种有效的、健壮的替代技术，奠定</a:t>
            </a:r>
            <a:r>
              <a:rPr lang="en-US" altLang="zh-CN" dirty="0"/>
              <a:t>Internet</a:t>
            </a:r>
            <a:r>
              <a:rPr lang="zh-CN" altLang="en-US" dirty="0"/>
              <a:t>的基础</a:t>
            </a:r>
            <a:endParaRPr lang="en-US" altLang="zh-CN" dirty="0"/>
          </a:p>
          <a:p>
            <a:pPr lvl="1">
              <a:spcBef>
                <a:spcPts val="1200"/>
              </a:spcBef>
            </a:pPr>
            <a:r>
              <a:rPr lang="en-US" altLang="zh-CN" sz="1800" dirty="0"/>
              <a:t>Leonard </a:t>
            </a:r>
            <a:r>
              <a:rPr lang="en-US" altLang="zh-CN" sz="1800" dirty="0" err="1"/>
              <a:t>Kleirock</a:t>
            </a:r>
            <a:r>
              <a:rPr lang="zh-CN" altLang="en-US" sz="1800" dirty="0"/>
              <a:t>，</a:t>
            </a:r>
            <a:r>
              <a:rPr lang="en-US" altLang="zh-CN" sz="1800" dirty="0"/>
              <a:t>MIT  </a:t>
            </a:r>
            <a:r>
              <a:rPr lang="en-US" altLang="zh-CN" sz="1800" dirty="0">
                <a:solidFill>
                  <a:schemeClr val="accent6">
                    <a:lumMod val="75000"/>
                  </a:schemeClr>
                </a:solidFill>
              </a:rPr>
              <a:t>[</a:t>
            </a:r>
            <a:r>
              <a:rPr lang="en-US" altLang="zh-CN" sz="1800" dirty="0" err="1">
                <a:solidFill>
                  <a:schemeClr val="accent6">
                    <a:lumMod val="75000"/>
                  </a:schemeClr>
                </a:solidFill>
              </a:rPr>
              <a:t>Kleirock</a:t>
            </a:r>
            <a:r>
              <a:rPr lang="en-US" altLang="zh-CN" sz="1800" dirty="0">
                <a:solidFill>
                  <a:schemeClr val="accent6">
                    <a:lumMod val="75000"/>
                  </a:schemeClr>
                </a:solidFill>
              </a:rPr>
              <a:t> 1961] [</a:t>
            </a:r>
            <a:r>
              <a:rPr lang="en-US" altLang="zh-CN" sz="1800" dirty="0" err="1">
                <a:solidFill>
                  <a:schemeClr val="accent6">
                    <a:lumMod val="75000"/>
                  </a:schemeClr>
                </a:solidFill>
              </a:rPr>
              <a:t>Kleirock</a:t>
            </a:r>
            <a:r>
              <a:rPr lang="en-US" altLang="zh-CN" sz="1800" dirty="0">
                <a:solidFill>
                  <a:schemeClr val="accent6">
                    <a:lumMod val="75000"/>
                  </a:schemeClr>
                </a:solidFill>
              </a:rPr>
              <a:t> 1964]</a:t>
            </a:r>
          </a:p>
          <a:p>
            <a:pPr lvl="2"/>
            <a:r>
              <a:rPr lang="en-US" altLang="zh-CN" dirty="0"/>
              <a:t>1961</a:t>
            </a:r>
            <a:r>
              <a:rPr lang="zh-CN" altLang="en-US" dirty="0"/>
              <a:t>年，首次公开发表分组交换技术</a:t>
            </a:r>
            <a:endParaRPr lang="en-US" altLang="zh-CN" dirty="0"/>
          </a:p>
          <a:p>
            <a:pPr lvl="2"/>
            <a:r>
              <a:rPr lang="en-US" altLang="zh-CN" kern="0" dirty="0"/>
              <a:t>1964</a:t>
            </a:r>
            <a:r>
              <a:rPr lang="zh-CN" altLang="en-US" kern="0" dirty="0"/>
              <a:t>年，利用排队论，完美体现使用分组交换方法处理突发流量的有效性</a:t>
            </a:r>
            <a:endParaRPr lang="en-US" altLang="zh-CN" kern="0" dirty="0"/>
          </a:p>
          <a:p>
            <a:pPr lvl="1">
              <a:spcBef>
                <a:spcPts val="1200"/>
              </a:spcBef>
            </a:pPr>
            <a:r>
              <a:rPr lang="en-US" altLang="zh-CN" sz="1800" dirty="0"/>
              <a:t>Paul </a:t>
            </a:r>
            <a:r>
              <a:rPr lang="en-US" altLang="zh-CN" sz="1800" dirty="0" err="1"/>
              <a:t>Baran</a:t>
            </a:r>
            <a:r>
              <a:rPr lang="zh-CN" altLang="en-US" sz="1800" dirty="0"/>
              <a:t>，兰德公司 </a:t>
            </a:r>
            <a:r>
              <a:rPr lang="en-US" altLang="zh-CN" sz="1800" dirty="0">
                <a:solidFill>
                  <a:schemeClr val="accent6">
                    <a:lumMod val="75000"/>
                  </a:schemeClr>
                </a:solidFill>
              </a:rPr>
              <a:t>[</a:t>
            </a:r>
            <a:r>
              <a:rPr lang="en-US" altLang="zh-CN" sz="1800" dirty="0" err="1">
                <a:solidFill>
                  <a:schemeClr val="accent6">
                    <a:lumMod val="75000"/>
                  </a:schemeClr>
                </a:solidFill>
              </a:rPr>
              <a:t>Baran</a:t>
            </a:r>
            <a:r>
              <a:rPr lang="en-US" altLang="zh-CN" sz="1800" dirty="0">
                <a:solidFill>
                  <a:schemeClr val="accent6">
                    <a:lumMod val="75000"/>
                  </a:schemeClr>
                </a:solidFill>
              </a:rPr>
              <a:t> 1964]</a:t>
            </a:r>
            <a:endParaRPr lang="en-US" altLang="zh-CN" sz="1800" dirty="0"/>
          </a:p>
          <a:p>
            <a:pPr lvl="2"/>
            <a:r>
              <a:rPr lang="en-US" altLang="zh-CN" dirty="0"/>
              <a:t>1964</a:t>
            </a:r>
            <a:r>
              <a:rPr lang="zh-CN" altLang="en-US" dirty="0"/>
              <a:t>年，开始研究分组交换的应用，在军事网络上传输安全语音</a:t>
            </a:r>
            <a:endParaRPr lang="en-US" altLang="zh-CN" dirty="0"/>
          </a:p>
          <a:p>
            <a:pPr lvl="1">
              <a:spcBef>
                <a:spcPts val="1200"/>
              </a:spcBef>
            </a:pPr>
            <a:r>
              <a:rPr lang="en-US" altLang="zh-CN" sz="1800" dirty="0"/>
              <a:t>Donald </a:t>
            </a:r>
            <a:r>
              <a:rPr lang="en-US" altLang="zh-CN" sz="1800" dirty="0" err="1"/>
              <a:t>Dabies</a:t>
            </a:r>
            <a:r>
              <a:rPr lang="zh-CN" altLang="en-US" sz="1800" dirty="0"/>
              <a:t>、</a:t>
            </a:r>
            <a:r>
              <a:rPr lang="en-US" altLang="zh-CN" sz="1800" dirty="0"/>
              <a:t>Roger </a:t>
            </a:r>
            <a:r>
              <a:rPr lang="en-US" altLang="zh-CN" sz="1800" dirty="0" err="1"/>
              <a:t>Scantlebury</a:t>
            </a:r>
            <a:r>
              <a:rPr lang="zh-CN" altLang="en-US" sz="1800" dirty="0"/>
              <a:t>，英国国家物理实验室</a:t>
            </a:r>
            <a:r>
              <a:rPr lang="en-US" altLang="zh-CN" sz="1800" dirty="0"/>
              <a:t>(NPL)</a:t>
            </a:r>
          </a:p>
          <a:p>
            <a:pPr lvl="2"/>
            <a:r>
              <a:rPr lang="zh-CN" altLang="en-US" dirty="0"/>
              <a:t>研究分组交换技术</a:t>
            </a:r>
            <a:endParaRPr lang="en-US" altLang="zh-CN" dirty="0"/>
          </a:p>
          <a:p>
            <a:pPr lvl="2"/>
            <a:endParaRPr lang="en-US" altLang="zh-CN" kern="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Tree>
    <p:extLst>
      <p:ext uri="{BB962C8B-B14F-4D97-AF65-F5344CB8AC3E}">
        <p14:creationId xmlns:p14="http://schemas.microsoft.com/office/powerpoint/2010/main" val="401155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发展历程</a:t>
            </a:r>
          </a:p>
        </p:txBody>
      </p:sp>
      <p:sp>
        <p:nvSpPr>
          <p:cNvPr id="44" name="内容占位符 2"/>
          <p:cNvSpPr txBox="1">
            <a:spLocks/>
          </p:cNvSpPr>
          <p:nvPr/>
        </p:nvSpPr>
        <p:spPr bwMode="auto">
          <a:xfrm>
            <a:off x="444694" y="1368078"/>
            <a:ext cx="8699306" cy="533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序幕：</a:t>
            </a:r>
            <a:r>
              <a:rPr lang="en-US" altLang="zh-CN" dirty="0" err="1"/>
              <a:t>ARPAnet</a:t>
            </a:r>
            <a:r>
              <a:rPr lang="zh-CN" altLang="en-US" dirty="0"/>
              <a:t>的诞生 </a:t>
            </a:r>
            <a:endParaRPr lang="en-US" altLang="zh-CN" dirty="0"/>
          </a:p>
          <a:p>
            <a:pPr lvl="1">
              <a:spcBef>
                <a:spcPts val="1200"/>
              </a:spcBef>
            </a:pPr>
            <a:r>
              <a:rPr lang="en-US" altLang="zh-CN" sz="1800" dirty="0"/>
              <a:t>1967</a:t>
            </a:r>
            <a:r>
              <a:rPr lang="zh-CN" altLang="en-US" sz="1800" dirty="0"/>
              <a:t>年，</a:t>
            </a:r>
            <a:r>
              <a:rPr lang="en-US" altLang="zh-CN" sz="1800" dirty="0"/>
              <a:t>Lawrence Roberts </a:t>
            </a:r>
            <a:r>
              <a:rPr lang="zh-CN" altLang="en-US" sz="1800" dirty="0"/>
              <a:t>公布</a:t>
            </a:r>
            <a:r>
              <a:rPr lang="en-US" altLang="zh-CN" sz="1800" dirty="0" err="1"/>
              <a:t>ARPAnet</a:t>
            </a:r>
            <a:r>
              <a:rPr lang="zh-CN" altLang="en-US" sz="1800" dirty="0"/>
              <a:t>总体计划 </a:t>
            </a:r>
            <a:r>
              <a:rPr lang="en-US" altLang="zh-CN" sz="1800" dirty="0">
                <a:solidFill>
                  <a:schemeClr val="accent6">
                    <a:lumMod val="75000"/>
                  </a:schemeClr>
                </a:solidFill>
              </a:rPr>
              <a:t>[Roberts 1967]</a:t>
            </a:r>
            <a:endParaRPr lang="en-US" altLang="zh-CN" sz="1800" dirty="0"/>
          </a:p>
          <a:p>
            <a:pPr lvl="2">
              <a:spcBef>
                <a:spcPts val="600"/>
              </a:spcBef>
            </a:pPr>
            <a:r>
              <a:rPr lang="zh-CN" altLang="en-US" dirty="0"/>
              <a:t>第一个分组交换计算机网络，</a:t>
            </a:r>
            <a:r>
              <a:rPr lang="en-US" altLang="zh-CN" dirty="0"/>
              <a:t>Internet</a:t>
            </a:r>
            <a:r>
              <a:rPr lang="zh-CN" altLang="en-US" dirty="0"/>
              <a:t>的直接祖先</a:t>
            </a:r>
            <a:endParaRPr lang="en-US" altLang="zh-CN" dirty="0"/>
          </a:p>
          <a:p>
            <a:pPr lvl="2">
              <a:spcBef>
                <a:spcPts val="600"/>
              </a:spcBef>
            </a:pPr>
            <a:r>
              <a:rPr lang="en-US" altLang="zh-CN" dirty="0"/>
              <a:t>Lawrence Roberts</a:t>
            </a:r>
            <a:r>
              <a:rPr lang="zh-CN" altLang="en-US" dirty="0"/>
              <a:t>，</a:t>
            </a:r>
            <a:r>
              <a:rPr lang="en-US" altLang="zh-CN" dirty="0"/>
              <a:t> </a:t>
            </a:r>
            <a:r>
              <a:rPr lang="en-US" altLang="zh-CN" dirty="0" err="1"/>
              <a:t>Kleirock</a:t>
            </a:r>
            <a:r>
              <a:rPr lang="en-US" altLang="zh-CN" dirty="0"/>
              <a:t> </a:t>
            </a:r>
            <a:r>
              <a:rPr lang="zh-CN" altLang="en-US" dirty="0"/>
              <a:t>在</a:t>
            </a:r>
            <a:r>
              <a:rPr lang="en-US" altLang="zh-CN" dirty="0"/>
              <a:t>MIT</a:t>
            </a:r>
            <a:r>
              <a:rPr lang="zh-CN" altLang="en-US" dirty="0"/>
              <a:t>的同事</a:t>
            </a:r>
            <a:endParaRPr lang="en-US" altLang="zh-CN" dirty="0"/>
          </a:p>
          <a:p>
            <a:pPr lvl="3">
              <a:spcBef>
                <a:spcPts val="600"/>
              </a:spcBef>
            </a:pPr>
            <a:r>
              <a:rPr lang="en-US" altLang="zh-CN" dirty="0"/>
              <a:t>1966</a:t>
            </a:r>
            <a:r>
              <a:rPr lang="zh-CN" altLang="en-US" dirty="0"/>
              <a:t>年，</a:t>
            </a:r>
            <a:r>
              <a:rPr lang="zh-CN" altLang="en-US"/>
              <a:t>转而领导</a:t>
            </a:r>
            <a:r>
              <a:rPr lang="en-US" altLang="zh-CN"/>
              <a:t>DARPA</a:t>
            </a:r>
            <a:r>
              <a:rPr lang="zh-CN" altLang="en-US"/>
              <a:t>的</a:t>
            </a:r>
            <a:r>
              <a:rPr lang="zh-CN" altLang="en-US" dirty="0"/>
              <a:t>计算机科学计划</a:t>
            </a:r>
          </a:p>
          <a:p>
            <a:pPr lvl="3">
              <a:spcBef>
                <a:spcPts val="600"/>
              </a:spcBef>
            </a:pPr>
            <a:r>
              <a:rPr lang="en-US" altLang="zh-CN"/>
              <a:t>DARPA</a:t>
            </a:r>
            <a:r>
              <a:rPr lang="zh-CN" altLang="en-US" dirty="0"/>
              <a:t>主任</a:t>
            </a:r>
            <a:r>
              <a:rPr lang="en-US" altLang="zh-CN" dirty="0"/>
              <a:t>→MIT Lincoln Lab</a:t>
            </a:r>
            <a:r>
              <a:rPr lang="zh-CN" altLang="en-US" dirty="0"/>
              <a:t>主任</a:t>
            </a:r>
            <a:r>
              <a:rPr lang="en-US" altLang="zh-CN" dirty="0"/>
              <a:t>(51% Fund from ARPA)</a:t>
            </a:r>
            <a:r>
              <a:rPr lang="en-US" altLang="zh-CN" sz="1400" dirty="0"/>
              <a:t>	</a:t>
            </a:r>
            <a:r>
              <a:rPr lang="en-US" altLang="zh-CN" dirty="0"/>
              <a:t>	</a:t>
            </a:r>
          </a:p>
          <a:p>
            <a:pPr lvl="1">
              <a:spcBef>
                <a:spcPts val="1200"/>
              </a:spcBef>
            </a:pPr>
            <a:r>
              <a:rPr lang="en-US" altLang="zh-CN" sz="1800" dirty="0"/>
              <a:t>1969</a:t>
            </a:r>
            <a:r>
              <a:rPr lang="zh-CN" altLang="en-US" sz="1800" dirty="0"/>
              <a:t>年底，</a:t>
            </a:r>
            <a:r>
              <a:rPr lang="en-US" altLang="zh-CN" sz="1800" dirty="0" err="1"/>
              <a:t>ARPAnet</a:t>
            </a:r>
            <a:r>
              <a:rPr lang="zh-CN" altLang="en-US" sz="1800" dirty="0"/>
              <a:t>建立起</a:t>
            </a:r>
            <a:r>
              <a:rPr lang="en-US" altLang="zh-CN" sz="1800" dirty="0"/>
              <a:t>4</a:t>
            </a:r>
            <a:r>
              <a:rPr lang="zh-CN" altLang="en-US" sz="1800" dirty="0"/>
              <a:t>个结点</a:t>
            </a:r>
            <a:endParaRPr lang="en-US" altLang="zh-CN" sz="1800" dirty="0">
              <a:solidFill>
                <a:schemeClr val="accent6">
                  <a:lumMod val="75000"/>
                </a:schemeClr>
              </a:solidFill>
            </a:endParaRPr>
          </a:p>
          <a:p>
            <a:pPr lvl="2"/>
            <a:r>
              <a:rPr lang="en-US" altLang="zh-CN" dirty="0"/>
              <a:t>1969</a:t>
            </a:r>
            <a:r>
              <a:rPr lang="zh-CN" altLang="en-US" dirty="0"/>
              <a:t>年美国劳动节，第一台分组交换机在</a:t>
            </a:r>
            <a:r>
              <a:rPr lang="en-US" altLang="zh-CN" dirty="0" err="1"/>
              <a:t>Kleirock</a:t>
            </a:r>
            <a:r>
              <a:rPr lang="zh-CN" altLang="en-US" dirty="0"/>
              <a:t>监管下安装在</a:t>
            </a:r>
            <a:r>
              <a:rPr lang="en-US" altLang="zh-CN" dirty="0"/>
              <a:t>UCLA</a:t>
            </a:r>
          </a:p>
          <a:p>
            <a:pPr lvl="2"/>
            <a:r>
              <a:rPr lang="zh-CN" altLang="en-US" kern="0" dirty="0"/>
              <a:t>随后，其它</a:t>
            </a:r>
            <a:r>
              <a:rPr lang="en-US" altLang="zh-CN" kern="0" dirty="0"/>
              <a:t>3</a:t>
            </a:r>
            <a:r>
              <a:rPr lang="zh-CN" altLang="en-US" kern="0" dirty="0"/>
              <a:t>台分别安装在斯坦福研究所、加州大学圣巴巴拉分校、犹他大学</a:t>
            </a:r>
            <a:endParaRPr lang="en-US" altLang="zh-CN" kern="0" dirty="0"/>
          </a:p>
          <a:p>
            <a:pPr lvl="1">
              <a:spcBef>
                <a:spcPts val="1200"/>
              </a:spcBef>
            </a:pPr>
            <a:r>
              <a:rPr lang="en-US" altLang="zh-CN" sz="1800" dirty="0"/>
              <a:t>1972</a:t>
            </a:r>
            <a:r>
              <a:rPr lang="zh-CN" altLang="en-US" sz="1800" dirty="0"/>
              <a:t>年，</a:t>
            </a:r>
            <a:r>
              <a:rPr lang="en-US" altLang="zh-CN" sz="1800" dirty="0" err="1"/>
              <a:t>ARPAnet</a:t>
            </a:r>
            <a:r>
              <a:rPr lang="zh-CN" altLang="en-US" sz="1800" dirty="0"/>
              <a:t>扩张为</a:t>
            </a:r>
            <a:r>
              <a:rPr lang="en-US" altLang="zh-CN" sz="1800" dirty="0"/>
              <a:t>15</a:t>
            </a:r>
            <a:r>
              <a:rPr lang="zh-CN" altLang="en-US" sz="1800" dirty="0"/>
              <a:t>个结点</a:t>
            </a:r>
            <a:endParaRPr lang="en-US" altLang="zh-CN" sz="1800" dirty="0"/>
          </a:p>
          <a:p>
            <a:pPr lvl="2"/>
            <a:r>
              <a:rPr lang="zh-CN" altLang="en-US" dirty="0"/>
              <a:t>端系统间的第一个主机到主机协议完成，网络控制协议 </a:t>
            </a:r>
            <a:r>
              <a:rPr lang="en-US" altLang="zh-CN" dirty="0"/>
              <a:t>(NCP)</a:t>
            </a:r>
          </a:p>
          <a:p>
            <a:pPr lvl="2"/>
            <a:r>
              <a:rPr lang="zh-CN" altLang="en-US" dirty="0"/>
              <a:t>开始支持应用程序，</a:t>
            </a:r>
            <a:r>
              <a:rPr lang="en-US" altLang="zh-CN" dirty="0"/>
              <a:t>Ray Tomlinson</a:t>
            </a:r>
            <a:r>
              <a:rPr lang="zh-CN" altLang="en-US" dirty="0"/>
              <a:t>编写了第一个电子邮件程序</a:t>
            </a:r>
            <a:endParaRPr lang="en-US" altLang="zh-CN"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Tree>
    <p:extLst>
      <p:ext uri="{BB962C8B-B14F-4D97-AF65-F5344CB8AC3E}">
        <p14:creationId xmlns:p14="http://schemas.microsoft.com/office/powerpoint/2010/main" val="173220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发展历程</a:t>
            </a:r>
          </a:p>
        </p:txBody>
      </p:sp>
      <p:sp>
        <p:nvSpPr>
          <p:cNvPr id="44" name="内容占位符 2"/>
          <p:cNvSpPr txBox="1">
            <a:spLocks/>
          </p:cNvSpPr>
          <p:nvPr/>
        </p:nvSpPr>
        <p:spPr bwMode="auto">
          <a:xfrm>
            <a:off x="444694" y="1368078"/>
            <a:ext cx="8699306" cy="533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第一发展阶段：从专用网络向互联网发展</a:t>
            </a:r>
            <a:endParaRPr lang="en-US" altLang="zh-CN" dirty="0"/>
          </a:p>
          <a:p>
            <a:pPr lvl="1">
              <a:spcBef>
                <a:spcPts val="1200"/>
              </a:spcBef>
            </a:pPr>
            <a:r>
              <a:rPr lang="en-US" altLang="zh-CN" sz="1800" dirty="0" err="1"/>
              <a:t>ARPAnet</a:t>
            </a:r>
            <a:r>
              <a:rPr lang="zh-CN" altLang="en-US" sz="1800" dirty="0"/>
              <a:t>最初是单一的、封闭的专用网络</a:t>
            </a:r>
            <a:endParaRPr lang="en-US" altLang="zh-CN" sz="1800" dirty="0"/>
          </a:p>
          <a:p>
            <a:pPr lvl="2">
              <a:spcBef>
                <a:spcPts val="600"/>
              </a:spcBef>
            </a:pPr>
            <a:r>
              <a:rPr lang="zh-CN" altLang="en-US" sz="1600" dirty="0"/>
              <a:t>需接入的主机必须直接与就近的交换机 </a:t>
            </a:r>
            <a:r>
              <a:rPr lang="en-US" altLang="zh-CN" sz="1600" dirty="0"/>
              <a:t>(</a:t>
            </a:r>
            <a:r>
              <a:rPr lang="en-US" altLang="zh-CN" sz="1600" dirty="0" err="1"/>
              <a:t>ARPAnet</a:t>
            </a:r>
            <a:r>
              <a:rPr lang="en-US" altLang="zh-CN" sz="1600" dirty="0"/>
              <a:t> IMP) </a:t>
            </a:r>
            <a:r>
              <a:rPr lang="zh-CN" altLang="en-US" sz="1600" dirty="0"/>
              <a:t>相连</a:t>
            </a:r>
            <a:r>
              <a:rPr lang="en-US" altLang="zh-CN" dirty="0"/>
              <a:t>	</a:t>
            </a:r>
          </a:p>
          <a:p>
            <a:pPr lvl="1">
              <a:spcBef>
                <a:spcPts val="1200"/>
              </a:spcBef>
            </a:pPr>
            <a:r>
              <a:rPr lang="en-US" altLang="zh-CN" sz="1800" dirty="0"/>
              <a:t>70</a:t>
            </a:r>
            <a:r>
              <a:rPr lang="zh-CN" altLang="en-US" sz="1800" dirty="0"/>
              <a:t>年代早期和中期，其它分组交换网相继问世</a:t>
            </a:r>
            <a:endParaRPr lang="en-US" altLang="zh-CN" sz="1800" dirty="0">
              <a:solidFill>
                <a:schemeClr val="accent6">
                  <a:lumMod val="75000"/>
                </a:schemeClr>
              </a:solidFill>
            </a:endParaRPr>
          </a:p>
          <a:p>
            <a:pPr lvl="2"/>
            <a:r>
              <a:rPr lang="en-US" altLang="zh-CN" sz="1600" dirty="0" err="1"/>
              <a:t>ALOHAnet</a:t>
            </a:r>
            <a:r>
              <a:rPr lang="zh-CN" altLang="en-US" sz="1600" dirty="0"/>
              <a:t>，连接</a:t>
            </a:r>
            <a:r>
              <a:rPr lang="en-US" altLang="zh-CN" sz="1600" dirty="0"/>
              <a:t>DARPA</a:t>
            </a:r>
            <a:r>
              <a:rPr lang="zh-CN" altLang="en-US" sz="1600" dirty="0"/>
              <a:t>的分组卫星和分组无线电网</a:t>
            </a:r>
            <a:endParaRPr lang="en-US" altLang="zh-CN" sz="1600" dirty="0"/>
          </a:p>
          <a:p>
            <a:pPr lvl="2"/>
            <a:r>
              <a:rPr lang="en-US" altLang="zh-CN" sz="1600" dirty="0" err="1"/>
              <a:t>Telenet</a:t>
            </a:r>
            <a:r>
              <a:rPr lang="zh-CN" altLang="en-US" sz="1600" dirty="0"/>
              <a:t>，</a:t>
            </a:r>
            <a:r>
              <a:rPr lang="en-US" altLang="zh-CN" sz="1600" dirty="0"/>
              <a:t>BBN</a:t>
            </a:r>
            <a:r>
              <a:rPr lang="zh-CN" altLang="en-US" sz="1600" dirty="0"/>
              <a:t>的商用分组交换网，基于</a:t>
            </a:r>
            <a:r>
              <a:rPr lang="en-US" altLang="zh-CN" sz="1600" dirty="0" err="1"/>
              <a:t>ARPAnet</a:t>
            </a:r>
            <a:r>
              <a:rPr lang="zh-CN" altLang="en-US" sz="1600" dirty="0"/>
              <a:t>技术</a:t>
            </a:r>
            <a:endParaRPr lang="en-US" altLang="zh-CN" sz="1600" dirty="0"/>
          </a:p>
          <a:p>
            <a:pPr lvl="2"/>
            <a:r>
              <a:rPr lang="en-US" altLang="zh-CN" sz="1600" kern="0" dirty="0"/>
              <a:t>Cyclades</a:t>
            </a:r>
            <a:r>
              <a:rPr lang="zh-CN" altLang="en-US" sz="1600" kern="0" dirty="0"/>
              <a:t>，法国分组交换网</a:t>
            </a:r>
            <a:endParaRPr lang="en-US" altLang="zh-CN" sz="1600" kern="0" dirty="0"/>
          </a:p>
          <a:p>
            <a:pPr lvl="2"/>
            <a:r>
              <a:rPr lang="en-US" altLang="zh-CN" sz="1600" kern="0" dirty="0"/>
              <a:t>SNA</a:t>
            </a:r>
            <a:r>
              <a:rPr lang="zh-CN" altLang="en-US" sz="1600" kern="0" dirty="0"/>
              <a:t>，</a:t>
            </a:r>
            <a:r>
              <a:rPr lang="en-US" altLang="zh-CN" sz="1600" kern="0" dirty="0"/>
              <a:t>IBM</a:t>
            </a:r>
          </a:p>
          <a:p>
            <a:pPr lvl="1">
              <a:spcBef>
                <a:spcPts val="1200"/>
              </a:spcBef>
            </a:pPr>
            <a:r>
              <a:rPr lang="en-US" altLang="zh-CN" sz="1800" dirty="0"/>
              <a:t>DARPA</a:t>
            </a:r>
            <a:r>
              <a:rPr lang="zh-CN" altLang="en-US" sz="1800" dirty="0"/>
              <a:t>开始研究多种网络的互联技术 </a:t>
            </a:r>
            <a:r>
              <a:rPr lang="en-US" altLang="zh-CN" sz="1800" dirty="0"/>
              <a:t>(</a:t>
            </a:r>
            <a:r>
              <a:rPr lang="en-US" altLang="zh-CN" sz="1800" dirty="0" err="1"/>
              <a:t>internetting</a:t>
            </a:r>
            <a:r>
              <a:rPr lang="en-US" altLang="zh-CN" sz="1800" dirty="0"/>
              <a:t>)</a:t>
            </a:r>
          </a:p>
          <a:p>
            <a:pPr lvl="2"/>
            <a:r>
              <a:rPr lang="en-US" altLang="zh-CN" sz="1600" dirty="0"/>
              <a:t>Vinton Cerf</a:t>
            </a:r>
            <a:r>
              <a:rPr lang="zh-CN" altLang="en-US" sz="1600" dirty="0"/>
              <a:t>、</a:t>
            </a:r>
            <a:r>
              <a:rPr lang="en-US" altLang="zh-CN" sz="1600" dirty="0"/>
              <a:t>Robert Kahn </a:t>
            </a:r>
            <a:r>
              <a:rPr lang="en-US" altLang="zh-CN" sz="1600" dirty="0">
                <a:solidFill>
                  <a:srgbClr val="5353A7"/>
                </a:solidFill>
              </a:rPr>
              <a:t>[Cerf 1974]</a:t>
            </a:r>
          </a:p>
          <a:p>
            <a:pPr lvl="1">
              <a:spcBef>
                <a:spcPts val="1200"/>
              </a:spcBef>
            </a:pPr>
            <a:r>
              <a:rPr lang="en-US" altLang="zh-CN" sz="1800" dirty="0"/>
              <a:t>1983</a:t>
            </a:r>
            <a:r>
              <a:rPr lang="zh-CN" altLang="en-US" sz="1800" dirty="0"/>
              <a:t>年，</a:t>
            </a:r>
            <a:r>
              <a:rPr lang="en-US" altLang="zh-CN" sz="1800" dirty="0"/>
              <a:t>TCP/IP</a:t>
            </a:r>
            <a:r>
              <a:rPr lang="zh-CN" altLang="en-US" sz="1800" dirty="0"/>
              <a:t>成为</a:t>
            </a:r>
            <a:r>
              <a:rPr lang="en-US" altLang="zh-CN" sz="1800" dirty="0" err="1"/>
              <a:t>ARPAnet</a:t>
            </a:r>
            <a:r>
              <a:rPr lang="zh-CN" altLang="en-US" sz="1800" dirty="0"/>
              <a:t>上的标准协议 </a:t>
            </a:r>
            <a:r>
              <a:rPr lang="en-US" altLang="zh-CN" sz="1800" dirty="0"/>
              <a:t>(Internet</a:t>
            </a:r>
            <a:r>
              <a:rPr lang="zh-CN" altLang="en-US" sz="1800" dirty="0"/>
              <a:t>的诞生时间</a:t>
            </a:r>
            <a:r>
              <a:rPr lang="en-US" altLang="zh-CN" sz="1800" dirty="0"/>
              <a:t>)</a:t>
            </a:r>
          </a:p>
          <a:p>
            <a:pPr lvl="2"/>
            <a:r>
              <a:rPr lang="zh-CN" altLang="en-US" sz="1600" dirty="0"/>
              <a:t>所有使用</a:t>
            </a:r>
            <a:r>
              <a:rPr lang="en-US" altLang="zh-CN" sz="1600"/>
              <a:t>TCP/IP</a:t>
            </a:r>
            <a:r>
              <a:rPr lang="zh-CN" altLang="en-US" sz="1600" dirty="0"/>
              <a:t>协议的计算机都能使用互联网相互通信</a:t>
            </a:r>
            <a:endParaRPr lang="en-US" altLang="zh-CN" sz="1600" dirty="0"/>
          </a:p>
          <a:p>
            <a:pPr lvl="1">
              <a:lnSpc>
                <a:spcPct val="120000"/>
              </a:lnSpc>
              <a:spcBef>
                <a:spcPts val="1200"/>
              </a:spcBef>
            </a:pPr>
            <a:r>
              <a:rPr lang="en-US" altLang="zh-CN" sz="1800" dirty="0"/>
              <a:t>1990 </a:t>
            </a:r>
            <a:r>
              <a:rPr lang="zh-CN" altLang="en-US" sz="1800" dirty="0"/>
              <a:t>年 </a:t>
            </a:r>
            <a:r>
              <a:rPr lang="en-US" altLang="zh-CN" sz="1800" dirty="0"/>
              <a:t>ARPANET </a:t>
            </a:r>
            <a:r>
              <a:rPr lang="zh-CN" altLang="en-US" sz="1800" dirty="0"/>
              <a:t>正式宣布关闭</a:t>
            </a:r>
            <a:endParaRPr lang="en-US" altLang="zh-CN" sz="180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Tree>
    <p:extLst>
      <p:ext uri="{BB962C8B-B14F-4D97-AF65-F5344CB8AC3E}">
        <p14:creationId xmlns:p14="http://schemas.microsoft.com/office/powerpoint/2010/main" val="99487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发展历程</a:t>
            </a:r>
          </a:p>
        </p:txBody>
      </p:sp>
      <p:sp>
        <p:nvSpPr>
          <p:cNvPr id="44" name="内容占位符 2"/>
          <p:cNvSpPr txBox="1">
            <a:spLocks/>
          </p:cNvSpPr>
          <p:nvPr/>
        </p:nvSpPr>
        <p:spPr bwMode="auto">
          <a:xfrm>
            <a:off x="444694" y="1368078"/>
            <a:ext cx="8699306" cy="283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第二发展阶段：建成三级结构的</a:t>
            </a:r>
            <a:r>
              <a:rPr lang="en-US" altLang="zh-CN" dirty="0"/>
              <a:t>Internet</a:t>
            </a:r>
          </a:p>
          <a:p>
            <a:pPr lvl="1">
              <a:spcBef>
                <a:spcPts val="1200"/>
              </a:spcBef>
            </a:pPr>
            <a:r>
              <a:rPr lang="en-US" altLang="zh-CN" sz="1800" dirty="0"/>
              <a:t>1985</a:t>
            </a:r>
            <a:r>
              <a:rPr lang="zh-CN" altLang="en-US" sz="1800" dirty="0"/>
              <a:t>年起，</a:t>
            </a:r>
            <a:r>
              <a:rPr lang="en-US" altLang="zh-CN" sz="1800" dirty="0"/>
              <a:t>NSF </a:t>
            </a:r>
            <a:r>
              <a:rPr lang="zh-CN" altLang="en-US" sz="1800" dirty="0"/>
              <a:t>建立了国家科学基金网</a:t>
            </a:r>
            <a:r>
              <a:rPr lang="en-US" altLang="zh-CN" sz="1800" dirty="0"/>
              <a:t>NSFNET</a:t>
            </a:r>
          </a:p>
          <a:p>
            <a:pPr lvl="2">
              <a:spcBef>
                <a:spcPts val="600"/>
              </a:spcBef>
            </a:pPr>
            <a:r>
              <a:rPr lang="zh-CN" altLang="en-US" sz="1600" dirty="0"/>
              <a:t>三级：主干网、地区网、校园网 </a:t>
            </a:r>
            <a:r>
              <a:rPr lang="en-US" altLang="zh-CN" sz="1600" dirty="0"/>
              <a:t>(</a:t>
            </a:r>
            <a:r>
              <a:rPr lang="zh-CN" altLang="en-US" sz="1600" dirty="0"/>
              <a:t>或企业网</a:t>
            </a:r>
            <a:r>
              <a:rPr lang="en-US" altLang="zh-CN" sz="1600" dirty="0"/>
              <a:t>)</a:t>
            </a:r>
          </a:p>
          <a:p>
            <a:pPr lvl="2">
              <a:spcBef>
                <a:spcPts val="600"/>
              </a:spcBef>
            </a:pPr>
            <a:r>
              <a:rPr lang="zh-CN" altLang="en-US" sz="1600" dirty="0"/>
              <a:t>覆盖全美主要大学和研究所</a:t>
            </a:r>
            <a:r>
              <a:rPr lang="en-US" altLang="zh-CN" dirty="0"/>
              <a:t>	</a:t>
            </a:r>
          </a:p>
          <a:p>
            <a:pPr lvl="1">
              <a:spcBef>
                <a:spcPts val="1200"/>
              </a:spcBef>
            </a:pPr>
            <a:r>
              <a:rPr lang="en-US" altLang="zh-CN" sz="1800" dirty="0"/>
              <a:t>1991 </a:t>
            </a:r>
            <a:r>
              <a:rPr lang="zh-CN" altLang="en-US" sz="1800" dirty="0"/>
              <a:t>年，美国政府将主干网转交给私人公司来经营，并对接入的单位收费</a:t>
            </a:r>
            <a:endParaRPr lang="en-US" altLang="zh-CN" sz="1800" dirty="0"/>
          </a:p>
          <a:p>
            <a:pPr lvl="2">
              <a:spcBef>
                <a:spcPts val="1200"/>
              </a:spcBef>
            </a:pPr>
            <a:r>
              <a:rPr lang="zh-CN" altLang="en-US" sz="1600" dirty="0"/>
              <a:t>不再限于美国大学和研究机构，世界上许多公司接入</a:t>
            </a:r>
          </a:p>
          <a:p>
            <a:pPr lvl="1">
              <a:spcBef>
                <a:spcPts val="1200"/>
              </a:spcBef>
            </a:pPr>
            <a:r>
              <a:rPr lang="en-US" altLang="zh-CN" sz="1800" dirty="0"/>
              <a:t>1993 </a:t>
            </a:r>
            <a:r>
              <a:rPr lang="zh-CN" altLang="en-US" sz="1800" dirty="0"/>
              <a:t>年因特网主干网的速率提高到 </a:t>
            </a:r>
            <a:r>
              <a:rPr lang="en-US" altLang="zh-CN" sz="1800" dirty="0"/>
              <a:t>45 Mb/s</a:t>
            </a:r>
            <a:r>
              <a:rPr lang="zh-CN" altLang="en-US" sz="1800" dirty="0"/>
              <a:t>（</a:t>
            </a:r>
            <a:r>
              <a:rPr lang="en-US" altLang="zh-CN" sz="1800" dirty="0"/>
              <a:t>T3 </a:t>
            </a:r>
            <a:r>
              <a:rPr lang="zh-CN" altLang="en-US" sz="1800" dirty="0"/>
              <a:t>速率）</a:t>
            </a:r>
            <a:endParaRPr lang="en-US" altLang="zh-CN" sz="180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grpSp>
        <p:nvGrpSpPr>
          <p:cNvPr id="265" name="组合 264"/>
          <p:cNvGrpSpPr/>
          <p:nvPr/>
        </p:nvGrpSpPr>
        <p:grpSpPr>
          <a:xfrm>
            <a:off x="598311" y="4166575"/>
            <a:ext cx="8229600" cy="2642699"/>
            <a:chOff x="598311" y="4166575"/>
            <a:chExt cx="8229600" cy="2642699"/>
          </a:xfrm>
        </p:grpSpPr>
        <p:sp>
          <p:nvSpPr>
            <p:cNvPr id="4" name="圆角矩形 3"/>
            <p:cNvSpPr/>
            <p:nvPr/>
          </p:nvSpPr>
          <p:spPr>
            <a:xfrm>
              <a:off x="598311" y="4166575"/>
              <a:ext cx="8229600" cy="2642699"/>
            </a:xfrm>
            <a:prstGeom prst="roundRect">
              <a:avLst>
                <a:gd name="adj" fmla="val 5988"/>
              </a:avLst>
            </a:prstGeom>
            <a:solidFill>
              <a:srgbClr val="F8F8F8"/>
            </a:solidFill>
            <a:ln>
              <a:solidFill>
                <a:srgbClr val="DFDF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Oval 182"/>
            <p:cNvSpPr>
              <a:spLocks noChangeArrowheads="1"/>
            </p:cNvSpPr>
            <p:nvPr/>
          </p:nvSpPr>
          <p:spPr bwMode="auto">
            <a:xfrm>
              <a:off x="3600449" y="4307169"/>
              <a:ext cx="2156883" cy="366431"/>
            </a:xfrm>
            <a:prstGeom prst="ellipse">
              <a:avLst/>
            </a:prstGeom>
            <a:solidFill>
              <a:srgbClr val="D9D9D9"/>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国家主干网</a:t>
              </a:r>
              <a:endParaRPr kumimoji="1" lang="en-US" altLang="zh-CN" sz="1400" dirty="0">
                <a:latin typeface="黑体" panose="02010609060101010101" pitchFamily="49" charset="-122"/>
                <a:ea typeface="黑体" panose="02010609060101010101" pitchFamily="49" charset="-122"/>
              </a:endParaRPr>
            </a:p>
          </p:txBody>
        </p:sp>
        <p:sp>
          <p:nvSpPr>
            <p:cNvPr id="46" name="Oval 182"/>
            <p:cNvSpPr>
              <a:spLocks noChangeArrowheads="1"/>
            </p:cNvSpPr>
            <p:nvPr/>
          </p:nvSpPr>
          <p:spPr bwMode="auto">
            <a:xfrm>
              <a:off x="1678005" y="4907078"/>
              <a:ext cx="1586089"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地区网</a:t>
              </a:r>
              <a:endParaRPr kumimoji="1" lang="en-US" altLang="zh-CN" sz="1400" dirty="0">
                <a:latin typeface="黑体" panose="02010609060101010101" pitchFamily="49" charset="-122"/>
                <a:ea typeface="黑体" panose="02010609060101010101" pitchFamily="49" charset="-122"/>
              </a:endParaRPr>
            </a:p>
          </p:txBody>
        </p:sp>
        <p:sp>
          <p:nvSpPr>
            <p:cNvPr id="47" name="Oval 182"/>
            <p:cNvSpPr>
              <a:spLocks noChangeArrowheads="1"/>
            </p:cNvSpPr>
            <p:nvPr/>
          </p:nvSpPr>
          <p:spPr bwMode="auto">
            <a:xfrm>
              <a:off x="3965729" y="4932851"/>
              <a:ext cx="1586089"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地区网</a:t>
              </a:r>
              <a:endParaRPr kumimoji="1" lang="en-US" altLang="zh-CN" sz="1400" dirty="0">
                <a:latin typeface="黑体" panose="02010609060101010101" pitchFamily="49" charset="-122"/>
                <a:ea typeface="黑体" panose="02010609060101010101" pitchFamily="49" charset="-122"/>
              </a:endParaRPr>
            </a:p>
          </p:txBody>
        </p:sp>
        <p:sp>
          <p:nvSpPr>
            <p:cNvPr id="48" name="Oval 182"/>
            <p:cNvSpPr>
              <a:spLocks noChangeArrowheads="1"/>
            </p:cNvSpPr>
            <p:nvPr/>
          </p:nvSpPr>
          <p:spPr bwMode="auto">
            <a:xfrm>
              <a:off x="6201284" y="4942542"/>
              <a:ext cx="1586089"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400" dirty="0">
                  <a:latin typeface="黑体" panose="02010609060101010101" pitchFamily="49" charset="-122"/>
                  <a:ea typeface="黑体" panose="02010609060101010101" pitchFamily="49" charset="-122"/>
                </a:rPr>
                <a:t>地区网</a:t>
              </a:r>
              <a:endParaRPr kumimoji="1" lang="en-US" altLang="zh-CN" sz="1400" dirty="0">
                <a:latin typeface="黑体" panose="02010609060101010101" pitchFamily="49" charset="-122"/>
                <a:ea typeface="黑体" panose="02010609060101010101" pitchFamily="49" charset="-122"/>
              </a:endParaRPr>
            </a:p>
          </p:txBody>
        </p:sp>
        <p:grpSp>
          <p:nvGrpSpPr>
            <p:cNvPr id="78" name="组合 77"/>
            <p:cNvGrpSpPr/>
            <p:nvPr/>
          </p:nvGrpSpPr>
          <p:grpSpPr>
            <a:xfrm>
              <a:off x="1147693" y="5661341"/>
              <a:ext cx="914400" cy="528637"/>
              <a:chOff x="1147693" y="5661341"/>
              <a:chExt cx="914400" cy="528637"/>
            </a:xfrm>
          </p:grpSpPr>
          <p:grpSp>
            <p:nvGrpSpPr>
              <p:cNvPr id="49" name="Group 71"/>
              <p:cNvGrpSpPr>
                <a:grpSpLocks/>
              </p:cNvGrpSpPr>
              <p:nvPr/>
            </p:nvGrpSpPr>
            <p:grpSpPr bwMode="auto">
              <a:xfrm>
                <a:off x="1147693" y="5661341"/>
                <a:ext cx="914400" cy="528637"/>
                <a:chOff x="1638" y="2945"/>
                <a:chExt cx="1736" cy="1043"/>
              </a:xfrm>
            </p:grpSpPr>
            <p:grpSp>
              <p:nvGrpSpPr>
                <p:cNvPr id="50" name="Group 72"/>
                <p:cNvGrpSpPr>
                  <a:grpSpLocks/>
                </p:cNvGrpSpPr>
                <p:nvPr/>
              </p:nvGrpSpPr>
              <p:grpSpPr bwMode="auto">
                <a:xfrm>
                  <a:off x="1638" y="2949"/>
                  <a:ext cx="1730" cy="1034"/>
                  <a:chOff x="1638" y="2949"/>
                  <a:chExt cx="1730" cy="1034"/>
                </a:xfrm>
              </p:grpSpPr>
              <p:sp>
                <p:nvSpPr>
                  <p:cNvPr id="68" name="Oval 73"/>
                  <p:cNvSpPr>
                    <a:spLocks noChangeArrowheads="1"/>
                  </p:cNvSpPr>
                  <p:nvPr/>
                </p:nvSpPr>
                <p:spPr bwMode="auto">
                  <a:xfrm>
                    <a:off x="2229" y="2949"/>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Oval 74"/>
                  <p:cNvSpPr>
                    <a:spLocks noChangeArrowheads="1"/>
                  </p:cNvSpPr>
                  <p:nvPr/>
                </p:nvSpPr>
                <p:spPr bwMode="auto">
                  <a:xfrm>
                    <a:off x="1814" y="3062"/>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Oval 75"/>
                  <p:cNvSpPr>
                    <a:spLocks noChangeArrowheads="1"/>
                  </p:cNvSpPr>
                  <p:nvPr/>
                </p:nvSpPr>
                <p:spPr bwMode="auto">
                  <a:xfrm>
                    <a:off x="1638" y="3319"/>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Oval 76"/>
                  <p:cNvSpPr>
                    <a:spLocks noChangeArrowheads="1"/>
                  </p:cNvSpPr>
                  <p:nvPr/>
                </p:nvSpPr>
                <p:spPr bwMode="auto">
                  <a:xfrm>
                    <a:off x="1756" y="3473"/>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Oval 77"/>
                  <p:cNvSpPr>
                    <a:spLocks noChangeArrowheads="1"/>
                  </p:cNvSpPr>
                  <p:nvPr/>
                </p:nvSpPr>
                <p:spPr bwMode="auto">
                  <a:xfrm>
                    <a:off x="2170" y="3535"/>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Oval 78"/>
                  <p:cNvSpPr>
                    <a:spLocks noChangeArrowheads="1"/>
                  </p:cNvSpPr>
                  <p:nvPr/>
                </p:nvSpPr>
                <p:spPr bwMode="auto">
                  <a:xfrm>
                    <a:off x="2728" y="3074"/>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Oval 79"/>
                  <p:cNvSpPr>
                    <a:spLocks noChangeArrowheads="1"/>
                  </p:cNvSpPr>
                  <p:nvPr/>
                </p:nvSpPr>
                <p:spPr bwMode="auto">
                  <a:xfrm>
                    <a:off x="2811" y="3290"/>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Oval 80"/>
                  <p:cNvSpPr>
                    <a:spLocks noChangeArrowheads="1"/>
                  </p:cNvSpPr>
                  <p:nvPr/>
                </p:nvSpPr>
                <p:spPr bwMode="auto">
                  <a:xfrm>
                    <a:off x="2761" y="3361"/>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Oval 81"/>
                  <p:cNvSpPr>
                    <a:spLocks noChangeArrowheads="1"/>
                  </p:cNvSpPr>
                  <p:nvPr/>
                </p:nvSpPr>
                <p:spPr bwMode="auto">
                  <a:xfrm>
                    <a:off x="1953" y="3194"/>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 name="Group 82"/>
                <p:cNvGrpSpPr>
                  <a:grpSpLocks/>
                </p:cNvGrpSpPr>
                <p:nvPr/>
              </p:nvGrpSpPr>
              <p:grpSpPr bwMode="auto">
                <a:xfrm>
                  <a:off x="1638" y="2945"/>
                  <a:ext cx="1736" cy="1043"/>
                  <a:chOff x="1638" y="2945"/>
                  <a:chExt cx="1736" cy="1043"/>
                </a:xfrm>
              </p:grpSpPr>
              <p:sp>
                <p:nvSpPr>
                  <p:cNvPr id="52" name="Arc 83"/>
                  <p:cNvSpPr>
                    <a:spLocks/>
                  </p:cNvSpPr>
                  <p:nvPr/>
                </p:nvSpPr>
                <p:spPr bwMode="auto">
                  <a:xfrm>
                    <a:off x="2249" y="2945"/>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Arc 84"/>
                  <p:cNvSpPr>
                    <a:spLocks/>
                  </p:cNvSpPr>
                  <p:nvPr/>
                </p:nvSpPr>
                <p:spPr bwMode="auto">
                  <a:xfrm>
                    <a:off x="2253" y="2949"/>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Arc 85"/>
                  <p:cNvSpPr>
                    <a:spLocks/>
                  </p:cNvSpPr>
                  <p:nvPr/>
                </p:nvSpPr>
                <p:spPr bwMode="auto">
                  <a:xfrm>
                    <a:off x="1814" y="3057"/>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Arc 86"/>
                  <p:cNvSpPr>
                    <a:spLocks/>
                  </p:cNvSpPr>
                  <p:nvPr/>
                </p:nvSpPr>
                <p:spPr bwMode="auto">
                  <a:xfrm>
                    <a:off x="1818" y="3061"/>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Arc 87"/>
                  <p:cNvSpPr>
                    <a:spLocks/>
                  </p:cNvSpPr>
                  <p:nvPr/>
                </p:nvSpPr>
                <p:spPr bwMode="auto">
                  <a:xfrm>
                    <a:off x="1751" y="3651"/>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Arc 88"/>
                  <p:cNvSpPr>
                    <a:spLocks/>
                  </p:cNvSpPr>
                  <p:nvPr/>
                </p:nvSpPr>
                <p:spPr bwMode="auto">
                  <a:xfrm>
                    <a:off x="1755" y="3651"/>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Arc 89"/>
                  <p:cNvSpPr>
                    <a:spLocks/>
                  </p:cNvSpPr>
                  <p:nvPr/>
                </p:nvSpPr>
                <p:spPr bwMode="auto">
                  <a:xfrm>
                    <a:off x="2956" y="3070"/>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Arc 90"/>
                  <p:cNvSpPr>
                    <a:spLocks/>
                  </p:cNvSpPr>
                  <p:nvPr/>
                </p:nvSpPr>
                <p:spPr bwMode="auto">
                  <a:xfrm>
                    <a:off x="2957" y="3074"/>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Arc 91"/>
                  <p:cNvSpPr>
                    <a:spLocks/>
                  </p:cNvSpPr>
                  <p:nvPr/>
                </p:nvSpPr>
                <p:spPr bwMode="auto">
                  <a:xfrm>
                    <a:off x="3051" y="3317"/>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Arc 92"/>
                  <p:cNvSpPr>
                    <a:spLocks/>
                  </p:cNvSpPr>
                  <p:nvPr/>
                </p:nvSpPr>
                <p:spPr bwMode="auto">
                  <a:xfrm>
                    <a:off x="3051" y="3320"/>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Arc 93"/>
                  <p:cNvSpPr>
                    <a:spLocks/>
                  </p:cNvSpPr>
                  <p:nvPr/>
                </p:nvSpPr>
                <p:spPr bwMode="auto">
                  <a:xfrm>
                    <a:off x="2945" y="3563"/>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Arc 94"/>
                  <p:cNvSpPr>
                    <a:spLocks/>
                  </p:cNvSpPr>
                  <p:nvPr/>
                </p:nvSpPr>
                <p:spPr bwMode="auto">
                  <a:xfrm>
                    <a:off x="2946" y="3564"/>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Arc 95"/>
                  <p:cNvSpPr>
                    <a:spLocks/>
                  </p:cNvSpPr>
                  <p:nvPr/>
                </p:nvSpPr>
                <p:spPr bwMode="auto">
                  <a:xfrm>
                    <a:off x="1638" y="3316"/>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Arc 96"/>
                  <p:cNvSpPr>
                    <a:spLocks/>
                  </p:cNvSpPr>
                  <p:nvPr/>
                </p:nvSpPr>
                <p:spPr bwMode="auto">
                  <a:xfrm>
                    <a:off x="1642" y="3320"/>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Arc 97"/>
                  <p:cNvSpPr>
                    <a:spLocks/>
                  </p:cNvSpPr>
                  <p:nvPr/>
                </p:nvSpPr>
                <p:spPr bwMode="auto">
                  <a:xfrm>
                    <a:off x="2184" y="3780"/>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Arc 98"/>
                  <p:cNvSpPr>
                    <a:spLocks/>
                  </p:cNvSpPr>
                  <p:nvPr/>
                </p:nvSpPr>
                <p:spPr bwMode="auto">
                  <a:xfrm>
                    <a:off x="2188" y="3780"/>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7" name="矩形 76"/>
              <p:cNvSpPr/>
              <p:nvPr/>
            </p:nvSpPr>
            <p:spPr>
              <a:xfrm>
                <a:off x="1243256" y="5771772"/>
                <a:ext cx="723275" cy="307777"/>
              </a:xfrm>
              <a:prstGeom prst="rect">
                <a:avLst/>
              </a:prstGeom>
            </p:spPr>
            <p:txBody>
              <a:bodyPr wrap="none">
                <a:spAutoFit/>
              </a:bodyPr>
              <a:lstStyle/>
              <a:p>
                <a:pPr algn="ctr"/>
                <a:r>
                  <a:rPr kumimoji="1" lang="zh-CN" altLang="en-US" sz="1400" dirty="0">
                    <a:latin typeface="黑体" panose="02010609060101010101" pitchFamily="49" charset="-122"/>
                    <a:ea typeface="黑体" panose="02010609060101010101" pitchFamily="49" charset="-122"/>
                  </a:rPr>
                  <a:t>校园网</a:t>
                </a:r>
                <a:endParaRPr kumimoji="1" lang="en-US" altLang="zh-CN" sz="1400" dirty="0">
                  <a:latin typeface="黑体" panose="02010609060101010101" pitchFamily="49" charset="-122"/>
                  <a:ea typeface="黑体" panose="02010609060101010101" pitchFamily="49" charset="-122"/>
                </a:endParaRPr>
              </a:p>
            </p:txBody>
          </p:sp>
        </p:grpSp>
        <p:grpSp>
          <p:nvGrpSpPr>
            <p:cNvPr id="79" name="组合 78"/>
            <p:cNvGrpSpPr/>
            <p:nvPr/>
          </p:nvGrpSpPr>
          <p:grpSpPr>
            <a:xfrm>
              <a:off x="2476360" y="5664634"/>
              <a:ext cx="914400" cy="528637"/>
              <a:chOff x="1147693" y="5661341"/>
              <a:chExt cx="914400" cy="528637"/>
            </a:xfrm>
          </p:grpSpPr>
          <p:grpSp>
            <p:nvGrpSpPr>
              <p:cNvPr id="80" name="Group 71"/>
              <p:cNvGrpSpPr>
                <a:grpSpLocks/>
              </p:cNvGrpSpPr>
              <p:nvPr/>
            </p:nvGrpSpPr>
            <p:grpSpPr bwMode="auto">
              <a:xfrm>
                <a:off x="1147693" y="5661341"/>
                <a:ext cx="914400" cy="528637"/>
                <a:chOff x="1638" y="2945"/>
                <a:chExt cx="1736" cy="1043"/>
              </a:xfrm>
            </p:grpSpPr>
            <p:grpSp>
              <p:nvGrpSpPr>
                <p:cNvPr id="82" name="Group 72"/>
                <p:cNvGrpSpPr>
                  <a:grpSpLocks/>
                </p:cNvGrpSpPr>
                <p:nvPr/>
              </p:nvGrpSpPr>
              <p:grpSpPr bwMode="auto">
                <a:xfrm>
                  <a:off x="1638" y="2949"/>
                  <a:ext cx="1730" cy="1034"/>
                  <a:chOff x="1638" y="2949"/>
                  <a:chExt cx="1730" cy="1034"/>
                </a:xfrm>
              </p:grpSpPr>
              <p:sp>
                <p:nvSpPr>
                  <p:cNvPr id="100" name="Oval 73"/>
                  <p:cNvSpPr>
                    <a:spLocks noChangeArrowheads="1"/>
                  </p:cNvSpPr>
                  <p:nvPr/>
                </p:nvSpPr>
                <p:spPr bwMode="auto">
                  <a:xfrm>
                    <a:off x="2229" y="2949"/>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Oval 74"/>
                  <p:cNvSpPr>
                    <a:spLocks noChangeArrowheads="1"/>
                  </p:cNvSpPr>
                  <p:nvPr/>
                </p:nvSpPr>
                <p:spPr bwMode="auto">
                  <a:xfrm>
                    <a:off x="1814" y="3062"/>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Oval 75"/>
                  <p:cNvSpPr>
                    <a:spLocks noChangeArrowheads="1"/>
                  </p:cNvSpPr>
                  <p:nvPr/>
                </p:nvSpPr>
                <p:spPr bwMode="auto">
                  <a:xfrm>
                    <a:off x="1638" y="3319"/>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Oval 76"/>
                  <p:cNvSpPr>
                    <a:spLocks noChangeArrowheads="1"/>
                  </p:cNvSpPr>
                  <p:nvPr/>
                </p:nvSpPr>
                <p:spPr bwMode="auto">
                  <a:xfrm>
                    <a:off x="1756" y="3473"/>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Oval 77"/>
                  <p:cNvSpPr>
                    <a:spLocks noChangeArrowheads="1"/>
                  </p:cNvSpPr>
                  <p:nvPr/>
                </p:nvSpPr>
                <p:spPr bwMode="auto">
                  <a:xfrm>
                    <a:off x="2170" y="3535"/>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Oval 78"/>
                  <p:cNvSpPr>
                    <a:spLocks noChangeArrowheads="1"/>
                  </p:cNvSpPr>
                  <p:nvPr/>
                </p:nvSpPr>
                <p:spPr bwMode="auto">
                  <a:xfrm>
                    <a:off x="2728" y="3074"/>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Oval 79"/>
                  <p:cNvSpPr>
                    <a:spLocks noChangeArrowheads="1"/>
                  </p:cNvSpPr>
                  <p:nvPr/>
                </p:nvSpPr>
                <p:spPr bwMode="auto">
                  <a:xfrm>
                    <a:off x="2811" y="3290"/>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Oval 80"/>
                  <p:cNvSpPr>
                    <a:spLocks noChangeArrowheads="1"/>
                  </p:cNvSpPr>
                  <p:nvPr/>
                </p:nvSpPr>
                <p:spPr bwMode="auto">
                  <a:xfrm>
                    <a:off x="2761" y="3361"/>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Oval 81"/>
                  <p:cNvSpPr>
                    <a:spLocks noChangeArrowheads="1"/>
                  </p:cNvSpPr>
                  <p:nvPr/>
                </p:nvSpPr>
                <p:spPr bwMode="auto">
                  <a:xfrm>
                    <a:off x="1953" y="3194"/>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3" name="Group 82"/>
                <p:cNvGrpSpPr>
                  <a:grpSpLocks/>
                </p:cNvGrpSpPr>
                <p:nvPr/>
              </p:nvGrpSpPr>
              <p:grpSpPr bwMode="auto">
                <a:xfrm>
                  <a:off x="1638" y="2945"/>
                  <a:ext cx="1736" cy="1043"/>
                  <a:chOff x="1638" y="2945"/>
                  <a:chExt cx="1736" cy="1043"/>
                </a:xfrm>
              </p:grpSpPr>
              <p:sp>
                <p:nvSpPr>
                  <p:cNvPr id="84" name="Arc 83"/>
                  <p:cNvSpPr>
                    <a:spLocks/>
                  </p:cNvSpPr>
                  <p:nvPr/>
                </p:nvSpPr>
                <p:spPr bwMode="auto">
                  <a:xfrm>
                    <a:off x="2249" y="2945"/>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Arc 84"/>
                  <p:cNvSpPr>
                    <a:spLocks/>
                  </p:cNvSpPr>
                  <p:nvPr/>
                </p:nvSpPr>
                <p:spPr bwMode="auto">
                  <a:xfrm>
                    <a:off x="2253" y="2949"/>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 name="Arc 85"/>
                  <p:cNvSpPr>
                    <a:spLocks/>
                  </p:cNvSpPr>
                  <p:nvPr/>
                </p:nvSpPr>
                <p:spPr bwMode="auto">
                  <a:xfrm>
                    <a:off x="1814" y="3057"/>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Arc 86"/>
                  <p:cNvSpPr>
                    <a:spLocks/>
                  </p:cNvSpPr>
                  <p:nvPr/>
                </p:nvSpPr>
                <p:spPr bwMode="auto">
                  <a:xfrm>
                    <a:off x="1818" y="3061"/>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 name="Arc 87"/>
                  <p:cNvSpPr>
                    <a:spLocks/>
                  </p:cNvSpPr>
                  <p:nvPr/>
                </p:nvSpPr>
                <p:spPr bwMode="auto">
                  <a:xfrm>
                    <a:off x="1751" y="3651"/>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Arc 88"/>
                  <p:cNvSpPr>
                    <a:spLocks/>
                  </p:cNvSpPr>
                  <p:nvPr/>
                </p:nvSpPr>
                <p:spPr bwMode="auto">
                  <a:xfrm>
                    <a:off x="1755" y="3651"/>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 name="Arc 89"/>
                  <p:cNvSpPr>
                    <a:spLocks/>
                  </p:cNvSpPr>
                  <p:nvPr/>
                </p:nvSpPr>
                <p:spPr bwMode="auto">
                  <a:xfrm>
                    <a:off x="2956" y="3070"/>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Arc 90"/>
                  <p:cNvSpPr>
                    <a:spLocks/>
                  </p:cNvSpPr>
                  <p:nvPr/>
                </p:nvSpPr>
                <p:spPr bwMode="auto">
                  <a:xfrm>
                    <a:off x="2957" y="3074"/>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Arc 91"/>
                  <p:cNvSpPr>
                    <a:spLocks/>
                  </p:cNvSpPr>
                  <p:nvPr/>
                </p:nvSpPr>
                <p:spPr bwMode="auto">
                  <a:xfrm>
                    <a:off x="3051" y="3317"/>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Arc 92"/>
                  <p:cNvSpPr>
                    <a:spLocks/>
                  </p:cNvSpPr>
                  <p:nvPr/>
                </p:nvSpPr>
                <p:spPr bwMode="auto">
                  <a:xfrm>
                    <a:off x="3051" y="3320"/>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Arc 93"/>
                  <p:cNvSpPr>
                    <a:spLocks/>
                  </p:cNvSpPr>
                  <p:nvPr/>
                </p:nvSpPr>
                <p:spPr bwMode="auto">
                  <a:xfrm>
                    <a:off x="2945" y="3563"/>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Arc 94"/>
                  <p:cNvSpPr>
                    <a:spLocks/>
                  </p:cNvSpPr>
                  <p:nvPr/>
                </p:nvSpPr>
                <p:spPr bwMode="auto">
                  <a:xfrm>
                    <a:off x="2946" y="3564"/>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Arc 95"/>
                  <p:cNvSpPr>
                    <a:spLocks/>
                  </p:cNvSpPr>
                  <p:nvPr/>
                </p:nvSpPr>
                <p:spPr bwMode="auto">
                  <a:xfrm>
                    <a:off x="1638" y="3316"/>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Arc 96"/>
                  <p:cNvSpPr>
                    <a:spLocks/>
                  </p:cNvSpPr>
                  <p:nvPr/>
                </p:nvSpPr>
                <p:spPr bwMode="auto">
                  <a:xfrm>
                    <a:off x="1642" y="3320"/>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Arc 97"/>
                  <p:cNvSpPr>
                    <a:spLocks/>
                  </p:cNvSpPr>
                  <p:nvPr/>
                </p:nvSpPr>
                <p:spPr bwMode="auto">
                  <a:xfrm>
                    <a:off x="2184" y="3780"/>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Arc 98"/>
                  <p:cNvSpPr>
                    <a:spLocks/>
                  </p:cNvSpPr>
                  <p:nvPr/>
                </p:nvSpPr>
                <p:spPr bwMode="auto">
                  <a:xfrm>
                    <a:off x="2188" y="3780"/>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81" name="矩形 80"/>
              <p:cNvSpPr/>
              <p:nvPr/>
            </p:nvSpPr>
            <p:spPr>
              <a:xfrm>
                <a:off x="1243255" y="5771772"/>
                <a:ext cx="723276" cy="307777"/>
              </a:xfrm>
              <a:prstGeom prst="rect">
                <a:avLst/>
              </a:prstGeom>
            </p:spPr>
            <p:txBody>
              <a:bodyPr wrap="none">
                <a:spAutoFit/>
              </a:bodyPr>
              <a:lstStyle/>
              <a:p>
                <a:pPr algn="ctr"/>
                <a:r>
                  <a:rPr kumimoji="1" lang="zh-CN" altLang="en-US" sz="1400" dirty="0">
                    <a:latin typeface="黑体" panose="02010609060101010101" pitchFamily="49" charset="-122"/>
                    <a:ea typeface="黑体" panose="02010609060101010101" pitchFamily="49" charset="-122"/>
                  </a:rPr>
                  <a:t>校园网</a:t>
                </a:r>
                <a:endParaRPr kumimoji="1" lang="en-US" altLang="zh-CN" sz="1400" dirty="0">
                  <a:latin typeface="黑体" panose="02010609060101010101" pitchFamily="49" charset="-122"/>
                  <a:ea typeface="黑体" panose="02010609060101010101" pitchFamily="49" charset="-122"/>
                </a:endParaRPr>
              </a:p>
            </p:txBody>
          </p:sp>
        </p:grpSp>
        <p:grpSp>
          <p:nvGrpSpPr>
            <p:cNvPr id="109" name="组合 108"/>
            <p:cNvGrpSpPr/>
            <p:nvPr/>
          </p:nvGrpSpPr>
          <p:grpSpPr>
            <a:xfrm>
              <a:off x="3625774" y="5672744"/>
              <a:ext cx="914400" cy="528637"/>
              <a:chOff x="1147693" y="5661341"/>
              <a:chExt cx="914400" cy="528637"/>
            </a:xfrm>
          </p:grpSpPr>
          <p:grpSp>
            <p:nvGrpSpPr>
              <p:cNvPr id="110" name="Group 71"/>
              <p:cNvGrpSpPr>
                <a:grpSpLocks/>
              </p:cNvGrpSpPr>
              <p:nvPr/>
            </p:nvGrpSpPr>
            <p:grpSpPr bwMode="auto">
              <a:xfrm>
                <a:off x="1147693" y="5661341"/>
                <a:ext cx="914400" cy="528637"/>
                <a:chOff x="1638" y="2945"/>
                <a:chExt cx="1736" cy="1043"/>
              </a:xfrm>
            </p:grpSpPr>
            <p:grpSp>
              <p:nvGrpSpPr>
                <p:cNvPr id="112" name="Group 72"/>
                <p:cNvGrpSpPr>
                  <a:grpSpLocks/>
                </p:cNvGrpSpPr>
                <p:nvPr/>
              </p:nvGrpSpPr>
              <p:grpSpPr bwMode="auto">
                <a:xfrm>
                  <a:off x="1638" y="2949"/>
                  <a:ext cx="1730" cy="1034"/>
                  <a:chOff x="1638" y="2949"/>
                  <a:chExt cx="1730" cy="1034"/>
                </a:xfrm>
              </p:grpSpPr>
              <p:sp>
                <p:nvSpPr>
                  <p:cNvPr id="130" name="Oval 73"/>
                  <p:cNvSpPr>
                    <a:spLocks noChangeArrowheads="1"/>
                  </p:cNvSpPr>
                  <p:nvPr/>
                </p:nvSpPr>
                <p:spPr bwMode="auto">
                  <a:xfrm>
                    <a:off x="2229" y="2949"/>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Oval 74"/>
                  <p:cNvSpPr>
                    <a:spLocks noChangeArrowheads="1"/>
                  </p:cNvSpPr>
                  <p:nvPr/>
                </p:nvSpPr>
                <p:spPr bwMode="auto">
                  <a:xfrm>
                    <a:off x="1814" y="3062"/>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Oval 75"/>
                  <p:cNvSpPr>
                    <a:spLocks noChangeArrowheads="1"/>
                  </p:cNvSpPr>
                  <p:nvPr/>
                </p:nvSpPr>
                <p:spPr bwMode="auto">
                  <a:xfrm>
                    <a:off x="1638" y="3319"/>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Oval 76"/>
                  <p:cNvSpPr>
                    <a:spLocks noChangeArrowheads="1"/>
                  </p:cNvSpPr>
                  <p:nvPr/>
                </p:nvSpPr>
                <p:spPr bwMode="auto">
                  <a:xfrm>
                    <a:off x="1756" y="3473"/>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Oval 77"/>
                  <p:cNvSpPr>
                    <a:spLocks noChangeArrowheads="1"/>
                  </p:cNvSpPr>
                  <p:nvPr/>
                </p:nvSpPr>
                <p:spPr bwMode="auto">
                  <a:xfrm>
                    <a:off x="2170" y="3535"/>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Oval 78"/>
                  <p:cNvSpPr>
                    <a:spLocks noChangeArrowheads="1"/>
                  </p:cNvSpPr>
                  <p:nvPr/>
                </p:nvSpPr>
                <p:spPr bwMode="auto">
                  <a:xfrm>
                    <a:off x="2728" y="3074"/>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Oval 79"/>
                  <p:cNvSpPr>
                    <a:spLocks noChangeArrowheads="1"/>
                  </p:cNvSpPr>
                  <p:nvPr/>
                </p:nvSpPr>
                <p:spPr bwMode="auto">
                  <a:xfrm>
                    <a:off x="2811" y="3290"/>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Oval 80"/>
                  <p:cNvSpPr>
                    <a:spLocks noChangeArrowheads="1"/>
                  </p:cNvSpPr>
                  <p:nvPr/>
                </p:nvSpPr>
                <p:spPr bwMode="auto">
                  <a:xfrm>
                    <a:off x="2761" y="3361"/>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Oval 81"/>
                  <p:cNvSpPr>
                    <a:spLocks noChangeArrowheads="1"/>
                  </p:cNvSpPr>
                  <p:nvPr/>
                </p:nvSpPr>
                <p:spPr bwMode="auto">
                  <a:xfrm>
                    <a:off x="1953" y="3194"/>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3" name="Group 82"/>
                <p:cNvGrpSpPr>
                  <a:grpSpLocks/>
                </p:cNvGrpSpPr>
                <p:nvPr/>
              </p:nvGrpSpPr>
              <p:grpSpPr bwMode="auto">
                <a:xfrm>
                  <a:off x="1638" y="2945"/>
                  <a:ext cx="1736" cy="1043"/>
                  <a:chOff x="1638" y="2945"/>
                  <a:chExt cx="1736" cy="1043"/>
                </a:xfrm>
              </p:grpSpPr>
              <p:sp>
                <p:nvSpPr>
                  <p:cNvPr id="114" name="Arc 83"/>
                  <p:cNvSpPr>
                    <a:spLocks/>
                  </p:cNvSpPr>
                  <p:nvPr/>
                </p:nvSpPr>
                <p:spPr bwMode="auto">
                  <a:xfrm>
                    <a:off x="2249" y="2945"/>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Arc 84"/>
                  <p:cNvSpPr>
                    <a:spLocks/>
                  </p:cNvSpPr>
                  <p:nvPr/>
                </p:nvSpPr>
                <p:spPr bwMode="auto">
                  <a:xfrm>
                    <a:off x="2253" y="2949"/>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Arc 85"/>
                  <p:cNvSpPr>
                    <a:spLocks/>
                  </p:cNvSpPr>
                  <p:nvPr/>
                </p:nvSpPr>
                <p:spPr bwMode="auto">
                  <a:xfrm>
                    <a:off x="1814" y="3057"/>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Arc 86"/>
                  <p:cNvSpPr>
                    <a:spLocks/>
                  </p:cNvSpPr>
                  <p:nvPr/>
                </p:nvSpPr>
                <p:spPr bwMode="auto">
                  <a:xfrm>
                    <a:off x="1818" y="3061"/>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Arc 87"/>
                  <p:cNvSpPr>
                    <a:spLocks/>
                  </p:cNvSpPr>
                  <p:nvPr/>
                </p:nvSpPr>
                <p:spPr bwMode="auto">
                  <a:xfrm>
                    <a:off x="1751" y="3651"/>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Arc 88"/>
                  <p:cNvSpPr>
                    <a:spLocks/>
                  </p:cNvSpPr>
                  <p:nvPr/>
                </p:nvSpPr>
                <p:spPr bwMode="auto">
                  <a:xfrm>
                    <a:off x="1755" y="3651"/>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Arc 89"/>
                  <p:cNvSpPr>
                    <a:spLocks/>
                  </p:cNvSpPr>
                  <p:nvPr/>
                </p:nvSpPr>
                <p:spPr bwMode="auto">
                  <a:xfrm>
                    <a:off x="2956" y="3070"/>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Arc 90"/>
                  <p:cNvSpPr>
                    <a:spLocks/>
                  </p:cNvSpPr>
                  <p:nvPr/>
                </p:nvSpPr>
                <p:spPr bwMode="auto">
                  <a:xfrm>
                    <a:off x="2957" y="3074"/>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 name="Arc 91"/>
                  <p:cNvSpPr>
                    <a:spLocks/>
                  </p:cNvSpPr>
                  <p:nvPr/>
                </p:nvSpPr>
                <p:spPr bwMode="auto">
                  <a:xfrm>
                    <a:off x="3051" y="3317"/>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Arc 92"/>
                  <p:cNvSpPr>
                    <a:spLocks/>
                  </p:cNvSpPr>
                  <p:nvPr/>
                </p:nvSpPr>
                <p:spPr bwMode="auto">
                  <a:xfrm>
                    <a:off x="3051" y="3320"/>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Arc 93"/>
                  <p:cNvSpPr>
                    <a:spLocks/>
                  </p:cNvSpPr>
                  <p:nvPr/>
                </p:nvSpPr>
                <p:spPr bwMode="auto">
                  <a:xfrm>
                    <a:off x="2945" y="3563"/>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Arc 94"/>
                  <p:cNvSpPr>
                    <a:spLocks/>
                  </p:cNvSpPr>
                  <p:nvPr/>
                </p:nvSpPr>
                <p:spPr bwMode="auto">
                  <a:xfrm>
                    <a:off x="2946" y="3564"/>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Arc 95"/>
                  <p:cNvSpPr>
                    <a:spLocks/>
                  </p:cNvSpPr>
                  <p:nvPr/>
                </p:nvSpPr>
                <p:spPr bwMode="auto">
                  <a:xfrm>
                    <a:off x="1638" y="3316"/>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Arc 96"/>
                  <p:cNvSpPr>
                    <a:spLocks/>
                  </p:cNvSpPr>
                  <p:nvPr/>
                </p:nvSpPr>
                <p:spPr bwMode="auto">
                  <a:xfrm>
                    <a:off x="1642" y="3320"/>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Arc 97"/>
                  <p:cNvSpPr>
                    <a:spLocks/>
                  </p:cNvSpPr>
                  <p:nvPr/>
                </p:nvSpPr>
                <p:spPr bwMode="auto">
                  <a:xfrm>
                    <a:off x="2184" y="3780"/>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Arc 98"/>
                  <p:cNvSpPr>
                    <a:spLocks/>
                  </p:cNvSpPr>
                  <p:nvPr/>
                </p:nvSpPr>
                <p:spPr bwMode="auto">
                  <a:xfrm>
                    <a:off x="2188" y="3780"/>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11" name="矩形 110"/>
              <p:cNvSpPr/>
              <p:nvPr/>
            </p:nvSpPr>
            <p:spPr>
              <a:xfrm>
                <a:off x="1243254" y="5771772"/>
                <a:ext cx="723276" cy="307777"/>
              </a:xfrm>
              <a:prstGeom prst="rect">
                <a:avLst/>
              </a:prstGeom>
            </p:spPr>
            <p:txBody>
              <a:bodyPr wrap="none">
                <a:spAutoFit/>
              </a:bodyPr>
              <a:lstStyle/>
              <a:p>
                <a:pPr algn="ctr"/>
                <a:r>
                  <a:rPr kumimoji="1" lang="zh-CN" altLang="en-US" sz="1400" dirty="0">
                    <a:latin typeface="黑体" panose="02010609060101010101" pitchFamily="49" charset="-122"/>
                    <a:ea typeface="黑体" panose="02010609060101010101" pitchFamily="49" charset="-122"/>
                  </a:rPr>
                  <a:t>校园网</a:t>
                </a:r>
                <a:endParaRPr kumimoji="1" lang="en-US" altLang="zh-CN" sz="1400" dirty="0">
                  <a:latin typeface="黑体" panose="02010609060101010101" pitchFamily="49" charset="-122"/>
                  <a:ea typeface="黑体" panose="02010609060101010101" pitchFamily="49" charset="-122"/>
                </a:endParaRPr>
              </a:p>
            </p:txBody>
          </p:sp>
        </p:grpSp>
        <p:grpSp>
          <p:nvGrpSpPr>
            <p:cNvPr id="139" name="组合 138"/>
            <p:cNvGrpSpPr/>
            <p:nvPr/>
          </p:nvGrpSpPr>
          <p:grpSpPr>
            <a:xfrm>
              <a:off x="4886707" y="5676037"/>
              <a:ext cx="914400" cy="528637"/>
              <a:chOff x="1147693" y="5661341"/>
              <a:chExt cx="914400" cy="528637"/>
            </a:xfrm>
          </p:grpSpPr>
          <p:grpSp>
            <p:nvGrpSpPr>
              <p:cNvPr id="140" name="Group 71"/>
              <p:cNvGrpSpPr>
                <a:grpSpLocks/>
              </p:cNvGrpSpPr>
              <p:nvPr/>
            </p:nvGrpSpPr>
            <p:grpSpPr bwMode="auto">
              <a:xfrm>
                <a:off x="1147693" y="5661341"/>
                <a:ext cx="914400" cy="528637"/>
                <a:chOff x="1638" y="2945"/>
                <a:chExt cx="1736" cy="1043"/>
              </a:xfrm>
            </p:grpSpPr>
            <p:grpSp>
              <p:nvGrpSpPr>
                <p:cNvPr id="142" name="Group 72"/>
                <p:cNvGrpSpPr>
                  <a:grpSpLocks/>
                </p:cNvGrpSpPr>
                <p:nvPr/>
              </p:nvGrpSpPr>
              <p:grpSpPr bwMode="auto">
                <a:xfrm>
                  <a:off x="1638" y="2949"/>
                  <a:ext cx="1730" cy="1034"/>
                  <a:chOff x="1638" y="2949"/>
                  <a:chExt cx="1730" cy="1034"/>
                </a:xfrm>
              </p:grpSpPr>
              <p:sp>
                <p:nvSpPr>
                  <p:cNvPr id="160" name="Oval 73"/>
                  <p:cNvSpPr>
                    <a:spLocks noChangeArrowheads="1"/>
                  </p:cNvSpPr>
                  <p:nvPr/>
                </p:nvSpPr>
                <p:spPr bwMode="auto">
                  <a:xfrm>
                    <a:off x="2229" y="2949"/>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Oval 74"/>
                  <p:cNvSpPr>
                    <a:spLocks noChangeArrowheads="1"/>
                  </p:cNvSpPr>
                  <p:nvPr/>
                </p:nvSpPr>
                <p:spPr bwMode="auto">
                  <a:xfrm>
                    <a:off x="1814" y="3062"/>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Oval 75"/>
                  <p:cNvSpPr>
                    <a:spLocks noChangeArrowheads="1"/>
                  </p:cNvSpPr>
                  <p:nvPr/>
                </p:nvSpPr>
                <p:spPr bwMode="auto">
                  <a:xfrm>
                    <a:off x="1638" y="3319"/>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 name="Oval 76"/>
                  <p:cNvSpPr>
                    <a:spLocks noChangeArrowheads="1"/>
                  </p:cNvSpPr>
                  <p:nvPr/>
                </p:nvSpPr>
                <p:spPr bwMode="auto">
                  <a:xfrm>
                    <a:off x="1756" y="3473"/>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Oval 77"/>
                  <p:cNvSpPr>
                    <a:spLocks noChangeArrowheads="1"/>
                  </p:cNvSpPr>
                  <p:nvPr/>
                </p:nvSpPr>
                <p:spPr bwMode="auto">
                  <a:xfrm>
                    <a:off x="2170" y="3535"/>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 name="Oval 78"/>
                  <p:cNvSpPr>
                    <a:spLocks noChangeArrowheads="1"/>
                  </p:cNvSpPr>
                  <p:nvPr/>
                </p:nvSpPr>
                <p:spPr bwMode="auto">
                  <a:xfrm>
                    <a:off x="2728" y="3074"/>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 name="Oval 79"/>
                  <p:cNvSpPr>
                    <a:spLocks noChangeArrowheads="1"/>
                  </p:cNvSpPr>
                  <p:nvPr/>
                </p:nvSpPr>
                <p:spPr bwMode="auto">
                  <a:xfrm>
                    <a:off x="2811" y="3290"/>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 name="Oval 80"/>
                  <p:cNvSpPr>
                    <a:spLocks noChangeArrowheads="1"/>
                  </p:cNvSpPr>
                  <p:nvPr/>
                </p:nvSpPr>
                <p:spPr bwMode="auto">
                  <a:xfrm>
                    <a:off x="2761" y="3361"/>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 name="Oval 81"/>
                  <p:cNvSpPr>
                    <a:spLocks noChangeArrowheads="1"/>
                  </p:cNvSpPr>
                  <p:nvPr/>
                </p:nvSpPr>
                <p:spPr bwMode="auto">
                  <a:xfrm>
                    <a:off x="1953" y="3194"/>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3" name="Group 82"/>
                <p:cNvGrpSpPr>
                  <a:grpSpLocks/>
                </p:cNvGrpSpPr>
                <p:nvPr/>
              </p:nvGrpSpPr>
              <p:grpSpPr bwMode="auto">
                <a:xfrm>
                  <a:off x="1638" y="2945"/>
                  <a:ext cx="1736" cy="1043"/>
                  <a:chOff x="1638" y="2945"/>
                  <a:chExt cx="1736" cy="1043"/>
                </a:xfrm>
              </p:grpSpPr>
              <p:sp>
                <p:nvSpPr>
                  <p:cNvPr id="144" name="Arc 83"/>
                  <p:cNvSpPr>
                    <a:spLocks/>
                  </p:cNvSpPr>
                  <p:nvPr/>
                </p:nvSpPr>
                <p:spPr bwMode="auto">
                  <a:xfrm>
                    <a:off x="2249" y="2945"/>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Arc 84"/>
                  <p:cNvSpPr>
                    <a:spLocks/>
                  </p:cNvSpPr>
                  <p:nvPr/>
                </p:nvSpPr>
                <p:spPr bwMode="auto">
                  <a:xfrm>
                    <a:off x="2253" y="2949"/>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 name="Arc 85"/>
                  <p:cNvSpPr>
                    <a:spLocks/>
                  </p:cNvSpPr>
                  <p:nvPr/>
                </p:nvSpPr>
                <p:spPr bwMode="auto">
                  <a:xfrm>
                    <a:off x="1814" y="3057"/>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Arc 86"/>
                  <p:cNvSpPr>
                    <a:spLocks/>
                  </p:cNvSpPr>
                  <p:nvPr/>
                </p:nvSpPr>
                <p:spPr bwMode="auto">
                  <a:xfrm>
                    <a:off x="1818" y="3061"/>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 name="Arc 87"/>
                  <p:cNvSpPr>
                    <a:spLocks/>
                  </p:cNvSpPr>
                  <p:nvPr/>
                </p:nvSpPr>
                <p:spPr bwMode="auto">
                  <a:xfrm>
                    <a:off x="1751" y="3651"/>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Arc 88"/>
                  <p:cNvSpPr>
                    <a:spLocks/>
                  </p:cNvSpPr>
                  <p:nvPr/>
                </p:nvSpPr>
                <p:spPr bwMode="auto">
                  <a:xfrm>
                    <a:off x="1755" y="3651"/>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 name="Arc 89"/>
                  <p:cNvSpPr>
                    <a:spLocks/>
                  </p:cNvSpPr>
                  <p:nvPr/>
                </p:nvSpPr>
                <p:spPr bwMode="auto">
                  <a:xfrm>
                    <a:off x="2956" y="3070"/>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Arc 90"/>
                  <p:cNvSpPr>
                    <a:spLocks/>
                  </p:cNvSpPr>
                  <p:nvPr/>
                </p:nvSpPr>
                <p:spPr bwMode="auto">
                  <a:xfrm>
                    <a:off x="2957" y="3074"/>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 name="Arc 91"/>
                  <p:cNvSpPr>
                    <a:spLocks/>
                  </p:cNvSpPr>
                  <p:nvPr/>
                </p:nvSpPr>
                <p:spPr bwMode="auto">
                  <a:xfrm>
                    <a:off x="3051" y="3317"/>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Arc 92"/>
                  <p:cNvSpPr>
                    <a:spLocks/>
                  </p:cNvSpPr>
                  <p:nvPr/>
                </p:nvSpPr>
                <p:spPr bwMode="auto">
                  <a:xfrm>
                    <a:off x="3051" y="3320"/>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 name="Arc 93"/>
                  <p:cNvSpPr>
                    <a:spLocks/>
                  </p:cNvSpPr>
                  <p:nvPr/>
                </p:nvSpPr>
                <p:spPr bwMode="auto">
                  <a:xfrm>
                    <a:off x="2945" y="3563"/>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Arc 94"/>
                  <p:cNvSpPr>
                    <a:spLocks/>
                  </p:cNvSpPr>
                  <p:nvPr/>
                </p:nvSpPr>
                <p:spPr bwMode="auto">
                  <a:xfrm>
                    <a:off x="2946" y="3564"/>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Arc 95"/>
                  <p:cNvSpPr>
                    <a:spLocks/>
                  </p:cNvSpPr>
                  <p:nvPr/>
                </p:nvSpPr>
                <p:spPr bwMode="auto">
                  <a:xfrm>
                    <a:off x="1638" y="3316"/>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Arc 96"/>
                  <p:cNvSpPr>
                    <a:spLocks/>
                  </p:cNvSpPr>
                  <p:nvPr/>
                </p:nvSpPr>
                <p:spPr bwMode="auto">
                  <a:xfrm>
                    <a:off x="1642" y="3320"/>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 name="Arc 97"/>
                  <p:cNvSpPr>
                    <a:spLocks/>
                  </p:cNvSpPr>
                  <p:nvPr/>
                </p:nvSpPr>
                <p:spPr bwMode="auto">
                  <a:xfrm>
                    <a:off x="2184" y="3780"/>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Arc 98"/>
                  <p:cNvSpPr>
                    <a:spLocks/>
                  </p:cNvSpPr>
                  <p:nvPr/>
                </p:nvSpPr>
                <p:spPr bwMode="auto">
                  <a:xfrm>
                    <a:off x="2188" y="3780"/>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41" name="矩形 140"/>
              <p:cNvSpPr/>
              <p:nvPr/>
            </p:nvSpPr>
            <p:spPr>
              <a:xfrm>
                <a:off x="1243256" y="5771772"/>
                <a:ext cx="723275" cy="307777"/>
              </a:xfrm>
              <a:prstGeom prst="rect">
                <a:avLst/>
              </a:prstGeom>
            </p:spPr>
            <p:txBody>
              <a:bodyPr wrap="none">
                <a:spAutoFit/>
              </a:bodyPr>
              <a:lstStyle/>
              <a:p>
                <a:pPr algn="ctr"/>
                <a:r>
                  <a:rPr kumimoji="1" lang="zh-CN" altLang="en-US" sz="1400" dirty="0">
                    <a:latin typeface="黑体" panose="02010609060101010101" pitchFamily="49" charset="-122"/>
                    <a:ea typeface="黑体" panose="02010609060101010101" pitchFamily="49" charset="-122"/>
                  </a:rPr>
                  <a:t>企业网</a:t>
                </a:r>
                <a:endParaRPr kumimoji="1" lang="en-US" altLang="zh-CN" sz="1400" dirty="0">
                  <a:latin typeface="黑体" panose="02010609060101010101" pitchFamily="49" charset="-122"/>
                  <a:ea typeface="黑体" panose="02010609060101010101" pitchFamily="49" charset="-122"/>
                </a:endParaRPr>
              </a:p>
            </p:txBody>
          </p:sp>
        </p:grpSp>
        <p:grpSp>
          <p:nvGrpSpPr>
            <p:cNvPr id="169" name="组合 168"/>
            <p:cNvGrpSpPr/>
            <p:nvPr/>
          </p:nvGrpSpPr>
          <p:grpSpPr>
            <a:xfrm>
              <a:off x="6125477" y="5679330"/>
              <a:ext cx="914400" cy="528637"/>
              <a:chOff x="1147693" y="5661341"/>
              <a:chExt cx="914400" cy="528637"/>
            </a:xfrm>
          </p:grpSpPr>
          <p:grpSp>
            <p:nvGrpSpPr>
              <p:cNvPr id="200" name="Group 71"/>
              <p:cNvGrpSpPr>
                <a:grpSpLocks/>
              </p:cNvGrpSpPr>
              <p:nvPr/>
            </p:nvGrpSpPr>
            <p:grpSpPr bwMode="auto">
              <a:xfrm>
                <a:off x="1147693" y="5661341"/>
                <a:ext cx="914400" cy="528637"/>
                <a:chOff x="1638" y="2945"/>
                <a:chExt cx="1736" cy="1043"/>
              </a:xfrm>
            </p:grpSpPr>
            <p:grpSp>
              <p:nvGrpSpPr>
                <p:cNvPr id="202" name="Group 72"/>
                <p:cNvGrpSpPr>
                  <a:grpSpLocks/>
                </p:cNvGrpSpPr>
                <p:nvPr/>
              </p:nvGrpSpPr>
              <p:grpSpPr bwMode="auto">
                <a:xfrm>
                  <a:off x="1638" y="2949"/>
                  <a:ext cx="1730" cy="1034"/>
                  <a:chOff x="1638" y="2949"/>
                  <a:chExt cx="1730" cy="1034"/>
                </a:xfrm>
              </p:grpSpPr>
              <p:sp>
                <p:nvSpPr>
                  <p:cNvPr id="220" name="Oval 73"/>
                  <p:cNvSpPr>
                    <a:spLocks noChangeArrowheads="1"/>
                  </p:cNvSpPr>
                  <p:nvPr/>
                </p:nvSpPr>
                <p:spPr bwMode="auto">
                  <a:xfrm>
                    <a:off x="2229" y="2949"/>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Oval 74"/>
                  <p:cNvSpPr>
                    <a:spLocks noChangeArrowheads="1"/>
                  </p:cNvSpPr>
                  <p:nvPr/>
                </p:nvSpPr>
                <p:spPr bwMode="auto">
                  <a:xfrm>
                    <a:off x="1814" y="3062"/>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Oval 75"/>
                  <p:cNvSpPr>
                    <a:spLocks noChangeArrowheads="1"/>
                  </p:cNvSpPr>
                  <p:nvPr/>
                </p:nvSpPr>
                <p:spPr bwMode="auto">
                  <a:xfrm>
                    <a:off x="1638" y="3319"/>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Oval 76"/>
                  <p:cNvSpPr>
                    <a:spLocks noChangeArrowheads="1"/>
                  </p:cNvSpPr>
                  <p:nvPr/>
                </p:nvSpPr>
                <p:spPr bwMode="auto">
                  <a:xfrm>
                    <a:off x="1756" y="3473"/>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Oval 77"/>
                  <p:cNvSpPr>
                    <a:spLocks noChangeArrowheads="1"/>
                  </p:cNvSpPr>
                  <p:nvPr/>
                </p:nvSpPr>
                <p:spPr bwMode="auto">
                  <a:xfrm>
                    <a:off x="2170" y="3535"/>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Oval 78"/>
                  <p:cNvSpPr>
                    <a:spLocks noChangeArrowheads="1"/>
                  </p:cNvSpPr>
                  <p:nvPr/>
                </p:nvSpPr>
                <p:spPr bwMode="auto">
                  <a:xfrm>
                    <a:off x="2728" y="3074"/>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Oval 79"/>
                  <p:cNvSpPr>
                    <a:spLocks noChangeArrowheads="1"/>
                  </p:cNvSpPr>
                  <p:nvPr/>
                </p:nvSpPr>
                <p:spPr bwMode="auto">
                  <a:xfrm>
                    <a:off x="2811" y="3290"/>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Oval 80"/>
                  <p:cNvSpPr>
                    <a:spLocks noChangeArrowheads="1"/>
                  </p:cNvSpPr>
                  <p:nvPr/>
                </p:nvSpPr>
                <p:spPr bwMode="auto">
                  <a:xfrm>
                    <a:off x="2761" y="3361"/>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Oval 81"/>
                  <p:cNvSpPr>
                    <a:spLocks noChangeArrowheads="1"/>
                  </p:cNvSpPr>
                  <p:nvPr/>
                </p:nvSpPr>
                <p:spPr bwMode="auto">
                  <a:xfrm>
                    <a:off x="1953" y="3194"/>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03" name="Group 82"/>
                <p:cNvGrpSpPr>
                  <a:grpSpLocks/>
                </p:cNvGrpSpPr>
                <p:nvPr/>
              </p:nvGrpSpPr>
              <p:grpSpPr bwMode="auto">
                <a:xfrm>
                  <a:off x="1638" y="2945"/>
                  <a:ext cx="1736" cy="1043"/>
                  <a:chOff x="1638" y="2945"/>
                  <a:chExt cx="1736" cy="1043"/>
                </a:xfrm>
              </p:grpSpPr>
              <p:sp>
                <p:nvSpPr>
                  <p:cNvPr id="204" name="Arc 83"/>
                  <p:cNvSpPr>
                    <a:spLocks/>
                  </p:cNvSpPr>
                  <p:nvPr/>
                </p:nvSpPr>
                <p:spPr bwMode="auto">
                  <a:xfrm>
                    <a:off x="2249" y="2945"/>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Arc 84"/>
                  <p:cNvSpPr>
                    <a:spLocks/>
                  </p:cNvSpPr>
                  <p:nvPr/>
                </p:nvSpPr>
                <p:spPr bwMode="auto">
                  <a:xfrm>
                    <a:off x="2253" y="2949"/>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Arc 85"/>
                  <p:cNvSpPr>
                    <a:spLocks/>
                  </p:cNvSpPr>
                  <p:nvPr/>
                </p:nvSpPr>
                <p:spPr bwMode="auto">
                  <a:xfrm>
                    <a:off x="1814" y="3057"/>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Arc 86"/>
                  <p:cNvSpPr>
                    <a:spLocks/>
                  </p:cNvSpPr>
                  <p:nvPr/>
                </p:nvSpPr>
                <p:spPr bwMode="auto">
                  <a:xfrm>
                    <a:off x="1818" y="3061"/>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Arc 87"/>
                  <p:cNvSpPr>
                    <a:spLocks/>
                  </p:cNvSpPr>
                  <p:nvPr/>
                </p:nvSpPr>
                <p:spPr bwMode="auto">
                  <a:xfrm>
                    <a:off x="1751" y="3651"/>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Arc 88"/>
                  <p:cNvSpPr>
                    <a:spLocks/>
                  </p:cNvSpPr>
                  <p:nvPr/>
                </p:nvSpPr>
                <p:spPr bwMode="auto">
                  <a:xfrm>
                    <a:off x="1755" y="3651"/>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Arc 89"/>
                  <p:cNvSpPr>
                    <a:spLocks/>
                  </p:cNvSpPr>
                  <p:nvPr/>
                </p:nvSpPr>
                <p:spPr bwMode="auto">
                  <a:xfrm>
                    <a:off x="2956" y="3070"/>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Arc 90"/>
                  <p:cNvSpPr>
                    <a:spLocks/>
                  </p:cNvSpPr>
                  <p:nvPr/>
                </p:nvSpPr>
                <p:spPr bwMode="auto">
                  <a:xfrm>
                    <a:off x="2957" y="3074"/>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Arc 91"/>
                  <p:cNvSpPr>
                    <a:spLocks/>
                  </p:cNvSpPr>
                  <p:nvPr/>
                </p:nvSpPr>
                <p:spPr bwMode="auto">
                  <a:xfrm>
                    <a:off x="3051" y="3317"/>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Arc 92"/>
                  <p:cNvSpPr>
                    <a:spLocks/>
                  </p:cNvSpPr>
                  <p:nvPr/>
                </p:nvSpPr>
                <p:spPr bwMode="auto">
                  <a:xfrm>
                    <a:off x="3051" y="3320"/>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Arc 93"/>
                  <p:cNvSpPr>
                    <a:spLocks/>
                  </p:cNvSpPr>
                  <p:nvPr/>
                </p:nvSpPr>
                <p:spPr bwMode="auto">
                  <a:xfrm>
                    <a:off x="2945" y="3563"/>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Arc 94"/>
                  <p:cNvSpPr>
                    <a:spLocks/>
                  </p:cNvSpPr>
                  <p:nvPr/>
                </p:nvSpPr>
                <p:spPr bwMode="auto">
                  <a:xfrm>
                    <a:off x="2946" y="3564"/>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Arc 95"/>
                  <p:cNvSpPr>
                    <a:spLocks/>
                  </p:cNvSpPr>
                  <p:nvPr/>
                </p:nvSpPr>
                <p:spPr bwMode="auto">
                  <a:xfrm>
                    <a:off x="1638" y="3316"/>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Arc 96"/>
                  <p:cNvSpPr>
                    <a:spLocks/>
                  </p:cNvSpPr>
                  <p:nvPr/>
                </p:nvSpPr>
                <p:spPr bwMode="auto">
                  <a:xfrm>
                    <a:off x="1642" y="3320"/>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Arc 97"/>
                  <p:cNvSpPr>
                    <a:spLocks/>
                  </p:cNvSpPr>
                  <p:nvPr/>
                </p:nvSpPr>
                <p:spPr bwMode="auto">
                  <a:xfrm>
                    <a:off x="2184" y="3780"/>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Arc 98"/>
                  <p:cNvSpPr>
                    <a:spLocks/>
                  </p:cNvSpPr>
                  <p:nvPr/>
                </p:nvSpPr>
                <p:spPr bwMode="auto">
                  <a:xfrm>
                    <a:off x="2188" y="3780"/>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201" name="矩形 200"/>
              <p:cNvSpPr/>
              <p:nvPr/>
            </p:nvSpPr>
            <p:spPr>
              <a:xfrm>
                <a:off x="1243255" y="5771772"/>
                <a:ext cx="723276"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400" dirty="0">
                    <a:latin typeface="黑体" panose="02010609060101010101" pitchFamily="49" charset="-122"/>
                    <a:ea typeface="黑体" panose="02010609060101010101" pitchFamily="49" charset="-122"/>
                  </a:rPr>
                  <a:t>企业网</a:t>
                </a:r>
                <a:endParaRPr kumimoji="1" lang="en-US" altLang="zh-CN" sz="1400" dirty="0">
                  <a:latin typeface="黑体" panose="02010609060101010101" pitchFamily="49" charset="-122"/>
                  <a:ea typeface="黑体" panose="02010609060101010101" pitchFamily="49" charset="-122"/>
                </a:endParaRPr>
              </a:p>
            </p:txBody>
          </p:sp>
        </p:grpSp>
        <p:grpSp>
          <p:nvGrpSpPr>
            <p:cNvPr id="170" name="组合 169"/>
            <p:cNvGrpSpPr/>
            <p:nvPr/>
          </p:nvGrpSpPr>
          <p:grpSpPr>
            <a:xfrm>
              <a:off x="7362871" y="5671726"/>
              <a:ext cx="914400" cy="528637"/>
              <a:chOff x="1147693" y="5661341"/>
              <a:chExt cx="914400" cy="528637"/>
            </a:xfrm>
          </p:grpSpPr>
          <p:grpSp>
            <p:nvGrpSpPr>
              <p:cNvPr id="171" name="Group 71"/>
              <p:cNvGrpSpPr>
                <a:grpSpLocks/>
              </p:cNvGrpSpPr>
              <p:nvPr/>
            </p:nvGrpSpPr>
            <p:grpSpPr bwMode="auto">
              <a:xfrm>
                <a:off x="1147693" y="5661341"/>
                <a:ext cx="914400" cy="528637"/>
                <a:chOff x="1638" y="2945"/>
                <a:chExt cx="1736" cy="1043"/>
              </a:xfrm>
            </p:grpSpPr>
            <p:grpSp>
              <p:nvGrpSpPr>
                <p:cNvPr id="173" name="Group 72"/>
                <p:cNvGrpSpPr>
                  <a:grpSpLocks/>
                </p:cNvGrpSpPr>
                <p:nvPr/>
              </p:nvGrpSpPr>
              <p:grpSpPr bwMode="auto">
                <a:xfrm>
                  <a:off x="1638" y="2949"/>
                  <a:ext cx="1730" cy="1034"/>
                  <a:chOff x="1638" y="2949"/>
                  <a:chExt cx="1730" cy="1034"/>
                </a:xfrm>
              </p:grpSpPr>
              <p:sp>
                <p:nvSpPr>
                  <p:cNvPr id="191" name="Oval 73"/>
                  <p:cNvSpPr>
                    <a:spLocks noChangeArrowheads="1"/>
                  </p:cNvSpPr>
                  <p:nvPr/>
                </p:nvSpPr>
                <p:spPr bwMode="auto">
                  <a:xfrm>
                    <a:off x="2229" y="2949"/>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Oval 74"/>
                  <p:cNvSpPr>
                    <a:spLocks noChangeArrowheads="1"/>
                  </p:cNvSpPr>
                  <p:nvPr/>
                </p:nvSpPr>
                <p:spPr bwMode="auto">
                  <a:xfrm>
                    <a:off x="1814" y="3062"/>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Oval 75"/>
                  <p:cNvSpPr>
                    <a:spLocks noChangeArrowheads="1"/>
                  </p:cNvSpPr>
                  <p:nvPr/>
                </p:nvSpPr>
                <p:spPr bwMode="auto">
                  <a:xfrm>
                    <a:off x="1638" y="3319"/>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Oval 76"/>
                  <p:cNvSpPr>
                    <a:spLocks noChangeArrowheads="1"/>
                  </p:cNvSpPr>
                  <p:nvPr/>
                </p:nvSpPr>
                <p:spPr bwMode="auto">
                  <a:xfrm>
                    <a:off x="1756" y="3473"/>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Oval 77"/>
                  <p:cNvSpPr>
                    <a:spLocks noChangeArrowheads="1"/>
                  </p:cNvSpPr>
                  <p:nvPr/>
                </p:nvSpPr>
                <p:spPr bwMode="auto">
                  <a:xfrm>
                    <a:off x="2170" y="3535"/>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Oval 78"/>
                  <p:cNvSpPr>
                    <a:spLocks noChangeArrowheads="1"/>
                  </p:cNvSpPr>
                  <p:nvPr/>
                </p:nvSpPr>
                <p:spPr bwMode="auto">
                  <a:xfrm>
                    <a:off x="2728" y="3074"/>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Oval 79"/>
                  <p:cNvSpPr>
                    <a:spLocks noChangeArrowheads="1"/>
                  </p:cNvSpPr>
                  <p:nvPr/>
                </p:nvSpPr>
                <p:spPr bwMode="auto">
                  <a:xfrm>
                    <a:off x="2811" y="3290"/>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Oval 80"/>
                  <p:cNvSpPr>
                    <a:spLocks noChangeArrowheads="1"/>
                  </p:cNvSpPr>
                  <p:nvPr/>
                </p:nvSpPr>
                <p:spPr bwMode="auto">
                  <a:xfrm>
                    <a:off x="2761" y="3361"/>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Oval 81"/>
                  <p:cNvSpPr>
                    <a:spLocks noChangeArrowheads="1"/>
                  </p:cNvSpPr>
                  <p:nvPr/>
                </p:nvSpPr>
                <p:spPr bwMode="auto">
                  <a:xfrm>
                    <a:off x="1953" y="3194"/>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74" name="Group 82"/>
                <p:cNvGrpSpPr>
                  <a:grpSpLocks/>
                </p:cNvGrpSpPr>
                <p:nvPr/>
              </p:nvGrpSpPr>
              <p:grpSpPr bwMode="auto">
                <a:xfrm>
                  <a:off x="1638" y="2945"/>
                  <a:ext cx="1736" cy="1043"/>
                  <a:chOff x="1638" y="2945"/>
                  <a:chExt cx="1736" cy="1043"/>
                </a:xfrm>
              </p:grpSpPr>
              <p:sp>
                <p:nvSpPr>
                  <p:cNvPr id="175" name="Arc 83"/>
                  <p:cNvSpPr>
                    <a:spLocks/>
                  </p:cNvSpPr>
                  <p:nvPr/>
                </p:nvSpPr>
                <p:spPr bwMode="auto">
                  <a:xfrm>
                    <a:off x="2249" y="2945"/>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Arc 84"/>
                  <p:cNvSpPr>
                    <a:spLocks/>
                  </p:cNvSpPr>
                  <p:nvPr/>
                </p:nvSpPr>
                <p:spPr bwMode="auto">
                  <a:xfrm>
                    <a:off x="2253" y="2949"/>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Arc 85"/>
                  <p:cNvSpPr>
                    <a:spLocks/>
                  </p:cNvSpPr>
                  <p:nvPr/>
                </p:nvSpPr>
                <p:spPr bwMode="auto">
                  <a:xfrm>
                    <a:off x="1814" y="3057"/>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Arc 86"/>
                  <p:cNvSpPr>
                    <a:spLocks/>
                  </p:cNvSpPr>
                  <p:nvPr/>
                </p:nvSpPr>
                <p:spPr bwMode="auto">
                  <a:xfrm>
                    <a:off x="1818" y="3061"/>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Arc 87"/>
                  <p:cNvSpPr>
                    <a:spLocks/>
                  </p:cNvSpPr>
                  <p:nvPr/>
                </p:nvSpPr>
                <p:spPr bwMode="auto">
                  <a:xfrm>
                    <a:off x="1751" y="3651"/>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Arc 88"/>
                  <p:cNvSpPr>
                    <a:spLocks/>
                  </p:cNvSpPr>
                  <p:nvPr/>
                </p:nvSpPr>
                <p:spPr bwMode="auto">
                  <a:xfrm>
                    <a:off x="1755" y="3651"/>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Arc 89"/>
                  <p:cNvSpPr>
                    <a:spLocks/>
                  </p:cNvSpPr>
                  <p:nvPr/>
                </p:nvSpPr>
                <p:spPr bwMode="auto">
                  <a:xfrm>
                    <a:off x="2956" y="3070"/>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Arc 90"/>
                  <p:cNvSpPr>
                    <a:spLocks/>
                  </p:cNvSpPr>
                  <p:nvPr/>
                </p:nvSpPr>
                <p:spPr bwMode="auto">
                  <a:xfrm>
                    <a:off x="2957" y="3074"/>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Arc 91"/>
                  <p:cNvSpPr>
                    <a:spLocks/>
                  </p:cNvSpPr>
                  <p:nvPr/>
                </p:nvSpPr>
                <p:spPr bwMode="auto">
                  <a:xfrm>
                    <a:off x="3051" y="3317"/>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Arc 92"/>
                  <p:cNvSpPr>
                    <a:spLocks/>
                  </p:cNvSpPr>
                  <p:nvPr/>
                </p:nvSpPr>
                <p:spPr bwMode="auto">
                  <a:xfrm>
                    <a:off x="3051" y="3320"/>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Arc 93"/>
                  <p:cNvSpPr>
                    <a:spLocks/>
                  </p:cNvSpPr>
                  <p:nvPr/>
                </p:nvSpPr>
                <p:spPr bwMode="auto">
                  <a:xfrm>
                    <a:off x="2945" y="3563"/>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Arc 94"/>
                  <p:cNvSpPr>
                    <a:spLocks/>
                  </p:cNvSpPr>
                  <p:nvPr/>
                </p:nvSpPr>
                <p:spPr bwMode="auto">
                  <a:xfrm>
                    <a:off x="2946" y="3564"/>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Arc 95"/>
                  <p:cNvSpPr>
                    <a:spLocks/>
                  </p:cNvSpPr>
                  <p:nvPr/>
                </p:nvSpPr>
                <p:spPr bwMode="auto">
                  <a:xfrm>
                    <a:off x="1638" y="3316"/>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Arc 96"/>
                  <p:cNvSpPr>
                    <a:spLocks/>
                  </p:cNvSpPr>
                  <p:nvPr/>
                </p:nvSpPr>
                <p:spPr bwMode="auto">
                  <a:xfrm>
                    <a:off x="1642" y="3320"/>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Arc 97"/>
                  <p:cNvSpPr>
                    <a:spLocks/>
                  </p:cNvSpPr>
                  <p:nvPr/>
                </p:nvSpPr>
                <p:spPr bwMode="auto">
                  <a:xfrm>
                    <a:off x="2184" y="3780"/>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Arc 98"/>
                  <p:cNvSpPr>
                    <a:spLocks/>
                  </p:cNvSpPr>
                  <p:nvPr/>
                </p:nvSpPr>
                <p:spPr bwMode="auto">
                  <a:xfrm>
                    <a:off x="2188" y="3780"/>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172" name="矩形 171"/>
              <p:cNvSpPr/>
              <p:nvPr/>
            </p:nvSpPr>
            <p:spPr>
              <a:xfrm>
                <a:off x="1243255" y="5771772"/>
                <a:ext cx="723276"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400" dirty="0">
                    <a:latin typeface="黑体" panose="02010609060101010101" pitchFamily="49" charset="-122"/>
                    <a:ea typeface="黑体" panose="02010609060101010101" pitchFamily="49" charset="-122"/>
                  </a:rPr>
                  <a:t>校园网</a:t>
                </a:r>
                <a:endParaRPr kumimoji="1" lang="en-US" altLang="zh-CN" sz="1400" dirty="0">
                  <a:latin typeface="黑体" panose="02010609060101010101" pitchFamily="49" charset="-122"/>
                  <a:ea typeface="黑体" panose="02010609060101010101" pitchFamily="49" charset="-122"/>
                </a:endParaRPr>
              </a:p>
            </p:txBody>
          </p:sp>
        </p:grpSp>
        <p:cxnSp>
          <p:nvCxnSpPr>
            <p:cNvPr id="230" name="直接连接符 229"/>
            <p:cNvCxnSpPr>
              <a:stCxn id="45" idx="3"/>
              <a:endCxn id="46" idx="0"/>
            </p:cNvCxnSpPr>
            <p:nvPr/>
          </p:nvCxnSpPr>
          <p:spPr>
            <a:xfrm flipH="1">
              <a:off x="2471050" y="4619937"/>
              <a:ext cx="1445267" cy="28714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45" idx="4"/>
              <a:endCxn id="47" idx="0"/>
            </p:cNvCxnSpPr>
            <p:nvPr/>
          </p:nvCxnSpPr>
          <p:spPr>
            <a:xfrm>
              <a:off x="4678891" y="4673600"/>
              <a:ext cx="79883" cy="25925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48" idx="0"/>
              <a:endCxn id="45" idx="5"/>
            </p:cNvCxnSpPr>
            <p:nvPr/>
          </p:nvCxnSpPr>
          <p:spPr>
            <a:xfrm flipH="1" flipV="1">
              <a:off x="5441464" y="4619937"/>
              <a:ext cx="1552865" cy="322605"/>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46" idx="4"/>
            </p:cNvCxnSpPr>
            <p:nvPr/>
          </p:nvCxnSpPr>
          <p:spPr>
            <a:xfrm flipH="1">
              <a:off x="1594263" y="5273509"/>
              <a:ext cx="876787" cy="41720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46" idx="4"/>
            </p:cNvCxnSpPr>
            <p:nvPr/>
          </p:nvCxnSpPr>
          <p:spPr>
            <a:xfrm>
              <a:off x="2471050" y="5273509"/>
              <a:ext cx="509078" cy="379545"/>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47" idx="4"/>
            </p:cNvCxnSpPr>
            <p:nvPr/>
          </p:nvCxnSpPr>
          <p:spPr>
            <a:xfrm flipH="1">
              <a:off x="4158296" y="5299282"/>
              <a:ext cx="600478" cy="367818"/>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4791533" y="5323680"/>
              <a:ext cx="566993" cy="34342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48" idx="4"/>
            </p:cNvCxnSpPr>
            <p:nvPr/>
          </p:nvCxnSpPr>
          <p:spPr>
            <a:xfrm flipH="1">
              <a:off x="6699611" y="5308973"/>
              <a:ext cx="294718" cy="356164"/>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48" idx="4"/>
            </p:cNvCxnSpPr>
            <p:nvPr/>
          </p:nvCxnSpPr>
          <p:spPr>
            <a:xfrm>
              <a:off x="6994329" y="5308973"/>
              <a:ext cx="741998" cy="41303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55"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9389" y="6308741"/>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658" y="6340014"/>
            <a:ext cx="47589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7" name="直接连接符 256"/>
          <p:cNvCxnSpPr>
            <a:stCxn id="67" idx="1"/>
            <a:endCxn id="255" idx="0"/>
          </p:cNvCxnSpPr>
          <p:nvPr/>
        </p:nvCxnSpPr>
        <p:spPr>
          <a:xfrm flipH="1">
            <a:off x="1197338" y="6105301"/>
            <a:ext cx="240055" cy="20344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a:stCxn id="185" idx="1"/>
            <a:endCxn id="256" idx="0"/>
          </p:cNvCxnSpPr>
          <p:nvPr/>
        </p:nvCxnSpPr>
        <p:spPr>
          <a:xfrm>
            <a:off x="8051305" y="6158680"/>
            <a:ext cx="290302" cy="181334"/>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4" name="圆角矩形标注 263"/>
          <p:cNvSpPr/>
          <p:nvPr/>
        </p:nvSpPr>
        <p:spPr>
          <a:xfrm>
            <a:off x="6959007" y="3434881"/>
            <a:ext cx="1620549" cy="575310"/>
          </a:xfrm>
          <a:prstGeom prst="wedgeRoundRectCallout">
            <a:avLst>
              <a:gd name="adj1" fmla="val -94383"/>
              <a:gd name="adj2" fmla="val 180829"/>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网络间通过路由器连接</a:t>
            </a:r>
          </a:p>
        </p:txBody>
      </p:sp>
      <p:sp>
        <p:nvSpPr>
          <p:cNvPr id="267" name="Line 116"/>
          <p:cNvSpPr>
            <a:spLocks noChangeShapeType="1"/>
          </p:cNvSpPr>
          <p:nvPr/>
        </p:nvSpPr>
        <p:spPr bwMode="auto">
          <a:xfrm flipV="1">
            <a:off x="1215829" y="5744711"/>
            <a:ext cx="478920" cy="588950"/>
          </a:xfrm>
          <a:prstGeom prst="line">
            <a:avLst/>
          </a:prstGeom>
          <a:noFill/>
          <a:ln w="571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楷体_GB2312" pitchFamily="49" charset="-122"/>
            </a:endParaRPr>
          </a:p>
        </p:txBody>
      </p:sp>
      <p:sp>
        <p:nvSpPr>
          <p:cNvPr id="268" name="圆角矩形标注 267"/>
          <p:cNvSpPr/>
          <p:nvPr/>
        </p:nvSpPr>
        <p:spPr>
          <a:xfrm>
            <a:off x="5849686" y="3438941"/>
            <a:ext cx="2729870" cy="689103"/>
          </a:xfrm>
          <a:prstGeom prst="wedgeRoundRectCallout">
            <a:avLst>
              <a:gd name="adj1" fmla="val 44985"/>
              <a:gd name="adj2" fmla="val 365763"/>
              <a:gd name="adj3" fmla="val 16667"/>
            </a:avLst>
          </a:prstGeom>
          <a:solidFill>
            <a:srgbClr val="950770"/>
          </a:solidFill>
          <a:ln>
            <a:solidFill>
              <a:srgbClr val="7806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主机到主机的通信可能经过多种网络</a:t>
            </a:r>
          </a:p>
        </p:txBody>
      </p:sp>
      <p:sp>
        <p:nvSpPr>
          <p:cNvPr id="269" name="Line 116"/>
          <p:cNvSpPr>
            <a:spLocks noChangeShapeType="1"/>
          </p:cNvSpPr>
          <p:nvPr/>
        </p:nvSpPr>
        <p:spPr bwMode="auto">
          <a:xfrm flipV="1">
            <a:off x="1662090" y="5003525"/>
            <a:ext cx="820012" cy="761035"/>
          </a:xfrm>
          <a:prstGeom prst="line">
            <a:avLst/>
          </a:prstGeom>
          <a:noFill/>
          <a:ln w="571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楷体_GB2312" pitchFamily="49" charset="-122"/>
            </a:endParaRPr>
          </a:p>
        </p:txBody>
      </p:sp>
      <p:sp>
        <p:nvSpPr>
          <p:cNvPr id="270" name="Line 116"/>
          <p:cNvSpPr>
            <a:spLocks noChangeShapeType="1"/>
          </p:cNvSpPr>
          <p:nvPr/>
        </p:nvSpPr>
        <p:spPr bwMode="auto">
          <a:xfrm flipV="1">
            <a:off x="2435303" y="4444125"/>
            <a:ext cx="2243588" cy="568849"/>
          </a:xfrm>
          <a:prstGeom prst="line">
            <a:avLst/>
          </a:prstGeom>
          <a:noFill/>
          <a:ln w="571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楷体_GB2312" pitchFamily="49" charset="-122"/>
            </a:endParaRPr>
          </a:p>
        </p:txBody>
      </p:sp>
      <p:sp>
        <p:nvSpPr>
          <p:cNvPr id="271" name="Line 116"/>
          <p:cNvSpPr>
            <a:spLocks noChangeShapeType="1"/>
          </p:cNvSpPr>
          <p:nvPr/>
        </p:nvSpPr>
        <p:spPr bwMode="auto">
          <a:xfrm>
            <a:off x="4547103" y="4464826"/>
            <a:ext cx="2489613" cy="596473"/>
          </a:xfrm>
          <a:prstGeom prst="line">
            <a:avLst/>
          </a:prstGeom>
          <a:noFill/>
          <a:ln w="571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楷体_GB2312" pitchFamily="49" charset="-122"/>
            </a:endParaRPr>
          </a:p>
        </p:txBody>
      </p:sp>
      <p:sp>
        <p:nvSpPr>
          <p:cNvPr id="272" name="Line 116"/>
          <p:cNvSpPr>
            <a:spLocks noChangeShapeType="1"/>
          </p:cNvSpPr>
          <p:nvPr/>
        </p:nvSpPr>
        <p:spPr bwMode="auto">
          <a:xfrm>
            <a:off x="6962662" y="5076783"/>
            <a:ext cx="954102" cy="812885"/>
          </a:xfrm>
          <a:prstGeom prst="line">
            <a:avLst/>
          </a:prstGeom>
          <a:noFill/>
          <a:ln w="571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楷体_GB2312" pitchFamily="49" charset="-122"/>
            </a:endParaRPr>
          </a:p>
        </p:txBody>
      </p:sp>
      <p:sp>
        <p:nvSpPr>
          <p:cNvPr id="273" name="Line 116"/>
          <p:cNvSpPr>
            <a:spLocks noChangeShapeType="1"/>
          </p:cNvSpPr>
          <p:nvPr/>
        </p:nvSpPr>
        <p:spPr bwMode="auto">
          <a:xfrm>
            <a:off x="7881631" y="5869927"/>
            <a:ext cx="473312" cy="614683"/>
          </a:xfrm>
          <a:prstGeom prst="line">
            <a:avLst/>
          </a:prstGeom>
          <a:noFill/>
          <a:ln w="571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楷体_GB2312" pitchFamily="49" charset="-122"/>
            </a:endParaRPr>
          </a:p>
        </p:txBody>
      </p:sp>
    </p:spTree>
    <p:extLst>
      <p:ext uri="{BB962C8B-B14F-4D97-AF65-F5344CB8AC3E}">
        <p14:creationId xmlns:p14="http://schemas.microsoft.com/office/powerpoint/2010/main" val="129581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dissolve">
                                      <p:cBhvr>
                                        <p:cTn id="7" dur="500"/>
                                        <p:tgtEl>
                                          <p:spTgt spid="2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4"/>
                                        </p:tgtEl>
                                        <p:attrNameLst>
                                          <p:attrName>style.visibility</p:attrName>
                                        </p:attrNameLst>
                                      </p:cBhvr>
                                      <p:to>
                                        <p:strVal val="visible"/>
                                      </p:to>
                                    </p:set>
                                    <p:animEffect transition="in" filter="wipe(left)">
                                      <p:cBhvr>
                                        <p:cTn id="11" dur="500"/>
                                        <p:tgtEl>
                                          <p:spTgt spid="2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64"/>
                                        </p:tgtEl>
                                      </p:cBhvr>
                                    </p:animEffect>
                                    <p:set>
                                      <p:cBhvr>
                                        <p:cTn id="16" dur="1" fill="hold">
                                          <p:stCondLst>
                                            <p:cond delay="499"/>
                                          </p:stCondLst>
                                        </p:cTn>
                                        <p:tgtEl>
                                          <p:spTgt spid="264"/>
                                        </p:tgtEl>
                                        <p:attrNameLst>
                                          <p:attrName>style.visibility</p:attrName>
                                        </p:attrNameLst>
                                      </p:cBhvr>
                                      <p:to>
                                        <p:strVal val="hidden"/>
                                      </p:to>
                                    </p:set>
                                  </p:childTnLst>
                                </p:cTn>
                              </p:par>
                              <p:par>
                                <p:cTn id="17" presetID="9" presetClass="entr" presetSubtype="0" fill="hold" nodeType="withEffect">
                                  <p:stCondLst>
                                    <p:cond delay="0"/>
                                  </p:stCondLst>
                                  <p:childTnLst>
                                    <p:set>
                                      <p:cBhvr>
                                        <p:cTn id="18" dur="1" fill="hold">
                                          <p:stCondLst>
                                            <p:cond delay="0"/>
                                          </p:stCondLst>
                                        </p:cTn>
                                        <p:tgtEl>
                                          <p:spTgt spid="255"/>
                                        </p:tgtEl>
                                        <p:attrNameLst>
                                          <p:attrName>style.visibility</p:attrName>
                                        </p:attrNameLst>
                                      </p:cBhvr>
                                      <p:to>
                                        <p:strVal val="visible"/>
                                      </p:to>
                                    </p:set>
                                    <p:animEffect transition="in" filter="dissolve">
                                      <p:cBhvr>
                                        <p:cTn id="19" dur="500"/>
                                        <p:tgtEl>
                                          <p:spTgt spid="255"/>
                                        </p:tgtEl>
                                      </p:cBhvr>
                                    </p:animEffect>
                                  </p:childTnLst>
                                </p:cTn>
                              </p:par>
                              <p:par>
                                <p:cTn id="20" presetID="9" presetClass="entr" presetSubtype="0" fill="hold" nodeType="with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dissolve">
                                      <p:cBhvr>
                                        <p:cTn id="22" dur="500"/>
                                        <p:tgtEl>
                                          <p:spTgt spid="256"/>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257"/>
                                        </p:tgtEl>
                                        <p:attrNameLst>
                                          <p:attrName>style.visibility</p:attrName>
                                        </p:attrNameLst>
                                      </p:cBhvr>
                                      <p:to>
                                        <p:strVal val="visible"/>
                                      </p:to>
                                    </p:set>
                                    <p:animEffect transition="in" filter="wipe(down)">
                                      <p:cBhvr>
                                        <p:cTn id="26" dur="500"/>
                                        <p:tgtEl>
                                          <p:spTgt spid="257"/>
                                        </p:tgtEl>
                                      </p:cBhvr>
                                    </p:animEffect>
                                  </p:childTnLst>
                                </p:cTn>
                              </p:par>
                              <p:par>
                                <p:cTn id="27" presetID="22" presetClass="entr" presetSubtype="4" fill="hold" nodeType="withEffect">
                                  <p:stCondLst>
                                    <p:cond delay="0"/>
                                  </p:stCondLst>
                                  <p:childTnLst>
                                    <p:set>
                                      <p:cBhvr>
                                        <p:cTn id="28" dur="1" fill="hold">
                                          <p:stCondLst>
                                            <p:cond delay="0"/>
                                          </p:stCondLst>
                                        </p:cTn>
                                        <p:tgtEl>
                                          <p:spTgt spid="260"/>
                                        </p:tgtEl>
                                        <p:attrNameLst>
                                          <p:attrName>style.visibility</p:attrName>
                                        </p:attrNameLst>
                                      </p:cBhvr>
                                      <p:to>
                                        <p:strVal val="visible"/>
                                      </p:to>
                                    </p:set>
                                    <p:animEffect transition="in" filter="wipe(down)">
                                      <p:cBhvr>
                                        <p:cTn id="29" dur="500"/>
                                        <p:tgtEl>
                                          <p:spTgt spid="260"/>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268"/>
                                        </p:tgtEl>
                                        <p:attrNameLst>
                                          <p:attrName>style.visibility</p:attrName>
                                        </p:attrNameLst>
                                      </p:cBhvr>
                                      <p:to>
                                        <p:strVal val="visible"/>
                                      </p:to>
                                    </p:set>
                                    <p:animEffect transition="in" filter="wipe(down)">
                                      <p:cBhvr>
                                        <p:cTn id="33" dur="500"/>
                                        <p:tgtEl>
                                          <p:spTgt spid="268"/>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67"/>
                                        </p:tgtEl>
                                        <p:attrNameLst>
                                          <p:attrName>style.visibility</p:attrName>
                                        </p:attrNameLst>
                                      </p:cBhvr>
                                      <p:to>
                                        <p:strVal val="visible"/>
                                      </p:to>
                                    </p:set>
                                    <p:animEffect transition="in" filter="wipe(down)">
                                      <p:cBhvr>
                                        <p:cTn id="37" dur="1000"/>
                                        <p:tgtEl>
                                          <p:spTgt spid="267"/>
                                        </p:tgtEl>
                                      </p:cBhvr>
                                    </p:animEffect>
                                  </p:childTnLst>
                                  <p:subTnLst>
                                    <p:animClr clrSpc="rgb" dir="cw">
                                      <p:cBhvr override="childStyle">
                                        <p:cTn dur="1" fill="hold" display="0" masterRel="nextClick" afterEffect="1"/>
                                        <p:tgtEl>
                                          <p:spTgt spid="267"/>
                                        </p:tgtEl>
                                        <p:attrNameLst>
                                          <p:attrName>ppt_c</p:attrName>
                                        </p:attrNameLst>
                                      </p:cBhvr>
                                      <p:to>
                                        <a:schemeClr val="accent1"/>
                                      </p:to>
                                    </p:animClr>
                                  </p:sub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269"/>
                                        </p:tgtEl>
                                        <p:attrNameLst>
                                          <p:attrName>style.visibility</p:attrName>
                                        </p:attrNameLst>
                                      </p:cBhvr>
                                      <p:to>
                                        <p:strVal val="visible"/>
                                      </p:to>
                                    </p:set>
                                    <p:animEffect transition="in" filter="wipe(down)">
                                      <p:cBhvr>
                                        <p:cTn id="41" dur="1000"/>
                                        <p:tgtEl>
                                          <p:spTgt spid="269"/>
                                        </p:tgtEl>
                                      </p:cBhvr>
                                    </p:animEffect>
                                  </p:childTnLst>
                                  <p:subTnLst>
                                    <p:animClr clrSpc="rgb" dir="cw">
                                      <p:cBhvr override="childStyle">
                                        <p:cTn dur="1" fill="hold" display="0" masterRel="nextClick" afterEffect="1"/>
                                        <p:tgtEl>
                                          <p:spTgt spid="269"/>
                                        </p:tgtEl>
                                        <p:attrNameLst>
                                          <p:attrName>ppt_c</p:attrName>
                                        </p:attrNameLst>
                                      </p:cBhvr>
                                      <p:to>
                                        <a:schemeClr val="accent1"/>
                                      </p:to>
                                    </p:animClr>
                                  </p:subTnLst>
                                </p:cTn>
                              </p:par>
                            </p:childTnLst>
                          </p:cTn>
                        </p:par>
                        <p:par>
                          <p:cTn id="42" fill="hold">
                            <p:stCondLst>
                              <p:cond delay="3500"/>
                            </p:stCondLst>
                            <p:childTnLst>
                              <p:par>
                                <p:cTn id="43" presetID="22" presetClass="entr" presetSubtype="4" fill="hold" grpId="0" nodeType="after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wipe(down)">
                                      <p:cBhvr>
                                        <p:cTn id="45" dur="1000"/>
                                        <p:tgtEl>
                                          <p:spTgt spid="270"/>
                                        </p:tgtEl>
                                      </p:cBhvr>
                                    </p:animEffect>
                                  </p:childTnLst>
                                  <p:subTnLst>
                                    <p:animClr clrSpc="rgb" dir="cw">
                                      <p:cBhvr override="childStyle">
                                        <p:cTn dur="1" fill="hold" display="0" masterRel="nextClick" afterEffect="1"/>
                                        <p:tgtEl>
                                          <p:spTgt spid="270"/>
                                        </p:tgtEl>
                                        <p:attrNameLst>
                                          <p:attrName>ppt_c</p:attrName>
                                        </p:attrNameLst>
                                      </p:cBhvr>
                                      <p:to>
                                        <a:schemeClr val="accent1"/>
                                      </p:to>
                                    </p:animClr>
                                  </p:sub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271"/>
                                        </p:tgtEl>
                                        <p:attrNameLst>
                                          <p:attrName>style.visibility</p:attrName>
                                        </p:attrNameLst>
                                      </p:cBhvr>
                                      <p:to>
                                        <p:strVal val="visible"/>
                                      </p:to>
                                    </p:set>
                                    <p:animEffect transition="in" filter="wipe(up)">
                                      <p:cBhvr>
                                        <p:cTn id="49" dur="1000"/>
                                        <p:tgtEl>
                                          <p:spTgt spid="271"/>
                                        </p:tgtEl>
                                      </p:cBhvr>
                                    </p:animEffect>
                                  </p:childTnLst>
                                  <p:subTnLst>
                                    <p:animClr clrSpc="rgb" dir="cw">
                                      <p:cBhvr override="childStyle">
                                        <p:cTn dur="1" fill="hold" display="0" masterRel="nextClick" afterEffect="1"/>
                                        <p:tgtEl>
                                          <p:spTgt spid="271"/>
                                        </p:tgtEl>
                                        <p:attrNameLst>
                                          <p:attrName>ppt_c</p:attrName>
                                        </p:attrNameLst>
                                      </p:cBhvr>
                                      <p:to>
                                        <a:schemeClr val="accent1"/>
                                      </p:to>
                                    </p:animClr>
                                  </p:sub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up)">
                                      <p:cBhvr>
                                        <p:cTn id="53" dur="1000"/>
                                        <p:tgtEl>
                                          <p:spTgt spid="272"/>
                                        </p:tgtEl>
                                      </p:cBhvr>
                                    </p:animEffect>
                                  </p:childTnLst>
                                  <p:subTnLst>
                                    <p:animClr clrSpc="rgb" dir="cw">
                                      <p:cBhvr override="childStyle">
                                        <p:cTn dur="1" fill="hold" display="0" masterRel="nextClick" afterEffect="1"/>
                                        <p:tgtEl>
                                          <p:spTgt spid="272"/>
                                        </p:tgtEl>
                                        <p:attrNameLst>
                                          <p:attrName>ppt_c</p:attrName>
                                        </p:attrNameLst>
                                      </p:cBhvr>
                                      <p:to>
                                        <a:schemeClr val="accent1"/>
                                      </p:to>
                                    </p:animClr>
                                  </p:subTnLst>
                                </p:cTn>
                              </p:par>
                            </p:childTnLst>
                          </p:cTn>
                        </p:par>
                        <p:par>
                          <p:cTn id="54" fill="hold">
                            <p:stCondLst>
                              <p:cond delay="6500"/>
                            </p:stCondLst>
                            <p:childTnLst>
                              <p:par>
                                <p:cTn id="55" presetID="22" presetClass="entr" presetSubtype="1" fill="hold" grpId="0" nodeType="afterEffect">
                                  <p:stCondLst>
                                    <p:cond delay="0"/>
                                  </p:stCondLst>
                                  <p:childTnLst>
                                    <p:set>
                                      <p:cBhvr>
                                        <p:cTn id="56" dur="1" fill="hold">
                                          <p:stCondLst>
                                            <p:cond delay="0"/>
                                          </p:stCondLst>
                                        </p:cTn>
                                        <p:tgtEl>
                                          <p:spTgt spid="273"/>
                                        </p:tgtEl>
                                        <p:attrNameLst>
                                          <p:attrName>style.visibility</p:attrName>
                                        </p:attrNameLst>
                                      </p:cBhvr>
                                      <p:to>
                                        <p:strVal val="visible"/>
                                      </p:to>
                                    </p:set>
                                    <p:animEffect transition="in" filter="wipe(up)">
                                      <p:cBhvr>
                                        <p:cTn id="57" dur="1000"/>
                                        <p:tgtEl>
                                          <p:spTgt spid="273"/>
                                        </p:tgtEl>
                                      </p:cBhvr>
                                    </p:animEffect>
                                  </p:childTnLst>
                                  <p:subTnLst>
                                    <p:animClr clrSpc="rgb" dir="cw">
                                      <p:cBhvr override="childStyle">
                                        <p:cTn dur="1" fill="hold" display="0" masterRel="nextClick" afterEffect="1"/>
                                        <p:tgtEl>
                                          <p:spTgt spid="273"/>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4" grpId="1" animBg="1"/>
      <p:bldP spid="267" grpId="0" animBg="1"/>
      <p:bldP spid="268" grpId="0" animBg="1"/>
      <p:bldP spid="269" grpId="0" animBg="1"/>
      <p:bldP spid="270" grpId="0" animBg="1"/>
      <p:bldP spid="271" grpId="0" animBg="1"/>
      <p:bldP spid="272" grpId="0" animBg="1"/>
      <p:bldP spid="2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2"/>
          <p:cNvSpPr txBox="1">
            <a:spLocks/>
          </p:cNvSpPr>
          <p:nvPr/>
        </p:nvSpPr>
        <p:spPr bwMode="auto">
          <a:xfrm>
            <a:off x="142847" y="1253426"/>
            <a:ext cx="8923663" cy="248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dirty="0"/>
              <a:t>第三发展阶段：逐渐形成多层次</a:t>
            </a:r>
            <a:r>
              <a:rPr lang="en-US" altLang="zh-CN" dirty="0"/>
              <a:t>ISP</a:t>
            </a:r>
            <a:r>
              <a:rPr lang="zh-CN" altLang="en-US" dirty="0"/>
              <a:t>结构的</a:t>
            </a:r>
            <a:r>
              <a:rPr lang="en-US" altLang="zh-CN" dirty="0"/>
              <a:t>Internet</a:t>
            </a:r>
          </a:p>
          <a:p>
            <a:pPr lvl="1">
              <a:spcBef>
                <a:spcPts val="1200"/>
              </a:spcBef>
            </a:pPr>
            <a:r>
              <a:rPr lang="en-US" altLang="zh-CN" sz="1800" dirty="0"/>
              <a:t>1993</a:t>
            </a:r>
            <a:r>
              <a:rPr lang="zh-CN" altLang="en-US" sz="1800" dirty="0"/>
              <a:t>年开始，</a:t>
            </a:r>
            <a:r>
              <a:rPr lang="en-US" altLang="zh-CN" sz="1800" dirty="0"/>
              <a:t>NSFNET</a:t>
            </a:r>
            <a:r>
              <a:rPr lang="zh-CN" altLang="en-US" sz="1800" dirty="0"/>
              <a:t>逐渐被若干个商用的 </a:t>
            </a:r>
            <a:r>
              <a:rPr lang="en-US" altLang="zh-CN" sz="1800" dirty="0"/>
              <a:t>ISP </a:t>
            </a:r>
            <a:r>
              <a:rPr lang="zh-CN" altLang="en-US" sz="1800" dirty="0"/>
              <a:t>网络所代替</a:t>
            </a:r>
            <a:endParaRPr lang="en-US" altLang="zh-CN" sz="1800" dirty="0"/>
          </a:p>
          <a:p>
            <a:pPr lvl="2">
              <a:spcBef>
                <a:spcPts val="600"/>
              </a:spcBef>
            </a:pPr>
            <a:r>
              <a:rPr lang="en-US" altLang="zh-CN" sz="1600" dirty="0"/>
              <a:t>ISP</a:t>
            </a:r>
            <a:r>
              <a:rPr lang="zh-CN" altLang="en-US" sz="1600" dirty="0"/>
              <a:t>：</a:t>
            </a:r>
            <a:r>
              <a:rPr lang="en-US" altLang="zh-CN" sz="1600" dirty="0"/>
              <a:t>Internet Service Provider</a:t>
            </a:r>
            <a:r>
              <a:rPr lang="zh-CN" altLang="en-US" sz="1600" dirty="0"/>
              <a:t>，</a:t>
            </a:r>
            <a:r>
              <a:rPr lang="en-US" altLang="zh-CN" sz="1600" dirty="0"/>
              <a:t>Internet</a:t>
            </a:r>
            <a:r>
              <a:rPr lang="zh-CN" altLang="en-US" sz="1600" dirty="0"/>
              <a:t>服务提供商，如中国电信、联通、移动</a:t>
            </a:r>
            <a:endParaRPr lang="en-US" altLang="zh-CN" sz="1600" dirty="0"/>
          </a:p>
          <a:p>
            <a:pPr lvl="1">
              <a:spcBef>
                <a:spcPts val="600"/>
              </a:spcBef>
            </a:pPr>
            <a:r>
              <a:rPr lang="en-US" altLang="zh-CN" dirty="0"/>
              <a:t>ISP</a:t>
            </a:r>
            <a:r>
              <a:rPr lang="zh-CN" altLang="en-US" dirty="0"/>
              <a:t>的互联</a:t>
            </a:r>
            <a:endParaRPr lang="en-US" altLang="zh-CN" dirty="0"/>
          </a:p>
          <a:p>
            <a:pPr lvl="2">
              <a:spcBef>
                <a:spcPts val="600"/>
              </a:spcBef>
            </a:pPr>
            <a:r>
              <a:rPr lang="zh-CN" altLang="en-US" sz="1600" dirty="0"/>
              <a:t>不同层次</a:t>
            </a:r>
            <a:r>
              <a:rPr lang="en-US" altLang="zh-CN" sz="1600" dirty="0"/>
              <a:t>: </a:t>
            </a:r>
            <a:r>
              <a:rPr lang="zh-CN" altLang="en-US" sz="1600" dirty="0"/>
              <a:t>主干</a:t>
            </a:r>
            <a:r>
              <a:rPr lang="en-US" altLang="zh-CN" sz="1600" dirty="0"/>
              <a:t>ISP(</a:t>
            </a:r>
            <a:r>
              <a:rPr lang="zh-CN" altLang="en-US" sz="1600" dirty="0"/>
              <a:t>第一层</a:t>
            </a:r>
            <a:r>
              <a:rPr lang="en-US" altLang="zh-CN" sz="1600" dirty="0"/>
              <a:t>ISP, tier-1ISP)</a:t>
            </a:r>
            <a:r>
              <a:rPr lang="zh-CN" altLang="en-US" sz="1600" dirty="0"/>
              <a:t>、区域</a:t>
            </a:r>
            <a:r>
              <a:rPr lang="en-US" altLang="zh-CN" sz="1600" dirty="0"/>
              <a:t>ISP(</a:t>
            </a:r>
            <a:r>
              <a:rPr lang="en-US" altLang="zh-CN" sz="1600" dirty="0" err="1"/>
              <a:t>reginal</a:t>
            </a:r>
            <a:r>
              <a:rPr lang="en-US" altLang="zh-CN" sz="1600" dirty="0"/>
              <a:t> ISP)</a:t>
            </a:r>
            <a:r>
              <a:rPr lang="zh-CN" altLang="en-US" sz="1600" dirty="0"/>
              <a:t>、本地</a:t>
            </a:r>
            <a:r>
              <a:rPr lang="en-US" altLang="zh-CN" sz="1600" dirty="0"/>
              <a:t>ISP(</a:t>
            </a:r>
            <a:r>
              <a:rPr lang="zh-CN" altLang="en-US" sz="1600" dirty="0"/>
              <a:t>接入</a:t>
            </a:r>
            <a:r>
              <a:rPr lang="en-US" altLang="zh-CN" sz="1600" dirty="0"/>
              <a:t>ISP)</a:t>
            </a:r>
          </a:p>
          <a:p>
            <a:pPr lvl="2">
              <a:spcBef>
                <a:spcPts val="600"/>
              </a:spcBef>
            </a:pPr>
            <a:r>
              <a:rPr lang="zh-CN" altLang="en-US" sz="1600"/>
              <a:t>多</a:t>
            </a:r>
            <a:r>
              <a:rPr lang="zh-CN" altLang="en-US" sz="1600" dirty="0"/>
              <a:t>宿、对等、</a:t>
            </a:r>
            <a:r>
              <a:rPr lang="en-US" altLang="zh-CN" sz="1600" dirty="0"/>
              <a:t>Internet</a:t>
            </a:r>
            <a:r>
              <a:rPr lang="zh-CN" altLang="en-US" sz="1600" dirty="0"/>
              <a:t>交换点 </a:t>
            </a:r>
            <a:r>
              <a:rPr lang="en-US" altLang="zh-CN" sz="1600" dirty="0"/>
              <a:t>(exchange Point, IXP)</a:t>
            </a:r>
          </a:p>
          <a:p>
            <a:pPr lvl="2">
              <a:spcBef>
                <a:spcPts val="600"/>
              </a:spcBef>
            </a:pPr>
            <a:r>
              <a:rPr lang="zh-CN" altLang="en-US" sz="1600" dirty="0"/>
              <a:t>内容提供商网络</a:t>
            </a:r>
            <a:r>
              <a:rPr lang="en-US" altLang="zh-CN" sz="1600" dirty="0"/>
              <a:t>(content provider network)</a:t>
            </a:r>
            <a:r>
              <a:rPr lang="zh-CN" altLang="en-US" sz="1600" dirty="0"/>
              <a:t>，在顶层，并通过与较低层对等绕过较高层</a:t>
            </a:r>
            <a:endParaRPr lang="en-US" altLang="zh-CN" sz="1600" dirty="0"/>
          </a:p>
        </p:txBody>
      </p:sp>
      <p:sp>
        <p:nvSpPr>
          <p:cNvPr id="2" name="标题 1"/>
          <p:cNvSpPr>
            <a:spLocks noGrp="1"/>
          </p:cNvSpPr>
          <p:nvPr>
            <p:ph type="title"/>
          </p:nvPr>
        </p:nvSpPr>
        <p:spPr/>
        <p:txBody>
          <a:bodyPr/>
          <a:lstStyle/>
          <a:p>
            <a:r>
              <a:rPr lang="en-US" altLang="zh-CN" dirty="0">
                <a:latin typeface="Levenim MT" panose="02010502060101010101" pitchFamily="2" charset="-79"/>
                <a:cs typeface="Levenim MT" panose="02010502060101010101" pitchFamily="2" charset="-79"/>
              </a:rPr>
              <a:t>Internet</a:t>
            </a:r>
            <a:r>
              <a:rPr lang="zh-CN" altLang="en-US" dirty="0">
                <a:latin typeface="Levenim MT" panose="02010502060101010101" pitchFamily="2" charset="-79"/>
                <a:cs typeface="Levenim MT" panose="02010502060101010101" pitchFamily="2" charset="-79"/>
              </a:rPr>
              <a:t>概述 </a:t>
            </a:r>
            <a:r>
              <a:rPr lang="en-US" altLang="zh-CN" dirty="0">
                <a:latin typeface="Levenim MT" panose="02010502060101010101" pitchFamily="2" charset="-79"/>
                <a:cs typeface="Levenim MT" panose="02010502060101010101" pitchFamily="2" charset="-79"/>
              </a:rPr>
              <a:t>-- </a:t>
            </a:r>
            <a:r>
              <a:rPr lang="zh-CN" altLang="en-US" dirty="0">
                <a:latin typeface="Levenim MT" panose="02010502060101010101" pitchFamily="2" charset="-79"/>
                <a:cs typeface="Levenim MT" panose="02010502060101010101" pitchFamily="2" charset="-79"/>
              </a:rPr>
              <a:t>发展历程</a:t>
            </a:r>
          </a:p>
        </p:txBody>
      </p:sp>
      <p:sp>
        <p:nvSpPr>
          <p:cNvPr id="4" name="圆角矩形 3"/>
          <p:cNvSpPr/>
          <p:nvPr/>
        </p:nvSpPr>
        <p:spPr>
          <a:xfrm>
            <a:off x="676733" y="4159494"/>
            <a:ext cx="8229600" cy="2646379"/>
          </a:xfrm>
          <a:prstGeom prst="roundRect">
            <a:avLst>
              <a:gd name="adj" fmla="val 5988"/>
            </a:avLst>
          </a:prstGeom>
          <a:solidFill>
            <a:srgbClr val="F9F9FC"/>
          </a:solidFill>
          <a:ln>
            <a:solidFill>
              <a:srgbClr val="DFDF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Oval 182"/>
          <p:cNvSpPr>
            <a:spLocks noChangeArrowheads="1"/>
          </p:cNvSpPr>
          <p:nvPr/>
        </p:nvSpPr>
        <p:spPr bwMode="auto">
          <a:xfrm>
            <a:off x="1367556" y="4361430"/>
            <a:ext cx="1868083" cy="366431"/>
          </a:xfrm>
          <a:prstGeom prst="ellipse">
            <a:avLst/>
          </a:prstGeom>
          <a:solidFill>
            <a:schemeClr val="tx1">
              <a:lumMod val="50000"/>
              <a:lumOff val="50000"/>
            </a:schemeClr>
          </a:solidFill>
          <a:ln w="19050">
            <a:solidFill>
              <a:schemeClr val="tx1">
                <a:lumMod val="65000"/>
                <a:lumOff val="35000"/>
              </a:schemeClr>
            </a:solidFill>
            <a:round/>
            <a:headEnd/>
            <a:tailEnd/>
          </a:ln>
          <a:effectLst>
            <a:outerShdw dist="35921" dir="2700000" algn="ctr" rotWithShape="0">
              <a:schemeClr val="tx1">
                <a:lumMod val="95000"/>
                <a:lumOff val="5000"/>
              </a:schemeClr>
            </a:outerShdw>
          </a:effectLst>
        </p:spPr>
        <p:txBody>
          <a:bodyPr wrap="none" anchor="ctr"/>
          <a:lstStyle/>
          <a:p>
            <a:pPr algn="ctr"/>
            <a:r>
              <a:rPr kumimoji="1" lang="zh-CN" altLang="en-US" sz="1400" b="1" dirty="0">
                <a:solidFill>
                  <a:schemeClr val="bg1"/>
                </a:solidFill>
                <a:latin typeface="黑体" panose="02010609060101010101" pitchFamily="49" charset="-122"/>
                <a:ea typeface="黑体" panose="02010609060101010101" pitchFamily="49" charset="-122"/>
              </a:rPr>
              <a:t>主干</a:t>
            </a:r>
            <a:r>
              <a:rPr kumimoji="1" lang="en-US" altLang="zh-CN" sz="1400" b="1" dirty="0">
                <a:solidFill>
                  <a:schemeClr val="bg1"/>
                </a:solidFill>
                <a:latin typeface="黑体" panose="02010609060101010101" pitchFamily="49" charset="-122"/>
                <a:ea typeface="黑体" panose="02010609060101010101" pitchFamily="49" charset="-122"/>
              </a:rPr>
              <a:t>ISP</a:t>
            </a:r>
          </a:p>
        </p:txBody>
      </p:sp>
      <p:cxnSp>
        <p:nvCxnSpPr>
          <p:cNvPr id="230" name="直接连接符 229"/>
          <p:cNvCxnSpPr>
            <a:stCxn id="45" idx="4"/>
          </p:cNvCxnSpPr>
          <p:nvPr/>
        </p:nvCxnSpPr>
        <p:spPr>
          <a:xfrm>
            <a:off x="2301598" y="4727861"/>
            <a:ext cx="1006526" cy="7354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45" idx="4"/>
            <a:endCxn id="232" idx="0"/>
          </p:cNvCxnSpPr>
          <p:nvPr/>
        </p:nvCxnSpPr>
        <p:spPr>
          <a:xfrm flipH="1">
            <a:off x="1290307" y="4727861"/>
            <a:ext cx="1011291" cy="154125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2" name="Oval 182"/>
          <p:cNvSpPr>
            <a:spLocks noChangeArrowheads="1"/>
          </p:cNvSpPr>
          <p:nvPr/>
        </p:nvSpPr>
        <p:spPr bwMode="auto">
          <a:xfrm>
            <a:off x="898248" y="6269113"/>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33" name="Oval 182"/>
          <p:cNvSpPr>
            <a:spLocks noChangeArrowheads="1"/>
          </p:cNvSpPr>
          <p:nvPr/>
        </p:nvSpPr>
        <p:spPr bwMode="auto">
          <a:xfrm>
            <a:off x="2596316" y="5481921"/>
            <a:ext cx="1423616" cy="366431"/>
          </a:xfrm>
          <a:prstGeom prst="ellipse">
            <a:avLst/>
          </a:prstGeom>
          <a:solidFill>
            <a:srgbClr val="CDCDCD"/>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b="1" dirty="0">
                <a:latin typeface="黑体" panose="02010609060101010101" pitchFamily="49" charset="-122"/>
                <a:ea typeface="黑体" panose="02010609060101010101" pitchFamily="49" charset="-122"/>
              </a:rPr>
              <a:t>区域</a:t>
            </a:r>
            <a:r>
              <a:rPr kumimoji="1" lang="en-US" altLang="zh-CN" sz="1400" b="1" dirty="0">
                <a:latin typeface="黑体" panose="02010609060101010101" pitchFamily="49" charset="-122"/>
                <a:ea typeface="黑体" panose="02010609060101010101" pitchFamily="49" charset="-122"/>
              </a:rPr>
              <a:t>ISP</a:t>
            </a:r>
          </a:p>
        </p:txBody>
      </p:sp>
      <p:sp>
        <p:nvSpPr>
          <p:cNvPr id="247" name="Oval 182"/>
          <p:cNvSpPr>
            <a:spLocks noChangeArrowheads="1"/>
          </p:cNvSpPr>
          <p:nvPr/>
        </p:nvSpPr>
        <p:spPr bwMode="auto">
          <a:xfrm>
            <a:off x="1903881" y="6261072"/>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48" name="Oval 182"/>
          <p:cNvSpPr>
            <a:spLocks noChangeArrowheads="1"/>
          </p:cNvSpPr>
          <p:nvPr/>
        </p:nvSpPr>
        <p:spPr bwMode="auto">
          <a:xfrm>
            <a:off x="2901221" y="6266844"/>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51" name="Oval 182"/>
          <p:cNvSpPr>
            <a:spLocks noChangeArrowheads="1"/>
          </p:cNvSpPr>
          <p:nvPr/>
        </p:nvSpPr>
        <p:spPr bwMode="auto">
          <a:xfrm>
            <a:off x="3906854" y="6258803"/>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52" name="Oval 182"/>
          <p:cNvSpPr>
            <a:spLocks noChangeArrowheads="1"/>
          </p:cNvSpPr>
          <p:nvPr/>
        </p:nvSpPr>
        <p:spPr bwMode="auto">
          <a:xfrm>
            <a:off x="4894076" y="6277154"/>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53" name="Oval 182"/>
          <p:cNvSpPr>
            <a:spLocks noChangeArrowheads="1"/>
          </p:cNvSpPr>
          <p:nvPr/>
        </p:nvSpPr>
        <p:spPr bwMode="auto">
          <a:xfrm>
            <a:off x="5899709" y="6269113"/>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54" name="Oval 182"/>
          <p:cNvSpPr>
            <a:spLocks noChangeArrowheads="1"/>
          </p:cNvSpPr>
          <p:nvPr/>
        </p:nvSpPr>
        <p:spPr bwMode="auto">
          <a:xfrm>
            <a:off x="6897049" y="6274885"/>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58" name="Oval 182"/>
          <p:cNvSpPr>
            <a:spLocks noChangeArrowheads="1"/>
          </p:cNvSpPr>
          <p:nvPr/>
        </p:nvSpPr>
        <p:spPr bwMode="auto">
          <a:xfrm>
            <a:off x="7902682" y="6266844"/>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259" name="Oval 182"/>
          <p:cNvSpPr>
            <a:spLocks noChangeArrowheads="1"/>
          </p:cNvSpPr>
          <p:nvPr/>
        </p:nvSpPr>
        <p:spPr bwMode="auto">
          <a:xfrm>
            <a:off x="5152492" y="5463281"/>
            <a:ext cx="1423616" cy="366431"/>
          </a:xfrm>
          <a:prstGeom prst="ellipse">
            <a:avLst/>
          </a:prstGeom>
          <a:solidFill>
            <a:srgbClr val="CDCDCD"/>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b="1" dirty="0">
                <a:latin typeface="黑体" panose="02010609060101010101" pitchFamily="49" charset="-122"/>
                <a:ea typeface="黑体" panose="02010609060101010101" pitchFamily="49" charset="-122"/>
              </a:rPr>
              <a:t>区域</a:t>
            </a:r>
            <a:r>
              <a:rPr kumimoji="1" lang="en-US" altLang="zh-CN" sz="1400" b="1" dirty="0">
                <a:latin typeface="黑体" panose="02010609060101010101" pitchFamily="49" charset="-122"/>
                <a:ea typeface="黑体" panose="02010609060101010101" pitchFamily="49" charset="-122"/>
              </a:rPr>
              <a:t>ISP</a:t>
            </a:r>
          </a:p>
        </p:txBody>
      </p:sp>
      <p:sp>
        <p:nvSpPr>
          <p:cNvPr id="261" name="圆角矩形标注 260"/>
          <p:cNvSpPr/>
          <p:nvPr/>
        </p:nvSpPr>
        <p:spPr>
          <a:xfrm>
            <a:off x="5406266" y="3549121"/>
            <a:ext cx="3352917" cy="839664"/>
          </a:xfrm>
          <a:prstGeom prst="wedgeRoundRectCallout">
            <a:avLst>
              <a:gd name="adj1" fmla="val -59483"/>
              <a:gd name="adj2" fmla="val 87733"/>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 indent="-180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几个专门公司创建维护</a:t>
            </a:r>
            <a:r>
              <a:rPr lang="en-US" altLang="zh-CN" sz="1400" dirty="0">
                <a:latin typeface="黑体" panose="02010609060101010101" pitchFamily="49" charset="-122"/>
                <a:ea typeface="黑体" panose="02010609060101010101" pitchFamily="49" charset="-122"/>
              </a:rPr>
              <a:t>,AT&amp;T</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NTT</a:t>
            </a:r>
            <a:r>
              <a:rPr lang="zh-CN" altLang="en-US" sz="1400" dirty="0">
                <a:latin typeface="黑体" panose="02010609060101010101" pitchFamily="49" charset="-122"/>
                <a:ea typeface="黑体" panose="02010609060101010101" pitchFamily="49" charset="-122"/>
              </a:rPr>
              <a:t>等</a:t>
            </a:r>
            <a:endParaRPr lang="en-US" altLang="zh-CN" sz="1400" dirty="0">
              <a:latin typeface="黑体" panose="02010609060101010101" pitchFamily="49" charset="-122"/>
              <a:ea typeface="黑体" panose="02010609060101010101" pitchFamily="49" charset="-122"/>
            </a:endParaRPr>
          </a:p>
          <a:p>
            <a:pPr marL="36000" indent="-180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服务面积最大，一般覆盖国家范围</a:t>
            </a:r>
            <a:endParaRPr lang="en-US" altLang="zh-CN" sz="1400" dirty="0">
              <a:latin typeface="黑体" panose="02010609060101010101" pitchFamily="49" charset="-122"/>
              <a:ea typeface="黑体" panose="02010609060101010101" pitchFamily="49" charset="-122"/>
            </a:endParaRPr>
          </a:p>
          <a:p>
            <a:pPr marL="36000" indent="-180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拥有高速</a:t>
            </a:r>
            <a:r>
              <a:rPr lang="zh-CN" altLang="en-US" sz="1400">
                <a:latin typeface="黑体" panose="02010609060101010101" pitchFamily="49" charset="-122"/>
                <a:ea typeface="黑体" panose="02010609060101010101" pitchFamily="49" charset="-122"/>
              </a:rPr>
              <a:t>主干网</a:t>
            </a:r>
            <a:endParaRPr lang="zh-CN" altLang="en-US" sz="1400" dirty="0">
              <a:latin typeface="黑体" panose="02010609060101010101" pitchFamily="49" charset="-122"/>
              <a:ea typeface="黑体" panose="02010609060101010101" pitchFamily="49" charset="-122"/>
            </a:endParaRPr>
          </a:p>
        </p:txBody>
      </p:sp>
      <p:sp>
        <p:nvSpPr>
          <p:cNvPr id="262" name="圆角矩形标注 261"/>
          <p:cNvSpPr/>
          <p:nvPr/>
        </p:nvSpPr>
        <p:spPr>
          <a:xfrm>
            <a:off x="5678193" y="3329269"/>
            <a:ext cx="3352917" cy="839664"/>
          </a:xfrm>
          <a:prstGeom prst="wedgeRoundRectCallout">
            <a:avLst>
              <a:gd name="adj1" fmla="val -59483"/>
              <a:gd name="adj2" fmla="val 212767"/>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 indent="-180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较小的</a:t>
            </a:r>
            <a:r>
              <a:rPr lang="en-US" altLang="zh-CN" sz="1400" dirty="0">
                <a:latin typeface="黑体" panose="02010609060101010101" pitchFamily="49" charset="-122"/>
                <a:ea typeface="黑体" panose="02010609060101010101" pitchFamily="49" charset="-122"/>
              </a:rPr>
              <a:t>ISP</a:t>
            </a:r>
            <a:r>
              <a:rPr lang="zh-CN" altLang="en-US" sz="1400" dirty="0">
                <a:latin typeface="黑体" panose="02010609060101010101" pitchFamily="49" charset="-122"/>
                <a:ea typeface="黑体" panose="02010609060101010101" pitchFamily="49" charset="-122"/>
              </a:rPr>
              <a:t>，等级中的第二层</a:t>
            </a:r>
            <a:endParaRPr lang="en-US" altLang="zh-CN" sz="1400" dirty="0">
              <a:latin typeface="黑体" panose="02010609060101010101" pitchFamily="49" charset="-122"/>
              <a:ea typeface="黑体" panose="02010609060101010101" pitchFamily="49" charset="-122"/>
            </a:endParaRPr>
          </a:p>
          <a:p>
            <a:pPr marL="36000" indent="-180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数据率低一些</a:t>
            </a:r>
            <a:endParaRPr lang="en-US" altLang="zh-CN" sz="1400" dirty="0">
              <a:latin typeface="黑体" panose="02010609060101010101" pitchFamily="49" charset="-122"/>
              <a:ea typeface="黑体" panose="02010609060101010101" pitchFamily="49" charset="-122"/>
            </a:endParaRPr>
          </a:p>
          <a:p>
            <a:pPr marL="36000" indent="-180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通过一个或几个主干</a:t>
            </a:r>
            <a:r>
              <a:rPr lang="en-US" altLang="zh-CN" sz="1400" dirty="0">
                <a:latin typeface="黑体" panose="02010609060101010101" pitchFamily="49" charset="-122"/>
                <a:ea typeface="黑体" panose="02010609060101010101" pitchFamily="49" charset="-122"/>
              </a:rPr>
              <a:t>ISP</a:t>
            </a:r>
            <a:r>
              <a:rPr lang="zh-CN" altLang="en-US" sz="1400" dirty="0">
                <a:latin typeface="黑体" panose="02010609060101010101" pitchFamily="49" charset="-122"/>
                <a:ea typeface="黑体" panose="02010609060101010101" pitchFamily="49" charset="-122"/>
              </a:rPr>
              <a:t>连接起来</a:t>
            </a:r>
          </a:p>
        </p:txBody>
      </p:sp>
      <p:sp>
        <p:nvSpPr>
          <p:cNvPr id="263" name="圆角矩形标注 262"/>
          <p:cNvSpPr/>
          <p:nvPr/>
        </p:nvSpPr>
        <p:spPr>
          <a:xfrm>
            <a:off x="5531557" y="3261059"/>
            <a:ext cx="3555998" cy="1031757"/>
          </a:xfrm>
          <a:prstGeom prst="wedgeRoundRectCallout">
            <a:avLst>
              <a:gd name="adj1" fmla="val 27720"/>
              <a:gd name="adj2" fmla="val 239530"/>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4000" indent="-144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给端用户提供直接服务</a:t>
            </a:r>
            <a:endParaRPr lang="en-US" altLang="zh-CN" sz="1400" dirty="0">
              <a:latin typeface="黑体" panose="02010609060101010101" pitchFamily="49" charset="-122"/>
              <a:ea typeface="黑体" panose="02010609060101010101" pitchFamily="49" charset="-122"/>
            </a:endParaRPr>
          </a:p>
          <a:p>
            <a:pPr marL="144000" indent="-144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连接到区域</a:t>
            </a:r>
            <a:r>
              <a:rPr lang="en-US" altLang="zh-CN" sz="1400" dirty="0">
                <a:latin typeface="黑体" panose="02010609060101010101" pitchFamily="49" charset="-122"/>
                <a:ea typeface="黑体" panose="02010609060101010101" pitchFamily="49" charset="-122"/>
              </a:rPr>
              <a:t>ISP, </a:t>
            </a:r>
            <a:r>
              <a:rPr lang="zh-CN" altLang="en-US" sz="1400" dirty="0">
                <a:latin typeface="黑体" panose="02010609060101010101" pitchFamily="49" charset="-122"/>
                <a:ea typeface="黑体" panose="02010609060101010101" pitchFamily="49" charset="-122"/>
              </a:rPr>
              <a:t>或直接连接到主干</a:t>
            </a:r>
            <a:r>
              <a:rPr lang="en-US" altLang="zh-CN" sz="1400" dirty="0">
                <a:latin typeface="黑体" panose="02010609060101010101" pitchFamily="49" charset="-122"/>
                <a:ea typeface="黑体" panose="02010609060101010101" pitchFamily="49" charset="-122"/>
              </a:rPr>
              <a:t>ISP</a:t>
            </a:r>
          </a:p>
          <a:p>
            <a:pPr marL="144000" indent="-144000">
              <a:buFont typeface="Arial" panose="020B0604020202020204" pitchFamily="34" charset="0"/>
              <a:buChar char="•"/>
            </a:pPr>
            <a:r>
              <a:rPr lang="zh-CN" altLang="en-US" sz="1400" dirty="0">
                <a:latin typeface="黑体" panose="02010609060101010101" pitchFamily="49" charset="-122"/>
                <a:ea typeface="黑体" panose="02010609060101010101" pitchFamily="49" charset="-122"/>
              </a:rPr>
              <a:t>提供</a:t>
            </a:r>
            <a:r>
              <a:rPr lang="en-US" altLang="zh-CN" sz="1400" dirty="0">
                <a:latin typeface="黑体" panose="02010609060101010101" pitchFamily="49" charset="-122"/>
                <a:ea typeface="黑体" panose="02010609060101010101" pitchFamily="49" charset="-122"/>
              </a:rPr>
              <a:t>Internet</a:t>
            </a:r>
            <a:r>
              <a:rPr lang="zh-CN" altLang="en-US" sz="1400" dirty="0">
                <a:latin typeface="黑体" panose="02010609060101010101" pitchFamily="49" charset="-122"/>
                <a:ea typeface="黑体" panose="02010609060101010101" pitchFamily="49" charset="-122"/>
              </a:rPr>
              <a:t>服务的公司、拥有网络的企业、运行自己网络的非营利机构</a:t>
            </a:r>
          </a:p>
        </p:txBody>
      </p:sp>
      <p:cxnSp>
        <p:nvCxnSpPr>
          <p:cNvPr id="264" name="直接连接符 263"/>
          <p:cNvCxnSpPr>
            <a:stCxn id="235" idx="4"/>
            <a:endCxn id="233" idx="0"/>
          </p:cNvCxnSpPr>
          <p:nvPr/>
        </p:nvCxnSpPr>
        <p:spPr>
          <a:xfrm flipH="1">
            <a:off x="3308124" y="4740259"/>
            <a:ext cx="1585952" cy="74166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235" idx="4"/>
            <a:endCxn id="259" idx="0"/>
          </p:cNvCxnSpPr>
          <p:nvPr/>
        </p:nvCxnSpPr>
        <p:spPr>
          <a:xfrm>
            <a:off x="4894076" y="4740259"/>
            <a:ext cx="970224" cy="72302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45" idx="4"/>
            <a:endCxn id="247" idx="0"/>
          </p:cNvCxnSpPr>
          <p:nvPr/>
        </p:nvCxnSpPr>
        <p:spPr>
          <a:xfrm flipH="1">
            <a:off x="2295940" y="4727861"/>
            <a:ext cx="5658" cy="153321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33" idx="4"/>
            <a:endCxn id="248" idx="0"/>
          </p:cNvCxnSpPr>
          <p:nvPr/>
        </p:nvCxnSpPr>
        <p:spPr>
          <a:xfrm flipH="1">
            <a:off x="3293280" y="5848352"/>
            <a:ext cx="14844" cy="41849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33" idx="3"/>
            <a:endCxn id="247" idx="7"/>
          </p:cNvCxnSpPr>
          <p:nvPr/>
        </p:nvCxnSpPr>
        <p:spPr>
          <a:xfrm flipH="1">
            <a:off x="2573168" y="5794689"/>
            <a:ext cx="231632" cy="52004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33" idx="5"/>
            <a:endCxn id="251" idx="0"/>
          </p:cNvCxnSpPr>
          <p:nvPr/>
        </p:nvCxnSpPr>
        <p:spPr>
          <a:xfrm>
            <a:off x="3811448" y="5794689"/>
            <a:ext cx="487465" cy="464114"/>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59" idx="3"/>
            <a:endCxn id="252" idx="0"/>
          </p:cNvCxnSpPr>
          <p:nvPr/>
        </p:nvCxnSpPr>
        <p:spPr>
          <a:xfrm flipH="1">
            <a:off x="5286135" y="5776049"/>
            <a:ext cx="74841" cy="501105"/>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59" idx="4"/>
            <a:endCxn id="253" idx="0"/>
          </p:cNvCxnSpPr>
          <p:nvPr/>
        </p:nvCxnSpPr>
        <p:spPr>
          <a:xfrm>
            <a:off x="5864300" y="5829712"/>
            <a:ext cx="427468" cy="43940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a:stCxn id="259" idx="5"/>
            <a:endCxn id="254" idx="0"/>
          </p:cNvCxnSpPr>
          <p:nvPr/>
        </p:nvCxnSpPr>
        <p:spPr>
          <a:xfrm>
            <a:off x="6367624" y="5776049"/>
            <a:ext cx="921484" cy="49883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4" name="圆角矩形标注 283"/>
          <p:cNvSpPr/>
          <p:nvPr/>
        </p:nvSpPr>
        <p:spPr>
          <a:xfrm>
            <a:off x="1290307" y="3223656"/>
            <a:ext cx="3995828" cy="898435"/>
          </a:xfrm>
          <a:prstGeom prst="wedgeRoundRectCallout">
            <a:avLst>
              <a:gd name="adj1" fmla="val 1103"/>
              <a:gd name="adj2" fmla="val 199153"/>
              <a:gd name="adj3" fmla="val 16667"/>
            </a:avLst>
          </a:prstGeom>
          <a:solidFill>
            <a:srgbClr val="950770"/>
          </a:solidFill>
          <a:ln>
            <a:solidFill>
              <a:srgbClr val="950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黑体" panose="02010609060101010101" pitchFamily="49" charset="-122"/>
                <a:ea typeface="黑体" panose="02010609060101010101" pitchFamily="49" charset="-122"/>
              </a:rPr>
              <a:t>多宿</a:t>
            </a:r>
            <a:r>
              <a:rPr lang="en-US" altLang="zh-CN" sz="1400" dirty="0">
                <a:latin typeface="黑体" panose="02010609060101010101" pitchFamily="49" charset="-122"/>
                <a:ea typeface="黑体" panose="02010609060101010101" pitchFamily="49" charset="-122"/>
              </a:rPr>
              <a:t>(multi-home) </a:t>
            </a:r>
          </a:p>
          <a:p>
            <a:pPr marL="285750" indent="-285750">
              <a:buFont typeface="Wingdings 3" panose="05040102010807070707" pitchFamily="18" charset="2"/>
              <a:buChar char="4"/>
            </a:pPr>
            <a:r>
              <a:rPr lang="zh-CN" altLang="en-US" sz="1400" dirty="0">
                <a:latin typeface="黑体" panose="02010609060101010101" pitchFamily="49" charset="-122"/>
                <a:ea typeface="黑体" panose="02010609060101010101" pitchFamily="49" charset="-122"/>
              </a:rPr>
              <a:t>任何</a:t>
            </a:r>
            <a:r>
              <a:rPr lang="en-US" altLang="zh-CN" sz="1400" dirty="0">
                <a:latin typeface="黑体" panose="02010609060101010101" pitchFamily="49" charset="-122"/>
                <a:ea typeface="黑体" panose="02010609060101010101" pitchFamily="49" charset="-122"/>
              </a:rPr>
              <a:t>ISP(</a:t>
            </a:r>
            <a:r>
              <a:rPr lang="zh-CN" altLang="en-US" sz="1400" dirty="0">
                <a:latin typeface="黑体" panose="02010609060101010101" pitchFamily="49" charset="-122"/>
                <a:ea typeface="黑体" panose="02010609060101010101" pitchFamily="49" charset="-122"/>
              </a:rPr>
              <a:t>除了一层</a:t>
            </a:r>
            <a:r>
              <a:rPr lang="en-US" altLang="zh-CN" sz="1400" dirty="0">
                <a:latin typeface="黑体" panose="02010609060101010101" pitchFamily="49" charset="-122"/>
                <a:ea typeface="黑体" panose="02010609060101010101" pitchFamily="49" charset="-122"/>
              </a:rPr>
              <a:t>ISP)</a:t>
            </a:r>
            <a:r>
              <a:rPr lang="zh-CN" altLang="en-US" sz="1400" dirty="0">
                <a:latin typeface="黑体" panose="02010609060101010101" pitchFamily="49" charset="-122"/>
                <a:ea typeface="黑体" panose="02010609060101010101" pitchFamily="49" charset="-122"/>
              </a:rPr>
              <a:t>可选择多宿</a:t>
            </a:r>
            <a:endParaRPr lang="en-US" altLang="zh-CN" sz="1400" dirty="0">
              <a:latin typeface="黑体" panose="02010609060101010101" pitchFamily="49" charset="-122"/>
              <a:ea typeface="黑体" panose="02010609060101010101" pitchFamily="49" charset="-122"/>
            </a:endParaRPr>
          </a:p>
          <a:p>
            <a:pPr marL="285750" indent="-285750">
              <a:buFont typeface="Wingdings 3" panose="05040102010807070707" pitchFamily="18" charset="2"/>
              <a:buChar char="4"/>
            </a:pPr>
            <a:r>
              <a:rPr lang="zh-CN" altLang="en-US" sz="1400" dirty="0">
                <a:latin typeface="黑体" panose="02010609060101010101" pitchFamily="49" charset="-122"/>
                <a:ea typeface="黑体" panose="02010609060101010101" pitchFamily="49" charset="-122"/>
              </a:rPr>
              <a:t>与两个或更多提供商</a:t>
            </a:r>
            <a:r>
              <a:rPr lang="en-US" altLang="zh-CN" sz="1400" dirty="0">
                <a:latin typeface="黑体" panose="02010609060101010101" pitchFamily="49" charset="-122"/>
                <a:ea typeface="黑体" panose="02010609060101010101" pitchFamily="49" charset="-122"/>
              </a:rPr>
              <a:t>ISP</a:t>
            </a:r>
            <a:r>
              <a:rPr lang="zh-CN" altLang="en-US" sz="1400" dirty="0">
                <a:latin typeface="黑体" panose="02010609060101010101" pitchFamily="49" charset="-122"/>
                <a:ea typeface="黑体" panose="02010609060101010101" pitchFamily="49" charset="-122"/>
              </a:rPr>
              <a:t>连接，保障可靠性</a:t>
            </a:r>
          </a:p>
        </p:txBody>
      </p:sp>
      <p:cxnSp>
        <p:nvCxnSpPr>
          <p:cNvPr id="285" name="直接连接符 284"/>
          <p:cNvCxnSpPr>
            <a:stCxn id="45" idx="6"/>
            <a:endCxn id="235" idx="2"/>
          </p:cNvCxnSpPr>
          <p:nvPr/>
        </p:nvCxnSpPr>
        <p:spPr>
          <a:xfrm>
            <a:off x="3235639" y="4544646"/>
            <a:ext cx="724395" cy="1239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5" name="Oval 182"/>
          <p:cNvSpPr>
            <a:spLocks noChangeArrowheads="1"/>
          </p:cNvSpPr>
          <p:nvPr/>
        </p:nvSpPr>
        <p:spPr bwMode="auto">
          <a:xfrm>
            <a:off x="3960034" y="4373828"/>
            <a:ext cx="1868083" cy="366431"/>
          </a:xfrm>
          <a:prstGeom prst="ellipse">
            <a:avLst/>
          </a:prstGeom>
          <a:solidFill>
            <a:schemeClr val="tx1">
              <a:lumMod val="50000"/>
              <a:lumOff val="50000"/>
            </a:schemeClr>
          </a:solidFill>
          <a:ln w="19050">
            <a:solidFill>
              <a:schemeClr val="tx1">
                <a:lumMod val="65000"/>
                <a:lumOff val="35000"/>
              </a:schemeClr>
            </a:solidFill>
            <a:round/>
            <a:headEnd/>
            <a:tailEnd/>
          </a:ln>
          <a:effectLst>
            <a:outerShdw dist="35921" dir="2700000" algn="ctr" rotWithShape="0">
              <a:schemeClr val="tx1">
                <a:lumMod val="95000"/>
                <a:lumOff val="5000"/>
              </a:schemeClr>
            </a:outerShdw>
          </a:effectLst>
        </p:spPr>
        <p:txBody>
          <a:bodyPr wrap="none" anchor="ctr"/>
          <a:lstStyle/>
          <a:p>
            <a:pPr algn="ctr"/>
            <a:r>
              <a:rPr kumimoji="1" lang="zh-CN" altLang="en-US" sz="1400" b="1" dirty="0">
                <a:solidFill>
                  <a:schemeClr val="bg1"/>
                </a:solidFill>
                <a:latin typeface="黑体" panose="02010609060101010101" pitchFamily="49" charset="-122"/>
                <a:ea typeface="黑体" panose="02010609060101010101" pitchFamily="49" charset="-122"/>
              </a:rPr>
              <a:t>主干</a:t>
            </a:r>
            <a:r>
              <a:rPr kumimoji="1" lang="en-US" altLang="zh-CN" sz="1400" b="1" dirty="0">
                <a:solidFill>
                  <a:schemeClr val="bg1"/>
                </a:solidFill>
                <a:latin typeface="黑体" panose="02010609060101010101" pitchFamily="49" charset="-122"/>
                <a:ea typeface="黑体" panose="02010609060101010101" pitchFamily="49" charset="-122"/>
              </a:rPr>
              <a:t>ISP</a:t>
            </a:r>
          </a:p>
        </p:txBody>
      </p:sp>
      <p:cxnSp>
        <p:nvCxnSpPr>
          <p:cNvPr id="289" name="直接连接符 288"/>
          <p:cNvCxnSpPr>
            <a:stCxn id="233" idx="6"/>
            <a:endCxn id="259" idx="2"/>
          </p:cNvCxnSpPr>
          <p:nvPr/>
        </p:nvCxnSpPr>
        <p:spPr>
          <a:xfrm flipV="1">
            <a:off x="4019932" y="5646497"/>
            <a:ext cx="1132560" cy="186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2" name="圆角矩形标注 291"/>
          <p:cNvSpPr/>
          <p:nvPr/>
        </p:nvSpPr>
        <p:spPr>
          <a:xfrm>
            <a:off x="1635704" y="3027536"/>
            <a:ext cx="3995828" cy="898435"/>
          </a:xfrm>
          <a:prstGeom prst="wedgeRoundRectCallout">
            <a:avLst>
              <a:gd name="adj1" fmla="val 20597"/>
              <a:gd name="adj2" fmla="val 243131"/>
              <a:gd name="adj3" fmla="val 16667"/>
            </a:avLst>
          </a:prstGeom>
          <a:solidFill>
            <a:srgbClr val="950770"/>
          </a:solidFill>
          <a:ln>
            <a:solidFill>
              <a:srgbClr val="950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黑体" panose="02010609060101010101" pitchFamily="49" charset="-122"/>
                <a:ea typeface="黑体" panose="02010609060101010101" pitchFamily="49" charset="-122"/>
              </a:rPr>
              <a:t>对等</a:t>
            </a:r>
            <a:r>
              <a:rPr lang="en-US" altLang="zh-CN" sz="1400" dirty="0">
                <a:latin typeface="黑体" panose="02010609060101010101" pitchFamily="49" charset="-122"/>
                <a:ea typeface="黑体" panose="02010609060101010101" pitchFamily="49" charset="-122"/>
              </a:rPr>
              <a:t>(peer) </a:t>
            </a:r>
          </a:p>
          <a:p>
            <a:pPr marL="285750" indent="-285750">
              <a:buFont typeface="Wingdings 3" panose="05040102010807070707" pitchFamily="18" charset="2"/>
              <a:buChar char="4"/>
            </a:pPr>
            <a:r>
              <a:rPr lang="zh-CN" altLang="en-US" sz="1400" dirty="0">
                <a:latin typeface="黑体" panose="02010609060101010101" pitchFamily="49" charset="-122"/>
                <a:ea typeface="黑体" panose="02010609060101010101" pitchFamily="49" charset="-122"/>
              </a:rPr>
              <a:t>对等方的网络直接相连，不经过上级</a:t>
            </a:r>
            <a:r>
              <a:rPr lang="en-US" altLang="zh-CN" sz="1400" dirty="0">
                <a:latin typeface="黑体" panose="02010609060101010101" pitchFamily="49" charset="-122"/>
                <a:ea typeface="黑体" panose="02010609060101010101" pitchFamily="49" charset="-122"/>
              </a:rPr>
              <a:t>ISP</a:t>
            </a:r>
          </a:p>
          <a:p>
            <a:pPr marL="285750" indent="-285750">
              <a:buFont typeface="Wingdings 3" panose="05040102010807070707" pitchFamily="18" charset="2"/>
              <a:buChar char="4"/>
            </a:pPr>
            <a:r>
              <a:rPr lang="zh-CN" altLang="en-US" sz="1400" dirty="0">
                <a:latin typeface="黑体" panose="02010609060101010101" pitchFamily="49" charset="-122"/>
                <a:ea typeface="黑体" panose="02010609060101010101" pitchFamily="49" charset="-122"/>
              </a:rPr>
              <a:t>相互之间无需结算和付费</a:t>
            </a:r>
          </a:p>
        </p:txBody>
      </p:sp>
      <p:sp>
        <p:nvSpPr>
          <p:cNvPr id="293" name="圆角矩形标注 292"/>
          <p:cNvSpPr/>
          <p:nvPr/>
        </p:nvSpPr>
        <p:spPr>
          <a:xfrm>
            <a:off x="1687425" y="3021926"/>
            <a:ext cx="3995828" cy="898435"/>
          </a:xfrm>
          <a:prstGeom prst="wedgeRoundRectCallout">
            <a:avLst>
              <a:gd name="adj1" fmla="val -21216"/>
              <a:gd name="adj2" fmla="val 171510"/>
              <a:gd name="adj3" fmla="val 16667"/>
            </a:avLst>
          </a:prstGeom>
          <a:solidFill>
            <a:srgbClr val="950770"/>
          </a:solidFill>
          <a:ln>
            <a:solidFill>
              <a:srgbClr val="950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黑体" panose="02010609060101010101" pitchFamily="49" charset="-122"/>
                <a:ea typeface="黑体" panose="02010609060101010101" pitchFamily="49" charset="-122"/>
              </a:rPr>
              <a:t>IXP(Internet Exchange Point</a:t>
            </a:r>
            <a:r>
              <a:rPr lang="zh-CN" altLang="en-US"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peer) </a:t>
            </a:r>
          </a:p>
          <a:p>
            <a:pPr marL="285750" indent="-285750">
              <a:buFont typeface="Wingdings 3" panose="05040102010807070707" pitchFamily="18" charset="2"/>
              <a:buChar char="4"/>
            </a:pPr>
            <a:r>
              <a:rPr lang="zh-CN" altLang="en-US" sz="1400" dirty="0">
                <a:latin typeface="黑体" panose="02010609060101010101" pitchFamily="49" charset="-122"/>
                <a:ea typeface="黑体" panose="02010609060101010101" pitchFamily="49" charset="-122"/>
              </a:rPr>
              <a:t>由第三方公司创建</a:t>
            </a:r>
            <a:endParaRPr lang="en-US" altLang="zh-CN" sz="1400" dirty="0">
              <a:latin typeface="黑体" panose="02010609060101010101" pitchFamily="49" charset="-122"/>
              <a:ea typeface="黑体" panose="02010609060101010101" pitchFamily="49" charset="-122"/>
            </a:endParaRPr>
          </a:p>
          <a:p>
            <a:pPr marL="285750" indent="-285750">
              <a:buFont typeface="Wingdings 3" panose="05040102010807070707" pitchFamily="18" charset="2"/>
              <a:buChar char="4"/>
            </a:pPr>
            <a:r>
              <a:rPr lang="en-US" altLang="zh-CN" sz="1400" dirty="0">
                <a:latin typeface="黑体" panose="02010609060101010101" pitchFamily="49" charset="-122"/>
                <a:ea typeface="黑体" panose="02010609060101010101" pitchFamily="49" charset="-122"/>
              </a:rPr>
              <a:t>IXP</a:t>
            </a:r>
            <a:r>
              <a:rPr lang="zh-CN" altLang="en-US" sz="1400" dirty="0">
                <a:latin typeface="黑体" panose="02010609060101010101" pitchFamily="49" charset="-122"/>
                <a:ea typeface="黑体" panose="02010609060101010101" pitchFamily="49" charset="-122"/>
              </a:rPr>
              <a:t>是个汇合点，多个</a:t>
            </a:r>
            <a:r>
              <a:rPr lang="en-US" altLang="zh-CN" sz="1400" dirty="0">
                <a:latin typeface="黑体" panose="02010609060101010101" pitchFamily="49" charset="-122"/>
                <a:ea typeface="黑体" panose="02010609060101010101" pitchFamily="49" charset="-122"/>
              </a:rPr>
              <a:t>ISP</a:t>
            </a:r>
            <a:r>
              <a:rPr lang="zh-CN" altLang="en-US" sz="1400" dirty="0">
                <a:latin typeface="黑体" panose="02010609060101010101" pitchFamily="49" charset="-122"/>
                <a:ea typeface="黑体" panose="02010609060101010101" pitchFamily="49" charset="-122"/>
              </a:rPr>
              <a:t>能在这里共同对等</a:t>
            </a:r>
          </a:p>
        </p:txBody>
      </p:sp>
      <p:sp>
        <p:nvSpPr>
          <p:cNvPr id="294" name="文本框 293"/>
          <p:cNvSpPr txBox="1"/>
          <p:nvPr/>
        </p:nvSpPr>
        <p:spPr>
          <a:xfrm>
            <a:off x="2433641" y="5063481"/>
            <a:ext cx="643396" cy="307777"/>
          </a:xfrm>
          <a:prstGeom prst="rect">
            <a:avLst/>
          </a:prstGeom>
          <a:solidFill>
            <a:schemeClr val="accent1">
              <a:lumMod val="50000"/>
            </a:schemeClr>
          </a:solidFill>
          <a:ln w="19050">
            <a:solidFill>
              <a:schemeClr val="bg2">
                <a:lumMod val="75000"/>
              </a:schemeClr>
            </a:solidFill>
            <a:round/>
            <a:headEnd/>
            <a:tailEnd/>
          </a:ln>
          <a:effectLst>
            <a:outerShdw dist="35921" dir="2700000" algn="ctr" rotWithShape="0">
              <a:schemeClr val="bg1">
                <a:lumMod val="85000"/>
              </a:schemeClr>
            </a:outerShdw>
          </a:effectLst>
        </p:spPr>
        <p:txBody>
          <a:bodyPr wrap="none" anchor="ctr"/>
          <a:lstStyle>
            <a:defPPr>
              <a:defRPr lang="zh-CN"/>
            </a:defPPr>
            <a:lvl1pPr algn="ctr">
              <a:defRPr kumimoji="1" sz="1400" b="1">
                <a:latin typeface="黑体" panose="02010609060101010101" pitchFamily="49" charset="-122"/>
                <a:ea typeface="黑体" panose="02010609060101010101" pitchFamily="49" charset="-122"/>
              </a:defRPr>
            </a:lvl1pPr>
          </a:lstStyle>
          <a:p>
            <a:r>
              <a:rPr lang="en-US" altLang="zh-CN" dirty="0">
                <a:solidFill>
                  <a:schemeClr val="bg1"/>
                </a:solidFill>
              </a:rPr>
              <a:t>IXP</a:t>
            </a:r>
            <a:endParaRPr lang="zh-CN" altLang="en-US" dirty="0">
              <a:solidFill>
                <a:schemeClr val="bg1"/>
              </a:solidFill>
            </a:endParaRPr>
          </a:p>
        </p:txBody>
      </p:sp>
      <p:sp>
        <p:nvSpPr>
          <p:cNvPr id="295" name="文本框 294"/>
          <p:cNvSpPr txBox="1"/>
          <p:nvPr/>
        </p:nvSpPr>
        <p:spPr>
          <a:xfrm>
            <a:off x="4962488" y="4991275"/>
            <a:ext cx="643396" cy="307777"/>
          </a:xfrm>
          <a:prstGeom prst="rect">
            <a:avLst/>
          </a:prstGeom>
          <a:solidFill>
            <a:schemeClr val="accent1">
              <a:lumMod val="50000"/>
            </a:schemeClr>
          </a:solidFill>
          <a:ln w="19050">
            <a:solidFill>
              <a:schemeClr val="bg2">
                <a:lumMod val="75000"/>
              </a:schemeClr>
            </a:solidFill>
            <a:round/>
            <a:headEnd/>
            <a:tailEnd/>
          </a:ln>
          <a:effectLst>
            <a:outerShdw dist="35921" dir="2700000" algn="ctr" rotWithShape="0">
              <a:schemeClr val="bg1">
                <a:lumMod val="85000"/>
              </a:schemeClr>
            </a:outerShdw>
          </a:effectLst>
        </p:spPr>
        <p:txBody>
          <a:bodyPr wrap="none" anchor="ctr"/>
          <a:lstStyle>
            <a:defPPr>
              <a:defRPr lang="zh-CN"/>
            </a:defPPr>
            <a:lvl1pPr algn="ctr">
              <a:defRPr kumimoji="1" sz="1400" b="1">
                <a:latin typeface="黑体" panose="02010609060101010101" pitchFamily="49" charset="-122"/>
                <a:ea typeface="黑体" panose="02010609060101010101" pitchFamily="49" charset="-122"/>
              </a:defRPr>
            </a:lvl1pPr>
          </a:lstStyle>
          <a:p>
            <a:r>
              <a:rPr lang="en-US" altLang="zh-CN" dirty="0">
                <a:solidFill>
                  <a:schemeClr val="bg1"/>
                </a:solidFill>
              </a:rPr>
              <a:t>IXP</a:t>
            </a:r>
            <a:endParaRPr lang="zh-CN" altLang="en-US" dirty="0">
              <a:solidFill>
                <a:schemeClr val="bg1"/>
              </a:solidFill>
            </a:endParaRPr>
          </a:p>
        </p:txBody>
      </p:sp>
      <p:cxnSp>
        <p:nvCxnSpPr>
          <p:cNvPr id="296" name="直接连接符 295"/>
          <p:cNvCxnSpPr>
            <a:stCxn id="294" idx="1"/>
            <a:endCxn id="232" idx="7"/>
          </p:cNvCxnSpPr>
          <p:nvPr/>
        </p:nvCxnSpPr>
        <p:spPr>
          <a:xfrm flipH="1">
            <a:off x="1567535" y="5217370"/>
            <a:ext cx="866106" cy="110540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95" idx="1"/>
            <a:endCxn id="233" idx="7"/>
          </p:cNvCxnSpPr>
          <p:nvPr/>
        </p:nvCxnSpPr>
        <p:spPr>
          <a:xfrm flipH="1">
            <a:off x="3811448" y="5145164"/>
            <a:ext cx="1151040" cy="39042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3" name="Oval 182"/>
          <p:cNvSpPr>
            <a:spLocks noChangeArrowheads="1"/>
          </p:cNvSpPr>
          <p:nvPr/>
        </p:nvSpPr>
        <p:spPr bwMode="auto">
          <a:xfrm>
            <a:off x="6543090" y="4322535"/>
            <a:ext cx="1868083" cy="531053"/>
          </a:xfrm>
          <a:prstGeom prst="ellipse">
            <a:avLst/>
          </a:prstGeom>
          <a:solidFill>
            <a:schemeClr val="tx1">
              <a:lumMod val="50000"/>
              <a:lumOff val="50000"/>
            </a:schemeClr>
          </a:solidFill>
          <a:ln w="19050">
            <a:solidFill>
              <a:schemeClr val="tx1">
                <a:lumMod val="65000"/>
                <a:lumOff val="35000"/>
              </a:schemeClr>
            </a:solidFill>
            <a:round/>
            <a:headEnd/>
            <a:tailEnd/>
          </a:ln>
          <a:effectLst>
            <a:outerShdw dist="35921" dir="2700000" algn="ctr" rotWithShape="0">
              <a:schemeClr val="tx1">
                <a:lumMod val="95000"/>
                <a:lumOff val="5000"/>
              </a:schemeClr>
            </a:outerShdw>
          </a:effectLst>
        </p:spPr>
        <p:txBody>
          <a:bodyPr wrap="none" anchor="ctr"/>
          <a:lstStyle/>
          <a:p>
            <a:pPr algn="ctr"/>
            <a:r>
              <a:rPr kumimoji="1" lang="zh-CN" altLang="en-US" sz="1400" b="1" dirty="0">
                <a:solidFill>
                  <a:schemeClr val="bg1"/>
                </a:solidFill>
                <a:latin typeface="黑体" panose="02010609060101010101" pitchFamily="49" charset="-122"/>
                <a:ea typeface="黑体" panose="02010609060101010101" pitchFamily="49" charset="-122"/>
              </a:rPr>
              <a:t>内容提供商网络</a:t>
            </a:r>
            <a:endParaRPr kumimoji="1" lang="en-US" altLang="zh-CN" sz="1400" b="1" dirty="0">
              <a:solidFill>
                <a:schemeClr val="bg1"/>
              </a:solidFill>
              <a:latin typeface="黑体" panose="02010609060101010101" pitchFamily="49" charset="-122"/>
              <a:ea typeface="黑体" panose="02010609060101010101" pitchFamily="49" charset="-122"/>
            </a:endParaRPr>
          </a:p>
          <a:p>
            <a:pPr algn="ctr"/>
            <a:r>
              <a:rPr kumimoji="1" lang="zh-CN" altLang="en-US" sz="1400" b="1" dirty="0">
                <a:solidFill>
                  <a:schemeClr val="bg1"/>
                </a:solidFill>
                <a:latin typeface="黑体" panose="02010609060101010101" pitchFamily="49" charset="-122"/>
                <a:ea typeface="黑体" panose="02010609060101010101" pitchFamily="49" charset="-122"/>
              </a:rPr>
              <a:t>如</a:t>
            </a:r>
            <a:r>
              <a:rPr kumimoji="1" lang="en-US" altLang="zh-CN" sz="1400" b="1" dirty="0">
                <a:solidFill>
                  <a:schemeClr val="bg1"/>
                </a:solidFill>
                <a:latin typeface="黑体" panose="02010609060101010101" pitchFamily="49" charset="-122"/>
                <a:ea typeface="黑体" panose="02010609060101010101" pitchFamily="49" charset="-122"/>
              </a:rPr>
              <a:t>google</a:t>
            </a:r>
          </a:p>
        </p:txBody>
      </p:sp>
      <p:sp>
        <p:nvSpPr>
          <p:cNvPr id="304" name="文本框 303"/>
          <p:cNvSpPr txBox="1"/>
          <p:nvPr/>
        </p:nvSpPr>
        <p:spPr>
          <a:xfrm>
            <a:off x="7753350" y="5328967"/>
            <a:ext cx="643396" cy="307777"/>
          </a:xfrm>
          <a:prstGeom prst="rect">
            <a:avLst/>
          </a:prstGeom>
          <a:solidFill>
            <a:schemeClr val="accent1">
              <a:lumMod val="50000"/>
            </a:schemeClr>
          </a:solidFill>
          <a:ln w="19050">
            <a:solidFill>
              <a:schemeClr val="bg2">
                <a:lumMod val="75000"/>
              </a:schemeClr>
            </a:solidFill>
            <a:round/>
            <a:headEnd/>
            <a:tailEnd/>
          </a:ln>
          <a:effectLst>
            <a:outerShdw dist="35921" dir="2700000" algn="ctr" rotWithShape="0">
              <a:schemeClr val="bg1">
                <a:lumMod val="85000"/>
              </a:schemeClr>
            </a:outerShdw>
          </a:effectLst>
        </p:spPr>
        <p:txBody>
          <a:bodyPr wrap="none" anchor="ctr"/>
          <a:lstStyle>
            <a:defPPr>
              <a:defRPr lang="zh-CN"/>
            </a:defPPr>
            <a:lvl1pPr algn="ctr">
              <a:defRPr kumimoji="1" sz="1400" b="1">
                <a:latin typeface="黑体" panose="02010609060101010101" pitchFamily="49" charset="-122"/>
                <a:ea typeface="黑体" panose="02010609060101010101" pitchFamily="49" charset="-122"/>
              </a:defRPr>
            </a:lvl1pPr>
          </a:lstStyle>
          <a:p>
            <a:r>
              <a:rPr lang="en-US" altLang="zh-CN" dirty="0">
                <a:solidFill>
                  <a:schemeClr val="bg1"/>
                </a:solidFill>
              </a:rPr>
              <a:t>IXP</a:t>
            </a:r>
            <a:endParaRPr lang="zh-CN" altLang="en-US" dirty="0">
              <a:solidFill>
                <a:schemeClr val="bg1"/>
              </a:solidFill>
            </a:endParaRPr>
          </a:p>
        </p:txBody>
      </p:sp>
      <p:cxnSp>
        <p:nvCxnSpPr>
          <p:cNvPr id="305" name="直接连接符 304"/>
          <p:cNvCxnSpPr>
            <a:stCxn id="303" idx="3"/>
            <a:endCxn id="295" idx="3"/>
          </p:cNvCxnSpPr>
          <p:nvPr/>
        </p:nvCxnSpPr>
        <p:spPr>
          <a:xfrm flipH="1">
            <a:off x="5605884" y="4775817"/>
            <a:ext cx="1210780" cy="36934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303" idx="2"/>
            <a:endCxn id="294" idx="3"/>
          </p:cNvCxnSpPr>
          <p:nvPr/>
        </p:nvCxnSpPr>
        <p:spPr>
          <a:xfrm flipH="1">
            <a:off x="3077037" y="4588062"/>
            <a:ext cx="3466053" cy="62930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303" idx="4"/>
            <a:endCxn id="254" idx="0"/>
          </p:cNvCxnSpPr>
          <p:nvPr/>
        </p:nvCxnSpPr>
        <p:spPr>
          <a:xfrm flipH="1">
            <a:off x="7289108" y="4853588"/>
            <a:ext cx="188024" cy="14212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303" idx="5"/>
            <a:endCxn id="304" idx="0"/>
          </p:cNvCxnSpPr>
          <p:nvPr/>
        </p:nvCxnSpPr>
        <p:spPr>
          <a:xfrm flipH="1">
            <a:off x="8075048" y="4775817"/>
            <a:ext cx="62551" cy="55315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304" idx="2"/>
            <a:endCxn id="258" idx="0"/>
          </p:cNvCxnSpPr>
          <p:nvPr/>
        </p:nvCxnSpPr>
        <p:spPr>
          <a:xfrm>
            <a:off x="8075048" y="5636744"/>
            <a:ext cx="219693" cy="63010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235" idx="6"/>
            <a:endCxn id="304" idx="1"/>
          </p:cNvCxnSpPr>
          <p:nvPr/>
        </p:nvCxnSpPr>
        <p:spPr>
          <a:xfrm>
            <a:off x="5828117" y="4557044"/>
            <a:ext cx="1925233" cy="92581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endCxn id="259" idx="6"/>
          </p:cNvCxnSpPr>
          <p:nvPr/>
        </p:nvCxnSpPr>
        <p:spPr>
          <a:xfrm flipH="1">
            <a:off x="6576108" y="5463281"/>
            <a:ext cx="1145352" cy="18321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304" idx="2"/>
            <a:endCxn id="253" idx="7"/>
          </p:cNvCxnSpPr>
          <p:nvPr/>
        </p:nvCxnSpPr>
        <p:spPr>
          <a:xfrm flipH="1">
            <a:off x="6568996" y="5636744"/>
            <a:ext cx="1506052" cy="68603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stCxn id="235" idx="6"/>
            <a:endCxn id="303" idx="2"/>
          </p:cNvCxnSpPr>
          <p:nvPr/>
        </p:nvCxnSpPr>
        <p:spPr>
          <a:xfrm>
            <a:off x="5828117" y="4557044"/>
            <a:ext cx="714973" cy="3101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7" name="灯片编号占位符 336"/>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Tree>
    <p:extLst>
      <p:ext uri="{BB962C8B-B14F-4D97-AF65-F5344CB8AC3E}">
        <p14:creationId xmlns:p14="http://schemas.microsoft.com/office/powerpoint/2010/main" val="24034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dissolve">
                                      <p:cBhvr>
                                        <p:cTn id="7" dur="500"/>
                                        <p:tgtEl>
                                          <p:spTgt spid="44">
                                            <p:txEl>
                                              <p:pRg st="3" end="3"/>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xEl>
                                              <p:pRg st="4" end="4"/>
                                            </p:txEl>
                                          </p:spTgt>
                                        </p:tgtEl>
                                        <p:attrNameLst>
                                          <p:attrName>style.visibility</p:attrName>
                                        </p:attrNameLst>
                                      </p:cBhvr>
                                      <p:to>
                                        <p:strVal val="visible"/>
                                      </p:to>
                                    </p:set>
                                    <p:animEffect transition="in" filter="dissolve">
                                      <p:cBhvr>
                                        <p:cTn id="11" dur="500"/>
                                        <p:tgtEl>
                                          <p:spTgt spid="44">
                                            <p:txEl>
                                              <p:pRg st="4" end="4"/>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5"/>
                                        </p:tgtEl>
                                        <p:attrNameLst>
                                          <p:attrName>style.visibility</p:attrName>
                                        </p:attrNameLst>
                                      </p:cBhvr>
                                      <p:to>
                                        <p:strVal val="visible"/>
                                      </p:to>
                                    </p:set>
                                    <p:animEffect transition="in" filter="dissolve">
                                      <p:cBhvr>
                                        <p:cTn id="22" dur="500"/>
                                        <p:tgtEl>
                                          <p:spTgt spid="235"/>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261"/>
                                        </p:tgtEl>
                                        <p:attrNameLst>
                                          <p:attrName>style.visibility</p:attrName>
                                        </p:attrNameLst>
                                      </p:cBhvr>
                                      <p:to>
                                        <p:strVal val="visible"/>
                                      </p:to>
                                    </p:set>
                                    <p:animEffect transition="in" filter="wipe(down)">
                                      <p:cBhvr>
                                        <p:cTn id="26" dur="500"/>
                                        <p:tgtEl>
                                          <p:spTgt spid="261"/>
                                        </p:tgtEl>
                                      </p:cBhvr>
                                    </p:animEffect>
                                  </p:childTnLst>
                                </p:cTn>
                              </p:par>
                              <p:par>
                                <p:cTn id="27" presetID="22" presetClass="entr" presetSubtype="8" fill="hold" nodeType="withEffect">
                                  <p:stCondLst>
                                    <p:cond delay="0"/>
                                  </p:stCondLst>
                                  <p:childTnLst>
                                    <p:set>
                                      <p:cBhvr>
                                        <p:cTn id="28" dur="1" fill="hold">
                                          <p:stCondLst>
                                            <p:cond delay="0"/>
                                          </p:stCondLst>
                                        </p:cTn>
                                        <p:tgtEl>
                                          <p:spTgt spid="285"/>
                                        </p:tgtEl>
                                        <p:attrNameLst>
                                          <p:attrName>style.visibility</p:attrName>
                                        </p:attrNameLst>
                                      </p:cBhvr>
                                      <p:to>
                                        <p:strVal val="visible"/>
                                      </p:to>
                                    </p:set>
                                    <p:animEffect transition="in" filter="wipe(left)">
                                      <p:cBhvr>
                                        <p:cTn id="29" dur="500"/>
                                        <p:tgtEl>
                                          <p:spTgt spid="28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61"/>
                                        </p:tgtEl>
                                      </p:cBhvr>
                                    </p:animEffect>
                                    <p:set>
                                      <p:cBhvr>
                                        <p:cTn id="34" dur="1" fill="hold">
                                          <p:stCondLst>
                                            <p:cond delay="499"/>
                                          </p:stCondLst>
                                        </p:cTn>
                                        <p:tgtEl>
                                          <p:spTgt spid="261"/>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233"/>
                                        </p:tgtEl>
                                        <p:attrNameLst>
                                          <p:attrName>style.visibility</p:attrName>
                                        </p:attrNameLst>
                                      </p:cBhvr>
                                      <p:to>
                                        <p:strVal val="visible"/>
                                      </p:to>
                                    </p:set>
                                    <p:animEffect transition="in" filter="dissolve">
                                      <p:cBhvr>
                                        <p:cTn id="37" dur="500"/>
                                        <p:tgtEl>
                                          <p:spTgt spid="23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dissolve">
                                      <p:cBhvr>
                                        <p:cTn id="40" dur="500"/>
                                        <p:tgtEl>
                                          <p:spTgt spid="259"/>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262"/>
                                        </p:tgtEl>
                                        <p:attrNameLst>
                                          <p:attrName>style.visibility</p:attrName>
                                        </p:attrNameLst>
                                      </p:cBhvr>
                                      <p:to>
                                        <p:strVal val="visible"/>
                                      </p:to>
                                    </p:set>
                                    <p:animEffect transition="in" filter="wipe(down)">
                                      <p:cBhvr>
                                        <p:cTn id="44" dur="500"/>
                                        <p:tgtEl>
                                          <p:spTgt spid="262"/>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230"/>
                                        </p:tgtEl>
                                        <p:attrNameLst>
                                          <p:attrName>style.visibility</p:attrName>
                                        </p:attrNameLst>
                                      </p:cBhvr>
                                      <p:to>
                                        <p:strVal val="visible"/>
                                      </p:to>
                                    </p:set>
                                    <p:animEffect transition="in" filter="wipe(up)">
                                      <p:cBhvr>
                                        <p:cTn id="48" dur="500"/>
                                        <p:tgtEl>
                                          <p:spTgt spid="230"/>
                                        </p:tgtEl>
                                      </p:cBhvr>
                                    </p:animEffect>
                                  </p:childTnLst>
                                </p:cTn>
                              </p:par>
                              <p:par>
                                <p:cTn id="49" presetID="22" presetClass="entr" presetSubtype="1" fill="hold" nodeType="withEffect">
                                  <p:stCondLst>
                                    <p:cond delay="0"/>
                                  </p:stCondLst>
                                  <p:childTnLst>
                                    <p:set>
                                      <p:cBhvr>
                                        <p:cTn id="50" dur="1" fill="hold">
                                          <p:stCondLst>
                                            <p:cond delay="0"/>
                                          </p:stCondLst>
                                        </p:cTn>
                                        <p:tgtEl>
                                          <p:spTgt spid="264"/>
                                        </p:tgtEl>
                                        <p:attrNameLst>
                                          <p:attrName>style.visibility</p:attrName>
                                        </p:attrNameLst>
                                      </p:cBhvr>
                                      <p:to>
                                        <p:strVal val="visible"/>
                                      </p:to>
                                    </p:set>
                                    <p:animEffect transition="in" filter="wipe(up)">
                                      <p:cBhvr>
                                        <p:cTn id="51" dur="500"/>
                                        <p:tgtEl>
                                          <p:spTgt spid="264"/>
                                        </p:tgtEl>
                                      </p:cBhvr>
                                    </p:animEffect>
                                  </p:childTnLst>
                                </p:cTn>
                              </p:par>
                              <p:par>
                                <p:cTn id="52" presetID="22" presetClass="entr" presetSubtype="1" fill="hold" nodeType="withEffect">
                                  <p:stCondLst>
                                    <p:cond delay="0"/>
                                  </p:stCondLst>
                                  <p:childTnLst>
                                    <p:set>
                                      <p:cBhvr>
                                        <p:cTn id="53" dur="1" fill="hold">
                                          <p:stCondLst>
                                            <p:cond delay="0"/>
                                          </p:stCondLst>
                                        </p:cTn>
                                        <p:tgtEl>
                                          <p:spTgt spid="266"/>
                                        </p:tgtEl>
                                        <p:attrNameLst>
                                          <p:attrName>style.visibility</p:attrName>
                                        </p:attrNameLst>
                                      </p:cBhvr>
                                      <p:to>
                                        <p:strVal val="visible"/>
                                      </p:to>
                                    </p:set>
                                    <p:animEffect transition="in" filter="wipe(up)">
                                      <p:cBhvr>
                                        <p:cTn id="54" dur="500"/>
                                        <p:tgtEl>
                                          <p:spTgt spid="266"/>
                                        </p:tgtEl>
                                      </p:cBhvr>
                                    </p:animEffect>
                                  </p:childTnLst>
                                </p:cTn>
                              </p:par>
                              <p:par>
                                <p:cTn id="55" presetID="22" presetClass="entr" presetSubtype="8" fill="hold" nodeType="withEffect">
                                  <p:stCondLst>
                                    <p:cond delay="0"/>
                                  </p:stCondLst>
                                  <p:childTnLst>
                                    <p:set>
                                      <p:cBhvr>
                                        <p:cTn id="56" dur="1" fill="hold">
                                          <p:stCondLst>
                                            <p:cond delay="0"/>
                                          </p:stCondLst>
                                        </p:cTn>
                                        <p:tgtEl>
                                          <p:spTgt spid="289"/>
                                        </p:tgtEl>
                                        <p:attrNameLst>
                                          <p:attrName>style.visibility</p:attrName>
                                        </p:attrNameLst>
                                      </p:cBhvr>
                                      <p:to>
                                        <p:strVal val="visible"/>
                                      </p:to>
                                    </p:set>
                                    <p:animEffect transition="in" filter="wipe(left)">
                                      <p:cBhvr>
                                        <p:cTn id="57" dur="500"/>
                                        <p:tgtEl>
                                          <p:spTgt spid="28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62"/>
                                        </p:tgtEl>
                                      </p:cBhvr>
                                    </p:animEffect>
                                    <p:set>
                                      <p:cBhvr>
                                        <p:cTn id="62" dur="1" fill="hold">
                                          <p:stCondLst>
                                            <p:cond delay="499"/>
                                          </p:stCondLst>
                                        </p:cTn>
                                        <p:tgtEl>
                                          <p:spTgt spid="262"/>
                                        </p:tgtEl>
                                        <p:attrNameLst>
                                          <p:attrName>style.visibility</p:attrName>
                                        </p:attrNameLst>
                                      </p:cBhvr>
                                      <p:to>
                                        <p:strVal val="hidden"/>
                                      </p:to>
                                    </p:set>
                                  </p:childTnLst>
                                </p:cTn>
                              </p:par>
                              <p:par>
                                <p:cTn id="63" presetID="9" presetClass="entr" presetSubtype="0" fill="hold" grpId="0" nodeType="with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dissolve">
                                      <p:cBhvr>
                                        <p:cTn id="65" dur="500"/>
                                        <p:tgtEl>
                                          <p:spTgt spid="2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47"/>
                                        </p:tgtEl>
                                        <p:attrNameLst>
                                          <p:attrName>style.visibility</p:attrName>
                                        </p:attrNameLst>
                                      </p:cBhvr>
                                      <p:to>
                                        <p:strVal val="visible"/>
                                      </p:to>
                                    </p:set>
                                    <p:animEffect transition="in" filter="dissolve">
                                      <p:cBhvr>
                                        <p:cTn id="68" dur="500"/>
                                        <p:tgtEl>
                                          <p:spTgt spid="247"/>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animEffect transition="in" filter="dissolve">
                                      <p:cBhvr>
                                        <p:cTn id="71" dur="500"/>
                                        <p:tgtEl>
                                          <p:spTgt spid="248"/>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51"/>
                                        </p:tgtEl>
                                        <p:attrNameLst>
                                          <p:attrName>style.visibility</p:attrName>
                                        </p:attrNameLst>
                                      </p:cBhvr>
                                      <p:to>
                                        <p:strVal val="visible"/>
                                      </p:to>
                                    </p:set>
                                    <p:animEffect transition="in" filter="dissolve">
                                      <p:cBhvr>
                                        <p:cTn id="74" dur="500"/>
                                        <p:tgtEl>
                                          <p:spTgt spid="25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2"/>
                                        </p:tgtEl>
                                        <p:attrNameLst>
                                          <p:attrName>style.visibility</p:attrName>
                                        </p:attrNameLst>
                                      </p:cBhvr>
                                      <p:to>
                                        <p:strVal val="visible"/>
                                      </p:to>
                                    </p:set>
                                    <p:animEffect transition="in" filter="dissolve">
                                      <p:cBhvr>
                                        <p:cTn id="77" dur="500"/>
                                        <p:tgtEl>
                                          <p:spTgt spid="2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53"/>
                                        </p:tgtEl>
                                        <p:attrNameLst>
                                          <p:attrName>style.visibility</p:attrName>
                                        </p:attrNameLst>
                                      </p:cBhvr>
                                      <p:to>
                                        <p:strVal val="visible"/>
                                      </p:to>
                                    </p:set>
                                    <p:animEffect transition="in" filter="dissolve">
                                      <p:cBhvr>
                                        <p:cTn id="80" dur="500"/>
                                        <p:tgtEl>
                                          <p:spTgt spid="253"/>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54"/>
                                        </p:tgtEl>
                                        <p:attrNameLst>
                                          <p:attrName>style.visibility</p:attrName>
                                        </p:attrNameLst>
                                      </p:cBhvr>
                                      <p:to>
                                        <p:strVal val="visible"/>
                                      </p:to>
                                    </p:set>
                                    <p:animEffect transition="in" filter="dissolve">
                                      <p:cBhvr>
                                        <p:cTn id="83" dur="500"/>
                                        <p:tgtEl>
                                          <p:spTgt spid="25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58"/>
                                        </p:tgtEl>
                                        <p:attrNameLst>
                                          <p:attrName>style.visibility</p:attrName>
                                        </p:attrNameLst>
                                      </p:cBhvr>
                                      <p:to>
                                        <p:strVal val="visible"/>
                                      </p:to>
                                    </p:set>
                                    <p:animEffect transition="in" filter="dissolve">
                                      <p:cBhvr>
                                        <p:cTn id="86" dur="500"/>
                                        <p:tgtEl>
                                          <p:spTgt spid="258"/>
                                        </p:tgtEl>
                                      </p:cBhvr>
                                    </p:animEffect>
                                  </p:childTnLst>
                                </p:cTn>
                              </p:par>
                            </p:childTnLst>
                          </p:cTn>
                        </p:par>
                        <p:par>
                          <p:cTn id="87" fill="hold">
                            <p:stCondLst>
                              <p:cond delay="500"/>
                            </p:stCondLst>
                            <p:childTnLst>
                              <p:par>
                                <p:cTn id="88" presetID="22" presetClass="entr" presetSubtype="4" fill="hold" grpId="0" nodeType="afterEffect">
                                  <p:stCondLst>
                                    <p:cond delay="0"/>
                                  </p:stCondLst>
                                  <p:childTnLst>
                                    <p:set>
                                      <p:cBhvr>
                                        <p:cTn id="89" dur="1" fill="hold">
                                          <p:stCondLst>
                                            <p:cond delay="0"/>
                                          </p:stCondLst>
                                        </p:cTn>
                                        <p:tgtEl>
                                          <p:spTgt spid="263"/>
                                        </p:tgtEl>
                                        <p:attrNameLst>
                                          <p:attrName>style.visibility</p:attrName>
                                        </p:attrNameLst>
                                      </p:cBhvr>
                                      <p:to>
                                        <p:strVal val="visible"/>
                                      </p:to>
                                    </p:set>
                                    <p:animEffect transition="in" filter="wipe(down)">
                                      <p:cBhvr>
                                        <p:cTn id="90" dur="500"/>
                                        <p:tgtEl>
                                          <p:spTgt spid="263"/>
                                        </p:tgtEl>
                                      </p:cBhvr>
                                    </p:animEffect>
                                  </p:childTnLst>
                                </p:cTn>
                              </p:par>
                            </p:childTnLst>
                          </p:cTn>
                        </p:par>
                        <p:par>
                          <p:cTn id="91" fill="hold">
                            <p:stCondLst>
                              <p:cond delay="1000"/>
                            </p:stCondLst>
                            <p:childTnLst>
                              <p:par>
                                <p:cTn id="92" presetID="22" presetClass="entr" presetSubtype="1" fill="hold" nodeType="afterEffect">
                                  <p:stCondLst>
                                    <p:cond delay="0"/>
                                  </p:stCondLst>
                                  <p:childTnLst>
                                    <p:set>
                                      <p:cBhvr>
                                        <p:cTn id="93" dur="1" fill="hold">
                                          <p:stCondLst>
                                            <p:cond delay="0"/>
                                          </p:stCondLst>
                                        </p:cTn>
                                        <p:tgtEl>
                                          <p:spTgt spid="239"/>
                                        </p:tgtEl>
                                        <p:attrNameLst>
                                          <p:attrName>style.visibility</p:attrName>
                                        </p:attrNameLst>
                                      </p:cBhvr>
                                      <p:to>
                                        <p:strVal val="visible"/>
                                      </p:to>
                                    </p:set>
                                    <p:animEffect transition="in" filter="wipe(up)">
                                      <p:cBhvr>
                                        <p:cTn id="94" dur="500"/>
                                        <p:tgtEl>
                                          <p:spTgt spid="239"/>
                                        </p:tgtEl>
                                      </p:cBhvr>
                                    </p:animEffect>
                                  </p:childTnLst>
                                </p:cTn>
                              </p:par>
                              <p:par>
                                <p:cTn id="95" presetID="22" presetClass="entr" presetSubtype="1" fill="hold" nodeType="withEffect">
                                  <p:stCondLst>
                                    <p:cond delay="0"/>
                                  </p:stCondLst>
                                  <p:childTnLst>
                                    <p:set>
                                      <p:cBhvr>
                                        <p:cTn id="96" dur="1" fill="hold">
                                          <p:stCondLst>
                                            <p:cond delay="0"/>
                                          </p:stCondLst>
                                        </p:cTn>
                                        <p:tgtEl>
                                          <p:spTgt spid="268"/>
                                        </p:tgtEl>
                                        <p:attrNameLst>
                                          <p:attrName>style.visibility</p:attrName>
                                        </p:attrNameLst>
                                      </p:cBhvr>
                                      <p:to>
                                        <p:strVal val="visible"/>
                                      </p:to>
                                    </p:set>
                                    <p:animEffect transition="in" filter="wipe(up)">
                                      <p:cBhvr>
                                        <p:cTn id="97" dur="500"/>
                                        <p:tgtEl>
                                          <p:spTgt spid="268"/>
                                        </p:tgtEl>
                                      </p:cBhvr>
                                    </p:animEffect>
                                  </p:childTnLst>
                                </p:cTn>
                              </p:par>
                              <p:par>
                                <p:cTn id="98" presetID="22" presetClass="entr" presetSubtype="1" fill="hold" nodeType="withEffect">
                                  <p:stCondLst>
                                    <p:cond delay="0"/>
                                  </p:stCondLst>
                                  <p:childTnLst>
                                    <p:set>
                                      <p:cBhvr>
                                        <p:cTn id="99" dur="1" fill="hold">
                                          <p:stCondLst>
                                            <p:cond delay="0"/>
                                          </p:stCondLst>
                                        </p:cTn>
                                        <p:tgtEl>
                                          <p:spTgt spid="274"/>
                                        </p:tgtEl>
                                        <p:attrNameLst>
                                          <p:attrName>style.visibility</p:attrName>
                                        </p:attrNameLst>
                                      </p:cBhvr>
                                      <p:to>
                                        <p:strVal val="visible"/>
                                      </p:to>
                                    </p:set>
                                    <p:animEffect transition="in" filter="wipe(up)">
                                      <p:cBhvr>
                                        <p:cTn id="100" dur="500"/>
                                        <p:tgtEl>
                                          <p:spTgt spid="274"/>
                                        </p:tgtEl>
                                      </p:cBhvr>
                                    </p:animEffect>
                                  </p:childTnLst>
                                </p:cTn>
                              </p:par>
                              <p:par>
                                <p:cTn id="101" presetID="22" presetClass="entr" presetSubtype="1" fill="hold" nodeType="withEffect">
                                  <p:stCondLst>
                                    <p:cond delay="0"/>
                                  </p:stCondLst>
                                  <p:childTnLst>
                                    <p:set>
                                      <p:cBhvr>
                                        <p:cTn id="102" dur="1" fill="hold">
                                          <p:stCondLst>
                                            <p:cond delay="0"/>
                                          </p:stCondLst>
                                        </p:cTn>
                                        <p:tgtEl>
                                          <p:spTgt spid="275"/>
                                        </p:tgtEl>
                                        <p:attrNameLst>
                                          <p:attrName>style.visibility</p:attrName>
                                        </p:attrNameLst>
                                      </p:cBhvr>
                                      <p:to>
                                        <p:strVal val="visible"/>
                                      </p:to>
                                    </p:set>
                                    <p:animEffect transition="in" filter="wipe(up)">
                                      <p:cBhvr>
                                        <p:cTn id="103" dur="500"/>
                                        <p:tgtEl>
                                          <p:spTgt spid="275"/>
                                        </p:tgtEl>
                                      </p:cBhvr>
                                    </p:animEffect>
                                  </p:childTnLst>
                                </p:cTn>
                              </p:par>
                              <p:par>
                                <p:cTn id="104" presetID="22" presetClass="entr" presetSubtype="1" fill="hold" nodeType="withEffect">
                                  <p:stCondLst>
                                    <p:cond delay="0"/>
                                  </p:stCondLst>
                                  <p:childTnLst>
                                    <p:set>
                                      <p:cBhvr>
                                        <p:cTn id="105" dur="1" fill="hold">
                                          <p:stCondLst>
                                            <p:cond delay="0"/>
                                          </p:stCondLst>
                                        </p:cTn>
                                        <p:tgtEl>
                                          <p:spTgt spid="276"/>
                                        </p:tgtEl>
                                        <p:attrNameLst>
                                          <p:attrName>style.visibility</p:attrName>
                                        </p:attrNameLst>
                                      </p:cBhvr>
                                      <p:to>
                                        <p:strVal val="visible"/>
                                      </p:to>
                                    </p:set>
                                    <p:animEffect transition="in" filter="wipe(up)">
                                      <p:cBhvr>
                                        <p:cTn id="106" dur="500"/>
                                        <p:tgtEl>
                                          <p:spTgt spid="276"/>
                                        </p:tgtEl>
                                      </p:cBhvr>
                                    </p:animEffect>
                                  </p:childTnLst>
                                </p:cTn>
                              </p:par>
                              <p:par>
                                <p:cTn id="107" presetID="22" presetClass="entr" presetSubtype="1" fill="hold" nodeType="withEffect">
                                  <p:stCondLst>
                                    <p:cond delay="0"/>
                                  </p:stCondLst>
                                  <p:childTnLst>
                                    <p:set>
                                      <p:cBhvr>
                                        <p:cTn id="108" dur="1" fill="hold">
                                          <p:stCondLst>
                                            <p:cond delay="0"/>
                                          </p:stCondLst>
                                        </p:cTn>
                                        <p:tgtEl>
                                          <p:spTgt spid="277"/>
                                        </p:tgtEl>
                                        <p:attrNameLst>
                                          <p:attrName>style.visibility</p:attrName>
                                        </p:attrNameLst>
                                      </p:cBhvr>
                                      <p:to>
                                        <p:strVal val="visible"/>
                                      </p:to>
                                    </p:set>
                                    <p:animEffect transition="in" filter="wipe(up)">
                                      <p:cBhvr>
                                        <p:cTn id="109" dur="500"/>
                                        <p:tgtEl>
                                          <p:spTgt spid="277"/>
                                        </p:tgtEl>
                                      </p:cBhvr>
                                    </p:animEffect>
                                  </p:childTnLst>
                                </p:cTn>
                              </p:par>
                              <p:par>
                                <p:cTn id="110" presetID="22" presetClass="entr" presetSubtype="1" fill="hold" nodeType="withEffect">
                                  <p:stCondLst>
                                    <p:cond delay="0"/>
                                  </p:stCondLst>
                                  <p:childTnLst>
                                    <p:set>
                                      <p:cBhvr>
                                        <p:cTn id="111" dur="1" fill="hold">
                                          <p:stCondLst>
                                            <p:cond delay="0"/>
                                          </p:stCondLst>
                                        </p:cTn>
                                        <p:tgtEl>
                                          <p:spTgt spid="278"/>
                                        </p:tgtEl>
                                        <p:attrNameLst>
                                          <p:attrName>style.visibility</p:attrName>
                                        </p:attrNameLst>
                                      </p:cBhvr>
                                      <p:to>
                                        <p:strVal val="visible"/>
                                      </p:to>
                                    </p:set>
                                    <p:animEffect transition="in" filter="wipe(up)">
                                      <p:cBhvr>
                                        <p:cTn id="112" dur="500"/>
                                        <p:tgtEl>
                                          <p:spTgt spid="278"/>
                                        </p:tgtEl>
                                      </p:cBhvr>
                                    </p:animEffect>
                                  </p:childTnLst>
                                </p:cTn>
                              </p:par>
                              <p:par>
                                <p:cTn id="113" presetID="22" presetClass="entr" presetSubtype="1" fill="hold" nodeType="withEffect">
                                  <p:stCondLst>
                                    <p:cond delay="0"/>
                                  </p:stCondLst>
                                  <p:childTnLst>
                                    <p:set>
                                      <p:cBhvr>
                                        <p:cTn id="114" dur="1" fill="hold">
                                          <p:stCondLst>
                                            <p:cond delay="0"/>
                                          </p:stCondLst>
                                        </p:cTn>
                                        <p:tgtEl>
                                          <p:spTgt spid="280"/>
                                        </p:tgtEl>
                                        <p:attrNameLst>
                                          <p:attrName>style.visibility</p:attrName>
                                        </p:attrNameLst>
                                      </p:cBhvr>
                                      <p:to>
                                        <p:strVal val="visible"/>
                                      </p:to>
                                    </p:set>
                                    <p:animEffect transition="in" filter="wipe(up)">
                                      <p:cBhvr>
                                        <p:cTn id="115" dur="500"/>
                                        <p:tgtEl>
                                          <p:spTgt spid="28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263"/>
                                        </p:tgtEl>
                                      </p:cBhvr>
                                    </p:animEffect>
                                    <p:set>
                                      <p:cBhvr>
                                        <p:cTn id="120" dur="1" fill="hold">
                                          <p:stCondLst>
                                            <p:cond delay="499"/>
                                          </p:stCondLst>
                                        </p:cTn>
                                        <p:tgtEl>
                                          <p:spTgt spid="263"/>
                                        </p:tgtEl>
                                        <p:attrNameLst>
                                          <p:attrName>style.visibility</p:attrName>
                                        </p:attrNameLst>
                                      </p:cBhvr>
                                      <p:to>
                                        <p:strVal val="hidden"/>
                                      </p:to>
                                    </p:set>
                                  </p:childTnLst>
                                </p:cTn>
                              </p:par>
                              <p:par>
                                <p:cTn id="121" presetID="9" presetClass="entr" presetSubtype="0" fill="hold" nodeType="withEffect">
                                  <p:stCondLst>
                                    <p:cond delay="0"/>
                                  </p:stCondLst>
                                  <p:childTnLst>
                                    <p:set>
                                      <p:cBhvr>
                                        <p:cTn id="122" dur="1" fill="hold">
                                          <p:stCondLst>
                                            <p:cond delay="0"/>
                                          </p:stCondLst>
                                        </p:cTn>
                                        <p:tgtEl>
                                          <p:spTgt spid="44">
                                            <p:txEl>
                                              <p:pRg st="5" end="5"/>
                                            </p:txEl>
                                          </p:spTgt>
                                        </p:tgtEl>
                                        <p:attrNameLst>
                                          <p:attrName>style.visibility</p:attrName>
                                        </p:attrNameLst>
                                      </p:cBhvr>
                                      <p:to>
                                        <p:strVal val="visible"/>
                                      </p:to>
                                    </p:set>
                                    <p:animEffect transition="in" filter="dissolve">
                                      <p:cBhvr>
                                        <p:cTn id="123" dur="500"/>
                                        <p:tgtEl>
                                          <p:spTgt spid="44">
                                            <p:txEl>
                                              <p:pRg st="5" end="5"/>
                                            </p:txEl>
                                          </p:spTgt>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84"/>
                                        </p:tgtEl>
                                        <p:attrNameLst>
                                          <p:attrName>style.visibility</p:attrName>
                                        </p:attrNameLst>
                                      </p:cBhvr>
                                      <p:to>
                                        <p:strVal val="visible"/>
                                      </p:to>
                                    </p:set>
                                    <p:animEffect transition="in" filter="wipe(down)">
                                      <p:cBhvr>
                                        <p:cTn id="127" dur="500"/>
                                        <p:tgtEl>
                                          <p:spTgt spid="28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284"/>
                                        </p:tgtEl>
                                      </p:cBhvr>
                                    </p:animEffect>
                                    <p:set>
                                      <p:cBhvr>
                                        <p:cTn id="132" dur="1" fill="hold">
                                          <p:stCondLst>
                                            <p:cond delay="499"/>
                                          </p:stCondLst>
                                        </p:cTn>
                                        <p:tgtEl>
                                          <p:spTgt spid="284"/>
                                        </p:tgtEl>
                                        <p:attrNameLst>
                                          <p:attrName>style.visibility</p:attrName>
                                        </p:attrNameLst>
                                      </p:cBhvr>
                                      <p:to>
                                        <p:strVal val="hidden"/>
                                      </p:to>
                                    </p:set>
                                  </p:childTnLst>
                                </p:cTn>
                              </p:par>
                            </p:childTnLst>
                          </p:cTn>
                        </p:par>
                        <p:par>
                          <p:cTn id="133" fill="hold">
                            <p:stCondLst>
                              <p:cond delay="500"/>
                            </p:stCondLst>
                            <p:childTnLst>
                              <p:par>
                                <p:cTn id="134" presetID="22" presetClass="entr" presetSubtype="4" fill="hold" grpId="0" nodeType="afterEffect">
                                  <p:stCondLst>
                                    <p:cond delay="0"/>
                                  </p:stCondLst>
                                  <p:childTnLst>
                                    <p:set>
                                      <p:cBhvr>
                                        <p:cTn id="135" dur="1" fill="hold">
                                          <p:stCondLst>
                                            <p:cond delay="0"/>
                                          </p:stCondLst>
                                        </p:cTn>
                                        <p:tgtEl>
                                          <p:spTgt spid="292"/>
                                        </p:tgtEl>
                                        <p:attrNameLst>
                                          <p:attrName>style.visibility</p:attrName>
                                        </p:attrNameLst>
                                      </p:cBhvr>
                                      <p:to>
                                        <p:strVal val="visible"/>
                                      </p:to>
                                    </p:set>
                                    <p:animEffect transition="in" filter="wipe(down)">
                                      <p:cBhvr>
                                        <p:cTn id="136" dur="500"/>
                                        <p:tgtEl>
                                          <p:spTgt spid="29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292"/>
                                        </p:tgtEl>
                                      </p:cBhvr>
                                    </p:animEffect>
                                    <p:set>
                                      <p:cBhvr>
                                        <p:cTn id="141" dur="1" fill="hold">
                                          <p:stCondLst>
                                            <p:cond delay="499"/>
                                          </p:stCondLst>
                                        </p:cTn>
                                        <p:tgtEl>
                                          <p:spTgt spid="292"/>
                                        </p:tgtEl>
                                        <p:attrNameLst>
                                          <p:attrName>style.visibility</p:attrName>
                                        </p:attrNameLst>
                                      </p:cBhvr>
                                      <p:to>
                                        <p:strVal val="hidden"/>
                                      </p:to>
                                    </p:set>
                                  </p:childTnLst>
                                </p:cTn>
                              </p:par>
                            </p:childTnLst>
                          </p:cTn>
                        </p:par>
                        <p:par>
                          <p:cTn id="142" fill="hold">
                            <p:stCondLst>
                              <p:cond delay="500"/>
                            </p:stCondLst>
                            <p:childTnLst>
                              <p:par>
                                <p:cTn id="143" presetID="22" presetClass="entr" presetSubtype="4" fill="hold" grpId="0" nodeType="afterEffect">
                                  <p:stCondLst>
                                    <p:cond delay="0"/>
                                  </p:stCondLst>
                                  <p:childTnLst>
                                    <p:set>
                                      <p:cBhvr>
                                        <p:cTn id="144" dur="1" fill="hold">
                                          <p:stCondLst>
                                            <p:cond delay="0"/>
                                          </p:stCondLst>
                                        </p:cTn>
                                        <p:tgtEl>
                                          <p:spTgt spid="293"/>
                                        </p:tgtEl>
                                        <p:attrNameLst>
                                          <p:attrName>style.visibility</p:attrName>
                                        </p:attrNameLst>
                                      </p:cBhvr>
                                      <p:to>
                                        <p:strVal val="visible"/>
                                      </p:to>
                                    </p:set>
                                    <p:animEffect transition="in" filter="wipe(down)">
                                      <p:cBhvr>
                                        <p:cTn id="145" dur="500"/>
                                        <p:tgtEl>
                                          <p:spTgt spid="293"/>
                                        </p:tgtEl>
                                      </p:cBhvr>
                                    </p:animEffect>
                                  </p:childTnLst>
                                </p:cTn>
                              </p:par>
                            </p:childTnLst>
                          </p:cTn>
                        </p:par>
                        <p:par>
                          <p:cTn id="146" fill="hold">
                            <p:stCondLst>
                              <p:cond delay="1000"/>
                            </p:stCondLst>
                            <p:childTnLst>
                              <p:par>
                                <p:cTn id="147" presetID="9" presetClass="entr" presetSubtype="0" fill="hold" grpId="0" nodeType="afterEffect">
                                  <p:stCondLst>
                                    <p:cond delay="0"/>
                                  </p:stCondLst>
                                  <p:childTnLst>
                                    <p:set>
                                      <p:cBhvr>
                                        <p:cTn id="148" dur="1" fill="hold">
                                          <p:stCondLst>
                                            <p:cond delay="0"/>
                                          </p:stCondLst>
                                        </p:cTn>
                                        <p:tgtEl>
                                          <p:spTgt spid="294"/>
                                        </p:tgtEl>
                                        <p:attrNameLst>
                                          <p:attrName>style.visibility</p:attrName>
                                        </p:attrNameLst>
                                      </p:cBhvr>
                                      <p:to>
                                        <p:strVal val="visible"/>
                                      </p:to>
                                    </p:set>
                                    <p:animEffect transition="in" filter="dissolve">
                                      <p:cBhvr>
                                        <p:cTn id="149" dur="500"/>
                                        <p:tgtEl>
                                          <p:spTgt spid="294"/>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295"/>
                                        </p:tgtEl>
                                        <p:attrNameLst>
                                          <p:attrName>style.visibility</p:attrName>
                                        </p:attrNameLst>
                                      </p:cBhvr>
                                      <p:to>
                                        <p:strVal val="visible"/>
                                      </p:to>
                                    </p:set>
                                    <p:animEffect transition="in" filter="dissolve">
                                      <p:cBhvr>
                                        <p:cTn id="152" dur="500"/>
                                        <p:tgtEl>
                                          <p:spTgt spid="295"/>
                                        </p:tgtEl>
                                      </p:cBhvr>
                                    </p:animEffect>
                                  </p:childTnLst>
                                </p:cTn>
                              </p:par>
                            </p:childTnLst>
                          </p:cTn>
                        </p:par>
                        <p:par>
                          <p:cTn id="153" fill="hold">
                            <p:stCondLst>
                              <p:cond delay="1500"/>
                            </p:stCondLst>
                            <p:childTnLst>
                              <p:par>
                                <p:cTn id="154" presetID="22" presetClass="entr" presetSubtype="1" fill="hold" nodeType="afterEffect">
                                  <p:stCondLst>
                                    <p:cond delay="0"/>
                                  </p:stCondLst>
                                  <p:childTnLst>
                                    <p:set>
                                      <p:cBhvr>
                                        <p:cTn id="155" dur="1" fill="hold">
                                          <p:stCondLst>
                                            <p:cond delay="0"/>
                                          </p:stCondLst>
                                        </p:cTn>
                                        <p:tgtEl>
                                          <p:spTgt spid="296"/>
                                        </p:tgtEl>
                                        <p:attrNameLst>
                                          <p:attrName>style.visibility</p:attrName>
                                        </p:attrNameLst>
                                      </p:cBhvr>
                                      <p:to>
                                        <p:strVal val="visible"/>
                                      </p:to>
                                    </p:set>
                                    <p:animEffect transition="in" filter="wipe(up)">
                                      <p:cBhvr>
                                        <p:cTn id="156" dur="500"/>
                                        <p:tgtEl>
                                          <p:spTgt spid="296"/>
                                        </p:tgtEl>
                                      </p:cBhvr>
                                    </p:animEffect>
                                  </p:childTnLst>
                                </p:cTn>
                              </p:par>
                              <p:par>
                                <p:cTn id="157" presetID="22" presetClass="entr" presetSubtype="1" fill="hold" nodeType="withEffect">
                                  <p:stCondLst>
                                    <p:cond delay="0"/>
                                  </p:stCondLst>
                                  <p:childTnLst>
                                    <p:set>
                                      <p:cBhvr>
                                        <p:cTn id="158" dur="1" fill="hold">
                                          <p:stCondLst>
                                            <p:cond delay="0"/>
                                          </p:stCondLst>
                                        </p:cTn>
                                        <p:tgtEl>
                                          <p:spTgt spid="300"/>
                                        </p:tgtEl>
                                        <p:attrNameLst>
                                          <p:attrName>style.visibility</p:attrName>
                                        </p:attrNameLst>
                                      </p:cBhvr>
                                      <p:to>
                                        <p:strVal val="visible"/>
                                      </p:to>
                                    </p:set>
                                    <p:animEffect transition="in" filter="wipe(up)">
                                      <p:cBhvr>
                                        <p:cTn id="159" dur="500"/>
                                        <p:tgtEl>
                                          <p:spTgt spid="300"/>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293"/>
                                        </p:tgtEl>
                                      </p:cBhvr>
                                    </p:animEffect>
                                    <p:set>
                                      <p:cBhvr>
                                        <p:cTn id="164" dur="1" fill="hold">
                                          <p:stCondLst>
                                            <p:cond delay="499"/>
                                          </p:stCondLst>
                                        </p:cTn>
                                        <p:tgtEl>
                                          <p:spTgt spid="293"/>
                                        </p:tgtEl>
                                        <p:attrNameLst>
                                          <p:attrName>style.visibility</p:attrName>
                                        </p:attrNameLst>
                                      </p:cBhvr>
                                      <p:to>
                                        <p:strVal val="hidden"/>
                                      </p:to>
                                    </p:set>
                                  </p:childTnLst>
                                </p:cTn>
                              </p:par>
                            </p:childTnLst>
                          </p:cTn>
                        </p:par>
                        <p:par>
                          <p:cTn id="165" fill="hold">
                            <p:stCondLst>
                              <p:cond delay="500"/>
                            </p:stCondLst>
                            <p:childTnLst>
                              <p:par>
                                <p:cTn id="166" presetID="9" presetClass="entr" presetSubtype="0" fill="hold" nodeType="afterEffect">
                                  <p:stCondLst>
                                    <p:cond delay="0"/>
                                  </p:stCondLst>
                                  <p:childTnLst>
                                    <p:set>
                                      <p:cBhvr>
                                        <p:cTn id="167" dur="1" fill="hold">
                                          <p:stCondLst>
                                            <p:cond delay="0"/>
                                          </p:stCondLst>
                                        </p:cTn>
                                        <p:tgtEl>
                                          <p:spTgt spid="44">
                                            <p:txEl>
                                              <p:pRg st="6" end="6"/>
                                            </p:txEl>
                                          </p:spTgt>
                                        </p:tgtEl>
                                        <p:attrNameLst>
                                          <p:attrName>style.visibility</p:attrName>
                                        </p:attrNameLst>
                                      </p:cBhvr>
                                      <p:to>
                                        <p:strVal val="visible"/>
                                      </p:to>
                                    </p:set>
                                    <p:animEffect transition="in" filter="dissolve">
                                      <p:cBhvr>
                                        <p:cTn id="168" dur="500"/>
                                        <p:tgtEl>
                                          <p:spTgt spid="44">
                                            <p:txEl>
                                              <p:pRg st="6" end="6"/>
                                            </p:txEl>
                                          </p:spTgt>
                                        </p:tgtEl>
                                      </p:cBhvr>
                                    </p:animEffect>
                                  </p:childTnLst>
                                </p:cTn>
                              </p:par>
                            </p:childTnLst>
                          </p:cTn>
                        </p:par>
                        <p:par>
                          <p:cTn id="169" fill="hold">
                            <p:stCondLst>
                              <p:cond delay="1000"/>
                            </p:stCondLst>
                            <p:childTnLst>
                              <p:par>
                                <p:cTn id="170" presetID="9" presetClass="entr" presetSubtype="0" fill="hold" grpId="0" nodeType="afterEffect">
                                  <p:stCondLst>
                                    <p:cond delay="0"/>
                                  </p:stCondLst>
                                  <p:childTnLst>
                                    <p:set>
                                      <p:cBhvr>
                                        <p:cTn id="171" dur="1" fill="hold">
                                          <p:stCondLst>
                                            <p:cond delay="0"/>
                                          </p:stCondLst>
                                        </p:cTn>
                                        <p:tgtEl>
                                          <p:spTgt spid="303"/>
                                        </p:tgtEl>
                                        <p:attrNameLst>
                                          <p:attrName>style.visibility</p:attrName>
                                        </p:attrNameLst>
                                      </p:cBhvr>
                                      <p:to>
                                        <p:strVal val="visible"/>
                                      </p:to>
                                    </p:set>
                                    <p:animEffect transition="in" filter="dissolve">
                                      <p:cBhvr>
                                        <p:cTn id="172" dur="500"/>
                                        <p:tgtEl>
                                          <p:spTgt spid="303"/>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304"/>
                                        </p:tgtEl>
                                        <p:attrNameLst>
                                          <p:attrName>style.visibility</p:attrName>
                                        </p:attrNameLst>
                                      </p:cBhvr>
                                      <p:to>
                                        <p:strVal val="visible"/>
                                      </p:to>
                                    </p:set>
                                    <p:animEffect transition="in" filter="dissolve">
                                      <p:cBhvr>
                                        <p:cTn id="175" dur="500"/>
                                        <p:tgtEl>
                                          <p:spTgt spid="304"/>
                                        </p:tgtEl>
                                      </p:cBhvr>
                                    </p:animEffect>
                                  </p:childTnLst>
                                </p:cTn>
                              </p:par>
                              <p:par>
                                <p:cTn id="176" presetID="22" presetClass="entr" presetSubtype="1" fill="hold" nodeType="withEffect">
                                  <p:stCondLst>
                                    <p:cond delay="0"/>
                                  </p:stCondLst>
                                  <p:childTnLst>
                                    <p:set>
                                      <p:cBhvr>
                                        <p:cTn id="177" dur="1" fill="hold">
                                          <p:stCondLst>
                                            <p:cond delay="0"/>
                                          </p:stCondLst>
                                        </p:cTn>
                                        <p:tgtEl>
                                          <p:spTgt spid="305"/>
                                        </p:tgtEl>
                                        <p:attrNameLst>
                                          <p:attrName>style.visibility</p:attrName>
                                        </p:attrNameLst>
                                      </p:cBhvr>
                                      <p:to>
                                        <p:strVal val="visible"/>
                                      </p:to>
                                    </p:set>
                                    <p:animEffect transition="in" filter="wipe(up)">
                                      <p:cBhvr>
                                        <p:cTn id="178" dur="500"/>
                                        <p:tgtEl>
                                          <p:spTgt spid="305"/>
                                        </p:tgtEl>
                                      </p:cBhvr>
                                    </p:animEffect>
                                  </p:childTnLst>
                                </p:cTn>
                              </p:par>
                              <p:par>
                                <p:cTn id="179" presetID="22" presetClass="entr" presetSubtype="1" fill="hold" nodeType="withEffect">
                                  <p:stCondLst>
                                    <p:cond delay="0"/>
                                  </p:stCondLst>
                                  <p:childTnLst>
                                    <p:set>
                                      <p:cBhvr>
                                        <p:cTn id="180" dur="1" fill="hold">
                                          <p:stCondLst>
                                            <p:cond delay="0"/>
                                          </p:stCondLst>
                                        </p:cTn>
                                        <p:tgtEl>
                                          <p:spTgt spid="308"/>
                                        </p:tgtEl>
                                        <p:attrNameLst>
                                          <p:attrName>style.visibility</p:attrName>
                                        </p:attrNameLst>
                                      </p:cBhvr>
                                      <p:to>
                                        <p:strVal val="visible"/>
                                      </p:to>
                                    </p:set>
                                    <p:animEffect transition="in" filter="wipe(up)">
                                      <p:cBhvr>
                                        <p:cTn id="181" dur="500"/>
                                        <p:tgtEl>
                                          <p:spTgt spid="308"/>
                                        </p:tgtEl>
                                      </p:cBhvr>
                                    </p:animEffect>
                                  </p:childTnLst>
                                </p:cTn>
                              </p:par>
                              <p:par>
                                <p:cTn id="182" presetID="22" presetClass="entr" presetSubtype="1" fill="hold" nodeType="withEffect">
                                  <p:stCondLst>
                                    <p:cond delay="0"/>
                                  </p:stCondLst>
                                  <p:childTnLst>
                                    <p:set>
                                      <p:cBhvr>
                                        <p:cTn id="183" dur="1" fill="hold">
                                          <p:stCondLst>
                                            <p:cond delay="0"/>
                                          </p:stCondLst>
                                        </p:cTn>
                                        <p:tgtEl>
                                          <p:spTgt spid="311"/>
                                        </p:tgtEl>
                                        <p:attrNameLst>
                                          <p:attrName>style.visibility</p:attrName>
                                        </p:attrNameLst>
                                      </p:cBhvr>
                                      <p:to>
                                        <p:strVal val="visible"/>
                                      </p:to>
                                    </p:set>
                                    <p:animEffect transition="in" filter="wipe(up)">
                                      <p:cBhvr>
                                        <p:cTn id="184" dur="500"/>
                                        <p:tgtEl>
                                          <p:spTgt spid="311"/>
                                        </p:tgtEl>
                                      </p:cBhvr>
                                    </p:animEffect>
                                  </p:childTnLst>
                                </p:cTn>
                              </p:par>
                              <p:par>
                                <p:cTn id="185" presetID="22" presetClass="entr" presetSubtype="1" fill="hold" nodeType="withEffect">
                                  <p:stCondLst>
                                    <p:cond delay="0"/>
                                  </p:stCondLst>
                                  <p:childTnLst>
                                    <p:set>
                                      <p:cBhvr>
                                        <p:cTn id="186" dur="1" fill="hold">
                                          <p:stCondLst>
                                            <p:cond delay="0"/>
                                          </p:stCondLst>
                                        </p:cTn>
                                        <p:tgtEl>
                                          <p:spTgt spid="315"/>
                                        </p:tgtEl>
                                        <p:attrNameLst>
                                          <p:attrName>style.visibility</p:attrName>
                                        </p:attrNameLst>
                                      </p:cBhvr>
                                      <p:to>
                                        <p:strVal val="visible"/>
                                      </p:to>
                                    </p:set>
                                    <p:animEffect transition="in" filter="wipe(up)">
                                      <p:cBhvr>
                                        <p:cTn id="187" dur="500"/>
                                        <p:tgtEl>
                                          <p:spTgt spid="315"/>
                                        </p:tgtEl>
                                      </p:cBhvr>
                                    </p:animEffect>
                                  </p:childTnLst>
                                </p:cTn>
                              </p:par>
                              <p:par>
                                <p:cTn id="188" presetID="22" presetClass="entr" presetSubtype="1" fill="hold" nodeType="withEffect">
                                  <p:stCondLst>
                                    <p:cond delay="0"/>
                                  </p:stCondLst>
                                  <p:childTnLst>
                                    <p:set>
                                      <p:cBhvr>
                                        <p:cTn id="189" dur="1" fill="hold">
                                          <p:stCondLst>
                                            <p:cond delay="0"/>
                                          </p:stCondLst>
                                        </p:cTn>
                                        <p:tgtEl>
                                          <p:spTgt spid="318"/>
                                        </p:tgtEl>
                                        <p:attrNameLst>
                                          <p:attrName>style.visibility</p:attrName>
                                        </p:attrNameLst>
                                      </p:cBhvr>
                                      <p:to>
                                        <p:strVal val="visible"/>
                                      </p:to>
                                    </p:set>
                                    <p:animEffect transition="in" filter="wipe(up)">
                                      <p:cBhvr>
                                        <p:cTn id="190" dur="500"/>
                                        <p:tgtEl>
                                          <p:spTgt spid="318"/>
                                        </p:tgtEl>
                                      </p:cBhvr>
                                    </p:animEffect>
                                  </p:childTnLst>
                                </p:cTn>
                              </p:par>
                              <p:par>
                                <p:cTn id="191" presetID="22" presetClass="entr" presetSubtype="1" fill="hold" nodeType="withEffect">
                                  <p:stCondLst>
                                    <p:cond delay="0"/>
                                  </p:stCondLst>
                                  <p:childTnLst>
                                    <p:set>
                                      <p:cBhvr>
                                        <p:cTn id="192" dur="1" fill="hold">
                                          <p:stCondLst>
                                            <p:cond delay="0"/>
                                          </p:stCondLst>
                                        </p:cTn>
                                        <p:tgtEl>
                                          <p:spTgt spid="321"/>
                                        </p:tgtEl>
                                        <p:attrNameLst>
                                          <p:attrName>style.visibility</p:attrName>
                                        </p:attrNameLst>
                                      </p:cBhvr>
                                      <p:to>
                                        <p:strVal val="visible"/>
                                      </p:to>
                                    </p:set>
                                    <p:animEffect transition="in" filter="wipe(up)">
                                      <p:cBhvr>
                                        <p:cTn id="193" dur="500"/>
                                        <p:tgtEl>
                                          <p:spTgt spid="321"/>
                                        </p:tgtEl>
                                      </p:cBhvr>
                                    </p:animEffect>
                                  </p:childTnLst>
                                </p:cTn>
                              </p:par>
                              <p:par>
                                <p:cTn id="194" presetID="22" presetClass="entr" presetSubtype="1" fill="hold" nodeType="withEffect">
                                  <p:stCondLst>
                                    <p:cond delay="0"/>
                                  </p:stCondLst>
                                  <p:childTnLst>
                                    <p:set>
                                      <p:cBhvr>
                                        <p:cTn id="195" dur="1" fill="hold">
                                          <p:stCondLst>
                                            <p:cond delay="0"/>
                                          </p:stCondLst>
                                        </p:cTn>
                                        <p:tgtEl>
                                          <p:spTgt spid="324"/>
                                        </p:tgtEl>
                                        <p:attrNameLst>
                                          <p:attrName>style.visibility</p:attrName>
                                        </p:attrNameLst>
                                      </p:cBhvr>
                                      <p:to>
                                        <p:strVal val="visible"/>
                                      </p:to>
                                    </p:set>
                                    <p:animEffect transition="in" filter="wipe(up)">
                                      <p:cBhvr>
                                        <p:cTn id="196" dur="500"/>
                                        <p:tgtEl>
                                          <p:spTgt spid="324"/>
                                        </p:tgtEl>
                                      </p:cBhvr>
                                    </p:animEffect>
                                  </p:childTnLst>
                                </p:cTn>
                              </p:par>
                              <p:par>
                                <p:cTn id="197" presetID="22" presetClass="entr" presetSubtype="1" fill="hold" nodeType="withEffect">
                                  <p:stCondLst>
                                    <p:cond delay="0"/>
                                  </p:stCondLst>
                                  <p:childTnLst>
                                    <p:set>
                                      <p:cBhvr>
                                        <p:cTn id="198" dur="1" fill="hold">
                                          <p:stCondLst>
                                            <p:cond delay="0"/>
                                          </p:stCondLst>
                                        </p:cTn>
                                        <p:tgtEl>
                                          <p:spTgt spid="327"/>
                                        </p:tgtEl>
                                        <p:attrNameLst>
                                          <p:attrName>style.visibility</p:attrName>
                                        </p:attrNameLst>
                                      </p:cBhvr>
                                      <p:to>
                                        <p:strVal val="visible"/>
                                      </p:to>
                                    </p:set>
                                    <p:animEffect transition="in" filter="wipe(up)">
                                      <p:cBhvr>
                                        <p:cTn id="199" dur="500"/>
                                        <p:tgtEl>
                                          <p:spTgt spid="327"/>
                                        </p:tgtEl>
                                      </p:cBhvr>
                                    </p:animEffect>
                                  </p:childTnLst>
                                </p:cTn>
                              </p:par>
                              <p:par>
                                <p:cTn id="200" presetID="22" presetClass="entr" presetSubtype="8" fill="hold" nodeType="withEffect">
                                  <p:stCondLst>
                                    <p:cond delay="0"/>
                                  </p:stCondLst>
                                  <p:childTnLst>
                                    <p:set>
                                      <p:cBhvr>
                                        <p:cTn id="201" dur="1" fill="hold">
                                          <p:stCondLst>
                                            <p:cond delay="0"/>
                                          </p:stCondLst>
                                        </p:cTn>
                                        <p:tgtEl>
                                          <p:spTgt spid="331"/>
                                        </p:tgtEl>
                                        <p:attrNameLst>
                                          <p:attrName>style.visibility</p:attrName>
                                        </p:attrNameLst>
                                      </p:cBhvr>
                                      <p:to>
                                        <p:strVal val="visible"/>
                                      </p:to>
                                    </p:set>
                                    <p:animEffect transition="in" filter="wipe(left)">
                                      <p:cBhvr>
                                        <p:cTn id="202"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5" grpId="0" animBg="1"/>
      <p:bldP spid="232" grpId="0" animBg="1"/>
      <p:bldP spid="233" grpId="0" animBg="1"/>
      <p:bldP spid="247" grpId="0" animBg="1"/>
      <p:bldP spid="248" grpId="0" animBg="1"/>
      <p:bldP spid="251" grpId="0" animBg="1"/>
      <p:bldP spid="252" grpId="0" animBg="1"/>
      <p:bldP spid="253" grpId="0" animBg="1"/>
      <p:bldP spid="254" grpId="0" animBg="1"/>
      <p:bldP spid="258" grpId="0" animBg="1"/>
      <p:bldP spid="259" grpId="0" animBg="1"/>
      <p:bldP spid="261" grpId="0" animBg="1"/>
      <p:bldP spid="261" grpId="1" animBg="1"/>
      <p:bldP spid="262" grpId="0" animBg="1"/>
      <p:bldP spid="262" grpId="1" animBg="1"/>
      <p:bldP spid="263" grpId="0" animBg="1"/>
      <p:bldP spid="263" grpId="1" animBg="1"/>
      <p:bldP spid="284" grpId="0" animBg="1"/>
      <p:bldP spid="284" grpId="1" animBg="1"/>
      <p:bldP spid="235" grpId="0" animBg="1"/>
      <p:bldP spid="292" grpId="0" animBg="1"/>
      <p:bldP spid="292" grpId="1" animBg="1"/>
      <p:bldP spid="293" grpId="0" animBg="1"/>
      <p:bldP spid="293" grpId="1" animBg="1"/>
      <p:bldP spid="294" grpId="0" animBg="1"/>
      <p:bldP spid="295" grpId="0" animBg="1"/>
      <p:bldP spid="303" grpId="0" animBg="1"/>
      <p:bldP spid="3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计算机网络在我国的发展</a:t>
            </a:r>
          </a:p>
        </p:txBody>
      </p:sp>
      <p:sp>
        <p:nvSpPr>
          <p:cNvPr id="3" name="内容占位符 2"/>
          <p:cNvSpPr>
            <a:spLocks noGrp="1"/>
          </p:cNvSpPr>
          <p:nvPr>
            <p:ph idx="1"/>
          </p:nvPr>
        </p:nvSpPr>
        <p:spPr/>
        <p:txBody>
          <a:bodyPr/>
          <a:lstStyle/>
          <a:p>
            <a:r>
              <a:rPr lang="en-US" altLang="zh-CN" sz="2000"/>
              <a:t>20</a:t>
            </a:r>
            <a:r>
              <a:rPr lang="zh-CN" altLang="en-US" sz="2000"/>
              <a:t>世纪</a:t>
            </a:r>
            <a:r>
              <a:rPr lang="en-US" altLang="zh-CN" sz="2000"/>
              <a:t>80</a:t>
            </a:r>
            <a:r>
              <a:rPr lang="zh-CN" altLang="en-US" sz="2000"/>
              <a:t>年代后期，公安、银行、军队相继建立专用计算机网络</a:t>
            </a:r>
            <a:endParaRPr lang="en-US" altLang="zh-CN" sz="2000"/>
          </a:p>
          <a:p>
            <a:r>
              <a:rPr lang="en-US" altLang="zh-CN" sz="2000"/>
              <a:t>1989 </a:t>
            </a:r>
            <a:r>
              <a:rPr lang="zh-CN" altLang="en-US" sz="2000" dirty="0"/>
              <a:t>年</a:t>
            </a:r>
            <a:r>
              <a:rPr lang="en-US" altLang="zh-CN" sz="2000" dirty="0"/>
              <a:t>11 </a:t>
            </a:r>
            <a:r>
              <a:rPr lang="zh-CN" altLang="en-US" sz="2000" dirty="0"/>
              <a:t>月，我国第一个公用分组交换网 </a:t>
            </a:r>
            <a:r>
              <a:rPr lang="en-US" altLang="zh-CN" sz="2000" dirty="0"/>
              <a:t>CNPAC </a:t>
            </a:r>
            <a:r>
              <a:rPr lang="zh-CN" altLang="en-US" sz="2000" dirty="0"/>
              <a:t>建成运行 </a:t>
            </a:r>
          </a:p>
          <a:p>
            <a:r>
              <a:rPr lang="en-US" altLang="zh-CN" sz="2000" dirty="0"/>
              <a:t>1994</a:t>
            </a:r>
            <a:r>
              <a:rPr lang="zh-CN" altLang="en-US" sz="2000" dirty="0"/>
              <a:t>年</a:t>
            </a:r>
            <a:r>
              <a:rPr lang="en-US" altLang="zh-CN" sz="2000" dirty="0"/>
              <a:t>4</a:t>
            </a:r>
            <a:r>
              <a:rPr lang="zh-CN" altLang="en-US" sz="2000" dirty="0"/>
              <a:t>月</a:t>
            </a:r>
            <a:r>
              <a:rPr lang="en-US" altLang="zh-CN" sz="2000" dirty="0"/>
              <a:t>20</a:t>
            </a:r>
            <a:r>
              <a:rPr lang="zh-CN" altLang="en-US" sz="2000" dirty="0"/>
              <a:t>日我国用</a:t>
            </a:r>
            <a:r>
              <a:rPr lang="en-US" altLang="zh-CN" sz="2000" dirty="0"/>
              <a:t>64 kb/s</a:t>
            </a:r>
            <a:r>
              <a:rPr lang="zh-CN" altLang="en-US" sz="2000" dirty="0"/>
              <a:t>专线正式连入因特网</a:t>
            </a:r>
          </a:p>
          <a:p>
            <a:r>
              <a:rPr lang="zh-CN" altLang="en-US" sz="2000" dirty="0"/>
              <a:t>中国教育和科研计算机网</a:t>
            </a:r>
            <a:r>
              <a:rPr lang="en-US" altLang="zh-CN" sz="2000" dirty="0"/>
              <a:t>CERNET</a:t>
            </a:r>
          </a:p>
          <a:p>
            <a:pPr lvl="1">
              <a:lnSpc>
                <a:spcPct val="150000"/>
              </a:lnSpc>
              <a:spcBef>
                <a:spcPts val="0"/>
              </a:spcBef>
            </a:pPr>
            <a:r>
              <a:rPr lang="en-US" altLang="zh-CN" sz="1800" dirty="0"/>
              <a:t> China Education and Research </a:t>
            </a:r>
            <a:r>
              <a:rPr lang="en-US" altLang="zh-CN" sz="1800" dirty="0" err="1"/>
              <a:t>NETwork</a:t>
            </a:r>
            <a:r>
              <a:rPr lang="zh-CN" altLang="en-US" sz="1800" dirty="0"/>
              <a:t>，简称为中国教育网</a:t>
            </a:r>
            <a:endParaRPr lang="en-US" altLang="zh-CN" sz="1800" dirty="0"/>
          </a:p>
          <a:p>
            <a:pPr lvl="1">
              <a:lnSpc>
                <a:spcPct val="150000"/>
              </a:lnSpc>
              <a:spcBef>
                <a:spcPts val="0"/>
              </a:spcBef>
            </a:pPr>
            <a:r>
              <a:rPr lang="zh-CN" altLang="en-US" sz="1800" dirty="0"/>
              <a:t>由国家投资建设，教育部负责管理，清华大学等高等学校承担建设和管理运行的全国性学术计算机互联网络</a:t>
            </a:r>
          </a:p>
          <a:p>
            <a:r>
              <a:rPr lang="zh-CN" altLang="en-US" sz="2000" dirty="0"/>
              <a:t>中国互联网络信息中心 </a:t>
            </a:r>
            <a:r>
              <a:rPr lang="en-US" altLang="zh-CN" sz="2000" dirty="0"/>
              <a:t>CNNIC (Network Information Center of China)</a:t>
            </a:r>
            <a:r>
              <a:rPr lang="zh-CN" altLang="en-US" sz="2000" dirty="0"/>
              <a:t>每年两次公布的我国因特网的发展情况</a:t>
            </a:r>
            <a:endParaRPr lang="en-US" altLang="zh-CN" sz="2000" dirty="0"/>
          </a:p>
          <a:p>
            <a:pPr lvl="1"/>
            <a:r>
              <a:rPr lang="zh-CN" altLang="en-US" sz="1800" dirty="0"/>
              <a:t>可在</a:t>
            </a:r>
            <a:r>
              <a:rPr lang="en-US" altLang="zh-CN" sz="1800" dirty="0"/>
              <a:t>www.cnnic.cn</a:t>
            </a:r>
            <a:r>
              <a:rPr lang="zh-CN" altLang="en-US" sz="1800" dirty="0"/>
              <a:t>查找最新和过去的历史文档</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Tree>
    <p:extLst>
      <p:ext uri="{BB962C8B-B14F-4D97-AF65-F5344CB8AC3E}">
        <p14:creationId xmlns:p14="http://schemas.microsoft.com/office/powerpoint/2010/main" val="320612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中科院与中国互联网发展的关系</a:t>
            </a:r>
          </a:p>
        </p:txBody>
      </p:sp>
      <p:sp>
        <p:nvSpPr>
          <p:cNvPr id="3" name="内容占位符 2"/>
          <p:cNvSpPr>
            <a:spLocks noGrp="1"/>
          </p:cNvSpPr>
          <p:nvPr>
            <p:ph idx="1"/>
          </p:nvPr>
        </p:nvSpPr>
        <p:spPr>
          <a:xfrm>
            <a:off x="457200" y="1444979"/>
            <a:ext cx="8229600" cy="1038578"/>
          </a:xfrm>
        </p:spPr>
        <p:txBody>
          <a:bodyPr/>
          <a:lstStyle/>
          <a:p>
            <a:r>
              <a:rPr lang="en-US" altLang="zh-CN" sz="2000" dirty="0"/>
              <a:t>1987</a:t>
            </a:r>
            <a:r>
              <a:rPr lang="zh-CN" altLang="en-US" sz="2000" dirty="0"/>
              <a:t>年</a:t>
            </a:r>
            <a:r>
              <a:rPr lang="en-US" altLang="zh-CN" sz="2000" dirty="0"/>
              <a:t>9</a:t>
            </a:r>
            <a:r>
              <a:rPr lang="zh-CN" altLang="en-US" sz="2000" dirty="0"/>
              <a:t>月</a:t>
            </a:r>
            <a:r>
              <a:rPr lang="en-US" altLang="zh-CN" sz="2000" dirty="0"/>
              <a:t>20</a:t>
            </a:r>
            <a:r>
              <a:rPr lang="zh-CN" altLang="en-US" sz="2000" dirty="0"/>
              <a:t>日，钱天白教授发出我国第一封电子邮件</a:t>
            </a:r>
            <a:endParaRPr lang="en-US" altLang="zh-CN" sz="2000" dirty="0"/>
          </a:p>
          <a:p>
            <a:pPr lvl="1"/>
            <a:r>
              <a:rPr lang="zh-CN" altLang="en-US" sz="1600" dirty="0"/>
              <a:t>揭开了中国人使用</a:t>
            </a:r>
            <a:r>
              <a:rPr lang="en-US" altLang="zh-CN" sz="1600" dirty="0"/>
              <a:t>Internet</a:t>
            </a:r>
            <a:r>
              <a:rPr lang="zh-CN" altLang="en-US" sz="1600" dirty="0"/>
              <a:t>的序幕，收件人是德国弗朗霍夫研究所的人员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6" name="内容占位符 2"/>
          <p:cNvSpPr txBox="1">
            <a:spLocks/>
          </p:cNvSpPr>
          <p:nvPr/>
        </p:nvSpPr>
        <p:spPr bwMode="auto">
          <a:xfrm>
            <a:off x="457200" y="4131736"/>
            <a:ext cx="82296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000" dirty="0"/>
              <a:t>1992</a:t>
            </a:r>
            <a:r>
              <a:rPr lang="zh-CN" altLang="en-US" sz="2000" dirty="0"/>
              <a:t>年</a:t>
            </a:r>
            <a:r>
              <a:rPr lang="en-US" altLang="zh-CN" sz="2000" dirty="0"/>
              <a:t>6</a:t>
            </a:r>
            <a:r>
              <a:rPr lang="zh-CN" altLang="en-US" sz="2000" dirty="0"/>
              <a:t>月开始，</a:t>
            </a:r>
            <a:r>
              <a:rPr lang="zh-CN" altLang="en-US" sz="2000"/>
              <a:t>由中科院建立了中国</a:t>
            </a:r>
            <a:r>
              <a:rPr lang="zh-CN" altLang="en-US" sz="2000" dirty="0"/>
              <a:t>域名体系</a:t>
            </a:r>
            <a:endParaRPr lang="en-US" altLang="zh-CN" sz="2000" dirty="0"/>
          </a:p>
          <a:p>
            <a:pPr lvl="1">
              <a:lnSpc>
                <a:spcPct val="150000"/>
              </a:lnSpc>
              <a:spcBef>
                <a:spcPts val="0"/>
              </a:spcBef>
            </a:pPr>
            <a:r>
              <a:rPr lang="en-US" altLang="zh-CN" sz="1600" kern="0" dirty="0"/>
              <a:t>1993</a:t>
            </a:r>
            <a:r>
              <a:rPr lang="zh-CN" altLang="en-US" sz="1600" kern="0" dirty="0"/>
              <a:t>年</a:t>
            </a:r>
            <a:r>
              <a:rPr lang="en-US" altLang="zh-CN" sz="1600" kern="0" dirty="0"/>
              <a:t>-1994</a:t>
            </a:r>
            <a:r>
              <a:rPr lang="zh-CN" altLang="en-US" sz="1600" kern="0" dirty="0"/>
              <a:t>年，讨论域名系统，递归服务器等如何使用。此时的</a:t>
            </a:r>
            <a:r>
              <a:rPr lang="en-US" altLang="zh-CN" sz="1600" kern="0" dirty="0"/>
              <a:t>CN</a:t>
            </a:r>
            <a:r>
              <a:rPr lang="zh-CN" altLang="en-US" sz="1600" kern="0" dirty="0"/>
              <a:t>域名系统还</a:t>
            </a:r>
            <a:r>
              <a:rPr lang="zh-CN" altLang="en-US" sz="1600" kern="0"/>
              <a:t>位于德国</a:t>
            </a:r>
            <a:endParaRPr lang="zh-CN" altLang="en-US" sz="1600" kern="0" dirty="0"/>
          </a:p>
          <a:p>
            <a:r>
              <a:rPr lang="en-US" altLang="zh-CN" sz="2000" kern="0" dirty="0"/>
              <a:t>1994</a:t>
            </a:r>
            <a:r>
              <a:rPr lang="zh-CN" altLang="en-US" sz="2000" kern="0" dirty="0"/>
              <a:t>年</a:t>
            </a:r>
            <a:r>
              <a:rPr lang="en-US" altLang="zh-CN" sz="2000" kern="0" dirty="0"/>
              <a:t>5</a:t>
            </a:r>
            <a:r>
              <a:rPr lang="zh-CN" altLang="en-US" sz="2000" kern="0" dirty="0"/>
              <a:t>月</a:t>
            </a:r>
            <a:r>
              <a:rPr lang="en-US" altLang="zh-CN" sz="2000" kern="0" dirty="0"/>
              <a:t>21</a:t>
            </a:r>
            <a:r>
              <a:rPr lang="zh-CN" altLang="en-US" sz="2000" kern="0" dirty="0"/>
              <a:t>日，完成了中国国家顶级域名</a:t>
            </a:r>
            <a:r>
              <a:rPr lang="en-US" altLang="zh-CN" sz="2000" kern="0" dirty="0"/>
              <a:t>.CN</a:t>
            </a:r>
            <a:r>
              <a:rPr lang="zh-CN" altLang="en-US" sz="2000" kern="0" dirty="0"/>
              <a:t>服务器的设置</a:t>
            </a:r>
            <a:endParaRPr lang="en-US" altLang="zh-CN" sz="2000" kern="0" dirty="0"/>
          </a:p>
          <a:p>
            <a:pPr lvl="1"/>
            <a:r>
              <a:rPr lang="zh-CN" altLang="en-US" sz="1600" kern="0" dirty="0"/>
              <a:t>改变了中国的</a:t>
            </a:r>
            <a:r>
              <a:rPr lang="en-US" altLang="zh-CN" sz="1600" kern="0" dirty="0"/>
              <a:t>CN</a:t>
            </a:r>
            <a:r>
              <a:rPr lang="zh-CN" altLang="en-US" sz="1600" kern="0" dirty="0"/>
              <a:t>顶级域名服务器一直放在国外的历史</a:t>
            </a:r>
          </a:p>
          <a:p>
            <a:r>
              <a:rPr lang="en-US" altLang="zh-CN" sz="2000" kern="0" dirty="0"/>
              <a:t>1995</a:t>
            </a:r>
            <a:r>
              <a:rPr lang="zh-CN" altLang="en-US" sz="2000" kern="0" dirty="0"/>
              <a:t>年</a:t>
            </a:r>
            <a:r>
              <a:rPr lang="en-US" altLang="zh-CN" sz="2000" kern="0" dirty="0"/>
              <a:t>3</a:t>
            </a:r>
            <a:r>
              <a:rPr lang="zh-CN" altLang="en-US" sz="2000" kern="0" dirty="0"/>
              <a:t>月，成立中国科学院</a:t>
            </a:r>
            <a:r>
              <a:rPr lang="zh-CN" altLang="en-US" sz="2000" kern="0"/>
              <a:t>计算机网络信息中心；</a:t>
            </a:r>
            <a:r>
              <a:rPr lang="en-US" altLang="zh-CN" sz="2000" kern="0"/>
              <a:t>1997</a:t>
            </a:r>
            <a:r>
              <a:rPr lang="zh-CN" altLang="en-US" sz="2000" kern="0"/>
              <a:t>年</a:t>
            </a:r>
            <a:r>
              <a:rPr lang="en-US" altLang="zh-CN" sz="2000" kern="0"/>
              <a:t>CNNIC</a:t>
            </a:r>
            <a:r>
              <a:rPr lang="zh-CN" altLang="en-US" sz="2000" kern="0"/>
              <a:t>成立</a:t>
            </a:r>
            <a:endParaRPr lang="zh-CN" altLang="en-US" sz="2000" kern="0" dirty="0"/>
          </a:p>
        </p:txBody>
      </p:sp>
      <p:pic>
        <p:nvPicPr>
          <p:cNvPr id="7" name="图片 6"/>
          <p:cNvPicPr>
            <a:picLocks noChangeAspect="1"/>
          </p:cNvPicPr>
          <p:nvPr/>
        </p:nvPicPr>
        <p:blipFill>
          <a:blip r:embed="rId2" cstate="print"/>
          <a:stretch>
            <a:fillRect/>
          </a:stretch>
        </p:blipFill>
        <p:spPr>
          <a:xfrm>
            <a:off x="750712" y="2427112"/>
            <a:ext cx="4566356" cy="1648179"/>
          </a:xfrm>
          <a:prstGeom prst="rect">
            <a:avLst/>
          </a:prstGeom>
        </p:spPr>
      </p:pic>
      <p:sp>
        <p:nvSpPr>
          <p:cNvPr id="8" name="矩形 7"/>
          <p:cNvSpPr/>
          <p:nvPr/>
        </p:nvSpPr>
        <p:spPr>
          <a:xfrm>
            <a:off x="1399823" y="2540102"/>
            <a:ext cx="2822222" cy="1467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71156" y="2613479"/>
            <a:ext cx="3663244" cy="1077218"/>
          </a:xfrm>
          <a:prstGeom prst="rect">
            <a:avLst/>
          </a:prstGeom>
          <a:solidFill>
            <a:schemeClr val="accent1">
              <a:lumMod val="75000"/>
            </a:schemeClr>
          </a:solidFill>
        </p:spPr>
        <p:txBody>
          <a:bodyPr wrap="square" rtlCol="0">
            <a:spAutoFit/>
          </a:bodyPr>
          <a:lstStyle/>
          <a:p>
            <a:pPr algn="just"/>
            <a:r>
              <a:rPr lang="zh-CN" altLang="en-US" sz="1600" b="1" dirty="0">
                <a:solidFill>
                  <a:schemeClr val="bg1"/>
                </a:solidFill>
                <a:latin typeface="Calibri" panose="020F0502020204030204" pitchFamily="34" charset="0"/>
                <a:ea typeface="华文楷体" panose="02010600040101010101" pitchFamily="2" charset="-122"/>
              </a:rPr>
              <a:t>中国首封电子邮件打印件，内容译成中文是“越过长城，走向世界”</a:t>
            </a:r>
            <a:r>
              <a:rPr lang="en-US" altLang="zh-CN" sz="1600" b="1" dirty="0">
                <a:solidFill>
                  <a:schemeClr val="bg1"/>
                </a:solidFill>
                <a:latin typeface="Calibri" panose="020F0502020204030204" pitchFamily="34" charset="0"/>
                <a:ea typeface="华文楷体" panose="02010600040101010101" pitchFamily="2" charset="-122"/>
              </a:rPr>
              <a:t>(</a:t>
            </a:r>
            <a:r>
              <a:rPr lang="zh-CN" altLang="en-US" sz="1600" b="1" dirty="0">
                <a:solidFill>
                  <a:schemeClr val="bg1"/>
                </a:solidFill>
                <a:latin typeface="Calibri" panose="020F0502020204030204" pitchFamily="34" charset="0"/>
                <a:ea typeface="华文楷体" panose="02010600040101010101" pitchFamily="2" charset="-122"/>
              </a:rPr>
              <a:t>从邮件记录来看，发出时间为</a:t>
            </a:r>
            <a:r>
              <a:rPr lang="en-US" altLang="zh-CN" sz="1600" b="1" dirty="0">
                <a:solidFill>
                  <a:schemeClr val="bg1"/>
                </a:solidFill>
                <a:latin typeface="Calibri" panose="020F0502020204030204" pitchFamily="34" charset="0"/>
                <a:ea typeface="华文楷体" panose="02010600040101010101" pitchFamily="2" charset="-122"/>
              </a:rPr>
              <a:t>9</a:t>
            </a:r>
            <a:r>
              <a:rPr lang="zh-CN" altLang="en-US" sz="1600" b="1" dirty="0">
                <a:solidFill>
                  <a:schemeClr val="bg1"/>
                </a:solidFill>
                <a:latin typeface="Calibri" panose="020F0502020204030204" pitchFamily="34" charset="0"/>
                <a:ea typeface="华文楷体" panose="02010600040101010101" pitchFamily="2" charset="-122"/>
              </a:rPr>
              <a:t>月</a:t>
            </a:r>
            <a:r>
              <a:rPr lang="en-US" altLang="zh-CN" sz="1600" b="1" dirty="0">
                <a:solidFill>
                  <a:schemeClr val="bg1"/>
                </a:solidFill>
                <a:latin typeface="Calibri" panose="020F0502020204030204" pitchFamily="34" charset="0"/>
                <a:ea typeface="华文楷体" panose="02010600040101010101" pitchFamily="2" charset="-122"/>
              </a:rPr>
              <a:t>14</a:t>
            </a:r>
            <a:r>
              <a:rPr lang="zh-CN" altLang="en-US" sz="1600" b="1" dirty="0">
                <a:solidFill>
                  <a:schemeClr val="bg1"/>
                </a:solidFill>
                <a:latin typeface="Calibri" panose="020F0502020204030204" pitchFamily="34" charset="0"/>
                <a:ea typeface="华文楷体" panose="02010600040101010101" pitchFamily="2" charset="-122"/>
              </a:rPr>
              <a:t>日，收到时间为</a:t>
            </a:r>
            <a:r>
              <a:rPr lang="en-US" altLang="zh-CN" sz="1600" b="1" dirty="0">
                <a:solidFill>
                  <a:schemeClr val="bg1"/>
                </a:solidFill>
                <a:latin typeface="Calibri" panose="020F0502020204030204" pitchFamily="34" charset="0"/>
                <a:ea typeface="华文楷体" panose="02010600040101010101" pitchFamily="2" charset="-122"/>
              </a:rPr>
              <a:t>9</a:t>
            </a:r>
            <a:r>
              <a:rPr lang="zh-CN" altLang="en-US" sz="1600" b="1" dirty="0">
                <a:solidFill>
                  <a:schemeClr val="bg1"/>
                </a:solidFill>
                <a:latin typeface="Calibri" panose="020F0502020204030204" pitchFamily="34" charset="0"/>
                <a:ea typeface="华文楷体" panose="02010600040101010101" pitchFamily="2" charset="-122"/>
              </a:rPr>
              <a:t>月</a:t>
            </a:r>
            <a:r>
              <a:rPr lang="en-US" altLang="zh-CN" sz="1600" b="1" dirty="0">
                <a:solidFill>
                  <a:schemeClr val="bg1"/>
                </a:solidFill>
                <a:latin typeface="Calibri" panose="020F0502020204030204" pitchFamily="34" charset="0"/>
                <a:ea typeface="华文楷体" panose="02010600040101010101" pitchFamily="2" charset="-122"/>
              </a:rPr>
              <a:t>20</a:t>
            </a:r>
            <a:r>
              <a:rPr lang="zh-CN" altLang="en-US" sz="1600" b="1" dirty="0">
                <a:solidFill>
                  <a:schemeClr val="bg1"/>
                </a:solidFill>
                <a:latin typeface="Calibri" panose="020F0502020204030204" pitchFamily="34" charset="0"/>
                <a:ea typeface="华文楷体" panose="02010600040101010101" pitchFamily="2" charset="-122"/>
              </a:rPr>
              <a:t>日，当时邮件竟然走了</a:t>
            </a:r>
            <a:r>
              <a:rPr lang="en-US" altLang="zh-CN" sz="1600" b="1" dirty="0">
                <a:solidFill>
                  <a:schemeClr val="bg1"/>
                </a:solidFill>
                <a:latin typeface="Calibri" panose="020F0502020204030204" pitchFamily="34" charset="0"/>
                <a:ea typeface="华文楷体" panose="02010600040101010101" pitchFamily="2" charset="-122"/>
              </a:rPr>
              <a:t>6</a:t>
            </a:r>
            <a:r>
              <a:rPr lang="zh-CN" altLang="en-US" sz="1600" b="1" dirty="0">
                <a:solidFill>
                  <a:schemeClr val="bg1"/>
                </a:solidFill>
                <a:latin typeface="Calibri" panose="020F0502020204030204" pitchFamily="34" charset="0"/>
                <a:ea typeface="华文楷体" panose="02010600040101010101" pitchFamily="2" charset="-122"/>
              </a:rPr>
              <a:t>天</a:t>
            </a:r>
            <a:r>
              <a:rPr lang="en-US" altLang="zh-CN" sz="1600" b="1" dirty="0">
                <a:solidFill>
                  <a:schemeClr val="bg1"/>
                </a:solidFill>
                <a:latin typeface="Calibri" panose="020F0502020204030204" pitchFamily="34" charset="0"/>
                <a:ea typeface="华文楷体" panose="02010600040101010101" pitchFamily="2" charset="-122"/>
              </a:rPr>
              <a:t>)</a:t>
            </a:r>
            <a:endParaRPr lang="zh-CN" altLang="en-US" sz="1600" b="1" dirty="0">
              <a:solidFill>
                <a:schemeClr val="bg1"/>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97214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的标准化工作</a:t>
            </a:r>
          </a:p>
        </p:txBody>
      </p:sp>
      <p:sp>
        <p:nvSpPr>
          <p:cNvPr id="3" name="内容占位符 2"/>
          <p:cNvSpPr>
            <a:spLocks noGrp="1"/>
          </p:cNvSpPr>
          <p:nvPr>
            <p:ph idx="1"/>
          </p:nvPr>
        </p:nvSpPr>
        <p:spPr/>
        <p:txBody>
          <a:bodyPr/>
          <a:lstStyle/>
          <a:p>
            <a:r>
              <a:rPr lang="zh-CN" altLang="en-US" sz="2000" dirty="0"/>
              <a:t>标准化的重要性</a:t>
            </a:r>
            <a:endParaRPr lang="en-US" altLang="zh-CN" sz="2000" dirty="0"/>
          </a:p>
          <a:p>
            <a:pPr lvl="1">
              <a:lnSpc>
                <a:spcPct val="150000"/>
              </a:lnSpc>
            </a:pPr>
            <a:r>
              <a:rPr lang="zh-CN" altLang="en-US" sz="1800" dirty="0"/>
              <a:t>标准提供了产品开发的模型，使得无论哪个厂家的产品都能相互兼容，在一起正常工作</a:t>
            </a:r>
            <a:endParaRPr lang="en-US" altLang="zh-CN" sz="1800" dirty="0"/>
          </a:p>
          <a:p>
            <a:r>
              <a:rPr lang="zh-CN" altLang="en-US" sz="2000" dirty="0"/>
              <a:t>数据通信标准可分为两大类</a:t>
            </a:r>
            <a:endParaRPr lang="en-US" altLang="zh-CN" sz="2000" dirty="0"/>
          </a:p>
          <a:p>
            <a:pPr lvl="1">
              <a:lnSpc>
                <a:spcPct val="150000"/>
              </a:lnSpc>
            </a:pPr>
            <a:r>
              <a:rPr lang="zh-CN" altLang="en-US" sz="1800" dirty="0"/>
              <a:t>法定标准：被官方认可的组织制定的</a:t>
            </a:r>
          </a:p>
          <a:p>
            <a:pPr lvl="1">
              <a:lnSpc>
                <a:spcPct val="150000"/>
              </a:lnSpc>
            </a:pPr>
            <a:r>
              <a:rPr lang="zh-CN" altLang="en-US" sz="1800" dirty="0"/>
              <a:t>事实标准：未被官方认可的组织确认，但却在实际应用中被广泛采用的标准</a:t>
            </a:r>
            <a:endParaRPr lang="en-US" altLang="zh-CN" sz="1800" dirty="0"/>
          </a:p>
          <a:p>
            <a:r>
              <a:rPr lang="zh-CN" altLang="en-US" sz="2000" dirty="0"/>
              <a:t>标准一般由标准化委员会、论坛以及政府管理机构共合作制定的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Tree>
    <p:extLst>
      <p:ext uri="{BB962C8B-B14F-4D97-AF65-F5344CB8AC3E}">
        <p14:creationId xmlns:p14="http://schemas.microsoft.com/office/powerpoint/2010/main" val="227492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的标准化工作</a:t>
            </a:r>
          </a:p>
        </p:txBody>
      </p:sp>
      <p:sp>
        <p:nvSpPr>
          <p:cNvPr id="3" name="内容占位符 2"/>
          <p:cNvSpPr>
            <a:spLocks noGrp="1"/>
          </p:cNvSpPr>
          <p:nvPr>
            <p:ph idx="1"/>
          </p:nvPr>
        </p:nvSpPr>
        <p:spPr>
          <a:xfrm>
            <a:off x="457200" y="1444979"/>
            <a:ext cx="8229600" cy="564444"/>
          </a:xfrm>
        </p:spPr>
        <p:txBody>
          <a:bodyPr/>
          <a:lstStyle/>
          <a:p>
            <a:r>
              <a:rPr lang="en-US" altLang="zh-CN" dirty="0"/>
              <a:t>Internet</a:t>
            </a:r>
            <a:r>
              <a:rPr lang="zh-CN" altLang="en-US" dirty="0"/>
              <a:t>标准化工作相关组织</a:t>
            </a:r>
            <a:endParaRPr lang="en-US" altLang="zh-CN" dirty="0"/>
          </a:p>
        </p:txBody>
      </p:sp>
      <p:sp>
        <p:nvSpPr>
          <p:cNvPr id="7" name="Rectangle 5"/>
          <p:cNvSpPr>
            <a:spLocks noChangeArrowheads="1"/>
          </p:cNvSpPr>
          <p:nvPr/>
        </p:nvSpPr>
        <p:spPr bwMode="auto">
          <a:xfrm>
            <a:off x="2573867" y="2138803"/>
            <a:ext cx="3720571" cy="711291"/>
          </a:xfrm>
          <a:prstGeom prst="rect">
            <a:avLst/>
          </a:prstGeom>
          <a:solidFill>
            <a:srgbClr val="8080BE"/>
          </a:solidFill>
          <a:ln w="9525">
            <a:solidFill>
              <a:schemeClr val="accent5">
                <a:lumMod val="25000"/>
              </a:schemeClr>
            </a:solidFill>
            <a:miter lim="800000"/>
            <a:headEnd/>
            <a:tailEnd/>
          </a:ln>
          <a:effectLst/>
        </p:spPr>
        <p:txBody>
          <a:bodyPr wrap="none" anchor="ctr"/>
          <a:lstStyle/>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a:t>
            </a:r>
            <a:r>
              <a:rPr lang="zh-CN" altLang="en-US" dirty="0">
                <a:solidFill>
                  <a:schemeClr val="bg1"/>
                </a:solidFill>
                <a:latin typeface="Calibri" panose="020F0502020204030204" pitchFamily="34" charset="0"/>
                <a:ea typeface="黑体" panose="02010609060101010101" pitchFamily="49" charset="-122"/>
              </a:rPr>
              <a:t>协会 </a:t>
            </a:r>
            <a:r>
              <a:rPr lang="en-US" altLang="zh-CN" dirty="0">
                <a:solidFill>
                  <a:schemeClr val="bg1"/>
                </a:solidFill>
                <a:latin typeface="Calibri" panose="020F0502020204030204" pitchFamily="34" charset="0"/>
                <a:ea typeface="黑体" panose="02010609060101010101" pitchFamily="49" charset="-122"/>
              </a:rPr>
              <a:t>ISOC</a:t>
            </a:r>
          </a:p>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 Society)</a:t>
            </a:r>
          </a:p>
        </p:txBody>
      </p:sp>
      <p:sp>
        <p:nvSpPr>
          <p:cNvPr id="43" name="Rectangle 5"/>
          <p:cNvSpPr>
            <a:spLocks noChangeArrowheads="1"/>
          </p:cNvSpPr>
          <p:nvPr/>
        </p:nvSpPr>
        <p:spPr bwMode="auto">
          <a:xfrm>
            <a:off x="2899833" y="3193523"/>
            <a:ext cx="3071813" cy="711291"/>
          </a:xfrm>
          <a:prstGeom prst="rect">
            <a:avLst/>
          </a:prstGeom>
          <a:solidFill>
            <a:srgbClr val="8080BE"/>
          </a:solidFill>
          <a:ln w="9525">
            <a:solidFill>
              <a:schemeClr val="accent5">
                <a:lumMod val="25000"/>
              </a:schemeClr>
            </a:solidFill>
            <a:miter lim="800000"/>
            <a:headEnd/>
            <a:tailEnd/>
          </a:ln>
          <a:effectLst/>
        </p:spPr>
        <p:txBody>
          <a:bodyPr wrap="none" anchor="ctr"/>
          <a:lstStyle/>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a:t>
            </a:r>
            <a:r>
              <a:rPr lang="zh-CN" altLang="en-US" dirty="0">
                <a:solidFill>
                  <a:schemeClr val="bg1"/>
                </a:solidFill>
                <a:latin typeface="Calibri" panose="020F0502020204030204" pitchFamily="34" charset="0"/>
                <a:ea typeface="黑体" panose="02010609060101010101" pitchFamily="49" charset="-122"/>
              </a:rPr>
              <a:t>体系结构委员会 </a:t>
            </a:r>
            <a:r>
              <a:rPr lang="en-US" altLang="zh-CN" dirty="0">
                <a:solidFill>
                  <a:schemeClr val="bg1"/>
                </a:solidFill>
                <a:latin typeface="Calibri" panose="020F0502020204030204" pitchFamily="34" charset="0"/>
                <a:ea typeface="黑体" panose="02010609060101010101" pitchFamily="49" charset="-122"/>
              </a:rPr>
              <a:t>IAB</a:t>
            </a:r>
          </a:p>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 Architecture Board)</a:t>
            </a:r>
          </a:p>
        </p:txBody>
      </p:sp>
      <p:cxnSp>
        <p:nvCxnSpPr>
          <p:cNvPr id="47" name="直接连接符 46"/>
          <p:cNvCxnSpPr>
            <a:stCxn id="7" idx="2"/>
            <a:endCxn id="7" idx="2"/>
          </p:cNvCxnSpPr>
          <p:nvPr/>
        </p:nvCxnSpPr>
        <p:spPr>
          <a:xfrm>
            <a:off x="4434153" y="285009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573867" y="2850094"/>
            <a:ext cx="340783" cy="343429"/>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5971646" y="2850094"/>
            <a:ext cx="322792" cy="343429"/>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65289" y="4248243"/>
            <a:ext cx="3720571" cy="2457356"/>
            <a:chOff x="265289" y="4248243"/>
            <a:chExt cx="3720571" cy="2457356"/>
          </a:xfrm>
        </p:grpSpPr>
        <p:sp>
          <p:nvSpPr>
            <p:cNvPr id="64" name="Rectangle 5"/>
            <p:cNvSpPr>
              <a:spLocks noChangeArrowheads="1"/>
            </p:cNvSpPr>
            <p:nvPr/>
          </p:nvSpPr>
          <p:spPr bwMode="auto">
            <a:xfrm>
              <a:off x="265289" y="4248243"/>
              <a:ext cx="3720571" cy="2457356"/>
            </a:xfrm>
            <a:prstGeom prst="rect">
              <a:avLst/>
            </a:prstGeom>
            <a:solidFill>
              <a:srgbClr val="8080BE"/>
            </a:solidFill>
            <a:ln w="9525">
              <a:solidFill>
                <a:schemeClr val="accent5">
                  <a:lumMod val="25000"/>
                </a:schemeClr>
              </a:solidFill>
              <a:miter lim="800000"/>
              <a:headEnd/>
              <a:tailEnd/>
            </a:ln>
            <a:effectLst/>
          </p:spPr>
          <p:txBody>
            <a:bodyPr wrap="none" tIns="108000" anchor="t" anchorCtr="0"/>
            <a:lstStyle/>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a:t>
              </a:r>
              <a:r>
                <a:rPr lang="zh-CN" altLang="en-US" dirty="0">
                  <a:solidFill>
                    <a:schemeClr val="bg1"/>
                  </a:solidFill>
                  <a:latin typeface="Calibri" panose="020F0502020204030204" pitchFamily="34" charset="0"/>
                  <a:ea typeface="黑体" panose="02010609060101010101" pitchFamily="49" charset="-122"/>
                </a:rPr>
                <a:t>工程部 </a:t>
              </a:r>
              <a:r>
                <a:rPr lang="en-US" altLang="zh-CN" dirty="0">
                  <a:solidFill>
                    <a:schemeClr val="bg1"/>
                  </a:solidFill>
                  <a:latin typeface="Calibri" panose="020F0502020204030204" pitchFamily="34" charset="0"/>
                  <a:ea typeface="黑体" panose="02010609060101010101" pitchFamily="49" charset="-122"/>
                </a:rPr>
                <a:t>IETF</a:t>
              </a:r>
            </a:p>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 Engineering Task Force)</a:t>
              </a:r>
            </a:p>
          </p:txBody>
        </p:sp>
        <p:sp>
          <p:nvSpPr>
            <p:cNvPr id="65" name="Rectangle 16"/>
            <p:cNvSpPr>
              <a:spLocks noChangeArrowheads="1"/>
            </p:cNvSpPr>
            <p:nvPr/>
          </p:nvSpPr>
          <p:spPr bwMode="auto">
            <a:xfrm>
              <a:off x="685095" y="5005843"/>
              <a:ext cx="2867378" cy="5495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en-US" altLang="zh-CN" dirty="0">
                  <a:solidFill>
                    <a:schemeClr val="accent1">
                      <a:lumMod val="50000"/>
                    </a:schemeClr>
                  </a:solidFill>
                  <a:latin typeface="Calibri" panose="020F0502020204030204" pitchFamily="34" charset="0"/>
                  <a:ea typeface="黑体" panose="02010609060101010101" pitchFamily="49" charset="-122"/>
                </a:rPr>
                <a:t>Internet</a:t>
              </a:r>
              <a:r>
                <a:rPr lang="zh-CN" altLang="en-US" dirty="0">
                  <a:solidFill>
                    <a:schemeClr val="accent1">
                      <a:lumMod val="50000"/>
                    </a:schemeClr>
                  </a:solidFill>
                  <a:latin typeface="Calibri" panose="020F0502020204030204" pitchFamily="34" charset="0"/>
                  <a:ea typeface="黑体" panose="02010609060101010101" pitchFamily="49" charset="-122"/>
                </a:rPr>
                <a:t>工程指导小组 </a:t>
              </a:r>
              <a:r>
                <a:rPr lang="en-US" altLang="zh-CN" dirty="0">
                  <a:solidFill>
                    <a:schemeClr val="accent1">
                      <a:lumMod val="50000"/>
                    </a:schemeClr>
                  </a:solidFill>
                  <a:latin typeface="Calibri" panose="020F0502020204030204" pitchFamily="34" charset="0"/>
                  <a:ea typeface="黑体" panose="02010609060101010101" pitchFamily="49" charset="-122"/>
                </a:rPr>
                <a:t>IESG </a:t>
              </a:r>
            </a:p>
          </p:txBody>
        </p:sp>
        <p:sp>
          <p:nvSpPr>
            <p:cNvPr id="66" name="Rectangle 16"/>
            <p:cNvSpPr>
              <a:spLocks noChangeArrowheads="1"/>
            </p:cNvSpPr>
            <p:nvPr/>
          </p:nvSpPr>
          <p:spPr bwMode="auto">
            <a:xfrm>
              <a:off x="888558" y="5784986"/>
              <a:ext cx="651580"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600" dirty="0">
                  <a:solidFill>
                    <a:schemeClr val="accent1">
                      <a:lumMod val="50000"/>
                    </a:schemeClr>
                  </a:solidFill>
                  <a:latin typeface="Calibri" panose="020F0502020204030204" pitchFamily="34" charset="0"/>
                  <a:ea typeface="黑体" panose="02010609060101010101" pitchFamily="49" charset="-122"/>
                </a:rPr>
                <a:t>领域</a:t>
              </a:r>
              <a:endParaRPr lang="en-US" altLang="zh-CN" sz="1600" dirty="0">
                <a:solidFill>
                  <a:schemeClr val="accent1">
                    <a:lumMod val="50000"/>
                  </a:schemeClr>
                </a:solidFill>
                <a:latin typeface="Calibri" panose="020F0502020204030204" pitchFamily="34" charset="0"/>
                <a:ea typeface="黑体" panose="02010609060101010101" pitchFamily="49" charset="-122"/>
              </a:endParaRPr>
            </a:p>
          </p:txBody>
        </p:sp>
        <p:sp>
          <p:nvSpPr>
            <p:cNvPr id="67" name="Text Box 17"/>
            <p:cNvSpPr txBox="1">
              <a:spLocks noChangeArrowheads="1"/>
            </p:cNvSpPr>
            <p:nvPr/>
          </p:nvSpPr>
          <p:spPr bwMode="auto">
            <a:xfrm>
              <a:off x="1798724" y="5664911"/>
              <a:ext cx="4397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chemeClr val="bg1"/>
                  </a:solidFill>
                  <a:ea typeface="黑体" panose="02010609060101010101" pitchFamily="49" charset="-122"/>
                </a:rPr>
                <a:t>…</a:t>
              </a:r>
            </a:p>
          </p:txBody>
        </p:sp>
        <p:sp>
          <p:nvSpPr>
            <p:cNvPr id="68" name="Rectangle 16"/>
            <p:cNvSpPr>
              <a:spLocks noChangeArrowheads="1"/>
            </p:cNvSpPr>
            <p:nvPr/>
          </p:nvSpPr>
          <p:spPr bwMode="auto">
            <a:xfrm>
              <a:off x="2594504" y="5778507"/>
              <a:ext cx="651580"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600" dirty="0">
                  <a:solidFill>
                    <a:schemeClr val="accent1">
                      <a:lumMod val="50000"/>
                    </a:schemeClr>
                  </a:solidFill>
                  <a:latin typeface="Calibri" panose="020F0502020204030204" pitchFamily="34" charset="0"/>
                  <a:ea typeface="黑体" panose="02010609060101010101" pitchFamily="49" charset="-122"/>
                </a:rPr>
                <a:t>领域</a:t>
              </a:r>
              <a:endParaRPr lang="en-US" altLang="zh-CN" sz="1600" dirty="0">
                <a:solidFill>
                  <a:schemeClr val="accent1">
                    <a:lumMod val="50000"/>
                  </a:schemeClr>
                </a:solidFill>
                <a:latin typeface="Calibri" panose="020F0502020204030204" pitchFamily="34" charset="0"/>
                <a:ea typeface="黑体" panose="02010609060101010101" pitchFamily="49" charset="-122"/>
              </a:endParaRPr>
            </a:p>
          </p:txBody>
        </p:sp>
        <p:sp>
          <p:nvSpPr>
            <p:cNvPr id="69" name="Rectangle 16"/>
            <p:cNvSpPr>
              <a:spLocks noChangeArrowheads="1"/>
            </p:cNvSpPr>
            <p:nvPr/>
          </p:nvSpPr>
          <p:spPr bwMode="auto">
            <a:xfrm>
              <a:off x="361244" y="6269898"/>
              <a:ext cx="632178"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400" dirty="0">
                  <a:solidFill>
                    <a:schemeClr val="accent1">
                      <a:lumMod val="50000"/>
                    </a:schemeClr>
                  </a:solidFill>
                  <a:latin typeface="Calibri" panose="020F0502020204030204" pitchFamily="34" charset="0"/>
                  <a:ea typeface="黑体" panose="02010609060101010101" pitchFamily="49" charset="-122"/>
                </a:rPr>
                <a:t>工作组</a:t>
              </a:r>
              <a:endParaRPr lang="en-US" altLang="zh-CN" sz="1400" dirty="0">
                <a:solidFill>
                  <a:schemeClr val="accent1">
                    <a:lumMod val="50000"/>
                  </a:schemeClr>
                </a:solidFill>
                <a:latin typeface="Calibri" panose="020F0502020204030204" pitchFamily="34" charset="0"/>
                <a:ea typeface="黑体" panose="02010609060101010101" pitchFamily="49" charset="-122"/>
              </a:endParaRPr>
            </a:p>
          </p:txBody>
        </p:sp>
        <p:sp>
          <p:nvSpPr>
            <p:cNvPr id="70" name="Rectangle 16"/>
            <p:cNvSpPr>
              <a:spLocks noChangeArrowheads="1"/>
            </p:cNvSpPr>
            <p:nvPr/>
          </p:nvSpPr>
          <p:spPr bwMode="auto">
            <a:xfrm>
              <a:off x="1293460" y="6261459"/>
              <a:ext cx="632178"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400" dirty="0">
                  <a:solidFill>
                    <a:schemeClr val="accent1">
                      <a:lumMod val="50000"/>
                    </a:schemeClr>
                  </a:solidFill>
                  <a:latin typeface="Calibri" panose="020F0502020204030204" pitchFamily="34" charset="0"/>
                  <a:ea typeface="黑体" panose="02010609060101010101" pitchFamily="49" charset="-122"/>
                </a:rPr>
                <a:t>工作组</a:t>
              </a:r>
              <a:endParaRPr lang="en-US" altLang="zh-CN" sz="1400" dirty="0">
                <a:solidFill>
                  <a:schemeClr val="accent1">
                    <a:lumMod val="50000"/>
                  </a:schemeClr>
                </a:solidFill>
                <a:latin typeface="Calibri" panose="020F0502020204030204" pitchFamily="34" charset="0"/>
                <a:ea typeface="黑体" panose="02010609060101010101" pitchFamily="49" charset="-122"/>
              </a:endParaRPr>
            </a:p>
          </p:txBody>
        </p:sp>
        <p:sp>
          <p:nvSpPr>
            <p:cNvPr id="71" name="Text Box 17"/>
            <p:cNvSpPr txBox="1">
              <a:spLocks noChangeArrowheads="1"/>
            </p:cNvSpPr>
            <p:nvPr/>
          </p:nvSpPr>
          <p:spPr bwMode="auto">
            <a:xfrm>
              <a:off x="919601" y="6189802"/>
              <a:ext cx="4397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chemeClr val="bg1"/>
                  </a:solidFill>
                  <a:ea typeface="黑体" panose="02010609060101010101" pitchFamily="49" charset="-122"/>
                </a:rPr>
                <a:t>…</a:t>
              </a:r>
            </a:p>
          </p:txBody>
        </p:sp>
        <p:sp>
          <p:nvSpPr>
            <p:cNvPr id="72" name="Rectangle 16"/>
            <p:cNvSpPr>
              <a:spLocks noChangeArrowheads="1"/>
            </p:cNvSpPr>
            <p:nvPr/>
          </p:nvSpPr>
          <p:spPr bwMode="auto">
            <a:xfrm>
              <a:off x="2172846" y="6253405"/>
              <a:ext cx="632178"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400" dirty="0">
                  <a:solidFill>
                    <a:schemeClr val="accent1">
                      <a:lumMod val="50000"/>
                    </a:schemeClr>
                  </a:solidFill>
                  <a:latin typeface="Calibri" panose="020F0502020204030204" pitchFamily="34" charset="0"/>
                  <a:ea typeface="黑体" panose="02010609060101010101" pitchFamily="49" charset="-122"/>
                </a:rPr>
                <a:t>工作组</a:t>
              </a:r>
              <a:endParaRPr lang="en-US" altLang="zh-CN" sz="1400" dirty="0">
                <a:solidFill>
                  <a:schemeClr val="accent1">
                    <a:lumMod val="50000"/>
                  </a:schemeClr>
                </a:solidFill>
                <a:latin typeface="Calibri" panose="020F0502020204030204" pitchFamily="34" charset="0"/>
                <a:ea typeface="黑体" panose="02010609060101010101" pitchFamily="49" charset="-122"/>
              </a:endParaRPr>
            </a:p>
          </p:txBody>
        </p:sp>
        <p:sp>
          <p:nvSpPr>
            <p:cNvPr id="73" name="Rectangle 16"/>
            <p:cNvSpPr>
              <a:spLocks noChangeArrowheads="1"/>
            </p:cNvSpPr>
            <p:nvPr/>
          </p:nvSpPr>
          <p:spPr bwMode="auto">
            <a:xfrm>
              <a:off x="3105062" y="6244966"/>
              <a:ext cx="632178"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400" dirty="0">
                  <a:solidFill>
                    <a:schemeClr val="accent1">
                      <a:lumMod val="50000"/>
                    </a:schemeClr>
                  </a:solidFill>
                  <a:latin typeface="Calibri" panose="020F0502020204030204" pitchFamily="34" charset="0"/>
                  <a:ea typeface="黑体" panose="02010609060101010101" pitchFamily="49" charset="-122"/>
                </a:rPr>
                <a:t>工作组</a:t>
              </a:r>
              <a:endParaRPr lang="en-US" altLang="zh-CN" sz="1400" dirty="0">
                <a:solidFill>
                  <a:schemeClr val="accent1">
                    <a:lumMod val="50000"/>
                  </a:schemeClr>
                </a:solidFill>
                <a:latin typeface="Calibri" panose="020F0502020204030204" pitchFamily="34" charset="0"/>
                <a:ea typeface="黑体" panose="02010609060101010101" pitchFamily="49" charset="-122"/>
              </a:endParaRPr>
            </a:p>
          </p:txBody>
        </p:sp>
        <p:sp>
          <p:nvSpPr>
            <p:cNvPr id="74" name="Text Box 17"/>
            <p:cNvSpPr txBox="1">
              <a:spLocks noChangeArrowheads="1"/>
            </p:cNvSpPr>
            <p:nvPr/>
          </p:nvSpPr>
          <p:spPr bwMode="auto">
            <a:xfrm>
              <a:off x="2731203" y="6173309"/>
              <a:ext cx="4397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chemeClr val="bg1"/>
                  </a:solidFill>
                  <a:ea typeface="黑体" panose="02010609060101010101" pitchFamily="49" charset="-122"/>
                </a:rPr>
                <a:t>…</a:t>
              </a:r>
            </a:p>
          </p:txBody>
        </p:sp>
        <p:cxnSp>
          <p:nvCxnSpPr>
            <p:cNvPr id="75" name="直接连接符 74"/>
            <p:cNvCxnSpPr>
              <a:stCxn id="65" idx="2"/>
              <a:endCxn id="66" idx="0"/>
            </p:cNvCxnSpPr>
            <p:nvPr/>
          </p:nvCxnSpPr>
          <p:spPr>
            <a:xfrm flipH="1">
              <a:off x="1214348" y="5555379"/>
              <a:ext cx="904436" cy="22960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endCxn id="68" idx="0"/>
            </p:cNvCxnSpPr>
            <p:nvPr/>
          </p:nvCxnSpPr>
          <p:spPr>
            <a:xfrm>
              <a:off x="2127778" y="5571070"/>
              <a:ext cx="792516" cy="2074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6" idx="2"/>
              <a:endCxn id="69" idx="0"/>
            </p:cNvCxnSpPr>
            <p:nvPr/>
          </p:nvCxnSpPr>
          <p:spPr>
            <a:xfrm flipH="1">
              <a:off x="677333" y="6128284"/>
              <a:ext cx="537015" cy="14161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6" idx="2"/>
              <a:endCxn id="70" idx="0"/>
            </p:cNvCxnSpPr>
            <p:nvPr/>
          </p:nvCxnSpPr>
          <p:spPr>
            <a:xfrm>
              <a:off x="1214348" y="6128284"/>
              <a:ext cx="395201" cy="1331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68" idx="2"/>
              <a:endCxn id="72" idx="0"/>
            </p:cNvCxnSpPr>
            <p:nvPr/>
          </p:nvCxnSpPr>
          <p:spPr>
            <a:xfrm flipH="1">
              <a:off x="2488935" y="6121805"/>
              <a:ext cx="431359" cy="1316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3" idx="0"/>
            </p:cNvCxnSpPr>
            <p:nvPr/>
          </p:nvCxnSpPr>
          <p:spPr>
            <a:xfrm flipH="1" flipV="1">
              <a:off x="2914650" y="6128283"/>
              <a:ext cx="506501" cy="11668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4544217" y="4248243"/>
            <a:ext cx="3720571" cy="2457356"/>
            <a:chOff x="4544217" y="4248243"/>
            <a:chExt cx="3720571" cy="2457356"/>
          </a:xfrm>
        </p:grpSpPr>
        <p:sp>
          <p:nvSpPr>
            <p:cNvPr id="95" name="Rectangle 5"/>
            <p:cNvSpPr>
              <a:spLocks noChangeArrowheads="1"/>
            </p:cNvSpPr>
            <p:nvPr/>
          </p:nvSpPr>
          <p:spPr bwMode="auto">
            <a:xfrm>
              <a:off x="4544217" y="4248243"/>
              <a:ext cx="3720571" cy="2457356"/>
            </a:xfrm>
            <a:prstGeom prst="rect">
              <a:avLst/>
            </a:prstGeom>
            <a:solidFill>
              <a:srgbClr val="8080BE"/>
            </a:solidFill>
            <a:ln w="9525">
              <a:solidFill>
                <a:schemeClr val="accent5">
                  <a:lumMod val="25000"/>
                </a:schemeClr>
              </a:solidFill>
              <a:miter lim="800000"/>
              <a:headEnd/>
              <a:tailEnd/>
            </a:ln>
            <a:effectLst/>
          </p:spPr>
          <p:txBody>
            <a:bodyPr wrap="none" tIns="108000" anchor="t" anchorCtr="0"/>
            <a:lstStyle/>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a:t>
              </a:r>
              <a:r>
                <a:rPr lang="zh-CN" altLang="en-US" dirty="0">
                  <a:solidFill>
                    <a:schemeClr val="bg1"/>
                  </a:solidFill>
                  <a:latin typeface="Calibri" panose="020F0502020204030204" pitchFamily="34" charset="0"/>
                  <a:ea typeface="黑体" panose="02010609060101010101" pitchFamily="49" charset="-122"/>
                </a:rPr>
                <a:t>研究部 </a:t>
              </a:r>
              <a:r>
                <a:rPr lang="en-US" altLang="zh-CN" dirty="0">
                  <a:solidFill>
                    <a:schemeClr val="bg1"/>
                  </a:solidFill>
                  <a:latin typeface="Calibri" panose="020F0502020204030204" pitchFamily="34" charset="0"/>
                  <a:ea typeface="黑体" panose="02010609060101010101" pitchFamily="49" charset="-122"/>
                </a:rPr>
                <a:t>IRTF</a:t>
              </a:r>
            </a:p>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 Research Task Force)</a:t>
              </a:r>
            </a:p>
          </p:txBody>
        </p:sp>
        <p:sp>
          <p:nvSpPr>
            <p:cNvPr id="96" name="Rectangle 16"/>
            <p:cNvSpPr>
              <a:spLocks noChangeArrowheads="1"/>
            </p:cNvSpPr>
            <p:nvPr/>
          </p:nvSpPr>
          <p:spPr bwMode="auto">
            <a:xfrm>
              <a:off x="4964023" y="5005843"/>
              <a:ext cx="2867378" cy="5495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en-US" altLang="zh-CN" dirty="0">
                  <a:solidFill>
                    <a:schemeClr val="accent1">
                      <a:lumMod val="50000"/>
                    </a:schemeClr>
                  </a:solidFill>
                  <a:latin typeface="Calibri" panose="020F0502020204030204" pitchFamily="34" charset="0"/>
                  <a:ea typeface="黑体" panose="02010609060101010101" pitchFamily="49" charset="-122"/>
                </a:rPr>
                <a:t>Internet</a:t>
              </a:r>
              <a:r>
                <a:rPr lang="zh-CN" altLang="en-US" dirty="0">
                  <a:solidFill>
                    <a:schemeClr val="accent1">
                      <a:lumMod val="50000"/>
                    </a:schemeClr>
                  </a:solidFill>
                  <a:latin typeface="Calibri" panose="020F0502020204030204" pitchFamily="34" charset="0"/>
                  <a:ea typeface="黑体" panose="02010609060101010101" pitchFamily="49" charset="-122"/>
                </a:rPr>
                <a:t>研究指导小组 </a:t>
              </a:r>
              <a:r>
                <a:rPr lang="en-US" altLang="zh-CN" dirty="0">
                  <a:solidFill>
                    <a:schemeClr val="accent1">
                      <a:lumMod val="50000"/>
                    </a:schemeClr>
                  </a:solidFill>
                  <a:latin typeface="Calibri" panose="020F0502020204030204" pitchFamily="34" charset="0"/>
                  <a:ea typeface="黑体" panose="02010609060101010101" pitchFamily="49" charset="-122"/>
                </a:rPr>
                <a:t>IRSG </a:t>
              </a:r>
            </a:p>
          </p:txBody>
        </p:sp>
        <p:sp>
          <p:nvSpPr>
            <p:cNvPr id="100" name="Rectangle 16"/>
            <p:cNvSpPr>
              <a:spLocks noChangeArrowheads="1"/>
            </p:cNvSpPr>
            <p:nvPr/>
          </p:nvSpPr>
          <p:spPr bwMode="auto">
            <a:xfrm>
              <a:off x="4804566" y="6141330"/>
              <a:ext cx="814919"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400" dirty="0">
                  <a:solidFill>
                    <a:schemeClr val="accent1">
                      <a:lumMod val="50000"/>
                    </a:schemeClr>
                  </a:solidFill>
                  <a:latin typeface="Calibri" panose="020F0502020204030204" pitchFamily="34" charset="0"/>
                  <a:ea typeface="黑体" panose="02010609060101010101" pitchFamily="49" charset="-122"/>
                </a:rPr>
                <a:t>研究组</a:t>
              </a:r>
              <a:endParaRPr lang="en-US" altLang="zh-CN" sz="1400" dirty="0">
                <a:solidFill>
                  <a:schemeClr val="accent1">
                    <a:lumMod val="50000"/>
                  </a:schemeClr>
                </a:solidFill>
                <a:latin typeface="Calibri" panose="020F0502020204030204" pitchFamily="34" charset="0"/>
                <a:ea typeface="黑体" panose="02010609060101010101" pitchFamily="49" charset="-122"/>
              </a:endParaRPr>
            </a:p>
          </p:txBody>
        </p:sp>
        <p:sp>
          <p:nvSpPr>
            <p:cNvPr id="102" name="Text Box 17"/>
            <p:cNvSpPr txBox="1">
              <a:spLocks noChangeArrowheads="1"/>
            </p:cNvSpPr>
            <p:nvPr/>
          </p:nvSpPr>
          <p:spPr bwMode="auto">
            <a:xfrm>
              <a:off x="6177843" y="6018153"/>
              <a:ext cx="4397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chemeClr val="bg1"/>
                  </a:solidFill>
                  <a:ea typeface="黑体" panose="02010609060101010101" pitchFamily="49" charset="-122"/>
                </a:rPr>
                <a:t>…</a:t>
              </a:r>
            </a:p>
          </p:txBody>
        </p:sp>
        <p:cxnSp>
          <p:nvCxnSpPr>
            <p:cNvPr id="106" name="直接连接符 105"/>
            <p:cNvCxnSpPr>
              <a:stCxn id="96" idx="2"/>
              <a:endCxn id="100" idx="0"/>
            </p:cNvCxnSpPr>
            <p:nvPr/>
          </p:nvCxnSpPr>
          <p:spPr>
            <a:xfrm flipH="1">
              <a:off x="5212026" y="5555379"/>
              <a:ext cx="1185686" cy="585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6" idx="2"/>
              <a:endCxn id="113" idx="0"/>
            </p:cNvCxnSpPr>
            <p:nvPr/>
          </p:nvCxnSpPr>
          <p:spPr>
            <a:xfrm>
              <a:off x="6397712" y="5555379"/>
              <a:ext cx="1029802" cy="59123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Rectangle 16"/>
            <p:cNvSpPr>
              <a:spLocks noChangeArrowheads="1"/>
            </p:cNvSpPr>
            <p:nvPr/>
          </p:nvSpPr>
          <p:spPr bwMode="auto">
            <a:xfrm>
              <a:off x="7020054" y="6146618"/>
              <a:ext cx="814919" cy="3432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Aft>
                  <a:spcPct val="0"/>
                </a:spcAft>
                <a:buClr>
                  <a:schemeClr val="bg2"/>
                </a:buClr>
                <a:buSzPct val="75000"/>
              </a:pPr>
              <a:r>
                <a:rPr lang="zh-CN" altLang="en-US" sz="1400" dirty="0">
                  <a:solidFill>
                    <a:schemeClr val="accent1">
                      <a:lumMod val="50000"/>
                    </a:schemeClr>
                  </a:solidFill>
                  <a:latin typeface="Calibri" panose="020F0502020204030204" pitchFamily="34" charset="0"/>
                  <a:ea typeface="黑体" panose="02010609060101010101" pitchFamily="49" charset="-122"/>
                </a:rPr>
                <a:t>研究组</a:t>
              </a:r>
              <a:endParaRPr lang="en-US" altLang="zh-CN" sz="1400" dirty="0">
                <a:solidFill>
                  <a:schemeClr val="accent1">
                    <a:lumMod val="50000"/>
                  </a:schemeClr>
                </a:solidFill>
                <a:latin typeface="Calibri" panose="020F0502020204030204" pitchFamily="34" charset="0"/>
                <a:ea typeface="黑体" panose="02010609060101010101" pitchFamily="49" charset="-122"/>
              </a:endParaRPr>
            </a:p>
          </p:txBody>
        </p:sp>
      </p:grpSp>
      <p:cxnSp>
        <p:nvCxnSpPr>
          <p:cNvPr id="116" name="直接连接符 115"/>
          <p:cNvCxnSpPr>
            <a:stCxn id="43" idx="2"/>
          </p:cNvCxnSpPr>
          <p:nvPr/>
        </p:nvCxnSpPr>
        <p:spPr>
          <a:xfrm flipH="1">
            <a:off x="2125574" y="3904814"/>
            <a:ext cx="2310166" cy="1084092"/>
          </a:xfrm>
          <a:prstGeom prst="line">
            <a:avLst/>
          </a:prstGeom>
          <a:ln w="25400">
            <a:solidFill>
              <a:srgbClr val="CDCDCD"/>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43" idx="2"/>
            <a:endCxn id="96" idx="0"/>
          </p:cNvCxnSpPr>
          <p:nvPr/>
        </p:nvCxnSpPr>
        <p:spPr>
          <a:xfrm>
            <a:off x="4435740" y="3904814"/>
            <a:ext cx="1961972" cy="1101029"/>
          </a:xfrm>
          <a:prstGeom prst="line">
            <a:avLst/>
          </a:prstGeom>
          <a:ln w="25400">
            <a:solidFill>
              <a:srgbClr val="CDCDCD"/>
            </a:solidFill>
          </a:ln>
        </p:spPr>
        <p:style>
          <a:lnRef idx="1">
            <a:schemeClr val="accent1"/>
          </a:lnRef>
          <a:fillRef idx="0">
            <a:schemeClr val="accent1"/>
          </a:fillRef>
          <a:effectRef idx="0">
            <a:schemeClr val="accent1"/>
          </a:effectRef>
          <a:fontRef idx="minor">
            <a:schemeClr val="tx1"/>
          </a:fontRef>
        </p:style>
      </p:cxnSp>
      <p:sp>
        <p:nvSpPr>
          <p:cNvPr id="122" name="灯片编号占位符 121"/>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36" name="圆角矩形标注 150"/>
          <p:cNvSpPr/>
          <p:nvPr/>
        </p:nvSpPr>
        <p:spPr>
          <a:xfrm>
            <a:off x="319934" y="3455982"/>
            <a:ext cx="2682117" cy="576110"/>
          </a:xfrm>
          <a:prstGeom prst="wedgeRoundRectCallout">
            <a:avLst>
              <a:gd name="adj1" fmla="val -6913"/>
              <a:gd name="adj2" fmla="val 190364"/>
              <a:gd name="adj3" fmla="val 16667"/>
            </a:avLst>
          </a:prstGeom>
          <a:solidFill>
            <a:srgbClr val="9507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协议开发和标准化工作</a:t>
            </a:r>
          </a:p>
        </p:txBody>
      </p:sp>
    </p:spTree>
    <p:extLst>
      <p:ext uri="{BB962C8B-B14F-4D97-AF65-F5344CB8AC3E}">
        <p14:creationId xmlns:p14="http://schemas.microsoft.com/office/powerpoint/2010/main" val="242798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par>
                                <p:cTn id="13" presetID="22" presetClass="entr" presetSubtype="1"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500"/>
                                        <p:tgtEl>
                                          <p:spTgt spid="58"/>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dissolv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wipe(up)">
                                      <p:cBhvr>
                                        <p:cTn id="24" dur="500"/>
                                        <p:tgtEl>
                                          <p:spTgt spid="116"/>
                                        </p:tgtEl>
                                      </p:cBhvr>
                                    </p:animEffect>
                                  </p:childTnLst>
                                </p:cTn>
                              </p:par>
                              <p:par>
                                <p:cTn id="25" presetID="22" presetClass="entr" presetSubtype="1"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up)">
                                      <p:cBhvr>
                                        <p:cTn id="27" dur="500"/>
                                        <p:tgtEl>
                                          <p:spTgt spid="119"/>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par>
                                <p:cTn id="32" presetID="9"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3"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的标准化工作</a:t>
            </a:r>
          </a:p>
        </p:txBody>
      </p:sp>
      <p:sp>
        <p:nvSpPr>
          <p:cNvPr id="3" name="内容占位符 2"/>
          <p:cNvSpPr>
            <a:spLocks noGrp="1"/>
          </p:cNvSpPr>
          <p:nvPr>
            <p:ph idx="1"/>
          </p:nvPr>
        </p:nvSpPr>
        <p:spPr>
          <a:xfrm>
            <a:off x="457200" y="1444978"/>
            <a:ext cx="8229600" cy="5136443"/>
          </a:xfrm>
        </p:spPr>
        <p:txBody>
          <a:bodyPr/>
          <a:lstStyle/>
          <a:p>
            <a:r>
              <a:rPr lang="en-US" altLang="zh-CN" dirty="0"/>
              <a:t>Internet</a:t>
            </a:r>
            <a:r>
              <a:rPr lang="zh-CN" altLang="en-US" dirty="0"/>
              <a:t>标准制定的四个阶段</a:t>
            </a:r>
            <a:endParaRPr lang="en-US" altLang="zh-CN" dirty="0"/>
          </a:p>
          <a:p>
            <a:pPr lvl="1">
              <a:lnSpc>
                <a:spcPct val="150000"/>
              </a:lnSpc>
            </a:pPr>
            <a:r>
              <a:rPr lang="zh-CN" altLang="en-US" dirty="0"/>
              <a:t>草案</a:t>
            </a:r>
            <a:r>
              <a:rPr lang="en-US" altLang="zh-CN" dirty="0"/>
              <a:t>(Internet Draft) </a:t>
            </a:r>
          </a:p>
          <a:p>
            <a:pPr lvl="2"/>
            <a:r>
              <a:rPr lang="zh-CN" altLang="en-US" dirty="0"/>
              <a:t>在这个阶段还不是 </a:t>
            </a:r>
            <a:r>
              <a:rPr lang="en-US" altLang="zh-CN" dirty="0"/>
              <a:t>RFC </a:t>
            </a:r>
            <a:r>
              <a:rPr lang="zh-CN" altLang="en-US" dirty="0"/>
              <a:t>文档，有效期</a:t>
            </a:r>
            <a:r>
              <a:rPr lang="en-US" altLang="zh-CN" dirty="0"/>
              <a:t>6</a:t>
            </a:r>
            <a:r>
              <a:rPr lang="zh-CN" altLang="en-US" dirty="0"/>
              <a:t>个月</a:t>
            </a:r>
          </a:p>
          <a:p>
            <a:pPr lvl="1">
              <a:lnSpc>
                <a:spcPct val="150000"/>
              </a:lnSpc>
              <a:spcBef>
                <a:spcPts val="1200"/>
              </a:spcBef>
            </a:pPr>
            <a:r>
              <a:rPr lang="zh-CN" altLang="en-US" dirty="0"/>
              <a:t>建议标准</a:t>
            </a:r>
            <a:r>
              <a:rPr lang="en-US" altLang="zh-CN" dirty="0"/>
              <a:t>(Proposed Standard) </a:t>
            </a:r>
          </a:p>
          <a:p>
            <a:pPr lvl="2">
              <a:lnSpc>
                <a:spcPct val="150000"/>
              </a:lnSpc>
            </a:pPr>
            <a:r>
              <a:rPr lang="zh-CN" altLang="en-US" dirty="0"/>
              <a:t>从这个阶段开始就成为 </a:t>
            </a:r>
            <a:r>
              <a:rPr lang="en-US" altLang="zh-CN" dirty="0"/>
              <a:t>RFC (Request For Comments) </a:t>
            </a:r>
            <a:r>
              <a:rPr lang="zh-CN" altLang="en-US" dirty="0"/>
              <a:t>文档</a:t>
            </a:r>
          </a:p>
          <a:p>
            <a:pPr lvl="1">
              <a:lnSpc>
                <a:spcPct val="150000"/>
              </a:lnSpc>
              <a:spcBef>
                <a:spcPts val="1200"/>
              </a:spcBef>
            </a:pPr>
            <a:r>
              <a:rPr lang="zh-CN" altLang="en-US" dirty="0"/>
              <a:t>草案标准</a:t>
            </a:r>
            <a:r>
              <a:rPr lang="en-US" altLang="zh-CN" dirty="0"/>
              <a:t>(Draft Standard)</a:t>
            </a:r>
          </a:p>
          <a:p>
            <a:pPr lvl="1">
              <a:lnSpc>
                <a:spcPct val="150000"/>
              </a:lnSpc>
              <a:spcBef>
                <a:spcPts val="1200"/>
              </a:spcBef>
            </a:pPr>
            <a:r>
              <a:rPr lang="zh-CN" altLang="en-US" dirty="0"/>
              <a:t>因特网标准</a:t>
            </a:r>
            <a:r>
              <a:rPr lang="en-US" altLang="zh-CN" dirty="0"/>
              <a:t>(Internet Standard)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Tree>
    <p:extLst>
      <p:ext uri="{BB962C8B-B14F-4D97-AF65-F5344CB8AC3E}">
        <p14:creationId xmlns:p14="http://schemas.microsoft.com/office/powerpoint/2010/main" val="347893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计算机网络的产生背景</a:t>
            </a:r>
          </a:p>
        </p:txBody>
      </p:sp>
      <p:sp>
        <p:nvSpPr>
          <p:cNvPr id="3" name="内容占位符 2"/>
          <p:cNvSpPr>
            <a:spLocks noGrp="1"/>
          </p:cNvSpPr>
          <p:nvPr>
            <p:ph idx="1"/>
          </p:nvPr>
        </p:nvSpPr>
        <p:spPr>
          <a:xfrm>
            <a:off x="457200" y="1268760"/>
            <a:ext cx="8686800" cy="5589240"/>
          </a:xfrm>
        </p:spPr>
        <p:txBody>
          <a:bodyPr/>
          <a:lstStyle/>
          <a:p>
            <a:pPr>
              <a:lnSpc>
                <a:spcPct val="100000"/>
              </a:lnSpc>
            </a:pPr>
            <a:r>
              <a:rPr lang="en-US" altLang="zh-CN" dirty="0"/>
              <a:t>20 </a:t>
            </a:r>
            <a:r>
              <a:rPr lang="zh-CN" altLang="en-US" dirty="0"/>
              <a:t>世纪 </a:t>
            </a:r>
            <a:r>
              <a:rPr lang="en-US" altLang="zh-CN" dirty="0"/>
              <a:t>60 </a:t>
            </a:r>
            <a:r>
              <a:rPr lang="zh-CN" altLang="en-US" dirty="0"/>
              <a:t>年代初，美苏冷战时期的产物</a:t>
            </a:r>
            <a:endParaRPr lang="en-US" altLang="zh-CN" dirty="0"/>
          </a:p>
          <a:p>
            <a:pPr lvl="1">
              <a:lnSpc>
                <a:spcPct val="150000"/>
              </a:lnSpc>
            </a:pPr>
            <a:r>
              <a:rPr lang="zh-CN" altLang="en-US" sz="1800" dirty="0"/>
              <a:t>美国防部领导的远景研究</a:t>
            </a:r>
            <a:r>
              <a:rPr lang="zh-CN" altLang="en-US" sz="1800"/>
              <a:t>规划局</a:t>
            </a:r>
            <a:r>
              <a:rPr lang="en-US" altLang="zh-CN" sz="1800"/>
              <a:t>DARPA (Defense</a:t>
            </a:r>
            <a:r>
              <a:rPr lang="zh-CN" altLang="en-US" sz="1800"/>
              <a:t> </a:t>
            </a:r>
            <a:r>
              <a:rPr lang="en-US" altLang="zh-CN" sz="1800"/>
              <a:t>Advanced </a:t>
            </a:r>
            <a:r>
              <a:rPr lang="en-US" altLang="zh-CN" sz="1800" dirty="0"/>
              <a:t>Research Project Agency) </a:t>
            </a:r>
            <a:r>
              <a:rPr lang="zh-CN" altLang="en-US" sz="1800" dirty="0"/>
              <a:t>提出研制一种生存性</a:t>
            </a:r>
            <a:r>
              <a:rPr lang="en-US" altLang="zh-CN" sz="1800" dirty="0"/>
              <a:t>(survivability)</a:t>
            </a:r>
            <a:r>
              <a:rPr lang="zh-CN" altLang="en-US" sz="1800" dirty="0"/>
              <a:t>很强的网络</a:t>
            </a:r>
            <a:endParaRPr lang="en-US" altLang="zh-CN" sz="1800" dirty="0"/>
          </a:p>
          <a:p>
            <a:pPr lvl="1">
              <a:lnSpc>
                <a:spcPct val="150000"/>
              </a:lnSpc>
            </a:pPr>
            <a:r>
              <a:rPr lang="zh-CN" altLang="en-US" sz="1800" dirty="0"/>
              <a:t>传统的电路交换</a:t>
            </a:r>
            <a:r>
              <a:rPr lang="en-US" altLang="zh-CN" sz="1800" dirty="0"/>
              <a:t>(circuit switching)</a:t>
            </a:r>
            <a:r>
              <a:rPr lang="zh-CN" altLang="en-US" sz="1800" dirty="0"/>
              <a:t>的电信网生存性、容错性弱</a:t>
            </a:r>
            <a:endParaRPr lang="en-US" altLang="zh-CN" sz="1800" b="1" dirty="0">
              <a:ea typeface="华文楷体" panose="02010600040101010101" pitchFamily="2" charset="-122"/>
            </a:endParaRPr>
          </a:p>
          <a:p>
            <a:pPr lvl="2"/>
            <a:r>
              <a:rPr lang="zh-CN" altLang="en-US" b="1" dirty="0">
                <a:ea typeface="华文楷体" panose="02010600040101010101" pitchFamily="2" charset="-122"/>
              </a:rPr>
              <a:t>正在通信的电路中有一个交换机或有一条链路被炸毁，则整个通信电路就要中断；如要改用其他迂回电路，必须重新拨号建立连接</a:t>
            </a:r>
            <a:endParaRPr lang="en-US" altLang="zh-CN" b="1" dirty="0">
              <a:ea typeface="华文楷体" panose="02010600040101010101" pitchFamily="2" charset="-122"/>
            </a:endParaRPr>
          </a:p>
          <a:p>
            <a:pPr>
              <a:spcBef>
                <a:spcPts val="1200"/>
              </a:spcBef>
            </a:pPr>
            <a:r>
              <a:rPr lang="zh-CN" altLang="en-US" dirty="0"/>
              <a:t>新型网络基本特点</a:t>
            </a:r>
          </a:p>
          <a:p>
            <a:pPr lvl="1">
              <a:lnSpc>
                <a:spcPct val="150000"/>
              </a:lnSpc>
            </a:pPr>
            <a:r>
              <a:rPr lang="zh-CN" altLang="en-US" sz="1800" dirty="0"/>
              <a:t>用于计算机之间的数据传送，而非传统的语音电话</a:t>
            </a:r>
            <a:endParaRPr lang="en-US" altLang="zh-CN" sz="1800" dirty="0"/>
          </a:p>
          <a:p>
            <a:pPr lvl="1">
              <a:lnSpc>
                <a:spcPct val="150000"/>
              </a:lnSpc>
            </a:pPr>
            <a:r>
              <a:rPr lang="zh-CN" altLang="en-US" sz="1800" dirty="0"/>
              <a:t>能连接不同类型的计算机</a:t>
            </a:r>
          </a:p>
          <a:p>
            <a:pPr lvl="1">
              <a:lnSpc>
                <a:spcPct val="150000"/>
              </a:lnSpc>
            </a:pPr>
            <a:r>
              <a:rPr lang="zh-CN" altLang="en-US" sz="1800" dirty="0"/>
              <a:t>所有网络结点都同等重要，提高网络的生存性</a:t>
            </a:r>
          </a:p>
          <a:p>
            <a:pPr lvl="1">
              <a:lnSpc>
                <a:spcPct val="150000"/>
              </a:lnSpc>
            </a:pPr>
            <a:r>
              <a:rPr lang="zh-CN" altLang="en-US" sz="1800" dirty="0"/>
              <a:t>计算机在进行通信时，必须有冗余的路由</a:t>
            </a:r>
          </a:p>
          <a:p>
            <a:pPr lvl="1">
              <a:lnSpc>
                <a:spcPct val="150000"/>
              </a:lnSpc>
            </a:pPr>
            <a:r>
              <a:rPr lang="zh-CN" altLang="en-US" sz="1800" dirty="0"/>
              <a:t>网络的结构应当尽可能地简单，同时还能够非常可靠地传送数据  </a:t>
            </a:r>
            <a:endParaRPr lang="en-US" altLang="zh-CN" sz="1800"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Tree>
    <p:extLst>
      <p:ext uri="{BB962C8B-B14F-4D97-AF65-F5344CB8AC3E}">
        <p14:creationId xmlns:p14="http://schemas.microsoft.com/office/powerpoint/2010/main" val="2365414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的标准化工作</a:t>
            </a:r>
          </a:p>
        </p:txBody>
      </p:sp>
      <p:sp>
        <p:nvSpPr>
          <p:cNvPr id="3" name="内容占位符 2"/>
          <p:cNvSpPr>
            <a:spLocks noGrp="1"/>
          </p:cNvSpPr>
          <p:nvPr>
            <p:ph idx="1"/>
          </p:nvPr>
        </p:nvSpPr>
        <p:spPr>
          <a:xfrm>
            <a:off x="457200" y="1444978"/>
            <a:ext cx="8229600" cy="598311"/>
          </a:xfrm>
        </p:spPr>
        <p:txBody>
          <a:bodyPr/>
          <a:lstStyle/>
          <a:p>
            <a:r>
              <a:rPr lang="zh-CN" altLang="en-US" dirty="0"/>
              <a:t>各种</a:t>
            </a:r>
            <a:r>
              <a:rPr lang="en-US" altLang="zh-CN" dirty="0"/>
              <a:t>RFC</a:t>
            </a:r>
            <a:r>
              <a:rPr lang="zh-CN" altLang="en-US" dirty="0"/>
              <a:t>之间的关系</a:t>
            </a:r>
            <a:endParaRPr lang="en-US" altLang="zh-CN" dirty="0"/>
          </a:p>
        </p:txBody>
      </p:sp>
      <p:sp>
        <p:nvSpPr>
          <p:cNvPr id="4" name="灯片编号占位符 3"/>
          <p:cNvSpPr>
            <a:spLocks noGrp="1"/>
          </p:cNvSpPr>
          <p:nvPr>
            <p:ph type="sldNum" sz="quarter" idx="11"/>
          </p:nvPr>
        </p:nvSpPr>
        <p:spPr>
          <a:xfrm>
            <a:off x="8884356" y="6705599"/>
            <a:ext cx="208843" cy="152401"/>
          </a:xfrm>
        </p:spPr>
        <p:txBody>
          <a:bodyPr/>
          <a:lstStyle/>
          <a:p>
            <a:fld id="{1A7A0873-376A-4A4E-91BA-7081C35D808C}" type="slidenum">
              <a:rPr lang="zh-CN" altLang="en-US" smtClean="0"/>
              <a:pPr/>
              <a:t>30</a:t>
            </a:fld>
            <a:endParaRPr lang="zh-CN" altLang="en-US" dirty="0"/>
          </a:p>
        </p:txBody>
      </p:sp>
      <p:sp>
        <p:nvSpPr>
          <p:cNvPr id="6" name="Rectangle 2"/>
          <p:cNvSpPr>
            <a:spLocks noChangeArrowheads="1"/>
          </p:cNvSpPr>
          <p:nvPr/>
        </p:nvSpPr>
        <p:spPr bwMode="auto">
          <a:xfrm>
            <a:off x="925689" y="3054703"/>
            <a:ext cx="7442906" cy="3541363"/>
          </a:xfrm>
          <a:prstGeom prst="rect">
            <a:avLst/>
          </a:prstGeom>
          <a:solidFill>
            <a:srgbClr val="F4F4FA"/>
          </a:solidFill>
          <a:ln w="25400">
            <a:solidFill>
              <a:srgbClr val="DCDCEC"/>
            </a:solidFill>
          </a:ln>
          <a:effectLst/>
        </p:spPr>
        <p:txBody>
          <a:bodyPr wrap="none" anchor="ctr"/>
          <a:lstStyle/>
          <a:p>
            <a:endParaRPr lang="zh-CN" altLang="en-US"/>
          </a:p>
        </p:txBody>
      </p:sp>
      <p:sp>
        <p:nvSpPr>
          <p:cNvPr id="7" name="Rectangle 4"/>
          <p:cNvSpPr>
            <a:spLocks noChangeArrowheads="1"/>
          </p:cNvSpPr>
          <p:nvPr/>
        </p:nvSpPr>
        <p:spPr bwMode="auto">
          <a:xfrm>
            <a:off x="3483615" y="3272191"/>
            <a:ext cx="1580366" cy="466725"/>
          </a:xfrm>
          <a:prstGeom prst="rect">
            <a:avLst/>
          </a:prstGeom>
          <a:solidFill>
            <a:srgbClr val="CCCCE6"/>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zh-CN" altLang="en-US" dirty="0">
                <a:solidFill>
                  <a:schemeClr val="bg1"/>
                </a:solidFill>
                <a:latin typeface="Calibri" panose="020F0502020204030204" pitchFamily="34" charset="0"/>
                <a:ea typeface="黑体" panose="02010609060101010101" pitchFamily="49" charset="-122"/>
              </a:rPr>
              <a:t>建议标准</a:t>
            </a:r>
            <a:endParaRPr lang="zh-CN" altLang="zh-CN" dirty="0">
              <a:solidFill>
                <a:schemeClr val="bg1"/>
              </a:solidFill>
              <a:latin typeface="Calibri" panose="020F0502020204030204" pitchFamily="34" charset="0"/>
              <a:ea typeface="黑体" panose="02010609060101010101" pitchFamily="49" charset="-122"/>
            </a:endParaRPr>
          </a:p>
        </p:txBody>
      </p:sp>
      <p:sp>
        <p:nvSpPr>
          <p:cNvPr id="8" name="Rectangle 5"/>
          <p:cNvSpPr>
            <a:spLocks noChangeArrowheads="1"/>
          </p:cNvSpPr>
          <p:nvPr/>
        </p:nvSpPr>
        <p:spPr bwMode="auto">
          <a:xfrm>
            <a:off x="3515607" y="4149196"/>
            <a:ext cx="1543050" cy="469900"/>
          </a:xfrm>
          <a:prstGeom prst="rect">
            <a:avLst/>
          </a:prstGeom>
          <a:solidFill>
            <a:srgbClr val="9292C8"/>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zh-CN" altLang="en-US" dirty="0">
                <a:solidFill>
                  <a:schemeClr val="bg1"/>
                </a:solidFill>
                <a:latin typeface="Calibri" panose="020F0502020204030204" pitchFamily="34" charset="0"/>
                <a:ea typeface="黑体" panose="02010609060101010101" pitchFamily="49" charset="-122"/>
              </a:rPr>
              <a:t>草案标准</a:t>
            </a:r>
            <a:endParaRPr lang="zh-CN" altLang="zh-CN" dirty="0">
              <a:solidFill>
                <a:schemeClr val="bg1"/>
              </a:solidFill>
              <a:latin typeface="Calibri" panose="020F0502020204030204" pitchFamily="34" charset="0"/>
              <a:ea typeface="黑体" panose="02010609060101010101" pitchFamily="49" charset="-122"/>
            </a:endParaRPr>
          </a:p>
        </p:txBody>
      </p:sp>
      <p:sp>
        <p:nvSpPr>
          <p:cNvPr id="9" name="Rectangle 6"/>
          <p:cNvSpPr>
            <a:spLocks noChangeArrowheads="1"/>
          </p:cNvSpPr>
          <p:nvPr/>
        </p:nvSpPr>
        <p:spPr bwMode="auto">
          <a:xfrm>
            <a:off x="3515607" y="5029376"/>
            <a:ext cx="1543050" cy="468312"/>
          </a:xfrm>
          <a:prstGeom prst="rect">
            <a:avLst/>
          </a:prstGeom>
          <a:solidFill>
            <a:srgbClr val="333399"/>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en-US" altLang="zh-CN" dirty="0">
                <a:solidFill>
                  <a:schemeClr val="bg1"/>
                </a:solidFill>
                <a:latin typeface="Calibri" panose="020F0502020204030204" pitchFamily="34" charset="0"/>
                <a:ea typeface="黑体" panose="02010609060101010101" pitchFamily="49" charset="-122"/>
              </a:rPr>
              <a:t>Internet</a:t>
            </a:r>
            <a:r>
              <a:rPr lang="zh-CN" altLang="en-US" dirty="0">
                <a:solidFill>
                  <a:schemeClr val="bg1"/>
                </a:solidFill>
                <a:latin typeface="Calibri" panose="020F0502020204030204" pitchFamily="34" charset="0"/>
                <a:ea typeface="黑体" panose="02010609060101010101" pitchFamily="49" charset="-122"/>
              </a:rPr>
              <a:t>标准</a:t>
            </a:r>
            <a:endParaRPr lang="zh-CN" altLang="zh-CN" dirty="0">
              <a:solidFill>
                <a:schemeClr val="bg1"/>
              </a:solidFill>
              <a:latin typeface="Calibri" panose="020F0502020204030204" pitchFamily="34" charset="0"/>
              <a:ea typeface="黑体" panose="02010609060101010101" pitchFamily="49" charset="-122"/>
            </a:endParaRPr>
          </a:p>
        </p:txBody>
      </p:sp>
      <p:sp>
        <p:nvSpPr>
          <p:cNvPr id="10" name="Rectangle 7"/>
          <p:cNvSpPr>
            <a:spLocks noChangeArrowheads="1"/>
          </p:cNvSpPr>
          <p:nvPr/>
        </p:nvSpPr>
        <p:spPr bwMode="auto">
          <a:xfrm>
            <a:off x="3515607" y="5930546"/>
            <a:ext cx="1543050" cy="466725"/>
          </a:xfrm>
          <a:prstGeom prst="rect">
            <a:avLst/>
          </a:prstGeom>
          <a:solidFill>
            <a:srgbClr val="D9B28B"/>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zh-CN" altLang="en-US" dirty="0">
                <a:solidFill>
                  <a:schemeClr val="bg1"/>
                </a:solidFill>
                <a:latin typeface="Calibri" panose="020F0502020204030204" pitchFamily="34" charset="0"/>
                <a:ea typeface="黑体" panose="02010609060101010101" pitchFamily="49" charset="-122"/>
              </a:rPr>
              <a:t>历史的</a:t>
            </a:r>
            <a:r>
              <a:rPr lang="en-US" altLang="zh-CN" dirty="0">
                <a:solidFill>
                  <a:schemeClr val="bg1"/>
                </a:solidFill>
                <a:latin typeface="Calibri" panose="020F0502020204030204" pitchFamily="34" charset="0"/>
                <a:ea typeface="黑体" panose="02010609060101010101" pitchFamily="49" charset="-122"/>
              </a:rPr>
              <a:t>RFC</a:t>
            </a:r>
            <a:endParaRPr lang="zh-CN" altLang="zh-CN" dirty="0">
              <a:solidFill>
                <a:schemeClr val="bg1"/>
              </a:solidFill>
              <a:latin typeface="Calibri" panose="020F0502020204030204" pitchFamily="34" charset="0"/>
              <a:ea typeface="黑体" panose="02010609060101010101" pitchFamily="49" charset="-122"/>
            </a:endParaRPr>
          </a:p>
        </p:txBody>
      </p:sp>
      <p:sp>
        <p:nvSpPr>
          <p:cNvPr id="11" name="Rectangle 8"/>
          <p:cNvSpPr>
            <a:spLocks noChangeArrowheads="1"/>
          </p:cNvSpPr>
          <p:nvPr/>
        </p:nvSpPr>
        <p:spPr bwMode="auto">
          <a:xfrm>
            <a:off x="5593642" y="3272191"/>
            <a:ext cx="1744133" cy="466725"/>
          </a:xfrm>
          <a:prstGeom prst="rect">
            <a:avLst/>
          </a:prstGeom>
          <a:solidFill>
            <a:srgbClr val="D9B28B"/>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zh-CN" altLang="en-US" dirty="0">
                <a:solidFill>
                  <a:schemeClr val="bg1"/>
                </a:solidFill>
                <a:latin typeface="Calibri" panose="020F0502020204030204" pitchFamily="34" charset="0"/>
                <a:ea typeface="黑体" panose="02010609060101010101" pitchFamily="49" charset="-122"/>
              </a:rPr>
              <a:t>提供信息的 </a:t>
            </a:r>
            <a:r>
              <a:rPr lang="en-US" altLang="zh-CN" dirty="0">
                <a:solidFill>
                  <a:schemeClr val="bg1"/>
                </a:solidFill>
                <a:latin typeface="Calibri" panose="020F0502020204030204" pitchFamily="34" charset="0"/>
                <a:ea typeface="黑体" panose="02010609060101010101" pitchFamily="49" charset="-122"/>
              </a:rPr>
              <a:t>RFC</a:t>
            </a:r>
          </a:p>
        </p:txBody>
      </p:sp>
      <p:sp>
        <p:nvSpPr>
          <p:cNvPr id="12" name="Rectangle 9"/>
          <p:cNvSpPr>
            <a:spLocks noChangeArrowheads="1"/>
          </p:cNvSpPr>
          <p:nvPr/>
        </p:nvSpPr>
        <p:spPr bwMode="auto">
          <a:xfrm>
            <a:off x="1288906" y="3272191"/>
            <a:ext cx="1505804" cy="466725"/>
          </a:xfrm>
          <a:prstGeom prst="rect">
            <a:avLst/>
          </a:prstGeom>
          <a:solidFill>
            <a:srgbClr val="D9B28B"/>
          </a:solidFill>
          <a:ln w="9525">
            <a:solidFill>
              <a:srgbClr val="333399"/>
            </a:solidFill>
            <a:miter lim="800000"/>
            <a:headEnd/>
            <a:tailEnd/>
          </a:ln>
          <a:effectLst>
            <a:outerShdw dist="50800" dir="3420000" algn="ctr" rotWithShape="0">
              <a:schemeClr val="tx1">
                <a:lumMod val="65000"/>
                <a:lumOff val="35000"/>
              </a:schemeClr>
            </a:outerShdw>
          </a:effectLst>
        </p:spPr>
        <p:txBody>
          <a:bodyPr wrap="none" anchor="ctr"/>
          <a:lstStyle/>
          <a:p>
            <a:pPr algn="ctr" fontAlgn="base">
              <a:spcAft>
                <a:spcPct val="0"/>
              </a:spcAft>
              <a:buClr>
                <a:schemeClr val="bg2"/>
              </a:buClr>
              <a:buSzPct val="75000"/>
            </a:pPr>
            <a:r>
              <a:rPr lang="zh-CN" altLang="en-US" dirty="0">
                <a:solidFill>
                  <a:schemeClr val="bg1"/>
                </a:solidFill>
                <a:latin typeface="Calibri" panose="020F0502020204030204" pitchFamily="34" charset="0"/>
                <a:ea typeface="黑体" panose="02010609060101010101" pitchFamily="49" charset="-122"/>
              </a:rPr>
              <a:t>实验的</a:t>
            </a:r>
            <a:r>
              <a:rPr lang="en-US" altLang="zh-CN" dirty="0">
                <a:solidFill>
                  <a:schemeClr val="bg1"/>
                </a:solidFill>
                <a:latin typeface="Calibri" panose="020F0502020204030204" pitchFamily="34" charset="0"/>
                <a:ea typeface="黑体" panose="02010609060101010101" pitchFamily="49" charset="-122"/>
              </a:rPr>
              <a:t>RFC</a:t>
            </a:r>
            <a:endParaRPr lang="zh-CN" altLang="zh-CN" dirty="0">
              <a:solidFill>
                <a:schemeClr val="bg1"/>
              </a:solidFill>
              <a:latin typeface="Calibri" panose="020F0502020204030204" pitchFamily="34" charset="0"/>
              <a:ea typeface="黑体" panose="02010609060101010101" pitchFamily="49" charset="-122"/>
            </a:endParaRPr>
          </a:p>
        </p:txBody>
      </p:sp>
      <p:sp>
        <p:nvSpPr>
          <p:cNvPr id="13" name="Oval 10"/>
          <p:cNvSpPr>
            <a:spLocks noChangeArrowheads="1"/>
          </p:cNvSpPr>
          <p:nvPr/>
        </p:nvSpPr>
        <p:spPr bwMode="auto">
          <a:xfrm>
            <a:off x="3232327" y="2322517"/>
            <a:ext cx="2019300" cy="561975"/>
          </a:xfrm>
          <a:prstGeom prst="ellipse">
            <a:avLst/>
          </a:prstGeom>
          <a:solidFill>
            <a:srgbClr val="FFFFCC"/>
          </a:solidFill>
          <a:ln w="9525">
            <a:solidFill>
              <a:schemeClr val="bg1">
                <a:lumMod val="50000"/>
              </a:schemeClr>
            </a:solidFill>
            <a:miter lim="800000"/>
            <a:headEnd/>
            <a:tailEnd/>
          </a:ln>
          <a:effectLst>
            <a:outerShdw dist="50800" dir="3420000" algn="ctr" rotWithShape="0">
              <a:schemeClr val="bg1">
                <a:lumMod val="50000"/>
              </a:schemeClr>
            </a:outerShdw>
          </a:effectLst>
        </p:spPr>
        <p:txBody>
          <a:bodyPr wrap="none" anchor="ctr"/>
          <a:lstStyle/>
          <a:p>
            <a:pPr algn="ctr" fontAlgn="base">
              <a:spcAft>
                <a:spcPct val="0"/>
              </a:spcAft>
              <a:buClr>
                <a:schemeClr val="bg2"/>
              </a:buClr>
              <a:buSzPct val="75000"/>
            </a:pPr>
            <a:r>
              <a:rPr lang="en-US" altLang="zh-CN" dirty="0">
                <a:solidFill>
                  <a:schemeClr val="tx1">
                    <a:lumMod val="65000"/>
                    <a:lumOff val="35000"/>
                  </a:schemeClr>
                </a:solidFill>
                <a:latin typeface="Calibri" panose="020F0502020204030204" pitchFamily="34" charset="0"/>
                <a:ea typeface="黑体" panose="02010609060101010101" pitchFamily="49" charset="-122"/>
              </a:rPr>
              <a:t>Internet</a:t>
            </a:r>
            <a:r>
              <a:rPr lang="zh-CN" altLang="en-US" dirty="0">
                <a:solidFill>
                  <a:schemeClr val="tx1">
                    <a:lumMod val="65000"/>
                    <a:lumOff val="35000"/>
                  </a:schemeClr>
                </a:solidFill>
                <a:latin typeface="Calibri" panose="020F0502020204030204" pitchFamily="34" charset="0"/>
                <a:ea typeface="黑体" panose="02010609060101010101" pitchFamily="49" charset="-122"/>
              </a:rPr>
              <a:t>草案</a:t>
            </a:r>
            <a:endParaRPr lang="zh-CN" altLang="zh-CN" dirty="0">
              <a:solidFill>
                <a:schemeClr val="tx1">
                  <a:lumMod val="65000"/>
                  <a:lumOff val="35000"/>
                </a:schemeClr>
              </a:solidFill>
              <a:latin typeface="Calibri" panose="020F0502020204030204" pitchFamily="34" charset="0"/>
              <a:ea typeface="黑体" panose="02010609060101010101" pitchFamily="49" charset="-122"/>
            </a:endParaRPr>
          </a:p>
        </p:txBody>
      </p:sp>
      <p:sp>
        <p:nvSpPr>
          <p:cNvPr id="14" name="Line 11"/>
          <p:cNvSpPr>
            <a:spLocks noChangeShapeType="1"/>
          </p:cNvSpPr>
          <p:nvPr/>
        </p:nvSpPr>
        <p:spPr bwMode="auto">
          <a:xfrm>
            <a:off x="4287133" y="2901953"/>
            <a:ext cx="0" cy="370238"/>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2"/>
          <p:cNvSpPr>
            <a:spLocks noChangeShapeType="1"/>
          </p:cNvSpPr>
          <p:nvPr/>
        </p:nvSpPr>
        <p:spPr bwMode="auto">
          <a:xfrm>
            <a:off x="4287133" y="3738917"/>
            <a:ext cx="0" cy="410280"/>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p:cNvSpPr>
            <a:spLocks noChangeShapeType="1"/>
          </p:cNvSpPr>
          <p:nvPr/>
        </p:nvSpPr>
        <p:spPr bwMode="auto">
          <a:xfrm>
            <a:off x="4287133" y="4619097"/>
            <a:ext cx="0" cy="410280"/>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4"/>
          <p:cNvSpPr>
            <a:spLocks noChangeShapeType="1"/>
          </p:cNvSpPr>
          <p:nvPr/>
        </p:nvSpPr>
        <p:spPr bwMode="auto">
          <a:xfrm>
            <a:off x="4287133" y="5497689"/>
            <a:ext cx="0" cy="432858"/>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5"/>
          <p:cNvSpPr>
            <a:spLocks/>
          </p:cNvSpPr>
          <p:nvPr/>
        </p:nvSpPr>
        <p:spPr bwMode="auto">
          <a:xfrm>
            <a:off x="5296783" y="2619021"/>
            <a:ext cx="1110223" cy="653169"/>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6"/>
          <p:cNvSpPr>
            <a:spLocks/>
          </p:cNvSpPr>
          <p:nvPr/>
        </p:nvSpPr>
        <p:spPr bwMode="auto">
          <a:xfrm flipH="1">
            <a:off x="2031998" y="2619021"/>
            <a:ext cx="1201033" cy="65317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17"/>
          <p:cNvSpPr>
            <a:spLocks/>
          </p:cNvSpPr>
          <p:nvPr/>
        </p:nvSpPr>
        <p:spPr bwMode="auto">
          <a:xfrm rot="16200000" flipH="1">
            <a:off x="1457768" y="4360774"/>
            <a:ext cx="2570162" cy="1421695"/>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18"/>
          <p:cNvSpPr>
            <a:spLocks/>
          </p:cNvSpPr>
          <p:nvPr/>
        </p:nvSpPr>
        <p:spPr bwMode="auto">
          <a:xfrm rot="5400000">
            <a:off x="4477119" y="4382368"/>
            <a:ext cx="2573337" cy="128643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p:cNvSpPr>
            <a:spLocks noChangeShapeType="1"/>
          </p:cNvSpPr>
          <p:nvPr/>
        </p:nvSpPr>
        <p:spPr bwMode="auto">
          <a:xfrm rot="16200000">
            <a:off x="3153574" y="3145106"/>
            <a:ext cx="3172" cy="720898"/>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0"/>
          <p:cNvSpPr>
            <a:spLocks/>
          </p:cNvSpPr>
          <p:nvPr/>
        </p:nvSpPr>
        <p:spPr bwMode="auto">
          <a:xfrm>
            <a:off x="2764720" y="3756378"/>
            <a:ext cx="965200" cy="2174167"/>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Lst>
            <a:ahLst/>
            <a:cxnLst>
              <a:cxn ang="0">
                <a:pos x="T0" y="T1"/>
              </a:cxn>
              <a:cxn ang="0">
                <a:pos x="T2" y="T3"/>
              </a:cxn>
              <a:cxn ang="0">
                <a:pos x="T4" y="T5"/>
              </a:cxn>
              <a:cxn ang="0">
                <a:pos x="T6" y="T7"/>
              </a:cxn>
              <a:cxn ang="0">
                <a:pos x="T8" y="T9"/>
              </a:cxn>
              <a:cxn ang="0">
                <a:pos x="T10" y="T11"/>
              </a:cxn>
            </a:cxnLst>
            <a:rect l="0" t="0" r="r" b="b"/>
            <a:pathLst>
              <a:path w="528" h="1192">
                <a:moveTo>
                  <a:pt x="528" y="0"/>
                </a:moveTo>
                <a:lnTo>
                  <a:pt x="528" y="124"/>
                </a:lnTo>
                <a:lnTo>
                  <a:pt x="0" y="124"/>
                </a:lnTo>
                <a:lnTo>
                  <a:pt x="0" y="1112"/>
                </a:lnTo>
                <a:lnTo>
                  <a:pt x="472" y="1111"/>
                </a:lnTo>
                <a:lnTo>
                  <a:pt x="473" y="1192"/>
                </a:ln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1"/>
          <p:cNvSpPr>
            <a:spLocks/>
          </p:cNvSpPr>
          <p:nvPr/>
        </p:nvSpPr>
        <p:spPr bwMode="auto">
          <a:xfrm>
            <a:off x="3115558" y="4625446"/>
            <a:ext cx="866775" cy="1305099"/>
          </a:xfrm>
          <a:custGeom>
            <a:avLst/>
            <a:gdLst>
              <a:gd name="T0" fmla="*/ 472 w 473"/>
              <a:gd name="T1" fmla="*/ 0 h 708"/>
              <a:gd name="T2" fmla="*/ 472 w 473"/>
              <a:gd name="T3" fmla="*/ 119 h 708"/>
              <a:gd name="T4" fmla="*/ 0 w 473"/>
              <a:gd name="T5" fmla="*/ 120 h 708"/>
              <a:gd name="T6" fmla="*/ 0 w 473"/>
              <a:gd name="T7" fmla="*/ 556 h 708"/>
              <a:gd name="T8" fmla="*/ 472 w 473"/>
              <a:gd name="T9" fmla="*/ 556 h 708"/>
              <a:gd name="T10" fmla="*/ 473 w 473"/>
              <a:gd name="T11" fmla="*/ 708 h 708"/>
            </a:gdLst>
            <a:ahLst/>
            <a:cxnLst>
              <a:cxn ang="0">
                <a:pos x="T0" y="T1"/>
              </a:cxn>
              <a:cxn ang="0">
                <a:pos x="T2" y="T3"/>
              </a:cxn>
              <a:cxn ang="0">
                <a:pos x="T4" y="T5"/>
              </a:cxn>
              <a:cxn ang="0">
                <a:pos x="T6" y="T7"/>
              </a:cxn>
              <a:cxn ang="0">
                <a:pos x="T8" y="T9"/>
              </a:cxn>
              <a:cxn ang="0">
                <a:pos x="T10" y="T11"/>
              </a:cxn>
            </a:cxnLst>
            <a:rect l="0" t="0" r="r" b="b"/>
            <a:pathLst>
              <a:path w="473" h="708">
                <a:moveTo>
                  <a:pt x="472" y="0"/>
                </a:moveTo>
                <a:lnTo>
                  <a:pt x="472" y="119"/>
                </a:lnTo>
                <a:lnTo>
                  <a:pt x="0" y="120"/>
                </a:lnTo>
                <a:lnTo>
                  <a:pt x="0" y="556"/>
                </a:lnTo>
                <a:lnTo>
                  <a:pt x="472" y="556"/>
                </a:lnTo>
                <a:lnTo>
                  <a:pt x="473" y="708"/>
                </a:ln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上下箭头 35"/>
          <p:cNvSpPr/>
          <p:nvPr/>
        </p:nvSpPr>
        <p:spPr>
          <a:xfrm>
            <a:off x="7792856" y="3094393"/>
            <a:ext cx="233723" cy="3501674"/>
          </a:xfrm>
          <a:prstGeom prst="upDownArrow">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32"/>
          <p:cNvSpPr txBox="1">
            <a:spLocks noChangeArrowheads="1"/>
          </p:cNvSpPr>
          <p:nvPr/>
        </p:nvSpPr>
        <p:spPr bwMode="auto">
          <a:xfrm>
            <a:off x="7356645" y="4366410"/>
            <a:ext cx="1047750" cy="460382"/>
          </a:xfrm>
          <a:prstGeom prst="rect">
            <a:avLst/>
          </a:prstGeom>
          <a:noFill/>
          <a:ln>
            <a:noFill/>
          </a:ln>
          <a:effectLst/>
        </p:spPr>
        <p:txBody>
          <a:bodyPr wrap="square">
            <a:spAutoFit/>
          </a:bodyPr>
          <a:lstStyle/>
          <a:p>
            <a:pPr fontAlgn="base">
              <a:lnSpc>
                <a:spcPct val="150000"/>
              </a:lnSpc>
              <a:spcBef>
                <a:spcPct val="20000"/>
              </a:spcBef>
              <a:spcAft>
                <a:spcPct val="0"/>
              </a:spcAft>
              <a:buClr>
                <a:schemeClr val="bg2"/>
              </a:buClr>
              <a:buSzPct val="75000"/>
            </a:pPr>
            <a:r>
              <a:rPr lang="en-US" altLang="zh-CN" b="1" dirty="0">
                <a:solidFill>
                  <a:schemeClr val="accent5">
                    <a:lumMod val="25000"/>
                  </a:schemeClr>
                </a:solidFill>
                <a:latin typeface="Calibri" panose="020F0502020204030204" pitchFamily="34" charset="0"/>
                <a:ea typeface="黑体" panose="02010609060101010101" pitchFamily="49" charset="-122"/>
              </a:rPr>
              <a:t>6 </a:t>
            </a:r>
            <a:r>
              <a:rPr lang="zh-CN" altLang="en-US" b="1" dirty="0">
                <a:solidFill>
                  <a:schemeClr val="accent5">
                    <a:lumMod val="25000"/>
                  </a:schemeClr>
                </a:solidFill>
                <a:latin typeface="Calibri" panose="020F0502020204030204" pitchFamily="34" charset="0"/>
                <a:ea typeface="黑体" panose="02010609060101010101" pitchFamily="49" charset="-122"/>
              </a:rPr>
              <a:t>种 </a:t>
            </a:r>
            <a:r>
              <a:rPr lang="en-US" altLang="zh-CN" b="1" dirty="0">
                <a:solidFill>
                  <a:schemeClr val="accent5">
                    <a:lumMod val="25000"/>
                  </a:schemeClr>
                </a:solidFill>
                <a:latin typeface="Calibri" panose="020F0502020204030204" pitchFamily="34" charset="0"/>
                <a:ea typeface="黑体" panose="02010609060101010101" pitchFamily="49" charset="-122"/>
              </a:rPr>
              <a:t>RFC</a:t>
            </a:r>
          </a:p>
        </p:txBody>
      </p:sp>
    </p:spTree>
    <p:extLst>
      <p:ext uri="{BB962C8B-B14F-4D97-AF65-F5344CB8AC3E}">
        <p14:creationId xmlns:p14="http://schemas.microsoft.com/office/powerpoint/2010/main" val="271224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537967"/>
            <a:ext cx="7586420" cy="4149910"/>
          </a:xfrm>
        </p:spPr>
        <p:txBody>
          <a:bodyPr/>
          <a:lstStyle/>
          <a:p>
            <a:r>
              <a:rPr lang="zh-CN" altLang="en-US" sz="3200"/>
              <a:t>计算机网络</a:t>
            </a:r>
            <a:r>
              <a:rPr lang="zh-CN" altLang="en-US" sz="3200" dirty="0"/>
              <a:t>的起源与发展</a:t>
            </a:r>
            <a:r>
              <a:rPr lang="en-US" altLang="zh-CN" sz="3200" dirty="0"/>
              <a:t>  </a:t>
            </a:r>
          </a:p>
          <a:p>
            <a:r>
              <a:rPr lang="en-US" altLang="zh-CN" sz="3200" dirty="0">
                <a:solidFill>
                  <a:srgbClr val="FF0000"/>
                </a:solidFill>
              </a:rPr>
              <a:t> Internet</a:t>
            </a:r>
            <a:r>
              <a:rPr lang="zh-CN" altLang="en-US" sz="3200" dirty="0">
                <a:solidFill>
                  <a:srgbClr val="FF0000"/>
                </a:solidFill>
              </a:rPr>
              <a:t>的组成</a:t>
            </a:r>
            <a:endParaRPr lang="en-US" altLang="zh-CN" sz="3200" dirty="0">
              <a:solidFill>
                <a:srgbClr val="FF0000"/>
              </a:solidFill>
            </a:endParaRPr>
          </a:p>
          <a:p>
            <a:r>
              <a:rPr lang="zh-CN" altLang="en-US" sz="3200" dirty="0"/>
              <a:t>计算机网络的性能</a:t>
            </a:r>
          </a:p>
          <a:p>
            <a:r>
              <a:rPr lang="zh-CN" altLang="en-US" sz="3200" dirty="0"/>
              <a:t>计算机网络</a:t>
            </a:r>
            <a:r>
              <a:rPr lang="zh-CN" altLang="en-US" sz="3200"/>
              <a:t>体系结构 </a:t>
            </a:r>
            <a:endParaRPr lang="en-US" altLang="zh-CN" sz="3200" dirty="0"/>
          </a:p>
        </p:txBody>
      </p:sp>
      <p:sp>
        <p:nvSpPr>
          <p:cNvPr id="5" name="文本框 4"/>
          <p:cNvSpPr txBox="1"/>
          <p:nvPr/>
        </p:nvSpPr>
        <p:spPr>
          <a:xfrm>
            <a:off x="225778" y="6243935"/>
            <a:ext cx="8461022" cy="425758"/>
          </a:xfrm>
          <a:prstGeom prst="rect">
            <a:avLst/>
          </a:prstGeom>
          <a:noFill/>
        </p:spPr>
        <p:txBody>
          <a:bodyPr wrap="square" rtlCol="0">
            <a:spAutoFit/>
          </a:bodyPr>
          <a:lstStyle/>
          <a:p>
            <a:pPr fontAlgn="base">
              <a:lnSpc>
                <a:spcPct val="150000"/>
              </a:lnSpc>
              <a:spcBef>
                <a:spcPct val="20000"/>
              </a:spcBef>
              <a:spcAft>
                <a:spcPct val="0"/>
              </a:spcAft>
              <a:buClr>
                <a:schemeClr val="bg2"/>
              </a:buClr>
              <a:buSzPct val="75000"/>
            </a:pP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课程课件中部分内容及图片来源于互联网、教科书，没有全部索引标注，版权归原作者所有</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Tree>
    <p:extLst>
      <p:ext uri="{BB962C8B-B14F-4D97-AF65-F5344CB8AC3E}">
        <p14:creationId xmlns:p14="http://schemas.microsoft.com/office/powerpoint/2010/main" val="3682551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209" y="926592"/>
            <a:ext cx="8193905" cy="5818247"/>
            <a:chOff x="1378516" y="1863043"/>
            <a:chExt cx="5752140" cy="3414887"/>
          </a:xfrm>
        </p:grpSpPr>
        <p:sp>
          <p:nvSpPr>
            <p:cNvPr id="323" name="椭圆 322"/>
            <p:cNvSpPr/>
            <p:nvPr/>
          </p:nvSpPr>
          <p:spPr>
            <a:xfrm>
              <a:off x="1378516" y="1863043"/>
              <a:ext cx="5752140" cy="3414887"/>
            </a:xfrm>
            <a:prstGeom prst="ellipse">
              <a:avLst/>
            </a:prstGeom>
            <a:solidFill>
              <a:srgbClr val="FFF5D9">
                <a:alpha val="61000"/>
              </a:srgbClr>
            </a:solidFill>
            <a:ln w="12700">
              <a:solidFill>
                <a:srgbClr val="7E5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28" name="Text Box 48"/>
            <p:cNvSpPr txBox="1">
              <a:spLocks noChangeArrowheads="1"/>
            </p:cNvSpPr>
            <p:nvPr/>
          </p:nvSpPr>
          <p:spPr bwMode="auto">
            <a:xfrm>
              <a:off x="3612549" y="2032177"/>
              <a:ext cx="1335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dirty="0">
                  <a:solidFill>
                    <a:schemeClr val="tx1">
                      <a:lumMod val="50000"/>
                      <a:lumOff val="50000"/>
                    </a:schemeClr>
                  </a:solidFill>
                  <a:ea typeface="黑体" panose="02010609060101010101" pitchFamily="49" charset="-122"/>
                </a:rPr>
                <a:t>网络边缘</a:t>
              </a:r>
            </a:p>
          </p:txBody>
        </p:sp>
      </p:grpSp>
      <p:sp>
        <p:nvSpPr>
          <p:cNvPr id="324" name="椭圆 323"/>
          <p:cNvSpPr/>
          <p:nvPr/>
        </p:nvSpPr>
        <p:spPr>
          <a:xfrm>
            <a:off x="2090559" y="2385720"/>
            <a:ext cx="4422934" cy="1993807"/>
          </a:xfrm>
          <a:prstGeom prst="ellipse">
            <a:avLst/>
          </a:prstGeom>
          <a:solidFill>
            <a:srgbClr val="F4F4FA"/>
          </a:solidFill>
          <a:ln w="19050">
            <a:solidFill>
              <a:srgbClr val="D7D7E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2000" dirty="0">
                <a:solidFill>
                  <a:schemeClr val="tx1">
                    <a:lumMod val="50000"/>
                    <a:lumOff val="50000"/>
                  </a:schemeClr>
                </a:solidFill>
                <a:ea typeface="黑体" panose="02010609060101010101" pitchFamily="49" charset="-122"/>
              </a:rPr>
              <a:t>网络核心</a:t>
            </a:r>
          </a:p>
        </p:txBody>
      </p:sp>
      <p:sp>
        <p:nvSpPr>
          <p:cNvPr id="2" name="标题 1"/>
          <p:cNvSpPr>
            <a:spLocks noGrp="1"/>
          </p:cNvSpPr>
          <p:nvPr>
            <p:ph type="title"/>
          </p:nvPr>
        </p:nvSpPr>
        <p:spPr/>
        <p:txBody>
          <a:bodyPr/>
          <a:lstStyle/>
          <a:p>
            <a:r>
              <a:rPr lang="en-US" altLang="zh-CN" dirty="0"/>
              <a:t>Internet</a:t>
            </a:r>
            <a:r>
              <a:rPr lang="zh-CN" altLang="en-US" dirty="0"/>
              <a:t>组成</a:t>
            </a:r>
          </a:p>
        </p:txBody>
      </p:sp>
      <p:sp>
        <p:nvSpPr>
          <p:cNvPr id="4" name="灯片编号占位符 3"/>
          <p:cNvSpPr>
            <a:spLocks noGrp="1"/>
          </p:cNvSpPr>
          <p:nvPr>
            <p:ph type="sldNum" sz="quarter" idx="11"/>
          </p:nvPr>
        </p:nvSpPr>
        <p:spPr>
          <a:xfrm>
            <a:off x="8827911" y="6961631"/>
            <a:ext cx="208843" cy="152401"/>
          </a:xfrm>
        </p:spPr>
        <p:txBody>
          <a:bodyPr/>
          <a:lstStyle/>
          <a:p>
            <a:fld id="{1A7A0873-376A-4A4E-91BA-7081C35D808C}" type="slidenum">
              <a:rPr lang="zh-CN" altLang="en-US" smtClean="0"/>
              <a:pPr/>
              <a:t>32</a:t>
            </a:fld>
            <a:endParaRPr lang="zh-CN" altLang="en-US" dirty="0"/>
          </a:p>
        </p:txBody>
      </p:sp>
      <p:grpSp>
        <p:nvGrpSpPr>
          <p:cNvPr id="40" name="组合 39"/>
          <p:cNvGrpSpPr/>
          <p:nvPr/>
        </p:nvGrpSpPr>
        <p:grpSpPr>
          <a:xfrm>
            <a:off x="2074548" y="2367611"/>
            <a:ext cx="4395812" cy="1993807"/>
            <a:chOff x="2074548" y="2367611"/>
            <a:chExt cx="4395812" cy="1993807"/>
          </a:xfrm>
        </p:grpSpPr>
        <p:sp>
          <p:nvSpPr>
            <p:cNvPr id="8" name="椭圆 7"/>
            <p:cNvSpPr/>
            <p:nvPr/>
          </p:nvSpPr>
          <p:spPr>
            <a:xfrm>
              <a:off x="2074548" y="2367611"/>
              <a:ext cx="4395812" cy="1993807"/>
            </a:xfrm>
            <a:prstGeom prst="ellipse">
              <a:avLst/>
            </a:prstGeom>
            <a:solidFill>
              <a:srgbClr val="F4F4FA"/>
            </a:solidFill>
            <a:ln w="19050">
              <a:solidFill>
                <a:srgbClr val="D7D7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2" name="组合 91"/>
            <p:cNvGrpSpPr/>
            <p:nvPr/>
          </p:nvGrpSpPr>
          <p:grpSpPr>
            <a:xfrm>
              <a:off x="2245803" y="2764324"/>
              <a:ext cx="1560025" cy="834663"/>
              <a:chOff x="3087051" y="2529247"/>
              <a:chExt cx="1560025" cy="834663"/>
            </a:xfrm>
          </p:grpSpPr>
          <p:pic>
            <p:nvPicPr>
              <p:cNvPr id="7"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 Box 48"/>
              <p:cNvSpPr txBox="1">
                <a:spLocks noChangeArrowheads="1"/>
              </p:cNvSpPr>
              <p:nvPr/>
            </p:nvSpPr>
            <p:spPr bwMode="auto">
              <a:xfrm>
                <a:off x="3298049" y="2529247"/>
                <a:ext cx="12843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local/regional ISP</a:t>
                </a:r>
                <a:endParaRPr kumimoji="1" lang="zh-CN" altLang="en-US" sz="1100" dirty="0">
                  <a:ea typeface="黑体" panose="02010609060101010101" pitchFamily="49" charset="-122"/>
                </a:endParaRPr>
              </a:p>
            </p:txBody>
          </p:sp>
          <p:cxnSp>
            <p:nvCxnSpPr>
              <p:cNvPr id="46" name="直接连接符 45"/>
              <p:cNvCxnSpPr>
                <a:stCxn id="39" idx="0"/>
                <a:endCxn id="42"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9" idx="0"/>
                <a:endCxn id="43"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2"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3"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3" name="组合 2"/>
            <p:cNvGrpSpPr/>
            <p:nvPr/>
          </p:nvGrpSpPr>
          <p:grpSpPr>
            <a:xfrm>
              <a:off x="3855520" y="2418376"/>
              <a:ext cx="1924541" cy="1287992"/>
              <a:chOff x="4123744" y="2345224"/>
              <a:chExt cx="1924541" cy="1287992"/>
            </a:xfrm>
          </p:grpSpPr>
          <p:grpSp>
            <p:nvGrpSpPr>
              <p:cNvPr id="10" name="Group 42"/>
              <p:cNvGrpSpPr>
                <a:grpSpLocks/>
              </p:cNvGrpSpPr>
              <p:nvPr/>
            </p:nvGrpSpPr>
            <p:grpSpPr bwMode="auto">
              <a:xfrm>
                <a:off x="4123744" y="2528880"/>
                <a:ext cx="1924541" cy="1104336"/>
                <a:chOff x="3611" y="1812"/>
                <a:chExt cx="1736" cy="1043"/>
              </a:xfrm>
            </p:grpSpPr>
            <p:grpSp>
              <p:nvGrpSpPr>
                <p:cNvPr id="11" name="Group 43"/>
                <p:cNvGrpSpPr>
                  <a:grpSpLocks/>
                </p:cNvGrpSpPr>
                <p:nvPr/>
              </p:nvGrpSpPr>
              <p:grpSpPr bwMode="auto">
                <a:xfrm>
                  <a:off x="3611" y="1816"/>
                  <a:ext cx="1730" cy="1034"/>
                  <a:chOff x="3611" y="1816"/>
                  <a:chExt cx="1730" cy="1034"/>
                </a:xfrm>
              </p:grpSpPr>
              <p:sp>
                <p:nvSpPr>
                  <p:cNvPr id="29"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 name="Group 53"/>
                <p:cNvGrpSpPr>
                  <a:grpSpLocks/>
                </p:cNvGrpSpPr>
                <p:nvPr/>
              </p:nvGrpSpPr>
              <p:grpSpPr bwMode="auto">
                <a:xfrm>
                  <a:off x="3611" y="1812"/>
                  <a:ext cx="1736" cy="1043"/>
                  <a:chOff x="3611" y="1812"/>
                  <a:chExt cx="1736" cy="1043"/>
                </a:xfrm>
              </p:grpSpPr>
              <p:sp>
                <p:nvSpPr>
                  <p:cNvPr id="13"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cxnSp>
            <p:nvCxnSpPr>
              <p:cNvPr id="70" name="直接连接符 69"/>
              <p:cNvCxnSpPr>
                <a:stCxn id="67" idx="1"/>
                <a:endCxn id="66" idx="0"/>
              </p:cNvCxnSpPr>
              <p:nvPr/>
            </p:nvCxnSpPr>
            <p:spPr>
              <a:xfrm flipV="1">
                <a:off x="4516631" y="2739452"/>
                <a:ext cx="621515" cy="2999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8" idx="3"/>
                <a:endCxn id="66" idx="0"/>
              </p:cNvCxnSpPr>
              <p:nvPr/>
            </p:nvCxnSpPr>
            <p:spPr>
              <a:xfrm flipH="1" flipV="1">
                <a:off x="5138146" y="2739452"/>
                <a:ext cx="675309" cy="31403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9" idx="1"/>
                <a:endCxn id="67" idx="2"/>
              </p:cNvCxnSpPr>
              <p:nvPr/>
            </p:nvCxnSpPr>
            <p:spPr>
              <a:xfrm flipH="1" flipV="1">
                <a:off x="4668447" y="3143616"/>
                <a:ext cx="402348" cy="1731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9" idx="2"/>
                <a:endCxn id="68" idx="2"/>
              </p:cNvCxnSpPr>
              <p:nvPr/>
            </p:nvCxnSpPr>
            <p:spPr>
              <a:xfrm flipV="1">
                <a:off x="5222611" y="3157686"/>
                <a:ext cx="439028" cy="26330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9" idx="2"/>
                <a:endCxn id="66" idx="0"/>
              </p:cNvCxnSpPr>
              <p:nvPr/>
            </p:nvCxnSpPr>
            <p:spPr>
              <a:xfrm flipH="1" flipV="1">
                <a:off x="5138146" y="2739452"/>
                <a:ext cx="84465" cy="681543"/>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68" idx="1"/>
                <a:endCxn id="67" idx="1"/>
              </p:cNvCxnSpPr>
              <p:nvPr/>
            </p:nvCxnSpPr>
            <p:spPr>
              <a:xfrm flipH="1" flipV="1">
                <a:off x="4516631" y="3039421"/>
                <a:ext cx="993192" cy="1407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6"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6330" y="2739452"/>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9823" y="2949295"/>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9"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0795" y="321260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6631" y="2935225"/>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1" name="Text Box 48"/>
              <p:cNvSpPr txBox="1">
                <a:spLocks noChangeArrowheads="1"/>
              </p:cNvSpPr>
              <p:nvPr/>
            </p:nvSpPr>
            <p:spPr bwMode="auto">
              <a:xfrm>
                <a:off x="4442532" y="2345224"/>
                <a:ext cx="13628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national/global ISP</a:t>
                </a:r>
                <a:endParaRPr kumimoji="1" lang="zh-CN" altLang="en-US" sz="1100" dirty="0">
                  <a:ea typeface="黑体" panose="02010609060101010101" pitchFamily="49" charset="-122"/>
                </a:endParaRPr>
              </a:p>
            </p:txBody>
          </p:sp>
        </p:grpSp>
        <p:grpSp>
          <p:nvGrpSpPr>
            <p:cNvPr id="94" name="组合 93"/>
            <p:cNvGrpSpPr/>
            <p:nvPr/>
          </p:nvGrpSpPr>
          <p:grpSpPr>
            <a:xfrm>
              <a:off x="3025428" y="3688448"/>
              <a:ext cx="1560025" cy="615994"/>
              <a:chOff x="3087051" y="2747916"/>
              <a:chExt cx="1560025" cy="615994"/>
            </a:xfrm>
          </p:grpSpPr>
          <p:pic>
            <p:nvPicPr>
              <p:cNvPr id="95"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7" name="直接连接符 96"/>
              <p:cNvCxnSpPr>
                <a:stCxn id="100" idx="0"/>
                <a:endCxn id="101"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00" idx="0"/>
                <a:endCxn id="102"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0"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1"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cxnSp>
          <p:nvCxnSpPr>
            <p:cNvPr id="103" name="直接连接符 102"/>
            <p:cNvCxnSpPr>
              <a:stCxn id="43" idx="3"/>
              <a:endCxn id="67" idx="2"/>
            </p:cNvCxnSpPr>
            <p:nvPr/>
          </p:nvCxnSpPr>
          <p:spPr>
            <a:xfrm flipV="1">
              <a:off x="3585176" y="3216768"/>
              <a:ext cx="815047" cy="1375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0" idx="3"/>
            </p:cNvCxnSpPr>
            <p:nvPr/>
          </p:nvCxnSpPr>
          <p:spPr>
            <a:xfrm flipV="1">
              <a:off x="3993708" y="3360035"/>
              <a:ext cx="1106983" cy="51848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00" idx="0"/>
            </p:cNvCxnSpPr>
            <p:nvPr/>
          </p:nvCxnSpPr>
          <p:spPr>
            <a:xfrm flipV="1">
              <a:off x="3841892" y="3082656"/>
              <a:ext cx="704635" cy="691672"/>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6209" y="2893103"/>
            <a:ext cx="1690634" cy="1475653"/>
            <a:chOff x="563385" y="2871895"/>
            <a:chExt cx="1690634" cy="1475653"/>
          </a:xfrm>
        </p:grpSpPr>
        <p:grpSp>
          <p:nvGrpSpPr>
            <p:cNvPr id="115" name="组合 114"/>
            <p:cNvGrpSpPr/>
            <p:nvPr/>
          </p:nvGrpSpPr>
          <p:grpSpPr>
            <a:xfrm>
              <a:off x="563385" y="2871895"/>
              <a:ext cx="1690634" cy="1475653"/>
              <a:chOff x="878293" y="2901257"/>
              <a:chExt cx="1585900" cy="1195001"/>
            </a:xfrm>
          </p:grpSpPr>
          <p:sp>
            <p:nvSpPr>
              <p:cNvPr id="112" name="等腰三角形 111"/>
              <p:cNvSpPr/>
              <p:nvPr/>
            </p:nvSpPr>
            <p:spPr>
              <a:xfrm>
                <a:off x="878293" y="2901257"/>
                <a:ext cx="1585900" cy="404759"/>
              </a:xfrm>
              <a:prstGeom prst="triangle">
                <a:avLst>
                  <a:gd name="adj" fmla="val 49107"/>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矩形 112"/>
              <p:cNvSpPr/>
              <p:nvPr/>
            </p:nvSpPr>
            <p:spPr>
              <a:xfrm>
                <a:off x="1106893" y="3295694"/>
                <a:ext cx="1152103" cy="800564"/>
              </a:xfrm>
              <a:prstGeom prst="rect">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16" name="Picture 3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518" y="3155367"/>
              <a:ext cx="347908" cy="32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342" descr="generic_lapto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5264" y="3766890"/>
              <a:ext cx="323373" cy="3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图片 117"/>
            <p:cNvPicPr>
              <a:picLocks noChangeAspect="1"/>
            </p:cNvPicPr>
            <p:nvPr/>
          </p:nvPicPr>
          <p:blipFill>
            <a:blip r:embed="rId7" cstate="print"/>
            <a:stretch>
              <a:fillRect/>
            </a:stretch>
          </p:blipFill>
          <p:spPr>
            <a:xfrm>
              <a:off x="986605" y="3671409"/>
              <a:ext cx="220500" cy="400116"/>
            </a:xfrm>
            <a:prstGeom prst="rect">
              <a:avLst/>
            </a:prstGeom>
          </p:spPr>
        </p:pic>
        <p:grpSp>
          <p:nvGrpSpPr>
            <p:cNvPr id="119" name="Group 25"/>
            <p:cNvGrpSpPr>
              <a:grpSpLocks/>
            </p:cNvGrpSpPr>
            <p:nvPr/>
          </p:nvGrpSpPr>
          <p:grpSpPr bwMode="auto">
            <a:xfrm>
              <a:off x="1499364" y="3223455"/>
              <a:ext cx="456345" cy="319953"/>
              <a:chOff x="920" y="1436"/>
              <a:chExt cx="188" cy="129"/>
            </a:xfrm>
          </p:grpSpPr>
          <p:pic>
            <p:nvPicPr>
              <p:cNvPr id="120" name="Picture 26" descr="16ILAJ24"/>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 y="1481"/>
                <a:ext cx="188" cy="84"/>
              </a:xfrm>
              <a:prstGeom prst="rect">
                <a:avLst/>
              </a:prstGeom>
              <a:noFill/>
              <a:extLst>
                <a:ext uri="{909E8E84-426E-40DD-AFC4-6F175D3DCCD1}">
                  <a14:hiddenFill xmlns:a14="http://schemas.microsoft.com/office/drawing/2010/main">
                    <a:solidFill>
                      <a:srgbClr val="FFFFFF"/>
                    </a:solidFill>
                  </a14:hiddenFill>
                </a:ext>
              </a:extLst>
            </p:spPr>
          </p:pic>
          <p:sp>
            <p:nvSpPr>
              <p:cNvPr id="121" name="Line 27"/>
              <p:cNvSpPr>
                <a:spLocks noChangeShapeType="1"/>
              </p:cNvSpPr>
              <p:nvPr/>
            </p:nvSpPr>
            <p:spPr bwMode="auto">
              <a:xfrm flipV="1">
                <a:off x="985" y="1436"/>
                <a:ext cx="0" cy="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24" name="直接连接符 123"/>
            <p:cNvCxnSpPr/>
            <p:nvPr/>
          </p:nvCxnSpPr>
          <p:spPr>
            <a:xfrm flipH="1" flipV="1">
              <a:off x="1128824" y="3333716"/>
              <a:ext cx="663050" cy="1155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6" name="Group 34"/>
            <p:cNvGrpSpPr>
              <a:grpSpLocks/>
            </p:cNvGrpSpPr>
            <p:nvPr/>
          </p:nvGrpSpPr>
          <p:grpSpPr bwMode="auto">
            <a:xfrm rot="18252759">
              <a:off x="1377413" y="3477907"/>
              <a:ext cx="260529" cy="370336"/>
              <a:chOff x="4201" y="1344"/>
              <a:chExt cx="750" cy="1002"/>
            </a:xfrm>
          </p:grpSpPr>
          <p:sp>
            <p:nvSpPr>
              <p:cNvPr id="127"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128"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129"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sp>
          <p:nvSpPr>
            <p:cNvPr id="132" name="Text Box 48"/>
            <p:cNvSpPr txBox="1">
              <a:spLocks noChangeArrowheads="1"/>
            </p:cNvSpPr>
            <p:nvPr/>
          </p:nvSpPr>
          <p:spPr bwMode="auto">
            <a:xfrm>
              <a:off x="915435" y="4062385"/>
              <a:ext cx="10935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home network</a:t>
              </a:r>
              <a:endParaRPr kumimoji="1" lang="zh-CN" altLang="en-US" sz="1100" dirty="0">
                <a:ea typeface="黑体" panose="02010609060101010101" pitchFamily="49" charset="-122"/>
              </a:endParaRPr>
            </a:p>
          </p:txBody>
        </p:sp>
      </p:grpSp>
      <p:cxnSp>
        <p:nvCxnSpPr>
          <p:cNvPr id="130" name="直接连接符 129"/>
          <p:cNvCxnSpPr>
            <a:stCxn id="42" idx="1"/>
            <a:endCxn id="120" idx="3"/>
          </p:cNvCxnSpPr>
          <p:nvPr/>
        </p:nvCxnSpPr>
        <p:spPr>
          <a:xfrm flipH="1">
            <a:off x="1398533" y="3340267"/>
            <a:ext cx="1108894" cy="12017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3" name="直接连接符 342"/>
          <p:cNvCxnSpPr>
            <a:stCxn id="101" idx="2"/>
            <a:endCxn id="414" idx="2"/>
          </p:cNvCxnSpPr>
          <p:nvPr/>
        </p:nvCxnSpPr>
        <p:spPr>
          <a:xfrm flipH="1">
            <a:off x="2519185" y="4149917"/>
            <a:ext cx="919683" cy="4823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6333824" y="1779526"/>
            <a:ext cx="2896664" cy="1563909"/>
            <a:chOff x="6126978" y="1499616"/>
            <a:chExt cx="2896664" cy="1563909"/>
          </a:xfrm>
        </p:grpSpPr>
        <p:grpSp>
          <p:nvGrpSpPr>
            <p:cNvPr id="60" name="组合 59"/>
            <p:cNvGrpSpPr/>
            <p:nvPr/>
          </p:nvGrpSpPr>
          <p:grpSpPr>
            <a:xfrm>
              <a:off x="6126978" y="1499616"/>
              <a:ext cx="2896664" cy="1482558"/>
              <a:chOff x="6114453" y="1506672"/>
              <a:chExt cx="2896664" cy="1482558"/>
            </a:xfrm>
          </p:grpSpPr>
          <p:pic>
            <p:nvPicPr>
              <p:cNvPr id="206" name="Picture 8" descr="云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4453" y="1506672"/>
                <a:ext cx="2896664" cy="147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7" name="组合 206"/>
              <p:cNvGrpSpPr/>
              <p:nvPr/>
            </p:nvGrpSpPr>
            <p:grpSpPr>
              <a:xfrm>
                <a:off x="6932724" y="1591277"/>
                <a:ext cx="798101" cy="625959"/>
                <a:chOff x="2564728" y="3197467"/>
                <a:chExt cx="1036593" cy="831664"/>
              </a:xfrm>
            </p:grpSpPr>
            <p:pic>
              <p:nvPicPr>
                <p:cNvPr id="235" name="Picture 17" descr="未标题-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4728" y="3390646"/>
                  <a:ext cx="542088" cy="4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6" name="Group 18"/>
                <p:cNvGrpSpPr>
                  <a:grpSpLocks/>
                </p:cNvGrpSpPr>
                <p:nvPr/>
              </p:nvGrpSpPr>
              <p:grpSpPr bwMode="auto">
                <a:xfrm>
                  <a:off x="3002013" y="3197467"/>
                  <a:ext cx="599308" cy="831664"/>
                  <a:chOff x="3548" y="1649"/>
                  <a:chExt cx="791" cy="604"/>
                </a:xfrm>
              </p:grpSpPr>
              <p:grpSp>
                <p:nvGrpSpPr>
                  <p:cNvPr id="240" name="Group 19"/>
                  <p:cNvGrpSpPr>
                    <a:grpSpLocks/>
                  </p:cNvGrpSpPr>
                  <p:nvPr/>
                </p:nvGrpSpPr>
                <p:grpSpPr bwMode="auto">
                  <a:xfrm>
                    <a:off x="3608" y="1649"/>
                    <a:ext cx="731" cy="492"/>
                    <a:chOff x="2789" y="669"/>
                    <a:chExt cx="480" cy="315"/>
                  </a:xfrm>
                </p:grpSpPr>
                <p:pic>
                  <p:nvPicPr>
                    <p:cNvPr id="243" name="Picture 20" descr="3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89" y="769"/>
                      <a:ext cx="48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 name="Picture 21" descr="3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89" y="721"/>
                      <a:ext cx="48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 name="Picture 22" descr="3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89" y="669"/>
                      <a:ext cx="48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2" name="Text Box 23"/>
                  <p:cNvSpPr txBox="1">
                    <a:spLocks noChangeArrowheads="1"/>
                  </p:cNvSpPr>
                  <p:nvPr/>
                </p:nvSpPr>
                <p:spPr bwMode="auto">
                  <a:xfrm>
                    <a:off x="3548" y="2073"/>
                    <a:ext cx="79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4" tIns="47817" rIns="95634" bIns="47817">
                    <a:spAutoFit/>
                  </a:bodyPr>
                  <a:lstStyle>
                    <a:lvl1pPr defTabSz="957263">
                      <a:defRPr kumimoji="1" sz="2400">
                        <a:solidFill>
                          <a:schemeClr val="tx1"/>
                        </a:solidFill>
                        <a:latin typeface="Arial" panose="020B0604020202020204" pitchFamily="34" charset="0"/>
                        <a:ea typeface="宋体" panose="02010600030101010101" pitchFamily="2" charset="-122"/>
                      </a:defRPr>
                    </a:lvl1pPr>
                    <a:lvl2pPr marL="742950" indent="-285750" defTabSz="957263">
                      <a:defRPr kumimoji="1" sz="2400">
                        <a:solidFill>
                          <a:schemeClr val="tx1"/>
                        </a:solidFill>
                        <a:latin typeface="Arial" panose="020B0604020202020204" pitchFamily="34" charset="0"/>
                        <a:ea typeface="宋体" panose="02010600030101010101" pitchFamily="2" charset="-122"/>
                      </a:defRPr>
                    </a:lvl2pPr>
                    <a:lvl3pPr marL="1143000" indent="-228600" defTabSz="957263">
                      <a:defRPr kumimoji="1" sz="2400">
                        <a:solidFill>
                          <a:schemeClr val="tx1"/>
                        </a:solidFill>
                        <a:latin typeface="Arial" panose="020B0604020202020204" pitchFamily="34" charset="0"/>
                        <a:ea typeface="宋体" panose="02010600030101010101" pitchFamily="2" charset="-122"/>
                      </a:defRPr>
                    </a:lvl3pPr>
                    <a:lvl4pPr marL="1600200" indent="-228600" defTabSz="957263">
                      <a:defRPr kumimoji="1" sz="2400">
                        <a:solidFill>
                          <a:schemeClr val="tx1"/>
                        </a:solidFill>
                        <a:latin typeface="Arial" panose="020B0604020202020204" pitchFamily="34" charset="0"/>
                        <a:ea typeface="宋体" panose="02010600030101010101" pitchFamily="2" charset="-122"/>
                      </a:defRPr>
                    </a:lvl4pPr>
                    <a:lvl5pPr marL="2057400" indent="-228600" defTabSz="957263">
                      <a:defRPr kumimoji="1" sz="2400">
                        <a:solidFill>
                          <a:schemeClr val="tx1"/>
                        </a:solidFill>
                        <a:latin typeface="Arial" panose="020B0604020202020204" pitchFamily="34" charset="0"/>
                        <a:ea typeface="宋体" panose="02010600030101010101" pitchFamily="2" charset="-122"/>
                      </a:defRPr>
                    </a:lvl5pPr>
                    <a:lvl6pPr marL="25146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0" lang="zh-CN" altLang="en-US" sz="1000" b="1">
                      <a:latin typeface="FrutigerNext LT BlackCn" charset="-122"/>
                      <a:ea typeface="黑体" panose="02010609060101010101" pitchFamily="49" charset="-122"/>
                    </a:endParaRPr>
                  </a:p>
                </p:txBody>
              </p:sp>
            </p:grpSp>
          </p:grpSp>
          <p:grpSp>
            <p:nvGrpSpPr>
              <p:cNvPr id="208" name="Group 25"/>
              <p:cNvGrpSpPr>
                <a:grpSpLocks noChangeAspect="1"/>
              </p:cNvGrpSpPr>
              <p:nvPr/>
            </p:nvGrpSpPr>
            <p:grpSpPr bwMode="auto">
              <a:xfrm>
                <a:off x="6699823" y="1837063"/>
                <a:ext cx="165556" cy="82973"/>
                <a:chOff x="1320" y="425"/>
                <a:chExt cx="428" cy="176"/>
              </a:xfrm>
            </p:grpSpPr>
            <p:sp>
              <p:nvSpPr>
                <p:cNvPr id="232" name="Rectangle 36"/>
                <p:cNvSpPr>
                  <a:spLocks noChangeAspect="1" noChangeArrowheads="1"/>
                </p:cNvSpPr>
                <p:nvPr/>
              </p:nvSpPr>
              <p:spPr bwMode="auto">
                <a:xfrm>
                  <a:off x="1320" y="595"/>
                  <a:ext cx="70" cy="6"/>
                </a:xfrm>
                <a:prstGeom prst="rect">
                  <a:avLst/>
                </a:prstGeom>
                <a:solidFill>
                  <a:srgbClr val="5D76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latin typeface="Calibri" panose="020F0502020204030204" pitchFamily="34" charset="0"/>
                  </a:endParaRPr>
                </a:p>
              </p:txBody>
            </p:sp>
            <p:sp>
              <p:nvSpPr>
                <p:cNvPr id="233" name="Rectangle 59"/>
                <p:cNvSpPr>
                  <a:spLocks noChangeAspect="1" noChangeArrowheads="1"/>
                </p:cNvSpPr>
                <p:nvPr/>
              </p:nvSpPr>
              <p:spPr bwMode="auto">
                <a:xfrm>
                  <a:off x="1682" y="425"/>
                  <a:ext cx="10" cy="24"/>
                </a:xfrm>
                <a:prstGeom prst="rect">
                  <a:avLst/>
                </a:prstGeom>
                <a:solidFill>
                  <a:srgbClr val="7F9D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latin typeface="Calibri" panose="020F0502020204030204" pitchFamily="34" charset="0"/>
                  </a:endParaRPr>
                </a:p>
              </p:txBody>
            </p:sp>
            <p:sp>
              <p:nvSpPr>
                <p:cNvPr id="234" name="Rectangle 66"/>
                <p:cNvSpPr>
                  <a:spLocks noChangeAspect="1" noChangeArrowheads="1"/>
                </p:cNvSpPr>
                <p:nvPr/>
              </p:nvSpPr>
              <p:spPr bwMode="auto">
                <a:xfrm>
                  <a:off x="1730" y="455"/>
                  <a:ext cx="18" cy="10"/>
                </a:xfrm>
                <a:prstGeom prst="rect">
                  <a:avLst/>
                </a:prstGeom>
                <a:solidFill>
                  <a:srgbClr val="5D76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latin typeface="Calibri" panose="020F0502020204030204" pitchFamily="34" charset="0"/>
                  </a:endParaRPr>
                </a:p>
              </p:txBody>
            </p:sp>
          </p:grpSp>
          <p:sp>
            <p:nvSpPr>
              <p:cNvPr id="209" name="Text Box 87"/>
              <p:cNvSpPr txBox="1">
                <a:spLocks noChangeArrowheads="1"/>
              </p:cNvSpPr>
              <p:nvPr/>
            </p:nvSpPr>
            <p:spPr bwMode="auto">
              <a:xfrm>
                <a:off x="8243159" y="2192139"/>
                <a:ext cx="145615" cy="18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4" tIns="47817" rIns="95634" bIns="47817">
                <a:spAutoFit/>
              </a:bodyPr>
              <a:lstStyle>
                <a:lvl1pPr defTabSz="957263">
                  <a:defRPr kumimoji="1" sz="2400">
                    <a:solidFill>
                      <a:schemeClr val="tx1"/>
                    </a:solidFill>
                    <a:latin typeface="Arial" panose="020B0604020202020204" pitchFamily="34" charset="0"/>
                    <a:ea typeface="宋体" panose="02010600030101010101" pitchFamily="2" charset="-122"/>
                  </a:defRPr>
                </a:lvl1pPr>
                <a:lvl2pPr marL="742950" indent="-285750" defTabSz="957263">
                  <a:defRPr kumimoji="1" sz="2400">
                    <a:solidFill>
                      <a:schemeClr val="tx1"/>
                    </a:solidFill>
                    <a:latin typeface="Arial" panose="020B0604020202020204" pitchFamily="34" charset="0"/>
                    <a:ea typeface="宋体" panose="02010600030101010101" pitchFamily="2" charset="-122"/>
                  </a:defRPr>
                </a:lvl2pPr>
                <a:lvl3pPr marL="1143000" indent="-228600" defTabSz="957263">
                  <a:defRPr kumimoji="1" sz="2400">
                    <a:solidFill>
                      <a:schemeClr val="tx1"/>
                    </a:solidFill>
                    <a:latin typeface="Arial" panose="020B0604020202020204" pitchFamily="34" charset="0"/>
                    <a:ea typeface="宋体" panose="02010600030101010101" pitchFamily="2" charset="-122"/>
                  </a:defRPr>
                </a:lvl3pPr>
                <a:lvl4pPr marL="1600200" indent="-228600" defTabSz="957263">
                  <a:defRPr kumimoji="1" sz="2400">
                    <a:solidFill>
                      <a:schemeClr val="tx1"/>
                    </a:solidFill>
                    <a:latin typeface="Arial" panose="020B0604020202020204" pitchFamily="34" charset="0"/>
                    <a:ea typeface="宋体" panose="02010600030101010101" pitchFamily="2" charset="-122"/>
                  </a:defRPr>
                </a:lvl4pPr>
                <a:lvl5pPr marL="2057400" indent="-228600" defTabSz="957263">
                  <a:defRPr kumimoji="1" sz="2400">
                    <a:solidFill>
                      <a:schemeClr val="tx1"/>
                    </a:solidFill>
                    <a:latin typeface="Arial" panose="020B0604020202020204" pitchFamily="34" charset="0"/>
                    <a:ea typeface="宋体" panose="02010600030101010101" pitchFamily="2" charset="-122"/>
                  </a:defRPr>
                </a:lvl5pPr>
                <a:lvl6pPr marL="25146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endParaRPr kumimoji="0" lang="zh-CN" altLang="en-US" sz="1000" b="1">
                  <a:latin typeface="FrutigerNext LT BlackCn" charset="-122"/>
                  <a:ea typeface="黑体" panose="02010609060101010101" pitchFamily="49" charset="-122"/>
                </a:endParaRPr>
              </a:p>
            </p:txBody>
          </p:sp>
          <p:sp>
            <p:nvSpPr>
              <p:cNvPr id="210" name="Text Box 93"/>
              <p:cNvSpPr txBox="1">
                <a:spLocks noChangeArrowheads="1"/>
              </p:cNvSpPr>
              <p:nvPr/>
            </p:nvSpPr>
            <p:spPr bwMode="auto">
              <a:xfrm>
                <a:off x="6975750" y="2516710"/>
                <a:ext cx="463279" cy="18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4" tIns="47817" rIns="95634" bIns="47817">
                <a:spAutoFit/>
              </a:bodyPr>
              <a:lstStyle>
                <a:lvl1pPr defTabSz="957263">
                  <a:defRPr kumimoji="1" sz="2400">
                    <a:solidFill>
                      <a:schemeClr val="tx1"/>
                    </a:solidFill>
                    <a:latin typeface="Arial" panose="020B0604020202020204" pitchFamily="34" charset="0"/>
                    <a:ea typeface="宋体" panose="02010600030101010101" pitchFamily="2" charset="-122"/>
                  </a:defRPr>
                </a:lvl1pPr>
                <a:lvl2pPr marL="742950" indent="-285750" defTabSz="957263">
                  <a:defRPr kumimoji="1" sz="2400">
                    <a:solidFill>
                      <a:schemeClr val="tx1"/>
                    </a:solidFill>
                    <a:latin typeface="Arial" panose="020B0604020202020204" pitchFamily="34" charset="0"/>
                    <a:ea typeface="宋体" panose="02010600030101010101" pitchFamily="2" charset="-122"/>
                  </a:defRPr>
                </a:lvl2pPr>
                <a:lvl3pPr marL="1143000" indent="-228600" defTabSz="957263">
                  <a:defRPr kumimoji="1" sz="2400">
                    <a:solidFill>
                      <a:schemeClr val="tx1"/>
                    </a:solidFill>
                    <a:latin typeface="Arial" panose="020B0604020202020204" pitchFamily="34" charset="0"/>
                    <a:ea typeface="宋体" panose="02010600030101010101" pitchFamily="2" charset="-122"/>
                  </a:defRPr>
                </a:lvl3pPr>
                <a:lvl4pPr marL="1600200" indent="-228600" defTabSz="957263">
                  <a:defRPr kumimoji="1" sz="2400">
                    <a:solidFill>
                      <a:schemeClr val="tx1"/>
                    </a:solidFill>
                    <a:latin typeface="Arial" panose="020B0604020202020204" pitchFamily="34" charset="0"/>
                    <a:ea typeface="宋体" panose="02010600030101010101" pitchFamily="2" charset="-122"/>
                  </a:defRPr>
                </a:lvl4pPr>
                <a:lvl5pPr marL="2057400" indent="-228600" defTabSz="957263">
                  <a:defRPr kumimoji="1" sz="2400">
                    <a:solidFill>
                      <a:schemeClr val="tx1"/>
                    </a:solidFill>
                    <a:latin typeface="Arial" panose="020B0604020202020204" pitchFamily="34" charset="0"/>
                    <a:ea typeface="宋体" panose="02010600030101010101" pitchFamily="2" charset="-122"/>
                  </a:defRPr>
                </a:lvl5pPr>
                <a:lvl6pPr marL="25146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0" lang="zh-CN" altLang="en-US" sz="1000" b="1">
                  <a:latin typeface="FrutigerNext LT BlackCn" charset="-122"/>
                  <a:ea typeface="黑体" panose="02010609060101010101" pitchFamily="49" charset="-122"/>
                </a:endParaRPr>
              </a:p>
            </p:txBody>
          </p:sp>
          <p:pic>
            <p:nvPicPr>
              <p:cNvPr id="211" name="Picture 6" descr="server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69613" y="1667431"/>
                <a:ext cx="776134" cy="61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2" name="组合 211"/>
              <p:cNvGrpSpPr/>
              <p:nvPr/>
            </p:nvGrpSpPr>
            <p:grpSpPr>
              <a:xfrm>
                <a:off x="7361120" y="2241252"/>
                <a:ext cx="837668" cy="747978"/>
                <a:chOff x="2062393" y="4105990"/>
                <a:chExt cx="1087984" cy="993782"/>
              </a:xfrm>
            </p:grpSpPr>
            <p:sp>
              <p:nvSpPr>
                <p:cNvPr id="221" name="Text Box 86"/>
                <p:cNvSpPr txBox="1">
                  <a:spLocks noChangeArrowheads="1"/>
                </p:cNvSpPr>
                <p:nvPr/>
              </p:nvSpPr>
              <p:spPr bwMode="auto">
                <a:xfrm>
                  <a:off x="2062393" y="4283915"/>
                  <a:ext cx="156603" cy="24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34" tIns="47817" rIns="95634" bIns="47817">
                  <a:spAutoFit/>
                </a:bodyPr>
                <a:lstStyle>
                  <a:lvl1pPr defTabSz="957263">
                    <a:defRPr kumimoji="1" sz="2400">
                      <a:solidFill>
                        <a:schemeClr val="tx1"/>
                      </a:solidFill>
                      <a:latin typeface="Arial" panose="020B0604020202020204" pitchFamily="34" charset="0"/>
                      <a:ea typeface="宋体" panose="02010600030101010101" pitchFamily="2" charset="-122"/>
                    </a:defRPr>
                  </a:lvl1pPr>
                  <a:lvl2pPr marL="742950" indent="-285750" defTabSz="957263">
                    <a:defRPr kumimoji="1" sz="2400">
                      <a:solidFill>
                        <a:schemeClr val="tx1"/>
                      </a:solidFill>
                      <a:latin typeface="Arial" panose="020B0604020202020204" pitchFamily="34" charset="0"/>
                      <a:ea typeface="宋体" panose="02010600030101010101" pitchFamily="2" charset="-122"/>
                    </a:defRPr>
                  </a:lvl2pPr>
                  <a:lvl3pPr marL="1143000" indent="-228600" defTabSz="957263">
                    <a:defRPr kumimoji="1" sz="2400">
                      <a:solidFill>
                        <a:schemeClr val="tx1"/>
                      </a:solidFill>
                      <a:latin typeface="Arial" panose="020B0604020202020204" pitchFamily="34" charset="0"/>
                      <a:ea typeface="宋体" panose="02010600030101010101" pitchFamily="2" charset="-122"/>
                    </a:defRPr>
                  </a:lvl3pPr>
                  <a:lvl4pPr marL="1600200" indent="-228600" defTabSz="957263">
                    <a:defRPr kumimoji="1" sz="2400">
                      <a:solidFill>
                        <a:schemeClr val="tx1"/>
                      </a:solidFill>
                      <a:latin typeface="Arial" panose="020B0604020202020204" pitchFamily="34" charset="0"/>
                      <a:ea typeface="宋体" panose="02010600030101010101" pitchFamily="2" charset="-122"/>
                    </a:defRPr>
                  </a:lvl4pPr>
                  <a:lvl5pPr marL="2057400" indent="-228600" defTabSz="957263">
                    <a:defRPr kumimoji="1" sz="2400">
                      <a:solidFill>
                        <a:schemeClr val="tx1"/>
                      </a:solidFill>
                      <a:latin typeface="Arial" panose="020B0604020202020204" pitchFamily="34" charset="0"/>
                      <a:ea typeface="宋体" panose="02010600030101010101" pitchFamily="2" charset="-122"/>
                    </a:defRPr>
                  </a:lvl5pPr>
                  <a:lvl6pPr marL="25146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endParaRPr kumimoji="0" lang="zh-CN" altLang="en-US" sz="1000" b="1">
                    <a:latin typeface="FrutigerNext LT BlackCn" charset="-122"/>
                    <a:ea typeface="黑体" panose="02010609060101010101" pitchFamily="49" charset="-122"/>
                  </a:endParaRPr>
                </a:p>
              </p:txBody>
            </p:sp>
            <p:pic>
              <p:nvPicPr>
                <p:cNvPr id="222" name="Picture 17" descr="未标题-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5518" y="4297896"/>
                  <a:ext cx="542088" cy="4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 name="Group 10"/>
                <p:cNvGrpSpPr>
                  <a:grpSpLocks/>
                </p:cNvGrpSpPr>
                <p:nvPr/>
              </p:nvGrpSpPr>
              <p:grpSpPr bwMode="auto">
                <a:xfrm>
                  <a:off x="2532999" y="4105990"/>
                  <a:ext cx="617378" cy="993782"/>
                  <a:chOff x="3525" y="1560"/>
                  <a:chExt cx="814" cy="722"/>
                </a:xfrm>
              </p:grpSpPr>
              <p:grpSp>
                <p:nvGrpSpPr>
                  <p:cNvPr id="224" name="Group 11"/>
                  <p:cNvGrpSpPr>
                    <a:grpSpLocks/>
                  </p:cNvGrpSpPr>
                  <p:nvPr/>
                </p:nvGrpSpPr>
                <p:grpSpPr bwMode="auto">
                  <a:xfrm>
                    <a:off x="3525" y="1560"/>
                    <a:ext cx="813" cy="505"/>
                    <a:chOff x="2735" y="613"/>
                    <a:chExt cx="534" cy="324"/>
                  </a:xfrm>
                </p:grpSpPr>
                <p:pic>
                  <p:nvPicPr>
                    <p:cNvPr id="229" name="Picture 12" descr="3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89" y="722"/>
                      <a:ext cx="48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13" descr="3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89" y="668"/>
                      <a:ext cx="48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Picture 14" descr="3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35" y="613"/>
                      <a:ext cx="48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8" name="Text Box 15"/>
                  <p:cNvSpPr txBox="1">
                    <a:spLocks noChangeArrowheads="1"/>
                  </p:cNvSpPr>
                  <p:nvPr/>
                </p:nvSpPr>
                <p:spPr bwMode="auto">
                  <a:xfrm>
                    <a:off x="3548" y="2080"/>
                    <a:ext cx="7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4" tIns="47817" rIns="95634" bIns="47817">
                    <a:spAutoFit/>
                  </a:bodyPr>
                  <a:lstStyle>
                    <a:lvl1pPr defTabSz="957263">
                      <a:defRPr kumimoji="1" sz="2400">
                        <a:solidFill>
                          <a:schemeClr val="tx1"/>
                        </a:solidFill>
                        <a:latin typeface="Arial" panose="020B0604020202020204" pitchFamily="34" charset="0"/>
                        <a:ea typeface="宋体" panose="02010600030101010101" pitchFamily="2" charset="-122"/>
                      </a:defRPr>
                    </a:lvl1pPr>
                    <a:lvl2pPr marL="742950" indent="-285750" defTabSz="957263">
                      <a:defRPr kumimoji="1" sz="2400">
                        <a:solidFill>
                          <a:schemeClr val="tx1"/>
                        </a:solidFill>
                        <a:latin typeface="Arial" panose="020B0604020202020204" pitchFamily="34" charset="0"/>
                        <a:ea typeface="宋体" panose="02010600030101010101" pitchFamily="2" charset="-122"/>
                      </a:defRPr>
                    </a:lvl2pPr>
                    <a:lvl3pPr marL="1143000" indent="-228600" defTabSz="957263">
                      <a:defRPr kumimoji="1" sz="2400">
                        <a:solidFill>
                          <a:schemeClr val="tx1"/>
                        </a:solidFill>
                        <a:latin typeface="Arial" panose="020B0604020202020204" pitchFamily="34" charset="0"/>
                        <a:ea typeface="宋体" panose="02010600030101010101" pitchFamily="2" charset="-122"/>
                      </a:defRPr>
                    </a:lvl3pPr>
                    <a:lvl4pPr marL="1600200" indent="-228600" defTabSz="957263">
                      <a:defRPr kumimoji="1" sz="2400">
                        <a:solidFill>
                          <a:schemeClr val="tx1"/>
                        </a:solidFill>
                        <a:latin typeface="Arial" panose="020B0604020202020204" pitchFamily="34" charset="0"/>
                        <a:ea typeface="宋体" panose="02010600030101010101" pitchFamily="2" charset="-122"/>
                      </a:defRPr>
                    </a:lvl4pPr>
                    <a:lvl5pPr marL="2057400" indent="-228600" defTabSz="957263">
                      <a:defRPr kumimoji="1" sz="2400">
                        <a:solidFill>
                          <a:schemeClr val="tx1"/>
                        </a:solidFill>
                        <a:latin typeface="Arial" panose="020B0604020202020204" pitchFamily="34" charset="0"/>
                        <a:ea typeface="宋体" panose="02010600030101010101" pitchFamily="2" charset="-122"/>
                      </a:defRPr>
                    </a:lvl5pPr>
                    <a:lvl6pPr marL="25146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957263"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0" lang="zh-CN" altLang="en-US" sz="1200" b="1">
                      <a:latin typeface="Calibri" panose="020F0502020204030204" pitchFamily="34" charset="0"/>
                      <a:ea typeface="黑体" panose="02010609060101010101" pitchFamily="49" charset="-122"/>
                    </a:endParaRPr>
                  </a:p>
                </p:txBody>
              </p:sp>
            </p:grpSp>
          </p:grpSp>
          <p:pic>
            <p:nvPicPr>
              <p:cNvPr id="213" name="Picture 1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4605" y="2310751"/>
                <a:ext cx="327696" cy="23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cxnSp>
            <p:nvCxnSpPr>
              <p:cNvPr id="214" name="直接连接符 213"/>
              <p:cNvCxnSpPr>
                <a:endCxn id="218" idx="0"/>
              </p:cNvCxnSpPr>
              <p:nvPr/>
            </p:nvCxnSpPr>
            <p:spPr>
              <a:xfrm flipH="1">
                <a:off x="7115878" y="2025467"/>
                <a:ext cx="259982" cy="16977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231" idx="1"/>
                <a:endCxn id="218" idx="2"/>
              </p:cNvCxnSpPr>
              <p:nvPr/>
            </p:nvCxnSpPr>
            <p:spPr>
              <a:xfrm flipH="1">
                <a:off x="7115878" y="2415642"/>
                <a:ext cx="607574" cy="994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18" idx="2"/>
              </p:cNvCxnSpPr>
              <p:nvPr/>
            </p:nvCxnSpPr>
            <p:spPr>
              <a:xfrm flipV="1">
                <a:off x="7115878" y="2143072"/>
                <a:ext cx="949823" cy="2825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18" idx="2"/>
                <a:endCxn id="213" idx="2"/>
              </p:cNvCxnSpPr>
              <p:nvPr/>
            </p:nvCxnSpPr>
            <p:spPr>
              <a:xfrm flipH="1">
                <a:off x="6628453" y="2425590"/>
                <a:ext cx="487425" cy="12116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18" name="Picture 129" descr="抽象图标21黄"/>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48859" y="2195238"/>
                <a:ext cx="334037" cy="230352"/>
              </a:xfrm>
              <a:prstGeom prst="rect">
                <a:avLst/>
              </a:prstGeom>
              <a:noFill/>
              <a:extLst>
                <a:ext uri="{909E8E84-426E-40DD-AFC4-6F175D3DCCD1}">
                  <a14:hiddenFill xmlns:a14="http://schemas.microsoft.com/office/drawing/2010/main">
                    <a:solidFill>
                      <a:srgbClr val="FFFFFF"/>
                    </a:solidFill>
                  </a14:hiddenFill>
                </a:ext>
              </a:extLst>
            </p:spPr>
          </p:pic>
        </p:grpSp>
        <p:sp>
          <p:nvSpPr>
            <p:cNvPr id="319" name="Text Box 48"/>
            <p:cNvSpPr txBox="1">
              <a:spLocks noChangeArrowheads="1"/>
            </p:cNvSpPr>
            <p:nvPr/>
          </p:nvSpPr>
          <p:spPr bwMode="auto">
            <a:xfrm>
              <a:off x="6704253" y="2801915"/>
              <a:ext cx="20569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cloud</a:t>
              </a:r>
              <a:r>
                <a:rPr kumimoji="1" lang="zh-CN" altLang="en-US" sz="1100" dirty="0">
                  <a:ea typeface="黑体" panose="02010609060101010101" pitchFamily="49" charset="-122"/>
                </a:rPr>
                <a:t> </a:t>
              </a:r>
              <a:r>
                <a:rPr kumimoji="1" lang="en-US" altLang="zh-CN" sz="1100" dirty="0">
                  <a:ea typeface="黑体" panose="02010609060101010101" pitchFamily="49" charset="-122"/>
                </a:rPr>
                <a:t>service/content provider</a:t>
              </a:r>
              <a:endParaRPr kumimoji="1" lang="zh-CN" altLang="en-US" sz="1100" dirty="0">
                <a:ea typeface="黑体" panose="02010609060101010101" pitchFamily="49" charset="-122"/>
              </a:endParaRPr>
            </a:p>
          </p:txBody>
        </p:sp>
      </p:grpSp>
      <p:cxnSp>
        <p:nvCxnSpPr>
          <p:cNvPr id="321" name="直接连接符 320"/>
          <p:cNvCxnSpPr>
            <a:stCxn id="68" idx="3"/>
            <a:endCxn id="213" idx="1"/>
          </p:cNvCxnSpPr>
          <p:nvPr/>
        </p:nvCxnSpPr>
        <p:spPr>
          <a:xfrm flipV="1">
            <a:off x="5545231" y="2701608"/>
            <a:ext cx="1138745" cy="42503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0" name="内容占位符 2"/>
          <p:cNvSpPr txBox="1">
            <a:spLocks/>
          </p:cNvSpPr>
          <p:nvPr/>
        </p:nvSpPr>
        <p:spPr bwMode="auto">
          <a:xfrm>
            <a:off x="4322034" y="5030750"/>
            <a:ext cx="4688294" cy="1714090"/>
          </a:xfrm>
          <a:prstGeom prst="rect">
            <a:avLst/>
          </a:prstGeom>
          <a:solidFill>
            <a:srgbClr val="EEEEF6"/>
          </a:solidFill>
          <a:ln>
            <a:noFill/>
          </a:ln>
          <a:effectLs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00000"/>
              </a:lnSpc>
            </a:pPr>
            <a:r>
              <a:rPr lang="zh-CN" altLang="en-US" sz="1800" dirty="0"/>
              <a:t>传统地</a:t>
            </a:r>
            <a:r>
              <a:rPr lang="en-US" altLang="zh-CN" sz="1800" dirty="0"/>
              <a:t>, </a:t>
            </a:r>
            <a:r>
              <a:rPr lang="zh-CN" altLang="en-US" sz="1800" dirty="0"/>
              <a:t>认为由网络边缘和网络核心组成</a:t>
            </a:r>
            <a:endParaRPr lang="en-US" altLang="zh-CN" sz="1800" dirty="0"/>
          </a:p>
          <a:p>
            <a:pPr marL="540000" lvl="1" indent="-216000"/>
            <a:r>
              <a:rPr lang="zh-CN" altLang="en-US" sz="1400" dirty="0"/>
              <a:t>网络边缘</a:t>
            </a:r>
            <a:endParaRPr lang="en-US" altLang="zh-CN" sz="1400" dirty="0"/>
          </a:p>
          <a:p>
            <a:pPr marL="720000" lvl="2" indent="-216000"/>
            <a:r>
              <a:rPr lang="zh-CN" altLang="en-US" sz="1400" dirty="0"/>
              <a:t>主机</a:t>
            </a:r>
            <a:r>
              <a:rPr lang="en-US" altLang="zh-CN" sz="1400" dirty="0"/>
              <a:t>(</a:t>
            </a:r>
            <a:r>
              <a:rPr lang="zh-CN" altLang="en-US" sz="1400" dirty="0"/>
              <a:t>端系统</a:t>
            </a:r>
            <a:r>
              <a:rPr lang="en-US" altLang="zh-CN" sz="1400" dirty="0"/>
              <a:t>)</a:t>
            </a:r>
            <a:r>
              <a:rPr lang="zh-CN" altLang="en-US" sz="1400" dirty="0"/>
              <a:t>、接入网</a:t>
            </a:r>
            <a:endParaRPr lang="en-US" altLang="zh-CN" sz="1400" kern="0" dirty="0"/>
          </a:p>
          <a:p>
            <a:pPr marL="540000" lvl="1" indent="-216000"/>
            <a:r>
              <a:rPr lang="zh-CN" altLang="en-US" sz="1400" dirty="0"/>
              <a:t>网络核心</a:t>
            </a:r>
            <a:endParaRPr lang="en-US" altLang="zh-CN" sz="1400" dirty="0"/>
          </a:p>
          <a:p>
            <a:pPr marL="720000" lvl="2" indent="-216000"/>
            <a:r>
              <a:rPr lang="zh-CN" altLang="en-US" sz="1400" dirty="0"/>
              <a:t>互联端系统的分组交换机和链路构成的网状网络</a:t>
            </a:r>
            <a:endParaRPr lang="en-US" altLang="zh-CN" sz="1400" dirty="0"/>
          </a:p>
          <a:p>
            <a:pPr marL="720000" lvl="2" indent="-216000"/>
            <a:r>
              <a:rPr lang="zh-CN" altLang="en-US" sz="1400" dirty="0"/>
              <a:t>向网络边缘的大量主机提供连通性</a:t>
            </a:r>
            <a:endParaRPr lang="en-US" altLang="zh-CN" sz="1400" dirty="0"/>
          </a:p>
        </p:txBody>
      </p:sp>
      <p:sp>
        <p:nvSpPr>
          <p:cNvPr id="331" name="内容占位符 2"/>
          <p:cNvSpPr txBox="1">
            <a:spLocks/>
          </p:cNvSpPr>
          <p:nvPr/>
        </p:nvSpPr>
        <p:spPr bwMode="auto">
          <a:xfrm>
            <a:off x="4613498" y="5544001"/>
            <a:ext cx="3691878" cy="452121"/>
          </a:xfrm>
          <a:prstGeom prst="rect">
            <a:avLst/>
          </a:prstGeom>
          <a:solidFill>
            <a:srgbClr val="EEEEF6"/>
          </a:solidFill>
          <a:ln>
            <a:noFill/>
          </a:ln>
          <a:effectLs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gn="ctr">
              <a:lnSpc>
                <a:spcPct val="100000"/>
              </a:lnSpc>
              <a:buNone/>
            </a:pPr>
            <a:r>
              <a:rPr lang="zh-CN" altLang="en-US" sz="1800" dirty="0"/>
              <a:t>如今，演变为</a:t>
            </a:r>
            <a:r>
              <a:rPr lang="en-US" altLang="zh-CN" sz="1800" dirty="0"/>
              <a:t> “</a:t>
            </a:r>
            <a:r>
              <a:rPr lang="zh-CN" altLang="en-US" sz="1800" dirty="0"/>
              <a:t>端 </a:t>
            </a:r>
            <a:r>
              <a:rPr lang="zh-CN" altLang="en-US" sz="1800" dirty="0">
                <a:sym typeface="Wingdings" panose="05000000000000000000" pitchFamily="2" charset="2"/>
              </a:rPr>
              <a:t> </a:t>
            </a:r>
            <a:r>
              <a:rPr lang="zh-CN" altLang="en-US" sz="1800" dirty="0"/>
              <a:t>网 </a:t>
            </a:r>
            <a:r>
              <a:rPr lang="zh-CN" altLang="en-US" sz="1800" dirty="0">
                <a:sym typeface="Wingdings" panose="05000000000000000000" pitchFamily="2" charset="2"/>
              </a:rPr>
              <a:t> </a:t>
            </a:r>
            <a:r>
              <a:rPr lang="zh-CN" altLang="en-US" sz="1800" dirty="0"/>
              <a:t>云</a:t>
            </a:r>
            <a:r>
              <a:rPr lang="en-US" altLang="zh-CN" sz="1800"/>
              <a:t>”</a:t>
            </a:r>
            <a:endParaRPr lang="en-US" altLang="zh-CN" sz="1800" dirty="0"/>
          </a:p>
        </p:txBody>
      </p:sp>
      <p:grpSp>
        <p:nvGrpSpPr>
          <p:cNvPr id="356" name="组合 355"/>
          <p:cNvGrpSpPr/>
          <p:nvPr/>
        </p:nvGrpSpPr>
        <p:grpSpPr>
          <a:xfrm>
            <a:off x="932790" y="1316011"/>
            <a:ext cx="2776148" cy="1250687"/>
            <a:chOff x="5253816" y="1779807"/>
            <a:chExt cx="2776148" cy="1250687"/>
          </a:xfrm>
        </p:grpSpPr>
        <p:grpSp>
          <p:nvGrpSpPr>
            <p:cNvPr id="357" name="组合 356"/>
            <p:cNvGrpSpPr/>
            <p:nvPr/>
          </p:nvGrpSpPr>
          <p:grpSpPr>
            <a:xfrm>
              <a:off x="5253816" y="1779807"/>
              <a:ext cx="2776148" cy="1250687"/>
              <a:chOff x="643128" y="1370253"/>
              <a:chExt cx="2776148" cy="1250687"/>
            </a:xfrm>
          </p:grpSpPr>
          <p:sp>
            <p:nvSpPr>
              <p:cNvPr id="359" name="椭圆 358"/>
              <p:cNvSpPr/>
              <p:nvPr/>
            </p:nvSpPr>
            <p:spPr>
              <a:xfrm>
                <a:off x="643128" y="1370253"/>
                <a:ext cx="2776148" cy="1250687"/>
              </a:xfrm>
              <a:prstGeom prst="ellipse">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0" name="Group 35"/>
              <p:cNvGrpSpPr>
                <a:grpSpLocks/>
              </p:cNvGrpSpPr>
              <p:nvPr/>
            </p:nvGrpSpPr>
            <p:grpSpPr bwMode="auto">
              <a:xfrm>
                <a:off x="1833931" y="1484497"/>
                <a:ext cx="566452" cy="727085"/>
                <a:chOff x="344" y="1590"/>
                <a:chExt cx="685" cy="1328"/>
              </a:xfrm>
            </p:grpSpPr>
            <p:grpSp>
              <p:nvGrpSpPr>
                <p:cNvPr id="369" name="Group 36"/>
                <p:cNvGrpSpPr>
                  <a:grpSpLocks/>
                </p:cNvGrpSpPr>
                <p:nvPr/>
              </p:nvGrpSpPr>
              <p:grpSpPr bwMode="auto">
                <a:xfrm>
                  <a:off x="344" y="1590"/>
                  <a:ext cx="685" cy="233"/>
                  <a:chOff x="1928" y="1215"/>
                  <a:chExt cx="685" cy="233"/>
                </a:xfrm>
              </p:grpSpPr>
              <p:sp>
                <p:nvSpPr>
                  <p:cNvPr id="387" name="Freeform 37"/>
                  <p:cNvSpPr>
                    <a:spLocks/>
                  </p:cNvSpPr>
                  <p:nvPr/>
                </p:nvSpPr>
                <p:spPr bwMode="auto">
                  <a:xfrm>
                    <a:off x="2400" y="1311"/>
                    <a:ext cx="213" cy="133"/>
                  </a:xfrm>
                  <a:custGeom>
                    <a:avLst/>
                    <a:gdLst>
                      <a:gd name="T0" fmla="*/ 0 w 213"/>
                      <a:gd name="T1" fmla="*/ 132 h 133"/>
                      <a:gd name="T2" fmla="*/ 53 w 213"/>
                      <a:gd name="T3" fmla="*/ 89 h 133"/>
                      <a:gd name="T4" fmla="*/ 60 w 213"/>
                      <a:gd name="T5" fmla="*/ 109 h 133"/>
                      <a:gd name="T6" fmla="*/ 145 w 213"/>
                      <a:gd name="T7" fmla="*/ 36 h 133"/>
                      <a:gd name="T8" fmla="*/ 148 w 213"/>
                      <a:gd name="T9" fmla="*/ 50 h 133"/>
                      <a:gd name="T10" fmla="*/ 212 w 213"/>
                      <a:gd name="T11" fmla="*/ 0 h 133"/>
                    </a:gdLst>
                    <a:ahLst/>
                    <a:cxnLst>
                      <a:cxn ang="0">
                        <a:pos x="T0" y="T1"/>
                      </a:cxn>
                      <a:cxn ang="0">
                        <a:pos x="T2" y="T3"/>
                      </a:cxn>
                      <a:cxn ang="0">
                        <a:pos x="T4" y="T5"/>
                      </a:cxn>
                      <a:cxn ang="0">
                        <a:pos x="T6" y="T7"/>
                      </a:cxn>
                      <a:cxn ang="0">
                        <a:pos x="T8" y="T9"/>
                      </a:cxn>
                      <a:cxn ang="0">
                        <a:pos x="T10" y="T11"/>
                      </a:cxn>
                    </a:cxnLst>
                    <a:rect l="0" t="0" r="r" b="b"/>
                    <a:pathLst>
                      <a:path w="213" h="133">
                        <a:moveTo>
                          <a:pt x="0" y="132"/>
                        </a:moveTo>
                        <a:lnTo>
                          <a:pt x="53" y="89"/>
                        </a:lnTo>
                        <a:lnTo>
                          <a:pt x="60" y="109"/>
                        </a:lnTo>
                        <a:lnTo>
                          <a:pt x="145" y="36"/>
                        </a:lnTo>
                        <a:lnTo>
                          <a:pt x="148" y="50"/>
                        </a:lnTo>
                        <a:lnTo>
                          <a:pt x="212"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8" name="Freeform 38"/>
                  <p:cNvSpPr>
                    <a:spLocks/>
                  </p:cNvSpPr>
                  <p:nvPr/>
                </p:nvSpPr>
                <p:spPr bwMode="auto">
                  <a:xfrm>
                    <a:off x="2305" y="1215"/>
                    <a:ext cx="149" cy="203"/>
                  </a:xfrm>
                  <a:custGeom>
                    <a:avLst/>
                    <a:gdLst>
                      <a:gd name="T0" fmla="*/ 0 w 149"/>
                      <a:gd name="T1" fmla="*/ 202 h 203"/>
                      <a:gd name="T2" fmla="*/ 22 w 149"/>
                      <a:gd name="T3" fmla="*/ 146 h 203"/>
                      <a:gd name="T4" fmla="*/ 44 w 149"/>
                      <a:gd name="T5" fmla="*/ 162 h 203"/>
                      <a:gd name="T6" fmla="*/ 91 w 149"/>
                      <a:gd name="T7" fmla="*/ 56 h 203"/>
                      <a:gd name="T8" fmla="*/ 114 w 149"/>
                      <a:gd name="T9" fmla="*/ 73 h 203"/>
                      <a:gd name="T10" fmla="*/ 148 w 149"/>
                      <a:gd name="T11" fmla="*/ 0 h 203"/>
                    </a:gdLst>
                    <a:ahLst/>
                    <a:cxnLst>
                      <a:cxn ang="0">
                        <a:pos x="T0" y="T1"/>
                      </a:cxn>
                      <a:cxn ang="0">
                        <a:pos x="T2" y="T3"/>
                      </a:cxn>
                      <a:cxn ang="0">
                        <a:pos x="T4" y="T5"/>
                      </a:cxn>
                      <a:cxn ang="0">
                        <a:pos x="T6" y="T7"/>
                      </a:cxn>
                      <a:cxn ang="0">
                        <a:pos x="T8" y="T9"/>
                      </a:cxn>
                      <a:cxn ang="0">
                        <a:pos x="T10" y="T11"/>
                      </a:cxn>
                    </a:cxnLst>
                    <a:rect l="0" t="0" r="r" b="b"/>
                    <a:pathLst>
                      <a:path w="149" h="203">
                        <a:moveTo>
                          <a:pt x="0" y="202"/>
                        </a:moveTo>
                        <a:lnTo>
                          <a:pt x="22" y="146"/>
                        </a:lnTo>
                        <a:lnTo>
                          <a:pt x="44" y="162"/>
                        </a:lnTo>
                        <a:lnTo>
                          <a:pt x="91" y="56"/>
                        </a:lnTo>
                        <a:lnTo>
                          <a:pt x="114" y="73"/>
                        </a:lnTo>
                        <a:lnTo>
                          <a:pt x="148"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 name="Freeform 39"/>
                  <p:cNvSpPr>
                    <a:spLocks/>
                  </p:cNvSpPr>
                  <p:nvPr/>
                </p:nvSpPr>
                <p:spPr bwMode="auto">
                  <a:xfrm>
                    <a:off x="2083" y="1215"/>
                    <a:ext cx="150" cy="203"/>
                  </a:xfrm>
                  <a:custGeom>
                    <a:avLst/>
                    <a:gdLst>
                      <a:gd name="T0" fmla="*/ 149 w 150"/>
                      <a:gd name="T1" fmla="*/ 202 h 203"/>
                      <a:gd name="T2" fmla="*/ 127 w 150"/>
                      <a:gd name="T3" fmla="*/ 146 h 203"/>
                      <a:gd name="T4" fmla="*/ 101 w 150"/>
                      <a:gd name="T5" fmla="*/ 162 h 203"/>
                      <a:gd name="T6" fmla="*/ 54 w 150"/>
                      <a:gd name="T7" fmla="*/ 56 h 203"/>
                      <a:gd name="T8" fmla="*/ 35 w 150"/>
                      <a:gd name="T9" fmla="*/ 73 h 203"/>
                      <a:gd name="T10" fmla="*/ 0 w 150"/>
                      <a:gd name="T11" fmla="*/ 0 h 203"/>
                    </a:gdLst>
                    <a:ahLst/>
                    <a:cxnLst>
                      <a:cxn ang="0">
                        <a:pos x="T0" y="T1"/>
                      </a:cxn>
                      <a:cxn ang="0">
                        <a:pos x="T2" y="T3"/>
                      </a:cxn>
                      <a:cxn ang="0">
                        <a:pos x="T4" y="T5"/>
                      </a:cxn>
                      <a:cxn ang="0">
                        <a:pos x="T6" y="T7"/>
                      </a:cxn>
                      <a:cxn ang="0">
                        <a:pos x="T8" y="T9"/>
                      </a:cxn>
                      <a:cxn ang="0">
                        <a:pos x="T10" y="T11"/>
                      </a:cxn>
                    </a:cxnLst>
                    <a:rect l="0" t="0" r="r" b="b"/>
                    <a:pathLst>
                      <a:path w="150" h="203">
                        <a:moveTo>
                          <a:pt x="149" y="202"/>
                        </a:moveTo>
                        <a:lnTo>
                          <a:pt x="127" y="146"/>
                        </a:lnTo>
                        <a:lnTo>
                          <a:pt x="101" y="162"/>
                        </a:lnTo>
                        <a:lnTo>
                          <a:pt x="54" y="56"/>
                        </a:lnTo>
                        <a:lnTo>
                          <a:pt x="35" y="73"/>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0" name="Freeform 40"/>
                  <p:cNvSpPr>
                    <a:spLocks/>
                  </p:cNvSpPr>
                  <p:nvPr/>
                </p:nvSpPr>
                <p:spPr bwMode="auto">
                  <a:xfrm>
                    <a:off x="1928" y="1314"/>
                    <a:ext cx="210" cy="134"/>
                  </a:xfrm>
                  <a:custGeom>
                    <a:avLst/>
                    <a:gdLst>
                      <a:gd name="T0" fmla="*/ 209 w 210"/>
                      <a:gd name="T1" fmla="*/ 133 h 134"/>
                      <a:gd name="T2" fmla="*/ 152 w 210"/>
                      <a:gd name="T3" fmla="*/ 83 h 134"/>
                      <a:gd name="T4" fmla="*/ 152 w 210"/>
                      <a:gd name="T5" fmla="*/ 106 h 134"/>
                      <a:gd name="T6" fmla="*/ 67 w 210"/>
                      <a:gd name="T7" fmla="*/ 30 h 134"/>
                      <a:gd name="T8" fmla="*/ 60 w 210"/>
                      <a:gd name="T9" fmla="*/ 50 h 134"/>
                      <a:gd name="T10" fmla="*/ 0 w 210"/>
                      <a:gd name="T11" fmla="*/ 0 h 134"/>
                    </a:gdLst>
                    <a:ahLst/>
                    <a:cxnLst>
                      <a:cxn ang="0">
                        <a:pos x="T0" y="T1"/>
                      </a:cxn>
                      <a:cxn ang="0">
                        <a:pos x="T2" y="T3"/>
                      </a:cxn>
                      <a:cxn ang="0">
                        <a:pos x="T4" y="T5"/>
                      </a:cxn>
                      <a:cxn ang="0">
                        <a:pos x="T6" y="T7"/>
                      </a:cxn>
                      <a:cxn ang="0">
                        <a:pos x="T8" y="T9"/>
                      </a:cxn>
                      <a:cxn ang="0">
                        <a:pos x="T10" y="T11"/>
                      </a:cxn>
                    </a:cxnLst>
                    <a:rect l="0" t="0" r="r" b="b"/>
                    <a:pathLst>
                      <a:path w="210" h="134">
                        <a:moveTo>
                          <a:pt x="209" y="133"/>
                        </a:moveTo>
                        <a:lnTo>
                          <a:pt x="152" y="83"/>
                        </a:lnTo>
                        <a:lnTo>
                          <a:pt x="152" y="106"/>
                        </a:lnTo>
                        <a:lnTo>
                          <a:pt x="67" y="30"/>
                        </a:lnTo>
                        <a:lnTo>
                          <a:pt x="60" y="50"/>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0" name="Group 41"/>
                <p:cNvGrpSpPr>
                  <a:grpSpLocks/>
                </p:cNvGrpSpPr>
                <p:nvPr/>
              </p:nvGrpSpPr>
              <p:grpSpPr bwMode="auto">
                <a:xfrm>
                  <a:off x="619" y="1849"/>
                  <a:ext cx="135" cy="1069"/>
                  <a:chOff x="2203" y="1474"/>
                  <a:chExt cx="135" cy="1069"/>
                </a:xfrm>
              </p:grpSpPr>
              <p:sp>
                <p:nvSpPr>
                  <p:cNvPr id="371" name="Line 42"/>
                  <p:cNvSpPr>
                    <a:spLocks noChangeShapeType="1"/>
                  </p:cNvSpPr>
                  <p:nvPr/>
                </p:nvSpPr>
                <p:spPr bwMode="auto">
                  <a:xfrm>
                    <a:off x="2254" y="1856"/>
                    <a:ext cx="38"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2" name="Group 43"/>
                  <p:cNvGrpSpPr>
                    <a:grpSpLocks/>
                  </p:cNvGrpSpPr>
                  <p:nvPr/>
                </p:nvGrpSpPr>
                <p:grpSpPr bwMode="auto">
                  <a:xfrm>
                    <a:off x="2203" y="1474"/>
                    <a:ext cx="135" cy="1069"/>
                    <a:chOff x="2203" y="1474"/>
                    <a:chExt cx="135" cy="1069"/>
                  </a:xfrm>
                </p:grpSpPr>
                <p:sp>
                  <p:nvSpPr>
                    <p:cNvPr id="373" name="Line 44"/>
                    <p:cNvSpPr>
                      <a:spLocks noChangeShapeType="1"/>
                    </p:cNvSpPr>
                    <p:nvPr/>
                  </p:nvSpPr>
                  <p:spPr bwMode="auto">
                    <a:xfrm flipV="1">
                      <a:off x="2273" y="1483"/>
                      <a:ext cx="0" cy="21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 name="Line 45"/>
                    <p:cNvSpPr>
                      <a:spLocks noChangeShapeType="1"/>
                    </p:cNvSpPr>
                    <p:nvPr/>
                  </p:nvSpPr>
                  <p:spPr bwMode="auto">
                    <a:xfrm flipV="1">
                      <a:off x="2203" y="1694"/>
                      <a:ext cx="53" cy="849"/>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 name="Line 46"/>
                    <p:cNvSpPr>
                      <a:spLocks noChangeShapeType="1"/>
                    </p:cNvSpPr>
                    <p:nvPr/>
                  </p:nvSpPr>
                  <p:spPr bwMode="auto">
                    <a:xfrm>
                      <a:off x="2285" y="1694"/>
                      <a:ext cx="53" cy="849"/>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6" name="Line 47"/>
                    <p:cNvSpPr>
                      <a:spLocks noChangeShapeType="1"/>
                    </p:cNvSpPr>
                    <p:nvPr/>
                  </p:nvSpPr>
                  <p:spPr bwMode="auto">
                    <a:xfrm>
                      <a:off x="2210" y="2523"/>
                      <a:ext cx="126"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 name="Line 48"/>
                    <p:cNvSpPr>
                      <a:spLocks noChangeShapeType="1"/>
                    </p:cNvSpPr>
                    <p:nvPr/>
                  </p:nvSpPr>
                  <p:spPr bwMode="auto">
                    <a:xfrm>
                      <a:off x="2226" y="2292"/>
                      <a:ext cx="98"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 name="Line 49"/>
                    <p:cNvSpPr>
                      <a:spLocks noChangeShapeType="1"/>
                    </p:cNvSpPr>
                    <p:nvPr/>
                  </p:nvSpPr>
                  <p:spPr bwMode="auto">
                    <a:xfrm>
                      <a:off x="2223" y="2295"/>
                      <a:ext cx="114" cy="23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 name="Line 50"/>
                    <p:cNvSpPr>
                      <a:spLocks noChangeShapeType="1"/>
                    </p:cNvSpPr>
                    <p:nvPr/>
                  </p:nvSpPr>
                  <p:spPr bwMode="auto">
                    <a:xfrm flipV="1">
                      <a:off x="2213" y="2292"/>
                      <a:ext cx="110" cy="23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0" name="Line 51"/>
                    <p:cNvSpPr>
                      <a:spLocks noChangeShapeType="1"/>
                    </p:cNvSpPr>
                    <p:nvPr/>
                  </p:nvSpPr>
                  <p:spPr bwMode="auto">
                    <a:xfrm>
                      <a:off x="2238" y="2064"/>
                      <a:ext cx="70"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 name="Line 52"/>
                    <p:cNvSpPr>
                      <a:spLocks noChangeShapeType="1"/>
                    </p:cNvSpPr>
                    <p:nvPr/>
                  </p:nvSpPr>
                  <p:spPr bwMode="auto">
                    <a:xfrm>
                      <a:off x="2238" y="2064"/>
                      <a:ext cx="82" cy="22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 name="Line 53"/>
                    <p:cNvSpPr>
                      <a:spLocks noChangeShapeType="1"/>
                    </p:cNvSpPr>
                    <p:nvPr/>
                  </p:nvSpPr>
                  <p:spPr bwMode="auto">
                    <a:xfrm flipV="1">
                      <a:off x="2222" y="2064"/>
                      <a:ext cx="85" cy="221"/>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 name="Line 54"/>
                    <p:cNvSpPr>
                      <a:spLocks noChangeShapeType="1"/>
                    </p:cNvSpPr>
                    <p:nvPr/>
                  </p:nvSpPr>
                  <p:spPr bwMode="auto">
                    <a:xfrm>
                      <a:off x="2247" y="1856"/>
                      <a:ext cx="63" cy="208"/>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 name="Line 55"/>
                    <p:cNvSpPr>
                      <a:spLocks noChangeShapeType="1"/>
                    </p:cNvSpPr>
                    <p:nvPr/>
                  </p:nvSpPr>
                  <p:spPr bwMode="auto">
                    <a:xfrm flipV="1">
                      <a:off x="2235" y="1853"/>
                      <a:ext cx="59" cy="211"/>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 name="Line 56"/>
                    <p:cNvSpPr>
                      <a:spLocks noChangeShapeType="1"/>
                    </p:cNvSpPr>
                    <p:nvPr/>
                  </p:nvSpPr>
                  <p:spPr bwMode="auto">
                    <a:xfrm flipV="1">
                      <a:off x="2248" y="1698"/>
                      <a:ext cx="37" cy="158"/>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 name="Oval 57"/>
                    <p:cNvSpPr>
                      <a:spLocks noChangeArrowheads="1"/>
                    </p:cNvSpPr>
                    <p:nvPr/>
                  </p:nvSpPr>
                  <p:spPr bwMode="auto">
                    <a:xfrm>
                      <a:off x="2261" y="1474"/>
                      <a:ext cx="27" cy="15"/>
                    </a:xfrm>
                    <a:prstGeom prst="ellipse">
                      <a:avLst/>
                    </a:prstGeom>
                    <a:solidFill>
                      <a:srgbClr val="FF0033"/>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pic>
            <p:nvPicPr>
              <p:cNvPr id="361" name="Picture 219" descr="汽车"/>
              <p:cNvPicPr>
                <a:picLocks noChangeAspect="1" noChangeArrowheads="1"/>
              </p:cNvPicPr>
              <p:nvPr/>
            </p:nvPicPr>
            <p:blipFill>
              <a:blip r:embed="rId1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27903" y="1865521"/>
                <a:ext cx="544459" cy="165984"/>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342" descr="generic_lapto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0881" y="1581826"/>
                <a:ext cx="331180" cy="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 name="图片 362"/>
              <p:cNvPicPr>
                <a:picLocks noChangeAspect="1"/>
              </p:cNvPicPr>
              <p:nvPr/>
            </p:nvPicPr>
            <p:blipFill>
              <a:blip r:embed="rId18" cstate="print"/>
              <a:stretch>
                <a:fillRect/>
              </a:stretch>
            </p:blipFill>
            <p:spPr>
              <a:xfrm>
                <a:off x="1369509" y="1511773"/>
                <a:ext cx="207360" cy="376272"/>
              </a:xfrm>
              <a:prstGeom prst="rect">
                <a:avLst/>
              </a:prstGeom>
            </p:spPr>
          </p:pic>
          <p:pic>
            <p:nvPicPr>
              <p:cNvPr id="364" name="图片 363"/>
              <p:cNvPicPr>
                <a:picLocks noChangeAspect="1"/>
              </p:cNvPicPr>
              <p:nvPr/>
            </p:nvPicPr>
            <p:blipFill>
              <a:blip r:embed="rId19" cstate="print"/>
              <a:stretch>
                <a:fillRect/>
              </a:stretch>
            </p:blipFill>
            <p:spPr>
              <a:xfrm>
                <a:off x="1634431" y="1948513"/>
                <a:ext cx="207360" cy="376272"/>
              </a:xfrm>
              <a:prstGeom prst="rect">
                <a:avLst/>
              </a:prstGeom>
            </p:spPr>
          </p:pic>
          <p:cxnSp>
            <p:nvCxnSpPr>
              <p:cNvPr id="365" name="直接连接符 364"/>
              <p:cNvCxnSpPr>
                <a:endCxn id="379" idx="1"/>
              </p:cNvCxnSpPr>
              <p:nvPr/>
            </p:nvCxnSpPr>
            <p:spPr>
              <a:xfrm flipH="1" flipV="1">
                <a:off x="2160571" y="2074158"/>
                <a:ext cx="510379" cy="198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6" name="Group 801"/>
              <p:cNvGrpSpPr>
                <a:grpSpLocks/>
              </p:cNvGrpSpPr>
              <p:nvPr/>
            </p:nvGrpSpPr>
            <p:grpSpPr bwMode="auto">
              <a:xfrm>
                <a:off x="2593490" y="2058898"/>
                <a:ext cx="365666" cy="238486"/>
                <a:chOff x="1602" y="2976"/>
                <a:chExt cx="270" cy="253"/>
              </a:xfrm>
            </p:grpSpPr>
            <p:sp>
              <p:nvSpPr>
                <p:cNvPr id="367"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368"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sp>
          <p:nvSpPr>
            <p:cNvPr id="358" name="Text Box 48"/>
            <p:cNvSpPr txBox="1">
              <a:spLocks noChangeArrowheads="1"/>
            </p:cNvSpPr>
            <p:nvPr/>
          </p:nvSpPr>
          <p:spPr bwMode="auto">
            <a:xfrm>
              <a:off x="6116581" y="2760369"/>
              <a:ext cx="113364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mobile network</a:t>
              </a:r>
              <a:endParaRPr kumimoji="1" lang="zh-CN" altLang="en-US" sz="1100" dirty="0">
                <a:ea typeface="黑体" panose="02010609060101010101" pitchFamily="49" charset="-122"/>
              </a:endParaRPr>
            </a:p>
          </p:txBody>
        </p:sp>
      </p:grpSp>
      <p:cxnSp>
        <p:nvCxnSpPr>
          <p:cNvPr id="227" name="直接连接符 226"/>
          <p:cNvCxnSpPr>
            <a:stCxn id="66" idx="0"/>
          </p:cNvCxnSpPr>
          <p:nvPr/>
        </p:nvCxnSpPr>
        <p:spPr>
          <a:xfrm flipH="1" flipV="1">
            <a:off x="3281544" y="2157340"/>
            <a:ext cx="1588378" cy="65526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56" name="组合 255"/>
          <p:cNvGrpSpPr/>
          <p:nvPr/>
        </p:nvGrpSpPr>
        <p:grpSpPr>
          <a:xfrm>
            <a:off x="662613" y="4578560"/>
            <a:ext cx="3813727" cy="1620086"/>
            <a:chOff x="1970296" y="4612571"/>
            <a:chExt cx="3813727" cy="1620086"/>
          </a:xfrm>
        </p:grpSpPr>
        <p:sp>
          <p:nvSpPr>
            <p:cNvPr id="332" name="圆角矩形 331"/>
            <p:cNvSpPr/>
            <p:nvPr/>
          </p:nvSpPr>
          <p:spPr>
            <a:xfrm>
              <a:off x="1970296" y="4639178"/>
              <a:ext cx="3813727" cy="1554960"/>
            </a:xfrm>
            <a:prstGeom prst="roundRect">
              <a:avLst>
                <a:gd name="adj" fmla="val 8195"/>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36" name="Picture 129" descr="抽象图标21黄"/>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16705" y="5155488"/>
              <a:ext cx="320561" cy="226131"/>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3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8360" y="5244365"/>
              <a:ext cx="363077" cy="2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0" name="Group 25"/>
            <p:cNvGrpSpPr>
              <a:grpSpLocks/>
            </p:cNvGrpSpPr>
            <p:nvPr/>
          </p:nvGrpSpPr>
          <p:grpSpPr bwMode="auto">
            <a:xfrm>
              <a:off x="3347761" y="5269273"/>
              <a:ext cx="418383" cy="274631"/>
              <a:chOff x="920" y="1436"/>
              <a:chExt cx="188" cy="129"/>
            </a:xfrm>
          </p:grpSpPr>
          <p:pic>
            <p:nvPicPr>
              <p:cNvPr id="475" name="Picture 26" descr="16ILAJ24"/>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 y="1481"/>
                <a:ext cx="188" cy="84"/>
              </a:xfrm>
              <a:prstGeom prst="rect">
                <a:avLst/>
              </a:prstGeom>
              <a:noFill/>
              <a:extLst>
                <a:ext uri="{909E8E84-426E-40DD-AFC4-6F175D3DCCD1}">
                  <a14:hiddenFill xmlns:a14="http://schemas.microsoft.com/office/drawing/2010/main">
                    <a:solidFill>
                      <a:srgbClr val="FFFFFF"/>
                    </a:solidFill>
                  </a14:hiddenFill>
                </a:ext>
              </a:extLst>
            </p:spPr>
          </p:pic>
          <p:sp>
            <p:nvSpPr>
              <p:cNvPr id="476" name="Line 27"/>
              <p:cNvSpPr>
                <a:spLocks noChangeShapeType="1"/>
              </p:cNvSpPr>
              <p:nvPr/>
            </p:nvSpPr>
            <p:spPr bwMode="auto">
              <a:xfrm flipV="1">
                <a:off x="985" y="1436"/>
                <a:ext cx="0" cy="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42" name="Picture 3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5136" y="4831682"/>
              <a:ext cx="363077" cy="2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 name="Picture 3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3918" y="5536751"/>
              <a:ext cx="363077" cy="2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3" name="Picture 4"/>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008488" y="5510368"/>
              <a:ext cx="368746" cy="24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 name="Picture 4"/>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448827" y="5690581"/>
              <a:ext cx="368746" cy="24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5" name="Group 34"/>
            <p:cNvGrpSpPr>
              <a:grpSpLocks/>
            </p:cNvGrpSpPr>
            <p:nvPr/>
          </p:nvGrpSpPr>
          <p:grpSpPr bwMode="auto">
            <a:xfrm rot="12549869">
              <a:off x="3760477" y="5421012"/>
              <a:ext cx="206287" cy="246564"/>
              <a:chOff x="4201" y="1344"/>
              <a:chExt cx="750" cy="1002"/>
            </a:xfrm>
          </p:grpSpPr>
          <p:sp>
            <p:nvSpPr>
              <p:cNvPr id="472"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5400">
                <a:solidFill>
                  <a:schemeClr val="bg1">
                    <a:lumMod val="6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473"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5400">
                <a:solidFill>
                  <a:schemeClr val="bg1">
                    <a:lumMod val="6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474"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5400">
                <a:solidFill>
                  <a:schemeClr val="bg1">
                    <a:lumMod val="6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cxnSp>
          <p:nvCxnSpPr>
            <p:cNvPr id="391" name="直接连接符 390"/>
            <p:cNvCxnSpPr>
              <a:stCxn id="336" idx="1"/>
            </p:cNvCxnSpPr>
            <p:nvPr/>
          </p:nvCxnSpPr>
          <p:spPr>
            <a:xfrm flipH="1" flipV="1">
              <a:off x="2267583" y="5023957"/>
              <a:ext cx="449122" cy="2445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36" idx="1"/>
            </p:cNvCxnSpPr>
            <p:nvPr/>
          </p:nvCxnSpPr>
          <p:spPr>
            <a:xfrm flipH="1">
              <a:off x="2423909" y="5268554"/>
              <a:ext cx="292796" cy="11665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36" idx="2"/>
            </p:cNvCxnSpPr>
            <p:nvPr/>
          </p:nvCxnSpPr>
          <p:spPr>
            <a:xfrm flipH="1">
              <a:off x="2865972" y="5381619"/>
              <a:ext cx="11014" cy="17574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flipH="1">
              <a:off x="2949167" y="5015219"/>
              <a:ext cx="690100" cy="25582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flipH="1">
              <a:off x="3503495" y="4805286"/>
              <a:ext cx="359478" cy="2085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flipH="1">
              <a:off x="3492629" y="5011539"/>
              <a:ext cx="935134" cy="4141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endCxn id="413" idx="4"/>
            </p:cNvCxnSpPr>
            <p:nvPr/>
          </p:nvCxnSpPr>
          <p:spPr>
            <a:xfrm flipH="1" flipV="1">
              <a:off x="4146487" y="4731814"/>
              <a:ext cx="472939" cy="17403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403" idx="0"/>
            </p:cNvCxnSpPr>
            <p:nvPr/>
          </p:nvCxnSpPr>
          <p:spPr>
            <a:xfrm flipH="1" flipV="1">
              <a:off x="4685814" y="5062390"/>
              <a:ext cx="293208" cy="19066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flipH="1">
              <a:off x="5476071" y="5250191"/>
              <a:ext cx="2659" cy="1432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p:nvPr/>
          </p:nvCxnSpPr>
          <p:spPr>
            <a:xfrm flipH="1" flipV="1">
              <a:off x="5246061" y="5835764"/>
              <a:ext cx="2065" cy="757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1" name="Group 156"/>
            <p:cNvGrpSpPr>
              <a:grpSpLocks/>
            </p:cNvGrpSpPr>
            <p:nvPr/>
          </p:nvGrpSpPr>
          <p:grpSpPr bwMode="auto">
            <a:xfrm>
              <a:off x="5300870" y="5023647"/>
              <a:ext cx="296824" cy="403198"/>
              <a:chOff x="1169" y="1139"/>
              <a:chExt cx="393" cy="622"/>
            </a:xfrm>
          </p:grpSpPr>
          <p:sp>
            <p:nvSpPr>
              <p:cNvPr id="440" name="AutoShape 157"/>
              <p:cNvSpPr>
                <a:spLocks noChangeAspect="1" noChangeArrowheads="1" noTextEdit="1"/>
              </p:cNvSpPr>
              <p:nvPr/>
            </p:nvSpPr>
            <p:spPr bwMode="auto">
              <a:xfrm>
                <a:off x="1169" y="1139"/>
                <a:ext cx="393"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1" name="Freeform 158"/>
              <p:cNvSpPr>
                <a:spLocks/>
              </p:cNvSpPr>
              <p:nvPr/>
            </p:nvSpPr>
            <p:spPr bwMode="auto">
              <a:xfrm>
                <a:off x="1173" y="1187"/>
                <a:ext cx="339" cy="572"/>
              </a:xfrm>
              <a:custGeom>
                <a:avLst/>
                <a:gdLst>
                  <a:gd name="T0" fmla="*/ 0 w 339"/>
                  <a:gd name="T1" fmla="*/ 0 h 572"/>
                  <a:gd name="T2" fmla="*/ 0 w 339"/>
                  <a:gd name="T3" fmla="*/ 572 h 572"/>
                  <a:gd name="T4" fmla="*/ 339 w 339"/>
                  <a:gd name="T5" fmla="*/ 572 h 572"/>
                  <a:gd name="T6" fmla="*/ 339 w 339"/>
                  <a:gd name="T7" fmla="*/ 0 h 572"/>
                  <a:gd name="T8" fmla="*/ 0 w 339"/>
                  <a:gd name="T9" fmla="*/ 0 h 572"/>
                  <a:gd name="T10" fmla="*/ 0 w 339"/>
                  <a:gd name="T11" fmla="*/ 0 h 572"/>
                  <a:gd name="T12" fmla="*/ 0 w 339"/>
                  <a:gd name="T13" fmla="*/ 0 h 572"/>
                  <a:gd name="T14" fmla="*/ 0 w 339"/>
                  <a:gd name="T15" fmla="*/ 0 h 5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572">
                    <a:moveTo>
                      <a:pt x="0" y="0"/>
                    </a:moveTo>
                    <a:lnTo>
                      <a:pt x="0" y="572"/>
                    </a:lnTo>
                    <a:lnTo>
                      <a:pt x="339" y="572"/>
                    </a:lnTo>
                    <a:lnTo>
                      <a:pt x="339" y="0"/>
                    </a:lnTo>
                    <a:lnTo>
                      <a:pt x="0" y="0"/>
                    </a:lnTo>
                    <a:lnTo>
                      <a:pt x="0" y="0"/>
                    </a:lnTo>
                    <a:lnTo>
                      <a:pt x="0" y="0"/>
                    </a:lnTo>
                    <a:lnTo>
                      <a:pt x="0" y="0"/>
                    </a:lnTo>
                    <a:close/>
                  </a:path>
                </a:pathLst>
              </a:custGeom>
              <a:solidFill>
                <a:srgbClr val="0096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 name="Freeform 159"/>
              <p:cNvSpPr>
                <a:spLocks noEditPoints="1"/>
              </p:cNvSpPr>
              <p:nvPr/>
            </p:nvSpPr>
            <p:spPr bwMode="auto">
              <a:xfrm>
                <a:off x="1171" y="1185"/>
                <a:ext cx="343" cy="576"/>
              </a:xfrm>
              <a:custGeom>
                <a:avLst/>
                <a:gdLst>
                  <a:gd name="T0" fmla="*/ 1 w 170"/>
                  <a:gd name="T1" fmla="*/ 0 h 286"/>
                  <a:gd name="T2" fmla="*/ 0 w 170"/>
                  <a:gd name="T3" fmla="*/ 1 h 286"/>
                  <a:gd name="T4" fmla="*/ 0 w 170"/>
                  <a:gd name="T5" fmla="*/ 285 h 286"/>
                  <a:gd name="T6" fmla="*/ 1 w 170"/>
                  <a:gd name="T7" fmla="*/ 286 h 286"/>
                  <a:gd name="T8" fmla="*/ 169 w 170"/>
                  <a:gd name="T9" fmla="*/ 286 h 286"/>
                  <a:gd name="T10" fmla="*/ 170 w 170"/>
                  <a:gd name="T11" fmla="*/ 285 h 286"/>
                  <a:gd name="T12" fmla="*/ 170 w 170"/>
                  <a:gd name="T13" fmla="*/ 1 h 286"/>
                  <a:gd name="T14" fmla="*/ 169 w 170"/>
                  <a:gd name="T15" fmla="*/ 0 h 286"/>
                  <a:gd name="T16" fmla="*/ 1 w 170"/>
                  <a:gd name="T17" fmla="*/ 0 h 286"/>
                  <a:gd name="T18" fmla="*/ 168 w 170"/>
                  <a:gd name="T19" fmla="*/ 2 h 286"/>
                  <a:gd name="T20" fmla="*/ 168 w 170"/>
                  <a:gd name="T21" fmla="*/ 284 h 286"/>
                  <a:gd name="T22" fmla="*/ 2 w 170"/>
                  <a:gd name="T23" fmla="*/ 284 h 286"/>
                  <a:gd name="T24" fmla="*/ 2 w 170"/>
                  <a:gd name="T25" fmla="*/ 2 h 286"/>
                  <a:gd name="T26" fmla="*/ 168 w 170"/>
                  <a:gd name="T27" fmla="*/ 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286">
                    <a:moveTo>
                      <a:pt x="1" y="0"/>
                    </a:moveTo>
                    <a:cubicBezTo>
                      <a:pt x="0" y="1"/>
                      <a:pt x="0" y="1"/>
                      <a:pt x="0" y="1"/>
                    </a:cubicBezTo>
                    <a:cubicBezTo>
                      <a:pt x="0" y="285"/>
                      <a:pt x="0" y="285"/>
                      <a:pt x="0" y="285"/>
                    </a:cubicBezTo>
                    <a:cubicBezTo>
                      <a:pt x="1" y="286"/>
                      <a:pt x="1" y="286"/>
                      <a:pt x="1" y="286"/>
                    </a:cubicBezTo>
                    <a:cubicBezTo>
                      <a:pt x="169" y="286"/>
                      <a:pt x="169" y="286"/>
                      <a:pt x="169" y="286"/>
                    </a:cubicBezTo>
                    <a:cubicBezTo>
                      <a:pt x="170" y="285"/>
                      <a:pt x="170" y="285"/>
                      <a:pt x="170" y="285"/>
                    </a:cubicBezTo>
                    <a:cubicBezTo>
                      <a:pt x="170" y="1"/>
                      <a:pt x="170" y="1"/>
                      <a:pt x="170" y="1"/>
                    </a:cubicBezTo>
                    <a:cubicBezTo>
                      <a:pt x="169" y="0"/>
                      <a:pt x="169" y="0"/>
                      <a:pt x="169" y="0"/>
                    </a:cubicBezTo>
                    <a:lnTo>
                      <a:pt x="1" y="0"/>
                    </a:lnTo>
                    <a:close/>
                    <a:moveTo>
                      <a:pt x="168" y="2"/>
                    </a:moveTo>
                    <a:cubicBezTo>
                      <a:pt x="168" y="4"/>
                      <a:pt x="168" y="282"/>
                      <a:pt x="168" y="284"/>
                    </a:cubicBezTo>
                    <a:cubicBezTo>
                      <a:pt x="166" y="284"/>
                      <a:pt x="5" y="284"/>
                      <a:pt x="2" y="284"/>
                    </a:cubicBezTo>
                    <a:cubicBezTo>
                      <a:pt x="2" y="282"/>
                      <a:pt x="2" y="4"/>
                      <a:pt x="2" y="2"/>
                    </a:cubicBezTo>
                    <a:cubicBezTo>
                      <a:pt x="5" y="2"/>
                      <a:pt x="166" y="2"/>
                      <a:pt x="168" y="2"/>
                    </a:cubicBez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 name="Freeform 160"/>
              <p:cNvSpPr>
                <a:spLocks/>
              </p:cNvSpPr>
              <p:nvPr/>
            </p:nvSpPr>
            <p:spPr bwMode="auto">
              <a:xfrm>
                <a:off x="1173" y="1141"/>
                <a:ext cx="385" cy="46"/>
              </a:xfrm>
              <a:custGeom>
                <a:avLst/>
                <a:gdLst>
                  <a:gd name="T0" fmla="*/ 0 w 385"/>
                  <a:gd name="T1" fmla="*/ 46 h 46"/>
                  <a:gd name="T2" fmla="*/ 46 w 385"/>
                  <a:gd name="T3" fmla="*/ 0 h 46"/>
                  <a:gd name="T4" fmla="*/ 385 w 385"/>
                  <a:gd name="T5" fmla="*/ 0 h 46"/>
                  <a:gd name="T6" fmla="*/ 339 w 385"/>
                  <a:gd name="T7" fmla="*/ 46 h 46"/>
                  <a:gd name="T8" fmla="*/ 0 w 385"/>
                  <a:gd name="T9" fmla="*/ 46 h 46"/>
                  <a:gd name="T10" fmla="*/ 0 w 385"/>
                  <a:gd name="T11" fmla="*/ 46 h 46"/>
                  <a:gd name="T12" fmla="*/ 0 w 385"/>
                  <a:gd name="T13" fmla="*/ 46 h 46"/>
                  <a:gd name="T14" fmla="*/ 0 w 385"/>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46">
                    <a:moveTo>
                      <a:pt x="0" y="46"/>
                    </a:moveTo>
                    <a:lnTo>
                      <a:pt x="46" y="0"/>
                    </a:lnTo>
                    <a:lnTo>
                      <a:pt x="385" y="0"/>
                    </a:lnTo>
                    <a:lnTo>
                      <a:pt x="339" y="46"/>
                    </a:lnTo>
                    <a:lnTo>
                      <a:pt x="0" y="46"/>
                    </a:lnTo>
                    <a:lnTo>
                      <a:pt x="0" y="46"/>
                    </a:lnTo>
                    <a:lnTo>
                      <a:pt x="0" y="46"/>
                    </a:lnTo>
                    <a:lnTo>
                      <a:pt x="0" y="46"/>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4" name="Freeform 161"/>
              <p:cNvSpPr>
                <a:spLocks noEditPoints="1"/>
              </p:cNvSpPr>
              <p:nvPr/>
            </p:nvSpPr>
            <p:spPr bwMode="auto">
              <a:xfrm>
                <a:off x="1173" y="1139"/>
                <a:ext cx="385" cy="50"/>
              </a:xfrm>
              <a:custGeom>
                <a:avLst/>
                <a:gdLst>
                  <a:gd name="T0" fmla="*/ 23 w 191"/>
                  <a:gd name="T1" fmla="*/ 0 h 25"/>
                  <a:gd name="T2" fmla="*/ 23 w 191"/>
                  <a:gd name="T3" fmla="*/ 0 h 25"/>
                  <a:gd name="T4" fmla="*/ 0 w 191"/>
                  <a:gd name="T5" fmla="*/ 23 h 25"/>
                  <a:gd name="T6" fmla="*/ 0 w 191"/>
                  <a:gd name="T7" fmla="*/ 25 h 25"/>
                  <a:gd name="T8" fmla="*/ 168 w 191"/>
                  <a:gd name="T9" fmla="*/ 25 h 25"/>
                  <a:gd name="T10" fmla="*/ 169 w 191"/>
                  <a:gd name="T11" fmla="*/ 24 h 25"/>
                  <a:gd name="T12" fmla="*/ 191 w 191"/>
                  <a:gd name="T13" fmla="*/ 2 h 25"/>
                  <a:gd name="T14" fmla="*/ 191 w 191"/>
                  <a:gd name="T15" fmla="*/ 0 h 25"/>
                  <a:gd name="T16" fmla="*/ 23 w 191"/>
                  <a:gd name="T17" fmla="*/ 0 h 25"/>
                  <a:gd name="T18" fmla="*/ 188 w 191"/>
                  <a:gd name="T19" fmla="*/ 2 h 25"/>
                  <a:gd name="T20" fmla="*/ 168 w 191"/>
                  <a:gd name="T21" fmla="*/ 23 h 25"/>
                  <a:gd name="T22" fmla="*/ 3 w 191"/>
                  <a:gd name="T23" fmla="*/ 23 h 25"/>
                  <a:gd name="T24" fmla="*/ 24 w 191"/>
                  <a:gd name="T25" fmla="*/ 2 h 25"/>
                  <a:gd name="T26" fmla="*/ 188 w 191"/>
                  <a:gd name="T2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1" h="25">
                    <a:moveTo>
                      <a:pt x="23" y="0"/>
                    </a:moveTo>
                    <a:cubicBezTo>
                      <a:pt x="23" y="0"/>
                      <a:pt x="23" y="0"/>
                      <a:pt x="23" y="0"/>
                    </a:cubicBezTo>
                    <a:cubicBezTo>
                      <a:pt x="0" y="23"/>
                      <a:pt x="0" y="23"/>
                      <a:pt x="0" y="23"/>
                    </a:cubicBezTo>
                    <a:cubicBezTo>
                      <a:pt x="0" y="25"/>
                      <a:pt x="0" y="25"/>
                      <a:pt x="0" y="25"/>
                    </a:cubicBezTo>
                    <a:cubicBezTo>
                      <a:pt x="168" y="25"/>
                      <a:pt x="168" y="25"/>
                      <a:pt x="168" y="25"/>
                    </a:cubicBezTo>
                    <a:cubicBezTo>
                      <a:pt x="169" y="24"/>
                      <a:pt x="169" y="24"/>
                      <a:pt x="169" y="24"/>
                    </a:cubicBezTo>
                    <a:cubicBezTo>
                      <a:pt x="191" y="2"/>
                      <a:pt x="191" y="2"/>
                      <a:pt x="191" y="2"/>
                    </a:cubicBezTo>
                    <a:cubicBezTo>
                      <a:pt x="191" y="0"/>
                      <a:pt x="191" y="0"/>
                      <a:pt x="191" y="0"/>
                    </a:cubicBezTo>
                    <a:lnTo>
                      <a:pt x="23" y="0"/>
                    </a:lnTo>
                    <a:close/>
                    <a:moveTo>
                      <a:pt x="188" y="2"/>
                    </a:moveTo>
                    <a:cubicBezTo>
                      <a:pt x="185" y="5"/>
                      <a:pt x="168" y="22"/>
                      <a:pt x="168" y="23"/>
                    </a:cubicBezTo>
                    <a:cubicBezTo>
                      <a:pt x="167" y="23"/>
                      <a:pt x="8" y="23"/>
                      <a:pt x="3" y="23"/>
                    </a:cubicBezTo>
                    <a:cubicBezTo>
                      <a:pt x="6" y="20"/>
                      <a:pt x="23" y="3"/>
                      <a:pt x="24" y="2"/>
                    </a:cubicBezTo>
                    <a:cubicBezTo>
                      <a:pt x="24" y="2"/>
                      <a:pt x="184" y="2"/>
                      <a:pt x="188" y="2"/>
                    </a:cubicBez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5" name="Freeform 162"/>
              <p:cNvSpPr>
                <a:spLocks/>
              </p:cNvSpPr>
              <p:nvPr/>
            </p:nvSpPr>
            <p:spPr bwMode="auto">
              <a:xfrm>
                <a:off x="1193" y="1222"/>
                <a:ext cx="151" cy="70"/>
              </a:xfrm>
              <a:custGeom>
                <a:avLst/>
                <a:gdLst>
                  <a:gd name="T0" fmla="*/ 0 w 151"/>
                  <a:gd name="T1" fmla="*/ 0 h 70"/>
                  <a:gd name="T2" fmla="*/ 151 w 151"/>
                  <a:gd name="T3" fmla="*/ 0 h 70"/>
                  <a:gd name="T4" fmla="*/ 151 w 151"/>
                  <a:gd name="T5" fmla="*/ 70 h 70"/>
                  <a:gd name="T6" fmla="*/ 0 w 151"/>
                  <a:gd name="T7" fmla="*/ 70 h 70"/>
                  <a:gd name="T8" fmla="*/ 0 w 151"/>
                  <a:gd name="T9" fmla="*/ 0 h 70"/>
                  <a:gd name="T10" fmla="*/ 0 w 151"/>
                  <a:gd name="T11" fmla="*/ 0 h 70"/>
                  <a:gd name="T12" fmla="*/ 0 w 15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151" h="70">
                    <a:moveTo>
                      <a:pt x="0" y="0"/>
                    </a:moveTo>
                    <a:lnTo>
                      <a:pt x="151" y="0"/>
                    </a:lnTo>
                    <a:lnTo>
                      <a:pt x="151" y="70"/>
                    </a:lnTo>
                    <a:lnTo>
                      <a:pt x="0" y="70"/>
                    </a:lnTo>
                    <a:lnTo>
                      <a:pt x="0" y="0"/>
                    </a:lnTo>
                    <a:lnTo>
                      <a:pt x="0" y="0"/>
                    </a:lnTo>
                    <a:lnTo>
                      <a:pt x="0" y="0"/>
                    </a:lnTo>
                    <a:close/>
                  </a:path>
                </a:pathLst>
              </a:custGeom>
              <a:solidFill>
                <a:srgbClr val="2A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6" name="Freeform 163"/>
              <p:cNvSpPr>
                <a:spLocks noEditPoints="1"/>
              </p:cNvSpPr>
              <p:nvPr/>
            </p:nvSpPr>
            <p:spPr bwMode="auto">
              <a:xfrm>
                <a:off x="1191" y="1218"/>
                <a:ext cx="155" cy="76"/>
              </a:xfrm>
              <a:custGeom>
                <a:avLst/>
                <a:gdLst>
                  <a:gd name="T0" fmla="*/ 76 w 77"/>
                  <a:gd name="T1" fmla="*/ 0 h 38"/>
                  <a:gd name="T2" fmla="*/ 0 w 77"/>
                  <a:gd name="T3" fmla="*/ 0 h 38"/>
                  <a:gd name="T4" fmla="*/ 0 w 77"/>
                  <a:gd name="T5" fmla="*/ 38 h 38"/>
                  <a:gd name="T6" fmla="*/ 77 w 77"/>
                  <a:gd name="T7" fmla="*/ 38 h 38"/>
                  <a:gd name="T8" fmla="*/ 77 w 77"/>
                  <a:gd name="T9" fmla="*/ 0 h 38"/>
                  <a:gd name="T10" fmla="*/ 76 w 77"/>
                  <a:gd name="T11" fmla="*/ 0 h 38"/>
                  <a:gd name="T12" fmla="*/ 75 w 77"/>
                  <a:gd name="T13" fmla="*/ 3 h 38"/>
                  <a:gd name="T14" fmla="*/ 75 w 77"/>
                  <a:gd name="T15" fmla="*/ 36 h 38"/>
                  <a:gd name="T16" fmla="*/ 2 w 77"/>
                  <a:gd name="T17" fmla="*/ 36 h 38"/>
                  <a:gd name="T18" fmla="*/ 2 w 77"/>
                  <a:gd name="T19" fmla="*/ 3 h 38"/>
                  <a:gd name="T20" fmla="*/ 75 w 77"/>
                  <a:gd name="T21"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8">
                    <a:moveTo>
                      <a:pt x="76" y="0"/>
                    </a:moveTo>
                    <a:cubicBezTo>
                      <a:pt x="0" y="0"/>
                      <a:pt x="0" y="0"/>
                      <a:pt x="0" y="0"/>
                    </a:cubicBezTo>
                    <a:cubicBezTo>
                      <a:pt x="0" y="38"/>
                      <a:pt x="0" y="38"/>
                      <a:pt x="0" y="38"/>
                    </a:cubicBezTo>
                    <a:cubicBezTo>
                      <a:pt x="77" y="38"/>
                      <a:pt x="77" y="38"/>
                      <a:pt x="77" y="38"/>
                    </a:cubicBezTo>
                    <a:cubicBezTo>
                      <a:pt x="77" y="0"/>
                      <a:pt x="77" y="0"/>
                      <a:pt x="77" y="0"/>
                    </a:cubicBezTo>
                    <a:lnTo>
                      <a:pt x="76" y="0"/>
                    </a:lnTo>
                    <a:close/>
                    <a:moveTo>
                      <a:pt x="75" y="3"/>
                    </a:moveTo>
                    <a:cubicBezTo>
                      <a:pt x="75" y="4"/>
                      <a:pt x="75" y="34"/>
                      <a:pt x="75" y="36"/>
                    </a:cubicBezTo>
                    <a:cubicBezTo>
                      <a:pt x="73" y="36"/>
                      <a:pt x="4" y="36"/>
                      <a:pt x="2" y="36"/>
                    </a:cubicBezTo>
                    <a:cubicBezTo>
                      <a:pt x="2" y="34"/>
                      <a:pt x="2" y="4"/>
                      <a:pt x="2" y="3"/>
                    </a:cubicBezTo>
                    <a:cubicBezTo>
                      <a:pt x="4" y="3"/>
                      <a:pt x="73" y="3"/>
                      <a:pt x="75" y="3"/>
                    </a:cubicBez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7" name="Freeform 164"/>
              <p:cNvSpPr>
                <a:spLocks/>
              </p:cNvSpPr>
              <p:nvPr/>
            </p:nvSpPr>
            <p:spPr bwMode="auto">
              <a:xfrm>
                <a:off x="1215" y="1252"/>
                <a:ext cx="107" cy="8"/>
              </a:xfrm>
              <a:custGeom>
                <a:avLst/>
                <a:gdLst>
                  <a:gd name="T0" fmla="*/ 103 w 107"/>
                  <a:gd name="T1" fmla="*/ 0 h 8"/>
                  <a:gd name="T2" fmla="*/ 0 w 107"/>
                  <a:gd name="T3" fmla="*/ 0 h 8"/>
                  <a:gd name="T4" fmla="*/ 0 w 107"/>
                  <a:gd name="T5" fmla="*/ 8 h 8"/>
                  <a:gd name="T6" fmla="*/ 107 w 107"/>
                  <a:gd name="T7" fmla="*/ 8 h 8"/>
                  <a:gd name="T8" fmla="*/ 107 w 107"/>
                  <a:gd name="T9" fmla="*/ 0 h 8"/>
                  <a:gd name="T10" fmla="*/ 103 w 107"/>
                  <a:gd name="T11" fmla="*/ 0 h 8"/>
                  <a:gd name="T12" fmla="*/ 103 w 10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7" h="8">
                    <a:moveTo>
                      <a:pt x="103" y="0"/>
                    </a:moveTo>
                    <a:lnTo>
                      <a:pt x="0" y="0"/>
                    </a:lnTo>
                    <a:lnTo>
                      <a:pt x="0" y="8"/>
                    </a:lnTo>
                    <a:lnTo>
                      <a:pt x="107" y="8"/>
                    </a:lnTo>
                    <a:lnTo>
                      <a:pt x="107" y="0"/>
                    </a:lnTo>
                    <a:lnTo>
                      <a:pt x="103" y="0"/>
                    </a:lnTo>
                    <a:lnTo>
                      <a:pt x="103"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8" name="Freeform 165"/>
              <p:cNvSpPr>
                <a:spLocks/>
              </p:cNvSpPr>
              <p:nvPr/>
            </p:nvSpPr>
            <p:spPr bwMode="auto">
              <a:xfrm>
                <a:off x="1512" y="1141"/>
                <a:ext cx="46" cy="618"/>
              </a:xfrm>
              <a:custGeom>
                <a:avLst/>
                <a:gdLst>
                  <a:gd name="T0" fmla="*/ 0 w 46"/>
                  <a:gd name="T1" fmla="*/ 618 h 618"/>
                  <a:gd name="T2" fmla="*/ 46 w 46"/>
                  <a:gd name="T3" fmla="*/ 574 h 618"/>
                  <a:gd name="T4" fmla="*/ 46 w 46"/>
                  <a:gd name="T5" fmla="*/ 0 h 618"/>
                  <a:gd name="T6" fmla="*/ 0 w 46"/>
                  <a:gd name="T7" fmla="*/ 46 h 618"/>
                  <a:gd name="T8" fmla="*/ 0 w 46"/>
                  <a:gd name="T9" fmla="*/ 618 h 618"/>
                  <a:gd name="T10" fmla="*/ 0 w 46"/>
                  <a:gd name="T11" fmla="*/ 618 h 618"/>
                  <a:gd name="T12" fmla="*/ 0 w 46"/>
                  <a:gd name="T13" fmla="*/ 618 h 618"/>
                  <a:gd name="T14" fmla="*/ 0 w 46"/>
                  <a:gd name="T15" fmla="*/ 618 h 6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18">
                    <a:moveTo>
                      <a:pt x="0" y="618"/>
                    </a:moveTo>
                    <a:lnTo>
                      <a:pt x="46" y="574"/>
                    </a:lnTo>
                    <a:lnTo>
                      <a:pt x="46" y="0"/>
                    </a:lnTo>
                    <a:lnTo>
                      <a:pt x="0" y="46"/>
                    </a:lnTo>
                    <a:lnTo>
                      <a:pt x="0" y="618"/>
                    </a:lnTo>
                    <a:lnTo>
                      <a:pt x="0" y="618"/>
                    </a:lnTo>
                    <a:lnTo>
                      <a:pt x="0" y="618"/>
                    </a:lnTo>
                    <a:lnTo>
                      <a:pt x="0" y="618"/>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9" name="Freeform 166"/>
              <p:cNvSpPr>
                <a:spLocks noEditPoints="1"/>
              </p:cNvSpPr>
              <p:nvPr/>
            </p:nvSpPr>
            <p:spPr bwMode="auto">
              <a:xfrm>
                <a:off x="1510" y="1139"/>
                <a:ext cx="50" cy="622"/>
              </a:xfrm>
              <a:custGeom>
                <a:avLst/>
                <a:gdLst>
                  <a:gd name="T0" fmla="*/ 1 w 25"/>
                  <a:gd name="T1" fmla="*/ 23 h 309"/>
                  <a:gd name="T2" fmla="*/ 0 w 25"/>
                  <a:gd name="T3" fmla="*/ 24 h 309"/>
                  <a:gd name="T4" fmla="*/ 0 w 25"/>
                  <a:gd name="T5" fmla="*/ 308 h 309"/>
                  <a:gd name="T6" fmla="*/ 2 w 25"/>
                  <a:gd name="T7" fmla="*/ 309 h 309"/>
                  <a:gd name="T8" fmla="*/ 24 w 25"/>
                  <a:gd name="T9" fmla="*/ 286 h 309"/>
                  <a:gd name="T10" fmla="*/ 25 w 25"/>
                  <a:gd name="T11" fmla="*/ 286 h 309"/>
                  <a:gd name="T12" fmla="*/ 25 w 25"/>
                  <a:gd name="T13" fmla="*/ 1 h 309"/>
                  <a:gd name="T14" fmla="*/ 23 w 25"/>
                  <a:gd name="T15" fmla="*/ 0 h 309"/>
                  <a:gd name="T16" fmla="*/ 1 w 25"/>
                  <a:gd name="T17" fmla="*/ 23 h 309"/>
                  <a:gd name="T18" fmla="*/ 23 w 25"/>
                  <a:gd name="T19" fmla="*/ 3 h 309"/>
                  <a:gd name="T20" fmla="*/ 23 w 25"/>
                  <a:gd name="T21" fmla="*/ 285 h 309"/>
                  <a:gd name="T22" fmla="*/ 2 w 25"/>
                  <a:gd name="T23" fmla="*/ 306 h 309"/>
                  <a:gd name="T24" fmla="*/ 2 w 25"/>
                  <a:gd name="T25" fmla="*/ 24 h 309"/>
                  <a:gd name="T26" fmla="*/ 23 w 25"/>
                  <a:gd name="T27" fmla="*/ 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09">
                    <a:moveTo>
                      <a:pt x="1" y="23"/>
                    </a:moveTo>
                    <a:cubicBezTo>
                      <a:pt x="0" y="24"/>
                      <a:pt x="0" y="24"/>
                      <a:pt x="0" y="24"/>
                    </a:cubicBezTo>
                    <a:cubicBezTo>
                      <a:pt x="0" y="308"/>
                      <a:pt x="0" y="308"/>
                      <a:pt x="0" y="308"/>
                    </a:cubicBezTo>
                    <a:cubicBezTo>
                      <a:pt x="2" y="309"/>
                      <a:pt x="2" y="309"/>
                      <a:pt x="2" y="309"/>
                    </a:cubicBezTo>
                    <a:cubicBezTo>
                      <a:pt x="24" y="286"/>
                      <a:pt x="24" y="286"/>
                      <a:pt x="24" y="286"/>
                    </a:cubicBezTo>
                    <a:cubicBezTo>
                      <a:pt x="25" y="286"/>
                      <a:pt x="25" y="286"/>
                      <a:pt x="25" y="286"/>
                    </a:cubicBezTo>
                    <a:cubicBezTo>
                      <a:pt x="25" y="1"/>
                      <a:pt x="25" y="1"/>
                      <a:pt x="25" y="1"/>
                    </a:cubicBezTo>
                    <a:cubicBezTo>
                      <a:pt x="23" y="0"/>
                      <a:pt x="23" y="0"/>
                      <a:pt x="23" y="0"/>
                    </a:cubicBezTo>
                    <a:lnTo>
                      <a:pt x="1" y="23"/>
                    </a:lnTo>
                    <a:close/>
                    <a:moveTo>
                      <a:pt x="23" y="3"/>
                    </a:moveTo>
                    <a:cubicBezTo>
                      <a:pt x="23" y="8"/>
                      <a:pt x="23" y="284"/>
                      <a:pt x="23" y="285"/>
                    </a:cubicBezTo>
                    <a:cubicBezTo>
                      <a:pt x="22" y="286"/>
                      <a:pt x="5" y="303"/>
                      <a:pt x="2" y="306"/>
                    </a:cubicBezTo>
                    <a:cubicBezTo>
                      <a:pt x="2" y="301"/>
                      <a:pt x="2" y="25"/>
                      <a:pt x="2" y="24"/>
                    </a:cubicBezTo>
                    <a:cubicBezTo>
                      <a:pt x="3" y="23"/>
                      <a:pt x="20" y="6"/>
                      <a:pt x="23" y="3"/>
                    </a:cubicBez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0" name="Freeform 167"/>
              <p:cNvSpPr>
                <a:spLocks/>
              </p:cNvSpPr>
              <p:nvPr/>
            </p:nvSpPr>
            <p:spPr bwMode="auto">
              <a:xfrm>
                <a:off x="1175" y="1717"/>
                <a:ext cx="335" cy="8"/>
              </a:xfrm>
              <a:custGeom>
                <a:avLst/>
                <a:gdLst>
                  <a:gd name="T0" fmla="*/ 331 w 335"/>
                  <a:gd name="T1" fmla="*/ 0 h 8"/>
                  <a:gd name="T2" fmla="*/ 0 w 335"/>
                  <a:gd name="T3" fmla="*/ 0 h 8"/>
                  <a:gd name="T4" fmla="*/ 0 w 335"/>
                  <a:gd name="T5" fmla="*/ 8 h 8"/>
                  <a:gd name="T6" fmla="*/ 335 w 335"/>
                  <a:gd name="T7" fmla="*/ 8 h 8"/>
                  <a:gd name="T8" fmla="*/ 335 w 335"/>
                  <a:gd name="T9" fmla="*/ 0 h 8"/>
                  <a:gd name="T10" fmla="*/ 331 w 335"/>
                  <a:gd name="T11" fmla="*/ 0 h 8"/>
                  <a:gd name="T12" fmla="*/ 331 w 33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5" h="8">
                    <a:moveTo>
                      <a:pt x="331" y="0"/>
                    </a:moveTo>
                    <a:lnTo>
                      <a:pt x="0" y="0"/>
                    </a:lnTo>
                    <a:lnTo>
                      <a:pt x="0" y="8"/>
                    </a:lnTo>
                    <a:lnTo>
                      <a:pt x="335" y="8"/>
                    </a:lnTo>
                    <a:lnTo>
                      <a:pt x="335" y="0"/>
                    </a:lnTo>
                    <a:lnTo>
                      <a:pt x="331" y="0"/>
                    </a:lnTo>
                    <a:lnTo>
                      <a:pt x="331"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 name="Freeform 168"/>
              <p:cNvSpPr>
                <a:spLocks/>
              </p:cNvSpPr>
              <p:nvPr/>
            </p:nvSpPr>
            <p:spPr bwMode="auto">
              <a:xfrm>
                <a:off x="1175" y="1342"/>
                <a:ext cx="335" cy="8"/>
              </a:xfrm>
              <a:custGeom>
                <a:avLst/>
                <a:gdLst>
                  <a:gd name="T0" fmla="*/ 331 w 335"/>
                  <a:gd name="T1" fmla="*/ 0 h 8"/>
                  <a:gd name="T2" fmla="*/ 0 w 335"/>
                  <a:gd name="T3" fmla="*/ 0 h 8"/>
                  <a:gd name="T4" fmla="*/ 0 w 335"/>
                  <a:gd name="T5" fmla="*/ 8 h 8"/>
                  <a:gd name="T6" fmla="*/ 335 w 335"/>
                  <a:gd name="T7" fmla="*/ 8 h 8"/>
                  <a:gd name="T8" fmla="*/ 335 w 335"/>
                  <a:gd name="T9" fmla="*/ 0 h 8"/>
                  <a:gd name="T10" fmla="*/ 331 w 335"/>
                  <a:gd name="T11" fmla="*/ 0 h 8"/>
                  <a:gd name="T12" fmla="*/ 331 w 33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5" h="8">
                    <a:moveTo>
                      <a:pt x="331" y="0"/>
                    </a:moveTo>
                    <a:lnTo>
                      <a:pt x="0" y="0"/>
                    </a:lnTo>
                    <a:lnTo>
                      <a:pt x="0" y="8"/>
                    </a:lnTo>
                    <a:lnTo>
                      <a:pt x="335" y="8"/>
                    </a:lnTo>
                    <a:lnTo>
                      <a:pt x="335" y="0"/>
                    </a:lnTo>
                    <a:lnTo>
                      <a:pt x="331" y="0"/>
                    </a:lnTo>
                    <a:lnTo>
                      <a:pt x="331"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 name="Freeform 169"/>
              <p:cNvSpPr>
                <a:spLocks/>
              </p:cNvSpPr>
              <p:nvPr/>
            </p:nvSpPr>
            <p:spPr bwMode="auto">
              <a:xfrm>
                <a:off x="1173" y="1715"/>
                <a:ext cx="339" cy="8"/>
              </a:xfrm>
              <a:custGeom>
                <a:avLst/>
                <a:gdLst>
                  <a:gd name="T0" fmla="*/ 335 w 339"/>
                  <a:gd name="T1" fmla="*/ 0 h 8"/>
                  <a:gd name="T2" fmla="*/ 0 w 339"/>
                  <a:gd name="T3" fmla="*/ 0 h 8"/>
                  <a:gd name="T4" fmla="*/ 0 w 339"/>
                  <a:gd name="T5" fmla="*/ 8 h 8"/>
                  <a:gd name="T6" fmla="*/ 339 w 339"/>
                  <a:gd name="T7" fmla="*/ 8 h 8"/>
                  <a:gd name="T8" fmla="*/ 339 w 339"/>
                  <a:gd name="T9" fmla="*/ 0 h 8"/>
                  <a:gd name="T10" fmla="*/ 335 w 339"/>
                  <a:gd name="T11" fmla="*/ 0 h 8"/>
                  <a:gd name="T12" fmla="*/ 335 w 3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9" h="8">
                    <a:moveTo>
                      <a:pt x="335" y="0"/>
                    </a:moveTo>
                    <a:lnTo>
                      <a:pt x="0" y="0"/>
                    </a:lnTo>
                    <a:lnTo>
                      <a:pt x="0" y="8"/>
                    </a:lnTo>
                    <a:lnTo>
                      <a:pt x="339" y="8"/>
                    </a:lnTo>
                    <a:lnTo>
                      <a:pt x="339" y="0"/>
                    </a:lnTo>
                    <a:lnTo>
                      <a:pt x="335" y="0"/>
                    </a:lnTo>
                    <a:lnTo>
                      <a:pt x="335" y="0"/>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 name="Freeform 170"/>
              <p:cNvSpPr>
                <a:spLocks/>
              </p:cNvSpPr>
              <p:nvPr/>
            </p:nvSpPr>
            <p:spPr bwMode="auto">
              <a:xfrm>
                <a:off x="1175" y="1340"/>
                <a:ext cx="339" cy="8"/>
              </a:xfrm>
              <a:custGeom>
                <a:avLst/>
                <a:gdLst>
                  <a:gd name="T0" fmla="*/ 333 w 339"/>
                  <a:gd name="T1" fmla="*/ 0 h 8"/>
                  <a:gd name="T2" fmla="*/ 0 w 339"/>
                  <a:gd name="T3" fmla="*/ 0 h 8"/>
                  <a:gd name="T4" fmla="*/ 0 w 339"/>
                  <a:gd name="T5" fmla="*/ 8 h 8"/>
                  <a:gd name="T6" fmla="*/ 339 w 339"/>
                  <a:gd name="T7" fmla="*/ 8 h 8"/>
                  <a:gd name="T8" fmla="*/ 339 w 339"/>
                  <a:gd name="T9" fmla="*/ 0 h 8"/>
                  <a:gd name="T10" fmla="*/ 333 w 339"/>
                  <a:gd name="T11" fmla="*/ 0 h 8"/>
                  <a:gd name="T12" fmla="*/ 333 w 3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9" h="8">
                    <a:moveTo>
                      <a:pt x="333" y="0"/>
                    </a:moveTo>
                    <a:lnTo>
                      <a:pt x="0" y="0"/>
                    </a:lnTo>
                    <a:lnTo>
                      <a:pt x="0" y="8"/>
                    </a:lnTo>
                    <a:lnTo>
                      <a:pt x="339" y="8"/>
                    </a:lnTo>
                    <a:lnTo>
                      <a:pt x="339" y="0"/>
                    </a:lnTo>
                    <a:lnTo>
                      <a:pt x="333" y="0"/>
                    </a:lnTo>
                    <a:lnTo>
                      <a:pt x="333" y="0"/>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4" name="Freeform 171"/>
              <p:cNvSpPr>
                <a:spLocks/>
              </p:cNvSpPr>
              <p:nvPr/>
            </p:nvSpPr>
            <p:spPr bwMode="auto">
              <a:xfrm>
                <a:off x="1191" y="1218"/>
                <a:ext cx="155" cy="76"/>
              </a:xfrm>
              <a:custGeom>
                <a:avLst/>
                <a:gdLst>
                  <a:gd name="T0" fmla="*/ 76 w 77"/>
                  <a:gd name="T1" fmla="*/ 0 h 38"/>
                  <a:gd name="T2" fmla="*/ 1 w 77"/>
                  <a:gd name="T3" fmla="*/ 0 h 38"/>
                  <a:gd name="T4" fmla="*/ 0 w 77"/>
                  <a:gd name="T5" fmla="*/ 2 h 38"/>
                  <a:gd name="T6" fmla="*/ 0 w 77"/>
                  <a:gd name="T7" fmla="*/ 38 h 38"/>
                  <a:gd name="T8" fmla="*/ 2 w 77"/>
                  <a:gd name="T9" fmla="*/ 38 h 38"/>
                  <a:gd name="T10" fmla="*/ 2 w 77"/>
                  <a:gd name="T11" fmla="*/ 3 h 38"/>
                  <a:gd name="T12" fmla="*/ 77 w 77"/>
                  <a:gd name="T13" fmla="*/ 3 h 38"/>
                  <a:gd name="T14" fmla="*/ 77 w 77"/>
                  <a:gd name="T15" fmla="*/ 0 h 38"/>
                  <a:gd name="T16" fmla="*/ 76 w 7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38">
                    <a:moveTo>
                      <a:pt x="76" y="0"/>
                    </a:moveTo>
                    <a:cubicBezTo>
                      <a:pt x="1" y="0"/>
                      <a:pt x="1" y="0"/>
                      <a:pt x="1" y="0"/>
                    </a:cubicBezTo>
                    <a:cubicBezTo>
                      <a:pt x="0" y="2"/>
                      <a:pt x="0" y="2"/>
                      <a:pt x="0" y="2"/>
                    </a:cubicBezTo>
                    <a:cubicBezTo>
                      <a:pt x="0" y="38"/>
                      <a:pt x="0" y="38"/>
                      <a:pt x="0" y="38"/>
                    </a:cubicBezTo>
                    <a:cubicBezTo>
                      <a:pt x="2" y="38"/>
                      <a:pt x="2" y="38"/>
                      <a:pt x="2" y="38"/>
                    </a:cubicBezTo>
                    <a:cubicBezTo>
                      <a:pt x="2" y="38"/>
                      <a:pt x="2" y="4"/>
                      <a:pt x="2" y="3"/>
                    </a:cubicBezTo>
                    <a:cubicBezTo>
                      <a:pt x="4" y="3"/>
                      <a:pt x="77" y="3"/>
                      <a:pt x="77" y="3"/>
                    </a:cubicBezTo>
                    <a:cubicBezTo>
                      <a:pt x="77" y="0"/>
                      <a:pt x="77" y="0"/>
                      <a:pt x="77" y="0"/>
                    </a:cubicBezTo>
                    <a:lnTo>
                      <a:pt x="76"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5" name="Freeform 172"/>
              <p:cNvSpPr>
                <a:spLocks/>
              </p:cNvSpPr>
              <p:nvPr/>
            </p:nvSpPr>
            <p:spPr bwMode="auto">
              <a:xfrm>
                <a:off x="1219" y="1375"/>
                <a:ext cx="65" cy="157"/>
              </a:xfrm>
              <a:custGeom>
                <a:avLst/>
                <a:gdLst>
                  <a:gd name="T0" fmla="*/ 23 w 65"/>
                  <a:gd name="T1" fmla="*/ 157 h 157"/>
                  <a:gd name="T2" fmla="*/ 23 w 65"/>
                  <a:gd name="T3" fmla="*/ 40 h 157"/>
                  <a:gd name="T4" fmla="*/ 0 w 65"/>
                  <a:gd name="T5" fmla="*/ 40 h 157"/>
                  <a:gd name="T6" fmla="*/ 33 w 65"/>
                  <a:gd name="T7" fmla="*/ 0 h 157"/>
                  <a:gd name="T8" fmla="*/ 65 w 65"/>
                  <a:gd name="T9" fmla="*/ 40 h 157"/>
                  <a:gd name="T10" fmla="*/ 41 w 65"/>
                  <a:gd name="T11" fmla="*/ 40 h 157"/>
                  <a:gd name="T12" fmla="*/ 41 w 65"/>
                  <a:gd name="T13" fmla="*/ 130 h 157"/>
                  <a:gd name="T14" fmla="*/ 23 w 65"/>
                  <a:gd name="T15" fmla="*/ 157 h 157"/>
                  <a:gd name="T16" fmla="*/ 23 w 65"/>
                  <a:gd name="T1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57">
                    <a:moveTo>
                      <a:pt x="23" y="157"/>
                    </a:moveTo>
                    <a:lnTo>
                      <a:pt x="23" y="40"/>
                    </a:lnTo>
                    <a:lnTo>
                      <a:pt x="0" y="40"/>
                    </a:lnTo>
                    <a:lnTo>
                      <a:pt x="33" y="0"/>
                    </a:lnTo>
                    <a:lnTo>
                      <a:pt x="65" y="40"/>
                    </a:lnTo>
                    <a:lnTo>
                      <a:pt x="41" y="40"/>
                    </a:lnTo>
                    <a:lnTo>
                      <a:pt x="41" y="130"/>
                    </a:lnTo>
                    <a:lnTo>
                      <a:pt x="23" y="157"/>
                    </a:lnTo>
                    <a:lnTo>
                      <a:pt x="23"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6" name="Freeform 173"/>
              <p:cNvSpPr>
                <a:spLocks/>
              </p:cNvSpPr>
              <p:nvPr/>
            </p:nvSpPr>
            <p:spPr bwMode="auto">
              <a:xfrm>
                <a:off x="1340" y="1405"/>
                <a:ext cx="157" cy="64"/>
              </a:xfrm>
              <a:custGeom>
                <a:avLst/>
                <a:gdLst>
                  <a:gd name="T0" fmla="*/ 0 w 157"/>
                  <a:gd name="T1" fmla="*/ 22 h 64"/>
                  <a:gd name="T2" fmla="*/ 117 w 157"/>
                  <a:gd name="T3" fmla="*/ 22 h 64"/>
                  <a:gd name="T4" fmla="*/ 117 w 157"/>
                  <a:gd name="T5" fmla="*/ 0 h 64"/>
                  <a:gd name="T6" fmla="*/ 157 w 157"/>
                  <a:gd name="T7" fmla="*/ 32 h 64"/>
                  <a:gd name="T8" fmla="*/ 117 w 157"/>
                  <a:gd name="T9" fmla="*/ 64 h 64"/>
                  <a:gd name="T10" fmla="*/ 117 w 157"/>
                  <a:gd name="T11" fmla="*/ 40 h 64"/>
                  <a:gd name="T12" fmla="*/ 27 w 157"/>
                  <a:gd name="T13" fmla="*/ 40 h 64"/>
                  <a:gd name="T14" fmla="*/ 0 w 157"/>
                  <a:gd name="T15" fmla="*/ 22 h 64"/>
                  <a:gd name="T16" fmla="*/ 0 w 157"/>
                  <a:gd name="T17"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64">
                    <a:moveTo>
                      <a:pt x="0" y="22"/>
                    </a:moveTo>
                    <a:lnTo>
                      <a:pt x="117" y="22"/>
                    </a:lnTo>
                    <a:lnTo>
                      <a:pt x="117" y="0"/>
                    </a:lnTo>
                    <a:lnTo>
                      <a:pt x="157" y="32"/>
                    </a:lnTo>
                    <a:lnTo>
                      <a:pt x="117" y="64"/>
                    </a:lnTo>
                    <a:lnTo>
                      <a:pt x="117" y="40"/>
                    </a:lnTo>
                    <a:lnTo>
                      <a:pt x="27" y="40"/>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7" name="Freeform 174"/>
              <p:cNvSpPr>
                <a:spLocks/>
              </p:cNvSpPr>
              <p:nvPr/>
            </p:nvSpPr>
            <p:spPr bwMode="auto">
              <a:xfrm>
                <a:off x="1399" y="1532"/>
                <a:ext cx="64" cy="157"/>
              </a:xfrm>
              <a:custGeom>
                <a:avLst/>
                <a:gdLst>
                  <a:gd name="T0" fmla="*/ 42 w 64"/>
                  <a:gd name="T1" fmla="*/ 0 h 157"/>
                  <a:gd name="T2" fmla="*/ 42 w 64"/>
                  <a:gd name="T3" fmla="*/ 116 h 157"/>
                  <a:gd name="T4" fmla="*/ 64 w 64"/>
                  <a:gd name="T5" fmla="*/ 116 h 157"/>
                  <a:gd name="T6" fmla="*/ 32 w 64"/>
                  <a:gd name="T7" fmla="*/ 157 h 157"/>
                  <a:gd name="T8" fmla="*/ 0 w 64"/>
                  <a:gd name="T9" fmla="*/ 116 h 157"/>
                  <a:gd name="T10" fmla="*/ 24 w 64"/>
                  <a:gd name="T11" fmla="*/ 116 h 157"/>
                  <a:gd name="T12" fmla="*/ 24 w 64"/>
                  <a:gd name="T13" fmla="*/ 26 h 157"/>
                  <a:gd name="T14" fmla="*/ 22 w 64"/>
                  <a:gd name="T15" fmla="*/ 26 h 157"/>
                  <a:gd name="T16" fmla="*/ 42 w 64"/>
                  <a:gd name="T17" fmla="*/ 0 h 157"/>
                  <a:gd name="T18" fmla="*/ 42 w 64"/>
                  <a:gd name="T1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57">
                    <a:moveTo>
                      <a:pt x="42" y="0"/>
                    </a:moveTo>
                    <a:lnTo>
                      <a:pt x="42" y="116"/>
                    </a:lnTo>
                    <a:lnTo>
                      <a:pt x="64" y="116"/>
                    </a:lnTo>
                    <a:lnTo>
                      <a:pt x="32" y="157"/>
                    </a:lnTo>
                    <a:lnTo>
                      <a:pt x="0" y="116"/>
                    </a:lnTo>
                    <a:lnTo>
                      <a:pt x="24" y="116"/>
                    </a:lnTo>
                    <a:lnTo>
                      <a:pt x="24" y="26"/>
                    </a:lnTo>
                    <a:lnTo>
                      <a:pt x="22" y="26"/>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8" name="Freeform 175"/>
              <p:cNvSpPr>
                <a:spLocks/>
              </p:cNvSpPr>
              <p:nvPr/>
            </p:nvSpPr>
            <p:spPr bwMode="auto">
              <a:xfrm>
                <a:off x="1187" y="1594"/>
                <a:ext cx="155" cy="64"/>
              </a:xfrm>
              <a:custGeom>
                <a:avLst/>
                <a:gdLst>
                  <a:gd name="T0" fmla="*/ 155 w 155"/>
                  <a:gd name="T1" fmla="*/ 40 h 64"/>
                  <a:gd name="T2" fmla="*/ 38 w 155"/>
                  <a:gd name="T3" fmla="*/ 40 h 64"/>
                  <a:gd name="T4" fmla="*/ 38 w 155"/>
                  <a:gd name="T5" fmla="*/ 64 h 64"/>
                  <a:gd name="T6" fmla="*/ 0 w 155"/>
                  <a:gd name="T7" fmla="*/ 32 h 64"/>
                  <a:gd name="T8" fmla="*/ 38 w 155"/>
                  <a:gd name="T9" fmla="*/ 0 h 64"/>
                  <a:gd name="T10" fmla="*/ 38 w 155"/>
                  <a:gd name="T11" fmla="*/ 24 h 64"/>
                  <a:gd name="T12" fmla="*/ 129 w 155"/>
                  <a:gd name="T13" fmla="*/ 24 h 64"/>
                  <a:gd name="T14" fmla="*/ 155 w 155"/>
                  <a:gd name="T15" fmla="*/ 40 h 64"/>
                  <a:gd name="T16" fmla="*/ 155 w 155"/>
                  <a:gd name="T17"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64">
                    <a:moveTo>
                      <a:pt x="155" y="40"/>
                    </a:moveTo>
                    <a:lnTo>
                      <a:pt x="38" y="40"/>
                    </a:lnTo>
                    <a:lnTo>
                      <a:pt x="38" y="64"/>
                    </a:lnTo>
                    <a:lnTo>
                      <a:pt x="0" y="32"/>
                    </a:lnTo>
                    <a:lnTo>
                      <a:pt x="38" y="0"/>
                    </a:lnTo>
                    <a:lnTo>
                      <a:pt x="38" y="24"/>
                    </a:lnTo>
                    <a:lnTo>
                      <a:pt x="129" y="24"/>
                    </a:lnTo>
                    <a:lnTo>
                      <a:pt x="155" y="40"/>
                    </a:lnTo>
                    <a:lnTo>
                      <a:pt x="15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9" name="Freeform 176"/>
              <p:cNvSpPr>
                <a:spLocks noEditPoints="1"/>
              </p:cNvSpPr>
              <p:nvPr/>
            </p:nvSpPr>
            <p:spPr bwMode="auto">
              <a:xfrm>
                <a:off x="1244" y="1427"/>
                <a:ext cx="197" cy="207"/>
              </a:xfrm>
              <a:custGeom>
                <a:avLst/>
                <a:gdLst>
                  <a:gd name="T0" fmla="*/ 0 w 98"/>
                  <a:gd name="T1" fmla="*/ 52 h 103"/>
                  <a:gd name="T2" fmla="*/ 49 w 98"/>
                  <a:gd name="T3" fmla="*/ 103 h 103"/>
                  <a:gd name="T4" fmla="*/ 98 w 98"/>
                  <a:gd name="T5" fmla="*/ 52 h 103"/>
                  <a:gd name="T6" fmla="*/ 49 w 98"/>
                  <a:gd name="T7" fmla="*/ 0 h 103"/>
                  <a:gd name="T8" fmla="*/ 0 w 98"/>
                  <a:gd name="T9" fmla="*/ 52 h 103"/>
                  <a:gd name="T10" fmla="*/ 8 w 98"/>
                  <a:gd name="T11" fmla="*/ 52 h 103"/>
                  <a:gd name="T12" fmla="*/ 49 w 98"/>
                  <a:gd name="T13" fmla="*/ 8 h 103"/>
                  <a:gd name="T14" fmla="*/ 90 w 98"/>
                  <a:gd name="T15" fmla="*/ 52 h 103"/>
                  <a:gd name="T16" fmla="*/ 49 w 98"/>
                  <a:gd name="T17" fmla="*/ 95 h 103"/>
                  <a:gd name="T18" fmla="*/ 8 w 98"/>
                  <a:gd name="T19"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03">
                    <a:moveTo>
                      <a:pt x="0" y="52"/>
                    </a:moveTo>
                    <a:cubicBezTo>
                      <a:pt x="0" y="80"/>
                      <a:pt x="22" y="103"/>
                      <a:pt x="49" y="103"/>
                    </a:cubicBezTo>
                    <a:cubicBezTo>
                      <a:pt x="76" y="103"/>
                      <a:pt x="98" y="80"/>
                      <a:pt x="98" y="52"/>
                    </a:cubicBezTo>
                    <a:cubicBezTo>
                      <a:pt x="98" y="23"/>
                      <a:pt x="76" y="0"/>
                      <a:pt x="49" y="0"/>
                    </a:cubicBezTo>
                    <a:cubicBezTo>
                      <a:pt x="22" y="0"/>
                      <a:pt x="0" y="23"/>
                      <a:pt x="0" y="52"/>
                    </a:cubicBezTo>
                    <a:close/>
                    <a:moveTo>
                      <a:pt x="8" y="52"/>
                    </a:moveTo>
                    <a:cubicBezTo>
                      <a:pt x="8" y="27"/>
                      <a:pt x="26" y="8"/>
                      <a:pt x="49" y="8"/>
                    </a:cubicBezTo>
                    <a:cubicBezTo>
                      <a:pt x="71" y="8"/>
                      <a:pt x="90" y="27"/>
                      <a:pt x="90" y="52"/>
                    </a:cubicBezTo>
                    <a:cubicBezTo>
                      <a:pt x="90" y="75"/>
                      <a:pt x="71" y="95"/>
                      <a:pt x="49" y="95"/>
                    </a:cubicBezTo>
                    <a:cubicBezTo>
                      <a:pt x="26" y="95"/>
                      <a:pt x="8" y="75"/>
                      <a:pt x="8"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 name="Freeform 177"/>
              <p:cNvSpPr>
                <a:spLocks/>
              </p:cNvSpPr>
              <p:nvPr/>
            </p:nvSpPr>
            <p:spPr bwMode="auto">
              <a:xfrm>
                <a:off x="1223" y="1379"/>
                <a:ext cx="63" cy="157"/>
              </a:xfrm>
              <a:custGeom>
                <a:avLst/>
                <a:gdLst>
                  <a:gd name="T0" fmla="*/ 23 w 63"/>
                  <a:gd name="T1" fmla="*/ 157 h 157"/>
                  <a:gd name="T2" fmla="*/ 23 w 63"/>
                  <a:gd name="T3" fmla="*/ 38 h 157"/>
                  <a:gd name="T4" fmla="*/ 0 w 63"/>
                  <a:gd name="T5" fmla="*/ 38 h 157"/>
                  <a:gd name="T6" fmla="*/ 33 w 63"/>
                  <a:gd name="T7" fmla="*/ 0 h 157"/>
                  <a:gd name="T8" fmla="*/ 63 w 63"/>
                  <a:gd name="T9" fmla="*/ 38 h 157"/>
                  <a:gd name="T10" fmla="*/ 39 w 63"/>
                  <a:gd name="T11" fmla="*/ 38 h 157"/>
                  <a:gd name="T12" fmla="*/ 39 w 63"/>
                  <a:gd name="T13" fmla="*/ 130 h 157"/>
                  <a:gd name="T14" fmla="*/ 23 w 63"/>
                  <a:gd name="T15" fmla="*/ 157 h 157"/>
                  <a:gd name="T16" fmla="*/ 23 w 63"/>
                  <a:gd name="T1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57">
                    <a:moveTo>
                      <a:pt x="23" y="157"/>
                    </a:moveTo>
                    <a:lnTo>
                      <a:pt x="23" y="38"/>
                    </a:lnTo>
                    <a:lnTo>
                      <a:pt x="0" y="38"/>
                    </a:lnTo>
                    <a:lnTo>
                      <a:pt x="33" y="0"/>
                    </a:lnTo>
                    <a:lnTo>
                      <a:pt x="63" y="38"/>
                    </a:lnTo>
                    <a:lnTo>
                      <a:pt x="39" y="38"/>
                    </a:lnTo>
                    <a:lnTo>
                      <a:pt x="39" y="130"/>
                    </a:lnTo>
                    <a:lnTo>
                      <a:pt x="23" y="157"/>
                    </a:lnTo>
                    <a:lnTo>
                      <a:pt x="23"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 name="Freeform 178"/>
              <p:cNvSpPr>
                <a:spLocks/>
              </p:cNvSpPr>
              <p:nvPr/>
            </p:nvSpPr>
            <p:spPr bwMode="auto">
              <a:xfrm>
                <a:off x="1344" y="1409"/>
                <a:ext cx="155" cy="64"/>
              </a:xfrm>
              <a:custGeom>
                <a:avLst/>
                <a:gdLst>
                  <a:gd name="T0" fmla="*/ 0 w 155"/>
                  <a:gd name="T1" fmla="*/ 22 h 64"/>
                  <a:gd name="T2" fmla="*/ 117 w 155"/>
                  <a:gd name="T3" fmla="*/ 22 h 64"/>
                  <a:gd name="T4" fmla="*/ 117 w 155"/>
                  <a:gd name="T5" fmla="*/ 0 h 64"/>
                  <a:gd name="T6" fmla="*/ 155 w 155"/>
                  <a:gd name="T7" fmla="*/ 32 h 64"/>
                  <a:gd name="T8" fmla="*/ 117 w 155"/>
                  <a:gd name="T9" fmla="*/ 64 h 64"/>
                  <a:gd name="T10" fmla="*/ 117 w 155"/>
                  <a:gd name="T11" fmla="*/ 40 h 64"/>
                  <a:gd name="T12" fmla="*/ 27 w 155"/>
                  <a:gd name="T13" fmla="*/ 40 h 64"/>
                  <a:gd name="T14" fmla="*/ 0 w 155"/>
                  <a:gd name="T15" fmla="*/ 22 h 64"/>
                  <a:gd name="T16" fmla="*/ 0 w 155"/>
                  <a:gd name="T17"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64">
                    <a:moveTo>
                      <a:pt x="0" y="22"/>
                    </a:moveTo>
                    <a:lnTo>
                      <a:pt x="117" y="22"/>
                    </a:lnTo>
                    <a:lnTo>
                      <a:pt x="117" y="0"/>
                    </a:lnTo>
                    <a:lnTo>
                      <a:pt x="155" y="32"/>
                    </a:lnTo>
                    <a:lnTo>
                      <a:pt x="117" y="64"/>
                    </a:lnTo>
                    <a:lnTo>
                      <a:pt x="117" y="40"/>
                    </a:lnTo>
                    <a:lnTo>
                      <a:pt x="27" y="40"/>
                    </a:lnTo>
                    <a:lnTo>
                      <a:pt x="0" y="2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 name="Freeform 179"/>
              <p:cNvSpPr>
                <a:spLocks/>
              </p:cNvSpPr>
              <p:nvPr/>
            </p:nvSpPr>
            <p:spPr bwMode="auto">
              <a:xfrm>
                <a:off x="1403" y="1536"/>
                <a:ext cx="64" cy="155"/>
              </a:xfrm>
              <a:custGeom>
                <a:avLst/>
                <a:gdLst>
                  <a:gd name="T0" fmla="*/ 40 w 64"/>
                  <a:gd name="T1" fmla="*/ 0 h 155"/>
                  <a:gd name="T2" fmla="*/ 40 w 64"/>
                  <a:gd name="T3" fmla="*/ 116 h 155"/>
                  <a:gd name="T4" fmla="*/ 64 w 64"/>
                  <a:gd name="T5" fmla="*/ 116 h 155"/>
                  <a:gd name="T6" fmla="*/ 32 w 64"/>
                  <a:gd name="T7" fmla="*/ 155 h 155"/>
                  <a:gd name="T8" fmla="*/ 0 w 64"/>
                  <a:gd name="T9" fmla="*/ 116 h 155"/>
                  <a:gd name="T10" fmla="*/ 24 w 64"/>
                  <a:gd name="T11" fmla="*/ 116 h 155"/>
                  <a:gd name="T12" fmla="*/ 24 w 64"/>
                  <a:gd name="T13" fmla="*/ 24 h 155"/>
                  <a:gd name="T14" fmla="*/ 20 w 64"/>
                  <a:gd name="T15" fmla="*/ 24 h 155"/>
                  <a:gd name="T16" fmla="*/ 40 w 64"/>
                  <a:gd name="T17" fmla="*/ 0 h 155"/>
                  <a:gd name="T18" fmla="*/ 40 w 64"/>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55">
                    <a:moveTo>
                      <a:pt x="40" y="0"/>
                    </a:moveTo>
                    <a:lnTo>
                      <a:pt x="40" y="116"/>
                    </a:lnTo>
                    <a:lnTo>
                      <a:pt x="64" y="116"/>
                    </a:lnTo>
                    <a:lnTo>
                      <a:pt x="32" y="155"/>
                    </a:lnTo>
                    <a:lnTo>
                      <a:pt x="0" y="116"/>
                    </a:lnTo>
                    <a:lnTo>
                      <a:pt x="24" y="116"/>
                    </a:lnTo>
                    <a:lnTo>
                      <a:pt x="24" y="24"/>
                    </a:lnTo>
                    <a:lnTo>
                      <a:pt x="20" y="24"/>
                    </a:lnTo>
                    <a:lnTo>
                      <a:pt x="40" y="0"/>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3" name="Freeform 180"/>
              <p:cNvSpPr>
                <a:spLocks/>
              </p:cNvSpPr>
              <p:nvPr/>
            </p:nvSpPr>
            <p:spPr bwMode="auto">
              <a:xfrm>
                <a:off x="1189" y="1598"/>
                <a:ext cx="157" cy="64"/>
              </a:xfrm>
              <a:custGeom>
                <a:avLst/>
                <a:gdLst>
                  <a:gd name="T0" fmla="*/ 157 w 157"/>
                  <a:gd name="T1" fmla="*/ 40 h 64"/>
                  <a:gd name="T2" fmla="*/ 41 w 157"/>
                  <a:gd name="T3" fmla="*/ 40 h 64"/>
                  <a:gd name="T4" fmla="*/ 41 w 157"/>
                  <a:gd name="T5" fmla="*/ 64 h 64"/>
                  <a:gd name="T6" fmla="*/ 0 w 157"/>
                  <a:gd name="T7" fmla="*/ 30 h 64"/>
                  <a:gd name="T8" fmla="*/ 41 w 157"/>
                  <a:gd name="T9" fmla="*/ 0 h 64"/>
                  <a:gd name="T10" fmla="*/ 41 w 157"/>
                  <a:gd name="T11" fmla="*/ 24 h 64"/>
                  <a:gd name="T12" fmla="*/ 131 w 157"/>
                  <a:gd name="T13" fmla="*/ 24 h 64"/>
                  <a:gd name="T14" fmla="*/ 157 w 157"/>
                  <a:gd name="T15" fmla="*/ 40 h 64"/>
                  <a:gd name="T16" fmla="*/ 157 w 157"/>
                  <a:gd name="T17"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64">
                    <a:moveTo>
                      <a:pt x="157" y="40"/>
                    </a:moveTo>
                    <a:lnTo>
                      <a:pt x="41" y="40"/>
                    </a:lnTo>
                    <a:lnTo>
                      <a:pt x="41" y="64"/>
                    </a:lnTo>
                    <a:lnTo>
                      <a:pt x="0" y="30"/>
                    </a:lnTo>
                    <a:lnTo>
                      <a:pt x="41" y="0"/>
                    </a:lnTo>
                    <a:lnTo>
                      <a:pt x="41" y="24"/>
                    </a:lnTo>
                    <a:lnTo>
                      <a:pt x="131" y="24"/>
                    </a:lnTo>
                    <a:lnTo>
                      <a:pt x="157" y="40"/>
                    </a:lnTo>
                    <a:lnTo>
                      <a:pt x="15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 name="Freeform 181"/>
              <p:cNvSpPr>
                <a:spLocks noEditPoints="1"/>
              </p:cNvSpPr>
              <p:nvPr/>
            </p:nvSpPr>
            <p:spPr bwMode="auto">
              <a:xfrm>
                <a:off x="1246" y="1431"/>
                <a:ext cx="197" cy="207"/>
              </a:xfrm>
              <a:custGeom>
                <a:avLst/>
                <a:gdLst>
                  <a:gd name="T0" fmla="*/ 0 w 98"/>
                  <a:gd name="T1" fmla="*/ 51 h 103"/>
                  <a:gd name="T2" fmla="*/ 49 w 98"/>
                  <a:gd name="T3" fmla="*/ 103 h 103"/>
                  <a:gd name="T4" fmla="*/ 98 w 98"/>
                  <a:gd name="T5" fmla="*/ 51 h 103"/>
                  <a:gd name="T6" fmla="*/ 49 w 98"/>
                  <a:gd name="T7" fmla="*/ 0 h 103"/>
                  <a:gd name="T8" fmla="*/ 0 w 98"/>
                  <a:gd name="T9" fmla="*/ 51 h 103"/>
                  <a:gd name="T10" fmla="*/ 8 w 98"/>
                  <a:gd name="T11" fmla="*/ 51 h 103"/>
                  <a:gd name="T12" fmla="*/ 49 w 98"/>
                  <a:gd name="T13" fmla="*/ 8 h 103"/>
                  <a:gd name="T14" fmla="*/ 90 w 98"/>
                  <a:gd name="T15" fmla="*/ 51 h 103"/>
                  <a:gd name="T16" fmla="*/ 49 w 98"/>
                  <a:gd name="T17" fmla="*/ 95 h 103"/>
                  <a:gd name="T18" fmla="*/ 8 w 98"/>
                  <a:gd name="T1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03">
                    <a:moveTo>
                      <a:pt x="0" y="51"/>
                    </a:moveTo>
                    <a:cubicBezTo>
                      <a:pt x="0" y="80"/>
                      <a:pt x="22" y="103"/>
                      <a:pt x="49" y="103"/>
                    </a:cubicBezTo>
                    <a:cubicBezTo>
                      <a:pt x="76" y="103"/>
                      <a:pt x="98" y="80"/>
                      <a:pt x="98" y="51"/>
                    </a:cubicBezTo>
                    <a:cubicBezTo>
                      <a:pt x="98" y="23"/>
                      <a:pt x="76" y="0"/>
                      <a:pt x="49" y="0"/>
                    </a:cubicBezTo>
                    <a:cubicBezTo>
                      <a:pt x="22" y="0"/>
                      <a:pt x="0" y="23"/>
                      <a:pt x="0" y="51"/>
                    </a:cubicBezTo>
                    <a:close/>
                    <a:moveTo>
                      <a:pt x="8" y="51"/>
                    </a:moveTo>
                    <a:cubicBezTo>
                      <a:pt x="8" y="27"/>
                      <a:pt x="27" y="8"/>
                      <a:pt x="49" y="8"/>
                    </a:cubicBezTo>
                    <a:cubicBezTo>
                      <a:pt x="72" y="8"/>
                      <a:pt x="90" y="27"/>
                      <a:pt x="90" y="51"/>
                    </a:cubicBezTo>
                    <a:cubicBezTo>
                      <a:pt x="90" y="75"/>
                      <a:pt x="72" y="95"/>
                      <a:pt x="49" y="95"/>
                    </a:cubicBezTo>
                    <a:cubicBezTo>
                      <a:pt x="27" y="95"/>
                      <a:pt x="8" y="75"/>
                      <a:pt x="8"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65" name="Group 182"/>
              <p:cNvGrpSpPr>
                <a:grpSpLocks noChangeAspect="1"/>
              </p:cNvGrpSpPr>
              <p:nvPr/>
            </p:nvGrpSpPr>
            <p:grpSpPr bwMode="auto">
              <a:xfrm>
                <a:off x="1274" y="1494"/>
                <a:ext cx="141" cy="77"/>
                <a:chOff x="2628" y="2023"/>
                <a:chExt cx="503" cy="276"/>
              </a:xfrm>
            </p:grpSpPr>
            <p:sp>
              <p:nvSpPr>
                <p:cNvPr id="469" name="AutoShape 183"/>
                <p:cNvSpPr>
                  <a:spLocks noChangeAspect="1" noChangeArrowheads="1" noTextEdit="1"/>
                </p:cNvSpPr>
                <p:nvPr/>
              </p:nvSpPr>
              <p:spPr bwMode="auto">
                <a:xfrm>
                  <a:off x="2628" y="2023"/>
                  <a:ext cx="5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0" name="Freeform 184"/>
                <p:cNvSpPr>
                  <a:spLocks/>
                </p:cNvSpPr>
                <p:nvPr/>
              </p:nvSpPr>
              <p:spPr bwMode="auto">
                <a:xfrm>
                  <a:off x="2628" y="2023"/>
                  <a:ext cx="234" cy="276"/>
                </a:xfrm>
                <a:custGeom>
                  <a:avLst/>
                  <a:gdLst>
                    <a:gd name="T0" fmla="*/ 85 w 99"/>
                    <a:gd name="T1" fmla="*/ 75 h 117"/>
                    <a:gd name="T2" fmla="*/ 99 w 99"/>
                    <a:gd name="T3" fmla="*/ 79 h 117"/>
                    <a:gd name="T4" fmla="*/ 83 w 99"/>
                    <a:gd name="T5" fmla="*/ 107 h 117"/>
                    <a:gd name="T6" fmla="*/ 53 w 99"/>
                    <a:gd name="T7" fmla="*/ 117 h 117"/>
                    <a:gd name="T8" fmla="*/ 23 w 99"/>
                    <a:gd name="T9" fmla="*/ 109 h 117"/>
                    <a:gd name="T10" fmla="*/ 6 w 99"/>
                    <a:gd name="T11" fmla="*/ 88 h 117"/>
                    <a:gd name="T12" fmla="*/ 0 w 99"/>
                    <a:gd name="T13" fmla="*/ 58 h 117"/>
                    <a:gd name="T14" fmla="*/ 7 w 99"/>
                    <a:gd name="T15" fmla="*/ 27 h 117"/>
                    <a:gd name="T16" fmla="*/ 26 w 99"/>
                    <a:gd name="T17" fmla="*/ 7 h 117"/>
                    <a:gd name="T18" fmla="*/ 53 w 99"/>
                    <a:gd name="T19" fmla="*/ 0 h 117"/>
                    <a:gd name="T20" fmla="*/ 81 w 99"/>
                    <a:gd name="T21" fmla="*/ 9 h 117"/>
                    <a:gd name="T22" fmla="*/ 98 w 99"/>
                    <a:gd name="T23" fmla="*/ 33 h 117"/>
                    <a:gd name="T24" fmla="*/ 83 w 99"/>
                    <a:gd name="T25" fmla="*/ 36 h 117"/>
                    <a:gd name="T26" fmla="*/ 71 w 99"/>
                    <a:gd name="T27" fmla="*/ 19 h 117"/>
                    <a:gd name="T28" fmla="*/ 53 w 99"/>
                    <a:gd name="T29" fmla="*/ 13 h 117"/>
                    <a:gd name="T30" fmla="*/ 31 w 99"/>
                    <a:gd name="T31" fmla="*/ 19 h 117"/>
                    <a:gd name="T32" fmla="*/ 19 w 99"/>
                    <a:gd name="T33" fmla="*/ 36 h 117"/>
                    <a:gd name="T34" fmla="*/ 15 w 99"/>
                    <a:gd name="T35" fmla="*/ 58 h 117"/>
                    <a:gd name="T36" fmla="*/ 19 w 99"/>
                    <a:gd name="T37" fmla="*/ 83 h 117"/>
                    <a:gd name="T38" fmla="*/ 32 w 99"/>
                    <a:gd name="T39" fmla="*/ 99 h 117"/>
                    <a:gd name="T40" fmla="*/ 52 w 99"/>
                    <a:gd name="T41" fmla="*/ 104 h 117"/>
                    <a:gd name="T42" fmla="*/ 73 w 99"/>
                    <a:gd name="T43" fmla="*/ 97 h 117"/>
                    <a:gd name="T44" fmla="*/ 85 w 99"/>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17">
                      <a:moveTo>
                        <a:pt x="85" y="75"/>
                      </a:moveTo>
                      <a:cubicBezTo>
                        <a:pt x="99" y="79"/>
                        <a:pt x="99" y="79"/>
                        <a:pt x="99" y="79"/>
                      </a:cubicBezTo>
                      <a:cubicBezTo>
                        <a:pt x="96" y="91"/>
                        <a:pt x="91" y="101"/>
                        <a:pt x="83" y="107"/>
                      </a:cubicBezTo>
                      <a:cubicBezTo>
                        <a:pt x="74" y="113"/>
                        <a:pt x="65" y="117"/>
                        <a:pt x="53" y="117"/>
                      </a:cubicBezTo>
                      <a:cubicBezTo>
                        <a:pt x="41" y="117"/>
                        <a:pt x="31" y="114"/>
                        <a:pt x="23" y="109"/>
                      </a:cubicBezTo>
                      <a:cubicBezTo>
                        <a:pt x="16" y="104"/>
                        <a:pt x="10" y="97"/>
                        <a:pt x="6" y="88"/>
                      </a:cubicBezTo>
                      <a:cubicBezTo>
                        <a:pt x="2" y="78"/>
                        <a:pt x="0" y="68"/>
                        <a:pt x="0" y="58"/>
                      </a:cubicBezTo>
                      <a:cubicBezTo>
                        <a:pt x="0" y="46"/>
                        <a:pt x="2" y="36"/>
                        <a:pt x="7" y="27"/>
                      </a:cubicBezTo>
                      <a:cubicBezTo>
                        <a:pt x="11" y="18"/>
                        <a:pt x="17" y="12"/>
                        <a:pt x="26" y="7"/>
                      </a:cubicBezTo>
                      <a:cubicBezTo>
                        <a:pt x="34" y="2"/>
                        <a:pt x="43" y="0"/>
                        <a:pt x="53" y="0"/>
                      </a:cubicBezTo>
                      <a:cubicBezTo>
                        <a:pt x="64" y="0"/>
                        <a:pt x="74" y="3"/>
                        <a:pt x="81" y="9"/>
                      </a:cubicBezTo>
                      <a:cubicBezTo>
                        <a:pt x="89" y="15"/>
                        <a:pt x="94" y="23"/>
                        <a:pt x="98" y="33"/>
                      </a:cubicBezTo>
                      <a:cubicBezTo>
                        <a:pt x="83" y="36"/>
                        <a:pt x="83" y="36"/>
                        <a:pt x="83" y="36"/>
                      </a:cubicBezTo>
                      <a:cubicBezTo>
                        <a:pt x="80" y="28"/>
                        <a:pt x="76" y="22"/>
                        <a:pt x="71" y="19"/>
                      </a:cubicBezTo>
                      <a:cubicBezTo>
                        <a:pt x="67" y="15"/>
                        <a:pt x="60" y="13"/>
                        <a:pt x="53" y="13"/>
                      </a:cubicBezTo>
                      <a:cubicBezTo>
                        <a:pt x="44" y="13"/>
                        <a:pt x="37" y="15"/>
                        <a:pt x="31" y="19"/>
                      </a:cubicBezTo>
                      <a:cubicBezTo>
                        <a:pt x="25" y="23"/>
                        <a:pt x="21" y="29"/>
                        <a:pt x="19" y="36"/>
                      </a:cubicBezTo>
                      <a:cubicBezTo>
                        <a:pt x="16" y="43"/>
                        <a:pt x="15" y="50"/>
                        <a:pt x="15" y="58"/>
                      </a:cubicBezTo>
                      <a:cubicBezTo>
                        <a:pt x="15" y="67"/>
                        <a:pt x="17" y="75"/>
                        <a:pt x="19" y="83"/>
                      </a:cubicBezTo>
                      <a:cubicBezTo>
                        <a:pt x="22" y="90"/>
                        <a:pt x="27" y="95"/>
                        <a:pt x="32" y="99"/>
                      </a:cubicBezTo>
                      <a:cubicBezTo>
                        <a:pt x="38" y="102"/>
                        <a:pt x="45" y="104"/>
                        <a:pt x="52" y="104"/>
                      </a:cubicBezTo>
                      <a:cubicBezTo>
                        <a:pt x="60" y="104"/>
                        <a:pt x="67" y="102"/>
                        <a:pt x="73" y="97"/>
                      </a:cubicBezTo>
                      <a:cubicBezTo>
                        <a:pt x="79" y="92"/>
                        <a:pt x="82" y="85"/>
                        <a:pt x="85"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 name="Freeform 185"/>
                <p:cNvSpPr>
                  <a:spLocks/>
                </p:cNvSpPr>
                <p:nvPr/>
              </p:nvSpPr>
              <p:spPr bwMode="auto">
                <a:xfrm>
                  <a:off x="2895" y="2023"/>
                  <a:ext cx="236" cy="276"/>
                </a:xfrm>
                <a:custGeom>
                  <a:avLst/>
                  <a:gdLst>
                    <a:gd name="T0" fmla="*/ 85 w 100"/>
                    <a:gd name="T1" fmla="*/ 75 h 117"/>
                    <a:gd name="T2" fmla="*/ 100 w 100"/>
                    <a:gd name="T3" fmla="*/ 79 h 117"/>
                    <a:gd name="T4" fmla="*/ 83 w 100"/>
                    <a:gd name="T5" fmla="*/ 107 h 117"/>
                    <a:gd name="T6" fmla="*/ 53 w 100"/>
                    <a:gd name="T7" fmla="*/ 117 h 117"/>
                    <a:gd name="T8" fmla="*/ 24 w 100"/>
                    <a:gd name="T9" fmla="*/ 109 h 117"/>
                    <a:gd name="T10" fmla="*/ 6 w 100"/>
                    <a:gd name="T11" fmla="*/ 88 h 117"/>
                    <a:gd name="T12" fmla="*/ 0 w 100"/>
                    <a:gd name="T13" fmla="*/ 58 h 117"/>
                    <a:gd name="T14" fmla="*/ 7 w 100"/>
                    <a:gd name="T15" fmla="*/ 27 h 117"/>
                    <a:gd name="T16" fmla="*/ 26 w 100"/>
                    <a:gd name="T17" fmla="*/ 7 h 117"/>
                    <a:gd name="T18" fmla="*/ 54 w 100"/>
                    <a:gd name="T19" fmla="*/ 0 h 117"/>
                    <a:gd name="T20" fmla="*/ 82 w 100"/>
                    <a:gd name="T21" fmla="*/ 9 h 117"/>
                    <a:gd name="T22" fmla="*/ 98 w 100"/>
                    <a:gd name="T23" fmla="*/ 33 h 117"/>
                    <a:gd name="T24" fmla="*/ 83 w 100"/>
                    <a:gd name="T25" fmla="*/ 36 h 117"/>
                    <a:gd name="T26" fmla="*/ 72 w 100"/>
                    <a:gd name="T27" fmla="*/ 19 h 117"/>
                    <a:gd name="T28" fmla="*/ 53 w 100"/>
                    <a:gd name="T29" fmla="*/ 13 h 117"/>
                    <a:gd name="T30" fmla="*/ 32 w 100"/>
                    <a:gd name="T31" fmla="*/ 19 h 117"/>
                    <a:gd name="T32" fmla="*/ 19 w 100"/>
                    <a:gd name="T33" fmla="*/ 36 h 117"/>
                    <a:gd name="T34" fmla="*/ 16 w 100"/>
                    <a:gd name="T35" fmla="*/ 58 h 117"/>
                    <a:gd name="T36" fmla="*/ 20 w 100"/>
                    <a:gd name="T37" fmla="*/ 83 h 117"/>
                    <a:gd name="T38" fmla="*/ 33 w 100"/>
                    <a:gd name="T39" fmla="*/ 99 h 117"/>
                    <a:gd name="T40" fmla="*/ 52 w 100"/>
                    <a:gd name="T41" fmla="*/ 104 h 117"/>
                    <a:gd name="T42" fmla="*/ 73 w 100"/>
                    <a:gd name="T43" fmla="*/ 97 h 117"/>
                    <a:gd name="T44" fmla="*/ 85 w 100"/>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17">
                      <a:moveTo>
                        <a:pt x="85" y="75"/>
                      </a:moveTo>
                      <a:cubicBezTo>
                        <a:pt x="100" y="79"/>
                        <a:pt x="100" y="79"/>
                        <a:pt x="100" y="79"/>
                      </a:cubicBezTo>
                      <a:cubicBezTo>
                        <a:pt x="97" y="91"/>
                        <a:pt x="91" y="101"/>
                        <a:pt x="83" y="107"/>
                      </a:cubicBezTo>
                      <a:cubicBezTo>
                        <a:pt x="75" y="113"/>
                        <a:pt x="65" y="117"/>
                        <a:pt x="53" y="117"/>
                      </a:cubicBezTo>
                      <a:cubicBezTo>
                        <a:pt x="41" y="117"/>
                        <a:pt x="31" y="114"/>
                        <a:pt x="24" y="109"/>
                      </a:cubicBezTo>
                      <a:cubicBezTo>
                        <a:pt x="16" y="104"/>
                        <a:pt x="10" y="97"/>
                        <a:pt x="6" y="88"/>
                      </a:cubicBezTo>
                      <a:cubicBezTo>
                        <a:pt x="2" y="78"/>
                        <a:pt x="0" y="68"/>
                        <a:pt x="0" y="58"/>
                      </a:cubicBezTo>
                      <a:cubicBezTo>
                        <a:pt x="0" y="46"/>
                        <a:pt x="3" y="36"/>
                        <a:pt x="7" y="27"/>
                      </a:cubicBezTo>
                      <a:cubicBezTo>
                        <a:pt x="12" y="18"/>
                        <a:pt x="18" y="12"/>
                        <a:pt x="26" y="7"/>
                      </a:cubicBezTo>
                      <a:cubicBezTo>
                        <a:pt x="35" y="2"/>
                        <a:pt x="44" y="0"/>
                        <a:pt x="54" y="0"/>
                      </a:cubicBezTo>
                      <a:cubicBezTo>
                        <a:pt x="65" y="0"/>
                        <a:pt x="74" y="3"/>
                        <a:pt x="82" y="9"/>
                      </a:cubicBezTo>
                      <a:cubicBezTo>
                        <a:pt x="90" y="15"/>
                        <a:pt x="95" y="23"/>
                        <a:pt x="98" y="33"/>
                      </a:cubicBezTo>
                      <a:cubicBezTo>
                        <a:pt x="83" y="36"/>
                        <a:pt x="83" y="36"/>
                        <a:pt x="83" y="36"/>
                      </a:cubicBezTo>
                      <a:cubicBezTo>
                        <a:pt x="81" y="28"/>
                        <a:pt x="77" y="22"/>
                        <a:pt x="72" y="19"/>
                      </a:cubicBezTo>
                      <a:cubicBezTo>
                        <a:pt x="67" y="15"/>
                        <a:pt x="61" y="13"/>
                        <a:pt x="53" y="13"/>
                      </a:cubicBezTo>
                      <a:cubicBezTo>
                        <a:pt x="45" y="13"/>
                        <a:pt x="37" y="15"/>
                        <a:pt x="32" y="19"/>
                      </a:cubicBezTo>
                      <a:cubicBezTo>
                        <a:pt x="26" y="23"/>
                        <a:pt x="22" y="29"/>
                        <a:pt x="19" y="36"/>
                      </a:cubicBezTo>
                      <a:cubicBezTo>
                        <a:pt x="17" y="43"/>
                        <a:pt x="16" y="50"/>
                        <a:pt x="16" y="58"/>
                      </a:cubicBezTo>
                      <a:cubicBezTo>
                        <a:pt x="16" y="67"/>
                        <a:pt x="17" y="75"/>
                        <a:pt x="20" y="83"/>
                      </a:cubicBezTo>
                      <a:cubicBezTo>
                        <a:pt x="23" y="90"/>
                        <a:pt x="27" y="95"/>
                        <a:pt x="33" y="99"/>
                      </a:cubicBezTo>
                      <a:cubicBezTo>
                        <a:pt x="39" y="102"/>
                        <a:pt x="45" y="104"/>
                        <a:pt x="52" y="104"/>
                      </a:cubicBezTo>
                      <a:cubicBezTo>
                        <a:pt x="61" y="104"/>
                        <a:pt x="68" y="102"/>
                        <a:pt x="73" y="97"/>
                      </a:cubicBezTo>
                      <a:cubicBezTo>
                        <a:pt x="79" y="92"/>
                        <a:pt x="83" y="85"/>
                        <a:pt x="85"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6" name="Group 186"/>
              <p:cNvGrpSpPr>
                <a:grpSpLocks/>
              </p:cNvGrpSpPr>
              <p:nvPr/>
            </p:nvGrpSpPr>
            <p:grpSpPr bwMode="auto">
              <a:xfrm>
                <a:off x="1280" y="1496"/>
                <a:ext cx="141" cy="77"/>
                <a:chOff x="1612" y="1864"/>
                <a:chExt cx="141" cy="77"/>
              </a:xfrm>
            </p:grpSpPr>
            <p:sp>
              <p:nvSpPr>
                <p:cNvPr id="467" name="Freeform 187"/>
                <p:cNvSpPr>
                  <a:spLocks/>
                </p:cNvSpPr>
                <p:nvPr/>
              </p:nvSpPr>
              <p:spPr bwMode="auto">
                <a:xfrm>
                  <a:off x="1612" y="1864"/>
                  <a:ext cx="66" cy="77"/>
                </a:xfrm>
                <a:custGeom>
                  <a:avLst/>
                  <a:gdLst>
                    <a:gd name="T0" fmla="*/ 85 w 99"/>
                    <a:gd name="T1" fmla="*/ 75 h 117"/>
                    <a:gd name="T2" fmla="*/ 99 w 99"/>
                    <a:gd name="T3" fmla="*/ 79 h 117"/>
                    <a:gd name="T4" fmla="*/ 83 w 99"/>
                    <a:gd name="T5" fmla="*/ 107 h 117"/>
                    <a:gd name="T6" fmla="*/ 53 w 99"/>
                    <a:gd name="T7" fmla="*/ 117 h 117"/>
                    <a:gd name="T8" fmla="*/ 23 w 99"/>
                    <a:gd name="T9" fmla="*/ 109 h 117"/>
                    <a:gd name="T10" fmla="*/ 6 w 99"/>
                    <a:gd name="T11" fmla="*/ 88 h 117"/>
                    <a:gd name="T12" fmla="*/ 0 w 99"/>
                    <a:gd name="T13" fmla="*/ 58 h 117"/>
                    <a:gd name="T14" fmla="*/ 7 w 99"/>
                    <a:gd name="T15" fmla="*/ 27 h 117"/>
                    <a:gd name="T16" fmla="*/ 26 w 99"/>
                    <a:gd name="T17" fmla="*/ 7 h 117"/>
                    <a:gd name="T18" fmla="*/ 53 w 99"/>
                    <a:gd name="T19" fmla="*/ 0 h 117"/>
                    <a:gd name="T20" fmla="*/ 81 w 99"/>
                    <a:gd name="T21" fmla="*/ 9 h 117"/>
                    <a:gd name="T22" fmla="*/ 98 w 99"/>
                    <a:gd name="T23" fmla="*/ 33 h 117"/>
                    <a:gd name="T24" fmla="*/ 83 w 99"/>
                    <a:gd name="T25" fmla="*/ 36 h 117"/>
                    <a:gd name="T26" fmla="*/ 71 w 99"/>
                    <a:gd name="T27" fmla="*/ 19 h 117"/>
                    <a:gd name="T28" fmla="*/ 53 w 99"/>
                    <a:gd name="T29" fmla="*/ 13 h 117"/>
                    <a:gd name="T30" fmla="*/ 31 w 99"/>
                    <a:gd name="T31" fmla="*/ 19 h 117"/>
                    <a:gd name="T32" fmla="*/ 19 w 99"/>
                    <a:gd name="T33" fmla="*/ 36 h 117"/>
                    <a:gd name="T34" fmla="*/ 15 w 99"/>
                    <a:gd name="T35" fmla="*/ 58 h 117"/>
                    <a:gd name="T36" fmla="*/ 19 w 99"/>
                    <a:gd name="T37" fmla="*/ 83 h 117"/>
                    <a:gd name="T38" fmla="*/ 32 w 99"/>
                    <a:gd name="T39" fmla="*/ 99 h 117"/>
                    <a:gd name="T40" fmla="*/ 52 w 99"/>
                    <a:gd name="T41" fmla="*/ 104 h 117"/>
                    <a:gd name="T42" fmla="*/ 73 w 99"/>
                    <a:gd name="T43" fmla="*/ 97 h 117"/>
                    <a:gd name="T44" fmla="*/ 85 w 99"/>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17">
                      <a:moveTo>
                        <a:pt x="85" y="75"/>
                      </a:moveTo>
                      <a:cubicBezTo>
                        <a:pt x="99" y="79"/>
                        <a:pt x="99" y="79"/>
                        <a:pt x="99" y="79"/>
                      </a:cubicBezTo>
                      <a:cubicBezTo>
                        <a:pt x="96" y="91"/>
                        <a:pt x="91" y="101"/>
                        <a:pt x="83" y="107"/>
                      </a:cubicBezTo>
                      <a:cubicBezTo>
                        <a:pt x="74" y="113"/>
                        <a:pt x="65" y="117"/>
                        <a:pt x="53" y="117"/>
                      </a:cubicBezTo>
                      <a:cubicBezTo>
                        <a:pt x="41" y="117"/>
                        <a:pt x="31" y="114"/>
                        <a:pt x="23" y="109"/>
                      </a:cubicBezTo>
                      <a:cubicBezTo>
                        <a:pt x="16" y="104"/>
                        <a:pt x="10" y="97"/>
                        <a:pt x="6" y="88"/>
                      </a:cubicBezTo>
                      <a:cubicBezTo>
                        <a:pt x="2" y="78"/>
                        <a:pt x="0" y="68"/>
                        <a:pt x="0" y="58"/>
                      </a:cubicBezTo>
                      <a:cubicBezTo>
                        <a:pt x="0" y="46"/>
                        <a:pt x="2" y="36"/>
                        <a:pt x="7" y="27"/>
                      </a:cubicBezTo>
                      <a:cubicBezTo>
                        <a:pt x="11" y="18"/>
                        <a:pt x="17" y="12"/>
                        <a:pt x="26" y="7"/>
                      </a:cubicBezTo>
                      <a:cubicBezTo>
                        <a:pt x="34" y="2"/>
                        <a:pt x="43" y="0"/>
                        <a:pt x="53" y="0"/>
                      </a:cubicBezTo>
                      <a:cubicBezTo>
                        <a:pt x="64" y="0"/>
                        <a:pt x="74" y="3"/>
                        <a:pt x="81" y="9"/>
                      </a:cubicBezTo>
                      <a:cubicBezTo>
                        <a:pt x="89" y="15"/>
                        <a:pt x="94" y="23"/>
                        <a:pt x="98" y="33"/>
                      </a:cubicBezTo>
                      <a:cubicBezTo>
                        <a:pt x="83" y="36"/>
                        <a:pt x="83" y="36"/>
                        <a:pt x="83" y="36"/>
                      </a:cubicBezTo>
                      <a:cubicBezTo>
                        <a:pt x="80" y="28"/>
                        <a:pt x="76" y="22"/>
                        <a:pt x="71" y="19"/>
                      </a:cubicBezTo>
                      <a:cubicBezTo>
                        <a:pt x="67" y="15"/>
                        <a:pt x="60" y="13"/>
                        <a:pt x="53" y="13"/>
                      </a:cubicBezTo>
                      <a:cubicBezTo>
                        <a:pt x="44" y="13"/>
                        <a:pt x="37" y="15"/>
                        <a:pt x="31" y="19"/>
                      </a:cubicBezTo>
                      <a:cubicBezTo>
                        <a:pt x="25" y="23"/>
                        <a:pt x="21" y="29"/>
                        <a:pt x="19" y="36"/>
                      </a:cubicBezTo>
                      <a:cubicBezTo>
                        <a:pt x="16" y="43"/>
                        <a:pt x="15" y="50"/>
                        <a:pt x="15" y="58"/>
                      </a:cubicBezTo>
                      <a:cubicBezTo>
                        <a:pt x="15" y="67"/>
                        <a:pt x="17" y="75"/>
                        <a:pt x="19" y="83"/>
                      </a:cubicBezTo>
                      <a:cubicBezTo>
                        <a:pt x="22" y="90"/>
                        <a:pt x="27" y="95"/>
                        <a:pt x="32" y="99"/>
                      </a:cubicBezTo>
                      <a:cubicBezTo>
                        <a:pt x="38" y="102"/>
                        <a:pt x="45" y="104"/>
                        <a:pt x="52" y="104"/>
                      </a:cubicBezTo>
                      <a:cubicBezTo>
                        <a:pt x="60" y="104"/>
                        <a:pt x="67" y="102"/>
                        <a:pt x="73" y="97"/>
                      </a:cubicBezTo>
                      <a:cubicBezTo>
                        <a:pt x="79" y="92"/>
                        <a:pt x="82" y="85"/>
                        <a:pt x="85"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8" name="Freeform 188"/>
                <p:cNvSpPr>
                  <a:spLocks/>
                </p:cNvSpPr>
                <p:nvPr/>
              </p:nvSpPr>
              <p:spPr bwMode="auto">
                <a:xfrm>
                  <a:off x="1687" y="1864"/>
                  <a:ext cx="66" cy="77"/>
                </a:xfrm>
                <a:custGeom>
                  <a:avLst/>
                  <a:gdLst>
                    <a:gd name="T0" fmla="*/ 85 w 100"/>
                    <a:gd name="T1" fmla="*/ 75 h 117"/>
                    <a:gd name="T2" fmla="*/ 100 w 100"/>
                    <a:gd name="T3" fmla="*/ 79 h 117"/>
                    <a:gd name="T4" fmla="*/ 83 w 100"/>
                    <a:gd name="T5" fmla="*/ 107 h 117"/>
                    <a:gd name="T6" fmla="*/ 53 w 100"/>
                    <a:gd name="T7" fmla="*/ 117 h 117"/>
                    <a:gd name="T8" fmla="*/ 24 w 100"/>
                    <a:gd name="T9" fmla="*/ 109 h 117"/>
                    <a:gd name="T10" fmla="*/ 6 w 100"/>
                    <a:gd name="T11" fmla="*/ 88 h 117"/>
                    <a:gd name="T12" fmla="*/ 0 w 100"/>
                    <a:gd name="T13" fmla="*/ 58 h 117"/>
                    <a:gd name="T14" fmla="*/ 7 w 100"/>
                    <a:gd name="T15" fmla="*/ 27 h 117"/>
                    <a:gd name="T16" fmla="*/ 26 w 100"/>
                    <a:gd name="T17" fmla="*/ 7 h 117"/>
                    <a:gd name="T18" fmla="*/ 54 w 100"/>
                    <a:gd name="T19" fmla="*/ 0 h 117"/>
                    <a:gd name="T20" fmla="*/ 82 w 100"/>
                    <a:gd name="T21" fmla="*/ 9 h 117"/>
                    <a:gd name="T22" fmla="*/ 98 w 100"/>
                    <a:gd name="T23" fmla="*/ 33 h 117"/>
                    <a:gd name="T24" fmla="*/ 83 w 100"/>
                    <a:gd name="T25" fmla="*/ 36 h 117"/>
                    <a:gd name="T26" fmla="*/ 72 w 100"/>
                    <a:gd name="T27" fmla="*/ 19 h 117"/>
                    <a:gd name="T28" fmla="*/ 53 w 100"/>
                    <a:gd name="T29" fmla="*/ 13 h 117"/>
                    <a:gd name="T30" fmla="*/ 32 w 100"/>
                    <a:gd name="T31" fmla="*/ 19 h 117"/>
                    <a:gd name="T32" fmla="*/ 19 w 100"/>
                    <a:gd name="T33" fmla="*/ 36 h 117"/>
                    <a:gd name="T34" fmla="*/ 16 w 100"/>
                    <a:gd name="T35" fmla="*/ 58 h 117"/>
                    <a:gd name="T36" fmla="*/ 20 w 100"/>
                    <a:gd name="T37" fmla="*/ 83 h 117"/>
                    <a:gd name="T38" fmla="*/ 33 w 100"/>
                    <a:gd name="T39" fmla="*/ 99 h 117"/>
                    <a:gd name="T40" fmla="*/ 52 w 100"/>
                    <a:gd name="T41" fmla="*/ 104 h 117"/>
                    <a:gd name="T42" fmla="*/ 73 w 100"/>
                    <a:gd name="T43" fmla="*/ 97 h 117"/>
                    <a:gd name="T44" fmla="*/ 85 w 100"/>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17">
                      <a:moveTo>
                        <a:pt x="85" y="75"/>
                      </a:moveTo>
                      <a:cubicBezTo>
                        <a:pt x="100" y="79"/>
                        <a:pt x="100" y="79"/>
                        <a:pt x="100" y="79"/>
                      </a:cubicBezTo>
                      <a:cubicBezTo>
                        <a:pt x="97" y="91"/>
                        <a:pt x="91" y="101"/>
                        <a:pt x="83" y="107"/>
                      </a:cubicBezTo>
                      <a:cubicBezTo>
                        <a:pt x="75" y="113"/>
                        <a:pt x="65" y="117"/>
                        <a:pt x="53" y="117"/>
                      </a:cubicBezTo>
                      <a:cubicBezTo>
                        <a:pt x="41" y="117"/>
                        <a:pt x="31" y="114"/>
                        <a:pt x="24" y="109"/>
                      </a:cubicBezTo>
                      <a:cubicBezTo>
                        <a:pt x="16" y="104"/>
                        <a:pt x="10" y="97"/>
                        <a:pt x="6" y="88"/>
                      </a:cubicBezTo>
                      <a:cubicBezTo>
                        <a:pt x="2" y="78"/>
                        <a:pt x="0" y="68"/>
                        <a:pt x="0" y="58"/>
                      </a:cubicBezTo>
                      <a:cubicBezTo>
                        <a:pt x="0" y="46"/>
                        <a:pt x="3" y="36"/>
                        <a:pt x="7" y="27"/>
                      </a:cubicBezTo>
                      <a:cubicBezTo>
                        <a:pt x="12" y="18"/>
                        <a:pt x="18" y="12"/>
                        <a:pt x="26" y="7"/>
                      </a:cubicBezTo>
                      <a:cubicBezTo>
                        <a:pt x="35" y="2"/>
                        <a:pt x="44" y="0"/>
                        <a:pt x="54" y="0"/>
                      </a:cubicBezTo>
                      <a:cubicBezTo>
                        <a:pt x="65" y="0"/>
                        <a:pt x="74" y="3"/>
                        <a:pt x="82" y="9"/>
                      </a:cubicBezTo>
                      <a:cubicBezTo>
                        <a:pt x="90" y="15"/>
                        <a:pt x="95" y="23"/>
                        <a:pt x="98" y="33"/>
                      </a:cubicBezTo>
                      <a:cubicBezTo>
                        <a:pt x="83" y="36"/>
                        <a:pt x="83" y="36"/>
                        <a:pt x="83" y="36"/>
                      </a:cubicBezTo>
                      <a:cubicBezTo>
                        <a:pt x="81" y="28"/>
                        <a:pt x="77" y="22"/>
                        <a:pt x="72" y="19"/>
                      </a:cubicBezTo>
                      <a:cubicBezTo>
                        <a:pt x="67" y="15"/>
                        <a:pt x="61" y="13"/>
                        <a:pt x="53" y="13"/>
                      </a:cubicBezTo>
                      <a:cubicBezTo>
                        <a:pt x="45" y="13"/>
                        <a:pt x="37" y="15"/>
                        <a:pt x="32" y="19"/>
                      </a:cubicBezTo>
                      <a:cubicBezTo>
                        <a:pt x="26" y="23"/>
                        <a:pt x="22" y="29"/>
                        <a:pt x="19" y="36"/>
                      </a:cubicBezTo>
                      <a:cubicBezTo>
                        <a:pt x="17" y="43"/>
                        <a:pt x="16" y="50"/>
                        <a:pt x="16" y="58"/>
                      </a:cubicBezTo>
                      <a:cubicBezTo>
                        <a:pt x="16" y="67"/>
                        <a:pt x="17" y="75"/>
                        <a:pt x="20" y="83"/>
                      </a:cubicBezTo>
                      <a:cubicBezTo>
                        <a:pt x="23" y="90"/>
                        <a:pt x="27" y="95"/>
                        <a:pt x="33" y="99"/>
                      </a:cubicBezTo>
                      <a:cubicBezTo>
                        <a:pt x="39" y="102"/>
                        <a:pt x="45" y="104"/>
                        <a:pt x="52" y="104"/>
                      </a:cubicBezTo>
                      <a:cubicBezTo>
                        <a:pt x="61" y="104"/>
                        <a:pt x="68" y="102"/>
                        <a:pt x="73" y="97"/>
                      </a:cubicBezTo>
                      <a:cubicBezTo>
                        <a:pt x="79" y="92"/>
                        <a:pt x="83" y="85"/>
                        <a:pt x="85"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402" name="Group 278"/>
            <p:cNvGrpSpPr>
              <a:grpSpLocks/>
            </p:cNvGrpSpPr>
            <p:nvPr/>
          </p:nvGrpSpPr>
          <p:grpSpPr bwMode="auto">
            <a:xfrm>
              <a:off x="5099279" y="5561280"/>
              <a:ext cx="309075" cy="414674"/>
              <a:chOff x="3108" y="2521"/>
              <a:chExt cx="374" cy="591"/>
            </a:xfrm>
          </p:grpSpPr>
          <p:sp>
            <p:nvSpPr>
              <p:cNvPr id="417" name="AutoShape 279"/>
              <p:cNvSpPr>
                <a:spLocks noChangeAspect="1" noChangeArrowheads="1" noTextEdit="1"/>
              </p:cNvSpPr>
              <p:nvPr/>
            </p:nvSpPr>
            <p:spPr bwMode="auto">
              <a:xfrm>
                <a:off x="3108" y="2521"/>
                <a:ext cx="374"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8" name="Freeform 280"/>
              <p:cNvSpPr>
                <a:spLocks/>
              </p:cNvSpPr>
              <p:nvPr/>
            </p:nvSpPr>
            <p:spPr bwMode="auto">
              <a:xfrm>
                <a:off x="3112" y="2577"/>
                <a:ext cx="318" cy="535"/>
              </a:xfrm>
              <a:custGeom>
                <a:avLst/>
                <a:gdLst>
                  <a:gd name="T0" fmla="*/ 0 w 318"/>
                  <a:gd name="T1" fmla="*/ 0 h 535"/>
                  <a:gd name="T2" fmla="*/ 0 w 318"/>
                  <a:gd name="T3" fmla="*/ 535 h 535"/>
                  <a:gd name="T4" fmla="*/ 318 w 318"/>
                  <a:gd name="T5" fmla="*/ 535 h 535"/>
                  <a:gd name="T6" fmla="*/ 318 w 318"/>
                  <a:gd name="T7" fmla="*/ 0 h 535"/>
                  <a:gd name="T8" fmla="*/ 0 w 318"/>
                  <a:gd name="T9" fmla="*/ 0 h 535"/>
                  <a:gd name="T10" fmla="*/ 0 w 318"/>
                  <a:gd name="T11" fmla="*/ 0 h 535"/>
                </a:gdLst>
                <a:ahLst/>
                <a:cxnLst>
                  <a:cxn ang="0">
                    <a:pos x="T0" y="T1"/>
                  </a:cxn>
                  <a:cxn ang="0">
                    <a:pos x="T2" y="T3"/>
                  </a:cxn>
                  <a:cxn ang="0">
                    <a:pos x="T4" y="T5"/>
                  </a:cxn>
                  <a:cxn ang="0">
                    <a:pos x="T6" y="T7"/>
                  </a:cxn>
                  <a:cxn ang="0">
                    <a:pos x="T8" y="T9"/>
                  </a:cxn>
                  <a:cxn ang="0">
                    <a:pos x="T10" y="T11"/>
                  </a:cxn>
                </a:cxnLst>
                <a:rect l="0" t="0" r="r" b="b"/>
                <a:pathLst>
                  <a:path w="318" h="535">
                    <a:moveTo>
                      <a:pt x="0" y="0"/>
                    </a:moveTo>
                    <a:lnTo>
                      <a:pt x="0" y="535"/>
                    </a:lnTo>
                    <a:lnTo>
                      <a:pt x="318" y="535"/>
                    </a:lnTo>
                    <a:lnTo>
                      <a:pt x="318" y="0"/>
                    </a:lnTo>
                    <a:lnTo>
                      <a:pt x="0" y="0"/>
                    </a:lnTo>
                    <a:lnTo>
                      <a:pt x="0" y="0"/>
                    </a:lnTo>
                    <a:close/>
                  </a:path>
                </a:pathLst>
              </a:custGeom>
              <a:solidFill>
                <a:srgbClr val="0096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9" name="Freeform 281"/>
              <p:cNvSpPr>
                <a:spLocks/>
              </p:cNvSpPr>
              <p:nvPr/>
            </p:nvSpPr>
            <p:spPr bwMode="auto">
              <a:xfrm>
                <a:off x="3112" y="2525"/>
                <a:ext cx="370" cy="52"/>
              </a:xfrm>
              <a:custGeom>
                <a:avLst/>
                <a:gdLst>
                  <a:gd name="T0" fmla="*/ 0 w 370"/>
                  <a:gd name="T1" fmla="*/ 52 h 52"/>
                  <a:gd name="T2" fmla="*/ 52 w 370"/>
                  <a:gd name="T3" fmla="*/ 0 h 52"/>
                  <a:gd name="T4" fmla="*/ 370 w 370"/>
                  <a:gd name="T5" fmla="*/ 0 h 52"/>
                  <a:gd name="T6" fmla="*/ 318 w 370"/>
                  <a:gd name="T7" fmla="*/ 52 h 52"/>
                  <a:gd name="T8" fmla="*/ 0 w 370"/>
                  <a:gd name="T9" fmla="*/ 52 h 52"/>
                  <a:gd name="T10" fmla="*/ 0 w 370"/>
                  <a:gd name="T11" fmla="*/ 52 h 52"/>
                </a:gdLst>
                <a:ahLst/>
                <a:cxnLst>
                  <a:cxn ang="0">
                    <a:pos x="T0" y="T1"/>
                  </a:cxn>
                  <a:cxn ang="0">
                    <a:pos x="T2" y="T3"/>
                  </a:cxn>
                  <a:cxn ang="0">
                    <a:pos x="T4" y="T5"/>
                  </a:cxn>
                  <a:cxn ang="0">
                    <a:pos x="T6" y="T7"/>
                  </a:cxn>
                  <a:cxn ang="0">
                    <a:pos x="T8" y="T9"/>
                  </a:cxn>
                  <a:cxn ang="0">
                    <a:pos x="T10" y="T11"/>
                  </a:cxn>
                </a:cxnLst>
                <a:rect l="0" t="0" r="r" b="b"/>
                <a:pathLst>
                  <a:path w="370" h="52">
                    <a:moveTo>
                      <a:pt x="0" y="52"/>
                    </a:moveTo>
                    <a:lnTo>
                      <a:pt x="52" y="0"/>
                    </a:lnTo>
                    <a:lnTo>
                      <a:pt x="370" y="0"/>
                    </a:lnTo>
                    <a:lnTo>
                      <a:pt x="318" y="52"/>
                    </a:lnTo>
                    <a:lnTo>
                      <a:pt x="0" y="52"/>
                    </a:lnTo>
                    <a:lnTo>
                      <a:pt x="0" y="52"/>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 name="Freeform 282"/>
              <p:cNvSpPr>
                <a:spLocks/>
              </p:cNvSpPr>
              <p:nvPr/>
            </p:nvSpPr>
            <p:spPr bwMode="auto">
              <a:xfrm>
                <a:off x="3430" y="2525"/>
                <a:ext cx="52" cy="587"/>
              </a:xfrm>
              <a:custGeom>
                <a:avLst/>
                <a:gdLst>
                  <a:gd name="T0" fmla="*/ 0 w 52"/>
                  <a:gd name="T1" fmla="*/ 52 h 587"/>
                  <a:gd name="T2" fmla="*/ 0 w 52"/>
                  <a:gd name="T3" fmla="*/ 52 h 587"/>
                  <a:gd name="T4" fmla="*/ 52 w 52"/>
                  <a:gd name="T5" fmla="*/ 0 h 587"/>
                  <a:gd name="T6" fmla="*/ 52 w 52"/>
                  <a:gd name="T7" fmla="*/ 535 h 587"/>
                  <a:gd name="T8" fmla="*/ 0 w 52"/>
                  <a:gd name="T9" fmla="*/ 587 h 587"/>
                  <a:gd name="T10" fmla="*/ 0 w 52"/>
                  <a:gd name="T11" fmla="*/ 52 h 587"/>
                </a:gdLst>
                <a:ahLst/>
                <a:cxnLst>
                  <a:cxn ang="0">
                    <a:pos x="T0" y="T1"/>
                  </a:cxn>
                  <a:cxn ang="0">
                    <a:pos x="T2" y="T3"/>
                  </a:cxn>
                  <a:cxn ang="0">
                    <a:pos x="T4" y="T5"/>
                  </a:cxn>
                  <a:cxn ang="0">
                    <a:pos x="T6" y="T7"/>
                  </a:cxn>
                  <a:cxn ang="0">
                    <a:pos x="T8" y="T9"/>
                  </a:cxn>
                  <a:cxn ang="0">
                    <a:pos x="T10" y="T11"/>
                  </a:cxn>
                </a:cxnLst>
                <a:rect l="0" t="0" r="r" b="b"/>
                <a:pathLst>
                  <a:path w="52" h="587">
                    <a:moveTo>
                      <a:pt x="0" y="52"/>
                    </a:moveTo>
                    <a:lnTo>
                      <a:pt x="0" y="52"/>
                    </a:lnTo>
                    <a:lnTo>
                      <a:pt x="52" y="0"/>
                    </a:lnTo>
                    <a:lnTo>
                      <a:pt x="52" y="535"/>
                    </a:lnTo>
                    <a:lnTo>
                      <a:pt x="0" y="587"/>
                    </a:lnTo>
                    <a:lnTo>
                      <a:pt x="0" y="52"/>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1" name="Freeform 283"/>
              <p:cNvSpPr>
                <a:spLocks/>
              </p:cNvSpPr>
              <p:nvPr/>
            </p:nvSpPr>
            <p:spPr bwMode="auto">
              <a:xfrm>
                <a:off x="3430" y="2525"/>
                <a:ext cx="52" cy="587"/>
              </a:xfrm>
              <a:custGeom>
                <a:avLst/>
                <a:gdLst>
                  <a:gd name="T0" fmla="*/ 0 w 52"/>
                  <a:gd name="T1" fmla="*/ 52 h 587"/>
                  <a:gd name="T2" fmla="*/ 0 w 52"/>
                  <a:gd name="T3" fmla="*/ 52 h 587"/>
                  <a:gd name="T4" fmla="*/ 52 w 52"/>
                  <a:gd name="T5" fmla="*/ 0 h 587"/>
                  <a:gd name="T6" fmla="*/ 52 w 52"/>
                  <a:gd name="T7" fmla="*/ 535 h 587"/>
                  <a:gd name="T8" fmla="*/ 0 w 52"/>
                  <a:gd name="T9" fmla="*/ 587 h 587"/>
                </a:gdLst>
                <a:ahLst/>
                <a:cxnLst>
                  <a:cxn ang="0">
                    <a:pos x="T0" y="T1"/>
                  </a:cxn>
                  <a:cxn ang="0">
                    <a:pos x="T2" y="T3"/>
                  </a:cxn>
                  <a:cxn ang="0">
                    <a:pos x="T4" y="T5"/>
                  </a:cxn>
                  <a:cxn ang="0">
                    <a:pos x="T6" y="T7"/>
                  </a:cxn>
                  <a:cxn ang="0">
                    <a:pos x="T8" y="T9"/>
                  </a:cxn>
                </a:cxnLst>
                <a:rect l="0" t="0" r="r" b="b"/>
                <a:pathLst>
                  <a:path w="52" h="587">
                    <a:moveTo>
                      <a:pt x="0" y="52"/>
                    </a:moveTo>
                    <a:lnTo>
                      <a:pt x="0" y="52"/>
                    </a:lnTo>
                    <a:lnTo>
                      <a:pt x="52" y="0"/>
                    </a:lnTo>
                    <a:lnTo>
                      <a:pt x="52" y="535"/>
                    </a:lnTo>
                    <a:lnTo>
                      <a:pt x="0"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 name="Freeform 284"/>
              <p:cNvSpPr>
                <a:spLocks/>
              </p:cNvSpPr>
              <p:nvPr/>
            </p:nvSpPr>
            <p:spPr bwMode="auto">
              <a:xfrm>
                <a:off x="3112" y="2577"/>
                <a:ext cx="318" cy="535"/>
              </a:xfrm>
              <a:custGeom>
                <a:avLst/>
                <a:gdLst>
                  <a:gd name="T0" fmla="*/ 0 w 318"/>
                  <a:gd name="T1" fmla="*/ 0 h 535"/>
                  <a:gd name="T2" fmla="*/ 0 w 318"/>
                  <a:gd name="T3" fmla="*/ 535 h 535"/>
                  <a:gd name="T4" fmla="*/ 318 w 318"/>
                  <a:gd name="T5" fmla="*/ 535 h 535"/>
                  <a:gd name="T6" fmla="*/ 318 w 318"/>
                  <a:gd name="T7" fmla="*/ 0 h 535"/>
                  <a:gd name="T8" fmla="*/ 0 w 318"/>
                  <a:gd name="T9" fmla="*/ 0 h 535"/>
                  <a:gd name="T10" fmla="*/ 0 w 318"/>
                  <a:gd name="T11" fmla="*/ 0 h 535"/>
                </a:gdLst>
                <a:ahLst/>
                <a:cxnLst>
                  <a:cxn ang="0">
                    <a:pos x="T0" y="T1"/>
                  </a:cxn>
                  <a:cxn ang="0">
                    <a:pos x="T2" y="T3"/>
                  </a:cxn>
                  <a:cxn ang="0">
                    <a:pos x="T4" y="T5"/>
                  </a:cxn>
                  <a:cxn ang="0">
                    <a:pos x="T6" y="T7"/>
                  </a:cxn>
                  <a:cxn ang="0">
                    <a:pos x="T8" y="T9"/>
                  </a:cxn>
                  <a:cxn ang="0">
                    <a:pos x="T10" y="T11"/>
                  </a:cxn>
                </a:cxnLst>
                <a:rect l="0" t="0" r="r" b="b"/>
                <a:pathLst>
                  <a:path w="318" h="535">
                    <a:moveTo>
                      <a:pt x="0" y="0"/>
                    </a:moveTo>
                    <a:lnTo>
                      <a:pt x="0" y="535"/>
                    </a:lnTo>
                    <a:lnTo>
                      <a:pt x="318" y="535"/>
                    </a:lnTo>
                    <a:lnTo>
                      <a:pt x="318" y="0"/>
                    </a:lnTo>
                    <a:lnTo>
                      <a:pt x="0" y="0"/>
                    </a:lnTo>
                    <a:lnTo>
                      <a:pt x="0" y="0"/>
                    </a:lnTo>
                    <a:close/>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3" name="Freeform 285"/>
              <p:cNvSpPr>
                <a:spLocks/>
              </p:cNvSpPr>
              <p:nvPr/>
            </p:nvSpPr>
            <p:spPr bwMode="auto">
              <a:xfrm>
                <a:off x="3138" y="2603"/>
                <a:ext cx="266" cy="483"/>
              </a:xfrm>
              <a:custGeom>
                <a:avLst/>
                <a:gdLst>
                  <a:gd name="T0" fmla="*/ 0 w 266"/>
                  <a:gd name="T1" fmla="*/ 0 h 483"/>
                  <a:gd name="T2" fmla="*/ 0 w 266"/>
                  <a:gd name="T3" fmla="*/ 483 h 483"/>
                  <a:gd name="T4" fmla="*/ 266 w 266"/>
                  <a:gd name="T5" fmla="*/ 483 h 483"/>
                  <a:gd name="T6" fmla="*/ 266 w 266"/>
                  <a:gd name="T7" fmla="*/ 0 h 483"/>
                  <a:gd name="T8" fmla="*/ 0 w 266"/>
                  <a:gd name="T9" fmla="*/ 0 h 483"/>
                  <a:gd name="T10" fmla="*/ 0 w 266"/>
                  <a:gd name="T11" fmla="*/ 0 h 483"/>
                </a:gdLst>
                <a:ahLst/>
                <a:cxnLst>
                  <a:cxn ang="0">
                    <a:pos x="T0" y="T1"/>
                  </a:cxn>
                  <a:cxn ang="0">
                    <a:pos x="T2" y="T3"/>
                  </a:cxn>
                  <a:cxn ang="0">
                    <a:pos x="T4" y="T5"/>
                  </a:cxn>
                  <a:cxn ang="0">
                    <a:pos x="T6" y="T7"/>
                  </a:cxn>
                  <a:cxn ang="0">
                    <a:pos x="T8" y="T9"/>
                  </a:cxn>
                  <a:cxn ang="0">
                    <a:pos x="T10" y="T11"/>
                  </a:cxn>
                </a:cxnLst>
                <a:rect l="0" t="0" r="r" b="b"/>
                <a:pathLst>
                  <a:path w="266" h="483">
                    <a:moveTo>
                      <a:pt x="0" y="0"/>
                    </a:moveTo>
                    <a:lnTo>
                      <a:pt x="0" y="483"/>
                    </a:lnTo>
                    <a:lnTo>
                      <a:pt x="266" y="483"/>
                    </a:lnTo>
                    <a:lnTo>
                      <a:pt x="266" y="0"/>
                    </a:lnTo>
                    <a:lnTo>
                      <a:pt x="0" y="0"/>
                    </a:lnTo>
                    <a:lnTo>
                      <a:pt x="0" y="0"/>
                    </a:lnTo>
                    <a:close/>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 name="Freeform 286"/>
              <p:cNvSpPr>
                <a:spLocks/>
              </p:cNvSpPr>
              <p:nvPr/>
            </p:nvSpPr>
            <p:spPr bwMode="auto">
              <a:xfrm>
                <a:off x="3112" y="2525"/>
                <a:ext cx="370" cy="52"/>
              </a:xfrm>
              <a:custGeom>
                <a:avLst/>
                <a:gdLst>
                  <a:gd name="T0" fmla="*/ 0 w 370"/>
                  <a:gd name="T1" fmla="*/ 52 h 52"/>
                  <a:gd name="T2" fmla="*/ 52 w 370"/>
                  <a:gd name="T3" fmla="*/ 0 h 52"/>
                  <a:gd name="T4" fmla="*/ 370 w 370"/>
                  <a:gd name="T5" fmla="*/ 0 h 52"/>
                  <a:gd name="T6" fmla="*/ 318 w 370"/>
                  <a:gd name="T7" fmla="*/ 52 h 52"/>
                  <a:gd name="T8" fmla="*/ 0 w 370"/>
                  <a:gd name="T9" fmla="*/ 52 h 52"/>
                  <a:gd name="T10" fmla="*/ 0 w 370"/>
                  <a:gd name="T11" fmla="*/ 52 h 52"/>
                </a:gdLst>
                <a:ahLst/>
                <a:cxnLst>
                  <a:cxn ang="0">
                    <a:pos x="T0" y="T1"/>
                  </a:cxn>
                  <a:cxn ang="0">
                    <a:pos x="T2" y="T3"/>
                  </a:cxn>
                  <a:cxn ang="0">
                    <a:pos x="T4" y="T5"/>
                  </a:cxn>
                  <a:cxn ang="0">
                    <a:pos x="T6" y="T7"/>
                  </a:cxn>
                  <a:cxn ang="0">
                    <a:pos x="T8" y="T9"/>
                  </a:cxn>
                  <a:cxn ang="0">
                    <a:pos x="T10" y="T11"/>
                  </a:cxn>
                </a:cxnLst>
                <a:rect l="0" t="0" r="r" b="b"/>
                <a:pathLst>
                  <a:path w="370" h="52">
                    <a:moveTo>
                      <a:pt x="0" y="52"/>
                    </a:moveTo>
                    <a:lnTo>
                      <a:pt x="52" y="0"/>
                    </a:lnTo>
                    <a:lnTo>
                      <a:pt x="370" y="0"/>
                    </a:lnTo>
                    <a:lnTo>
                      <a:pt x="318" y="52"/>
                    </a:lnTo>
                    <a:lnTo>
                      <a:pt x="0" y="52"/>
                    </a:lnTo>
                    <a:lnTo>
                      <a:pt x="0" y="52"/>
                    </a:lnTo>
                    <a:close/>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5" name="Freeform 287"/>
              <p:cNvSpPr>
                <a:spLocks/>
              </p:cNvSpPr>
              <p:nvPr/>
            </p:nvSpPr>
            <p:spPr bwMode="auto">
              <a:xfrm>
                <a:off x="3430" y="2525"/>
                <a:ext cx="52" cy="587"/>
              </a:xfrm>
              <a:custGeom>
                <a:avLst/>
                <a:gdLst>
                  <a:gd name="T0" fmla="*/ 0 w 52"/>
                  <a:gd name="T1" fmla="*/ 52 h 587"/>
                  <a:gd name="T2" fmla="*/ 0 w 52"/>
                  <a:gd name="T3" fmla="*/ 52 h 587"/>
                  <a:gd name="T4" fmla="*/ 52 w 52"/>
                  <a:gd name="T5" fmla="*/ 0 h 587"/>
                  <a:gd name="T6" fmla="*/ 52 w 52"/>
                  <a:gd name="T7" fmla="*/ 535 h 587"/>
                  <a:gd name="T8" fmla="*/ 0 w 52"/>
                  <a:gd name="T9" fmla="*/ 587 h 587"/>
                </a:gdLst>
                <a:ahLst/>
                <a:cxnLst>
                  <a:cxn ang="0">
                    <a:pos x="T0" y="T1"/>
                  </a:cxn>
                  <a:cxn ang="0">
                    <a:pos x="T2" y="T3"/>
                  </a:cxn>
                  <a:cxn ang="0">
                    <a:pos x="T4" y="T5"/>
                  </a:cxn>
                  <a:cxn ang="0">
                    <a:pos x="T6" y="T7"/>
                  </a:cxn>
                  <a:cxn ang="0">
                    <a:pos x="T8" y="T9"/>
                  </a:cxn>
                </a:cxnLst>
                <a:rect l="0" t="0" r="r" b="b"/>
                <a:pathLst>
                  <a:path w="52" h="587">
                    <a:moveTo>
                      <a:pt x="0" y="52"/>
                    </a:moveTo>
                    <a:lnTo>
                      <a:pt x="0" y="52"/>
                    </a:lnTo>
                    <a:lnTo>
                      <a:pt x="52" y="0"/>
                    </a:lnTo>
                    <a:lnTo>
                      <a:pt x="52" y="535"/>
                    </a:lnTo>
                    <a:lnTo>
                      <a:pt x="0" y="587"/>
                    </a:lnTo>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6" name="Freeform 288"/>
              <p:cNvSpPr>
                <a:spLocks/>
              </p:cNvSpPr>
              <p:nvPr/>
            </p:nvSpPr>
            <p:spPr bwMode="auto">
              <a:xfrm>
                <a:off x="3156" y="2640"/>
                <a:ext cx="231" cy="62"/>
              </a:xfrm>
              <a:custGeom>
                <a:avLst/>
                <a:gdLst>
                  <a:gd name="T0" fmla="*/ 0 w 231"/>
                  <a:gd name="T1" fmla="*/ 40 h 62"/>
                  <a:gd name="T2" fmla="*/ 0 w 231"/>
                  <a:gd name="T3" fmla="*/ 24 h 62"/>
                  <a:gd name="T4" fmla="*/ 193 w 231"/>
                  <a:gd name="T5" fmla="*/ 24 h 62"/>
                  <a:gd name="T6" fmla="*/ 193 w 231"/>
                  <a:gd name="T7" fmla="*/ 0 h 62"/>
                  <a:gd name="T8" fmla="*/ 231 w 231"/>
                  <a:gd name="T9" fmla="*/ 30 h 62"/>
                  <a:gd name="T10" fmla="*/ 193 w 231"/>
                  <a:gd name="T11" fmla="*/ 62 h 62"/>
                  <a:gd name="T12" fmla="*/ 193 w 231"/>
                  <a:gd name="T13" fmla="*/ 40 h 62"/>
                  <a:gd name="T14" fmla="*/ 0 w 231"/>
                  <a:gd name="T15" fmla="*/ 4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62">
                    <a:moveTo>
                      <a:pt x="0" y="40"/>
                    </a:moveTo>
                    <a:lnTo>
                      <a:pt x="0" y="24"/>
                    </a:lnTo>
                    <a:lnTo>
                      <a:pt x="193" y="24"/>
                    </a:lnTo>
                    <a:lnTo>
                      <a:pt x="193" y="0"/>
                    </a:lnTo>
                    <a:lnTo>
                      <a:pt x="231" y="30"/>
                    </a:lnTo>
                    <a:lnTo>
                      <a:pt x="193" y="62"/>
                    </a:lnTo>
                    <a:lnTo>
                      <a:pt x="193" y="40"/>
                    </a:lnTo>
                    <a:lnTo>
                      <a:pt x="0" y="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7" name="Freeform 289"/>
              <p:cNvSpPr>
                <a:spLocks/>
              </p:cNvSpPr>
              <p:nvPr/>
            </p:nvSpPr>
            <p:spPr bwMode="auto">
              <a:xfrm>
                <a:off x="3158" y="2642"/>
                <a:ext cx="233" cy="64"/>
              </a:xfrm>
              <a:custGeom>
                <a:avLst/>
                <a:gdLst>
                  <a:gd name="T0" fmla="*/ 0 w 233"/>
                  <a:gd name="T1" fmla="*/ 40 h 64"/>
                  <a:gd name="T2" fmla="*/ 0 w 233"/>
                  <a:gd name="T3" fmla="*/ 24 h 64"/>
                  <a:gd name="T4" fmla="*/ 193 w 233"/>
                  <a:gd name="T5" fmla="*/ 24 h 64"/>
                  <a:gd name="T6" fmla="*/ 193 w 233"/>
                  <a:gd name="T7" fmla="*/ 0 h 64"/>
                  <a:gd name="T8" fmla="*/ 233 w 233"/>
                  <a:gd name="T9" fmla="*/ 32 h 64"/>
                  <a:gd name="T10" fmla="*/ 193 w 233"/>
                  <a:gd name="T11" fmla="*/ 64 h 64"/>
                  <a:gd name="T12" fmla="*/ 193 w 233"/>
                  <a:gd name="T13" fmla="*/ 40 h 64"/>
                  <a:gd name="T14" fmla="*/ 0 w 233"/>
                  <a:gd name="T15" fmla="*/ 4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64">
                    <a:moveTo>
                      <a:pt x="0" y="40"/>
                    </a:moveTo>
                    <a:lnTo>
                      <a:pt x="0" y="24"/>
                    </a:lnTo>
                    <a:lnTo>
                      <a:pt x="193" y="24"/>
                    </a:lnTo>
                    <a:lnTo>
                      <a:pt x="193" y="0"/>
                    </a:lnTo>
                    <a:lnTo>
                      <a:pt x="233" y="32"/>
                    </a:lnTo>
                    <a:lnTo>
                      <a:pt x="193" y="64"/>
                    </a:lnTo>
                    <a:lnTo>
                      <a:pt x="193" y="40"/>
                    </a:lnTo>
                    <a:lnTo>
                      <a:pt x="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 name="Freeform 290"/>
              <p:cNvSpPr>
                <a:spLocks/>
              </p:cNvSpPr>
              <p:nvPr/>
            </p:nvSpPr>
            <p:spPr bwMode="auto">
              <a:xfrm>
                <a:off x="3150" y="2829"/>
                <a:ext cx="233" cy="62"/>
              </a:xfrm>
              <a:custGeom>
                <a:avLst/>
                <a:gdLst>
                  <a:gd name="T0" fmla="*/ 233 w 233"/>
                  <a:gd name="T1" fmla="*/ 40 h 62"/>
                  <a:gd name="T2" fmla="*/ 233 w 233"/>
                  <a:gd name="T3" fmla="*/ 24 h 62"/>
                  <a:gd name="T4" fmla="*/ 38 w 233"/>
                  <a:gd name="T5" fmla="*/ 24 h 62"/>
                  <a:gd name="T6" fmla="*/ 38 w 233"/>
                  <a:gd name="T7" fmla="*/ 0 h 62"/>
                  <a:gd name="T8" fmla="*/ 0 w 233"/>
                  <a:gd name="T9" fmla="*/ 30 h 62"/>
                  <a:gd name="T10" fmla="*/ 38 w 233"/>
                  <a:gd name="T11" fmla="*/ 62 h 62"/>
                  <a:gd name="T12" fmla="*/ 38 w 233"/>
                  <a:gd name="T13" fmla="*/ 40 h 62"/>
                  <a:gd name="T14" fmla="*/ 233 w 233"/>
                  <a:gd name="T15" fmla="*/ 4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62">
                    <a:moveTo>
                      <a:pt x="233" y="40"/>
                    </a:moveTo>
                    <a:lnTo>
                      <a:pt x="233" y="24"/>
                    </a:lnTo>
                    <a:lnTo>
                      <a:pt x="38" y="24"/>
                    </a:lnTo>
                    <a:lnTo>
                      <a:pt x="38" y="0"/>
                    </a:lnTo>
                    <a:lnTo>
                      <a:pt x="0" y="30"/>
                    </a:lnTo>
                    <a:lnTo>
                      <a:pt x="38" y="62"/>
                    </a:lnTo>
                    <a:lnTo>
                      <a:pt x="38" y="40"/>
                    </a:lnTo>
                    <a:lnTo>
                      <a:pt x="233" y="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9" name="Freeform 291"/>
              <p:cNvSpPr>
                <a:spLocks/>
              </p:cNvSpPr>
              <p:nvPr/>
            </p:nvSpPr>
            <p:spPr bwMode="auto">
              <a:xfrm>
                <a:off x="3152" y="2831"/>
                <a:ext cx="233" cy="64"/>
              </a:xfrm>
              <a:custGeom>
                <a:avLst/>
                <a:gdLst>
                  <a:gd name="T0" fmla="*/ 233 w 233"/>
                  <a:gd name="T1" fmla="*/ 40 h 64"/>
                  <a:gd name="T2" fmla="*/ 233 w 233"/>
                  <a:gd name="T3" fmla="*/ 24 h 64"/>
                  <a:gd name="T4" fmla="*/ 40 w 233"/>
                  <a:gd name="T5" fmla="*/ 24 h 64"/>
                  <a:gd name="T6" fmla="*/ 40 w 233"/>
                  <a:gd name="T7" fmla="*/ 0 h 64"/>
                  <a:gd name="T8" fmla="*/ 0 w 233"/>
                  <a:gd name="T9" fmla="*/ 32 h 64"/>
                  <a:gd name="T10" fmla="*/ 40 w 233"/>
                  <a:gd name="T11" fmla="*/ 64 h 64"/>
                  <a:gd name="T12" fmla="*/ 40 w 233"/>
                  <a:gd name="T13" fmla="*/ 40 h 64"/>
                  <a:gd name="T14" fmla="*/ 233 w 233"/>
                  <a:gd name="T15" fmla="*/ 4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64">
                    <a:moveTo>
                      <a:pt x="233" y="40"/>
                    </a:moveTo>
                    <a:lnTo>
                      <a:pt x="233" y="24"/>
                    </a:lnTo>
                    <a:lnTo>
                      <a:pt x="40" y="24"/>
                    </a:lnTo>
                    <a:lnTo>
                      <a:pt x="40" y="0"/>
                    </a:lnTo>
                    <a:lnTo>
                      <a:pt x="0" y="32"/>
                    </a:lnTo>
                    <a:lnTo>
                      <a:pt x="40" y="64"/>
                    </a:lnTo>
                    <a:lnTo>
                      <a:pt x="40" y="40"/>
                    </a:lnTo>
                    <a:lnTo>
                      <a:pt x="233"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 name="Rectangle 292"/>
              <p:cNvSpPr>
                <a:spLocks noChangeArrowheads="1"/>
              </p:cNvSpPr>
              <p:nvPr/>
            </p:nvSpPr>
            <p:spPr bwMode="auto">
              <a:xfrm>
                <a:off x="3194" y="2927"/>
                <a:ext cx="153" cy="97"/>
              </a:xfrm>
              <a:prstGeom prst="rect">
                <a:avLst/>
              </a:prstGeom>
              <a:solidFill>
                <a:srgbClr val="FFFFFF"/>
              </a:solidFill>
              <a:ln w="3175">
                <a:solidFill>
                  <a:srgbClr val="000000"/>
                </a:solidFill>
                <a:miter lim="800000"/>
                <a:headEnd/>
                <a:tailEnd/>
              </a:ln>
            </p:spPr>
            <p:txBody>
              <a:bodyPr/>
              <a:lstStyle/>
              <a:p>
                <a:endParaRPr lang="zh-CN" altLang="en-US"/>
              </a:p>
            </p:txBody>
          </p:sp>
          <p:sp>
            <p:nvSpPr>
              <p:cNvPr id="431" name="Freeform 293"/>
              <p:cNvSpPr>
                <a:spLocks/>
              </p:cNvSpPr>
              <p:nvPr/>
            </p:nvSpPr>
            <p:spPr bwMode="auto">
              <a:xfrm>
                <a:off x="3194" y="2927"/>
                <a:ext cx="153" cy="97"/>
              </a:xfrm>
              <a:custGeom>
                <a:avLst/>
                <a:gdLst>
                  <a:gd name="T0" fmla="*/ 153 w 153"/>
                  <a:gd name="T1" fmla="*/ 97 h 97"/>
                  <a:gd name="T2" fmla="*/ 0 w 153"/>
                  <a:gd name="T3" fmla="*/ 97 h 97"/>
                  <a:gd name="T4" fmla="*/ 0 w 153"/>
                  <a:gd name="T5" fmla="*/ 0 h 97"/>
                  <a:gd name="T6" fmla="*/ 75 w 153"/>
                  <a:gd name="T7" fmla="*/ 54 h 97"/>
                  <a:gd name="T8" fmla="*/ 153 w 153"/>
                  <a:gd name="T9" fmla="*/ 0 h 97"/>
                  <a:gd name="T10" fmla="*/ 153 w 153"/>
                  <a:gd name="T11" fmla="*/ 97 h 97"/>
                </a:gdLst>
                <a:ahLst/>
                <a:cxnLst>
                  <a:cxn ang="0">
                    <a:pos x="T0" y="T1"/>
                  </a:cxn>
                  <a:cxn ang="0">
                    <a:pos x="T2" y="T3"/>
                  </a:cxn>
                  <a:cxn ang="0">
                    <a:pos x="T4" y="T5"/>
                  </a:cxn>
                  <a:cxn ang="0">
                    <a:pos x="T6" y="T7"/>
                  </a:cxn>
                  <a:cxn ang="0">
                    <a:pos x="T8" y="T9"/>
                  </a:cxn>
                  <a:cxn ang="0">
                    <a:pos x="T10" y="T11"/>
                  </a:cxn>
                </a:cxnLst>
                <a:rect l="0" t="0" r="r" b="b"/>
                <a:pathLst>
                  <a:path w="153" h="97">
                    <a:moveTo>
                      <a:pt x="153" y="97"/>
                    </a:moveTo>
                    <a:lnTo>
                      <a:pt x="0" y="97"/>
                    </a:lnTo>
                    <a:lnTo>
                      <a:pt x="0" y="0"/>
                    </a:lnTo>
                    <a:lnTo>
                      <a:pt x="75" y="54"/>
                    </a:lnTo>
                    <a:lnTo>
                      <a:pt x="153" y="0"/>
                    </a:lnTo>
                    <a:lnTo>
                      <a:pt x="153" y="97"/>
                    </a:lnTo>
                    <a:close/>
                  </a:path>
                </a:pathLst>
              </a:custGeom>
              <a:solidFill>
                <a:srgbClr val="FFFFFF"/>
              </a:solidFill>
              <a:ln w="3175" cap="flat">
                <a:solidFill>
                  <a:srgbClr val="000000"/>
                </a:solidFill>
                <a:prstDash val="solid"/>
                <a:miter lim="800000"/>
                <a:headEnd/>
                <a:tailEnd/>
              </a:ln>
            </p:spPr>
            <p:txBody>
              <a:bodyPr/>
              <a:lstStyle/>
              <a:p>
                <a:endParaRPr lang="zh-CN" altLang="en-US"/>
              </a:p>
            </p:txBody>
          </p:sp>
          <p:grpSp>
            <p:nvGrpSpPr>
              <p:cNvPr id="432" name="Group 294"/>
              <p:cNvGrpSpPr>
                <a:grpSpLocks/>
              </p:cNvGrpSpPr>
              <p:nvPr/>
            </p:nvGrpSpPr>
            <p:grpSpPr bwMode="auto">
              <a:xfrm>
                <a:off x="3156" y="2735"/>
                <a:ext cx="233" cy="61"/>
                <a:chOff x="2718" y="2232"/>
                <a:chExt cx="319" cy="83"/>
              </a:xfrm>
            </p:grpSpPr>
            <p:sp>
              <p:nvSpPr>
                <p:cNvPr id="437" name="Freeform 295"/>
                <p:cNvSpPr>
                  <a:spLocks/>
                </p:cNvSpPr>
                <p:nvPr/>
              </p:nvSpPr>
              <p:spPr bwMode="auto">
                <a:xfrm>
                  <a:off x="2718" y="2232"/>
                  <a:ext cx="104" cy="83"/>
                </a:xfrm>
                <a:custGeom>
                  <a:avLst/>
                  <a:gdLst>
                    <a:gd name="T0" fmla="*/ 9 w 44"/>
                    <a:gd name="T1" fmla="*/ 35 h 35"/>
                    <a:gd name="T2" fmla="*/ 0 w 44"/>
                    <a:gd name="T3" fmla="*/ 0 h 35"/>
                    <a:gd name="T4" fmla="*/ 5 w 44"/>
                    <a:gd name="T5" fmla="*/ 0 h 35"/>
                    <a:gd name="T6" fmla="*/ 10 w 44"/>
                    <a:gd name="T7" fmla="*/ 23 h 35"/>
                    <a:gd name="T8" fmla="*/ 11 w 44"/>
                    <a:gd name="T9" fmla="*/ 30 h 35"/>
                    <a:gd name="T10" fmla="*/ 13 w 44"/>
                    <a:gd name="T11" fmla="*/ 24 h 35"/>
                    <a:gd name="T12" fmla="*/ 19 w 44"/>
                    <a:gd name="T13" fmla="*/ 0 h 35"/>
                    <a:gd name="T14" fmla="*/ 25 w 44"/>
                    <a:gd name="T15" fmla="*/ 0 h 35"/>
                    <a:gd name="T16" fmla="*/ 30 w 44"/>
                    <a:gd name="T17" fmla="*/ 18 h 35"/>
                    <a:gd name="T18" fmla="*/ 32 w 44"/>
                    <a:gd name="T19" fmla="*/ 30 h 35"/>
                    <a:gd name="T20" fmla="*/ 34 w 44"/>
                    <a:gd name="T21" fmla="*/ 22 h 35"/>
                    <a:gd name="T22" fmla="*/ 40 w 44"/>
                    <a:gd name="T23" fmla="*/ 0 h 35"/>
                    <a:gd name="T24" fmla="*/ 44 w 44"/>
                    <a:gd name="T25" fmla="*/ 0 h 35"/>
                    <a:gd name="T26" fmla="*/ 35 w 44"/>
                    <a:gd name="T27" fmla="*/ 35 h 35"/>
                    <a:gd name="T28" fmla="*/ 30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0" y="25"/>
                        <a:pt x="11" y="28"/>
                        <a:pt x="11" y="30"/>
                      </a:cubicBezTo>
                      <a:cubicBezTo>
                        <a:pt x="12" y="26"/>
                        <a:pt x="13" y="24"/>
                        <a:pt x="13" y="24"/>
                      </a:cubicBezTo>
                      <a:cubicBezTo>
                        <a:pt x="19" y="0"/>
                        <a:pt x="19" y="0"/>
                        <a:pt x="19" y="0"/>
                      </a:cubicBezTo>
                      <a:cubicBezTo>
                        <a:pt x="25" y="0"/>
                        <a:pt x="25" y="0"/>
                        <a:pt x="25" y="0"/>
                      </a:cubicBezTo>
                      <a:cubicBezTo>
                        <a:pt x="30" y="18"/>
                        <a:pt x="30" y="18"/>
                        <a:pt x="30" y="18"/>
                      </a:cubicBezTo>
                      <a:cubicBezTo>
                        <a:pt x="31" y="22"/>
                        <a:pt x="32" y="26"/>
                        <a:pt x="32" y="30"/>
                      </a:cubicBezTo>
                      <a:cubicBezTo>
                        <a:pt x="33" y="28"/>
                        <a:pt x="34" y="25"/>
                        <a:pt x="34" y="22"/>
                      </a:cubicBezTo>
                      <a:cubicBezTo>
                        <a:pt x="40" y="0"/>
                        <a:pt x="40" y="0"/>
                        <a:pt x="40" y="0"/>
                      </a:cubicBezTo>
                      <a:cubicBezTo>
                        <a:pt x="44" y="0"/>
                        <a:pt x="44" y="0"/>
                        <a:pt x="44" y="0"/>
                      </a:cubicBezTo>
                      <a:cubicBezTo>
                        <a:pt x="35" y="35"/>
                        <a:pt x="35" y="35"/>
                        <a:pt x="35" y="35"/>
                      </a:cubicBezTo>
                      <a:cubicBezTo>
                        <a:pt x="30" y="35"/>
                        <a:pt x="30" y="35"/>
                        <a:pt x="30" y="35"/>
                      </a:cubicBezTo>
                      <a:cubicBezTo>
                        <a:pt x="23" y="9"/>
                        <a:pt x="23" y="9"/>
                        <a:pt x="23" y="9"/>
                      </a:cubicBezTo>
                      <a:cubicBezTo>
                        <a:pt x="23" y="6"/>
                        <a:pt x="22" y="5"/>
                        <a:pt x="22" y="4"/>
                      </a:cubicBezTo>
                      <a:cubicBezTo>
                        <a:pt x="22" y="6"/>
                        <a:pt x="21" y="7"/>
                        <a:pt x="21" y="9"/>
                      </a:cubicBezTo>
                      <a:cubicBezTo>
                        <a:pt x="14" y="35"/>
                        <a:pt x="14" y="35"/>
                        <a:pt x="14" y="35"/>
                      </a:cubicBez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8" name="Freeform 296"/>
                <p:cNvSpPr>
                  <a:spLocks/>
                </p:cNvSpPr>
                <p:nvPr/>
              </p:nvSpPr>
              <p:spPr bwMode="auto">
                <a:xfrm>
                  <a:off x="2824" y="2232"/>
                  <a:ext cx="104" cy="83"/>
                </a:xfrm>
                <a:custGeom>
                  <a:avLst/>
                  <a:gdLst>
                    <a:gd name="T0" fmla="*/ 9 w 44"/>
                    <a:gd name="T1" fmla="*/ 35 h 35"/>
                    <a:gd name="T2" fmla="*/ 0 w 44"/>
                    <a:gd name="T3" fmla="*/ 0 h 35"/>
                    <a:gd name="T4" fmla="*/ 5 w 44"/>
                    <a:gd name="T5" fmla="*/ 0 h 35"/>
                    <a:gd name="T6" fmla="*/ 10 w 44"/>
                    <a:gd name="T7" fmla="*/ 23 h 35"/>
                    <a:gd name="T8" fmla="*/ 12 w 44"/>
                    <a:gd name="T9" fmla="*/ 30 h 35"/>
                    <a:gd name="T10" fmla="*/ 13 w 44"/>
                    <a:gd name="T11" fmla="*/ 24 h 35"/>
                    <a:gd name="T12" fmla="*/ 20 w 44"/>
                    <a:gd name="T13" fmla="*/ 0 h 35"/>
                    <a:gd name="T14" fmla="*/ 25 w 44"/>
                    <a:gd name="T15" fmla="*/ 0 h 35"/>
                    <a:gd name="T16" fmla="*/ 30 w 44"/>
                    <a:gd name="T17" fmla="*/ 18 h 35"/>
                    <a:gd name="T18" fmla="*/ 33 w 44"/>
                    <a:gd name="T19" fmla="*/ 30 h 35"/>
                    <a:gd name="T20" fmla="*/ 35 w 44"/>
                    <a:gd name="T21" fmla="*/ 22 h 35"/>
                    <a:gd name="T22" fmla="*/ 40 w 44"/>
                    <a:gd name="T23" fmla="*/ 0 h 35"/>
                    <a:gd name="T24" fmla="*/ 44 w 44"/>
                    <a:gd name="T25" fmla="*/ 0 h 35"/>
                    <a:gd name="T26" fmla="*/ 35 w 44"/>
                    <a:gd name="T27" fmla="*/ 35 h 35"/>
                    <a:gd name="T28" fmla="*/ 31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1" y="25"/>
                        <a:pt x="11" y="28"/>
                        <a:pt x="12" y="30"/>
                      </a:cubicBezTo>
                      <a:cubicBezTo>
                        <a:pt x="13" y="26"/>
                        <a:pt x="13" y="24"/>
                        <a:pt x="13" y="24"/>
                      </a:cubicBezTo>
                      <a:cubicBezTo>
                        <a:pt x="20" y="0"/>
                        <a:pt x="20" y="0"/>
                        <a:pt x="20" y="0"/>
                      </a:cubicBezTo>
                      <a:cubicBezTo>
                        <a:pt x="25" y="0"/>
                        <a:pt x="25" y="0"/>
                        <a:pt x="25" y="0"/>
                      </a:cubicBezTo>
                      <a:cubicBezTo>
                        <a:pt x="30" y="18"/>
                        <a:pt x="30" y="18"/>
                        <a:pt x="30" y="18"/>
                      </a:cubicBezTo>
                      <a:cubicBezTo>
                        <a:pt x="31" y="22"/>
                        <a:pt x="32" y="26"/>
                        <a:pt x="33" y="30"/>
                      </a:cubicBezTo>
                      <a:cubicBezTo>
                        <a:pt x="33" y="28"/>
                        <a:pt x="34" y="25"/>
                        <a:pt x="35" y="22"/>
                      </a:cubicBezTo>
                      <a:cubicBezTo>
                        <a:pt x="40" y="0"/>
                        <a:pt x="40" y="0"/>
                        <a:pt x="40" y="0"/>
                      </a:cubicBezTo>
                      <a:cubicBezTo>
                        <a:pt x="44" y="0"/>
                        <a:pt x="44" y="0"/>
                        <a:pt x="44" y="0"/>
                      </a:cubicBezTo>
                      <a:cubicBezTo>
                        <a:pt x="35" y="35"/>
                        <a:pt x="35" y="35"/>
                        <a:pt x="35" y="35"/>
                      </a:cubicBezTo>
                      <a:cubicBezTo>
                        <a:pt x="31" y="35"/>
                        <a:pt x="31" y="35"/>
                        <a:pt x="31" y="35"/>
                      </a:cubicBezTo>
                      <a:cubicBezTo>
                        <a:pt x="23" y="9"/>
                        <a:pt x="23" y="9"/>
                        <a:pt x="23" y="9"/>
                      </a:cubicBezTo>
                      <a:cubicBezTo>
                        <a:pt x="23" y="6"/>
                        <a:pt x="22" y="5"/>
                        <a:pt x="22" y="4"/>
                      </a:cubicBezTo>
                      <a:cubicBezTo>
                        <a:pt x="22" y="6"/>
                        <a:pt x="22" y="7"/>
                        <a:pt x="21" y="9"/>
                      </a:cubicBezTo>
                      <a:cubicBezTo>
                        <a:pt x="14" y="35"/>
                        <a:pt x="14" y="35"/>
                        <a:pt x="14" y="35"/>
                      </a:cubicBez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9" name="Freeform 297"/>
                <p:cNvSpPr>
                  <a:spLocks/>
                </p:cNvSpPr>
                <p:nvPr/>
              </p:nvSpPr>
              <p:spPr bwMode="auto">
                <a:xfrm>
                  <a:off x="2933" y="2232"/>
                  <a:ext cx="104" cy="83"/>
                </a:xfrm>
                <a:custGeom>
                  <a:avLst/>
                  <a:gdLst>
                    <a:gd name="T0" fmla="*/ 9 w 44"/>
                    <a:gd name="T1" fmla="*/ 35 h 35"/>
                    <a:gd name="T2" fmla="*/ 0 w 44"/>
                    <a:gd name="T3" fmla="*/ 0 h 35"/>
                    <a:gd name="T4" fmla="*/ 4 w 44"/>
                    <a:gd name="T5" fmla="*/ 0 h 35"/>
                    <a:gd name="T6" fmla="*/ 9 w 44"/>
                    <a:gd name="T7" fmla="*/ 23 h 35"/>
                    <a:gd name="T8" fmla="*/ 11 w 44"/>
                    <a:gd name="T9" fmla="*/ 30 h 35"/>
                    <a:gd name="T10" fmla="*/ 12 w 44"/>
                    <a:gd name="T11" fmla="*/ 24 h 35"/>
                    <a:gd name="T12" fmla="*/ 19 w 44"/>
                    <a:gd name="T13" fmla="*/ 0 h 35"/>
                    <a:gd name="T14" fmla="*/ 25 w 44"/>
                    <a:gd name="T15" fmla="*/ 0 h 35"/>
                    <a:gd name="T16" fmla="*/ 29 w 44"/>
                    <a:gd name="T17" fmla="*/ 18 h 35"/>
                    <a:gd name="T18" fmla="*/ 32 w 44"/>
                    <a:gd name="T19" fmla="*/ 30 h 35"/>
                    <a:gd name="T20" fmla="*/ 34 w 44"/>
                    <a:gd name="T21" fmla="*/ 22 h 35"/>
                    <a:gd name="T22" fmla="*/ 39 w 44"/>
                    <a:gd name="T23" fmla="*/ 0 h 35"/>
                    <a:gd name="T24" fmla="*/ 44 w 44"/>
                    <a:gd name="T25" fmla="*/ 0 h 35"/>
                    <a:gd name="T26" fmla="*/ 34 w 44"/>
                    <a:gd name="T27" fmla="*/ 35 h 35"/>
                    <a:gd name="T28" fmla="*/ 30 w 44"/>
                    <a:gd name="T29" fmla="*/ 35 h 35"/>
                    <a:gd name="T30" fmla="*/ 23 w 44"/>
                    <a:gd name="T31" fmla="*/ 9 h 35"/>
                    <a:gd name="T32" fmla="*/ 22 w 44"/>
                    <a:gd name="T33" fmla="*/ 4 h 35"/>
                    <a:gd name="T34" fmla="*/ 21 w 44"/>
                    <a:gd name="T35" fmla="*/ 9 h 35"/>
                    <a:gd name="T36" fmla="*/ 13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4" y="0"/>
                        <a:pt x="4" y="0"/>
                        <a:pt x="4" y="0"/>
                      </a:cubicBezTo>
                      <a:cubicBezTo>
                        <a:pt x="9" y="23"/>
                        <a:pt x="9" y="23"/>
                        <a:pt x="9" y="23"/>
                      </a:cubicBezTo>
                      <a:cubicBezTo>
                        <a:pt x="10" y="25"/>
                        <a:pt x="11" y="28"/>
                        <a:pt x="11" y="30"/>
                      </a:cubicBezTo>
                      <a:cubicBezTo>
                        <a:pt x="12" y="26"/>
                        <a:pt x="12" y="24"/>
                        <a:pt x="12" y="24"/>
                      </a:cubicBezTo>
                      <a:cubicBezTo>
                        <a:pt x="19" y="0"/>
                        <a:pt x="19" y="0"/>
                        <a:pt x="19" y="0"/>
                      </a:cubicBezTo>
                      <a:cubicBezTo>
                        <a:pt x="25" y="0"/>
                        <a:pt x="25" y="0"/>
                        <a:pt x="25" y="0"/>
                      </a:cubicBezTo>
                      <a:cubicBezTo>
                        <a:pt x="29" y="18"/>
                        <a:pt x="29" y="18"/>
                        <a:pt x="29" y="18"/>
                      </a:cubicBezTo>
                      <a:cubicBezTo>
                        <a:pt x="31" y="22"/>
                        <a:pt x="32" y="26"/>
                        <a:pt x="32" y="30"/>
                      </a:cubicBezTo>
                      <a:cubicBezTo>
                        <a:pt x="33" y="28"/>
                        <a:pt x="33" y="25"/>
                        <a:pt x="34" y="22"/>
                      </a:cubicBezTo>
                      <a:cubicBezTo>
                        <a:pt x="39" y="0"/>
                        <a:pt x="39" y="0"/>
                        <a:pt x="39" y="0"/>
                      </a:cubicBezTo>
                      <a:cubicBezTo>
                        <a:pt x="44" y="0"/>
                        <a:pt x="44" y="0"/>
                        <a:pt x="44" y="0"/>
                      </a:cubicBezTo>
                      <a:cubicBezTo>
                        <a:pt x="34" y="35"/>
                        <a:pt x="34" y="35"/>
                        <a:pt x="34" y="35"/>
                      </a:cubicBezTo>
                      <a:cubicBezTo>
                        <a:pt x="30" y="35"/>
                        <a:pt x="30" y="35"/>
                        <a:pt x="30" y="35"/>
                      </a:cubicBezTo>
                      <a:cubicBezTo>
                        <a:pt x="23" y="9"/>
                        <a:pt x="23" y="9"/>
                        <a:pt x="23" y="9"/>
                      </a:cubicBezTo>
                      <a:cubicBezTo>
                        <a:pt x="22" y="6"/>
                        <a:pt x="22" y="5"/>
                        <a:pt x="22" y="4"/>
                      </a:cubicBezTo>
                      <a:cubicBezTo>
                        <a:pt x="21" y="6"/>
                        <a:pt x="21" y="7"/>
                        <a:pt x="21" y="9"/>
                      </a:cubicBezTo>
                      <a:cubicBezTo>
                        <a:pt x="13" y="35"/>
                        <a:pt x="13" y="35"/>
                        <a:pt x="13" y="35"/>
                      </a:cubicBez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33" name="Group 298"/>
              <p:cNvGrpSpPr>
                <a:grpSpLocks/>
              </p:cNvGrpSpPr>
              <p:nvPr/>
            </p:nvGrpSpPr>
            <p:grpSpPr bwMode="auto">
              <a:xfrm>
                <a:off x="3162" y="2735"/>
                <a:ext cx="233" cy="61"/>
                <a:chOff x="2718" y="2232"/>
                <a:chExt cx="319" cy="83"/>
              </a:xfrm>
            </p:grpSpPr>
            <p:sp>
              <p:nvSpPr>
                <p:cNvPr id="434" name="Freeform 299"/>
                <p:cNvSpPr>
                  <a:spLocks/>
                </p:cNvSpPr>
                <p:nvPr/>
              </p:nvSpPr>
              <p:spPr bwMode="auto">
                <a:xfrm>
                  <a:off x="2718" y="2232"/>
                  <a:ext cx="104" cy="83"/>
                </a:xfrm>
                <a:custGeom>
                  <a:avLst/>
                  <a:gdLst>
                    <a:gd name="T0" fmla="*/ 9 w 44"/>
                    <a:gd name="T1" fmla="*/ 35 h 35"/>
                    <a:gd name="T2" fmla="*/ 0 w 44"/>
                    <a:gd name="T3" fmla="*/ 0 h 35"/>
                    <a:gd name="T4" fmla="*/ 5 w 44"/>
                    <a:gd name="T5" fmla="*/ 0 h 35"/>
                    <a:gd name="T6" fmla="*/ 10 w 44"/>
                    <a:gd name="T7" fmla="*/ 23 h 35"/>
                    <a:gd name="T8" fmla="*/ 11 w 44"/>
                    <a:gd name="T9" fmla="*/ 30 h 35"/>
                    <a:gd name="T10" fmla="*/ 13 w 44"/>
                    <a:gd name="T11" fmla="*/ 24 h 35"/>
                    <a:gd name="T12" fmla="*/ 19 w 44"/>
                    <a:gd name="T13" fmla="*/ 0 h 35"/>
                    <a:gd name="T14" fmla="*/ 25 w 44"/>
                    <a:gd name="T15" fmla="*/ 0 h 35"/>
                    <a:gd name="T16" fmla="*/ 30 w 44"/>
                    <a:gd name="T17" fmla="*/ 18 h 35"/>
                    <a:gd name="T18" fmla="*/ 32 w 44"/>
                    <a:gd name="T19" fmla="*/ 30 h 35"/>
                    <a:gd name="T20" fmla="*/ 34 w 44"/>
                    <a:gd name="T21" fmla="*/ 22 h 35"/>
                    <a:gd name="T22" fmla="*/ 40 w 44"/>
                    <a:gd name="T23" fmla="*/ 0 h 35"/>
                    <a:gd name="T24" fmla="*/ 44 w 44"/>
                    <a:gd name="T25" fmla="*/ 0 h 35"/>
                    <a:gd name="T26" fmla="*/ 35 w 44"/>
                    <a:gd name="T27" fmla="*/ 35 h 35"/>
                    <a:gd name="T28" fmla="*/ 30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0" y="25"/>
                        <a:pt x="11" y="28"/>
                        <a:pt x="11" y="30"/>
                      </a:cubicBezTo>
                      <a:cubicBezTo>
                        <a:pt x="12" y="26"/>
                        <a:pt x="13" y="24"/>
                        <a:pt x="13" y="24"/>
                      </a:cubicBezTo>
                      <a:cubicBezTo>
                        <a:pt x="19" y="0"/>
                        <a:pt x="19" y="0"/>
                        <a:pt x="19" y="0"/>
                      </a:cubicBezTo>
                      <a:cubicBezTo>
                        <a:pt x="25" y="0"/>
                        <a:pt x="25" y="0"/>
                        <a:pt x="25" y="0"/>
                      </a:cubicBezTo>
                      <a:cubicBezTo>
                        <a:pt x="30" y="18"/>
                        <a:pt x="30" y="18"/>
                        <a:pt x="30" y="18"/>
                      </a:cubicBezTo>
                      <a:cubicBezTo>
                        <a:pt x="31" y="22"/>
                        <a:pt x="32" y="26"/>
                        <a:pt x="32" y="30"/>
                      </a:cubicBezTo>
                      <a:cubicBezTo>
                        <a:pt x="33" y="28"/>
                        <a:pt x="34" y="25"/>
                        <a:pt x="34" y="22"/>
                      </a:cubicBezTo>
                      <a:cubicBezTo>
                        <a:pt x="40" y="0"/>
                        <a:pt x="40" y="0"/>
                        <a:pt x="40" y="0"/>
                      </a:cubicBezTo>
                      <a:cubicBezTo>
                        <a:pt x="44" y="0"/>
                        <a:pt x="44" y="0"/>
                        <a:pt x="44" y="0"/>
                      </a:cubicBezTo>
                      <a:cubicBezTo>
                        <a:pt x="35" y="35"/>
                        <a:pt x="35" y="35"/>
                        <a:pt x="35" y="35"/>
                      </a:cubicBezTo>
                      <a:cubicBezTo>
                        <a:pt x="30" y="35"/>
                        <a:pt x="30" y="35"/>
                        <a:pt x="30" y="35"/>
                      </a:cubicBezTo>
                      <a:cubicBezTo>
                        <a:pt x="23" y="9"/>
                        <a:pt x="23" y="9"/>
                        <a:pt x="23" y="9"/>
                      </a:cubicBezTo>
                      <a:cubicBezTo>
                        <a:pt x="23" y="6"/>
                        <a:pt x="22" y="5"/>
                        <a:pt x="22" y="4"/>
                      </a:cubicBezTo>
                      <a:cubicBezTo>
                        <a:pt x="22" y="6"/>
                        <a:pt x="21" y="7"/>
                        <a:pt x="21" y="9"/>
                      </a:cubicBezTo>
                      <a:cubicBezTo>
                        <a:pt x="14" y="35"/>
                        <a:pt x="14" y="35"/>
                        <a:pt x="14" y="35"/>
                      </a:cubicBezTo>
                      <a:lnTo>
                        <a:pt x="9"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5" name="Freeform 300"/>
                <p:cNvSpPr>
                  <a:spLocks/>
                </p:cNvSpPr>
                <p:nvPr/>
              </p:nvSpPr>
              <p:spPr bwMode="auto">
                <a:xfrm>
                  <a:off x="2824" y="2232"/>
                  <a:ext cx="104" cy="83"/>
                </a:xfrm>
                <a:custGeom>
                  <a:avLst/>
                  <a:gdLst>
                    <a:gd name="T0" fmla="*/ 9 w 44"/>
                    <a:gd name="T1" fmla="*/ 35 h 35"/>
                    <a:gd name="T2" fmla="*/ 0 w 44"/>
                    <a:gd name="T3" fmla="*/ 0 h 35"/>
                    <a:gd name="T4" fmla="*/ 5 w 44"/>
                    <a:gd name="T5" fmla="*/ 0 h 35"/>
                    <a:gd name="T6" fmla="*/ 10 w 44"/>
                    <a:gd name="T7" fmla="*/ 23 h 35"/>
                    <a:gd name="T8" fmla="*/ 12 w 44"/>
                    <a:gd name="T9" fmla="*/ 30 h 35"/>
                    <a:gd name="T10" fmla="*/ 13 w 44"/>
                    <a:gd name="T11" fmla="*/ 24 h 35"/>
                    <a:gd name="T12" fmla="*/ 20 w 44"/>
                    <a:gd name="T13" fmla="*/ 0 h 35"/>
                    <a:gd name="T14" fmla="*/ 25 w 44"/>
                    <a:gd name="T15" fmla="*/ 0 h 35"/>
                    <a:gd name="T16" fmla="*/ 30 w 44"/>
                    <a:gd name="T17" fmla="*/ 18 h 35"/>
                    <a:gd name="T18" fmla="*/ 33 w 44"/>
                    <a:gd name="T19" fmla="*/ 30 h 35"/>
                    <a:gd name="T20" fmla="*/ 35 w 44"/>
                    <a:gd name="T21" fmla="*/ 22 h 35"/>
                    <a:gd name="T22" fmla="*/ 40 w 44"/>
                    <a:gd name="T23" fmla="*/ 0 h 35"/>
                    <a:gd name="T24" fmla="*/ 44 w 44"/>
                    <a:gd name="T25" fmla="*/ 0 h 35"/>
                    <a:gd name="T26" fmla="*/ 35 w 44"/>
                    <a:gd name="T27" fmla="*/ 35 h 35"/>
                    <a:gd name="T28" fmla="*/ 31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1" y="25"/>
                        <a:pt x="11" y="28"/>
                        <a:pt x="12" y="30"/>
                      </a:cubicBezTo>
                      <a:cubicBezTo>
                        <a:pt x="13" y="26"/>
                        <a:pt x="13" y="24"/>
                        <a:pt x="13" y="24"/>
                      </a:cubicBezTo>
                      <a:cubicBezTo>
                        <a:pt x="20" y="0"/>
                        <a:pt x="20" y="0"/>
                        <a:pt x="20" y="0"/>
                      </a:cubicBezTo>
                      <a:cubicBezTo>
                        <a:pt x="25" y="0"/>
                        <a:pt x="25" y="0"/>
                        <a:pt x="25" y="0"/>
                      </a:cubicBezTo>
                      <a:cubicBezTo>
                        <a:pt x="30" y="18"/>
                        <a:pt x="30" y="18"/>
                        <a:pt x="30" y="18"/>
                      </a:cubicBezTo>
                      <a:cubicBezTo>
                        <a:pt x="31" y="22"/>
                        <a:pt x="32" y="26"/>
                        <a:pt x="33" y="30"/>
                      </a:cubicBezTo>
                      <a:cubicBezTo>
                        <a:pt x="33" y="28"/>
                        <a:pt x="34" y="25"/>
                        <a:pt x="35" y="22"/>
                      </a:cubicBezTo>
                      <a:cubicBezTo>
                        <a:pt x="40" y="0"/>
                        <a:pt x="40" y="0"/>
                        <a:pt x="40" y="0"/>
                      </a:cubicBezTo>
                      <a:cubicBezTo>
                        <a:pt x="44" y="0"/>
                        <a:pt x="44" y="0"/>
                        <a:pt x="44" y="0"/>
                      </a:cubicBezTo>
                      <a:cubicBezTo>
                        <a:pt x="35" y="35"/>
                        <a:pt x="35" y="35"/>
                        <a:pt x="35" y="35"/>
                      </a:cubicBezTo>
                      <a:cubicBezTo>
                        <a:pt x="31" y="35"/>
                        <a:pt x="31" y="35"/>
                        <a:pt x="31" y="35"/>
                      </a:cubicBezTo>
                      <a:cubicBezTo>
                        <a:pt x="23" y="9"/>
                        <a:pt x="23" y="9"/>
                        <a:pt x="23" y="9"/>
                      </a:cubicBezTo>
                      <a:cubicBezTo>
                        <a:pt x="23" y="6"/>
                        <a:pt x="22" y="5"/>
                        <a:pt x="22" y="4"/>
                      </a:cubicBezTo>
                      <a:cubicBezTo>
                        <a:pt x="22" y="6"/>
                        <a:pt x="22" y="7"/>
                        <a:pt x="21" y="9"/>
                      </a:cubicBezTo>
                      <a:cubicBezTo>
                        <a:pt x="14" y="35"/>
                        <a:pt x="14" y="35"/>
                        <a:pt x="14" y="35"/>
                      </a:cubicBezTo>
                      <a:lnTo>
                        <a:pt x="9"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6" name="Freeform 301"/>
                <p:cNvSpPr>
                  <a:spLocks/>
                </p:cNvSpPr>
                <p:nvPr/>
              </p:nvSpPr>
              <p:spPr bwMode="auto">
                <a:xfrm>
                  <a:off x="2933" y="2232"/>
                  <a:ext cx="104" cy="83"/>
                </a:xfrm>
                <a:custGeom>
                  <a:avLst/>
                  <a:gdLst>
                    <a:gd name="T0" fmla="*/ 9 w 44"/>
                    <a:gd name="T1" fmla="*/ 35 h 35"/>
                    <a:gd name="T2" fmla="*/ 0 w 44"/>
                    <a:gd name="T3" fmla="*/ 0 h 35"/>
                    <a:gd name="T4" fmla="*/ 4 w 44"/>
                    <a:gd name="T5" fmla="*/ 0 h 35"/>
                    <a:gd name="T6" fmla="*/ 9 w 44"/>
                    <a:gd name="T7" fmla="*/ 23 h 35"/>
                    <a:gd name="T8" fmla="*/ 11 w 44"/>
                    <a:gd name="T9" fmla="*/ 30 h 35"/>
                    <a:gd name="T10" fmla="*/ 12 w 44"/>
                    <a:gd name="T11" fmla="*/ 24 h 35"/>
                    <a:gd name="T12" fmla="*/ 19 w 44"/>
                    <a:gd name="T13" fmla="*/ 0 h 35"/>
                    <a:gd name="T14" fmla="*/ 25 w 44"/>
                    <a:gd name="T15" fmla="*/ 0 h 35"/>
                    <a:gd name="T16" fmla="*/ 29 w 44"/>
                    <a:gd name="T17" fmla="*/ 18 h 35"/>
                    <a:gd name="T18" fmla="*/ 32 w 44"/>
                    <a:gd name="T19" fmla="*/ 30 h 35"/>
                    <a:gd name="T20" fmla="*/ 34 w 44"/>
                    <a:gd name="T21" fmla="*/ 22 h 35"/>
                    <a:gd name="T22" fmla="*/ 39 w 44"/>
                    <a:gd name="T23" fmla="*/ 0 h 35"/>
                    <a:gd name="T24" fmla="*/ 44 w 44"/>
                    <a:gd name="T25" fmla="*/ 0 h 35"/>
                    <a:gd name="T26" fmla="*/ 34 w 44"/>
                    <a:gd name="T27" fmla="*/ 35 h 35"/>
                    <a:gd name="T28" fmla="*/ 30 w 44"/>
                    <a:gd name="T29" fmla="*/ 35 h 35"/>
                    <a:gd name="T30" fmla="*/ 23 w 44"/>
                    <a:gd name="T31" fmla="*/ 9 h 35"/>
                    <a:gd name="T32" fmla="*/ 22 w 44"/>
                    <a:gd name="T33" fmla="*/ 4 h 35"/>
                    <a:gd name="T34" fmla="*/ 21 w 44"/>
                    <a:gd name="T35" fmla="*/ 9 h 35"/>
                    <a:gd name="T36" fmla="*/ 13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4" y="0"/>
                        <a:pt x="4" y="0"/>
                        <a:pt x="4" y="0"/>
                      </a:cubicBezTo>
                      <a:cubicBezTo>
                        <a:pt x="9" y="23"/>
                        <a:pt x="9" y="23"/>
                        <a:pt x="9" y="23"/>
                      </a:cubicBezTo>
                      <a:cubicBezTo>
                        <a:pt x="10" y="25"/>
                        <a:pt x="11" y="28"/>
                        <a:pt x="11" y="30"/>
                      </a:cubicBezTo>
                      <a:cubicBezTo>
                        <a:pt x="12" y="26"/>
                        <a:pt x="12" y="24"/>
                        <a:pt x="12" y="24"/>
                      </a:cubicBezTo>
                      <a:cubicBezTo>
                        <a:pt x="19" y="0"/>
                        <a:pt x="19" y="0"/>
                        <a:pt x="19" y="0"/>
                      </a:cubicBezTo>
                      <a:cubicBezTo>
                        <a:pt x="25" y="0"/>
                        <a:pt x="25" y="0"/>
                        <a:pt x="25" y="0"/>
                      </a:cubicBezTo>
                      <a:cubicBezTo>
                        <a:pt x="29" y="18"/>
                        <a:pt x="29" y="18"/>
                        <a:pt x="29" y="18"/>
                      </a:cubicBezTo>
                      <a:cubicBezTo>
                        <a:pt x="31" y="22"/>
                        <a:pt x="32" y="26"/>
                        <a:pt x="32" y="30"/>
                      </a:cubicBezTo>
                      <a:cubicBezTo>
                        <a:pt x="33" y="28"/>
                        <a:pt x="33" y="25"/>
                        <a:pt x="34" y="22"/>
                      </a:cubicBezTo>
                      <a:cubicBezTo>
                        <a:pt x="39" y="0"/>
                        <a:pt x="39" y="0"/>
                        <a:pt x="39" y="0"/>
                      </a:cubicBezTo>
                      <a:cubicBezTo>
                        <a:pt x="44" y="0"/>
                        <a:pt x="44" y="0"/>
                        <a:pt x="44" y="0"/>
                      </a:cubicBezTo>
                      <a:cubicBezTo>
                        <a:pt x="34" y="35"/>
                        <a:pt x="34" y="35"/>
                        <a:pt x="34" y="35"/>
                      </a:cubicBezTo>
                      <a:cubicBezTo>
                        <a:pt x="30" y="35"/>
                        <a:pt x="30" y="35"/>
                        <a:pt x="30" y="35"/>
                      </a:cubicBezTo>
                      <a:cubicBezTo>
                        <a:pt x="23" y="9"/>
                        <a:pt x="23" y="9"/>
                        <a:pt x="23" y="9"/>
                      </a:cubicBezTo>
                      <a:cubicBezTo>
                        <a:pt x="22" y="6"/>
                        <a:pt x="22" y="5"/>
                        <a:pt x="22" y="4"/>
                      </a:cubicBezTo>
                      <a:cubicBezTo>
                        <a:pt x="21" y="6"/>
                        <a:pt x="21" y="7"/>
                        <a:pt x="21" y="9"/>
                      </a:cubicBezTo>
                      <a:cubicBezTo>
                        <a:pt x="13" y="35"/>
                        <a:pt x="13" y="35"/>
                        <a:pt x="13" y="35"/>
                      </a:cubicBezTo>
                      <a:lnTo>
                        <a:pt x="9"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403" name="Picture 129" descr="抽象图标21黄"/>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818741" y="5253050"/>
              <a:ext cx="320561" cy="226131"/>
            </a:xfrm>
            <a:prstGeom prst="rect">
              <a:avLst/>
            </a:prstGeom>
            <a:noFill/>
            <a:extLst>
              <a:ext uri="{909E8E84-426E-40DD-AFC4-6F175D3DCCD1}">
                <a14:hiddenFill xmlns:a14="http://schemas.microsoft.com/office/drawing/2010/main">
                  <a:solidFill>
                    <a:srgbClr val="FFFFFF"/>
                  </a:solidFill>
                </a14:hiddenFill>
              </a:ext>
            </a:extLst>
          </p:spPr>
        </p:pic>
        <p:sp>
          <p:nvSpPr>
            <p:cNvPr id="404" name="Text Box 48"/>
            <p:cNvSpPr txBox="1">
              <a:spLocks noChangeArrowheads="1"/>
            </p:cNvSpPr>
            <p:nvPr/>
          </p:nvSpPr>
          <p:spPr bwMode="auto">
            <a:xfrm>
              <a:off x="3201600" y="5971047"/>
              <a:ext cx="13351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100" dirty="0">
                  <a:ea typeface="黑体" panose="02010609060101010101" pitchFamily="49" charset="-122"/>
                </a:rPr>
                <a:t>enterprise network</a:t>
              </a:r>
              <a:endParaRPr kumimoji="1" lang="zh-CN" altLang="en-US" sz="1100" dirty="0">
                <a:ea typeface="黑体" panose="02010609060101010101" pitchFamily="49" charset="-122"/>
              </a:endParaRPr>
            </a:p>
          </p:txBody>
        </p:sp>
        <p:cxnSp>
          <p:nvCxnSpPr>
            <p:cNvPr id="405" name="直接连接符 404"/>
            <p:cNvCxnSpPr>
              <a:endCxn id="403" idx="3"/>
            </p:cNvCxnSpPr>
            <p:nvPr/>
          </p:nvCxnSpPr>
          <p:spPr>
            <a:xfrm flipH="1">
              <a:off x="5139302" y="5354702"/>
              <a:ext cx="252085" cy="1141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a:endCxn id="403" idx="2"/>
            </p:cNvCxnSpPr>
            <p:nvPr/>
          </p:nvCxnSpPr>
          <p:spPr>
            <a:xfrm flipH="1" flipV="1">
              <a:off x="4979022" y="5479181"/>
              <a:ext cx="148520" cy="30171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7" name="Group 801"/>
            <p:cNvGrpSpPr>
              <a:grpSpLocks/>
            </p:cNvGrpSpPr>
            <p:nvPr/>
          </p:nvGrpSpPr>
          <p:grpSpPr bwMode="auto">
            <a:xfrm>
              <a:off x="4409769" y="4838851"/>
              <a:ext cx="365666" cy="238486"/>
              <a:chOff x="1602" y="2976"/>
              <a:chExt cx="270" cy="253"/>
            </a:xfrm>
          </p:grpSpPr>
          <p:sp>
            <p:nvSpPr>
              <p:cNvPr id="415"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416"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nvGrpSpPr>
            <p:cNvPr id="408" name="Group 801"/>
            <p:cNvGrpSpPr>
              <a:grpSpLocks/>
            </p:cNvGrpSpPr>
            <p:nvPr/>
          </p:nvGrpSpPr>
          <p:grpSpPr bwMode="auto">
            <a:xfrm>
              <a:off x="3780821" y="4612571"/>
              <a:ext cx="365666" cy="238486"/>
              <a:chOff x="1602" y="2976"/>
              <a:chExt cx="270" cy="253"/>
            </a:xfrm>
          </p:grpSpPr>
          <p:sp>
            <p:nvSpPr>
              <p:cNvPr id="413"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414"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nvGrpSpPr>
            <p:cNvPr id="409" name="Group 801"/>
            <p:cNvGrpSpPr>
              <a:grpSpLocks/>
            </p:cNvGrpSpPr>
            <p:nvPr/>
          </p:nvGrpSpPr>
          <p:grpSpPr bwMode="auto">
            <a:xfrm>
              <a:off x="3368529" y="4905850"/>
              <a:ext cx="365666" cy="238486"/>
              <a:chOff x="1602" y="2976"/>
              <a:chExt cx="270" cy="253"/>
            </a:xfrm>
          </p:grpSpPr>
          <p:sp>
            <p:nvSpPr>
              <p:cNvPr id="411"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412"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410" name="直接连接符 409"/>
            <p:cNvCxnSpPr>
              <a:stCxn id="475" idx="1"/>
            </p:cNvCxnSpPr>
            <p:nvPr/>
          </p:nvCxnSpPr>
          <p:spPr>
            <a:xfrm flipH="1" flipV="1">
              <a:off x="2959832" y="5326670"/>
              <a:ext cx="387929" cy="12782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45921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4"/>
                                        </p:tgtEl>
                                        <p:attrNameLst>
                                          <p:attrName>style.visibility</p:attrName>
                                        </p:attrNameLst>
                                      </p:cBhvr>
                                      <p:to>
                                        <p:strVal val="visible"/>
                                      </p:to>
                                    </p:set>
                                    <p:animEffect transition="in" filter="dissolve">
                                      <p:cBhvr>
                                        <p:cTn id="10" dur="500"/>
                                        <p:tgtEl>
                                          <p:spTgt spid="324"/>
                                        </p:tgtEl>
                                      </p:cBhvr>
                                    </p:animEffect>
                                  </p:childTnLst>
                                </p:cTn>
                              </p:par>
                            </p:childTnLst>
                          </p:cTn>
                        </p:par>
                        <p:par>
                          <p:cTn id="11" fill="hold">
                            <p:stCondLst>
                              <p:cond delay="500"/>
                            </p:stCondLst>
                            <p:childTnLst>
                              <p:par>
                                <p:cTn id="12" presetID="9" presetClass="entr" presetSubtype="0" fill="hold" grpId="1" nodeType="afterEffect">
                                  <p:stCondLst>
                                    <p:cond delay="0"/>
                                  </p:stCondLst>
                                  <p:childTnLst>
                                    <p:set>
                                      <p:cBhvr>
                                        <p:cTn id="13" dur="1" fill="hold">
                                          <p:stCondLst>
                                            <p:cond delay="0"/>
                                          </p:stCondLst>
                                        </p:cTn>
                                        <p:tgtEl>
                                          <p:spTgt spid="330">
                                            <p:bg/>
                                          </p:spTgt>
                                        </p:tgtEl>
                                        <p:attrNameLst>
                                          <p:attrName>style.visibility</p:attrName>
                                        </p:attrNameLst>
                                      </p:cBhvr>
                                      <p:to>
                                        <p:strVal val="visible"/>
                                      </p:to>
                                    </p:set>
                                    <p:animEffect transition="in" filter="dissolve">
                                      <p:cBhvr>
                                        <p:cTn id="14" dur="500"/>
                                        <p:tgtEl>
                                          <p:spTgt spid="330">
                                            <p:bg/>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330">
                                            <p:txEl>
                                              <p:pRg st="0" end="0"/>
                                            </p:txEl>
                                          </p:spTgt>
                                        </p:tgtEl>
                                        <p:attrNameLst>
                                          <p:attrName>style.visibility</p:attrName>
                                        </p:attrNameLst>
                                      </p:cBhvr>
                                      <p:to>
                                        <p:strVal val="visible"/>
                                      </p:to>
                                    </p:set>
                                    <p:animEffect transition="in" filter="dissolve">
                                      <p:cBhvr>
                                        <p:cTn id="18" dur="500"/>
                                        <p:tgtEl>
                                          <p:spTgt spid="33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30">
                                            <p:txEl>
                                              <p:pRg st="1" end="1"/>
                                            </p:txEl>
                                          </p:spTgt>
                                        </p:tgtEl>
                                        <p:attrNameLst>
                                          <p:attrName>style.visibility</p:attrName>
                                        </p:attrNameLst>
                                      </p:cBhvr>
                                      <p:to>
                                        <p:strVal val="visible"/>
                                      </p:to>
                                    </p:set>
                                    <p:animEffect transition="in" filter="dissolve">
                                      <p:cBhvr>
                                        <p:cTn id="23" dur="500"/>
                                        <p:tgtEl>
                                          <p:spTgt spid="330">
                                            <p:txEl>
                                              <p:pRg st="1" end="1"/>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30">
                                            <p:txEl>
                                              <p:pRg st="2" end="2"/>
                                            </p:txEl>
                                          </p:spTgt>
                                        </p:tgtEl>
                                        <p:attrNameLst>
                                          <p:attrName>style.visibility</p:attrName>
                                        </p:attrNameLst>
                                      </p:cBhvr>
                                      <p:to>
                                        <p:strVal val="visible"/>
                                      </p:to>
                                    </p:set>
                                    <p:animEffect transition="in" filter="dissolve">
                                      <p:cBhvr>
                                        <p:cTn id="26" dur="500"/>
                                        <p:tgtEl>
                                          <p:spTgt spid="330">
                                            <p:txEl>
                                              <p:pRg st="2" end="2"/>
                                            </p:txEl>
                                          </p:spTgt>
                                        </p:tgtEl>
                                      </p:cBhvr>
                                    </p:animEffect>
                                  </p:childTnLst>
                                </p:cTn>
                              </p:par>
                            </p:childTnLst>
                          </p:cTn>
                        </p:par>
                        <p:par>
                          <p:cTn id="27" fill="hold">
                            <p:stCondLst>
                              <p:cond delay="500"/>
                            </p:stCondLst>
                            <p:childTnLst>
                              <p:par>
                                <p:cTn id="28" presetID="10" presetClass="exit" presetSubtype="0" fill="hold" nodeType="after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356"/>
                                        </p:tgtEl>
                                        <p:attrNameLst>
                                          <p:attrName>style.visibility</p:attrName>
                                        </p:attrNameLst>
                                      </p:cBhvr>
                                      <p:to>
                                        <p:strVal val="visible"/>
                                      </p:to>
                                    </p:set>
                                    <p:animEffect transition="in" filter="dissolve">
                                      <p:cBhvr>
                                        <p:cTn id="33" dur="500"/>
                                        <p:tgtEl>
                                          <p:spTgt spid="356"/>
                                        </p:tgtEl>
                                      </p:cBhvr>
                                    </p:animEffect>
                                  </p:childTnLst>
                                </p:cTn>
                              </p:par>
                              <p:par>
                                <p:cTn id="34" presetID="9" presetClass="entr" presetSubtype="0" fill="hold" nodeType="withEffect">
                                  <p:stCondLst>
                                    <p:cond delay="0"/>
                                  </p:stCondLst>
                                  <p:childTnLst>
                                    <p:set>
                                      <p:cBhvr>
                                        <p:cTn id="35" dur="1" fill="hold">
                                          <p:stCondLst>
                                            <p:cond delay="0"/>
                                          </p:stCondLst>
                                        </p:cTn>
                                        <p:tgtEl>
                                          <p:spTgt spid="256"/>
                                        </p:tgtEl>
                                        <p:attrNameLst>
                                          <p:attrName>style.visibility</p:attrName>
                                        </p:attrNameLst>
                                      </p:cBhvr>
                                      <p:to>
                                        <p:strVal val="visible"/>
                                      </p:to>
                                    </p:set>
                                    <p:animEffect transition="in" filter="dissolve">
                                      <p:cBhvr>
                                        <p:cTn id="36" dur="500"/>
                                        <p:tgtEl>
                                          <p:spTgt spid="256"/>
                                        </p:tgtEl>
                                      </p:cBhvr>
                                    </p:animEffect>
                                  </p:childTnLst>
                                </p:cTn>
                              </p:par>
                              <p:par>
                                <p:cTn id="37" presetID="9" presetClass="entr" presetSubtype="0" fill="hold" nodeType="with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dissolve">
                                      <p:cBhvr>
                                        <p:cTn id="39" dur="500"/>
                                        <p:tgtEl>
                                          <p:spTgt spid="13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30">
                                            <p:txEl>
                                              <p:pRg st="3" end="3"/>
                                            </p:txEl>
                                          </p:spTgt>
                                        </p:tgtEl>
                                        <p:attrNameLst>
                                          <p:attrName>style.visibility</p:attrName>
                                        </p:attrNameLst>
                                      </p:cBhvr>
                                      <p:to>
                                        <p:strVal val="visible"/>
                                      </p:to>
                                    </p:set>
                                    <p:animEffect transition="in" filter="dissolve">
                                      <p:cBhvr>
                                        <p:cTn id="44" dur="500"/>
                                        <p:tgtEl>
                                          <p:spTgt spid="330">
                                            <p:txEl>
                                              <p:pRg st="3" end="3"/>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330">
                                            <p:txEl>
                                              <p:pRg st="4" end="4"/>
                                            </p:txEl>
                                          </p:spTgt>
                                        </p:tgtEl>
                                        <p:attrNameLst>
                                          <p:attrName>style.visibility</p:attrName>
                                        </p:attrNameLst>
                                      </p:cBhvr>
                                      <p:to>
                                        <p:strVal val="visible"/>
                                      </p:to>
                                    </p:set>
                                    <p:animEffect transition="in" filter="dissolve">
                                      <p:cBhvr>
                                        <p:cTn id="47" dur="500"/>
                                        <p:tgtEl>
                                          <p:spTgt spid="330">
                                            <p:txEl>
                                              <p:pRg st="4" end="4"/>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330">
                                            <p:txEl>
                                              <p:pRg st="5" end="5"/>
                                            </p:txEl>
                                          </p:spTgt>
                                        </p:tgtEl>
                                        <p:attrNameLst>
                                          <p:attrName>style.visibility</p:attrName>
                                        </p:attrNameLst>
                                      </p:cBhvr>
                                      <p:to>
                                        <p:strVal val="visible"/>
                                      </p:to>
                                    </p:set>
                                    <p:animEffect transition="in" filter="dissolve">
                                      <p:cBhvr>
                                        <p:cTn id="50" dur="500"/>
                                        <p:tgtEl>
                                          <p:spTgt spid="330">
                                            <p:txEl>
                                              <p:pRg st="5" end="5"/>
                                            </p:txEl>
                                          </p:spTgt>
                                        </p:tgtEl>
                                      </p:cBhvr>
                                    </p:animEffect>
                                  </p:childTnLst>
                                </p:cTn>
                              </p:par>
                            </p:childTnLst>
                          </p:cTn>
                        </p:par>
                        <p:par>
                          <p:cTn id="51" fill="hold">
                            <p:stCondLst>
                              <p:cond delay="500"/>
                            </p:stCondLst>
                            <p:childTnLst>
                              <p:par>
                                <p:cTn id="52" presetID="10" presetClass="exit" presetSubtype="0" fill="hold" grpId="1" nodeType="afterEffect">
                                  <p:stCondLst>
                                    <p:cond delay="0"/>
                                  </p:stCondLst>
                                  <p:childTnLst>
                                    <p:animEffect transition="out" filter="fade">
                                      <p:cBhvr>
                                        <p:cTn id="53" dur="500"/>
                                        <p:tgtEl>
                                          <p:spTgt spid="324"/>
                                        </p:tgtEl>
                                      </p:cBhvr>
                                    </p:animEffect>
                                    <p:set>
                                      <p:cBhvr>
                                        <p:cTn id="54" dur="1" fill="hold">
                                          <p:stCondLst>
                                            <p:cond delay="499"/>
                                          </p:stCondLst>
                                        </p:cTn>
                                        <p:tgtEl>
                                          <p:spTgt spid="324"/>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dissolve">
                                      <p:cBhvr>
                                        <p:cTn id="57" dur="500"/>
                                        <p:tgtEl>
                                          <p:spTgt spid="40"/>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227"/>
                                        </p:tgtEl>
                                        <p:attrNameLst>
                                          <p:attrName>style.visibility</p:attrName>
                                        </p:attrNameLst>
                                      </p:cBhvr>
                                      <p:to>
                                        <p:strVal val="visible"/>
                                      </p:to>
                                    </p:set>
                                    <p:animEffect transition="in" filter="wipe(right)">
                                      <p:cBhvr>
                                        <p:cTn id="61" dur="500"/>
                                        <p:tgtEl>
                                          <p:spTgt spid="227"/>
                                        </p:tgtEl>
                                      </p:cBhvr>
                                    </p:animEffect>
                                  </p:childTnLst>
                                </p:cTn>
                              </p:par>
                              <p:par>
                                <p:cTn id="62" presetID="22" presetClass="entr" presetSubtype="2" fill="hold" nodeType="with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wipe(right)">
                                      <p:cBhvr>
                                        <p:cTn id="64" dur="500"/>
                                        <p:tgtEl>
                                          <p:spTgt spid="130"/>
                                        </p:tgtEl>
                                      </p:cBhvr>
                                    </p:animEffect>
                                  </p:childTnLst>
                                </p:cTn>
                              </p:par>
                              <p:par>
                                <p:cTn id="65" presetID="22" presetClass="entr" presetSubtype="2" fill="hold" nodeType="withEffect">
                                  <p:stCondLst>
                                    <p:cond delay="0"/>
                                  </p:stCondLst>
                                  <p:childTnLst>
                                    <p:set>
                                      <p:cBhvr>
                                        <p:cTn id="66" dur="1" fill="hold">
                                          <p:stCondLst>
                                            <p:cond delay="0"/>
                                          </p:stCondLst>
                                        </p:cTn>
                                        <p:tgtEl>
                                          <p:spTgt spid="343"/>
                                        </p:tgtEl>
                                        <p:attrNameLst>
                                          <p:attrName>style.visibility</p:attrName>
                                        </p:attrNameLst>
                                      </p:cBhvr>
                                      <p:to>
                                        <p:strVal val="visible"/>
                                      </p:to>
                                    </p:set>
                                    <p:animEffect transition="in" filter="wipe(right)">
                                      <p:cBhvr>
                                        <p:cTn id="67" dur="500"/>
                                        <p:tgtEl>
                                          <p:spTgt spid="34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330">
                                            <p:txEl>
                                              <p:pRg st="0" end="0"/>
                                            </p:txEl>
                                          </p:spTgt>
                                        </p:tgtEl>
                                      </p:cBhvr>
                                    </p:animEffect>
                                    <p:set>
                                      <p:cBhvr>
                                        <p:cTn id="72" dur="1" fill="hold">
                                          <p:stCondLst>
                                            <p:cond delay="499"/>
                                          </p:stCondLst>
                                        </p:cTn>
                                        <p:tgtEl>
                                          <p:spTgt spid="330">
                                            <p:txEl>
                                              <p:pRg st="0" end="0"/>
                                            </p:txEl>
                                          </p:spTgt>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330">
                                            <p:txEl>
                                              <p:pRg st="1" end="1"/>
                                            </p:txEl>
                                          </p:spTgt>
                                        </p:tgtEl>
                                      </p:cBhvr>
                                    </p:animEffect>
                                    <p:set>
                                      <p:cBhvr>
                                        <p:cTn id="75" dur="1" fill="hold">
                                          <p:stCondLst>
                                            <p:cond delay="499"/>
                                          </p:stCondLst>
                                        </p:cTn>
                                        <p:tgtEl>
                                          <p:spTgt spid="330">
                                            <p:txEl>
                                              <p:pRg st="1" end="1"/>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330">
                                            <p:txEl>
                                              <p:pRg st="2" end="2"/>
                                            </p:txEl>
                                          </p:spTgt>
                                        </p:tgtEl>
                                      </p:cBhvr>
                                    </p:animEffect>
                                    <p:set>
                                      <p:cBhvr>
                                        <p:cTn id="78" dur="1" fill="hold">
                                          <p:stCondLst>
                                            <p:cond delay="499"/>
                                          </p:stCondLst>
                                        </p:cTn>
                                        <p:tgtEl>
                                          <p:spTgt spid="330">
                                            <p:txEl>
                                              <p:pRg st="2" end="2"/>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330">
                                            <p:txEl>
                                              <p:pRg st="3" end="3"/>
                                            </p:txEl>
                                          </p:spTgt>
                                        </p:tgtEl>
                                      </p:cBhvr>
                                    </p:animEffect>
                                    <p:set>
                                      <p:cBhvr>
                                        <p:cTn id="81" dur="1" fill="hold">
                                          <p:stCondLst>
                                            <p:cond delay="499"/>
                                          </p:stCondLst>
                                        </p:cTn>
                                        <p:tgtEl>
                                          <p:spTgt spid="330">
                                            <p:txEl>
                                              <p:pRg st="3" end="3"/>
                                            </p:txEl>
                                          </p:spTgt>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330">
                                            <p:txEl>
                                              <p:pRg st="4" end="4"/>
                                            </p:txEl>
                                          </p:spTgt>
                                        </p:tgtEl>
                                      </p:cBhvr>
                                    </p:animEffect>
                                    <p:set>
                                      <p:cBhvr>
                                        <p:cTn id="84" dur="1" fill="hold">
                                          <p:stCondLst>
                                            <p:cond delay="499"/>
                                          </p:stCondLst>
                                        </p:cTn>
                                        <p:tgtEl>
                                          <p:spTgt spid="330">
                                            <p:txEl>
                                              <p:pRg st="4" end="4"/>
                                            </p:txEl>
                                          </p:spTgt>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330">
                                            <p:txEl>
                                              <p:pRg st="5" end="5"/>
                                            </p:txEl>
                                          </p:spTgt>
                                        </p:tgtEl>
                                      </p:cBhvr>
                                    </p:animEffect>
                                    <p:set>
                                      <p:cBhvr>
                                        <p:cTn id="87" dur="1" fill="hold">
                                          <p:stCondLst>
                                            <p:cond delay="499"/>
                                          </p:stCondLst>
                                        </p:cTn>
                                        <p:tgtEl>
                                          <p:spTgt spid="330">
                                            <p:txEl>
                                              <p:pRg st="5" end="5"/>
                                            </p:txEl>
                                          </p:spTgt>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330">
                                            <p:bg/>
                                          </p:spTgt>
                                        </p:tgtEl>
                                      </p:cBhvr>
                                    </p:animEffect>
                                    <p:set>
                                      <p:cBhvr>
                                        <p:cTn id="90" dur="1" fill="hold">
                                          <p:stCondLst>
                                            <p:cond delay="499"/>
                                          </p:stCondLst>
                                        </p:cTn>
                                        <p:tgtEl>
                                          <p:spTgt spid="330">
                                            <p:bg/>
                                          </p:spTgt>
                                        </p:tgtEl>
                                        <p:attrNameLst>
                                          <p:attrName>style.visibility</p:attrName>
                                        </p:attrNameLst>
                                      </p:cBhvr>
                                      <p:to>
                                        <p:strVal val="hidden"/>
                                      </p:to>
                                    </p:set>
                                  </p:childTnLst>
                                </p:cTn>
                              </p:par>
                            </p:childTnLst>
                          </p:cTn>
                        </p:par>
                        <p:par>
                          <p:cTn id="91" fill="hold">
                            <p:stCondLst>
                              <p:cond delay="500"/>
                            </p:stCondLst>
                            <p:childTnLst>
                              <p:par>
                                <p:cTn id="92" presetID="9" presetClass="entr" presetSubtype="0" fill="hold" nodeType="after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dissolve">
                                      <p:cBhvr>
                                        <p:cTn id="94" dur="500"/>
                                        <p:tgtEl>
                                          <p:spTgt spid="61"/>
                                        </p:tgtEl>
                                      </p:cBhvr>
                                    </p:animEffec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321"/>
                                        </p:tgtEl>
                                        <p:attrNameLst>
                                          <p:attrName>style.visibility</p:attrName>
                                        </p:attrNameLst>
                                      </p:cBhvr>
                                      <p:to>
                                        <p:strVal val="visible"/>
                                      </p:to>
                                    </p:set>
                                    <p:animEffect transition="in" filter="wipe(left)">
                                      <p:cBhvr>
                                        <p:cTn id="98" dur="500"/>
                                        <p:tgtEl>
                                          <p:spTgt spid="321"/>
                                        </p:tgtEl>
                                      </p:cBhvr>
                                    </p:animEffect>
                                  </p:childTnLst>
                                </p:cTn>
                              </p:par>
                            </p:childTnLst>
                          </p:cTn>
                        </p:par>
                        <p:par>
                          <p:cTn id="99" fill="hold">
                            <p:stCondLst>
                              <p:cond delay="1500"/>
                            </p:stCondLst>
                            <p:childTnLst>
                              <p:par>
                                <p:cTn id="100" presetID="9" presetClass="entr" presetSubtype="0" fill="hold" grpId="0" nodeType="afterEffect">
                                  <p:stCondLst>
                                    <p:cond delay="0"/>
                                  </p:stCondLst>
                                  <p:childTnLst>
                                    <p:set>
                                      <p:cBhvr>
                                        <p:cTn id="101" dur="1" fill="hold">
                                          <p:stCondLst>
                                            <p:cond delay="0"/>
                                          </p:stCondLst>
                                        </p:cTn>
                                        <p:tgtEl>
                                          <p:spTgt spid="331"/>
                                        </p:tgtEl>
                                        <p:attrNameLst>
                                          <p:attrName>style.visibility</p:attrName>
                                        </p:attrNameLst>
                                      </p:cBhvr>
                                      <p:to>
                                        <p:strVal val="visible"/>
                                      </p:to>
                                    </p:set>
                                    <p:animEffect transition="in" filter="dissolve">
                                      <p:cBhvr>
                                        <p:cTn id="102"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animBg="1"/>
      <p:bldP spid="324" grpId="1" animBg="1"/>
      <p:bldP spid="330" grpId="0" uiExpand="1" build="allAtOnce" animBg="1"/>
      <p:bldP spid="330" grpId="1" uiExpand="1" build="allAtOnce" animBg="1"/>
      <p:bldP spid="3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端系统</a:t>
            </a:r>
          </a:p>
        </p:txBody>
      </p:sp>
      <p:sp>
        <p:nvSpPr>
          <p:cNvPr id="3" name="内容占位符 2"/>
          <p:cNvSpPr>
            <a:spLocks noGrp="1"/>
          </p:cNvSpPr>
          <p:nvPr>
            <p:ph idx="1"/>
          </p:nvPr>
        </p:nvSpPr>
        <p:spPr/>
        <p:txBody>
          <a:bodyPr/>
          <a:lstStyle/>
          <a:p>
            <a:r>
              <a:rPr lang="zh-CN" altLang="en-US" dirty="0"/>
              <a:t>端系统</a:t>
            </a:r>
            <a:r>
              <a:rPr lang="en-US" altLang="zh-CN" dirty="0"/>
              <a:t>(end system)</a:t>
            </a:r>
          </a:p>
          <a:p>
            <a:pPr lvl="1">
              <a:spcBef>
                <a:spcPts val="1200"/>
              </a:spcBef>
            </a:pPr>
            <a:r>
              <a:rPr lang="zh-CN" altLang="en-US" dirty="0"/>
              <a:t>连接在因特网上的所有的主机，运行应用程序</a:t>
            </a:r>
            <a:endParaRPr lang="en-US" altLang="zh-CN" dirty="0"/>
          </a:p>
          <a:p>
            <a:pPr lvl="1">
              <a:spcBef>
                <a:spcPts val="1200"/>
              </a:spcBef>
            </a:pPr>
            <a:r>
              <a:rPr lang="zh-CN" altLang="en-US" dirty="0"/>
              <a:t>主机之间的通信，即主机 </a:t>
            </a:r>
            <a:r>
              <a:rPr lang="en-US" altLang="zh-CN" dirty="0"/>
              <a:t>A </a:t>
            </a:r>
            <a:r>
              <a:rPr lang="zh-CN" altLang="en-US" dirty="0"/>
              <a:t>的某个进程</a:t>
            </a:r>
            <a:r>
              <a:rPr lang="en-US" altLang="zh-CN" dirty="0"/>
              <a:t>(</a:t>
            </a:r>
            <a:r>
              <a:rPr lang="zh-CN" altLang="en-US" dirty="0"/>
              <a:t>运行着的程序</a:t>
            </a:r>
            <a:r>
              <a:rPr lang="en-US" altLang="zh-CN" dirty="0"/>
              <a:t>)</a:t>
            </a:r>
            <a:r>
              <a:rPr lang="zh-CN" altLang="en-US" dirty="0"/>
              <a:t>和主机 </a:t>
            </a:r>
            <a:r>
              <a:rPr lang="en-US" altLang="zh-CN" dirty="0"/>
              <a:t>B </a:t>
            </a:r>
            <a:r>
              <a:rPr lang="zh-CN" altLang="en-US" dirty="0"/>
              <a:t>上的另一个进程进行通信</a:t>
            </a:r>
            <a:endParaRPr lang="en-US" altLang="zh-CN" dirty="0"/>
          </a:p>
          <a:p>
            <a:pPr>
              <a:spcBef>
                <a:spcPts val="3000"/>
              </a:spcBef>
            </a:pPr>
            <a:r>
              <a:rPr lang="zh-CN" altLang="en-US" dirty="0"/>
              <a:t>端系统间的通信方式</a:t>
            </a:r>
            <a:endParaRPr lang="en-US" altLang="zh-CN" dirty="0"/>
          </a:p>
          <a:p>
            <a:pPr lvl="1">
              <a:spcBef>
                <a:spcPts val="1200"/>
              </a:spcBef>
            </a:pPr>
            <a:r>
              <a:rPr lang="zh-CN" altLang="en-US" dirty="0"/>
              <a:t>客户</a:t>
            </a:r>
            <a:r>
              <a:rPr lang="en-US" altLang="zh-CN" dirty="0"/>
              <a:t>-</a:t>
            </a:r>
            <a:r>
              <a:rPr lang="zh-CN" altLang="en-US" dirty="0"/>
              <a:t>服务器方式 </a:t>
            </a:r>
            <a:r>
              <a:rPr lang="en-US" altLang="zh-CN" dirty="0"/>
              <a:t>(C/S, Client/Server)</a:t>
            </a:r>
          </a:p>
          <a:p>
            <a:pPr lvl="1">
              <a:spcBef>
                <a:spcPts val="1200"/>
              </a:spcBef>
            </a:pPr>
            <a:r>
              <a:rPr lang="zh-CN" altLang="en-US" dirty="0"/>
              <a:t>对等方式</a:t>
            </a:r>
            <a:r>
              <a:rPr lang="en-US" altLang="zh-CN" dirty="0"/>
              <a:t> (P2P, Peer-to-Peer)</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Tree>
    <p:extLst>
      <p:ext uri="{BB962C8B-B14F-4D97-AF65-F5344CB8AC3E}">
        <p14:creationId xmlns:p14="http://schemas.microsoft.com/office/powerpoint/2010/main" val="321071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端系统</a:t>
            </a:r>
          </a:p>
        </p:txBody>
      </p:sp>
      <p:sp>
        <p:nvSpPr>
          <p:cNvPr id="3" name="内容占位符 2"/>
          <p:cNvSpPr>
            <a:spLocks noGrp="1"/>
          </p:cNvSpPr>
          <p:nvPr>
            <p:ph idx="1"/>
          </p:nvPr>
        </p:nvSpPr>
        <p:spPr>
          <a:xfrm>
            <a:off x="457200" y="1444979"/>
            <a:ext cx="8229600" cy="1615214"/>
          </a:xfrm>
        </p:spPr>
        <p:txBody>
          <a:bodyPr/>
          <a:lstStyle/>
          <a:p>
            <a:r>
              <a:rPr lang="zh-CN" altLang="en-US" dirty="0"/>
              <a:t>客户</a:t>
            </a:r>
            <a:r>
              <a:rPr lang="en-US" altLang="zh-CN" dirty="0"/>
              <a:t>-</a:t>
            </a:r>
            <a:r>
              <a:rPr lang="zh-CN" altLang="en-US" dirty="0"/>
              <a:t>服务器方式 </a:t>
            </a:r>
            <a:r>
              <a:rPr lang="en-US" altLang="zh-CN" dirty="0"/>
              <a:t>(C/S)</a:t>
            </a:r>
          </a:p>
          <a:p>
            <a:pPr lvl="1"/>
            <a:r>
              <a:rPr lang="zh-CN" altLang="en-US" sz="1800" dirty="0"/>
              <a:t>描述的是进程之间服务和被服务的关系</a:t>
            </a:r>
          </a:p>
          <a:p>
            <a:pPr lvl="1"/>
            <a:r>
              <a:rPr lang="zh-CN" altLang="en-US" sz="1800" dirty="0"/>
              <a:t>客户</a:t>
            </a:r>
            <a:r>
              <a:rPr lang="en-US" altLang="zh-CN" sz="1800" dirty="0"/>
              <a:t>(client)</a:t>
            </a:r>
            <a:r>
              <a:rPr lang="zh-CN" altLang="en-US" sz="1800" dirty="0"/>
              <a:t>和服务器</a:t>
            </a:r>
            <a:r>
              <a:rPr lang="en-US" altLang="zh-CN" sz="1800" dirty="0"/>
              <a:t>(server)</a:t>
            </a:r>
            <a:r>
              <a:rPr lang="zh-CN" altLang="en-US" sz="1800" dirty="0"/>
              <a:t> 指通信中涉及的两个应用进程</a:t>
            </a:r>
          </a:p>
          <a:p>
            <a:pPr lvl="1"/>
            <a:r>
              <a:rPr lang="zh-CN" altLang="en-US" sz="1800" dirty="0"/>
              <a:t>客户是服务的请求方，服务器是服务的提供方</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grpSp>
        <p:nvGrpSpPr>
          <p:cNvPr id="191" name="组合 190"/>
          <p:cNvGrpSpPr/>
          <p:nvPr/>
        </p:nvGrpSpPr>
        <p:grpSpPr>
          <a:xfrm>
            <a:off x="1256596" y="3212819"/>
            <a:ext cx="5729420" cy="3042469"/>
            <a:chOff x="1220020" y="3236412"/>
            <a:chExt cx="5729420" cy="3042469"/>
          </a:xfrm>
        </p:grpSpPr>
        <p:grpSp>
          <p:nvGrpSpPr>
            <p:cNvPr id="5" name="组合 4"/>
            <p:cNvGrpSpPr/>
            <p:nvPr/>
          </p:nvGrpSpPr>
          <p:grpSpPr>
            <a:xfrm>
              <a:off x="1220020" y="3236412"/>
              <a:ext cx="5729420" cy="3042469"/>
              <a:chOff x="1378516" y="1863043"/>
              <a:chExt cx="5752140" cy="3414887"/>
            </a:xfrm>
          </p:grpSpPr>
          <p:sp>
            <p:nvSpPr>
              <p:cNvPr id="6" name="椭圆 5"/>
              <p:cNvSpPr/>
              <p:nvPr/>
            </p:nvSpPr>
            <p:spPr>
              <a:xfrm>
                <a:off x="1378516" y="1863043"/>
                <a:ext cx="5752140" cy="3414887"/>
              </a:xfrm>
              <a:prstGeom prst="ellipse">
                <a:avLst/>
              </a:prstGeom>
              <a:solidFill>
                <a:srgbClr val="FFF5D9"/>
              </a:solidFill>
              <a:ln w="12700">
                <a:solidFill>
                  <a:srgbClr val="7E5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Text Box 48"/>
              <p:cNvSpPr txBox="1">
                <a:spLocks noChangeArrowheads="1"/>
              </p:cNvSpPr>
              <p:nvPr/>
            </p:nvSpPr>
            <p:spPr bwMode="auto">
              <a:xfrm>
                <a:off x="3612549" y="2032177"/>
                <a:ext cx="1335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dirty="0">
                    <a:solidFill>
                      <a:schemeClr val="tx1">
                        <a:lumMod val="50000"/>
                        <a:lumOff val="50000"/>
                      </a:schemeClr>
                    </a:solidFill>
                    <a:ea typeface="黑体" panose="02010609060101010101" pitchFamily="49" charset="-122"/>
                  </a:rPr>
                  <a:t>网络边缘</a:t>
                </a:r>
              </a:p>
            </p:txBody>
          </p:sp>
        </p:grpSp>
        <p:grpSp>
          <p:nvGrpSpPr>
            <p:cNvPr id="23" name="Group 42"/>
            <p:cNvGrpSpPr>
              <a:grpSpLocks/>
            </p:cNvGrpSpPr>
            <p:nvPr/>
          </p:nvGrpSpPr>
          <p:grpSpPr bwMode="auto">
            <a:xfrm>
              <a:off x="1962912" y="4018626"/>
              <a:ext cx="4035552" cy="1574668"/>
              <a:chOff x="3611" y="1812"/>
              <a:chExt cx="1736" cy="1043"/>
            </a:xfrm>
          </p:grpSpPr>
          <p:grpSp>
            <p:nvGrpSpPr>
              <p:cNvPr id="35" name="Group 43"/>
              <p:cNvGrpSpPr>
                <a:grpSpLocks/>
              </p:cNvGrpSpPr>
              <p:nvPr/>
            </p:nvGrpSpPr>
            <p:grpSpPr bwMode="auto">
              <a:xfrm>
                <a:off x="3611" y="1816"/>
                <a:ext cx="1730" cy="1034"/>
                <a:chOff x="3611" y="1816"/>
                <a:chExt cx="1730" cy="1034"/>
              </a:xfrm>
            </p:grpSpPr>
            <p:sp>
              <p:nvSpPr>
                <p:cNvPr id="53"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 name="Group 53"/>
              <p:cNvGrpSpPr>
                <a:grpSpLocks/>
              </p:cNvGrpSpPr>
              <p:nvPr/>
            </p:nvGrpSpPr>
            <p:grpSpPr bwMode="auto">
              <a:xfrm>
                <a:off x="3611" y="1812"/>
                <a:ext cx="1736" cy="1043"/>
                <a:chOff x="3611" y="1812"/>
                <a:chExt cx="1736" cy="1043"/>
              </a:xfrm>
            </p:grpSpPr>
            <p:sp>
              <p:nvSpPr>
                <p:cNvPr id="37"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0" name="Text Box 48"/>
            <p:cNvSpPr txBox="1">
              <a:spLocks noChangeArrowheads="1"/>
            </p:cNvSpPr>
            <p:nvPr/>
          </p:nvSpPr>
          <p:spPr bwMode="auto">
            <a:xfrm>
              <a:off x="3473839" y="4645508"/>
              <a:ext cx="1329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dirty="0">
                  <a:solidFill>
                    <a:schemeClr val="tx1">
                      <a:lumMod val="50000"/>
                      <a:lumOff val="50000"/>
                    </a:schemeClr>
                  </a:solidFill>
                  <a:ea typeface="黑体" panose="02010609060101010101" pitchFamily="49" charset="-122"/>
                </a:rPr>
                <a:t>网络核心</a:t>
              </a:r>
            </a:p>
          </p:txBody>
        </p:sp>
        <p:pic>
          <p:nvPicPr>
            <p:cNvPr id="11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184" y="5650545"/>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Text Box 48"/>
            <p:cNvSpPr txBox="1">
              <a:spLocks noChangeArrowheads="1"/>
            </p:cNvSpPr>
            <p:nvPr/>
          </p:nvSpPr>
          <p:spPr bwMode="auto">
            <a:xfrm>
              <a:off x="1345139" y="4576312"/>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dirty="0">
                  <a:ea typeface="黑体" panose="02010609060101010101" pitchFamily="49" charset="-122"/>
                </a:rPr>
                <a:t>客户端</a:t>
              </a:r>
            </a:p>
          </p:txBody>
        </p:sp>
        <p:sp>
          <p:nvSpPr>
            <p:cNvPr id="156" name="Text Box 48"/>
            <p:cNvSpPr txBox="1">
              <a:spLocks noChangeArrowheads="1"/>
            </p:cNvSpPr>
            <p:nvPr/>
          </p:nvSpPr>
          <p:spPr bwMode="auto">
            <a:xfrm>
              <a:off x="5960273" y="520380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dirty="0">
                  <a:ea typeface="黑体" panose="02010609060101010101" pitchFamily="49" charset="-122"/>
                </a:rPr>
                <a:t>服务器端</a:t>
              </a:r>
            </a:p>
          </p:txBody>
        </p:sp>
        <p:cxnSp>
          <p:nvCxnSpPr>
            <p:cNvPr id="157" name="直接连接符 156"/>
            <p:cNvCxnSpPr>
              <a:stCxn id="40" idx="1"/>
            </p:cNvCxnSpPr>
            <p:nvPr/>
          </p:nvCxnSpPr>
          <p:spPr>
            <a:xfrm flipH="1" flipV="1">
              <a:off x="3089925" y="4006137"/>
              <a:ext cx="309607" cy="23527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H="1" flipV="1">
              <a:off x="1878615" y="4547159"/>
              <a:ext cx="219086" cy="17350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H="1">
              <a:off x="3396933" y="5549184"/>
              <a:ext cx="436661" cy="49143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4546575" y="5555549"/>
              <a:ext cx="393744" cy="49862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endCxn id="48" idx="0"/>
            </p:cNvCxnSpPr>
            <p:nvPr/>
          </p:nvCxnSpPr>
          <p:spPr>
            <a:xfrm flipH="1" flipV="1">
              <a:off x="5840937" y="4953161"/>
              <a:ext cx="315029" cy="13538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2" name="Group 28"/>
            <p:cNvGrpSpPr>
              <a:grpSpLocks/>
            </p:cNvGrpSpPr>
            <p:nvPr/>
          </p:nvGrpSpPr>
          <p:grpSpPr bwMode="auto">
            <a:xfrm>
              <a:off x="6061819" y="4493158"/>
              <a:ext cx="485257" cy="680642"/>
              <a:chOff x="3345" y="2809"/>
              <a:chExt cx="338" cy="429"/>
            </a:xfrm>
          </p:grpSpPr>
          <p:sp>
            <p:nvSpPr>
              <p:cNvPr id="73" name="Freeform 29"/>
              <p:cNvSpPr>
                <a:spLocks/>
              </p:cNvSpPr>
              <p:nvPr/>
            </p:nvSpPr>
            <p:spPr bwMode="auto">
              <a:xfrm>
                <a:off x="3444" y="2838"/>
                <a:ext cx="229" cy="7"/>
              </a:xfrm>
              <a:custGeom>
                <a:avLst/>
                <a:gdLst>
                  <a:gd name="T0" fmla="*/ 0 w 229"/>
                  <a:gd name="T1" fmla="*/ 0 h 7"/>
                  <a:gd name="T2" fmla="*/ 14 w 229"/>
                  <a:gd name="T3" fmla="*/ 7 h 7"/>
                  <a:gd name="T4" fmla="*/ 229 w 229"/>
                  <a:gd name="T5" fmla="*/ 7 h 7"/>
                  <a:gd name="T6" fmla="*/ 223 w 229"/>
                  <a:gd name="T7" fmla="*/ 0 h 7"/>
                  <a:gd name="T8" fmla="*/ 0 w 229"/>
                  <a:gd name="T9" fmla="*/ 0 h 7"/>
                </a:gdLst>
                <a:ahLst/>
                <a:cxnLst>
                  <a:cxn ang="0">
                    <a:pos x="T0" y="T1"/>
                  </a:cxn>
                  <a:cxn ang="0">
                    <a:pos x="T2" y="T3"/>
                  </a:cxn>
                  <a:cxn ang="0">
                    <a:pos x="T4" y="T5"/>
                  </a:cxn>
                  <a:cxn ang="0">
                    <a:pos x="T6" y="T7"/>
                  </a:cxn>
                  <a:cxn ang="0">
                    <a:pos x="T8" y="T9"/>
                  </a:cxn>
                </a:cxnLst>
                <a:rect l="0" t="0" r="r" b="b"/>
                <a:pathLst>
                  <a:path w="229" h="7">
                    <a:moveTo>
                      <a:pt x="0" y="0"/>
                    </a:moveTo>
                    <a:lnTo>
                      <a:pt x="14" y="7"/>
                    </a:lnTo>
                    <a:lnTo>
                      <a:pt x="229" y="7"/>
                    </a:lnTo>
                    <a:lnTo>
                      <a:pt x="223" y="0"/>
                    </a:lnTo>
                    <a:lnTo>
                      <a:pt x="0" y="0"/>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74" name="Freeform 30"/>
              <p:cNvSpPr>
                <a:spLocks/>
              </p:cNvSpPr>
              <p:nvPr/>
            </p:nvSpPr>
            <p:spPr bwMode="auto">
              <a:xfrm>
                <a:off x="3444" y="2837"/>
                <a:ext cx="58" cy="399"/>
              </a:xfrm>
              <a:custGeom>
                <a:avLst/>
                <a:gdLst>
                  <a:gd name="T0" fmla="*/ 0 w 58"/>
                  <a:gd name="T1" fmla="*/ 386 h 399"/>
                  <a:gd name="T2" fmla="*/ 12 w 58"/>
                  <a:gd name="T3" fmla="*/ 399 h 399"/>
                  <a:gd name="T4" fmla="*/ 58 w 58"/>
                  <a:gd name="T5" fmla="*/ 133 h 399"/>
                  <a:gd name="T6" fmla="*/ 15 w 58"/>
                  <a:gd name="T7" fmla="*/ 7 h 399"/>
                  <a:gd name="T8" fmla="*/ 1 w 58"/>
                  <a:gd name="T9" fmla="*/ 0 h 399"/>
                  <a:gd name="T10" fmla="*/ 0 w 58"/>
                  <a:gd name="T11" fmla="*/ 146 h 399"/>
                  <a:gd name="T12" fmla="*/ 0 w 58"/>
                  <a:gd name="T13" fmla="*/ 386 h 399"/>
                </a:gdLst>
                <a:ahLst/>
                <a:cxnLst>
                  <a:cxn ang="0">
                    <a:pos x="T0" y="T1"/>
                  </a:cxn>
                  <a:cxn ang="0">
                    <a:pos x="T2" y="T3"/>
                  </a:cxn>
                  <a:cxn ang="0">
                    <a:pos x="T4" y="T5"/>
                  </a:cxn>
                  <a:cxn ang="0">
                    <a:pos x="T6" y="T7"/>
                  </a:cxn>
                  <a:cxn ang="0">
                    <a:pos x="T8" y="T9"/>
                  </a:cxn>
                  <a:cxn ang="0">
                    <a:pos x="T10" y="T11"/>
                  </a:cxn>
                  <a:cxn ang="0">
                    <a:pos x="T12" y="T13"/>
                  </a:cxn>
                </a:cxnLst>
                <a:rect l="0" t="0" r="r" b="b"/>
                <a:pathLst>
                  <a:path w="58" h="399">
                    <a:moveTo>
                      <a:pt x="0" y="386"/>
                    </a:moveTo>
                    <a:lnTo>
                      <a:pt x="12" y="399"/>
                    </a:lnTo>
                    <a:lnTo>
                      <a:pt x="58" y="133"/>
                    </a:lnTo>
                    <a:lnTo>
                      <a:pt x="15" y="7"/>
                    </a:lnTo>
                    <a:lnTo>
                      <a:pt x="1" y="0"/>
                    </a:lnTo>
                    <a:lnTo>
                      <a:pt x="0" y="146"/>
                    </a:lnTo>
                    <a:lnTo>
                      <a:pt x="0" y="386"/>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75" name="Freeform 31"/>
              <p:cNvSpPr>
                <a:spLocks/>
              </p:cNvSpPr>
              <p:nvPr/>
            </p:nvSpPr>
            <p:spPr bwMode="auto">
              <a:xfrm>
                <a:off x="3345" y="2809"/>
                <a:ext cx="100" cy="413"/>
              </a:xfrm>
              <a:custGeom>
                <a:avLst/>
                <a:gdLst>
                  <a:gd name="T0" fmla="*/ 0 w 100"/>
                  <a:gd name="T1" fmla="*/ 0 h 413"/>
                  <a:gd name="T2" fmla="*/ 100 w 100"/>
                  <a:gd name="T3" fmla="*/ 28 h 413"/>
                  <a:gd name="T4" fmla="*/ 100 w 100"/>
                  <a:gd name="T5" fmla="*/ 413 h 413"/>
                  <a:gd name="T6" fmla="*/ 0 w 100"/>
                  <a:gd name="T7" fmla="*/ 316 h 413"/>
                  <a:gd name="T8" fmla="*/ 0 w 100"/>
                  <a:gd name="T9" fmla="*/ 0 h 413"/>
                </a:gdLst>
                <a:ahLst/>
                <a:cxnLst>
                  <a:cxn ang="0">
                    <a:pos x="T0" y="T1"/>
                  </a:cxn>
                  <a:cxn ang="0">
                    <a:pos x="T2" y="T3"/>
                  </a:cxn>
                  <a:cxn ang="0">
                    <a:pos x="T4" y="T5"/>
                  </a:cxn>
                  <a:cxn ang="0">
                    <a:pos x="T6" y="T7"/>
                  </a:cxn>
                  <a:cxn ang="0">
                    <a:pos x="T8" y="T9"/>
                  </a:cxn>
                </a:cxnLst>
                <a:rect l="0" t="0" r="r" b="b"/>
                <a:pathLst>
                  <a:path w="100" h="413">
                    <a:moveTo>
                      <a:pt x="0" y="0"/>
                    </a:moveTo>
                    <a:lnTo>
                      <a:pt x="100" y="28"/>
                    </a:lnTo>
                    <a:lnTo>
                      <a:pt x="100" y="413"/>
                    </a:lnTo>
                    <a:lnTo>
                      <a:pt x="0" y="316"/>
                    </a:lnTo>
                    <a:lnTo>
                      <a:pt x="0" y="0"/>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76" name="Freeform 32"/>
              <p:cNvSpPr>
                <a:spLocks/>
              </p:cNvSpPr>
              <p:nvPr/>
            </p:nvSpPr>
            <p:spPr bwMode="auto">
              <a:xfrm>
                <a:off x="3345" y="2809"/>
                <a:ext cx="322" cy="29"/>
              </a:xfrm>
              <a:custGeom>
                <a:avLst/>
                <a:gdLst>
                  <a:gd name="T0" fmla="*/ 100 w 322"/>
                  <a:gd name="T1" fmla="*/ 29 h 29"/>
                  <a:gd name="T2" fmla="*/ 322 w 322"/>
                  <a:gd name="T3" fmla="*/ 29 h 29"/>
                  <a:gd name="T4" fmla="*/ 167 w 322"/>
                  <a:gd name="T5" fmla="*/ 0 h 29"/>
                  <a:gd name="T6" fmla="*/ 0 w 322"/>
                  <a:gd name="T7" fmla="*/ 0 h 29"/>
                  <a:gd name="T8" fmla="*/ 100 w 322"/>
                  <a:gd name="T9" fmla="*/ 29 h 29"/>
                </a:gdLst>
                <a:ahLst/>
                <a:cxnLst>
                  <a:cxn ang="0">
                    <a:pos x="T0" y="T1"/>
                  </a:cxn>
                  <a:cxn ang="0">
                    <a:pos x="T2" y="T3"/>
                  </a:cxn>
                  <a:cxn ang="0">
                    <a:pos x="T4" y="T5"/>
                  </a:cxn>
                  <a:cxn ang="0">
                    <a:pos x="T6" y="T7"/>
                  </a:cxn>
                  <a:cxn ang="0">
                    <a:pos x="T8" y="T9"/>
                  </a:cxn>
                </a:cxnLst>
                <a:rect l="0" t="0" r="r" b="b"/>
                <a:pathLst>
                  <a:path w="322" h="29">
                    <a:moveTo>
                      <a:pt x="100" y="29"/>
                    </a:moveTo>
                    <a:lnTo>
                      <a:pt x="322" y="29"/>
                    </a:lnTo>
                    <a:lnTo>
                      <a:pt x="167" y="0"/>
                    </a:lnTo>
                    <a:lnTo>
                      <a:pt x="0" y="0"/>
                    </a:lnTo>
                    <a:lnTo>
                      <a:pt x="100" y="29"/>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77" name="Rectangle 33"/>
              <p:cNvSpPr>
                <a:spLocks noChangeArrowheads="1"/>
              </p:cNvSpPr>
              <p:nvPr/>
            </p:nvSpPr>
            <p:spPr bwMode="auto">
              <a:xfrm>
                <a:off x="3456" y="2984"/>
                <a:ext cx="213" cy="254"/>
              </a:xfrm>
              <a:prstGeom prst="rect">
                <a:avLst/>
              </a:prstGeom>
              <a:solidFill>
                <a:srgbClr val="C0C0C0"/>
              </a:solidFill>
              <a:ln w="3175">
                <a:solidFill>
                  <a:srgbClr val="808080"/>
                </a:solidFill>
                <a:miter lim="800000"/>
                <a:headEnd/>
                <a:tailEnd/>
              </a:ln>
            </p:spPr>
            <p:txBody>
              <a:bodyPr/>
              <a:lstStyle/>
              <a:p>
                <a:endParaRPr lang="zh-CN" altLang="en-US"/>
              </a:p>
            </p:txBody>
          </p:sp>
          <p:sp>
            <p:nvSpPr>
              <p:cNvPr id="78" name="Freeform 34"/>
              <p:cNvSpPr>
                <a:spLocks/>
              </p:cNvSpPr>
              <p:nvPr/>
            </p:nvSpPr>
            <p:spPr bwMode="auto">
              <a:xfrm>
                <a:off x="3458" y="2844"/>
                <a:ext cx="225" cy="127"/>
              </a:xfrm>
              <a:custGeom>
                <a:avLst/>
                <a:gdLst>
                  <a:gd name="T0" fmla="*/ 0 w 225"/>
                  <a:gd name="T1" fmla="*/ 0 h 127"/>
                  <a:gd name="T2" fmla="*/ 215 w 225"/>
                  <a:gd name="T3" fmla="*/ 0 h 127"/>
                  <a:gd name="T4" fmla="*/ 225 w 225"/>
                  <a:gd name="T5" fmla="*/ 127 h 127"/>
                  <a:gd name="T6" fmla="*/ 9 w 225"/>
                  <a:gd name="T7" fmla="*/ 127 h 127"/>
                  <a:gd name="T8" fmla="*/ 0 w 225"/>
                  <a:gd name="T9" fmla="*/ 0 h 127"/>
                </a:gdLst>
                <a:ahLst/>
                <a:cxnLst>
                  <a:cxn ang="0">
                    <a:pos x="T0" y="T1"/>
                  </a:cxn>
                  <a:cxn ang="0">
                    <a:pos x="T2" y="T3"/>
                  </a:cxn>
                  <a:cxn ang="0">
                    <a:pos x="T4" y="T5"/>
                  </a:cxn>
                  <a:cxn ang="0">
                    <a:pos x="T6" y="T7"/>
                  </a:cxn>
                  <a:cxn ang="0">
                    <a:pos x="T8" y="T9"/>
                  </a:cxn>
                </a:cxnLst>
                <a:rect l="0" t="0" r="r" b="b"/>
                <a:pathLst>
                  <a:path w="225" h="127">
                    <a:moveTo>
                      <a:pt x="0" y="0"/>
                    </a:moveTo>
                    <a:lnTo>
                      <a:pt x="215" y="0"/>
                    </a:lnTo>
                    <a:lnTo>
                      <a:pt x="225" y="127"/>
                    </a:lnTo>
                    <a:lnTo>
                      <a:pt x="9" y="127"/>
                    </a:lnTo>
                    <a:lnTo>
                      <a:pt x="0"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79" name="Freeform 35"/>
              <p:cNvSpPr>
                <a:spLocks/>
              </p:cNvSpPr>
              <p:nvPr/>
            </p:nvSpPr>
            <p:spPr bwMode="auto">
              <a:xfrm>
                <a:off x="3455" y="2971"/>
                <a:ext cx="228" cy="13"/>
              </a:xfrm>
              <a:custGeom>
                <a:avLst/>
                <a:gdLst>
                  <a:gd name="T0" fmla="*/ 0 w 228"/>
                  <a:gd name="T1" fmla="*/ 13 h 13"/>
                  <a:gd name="T2" fmla="*/ 210 w 228"/>
                  <a:gd name="T3" fmla="*/ 13 h 13"/>
                  <a:gd name="T4" fmla="*/ 228 w 228"/>
                  <a:gd name="T5" fmla="*/ 0 h 13"/>
                  <a:gd name="T6" fmla="*/ 12 w 228"/>
                  <a:gd name="T7" fmla="*/ 0 h 13"/>
                  <a:gd name="T8" fmla="*/ 0 w 228"/>
                  <a:gd name="T9" fmla="*/ 13 h 13"/>
                </a:gdLst>
                <a:ahLst/>
                <a:cxnLst>
                  <a:cxn ang="0">
                    <a:pos x="T0" y="T1"/>
                  </a:cxn>
                  <a:cxn ang="0">
                    <a:pos x="T2" y="T3"/>
                  </a:cxn>
                  <a:cxn ang="0">
                    <a:pos x="T4" y="T5"/>
                  </a:cxn>
                  <a:cxn ang="0">
                    <a:pos x="T6" y="T7"/>
                  </a:cxn>
                  <a:cxn ang="0">
                    <a:pos x="T8" y="T9"/>
                  </a:cxn>
                </a:cxnLst>
                <a:rect l="0" t="0" r="r" b="b"/>
                <a:pathLst>
                  <a:path w="228" h="13">
                    <a:moveTo>
                      <a:pt x="0" y="13"/>
                    </a:moveTo>
                    <a:lnTo>
                      <a:pt x="210" y="13"/>
                    </a:lnTo>
                    <a:lnTo>
                      <a:pt x="228" y="0"/>
                    </a:lnTo>
                    <a:lnTo>
                      <a:pt x="12" y="0"/>
                    </a:lnTo>
                    <a:lnTo>
                      <a:pt x="0" y="13"/>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80" name="Freeform 36"/>
              <p:cNvSpPr>
                <a:spLocks/>
              </p:cNvSpPr>
              <p:nvPr/>
            </p:nvSpPr>
            <p:spPr bwMode="auto">
              <a:xfrm>
                <a:off x="3459" y="2838"/>
                <a:ext cx="18" cy="398"/>
              </a:xfrm>
              <a:custGeom>
                <a:avLst/>
                <a:gdLst>
                  <a:gd name="T0" fmla="*/ 0 w 18"/>
                  <a:gd name="T1" fmla="*/ 0 h 398"/>
                  <a:gd name="T2" fmla="*/ 10 w 18"/>
                  <a:gd name="T3" fmla="*/ 7 h 398"/>
                  <a:gd name="T4" fmla="*/ 18 w 18"/>
                  <a:gd name="T5" fmla="*/ 133 h 398"/>
                  <a:gd name="T6" fmla="*/ 8 w 18"/>
                  <a:gd name="T7" fmla="*/ 148 h 398"/>
                  <a:gd name="T8" fmla="*/ 8 w 18"/>
                  <a:gd name="T9" fmla="*/ 398 h 398"/>
                </a:gdLst>
                <a:ahLst/>
                <a:cxnLst>
                  <a:cxn ang="0">
                    <a:pos x="T0" y="T1"/>
                  </a:cxn>
                  <a:cxn ang="0">
                    <a:pos x="T2" y="T3"/>
                  </a:cxn>
                  <a:cxn ang="0">
                    <a:pos x="T4" y="T5"/>
                  </a:cxn>
                  <a:cxn ang="0">
                    <a:pos x="T6" y="T7"/>
                  </a:cxn>
                  <a:cxn ang="0">
                    <a:pos x="T8" y="T9"/>
                  </a:cxn>
                </a:cxnLst>
                <a:rect l="0" t="0" r="r" b="b"/>
                <a:pathLst>
                  <a:path w="18" h="398">
                    <a:moveTo>
                      <a:pt x="0" y="0"/>
                    </a:moveTo>
                    <a:lnTo>
                      <a:pt x="10" y="7"/>
                    </a:lnTo>
                    <a:lnTo>
                      <a:pt x="18"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Freeform 37"/>
              <p:cNvSpPr>
                <a:spLocks/>
              </p:cNvSpPr>
              <p:nvPr/>
            </p:nvSpPr>
            <p:spPr bwMode="auto">
              <a:xfrm>
                <a:off x="3466" y="2838"/>
                <a:ext cx="17" cy="398"/>
              </a:xfrm>
              <a:custGeom>
                <a:avLst/>
                <a:gdLst>
                  <a:gd name="T0" fmla="*/ 0 w 17"/>
                  <a:gd name="T1" fmla="*/ 0 h 398"/>
                  <a:gd name="T2" fmla="*/ 8 w 17"/>
                  <a:gd name="T3" fmla="*/ 7 h 398"/>
                  <a:gd name="T4" fmla="*/ 17 w 17"/>
                  <a:gd name="T5" fmla="*/ 133 h 398"/>
                  <a:gd name="T6" fmla="*/ 8 w 17"/>
                  <a:gd name="T7" fmla="*/ 148 h 398"/>
                  <a:gd name="T8" fmla="*/ 8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Freeform 38"/>
              <p:cNvSpPr>
                <a:spLocks/>
              </p:cNvSpPr>
              <p:nvPr/>
            </p:nvSpPr>
            <p:spPr bwMode="auto">
              <a:xfrm>
                <a:off x="3472" y="2838"/>
                <a:ext cx="19" cy="398"/>
              </a:xfrm>
              <a:custGeom>
                <a:avLst/>
                <a:gdLst>
                  <a:gd name="T0" fmla="*/ 0 w 19"/>
                  <a:gd name="T1" fmla="*/ 0 h 398"/>
                  <a:gd name="T2" fmla="*/ 10 w 19"/>
                  <a:gd name="T3" fmla="*/ 7 h 398"/>
                  <a:gd name="T4" fmla="*/ 19 w 19"/>
                  <a:gd name="T5" fmla="*/ 133 h 398"/>
                  <a:gd name="T6" fmla="*/ 8 w 19"/>
                  <a:gd name="T7" fmla="*/ 148 h 398"/>
                  <a:gd name="T8" fmla="*/ 8 w 19"/>
                  <a:gd name="T9" fmla="*/ 398 h 398"/>
                </a:gdLst>
                <a:ahLst/>
                <a:cxnLst>
                  <a:cxn ang="0">
                    <a:pos x="T0" y="T1"/>
                  </a:cxn>
                  <a:cxn ang="0">
                    <a:pos x="T2" y="T3"/>
                  </a:cxn>
                  <a:cxn ang="0">
                    <a:pos x="T4" y="T5"/>
                  </a:cxn>
                  <a:cxn ang="0">
                    <a:pos x="T6" y="T7"/>
                  </a:cxn>
                  <a:cxn ang="0">
                    <a:pos x="T8" y="T9"/>
                  </a:cxn>
                </a:cxnLst>
                <a:rect l="0" t="0" r="r" b="b"/>
                <a:pathLst>
                  <a:path w="19" h="398">
                    <a:moveTo>
                      <a:pt x="0" y="0"/>
                    </a:moveTo>
                    <a:lnTo>
                      <a:pt x="10" y="7"/>
                    </a:lnTo>
                    <a:lnTo>
                      <a:pt x="19"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Freeform 39"/>
              <p:cNvSpPr>
                <a:spLocks/>
              </p:cNvSpPr>
              <p:nvPr/>
            </p:nvSpPr>
            <p:spPr bwMode="auto">
              <a:xfrm>
                <a:off x="3478" y="2838"/>
                <a:ext cx="19" cy="397"/>
              </a:xfrm>
              <a:custGeom>
                <a:avLst/>
                <a:gdLst>
                  <a:gd name="T0" fmla="*/ 0 w 19"/>
                  <a:gd name="T1" fmla="*/ 0 h 397"/>
                  <a:gd name="T2" fmla="*/ 10 w 19"/>
                  <a:gd name="T3" fmla="*/ 6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6"/>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 name="Freeform 40"/>
              <p:cNvSpPr>
                <a:spLocks/>
              </p:cNvSpPr>
              <p:nvPr/>
            </p:nvSpPr>
            <p:spPr bwMode="auto">
              <a:xfrm>
                <a:off x="3485" y="2838"/>
                <a:ext cx="19" cy="397"/>
              </a:xfrm>
              <a:custGeom>
                <a:avLst/>
                <a:gdLst>
                  <a:gd name="T0" fmla="*/ 0 w 19"/>
                  <a:gd name="T1" fmla="*/ 0 h 397"/>
                  <a:gd name="T2" fmla="*/ 9 w 19"/>
                  <a:gd name="T3" fmla="*/ 7 h 397"/>
                  <a:gd name="T4" fmla="*/ 19 w 19"/>
                  <a:gd name="T5" fmla="*/ 132 h 397"/>
                  <a:gd name="T6" fmla="*/ 9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9" y="7"/>
                    </a:lnTo>
                    <a:lnTo>
                      <a:pt x="19" y="132"/>
                    </a:lnTo>
                    <a:lnTo>
                      <a:pt x="9"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Freeform 41"/>
              <p:cNvSpPr>
                <a:spLocks/>
              </p:cNvSpPr>
              <p:nvPr/>
            </p:nvSpPr>
            <p:spPr bwMode="auto">
              <a:xfrm>
                <a:off x="3491" y="2838"/>
                <a:ext cx="19" cy="397"/>
              </a:xfrm>
              <a:custGeom>
                <a:avLst/>
                <a:gdLst>
                  <a:gd name="T0" fmla="*/ 0 w 19"/>
                  <a:gd name="T1" fmla="*/ 0 h 397"/>
                  <a:gd name="T2" fmla="*/ 10 w 19"/>
                  <a:gd name="T3" fmla="*/ 7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7"/>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 name="Freeform 42"/>
              <p:cNvSpPr>
                <a:spLocks/>
              </p:cNvSpPr>
              <p:nvPr/>
            </p:nvSpPr>
            <p:spPr bwMode="auto">
              <a:xfrm>
                <a:off x="3499" y="2838"/>
                <a:ext cx="17" cy="398"/>
              </a:xfrm>
              <a:custGeom>
                <a:avLst/>
                <a:gdLst>
                  <a:gd name="T0" fmla="*/ 0 w 17"/>
                  <a:gd name="T1" fmla="*/ 0 h 398"/>
                  <a:gd name="T2" fmla="*/ 8 w 17"/>
                  <a:gd name="T3" fmla="*/ 7 h 398"/>
                  <a:gd name="T4" fmla="*/ 17 w 17"/>
                  <a:gd name="T5" fmla="*/ 132 h 398"/>
                  <a:gd name="T6" fmla="*/ 6 w 17"/>
                  <a:gd name="T7" fmla="*/ 146 h 398"/>
                  <a:gd name="T8" fmla="*/ 6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2"/>
                    </a:lnTo>
                    <a:lnTo>
                      <a:pt x="6" y="146"/>
                    </a:lnTo>
                    <a:lnTo>
                      <a:pt x="6"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Freeform 43"/>
              <p:cNvSpPr>
                <a:spLocks/>
              </p:cNvSpPr>
              <p:nvPr/>
            </p:nvSpPr>
            <p:spPr bwMode="auto">
              <a:xfrm>
                <a:off x="3505" y="2838"/>
                <a:ext cx="16" cy="397"/>
              </a:xfrm>
              <a:custGeom>
                <a:avLst/>
                <a:gdLst>
                  <a:gd name="T0" fmla="*/ 0 w 16"/>
                  <a:gd name="T1" fmla="*/ 0 h 397"/>
                  <a:gd name="T2" fmla="*/ 7 w 16"/>
                  <a:gd name="T3" fmla="*/ 7 h 397"/>
                  <a:gd name="T4" fmla="*/ 16 w 16"/>
                  <a:gd name="T5" fmla="*/ 132 h 397"/>
                  <a:gd name="T6" fmla="*/ 7 w 16"/>
                  <a:gd name="T7" fmla="*/ 146 h 397"/>
                  <a:gd name="T8" fmla="*/ 7 w 16"/>
                  <a:gd name="T9" fmla="*/ 397 h 397"/>
                </a:gdLst>
                <a:ahLst/>
                <a:cxnLst>
                  <a:cxn ang="0">
                    <a:pos x="T0" y="T1"/>
                  </a:cxn>
                  <a:cxn ang="0">
                    <a:pos x="T2" y="T3"/>
                  </a:cxn>
                  <a:cxn ang="0">
                    <a:pos x="T4" y="T5"/>
                  </a:cxn>
                  <a:cxn ang="0">
                    <a:pos x="T6" y="T7"/>
                  </a:cxn>
                  <a:cxn ang="0">
                    <a:pos x="T8" y="T9"/>
                  </a:cxn>
                </a:cxnLst>
                <a:rect l="0" t="0" r="r" b="b"/>
                <a:pathLst>
                  <a:path w="16" h="397">
                    <a:moveTo>
                      <a:pt x="0" y="0"/>
                    </a:moveTo>
                    <a:lnTo>
                      <a:pt x="7" y="7"/>
                    </a:lnTo>
                    <a:lnTo>
                      <a:pt x="16" y="132"/>
                    </a:lnTo>
                    <a:lnTo>
                      <a:pt x="7" y="146"/>
                    </a:lnTo>
                    <a:lnTo>
                      <a:pt x="7"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 name="Rectangle 44"/>
              <p:cNvSpPr>
                <a:spLocks noChangeArrowheads="1"/>
              </p:cNvSpPr>
              <p:nvPr/>
            </p:nvSpPr>
            <p:spPr bwMode="auto">
              <a:xfrm>
                <a:off x="3520" y="3015"/>
                <a:ext cx="131" cy="191"/>
              </a:xfrm>
              <a:prstGeom prst="rect">
                <a:avLst/>
              </a:prstGeom>
              <a:solidFill>
                <a:srgbClr val="C0C0C0"/>
              </a:solidFill>
              <a:ln w="3175">
                <a:solidFill>
                  <a:srgbClr val="808080"/>
                </a:solidFill>
                <a:miter lim="800000"/>
                <a:headEnd/>
                <a:tailEnd/>
              </a:ln>
            </p:spPr>
            <p:txBody>
              <a:bodyPr/>
              <a:lstStyle/>
              <a:p>
                <a:endParaRPr lang="zh-CN" altLang="en-US"/>
              </a:p>
            </p:txBody>
          </p:sp>
          <p:sp>
            <p:nvSpPr>
              <p:cNvPr id="89" name="Rectangle 45"/>
              <p:cNvSpPr>
                <a:spLocks noChangeArrowheads="1"/>
              </p:cNvSpPr>
              <p:nvPr/>
            </p:nvSpPr>
            <p:spPr bwMode="auto">
              <a:xfrm>
                <a:off x="3520" y="3060"/>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90" name="Rectangle 46"/>
              <p:cNvSpPr>
                <a:spLocks noChangeArrowheads="1"/>
              </p:cNvSpPr>
              <p:nvPr/>
            </p:nvSpPr>
            <p:spPr bwMode="auto">
              <a:xfrm>
                <a:off x="3520" y="3096"/>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91" name="Rectangle 47"/>
              <p:cNvSpPr>
                <a:spLocks noChangeArrowheads="1"/>
              </p:cNvSpPr>
              <p:nvPr/>
            </p:nvSpPr>
            <p:spPr bwMode="auto">
              <a:xfrm>
                <a:off x="3520" y="3132"/>
                <a:ext cx="131" cy="38"/>
              </a:xfrm>
              <a:prstGeom prst="rect">
                <a:avLst/>
              </a:prstGeom>
              <a:solidFill>
                <a:srgbClr val="C0C0C0"/>
              </a:solidFill>
              <a:ln w="3175">
                <a:solidFill>
                  <a:srgbClr val="808080"/>
                </a:solidFill>
                <a:miter lim="800000"/>
                <a:headEnd/>
                <a:tailEnd/>
              </a:ln>
            </p:spPr>
            <p:txBody>
              <a:bodyPr/>
              <a:lstStyle/>
              <a:p>
                <a:endParaRPr lang="zh-CN" altLang="en-US"/>
              </a:p>
            </p:txBody>
          </p:sp>
          <p:sp>
            <p:nvSpPr>
              <p:cNvPr id="92" name="Rectangle 48"/>
              <p:cNvSpPr>
                <a:spLocks noChangeArrowheads="1"/>
              </p:cNvSpPr>
              <p:nvPr/>
            </p:nvSpPr>
            <p:spPr bwMode="auto">
              <a:xfrm>
                <a:off x="3540" y="3060"/>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93" name="Rectangle 49"/>
              <p:cNvSpPr>
                <a:spLocks noChangeArrowheads="1"/>
              </p:cNvSpPr>
              <p:nvPr/>
            </p:nvSpPr>
            <p:spPr bwMode="auto">
              <a:xfrm>
                <a:off x="3540" y="3105"/>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94" name="Freeform 50"/>
              <p:cNvSpPr>
                <a:spLocks/>
              </p:cNvSpPr>
              <p:nvPr/>
            </p:nvSpPr>
            <p:spPr bwMode="auto">
              <a:xfrm>
                <a:off x="3605" y="3022"/>
                <a:ext cx="5" cy="26"/>
              </a:xfrm>
              <a:custGeom>
                <a:avLst/>
                <a:gdLst>
                  <a:gd name="T0" fmla="*/ 5 w 5"/>
                  <a:gd name="T1" fmla="*/ 0 h 26"/>
                  <a:gd name="T2" fmla="*/ 5 w 5"/>
                  <a:gd name="T3" fmla="*/ 26 h 26"/>
                  <a:gd name="T4" fmla="*/ 0 w 5"/>
                  <a:gd name="T5" fmla="*/ 12 h 26"/>
                  <a:gd name="T6" fmla="*/ 5 w 5"/>
                  <a:gd name="T7" fmla="*/ 0 h 26"/>
                </a:gdLst>
                <a:ahLst/>
                <a:cxnLst>
                  <a:cxn ang="0">
                    <a:pos x="T0" y="T1"/>
                  </a:cxn>
                  <a:cxn ang="0">
                    <a:pos x="T2" y="T3"/>
                  </a:cxn>
                  <a:cxn ang="0">
                    <a:pos x="T4" y="T5"/>
                  </a:cxn>
                  <a:cxn ang="0">
                    <a:pos x="T6" y="T7"/>
                  </a:cxn>
                </a:cxnLst>
                <a:rect l="0" t="0" r="r" b="b"/>
                <a:pathLst>
                  <a:path w="5" h="26">
                    <a:moveTo>
                      <a:pt x="5" y="0"/>
                    </a:moveTo>
                    <a:lnTo>
                      <a:pt x="5" y="26"/>
                    </a:lnTo>
                    <a:lnTo>
                      <a:pt x="0" y="12"/>
                    </a:lnTo>
                    <a:lnTo>
                      <a:pt x="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Rectangle 51"/>
              <p:cNvSpPr>
                <a:spLocks noChangeArrowheads="1"/>
              </p:cNvSpPr>
              <p:nvPr/>
            </p:nvSpPr>
            <p:spPr bwMode="auto">
              <a:xfrm>
                <a:off x="3520" y="3015"/>
                <a:ext cx="131" cy="37"/>
              </a:xfrm>
              <a:prstGeom prst="rect">
                <a:avLst/>
              </a:prstGeom>
              <a:solidFill>
                <a:srgbClr val="A0A0A0"/>
              </a:solidFill>
              <a:ln w="3175">
                <a:solidFill>
                  <a:srgbClr val="808080"/>
                </a:solidFill>
                <a:miter lim="800000"/>
                <a:headEnd/>
                <a:tailEnd/>
              </a:ln>
            </p:spPr>
            <p:txBody>
              <a:bodyPr/>
              <a:lstStyle/>
              <a:p>
                <a:endParaRPr lang="zh-CN" altLang="en-US"/>
              </a:p>
            </p:txBody>
          </p:sp>
          <p:sp>
            <p:nvSpPr>
              <p:cNvPr id="96" name="Freeform 52"/>
              <p:cNvSpPr>
                <a:spLocks/>
              </p:cNvSpPr>
              <p:nvPr/>
            </p:nvSpPr>
            <p:spPr bwMode="auto">
              <a:xfrm>
                <a:off x="3583" y="3022"/>
                <a:ext cx="27" cy="12"/>
              </a:xfrm>
              <a:custGeom>
                <a:avLst/>
                <a:gdLst>
                  <a:gd name="T0" fmla="*/ 27 w 27"/>
                  <a:gd name="T1" fmla="*/ 0 h 12"/>
                  <a:gd name="T2" fmla="*/ 2 w 27"/>
                  <a:gd name="T3" fmla="*/ 0 h 12"/>
                  <a:gd name="T4" fmla="*/ 0 w 27"/>
                  <a:gd name="T5" fmla="*/ 12 h 12"/>
                  <a:gd name="T6" fmla="*/ 24 w 27"/>
                  <a:gd name="T7" fmla="*/ 12 h 12"/>
                  <a:gd name="T8" fmla="*/ 27 w 27"/>
                  <a:gd name="T9" fmla="*/ 0 h 12"/>
                </a:gdLst>
                <a:ahLst/>
                <a:cxnLst>
                  <a:cxn ang="0">
                    <a:pos x="T0" y="T1"/>
                  </a:cxn>
                  <a:cxn ang="0">
                    <a:pos x="T2" y="T3"/>
                  </a:cxn>
                  <a:cxn ang="0">
                    <a:pos x="T4" y="T5"/>
                  </a:cxn>
                  <a:cxn ang="0">
                    <a:pos x="T6" y="T7"/>
                  </a:cxn>
                  <a:cxn ang="0">
                    <a:pos x="T8" y="T9"/>
                  </a:cxn>
                </a:cxnLst>
                <a:rect l="0" t="0" r="r" b="b"/>
                <a:pathLst>
                  <a:path w="27" h="12">
                    <a:moveTo>
                      <a:pt x="27" y="0"/>
                    </a:moveTo>
                    <a:lnTo>
                      <a:pt x="2" y="0"/>
                    </a:lnTo>
                    <a:lnTo>
                      <a:pt x="0" y="12"/>
                    </a:lnTo>
                    <a:lnTo>
                      <a:pt x="24" y="12"/>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53"/>
              <p:cNvSpPr>
                <a:spLocks/>
              </p:cNvSpPr>
              <p:nvPr/>
            </p:nvSpPr>
            <p:spPr bwMode="auto">
              <a:xfrm>
                <a:off x="3583" y="3038"/>
                <a:ext cx="63" cy="10"/>
              </a:xfrm>
              <a:custGeom>
                <a:avLst/>
                <a:gdLst>
                  <a:gd name="T0" fmla="*/ 63 w 63"/>
                  <a:gd name="T1" fmla="*/ 10 h 10"/>
                  <a:gd name="T2" fmla="*/ 2 w 63"/>
                  <a:gd name="T3" fmla="*/ 10 h 10"/>
                  <a:gd name="T4" fmla="*/ 0 w 63"/>
                  <a:gd name="T5" fmla="*/ 0 h 10"/>
                  <a:gd name="T6" fmla="*/ 60 w 63"/>
                  <a:gd name="T7" fmla="*/ 0 h 10"/>
                  <a:gd name="T8" fmla="*/ 63 w 63"/>
                  <a:gd name="T9" fmla="*/ 10 h 10"/>
                </a:gdLst>
                <a:ahLst/>
                <a:cxnLst>
                  <a:cxn ang="0">
                    <a:pos x="T0" y="T1"/>
                  </a:cxn>
                  <a:cxn ang="0">
                    <a:pos x="T2" y="T3"/>
                  </a:cxn>
                  <a:cxn ang="0">
                    <a:pos x="T4" y="T5"/>
                  </a:cxn>
                  <a:cxn ang="0">
                    <a:pos x="T6" y="T7"/>
                  </a:cxn>
                  <a:cxn ang="0">
                    <a:pos x="T8" y="T9"/>
                  </a:cxn>
                </a:cxnLst>
                <a:rect l="0" t="0" r="r" b="b"/>
                <a:pathLst>
                  <a:path w="63" h="10">
                    <a:moveTo>
                      <a:pt x="63" y="10"/>
                    </a:moveTo>
                    <a:lnTo>
                      <a:pt x="2" y="10"/>
                    </a:lnTo>
                    <a:lnTo>
                      <a:pt x="0" y="0"/>
                    </a:lnTo>
                    <a:lnTo>
                      <a:pt x="60" y="0"/>
                    </a:lnTo>
                    <a:lnTo>
                      <a:pt x="63"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54"/>
              <p:cNvSpPr>
                <a:spLocks/>
              </p:cNvSpPr>
              <p:nvPr/>
            </p:nvSpPr>
            <p:spPr bwMode="auto">
              <a:xfrm>
                <a:off x="3610" y="3026"/>
                <a:ext cx="36" cy="6"/>
              </a:xfrm>
              <a:custGeom>
                <a:avLst/>
                <a:gdLst>
                  <a:gd name="T0" fmla="*/ 36 w 36"/>
                  <a:gd name="T1" fmla="*/ 0 h 6"/>
                  <a:gd name="T2" fmla="*/ 1 w 36"/>
                  <a:gd name="T3" fmla="*/ 0 h 6"/>
                  <a:gd name="T4" fmla="*/ 0 w 36"/>
                  <a:gd name="T5" fmla="*/ 6 h 6"/>
                  <a:gd name="T6" fmla="*/ 33 w 36"/>
                  <a:gd name="T7" fmla="*/ 6 h 6"/>
                  <a:gd name="T8" fmla="*/ 36 w 36"/>
                  <a:gd name="T9" fmla="*/ 0 h 6"/>
                </a:gdLst>
                <a:ahLst/>
                <a:cxnLst>
                  <a:cxn ang="0">
                    <a:pos x="T0" y="T1"/>
                  </a:cxn>
                  <a:cxn ang="0">
                    <a:pos x="T2" y="T3"/>
                  </a:cxn>
                  <a:cxn ang="0">
                    <a:pos x="T4" y="T5"/>
                  </a:cxn>
                  <a:cxn ang="0">
                    <a:pos x="T6" y="T7"/>
                  </a:cxn>
                  <a:cxn ang="0">
                    <a:pos x="T8" y="T9"/>
                  </a:cxn>
                </a:cxnLst>
                <a:rect l="0" t="0" r="r" b="b"/>
                <a:pathLst>
                  <a:path w="36" h="6">
                    <a:moveTo>
                      <a:pt x="36" y="0"/>
                    </a:moveTo>
                    <a:lnTo>
                      <a:pt x="1" y="0"/>
                    </a:lnTo>
                    <a:lnTo>
                      <a:pt x="0" y="6"/>
                    </a:lnTo>
                    <a:lnTo>
                      <a:pt x="33" y="6"/>
                    </a:lnTo>
                    <a:lnTo>
                      <a:pt x="3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55"/>
              <p:cNvSpPr>
                <a:spLocks/>
              </p:cNvSpPr>
              <p:nvPr/>
            </p:nvSpPr>
            <p:spPr bwMode="auto">
              <a:xfrm>
                <a:off x="3642" y="3026"/>
                <a:ext cx="4" cy="22"/>
              </a:xfrm>
              <a:custGeom>
                <a:avLst/>
                <a:gdLst>
                  <a:gd name="T0" fmla="*/ 4 w 4"/>
                  <a:gd name="T1" fmla="*/ 0 h 22"/>
                  <a:gd name="T2" fmla="*/ 4 w 4"/>
                  <a:gd name="T3" fmla="*/ 22 h 22"/>
                  <a:gd name="T4" fmla="*/ 0 w 4"/>
                  <a:gd name="T5" fmla="*/ 8 h 22"/>
                  <a:gd name="T6" fmla="*/ 4 w 4"/>
                  <a:gd name="T7" fmla="*/ 0 h 22"/>
                </a:gdLst>
                <a:ahLst/>
                <a:cxnLst>
                  <a:cxn ang="0">
                    <a:pos x="T0" y="T1"/>
                  </a:cxn>
                  <a:cxn ang="0">
                    <a:pos x="T2" y="T3"/>
                  </a:cxn>
                  <a:cxn ang="0">
                    <a:pos x="T4" y="T5"/>
                  </a:cxn>
                  <a:cxn ang="0">
                    <a:pos x="T6" y="T7"/>
                  </a:cxn>
                </a:cxnLst>
                <a:rect l="0" t="0" r="r" b="b"/>
                <a:pathLst>
                  <a:path w="4" h="22">
                    <a:moveTo>
                      <a:pt x="4" y="0"/>
                    </a:moveTo>
                    <a:lnTo>
                      <a:pt x="4" y="22"/>
                    </a:lnTo>
                    <a:lnTo>
                      <a:pt x="0" y="8"/>
                    </a:lnTo>
                    <a:lnTo>
                      <a:pt x="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Oval 56"/>
              <p:cNvSpPr>
                <a:spLocks noChangeArrowheads="1"/>
              </p:cNvSpPr>
              <p:nvPr/>
            </p:nvSpPr>
            <p:spPr bwMode="auto">
              <a:xfrm>
                <a:off x="3610" y="3042"/>
                <a:ext cx="1" cy="3"/>
              </a:xfrm>
              <a:prstGeom prst="ellipse">
                <a:avLst/>
              </a:prstGeom>
              <a:solidFill>
                <a:srgbClr val="C0C0C0"/>
              </a:solidFill>
              <a:ln w="3175">
                <a:solidFill>
                  <a:srgbClr val="808080"/>
                </a:solidFill>
                <a:round/>
                <a:headEnd/>
                <a:tailEnd/>
              </a:ln>
            </p:spPr>
            <p:txBody>
              <a:bodyPr/>
              <a:lstStyle/>
              <a:p>
                <a:endParaRPr lang="zh-CN" altLang="en-US"/>
              </a:p>
            </p:txBody>
          </p:sp>
          <p:sp>
            <p:nvSpPr>
              <p:cNvPr id="101" name="Freeform 57"/>
              <p:cNvSpPr>
                <a:spLocks/>
              </p:cNvSpPr>
              <p:nvPr/>
            </p:nvSpPr>
            <p:spPr bwMode="auto">
              <a:xfrm>
                <a:off x="3610" y="3021"/>
                <a:ext cx="11" cy="30"/>
              </a:xfrm>
              <a:custGeom>
                <a:avLst/>
                <a:gdLst>
                  <a:gd name="T0" fmla="*/ 8 w 11"/>
                  <a:gd name="T1" fmla="*/ 0 h 30"/>
                  <a:gd name="T2" fmla="*/ 5 w 11"/>
                  <a:gd name="T3" fmla="*/ 0 h 30"/>
                  <a:gd name="T4" fmla="*/ 1 w 11"/>
                  <a:gd name="T5" fmla="*/ 1 h 30"/>
                  <a:gd name="T6" fmla="*/ 0 w 11"/>
                  <a:gd name="T7" fmla="*/ 4 h 30"/>
                  <a:gd name="T8" fmla="*/ 0 w 11"/>
                  <a:gd name="T9" fmla="*/ 11 h 30"/>
                  <a:gd name="T10" fmla="*/ 1 w 11"/>
                  <a:gd name="T11" fmla="*/ 29 h 30"/>
                  <a:gd name="T12" fmla="*/ 5 w 11"/>
                  <a:gd name="T13" fmla="*/ 30 h 30"/>
                  <a:gd name="T14" fmla="*/ 5 w 11"/>
                  <a:gd name="T15" fmla="*/ 14 h 30"/>
                  <a:gd name="T16" fmla="*/ 9 w 11"/>
                  <a:gd name="T17" fmla="*/ 7 h 30"/>
                  <a:gd name="T18" fmla="*/ 11 w 11"/>
                  <a:gd name="T19" fmla="*/ 4 h 30"/>
                  <a:gd name="T20" fmla="*/ 11 w 11"/>
                  <a:gd name="T21" fmla="*/ 1 h 30"/>
                  <a:gd name="T22" fmla="*/ 8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8" y="0"/>
                    </a:moveTo>
                    <a:lnTo>
                      <a:pt x="5" y="0"/>
                    </a:lnTo>
                    <a:lnTo>
                      <a:pt x="1" y="1"/>
                    </a:lnTo>
                    <a:lnTo>
                      <a:pt x="0" y="4"/>
                    </a:lnTo>
                    <a:lnTo>
                      <a:pt x="0" y="11"/>
                    </a:lnTo>
                    <a:lnTo>
                      <a:pt x="1" y="29"/>
                    </a:lnTo>
                    <a:lnTo>
                      <a:pt x="5" y="30"/>
                    </a:lnTo>
                    <a:lnTo>
                      <a:pt x="5" y="14"/>
                    </a:lnTo>
                    <a:lnTo>
                      <a:pt x="9" y="7"/>
                    </a:lnTo>
                    <a:lnTo>
                      <a:pt x="11" y="4"/>
                    </a:lnTo>
                    <a:lnTo>
                      <a:pt x="11" y="1"/>
                    </a:lnTo>
                    <a:lnTo>
                      <a:pt x="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58"/>
              <p:cNvSpPr>
                <a:spLocks/>
              </p:cNvSpPr>
              <p:nvPr/>
            </p:nvSpPr>
            <p:spPr bwMode="auto">
              <a:xfrm>
                <a:off x="3610" y="3021"/>
                <a:ext cx="13" cy="30"/>
              </a:xfrm>
              <a:custGeom>
                <a:avLst/>
                <a:gdLst>
                  <a:gd name="T0" fmla="*/ 9 w 13"/>
                  <a:gd name="T1" fmla="*/ 0 h 30"/>
                  <a:gd name="T2" fmla="*/ 5 w 13"/>
                  <a:gd name="T3" fmla="*/ 0 h 30"/>
                  <a:gd name="T4" fmla="*/ 1 w 13"/>
                  <a:gd name="T5" fmla="*/ 1 h 30"/>
                  <a:gd name="T6" fmla="*/ 1 w 13"/>
                  <a:gd name="T7" fmla="*/ 4 h 30"/>
                  <a:gd name="T8" fmla="*/ 0 w 13"/>
                  <a:gd name="T9" fmla="*/ 11 h 30"/>
                  <a:gd name="T10" fmla="*/ 3 w 13"/>
                  <a:gd name="T11" fmla="*/ 30 h 30"/>
                  <a:gd name="T12" fmla="*/ 5 w 13"/>
                  <a:gd name="T13" fmla="*/ 30 h 30"/>
                  <a:gd name="T14" fmla="*/ 5 w 13"/>
                  <a:gd name="T15" fmla="*/ 14 h 30"/>
                  <a:gd name="T16" fmla="*/ 11 w 13"/>
                  <a:gd name="T17" fmla="*/ 7 h 30"/>
                  <a:gd name="T18" fmla="*/ 13 w 13"/>
                  <a:gd name="T19" fmla="*/ 4 h 30"/>
                  <a:gd name="T20" fmla="*/ 13 w 13"/>
                  <a:gd name="T21" fmla="*/ 1 h 30"/>
                  <a:gd name="T22" fmla="*/ 9 w 1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0">
                    <a:moveTo>
                      <a:pt x="9" y="0"/>
                    </a:moveTo>
                    <a:lnTo>
                      <a:pt x="5" y="0"/>
                    </a:lnTo>
                    <a:lnTo>
                      <a:pt x="1" y="1"/>
                    </a:lnTo>
                    <a:lnTo>
                      <a:pt x="1" y="4"/>
                    </a:lnTo>
                    <a:lnTo>
                      <a:pt x="0" y="11"/>
                    </a:lnTo>
                    <a:lnTo>
                      <a:pt x="3" y="30"/>
                    </a:lnTo>
                    <a:lnTo>
                      <a:pt x="5" y="30"/>
                    </a:lnTo>
                    <a:lnTo>
                      <a:pt x="5" y="14"/>
                    </a:lnTo>
                    <a:lnTo>
                      <a:pt x="11" y="7"/>
                    </a:lnTo>
                    <a:lnTo>
                      <a:pt x="13" y="4"/>
                    </a:lnTo>
                    <a:lnTo>
                      <a:pt x="13" y="1"/>
                    </a:lnTo>
                    <a:lnTo>
                      <a:pt x="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Rectangle 59"/>
              <p:cNvSpPr>
                <a:spLocks noChangeArrowheads="1"/>
              </p:cNvSpPr>
              <p:nvPr/>
            </p:nvSpPr>
            <p:spPr bwMode="auto">
              <a:xfrm>
                <a:off x="3550" y="3068"/>
                <a:ext cx="69"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 name="Freeform 60"/>
              <p:cNvSpPr>
                <a:spLocks/>
              </p:cNvSpPr>
              <p:nvPr/>
            </p:nvSpPr>
            <p:spPr bwMode="auto">
              <a:xfrm>
                <a:off x="3573" y="3077"/>
                <a:ext cx="34" cy="7"/>
              </a:xfrm>
              <a:custGeom>
                <a:avLst/>
                <a:gdLst>
                  <a:gd name="T0" fmla="*/ 0 w 34"/>
                  <a:gd name="T1" fmla="*/ 7 h 7"/>
                  <a:gd name="T2" fmla="*/ 0 w 34"/>
                  <a:gd name="T3" fmla="*/ 0 h 7"/>
                  <a:gd name="T4" fmla="*/ 34 w 34"/>
                  <a:gd name="T5" fmla="*/ 0 h 7"/>
                  <a:gd name="T6" fmla="*/ 34 w 34"/>
                  <a:gd name="T7" fmla="*/ 6 h 7"/>
                </a:gdLst>
                <a:ahLst/>
                <a:cxnLst>
                  <a:cxn ang="0">
                    <a:pos x="T0" y="T1"/>
                  </a:cxn>
                  <a:cxn ang="0">
                    <a:pos x="T2" y="T3"/>
                  </a:cxn>
                  <a:cxn ang="0">
                    <a:pos x="T4" y="T5"/>
                  </a:cxn>
                  <a:cxn ang="0">
                    <a:pos x="T6" y="T7"/>
                  </a:cxn>
                </a:cxnLst>
                <a:rect l="0" t="0" r="r" b="b"/>
                <a:pathLst>
                  <a:path w="34" h="7">
                    <a:moveTo>
                      <a:pt x="0" y="7"/>
                    </a:moveTo>
                    <a:lnTo>
                      <a:pt x="0" y="0"/>
                    </a:lnTo>
                    <a:lnTo>
                      <a:pt x="34" y="0"/>
                    </a:lnTo>
                    <a:lnTo>
                      <a:pt x="34" y="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Freeform 61"/>
              <p:cNvSpPr>
                <a:spLocks/>
              </p:cNvSpPr>
              <p:nvPr/>
            </p:nvSpPr>
            <p:spPr bwMode="auto">
              <a:xfrm>
                <a:off x="3477" y="2864"/>
                <a:ext cx="32" cy="29"/>
              </a:xfrm>
              <a:custGeom>
                <a:avLst/>
                <a:gdLst>
                  <a:gd name="T0" fmla="*/ 28 w 32"/>
                  <a:gd name="T1" fmla="*/ 0 h 29"/>
                  <a:gd name="T2" fmla="*/ 0 w 32"/>
                  <a:gd name="T3" fmla="*/ 0 h 29"/>
                  <a:gd name="T4" fmla="*/ 3 w 32"/>
                  <a:gd name="T5" fmla="*/ 29 h 29"/>
                  <a:gd name="T6" fmla="*/ 32 w 32"/>
                  <a:gd name="T7" fmla="*/ 29 h 29"/>
                  <a:gd name="T8" fmla="*/ 28 w 32"/>
                  <a:gd name="T9" fmla="*/ 0 h 29"/>
                </a:gdLst>
                <a:ahLst/>
                <a:cxnLst>
                  <a:cxn ang="0">
                    <a:pos x="T0" y="T1"/>
                  </a:cxn>
                  <a:cxn ang="0">
                    <a:pos x="T2" y="T3"/>
                  </a:cxn>
                  <a:cxn ang="0">
                    <a:pos x="T4" y="T5"/>
                  </a:cxn>
                  <a:cxn ang="0">
                    <a:pos x="T6" y="T7"/>
                  </a:cxn>
                  <a:cxn ang="0">
                    <a:pos x="T8" y="T9"/>
                  </a:cxn>
                </a:cxnLst>
                <a:rect l="0" t="0" r="r" b="b"/>
                <a:pathLst>
                  <a:path w="32" h="29">
                    <a:moveTo>
                      <a:pt x="28" y="0"/>
                    </a:moveTo>
                    <a:lnTo>
                      <a:pt x="0" y="0"/>
                    </a:lnTo>
                    <a:lnTo>
                      <a:pt x="3" y="29"/>
                    </a:lnTo>
                    <a:lnTo>
                      <a:pt x="32" y="29"/>
                    </a:lnTo>
                    <a:lnTo>
                      <a:pt x="28"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106" name="Freeform 62"/>
              <p:cNvSpPr>
                <a:spLocks/>
              </p:cNvSpPr>
              <p:nvPr/>
            </p:nvSpPr>
            <p:spPr bwMode="auto">
              <a:xfrm>
                <a:off x="3480" y="2915"/>
                <a:ext cx="33" cy="30"/>
              </a:xfrm>
              <a:custGeom>
                <a:avLst/>
                <a:gdLst>
                  <a:gd name="T0" fmla="*/ 32 w 33"/>
                  <a:gd name="T1" fmla="*/ 0 h 30"/>
                  <a:gd name="T2" fmla="*/ 0 w 33"/>
                  <a:gd name="T3" fmla="*/ 0 h 30"/>
                  <a:gd name="T4" fmla="*/ 3 w 33"/>
                  <a:gd name="T5" fmla="*/ 30 h 30"/>
                  <a:gd name="T6" fmla="*/ 33 w 33"/>
                  <a:gd name="T7" fmla="*/ 30 h 30"/>
                  <a:gd name="T8" fmla="*/ 32 w 33"/>
                  <a:gd name="T9" fmla="*/ 0 h 30"/>
                </a:gdLst>
                <a:ahLst/>
                <a:cxnLst>
                  <a:cxn ang="0">
                    <a:pos x="T0" y="T1"/>
                  </a:cxn>
                  <a:cxn ang="0">
                    <a:pos x="T2" y="T3"/>
                  </a:cxn>
                  <a:cxn ang="0">
                    <a:pos x="T4" y="T5"/>
                  </a:cxn>
                  <a:cxn ang="0">
                    <a:pos x="T6" y="T7"/>
                  </a:cxn>
                  <a:cxn ang="0">
                    <a:pos x="T8" y="T9"/>
                  </a:cxn>
                </a:cxnLst>
                <a:rect l="0" t="0" r="r" b="b"/>
                <a:pathLst>
                  <a:path w="33" h="30">
                    <a:moveTo>
                      <a:pt x="32" y="0"/>
                    </a:moveTo>
                    <a:lnTo>
                      <a:pt x="0" y="0"/>
                    </a:lnTo>
                    <a:lnTo>
                      <a:pt x="3" y="30"/>
                    </a:lnTo>
                    <a:lnTo>
                      <a:pt x="33" y="30"/>
                    </a:lnTo>
                    <a:lnTo>
                      <a:pt x="32"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107" name="Rectangle 63"/>
              <p:cNvSpPr>
                <a:spLocks noChangeArrowheads="1"/>
              </p:cNvSpPr>
              <p:nvPr/>
            </p:nvSpPr>
            <p:spPr bwMode="auto">
              <a:xfrm>
                <a:off x="3531" y="2915"/>
                <a:ext cx="130" cy="20"/>
              </a:xfrm>
              <a:prstGeom prst="rect">
                <a:avLst/>
              </a:prstGeom>
              <a:solidFill>
                <a:srgbClr val="606060"/>
              </a:solidFill>
              <a:ln w="3175">
                <a:solidFill>
                  <a:srgbClr val="808080"/>
                </a:solidFill>
                <a:miter lim="800000"/>
                <a:headEnd/>
                <a:tailEnd/>
              </a:ln>
            </p:spPr>
            <p:txBody>
              <a:bodyPr/>
              <a:lstStyle/>
              <a:p>
                <a:endParaRPr lang="zh-CN" altLang="en-US"/>
              </a:p>
            </p:txBody>
          </p:sp>
          <p:sp>
            <p:nvSpPr>
              <p:cNvPr id="108" name="Rectangle 64"/>
              <p:cNvSpPr>
                <a:spLocks noChangeArrowheads="1"/>
              </p:cNvSpPr>
              <p:nvPr/>
            </p:nvSpPr>
            <p:spPr bwMode="auto">
              <a:xfrm>
                <a:off x="3550" y="2915"/>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 name="Rectangle 65"/>
              <p:cNvSpPr>
                <a:spLocks noChangeArrowheads="1"/>
              </p:cNvSpPr>
              <p:nvPr/>
            </p:nvSpPr>
            <p:spPr bwMode="auto">
              <a:xfrm>
                <a:off x="3550" y="2934"/>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 name="Rectangle 66"/>
              <p:cNvSpPr>
                <a:spLocks noChangeArrowheads="1"/>
              </p:cNvSpPr>
              <p:nvPr/>
            </p:nvSpPr>
            <p:spPr bwMode="auto">
              <a:xfrm>
                <a:off x="3589" y="2924"/>
                <a:ext cx="2" cy="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 name="Oval 67"/>
              <p:cNvSpPr>
                <a:spLocks noChangeArrowheads="1"/>
              </p:cNvSpPr>
              <p:nvPr/>
            </p:nvSpPr>
            <p:spPr bwMode="auto">
              <a:xfrm>
                <a:off x="3540" y="2924"/>
                <a:ext cx="3" cy="4"/>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1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9155" y="4106144"/>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087" y="3619503"/>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直接连接符 168"/>
            <p:cNvCxnSpPr/>
            <p:nvPr/>
          </p:nvCxnSpPr>
          <p:spPr>
            <a:xfrm flipH="1" flipV="1">
              <a:off x="2264859" y="4318724"/>
              <a:ext cx="3695414" cy="194501"/>
            </a:xfrm>
            <a:prstGeom prst="line">
              <a:avLst/>
            </a:prstGeom>
            <a:ln w="28575">
              <a:solidFill>
                <a:schemeClr val="accent1">
                  <a:lumMod val="75000"/>
                </a:schemeClr>
              </a:solidFill>
              <a:prstDash val="sysDash"/>
              <a:headEnd type="triangle" w="lg" len="lg"/>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H="1" flipV="1">
              <a:off x="2281937" y="4562663"/>
              <a:ext cx="3678337" cy="179898"/>
            </a:xfrm>
            <a:prstGeom prst="line">
              <a:avLst/>
            </a:prstGeom>
            <a:ln w="28575">
              <a:solidFill>
                <a:schemeClr val="accent1">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76" name="Text Box 48"/>
            <p:cNvSpPr txBox="1">
              <a:spLocks noChangeArrowheads="1"/>
            </p:cNvSpPr>
            <p:nvPr/>
          </p:nvSpPr>
          <p:spPr bwMode="auto">
            <a:xfrm>
              <a:off x="3565453" y="411918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solidFill>
                    <a:schemeClr val="accent5">
                      <a:lumMod val="75000"/>
                    </a:schemeClr>
                  </a:solidFill>
                  <a:ea typeface="黑体" panose="02010609060101010101" pitchFamily="49" charset="-122"/>
                </a:rPr>
                <a:t>请求服务</a:t>
              </a:r>
            </a:p>
          </p:txBody>
        </p:sp>
        <p:sp>
          <p:nvSpPr>
            <p:cNvPr id="177" name="Text Box 48"/>
            <p:cNvSpPr txBox="1">
              <a:spLocks noChangeArrowheads="1"/>
            </p:cNvSpPr>
            <p:nvPr/>
          </p:nvSpPr>
          <p:spPr bwMode="auto">
            <a:xfrm>
              <a:off x="4791139" y="475974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solidFill>
                    <a:schemeClr val="accent5">
                      <a:lumMod val="75000"/>
                    </a:schemeClr>
                  </a:solidFill>
                  <a:ea typeface="黑体" panose="02010609060101010101" pitchFamily="49" charset="-122"/>
                </a:rPr>
                <a:t>提供服务</a:t>
              </a:r>
            </a:p>
          </p:txBody>
        </p:sp>
        <p:pic>
          <p:nvPicPr>
            <p:cNvPr id="18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6398" y="5690286"/>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2139" y="3683885"/>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2" name="直接连接符 181"/>
            <p:cNvCxnSpPr/>
            <p:nvPr/>
          </p:nvCxnSpPr>
          <p:spPr>
            <a:xfrm flipV="1">
              <a:off x="5158712" y="3973793"/>
              <a:ext cx="170690" cy="2808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5" name="Text Box 48"/>
            <p:cNvSpPr txBox="1">
              <a:spLocks noChangeArrowheads="1"/>
            </p:cNvSpPr>
            <p:nvPr/>
          </p:nvSpPr>
          <p:spPr bwMode="auto">
            <a:xfrm>
              <a:off x="1911727" y="3886324"/>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ea typeface="黑体" panose="02010609060101010101" pitchFamily="49" charset="-122"/>
                </a:rPr>
                <a:t>A</a:t>
              </a:r>
              <a:endParaRPr kumimoji="1" lang="zh-CN" altLang="en-US" sz="1200" b="1" dirty="0">
                <a:ea typeface="黑体" panose="02010609060101010101" pitchFamily="49" charset="-122"/>
              </a:endParaRPr>
            </a:p>
          </p:txBody>
        </p:sp>
        <p:sp>
          <p:nvSpPr>
            <p:cNvPr id="186" name="Text Box 48"/>
            <p:cNvSpPr txBox="1">
              <a:spLocks noChangeArrowheads="1"/>
            </p:cNvSpPr>
            <p:nvPr/>
          </p:nvSpPr>
          <p:spPr bwMode="auto">
            <a:xfrm>
              <a:off x="6209816" y="4271008"/>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ea typeface="黑体" panose="02010609060101010101" pitchFamily="49" charset="-122"/>
                </a:rPr>
                <a:t>B</a:t>
              </a:r>
              <a:endParaRPr kumimoji="1" lang="zh-CN" altLang="en-US" sz="1200" b="1" dirty="0">
                <a:ea typeface="黑体" panose="02010609060101010101" pitchFamily="49" charset="-122"/>
              </a:endParaRPr>
            </a:p>
          </p:txBody>
        </p:sp>
        <p:sp>
          <p:nvSpPr>
            <p:cNvPr id="187" name="Text Box 48"/>
            <p:cNvSpPr txBox="1">
              <a:spLocks noChangeArrowheads="1"/>
            </p:cNvSpPr>
            <p:nvPr/>
          </p:nvSpPr>
          <p:spPr bwMode="auto">
            <a:xfrm>
              <a:off x="2974367" y="337646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C</a:t>
              </a:r>
              <a:endParaRPr kumimoji="1" lang="zh-CN" altLang="en-US" sz="1200" b="1" dirty="0">
                <a:ea typeface="黑体" panose="02010609060101010101" pitchFamily="49" charset="-122"/>
              </a:endParaRPr>
            </a:p>
          </p:txBody>
        </p:sp>
        <p:sp>
          <p:nvSpPr>
            <p:cNvPr id="188" name="Text Box 48"/>
            <p:cNvSpPr txBox="1">
              <a:spLocks noChangeArrowheads="1"/>
            </p:cNvSpPr>
            <p:nvPr/>
          </p:nvSpPr>
          <p:spPr bwMode="auto">
            <a:xfrm>
              <a:off x="3064407" y="545558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D</a:t>
              </a:r>
              <a:endParaRPr kumimoji="1" lang="zh-CN" altLang="en-US" sz="1200" b="1" dirty="0">
                <a:ea typeface="黑体" panose="02010609060101010101" pitchFamily="49" charset="-122"/>
              </a:endParaRPr>
            </a:p>
          </p:txBody>
        </p:sp>
        <p:sp>
          <p:nvSpPr>
            <p:cNvPr id="189" name="Text Box 48"/>
            <p:cNvSpPr txBox="1">
              <a:spLocks noChangeArrowheads="1"/>
            </p:cNvSpPr>
            <p:nvPr/>
          </p:nvSpPr>
          <p:spPr bwMode="auto">
            <a:xfrm>
              <a:off x="5136947" y="3435037"/>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E</a:t>
              </a:r>
              <a:endParaRPr kumimoji="1" lang="zh-CN" altLang="en-US" sz="1200" b="1" dirty="0">
                <a:ea typeface="黑体" panose="02010609060101010101" pitchFamily="49" charset="-122"/>
              </a:endParaRPr>
            </a:p>
          </p:txBody>
        </p:sp>
        <p:sp>
          <p:nvSpPr>
            <p:cNvPr id="190" name="Text Box 48"/>
            <p:cNvSpPr txBox="1">
              <a:spLocks noChangeArrowheads="1"/>
            </p:cNvSpPr>
            <p:nvPr/>
          </p:nvSpPr>
          <p:spPr bwMode="auto">
            <a:xfrm>
              <a:off x="5216227" y="5655193"/>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F</a:t>
              </a:r>
              <a:endParaRPr kumimoji="1" lang="zh-CN" altLang="en-US" sz="1200" b="1" dirty="0">
                <a:ea typeface="黑体" panose="02010609060101010101" pitchFamily="49" charset="-122"/>
              </a:endParaRPr>
            </a:p>
          </p:txBody>
        </p:sp>
      </p:grpSp>
      <p:sp>
        <p:nvSpPr>
          <p:cNvPr id="115" name="椭圆 114"/>
          <p:cNvSpPr/>
          <p:nvPr/>
        </p:nvSpPr>
        <p:spPr>
          <a:xfrm>
            <a:off x="5842861" y="3952068"/>
            <a:ext cx="1100380" cy="18288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03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dissolve">
                                      <p:cBhvr>
                                        <p:cTn id="20" dur="500"/>
                                        <p:tgtEl>
                                          <p:spTgt spid="19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wipe(down)">
                                      <p:cBhvr>
                                        <p:cTn id="25"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内容占位符 2"/>
          <p:cNvSpPr txBox="1">
            <a:spLocks/>
          </p:cNvSpPr>
          <p:nvPr/>
        </p:nvSpPr>
        <p:spPr bwMode="auto">
          <a:xfrm>
            <a:off x="457200" y="3212819"/>
            <a:ext cx="8229600" cy="357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客户端</a:t>
            </a:r>
            <a:endParaRPr lang="en-US" altLang="zh-CN" kern="0" dirty="0"/>
          </a:p>
          <a:p>
            <a:pPr lvl="1"/>
            <a:r>
              <a:rPr lang="zh-CN" altLang="en-US" sz="1800" kern="0" dirty="0"/>
              <a:t>被用户调用后运行，打算通信时主动向远地服务器发起通信</a:t>
            </a:r>
            <a:r>
              <a:rPr lang="en-US" altLang="zh-CN" sz="1800" kern="0" dirty="0"/>
              <a:t>(</a:t>
            </a:r>
            <a:r>
              <a:rPr lang="zh-CN" altLang="en-US" sz="1800" kern="0" dirty="0"/>
              <a:t>请求服务</a:t>
            </a:r>
            <a:r>
              <a:rPr lang="en-US" altLang="zh-CN" sz="1800" kern="0" dirty="0"/>
              <a:t>)</a:t>
            </a:r>
            <a:r>
              <a:rPr lang="zh-CN" altLang="en-US" sz="1800" kern="0" dirty="0"/>
              <a:t>，必须知道服务器程序的地址</a:t>
            </a:r>
          </a:p>
          <a:p>
            <a:pPr lvl="1"/>
            <a:r>
              <a:rPr lang="zh-CN" altLang="en-US" sz="1800" kern="0" dirty="0"/>
              <a:t>不需要特殊的硬件和很复杂的操作系统</a:t>
            </a:r>
            <a:endParaRPr lang="en-US" altLang="zh-CN" sz="1800" kern="0" dirty="0"/>
          </a:p>
          <a:p>
            <a:r>
              <a:rPr lang="zh-CN" altLang="en-US" kern="0" dirty="0"/>
              <a:t>服务器端</a:t>
            </a:r>
            <a:endParaRPr lang="en-US" altLang="zh-CN" kern="0" dirty="0"/>
          </a:p>
          <a:p>
            <a:pPr lvl="1"/>
            <a:r>
              <a:rPr lang="zh-CN" altLang="en-US" sz="1800" kern="0" dirty="0"/>
              <a:t>专门用来提供某种服务的程序，可同时处理多个远地或本地客户的请求</a:t>
            </a:r>
          </a:p>
          <a:p>
            <a:pPr lvl="1"/>
            <a:r>
              <a:rPr lang="zh-CN" altLang="en-US" sz="1800" kern="0" dirty="0"/>
              <a:t>系统启动后即自动调用并一直不断地运行着，被动地等待并接受来自各地的客户的通信请求，不需要知道客户程序的地址</a:t>
            </a:r>
          </a:p>
          <a:p>
            <a:pPr lvl="1"/>
            <a:r>
              <a:rPr lang="zh-CN" altLang="en-US" sz="1800" kern="0" dirty="0"/>
              <a:t>一般需要强大的硬件和高级的操作系统支持</a:t>
            </a:r>
          </a:p>
        </p:txBody>
      </p:sp>
      <p:sp>
        <p:nvSpPr>
          <p:cNvPr id="2" name="标题 1"/>
          <p:cNvSpPr>
            <a:spLocks noGrp="1"/>
          </p:cNvSpPr>
          <p:nvPr>
            <p:ph type="title"/>
          </p:nvPr>
        </p:nvSpPr>
        <p:spPr/>
        <p:txBody>
          <a:bodyPr/>
          <a:lstStyle/>
          <a:p>
            <a:r>
              <a:rPr lang="zh-CN" altLang="en-US" dirty="0"/>
              <a:t>端系统</a:t>
            </a:r>
          </a:p>
        </p:txBody>
      </p:sp>
      <p:sp>
        <p:nvSpPr>
          <p:cNvPr id="3" name="内容占位符 2"/>
          <p:cNvSpPr>
            <a:spLocks noGrp="1"/>
          </p:cNvSpPr>
          <p:nvPr>
            <p:ph idx="1"/>
          </p:nvPr>
        </p:nvSpPr>
        <p:spPr>
          <a:xfrm>
            <a:off x="457200" y="1444979"/>
            <a:ext cx="8229600" cy="1615214"/>
          </a:xfrm>
        </p:spPr>
        <p:txBody>
          <a:bodyPr/>
          <a:lstStyle/>
          <a:p>
            <a:r>
              <a:rPr lang="zh-CN" altLang="en-US" dirty="0"/>
              <a:t>客户</a:t>
            </a:r>
            <a:r>
              <a:rPr lang="en-US" altLang="zh-CN" dirty="0"/>
              <a:t>-</a:t>
            </a:r>
            <a:r>
              <a:rPr lang="zh-CN" altLang="en-US" dirty="0"/>
              <a:t>服务器方式 </a:t>
            </a:r>
            <a:r>
              <a:rPr lang="en-US" altLang="zh-CN" dirty="0"/>
              <a:t>(C/S)</a:t>
            </a:r>
          </a:p>
          <a:p>
            <a:pPr lvl="1"/>
            <a:r>
              <a:rPr lang="zh-CN" altLang="en-US" sz="1800" dirty="0"/>
              <a:t>描述的是进程之间服务和被服务的关系</a:t>
            </a:r>
          </a:p>
          <a:p>
            <a:pPr lvl="1"/>
            <a:r>
              <a:rPr lang="zh-CN" altLang="en-US" sz="1800" dirty="0"/>
              <a:t>客户</a:t>
            </a:r>
            <a:r>
              <a:rPr lang="en-US" altLang="zh-CN" sz="1800" dirty="0"/>
              <a:t>(client)</a:t>
            </a:r>
            <a:r>
              <a:rPr lang="zh-CN" altLang="en-US" sz="1800" dirty="0"/>
              <a:t>和服务器</a:t>
            </a:r>
            <a:r>
              <a:rPr lang="en-US" altLang="zh-CN" sz="1800" dirty="0"/>
              <a:t>(server)</a:t>
            </a:r>
            <a:r>
              <a:rPr lang="zh-CN" altLang="en-US" sz="1800" dirty="0"/>
              <a:t> 指通信中涉及的两个应用进程</a:t>
            </a:r>
          </a:p>
          <a:p>
            <a:pPr lvl="1"/>
            <a:r>
              <a:rPr lang="zh-CN" altLang="en-US" sz="1800" dirty="0"/>
              <a:t>客户是服务的请求方，服务器是服务的提供方</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spTree>
    <p:extLst>
      <p:ext uri="{BB962C8B-B14F-4D97-AF65-F5344CB8AC3E}">
        <p14:creationId xmlns:p14="http://schemas.microsoft.com/office/powerpoint/2010/main" val="36803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dissolve">
                                      <p:cBhvr>
                                        <p:cTn id="7" dur="500"/>
                                        <p:tgtEl>
                                          <p:spTgt spid="17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8">
                                            <p:txEl>
                                              <p:pRg st="1" end="1"/>
                                            </p:txEl>
                                          </p:spTgt>
                                        </p:tgtEl>
                                        <p:attrNameLst>
                                          <p:attrName>style.visibility</p:attrName>
                                        </p:attrNameLst>
                                      </p:cBhvr>
                                      <p:to>
                                        <p:strVal val="visible"/>
                                      </p:to>
                                    </p:set>
                                    <p:animEffect transition="in" filter="dissolve">
                                      <p:cBhvr>
                                        <p:cTn id="10" dur="500"/>
                                        <p:tgtEl>
                                          <p:spTgt spid="17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8">
                                            <p:txEl>
                                              <p:pRg st="2" end="2"/>
                                            </p:txEl>
                                          </p:spTgt>
                                        </p:tgtEl>
                                        <p:attrNameLst>
                                          <p:attrName>style.visibility</p:attrName>
                                        </p:attrNameLst>
                                      </p:cBhvr>
                                      <p:to>
                                        <p:strVal val="visible"/>
                                      </p:to>
                                    </p:set>
                                    <p:animEffect transition="in" filter="dissolve">
                                      <p:cBhvr>
                                        <p:cTn id="13" dur="500"/>
                                        <p:tgtEl>
                                          <p:spTgt spid="1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78">
                                            <p:txEl>
                                              <p:pRg st="3" end="3"/>
                                            </p:txEl>
                                          </p:spTgt>
                                        </p:tgtEl>
                                        <p:attrNameLst>
                                          <p:attrName>style.visibility</p:attrName>
                                        </p:attrNameLst>
                                      </p:cBhvr>
                                      <p:to>
                                        <p:strVal val="visible"/>
                                      </p:to>
                                    </p:set>
                                    <p:animEffect transition="in" filter="dissolve">
                                      <p:cBhvr>
                                        <p:cTn id="18" dur="500"/>
                                        <p:tgtEl>
                                          <p:spTgt spid="17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78">
                                            <p:txEl>
                                              <p:pRg st="4" end="4"/>
                                            </p:txEl>
                                          </p:spTgt>
                                        </p:tgtEl>
                                        <p:attrNameLst>
                                          <p:attrName>style.visibility</p:attrName>
                                        </p:attrNameLst>
                                      </p:cBhvr>
                                      <p:to>
                                        <p:strVal val="visible"/>
                                      </p:to>
                                    </p:set>
                                    <p:animEffect transition="in" filter="dissolve">
                                      <p:cBhvr>
                                        <p:cTn id="21" dur="500"/>
                                        <p:tgtEl>
                                          <p:spTgt spid="17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78">
                                            <p:txEl>
                                              <p:pRg st="5" end="5"/>
                                            </p:txEl>
                                          </p:spTgt>
                                        </p:tgtEl>
                                        <p:attrNameLst>
                                          <p:attrName>style.visibility</p:attrName>
                                        </p:attrNameLst>
                                      </p:cBhvr>
                                      <p:to>
                                        <p:strVal val="visible"/>
                                      </p:to>
                                    </p:set>
                                    <p:animEffect transition="in" filter="dissolve">
                                      <p:cBhvr>
                                        <p:cTn id="24" dur="500"/>
                                        <p:tgtEl>
                                          <p:spTgt spid="17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78">
                                            <p:txEl>
                                              <p:pRg st="6" end="6"/>
                                            </p:txEl>
                                          </p:spTgt>
                                        </p:tgtEl>
                                        <p:attrNameLst>
                                          <p:attrName>style.visibility</p:attrName>
                                        </p:attrNameLst>
                                      </p:cBhvr>
                                      <p:to>
                                        <p:strVal val="visible"/>
                                      </p:to>
                                    </p:set>
                                    <p:animEffect transition="in" filter="dissolve">
                                      <p:cBhvr>
                                        <p:cTn id="27" dur="500"/>
                                        <p:tgtEl>
                                          <p:spTgt spid="1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端系统</a:t>
            </a:r>
          </a:p>
        </p:txBody>
      </p:sp>
      <p:sp>
        <p:nvSpPr>
          <p:cNvPr id="3" name="内容占位符 2"/>
          <p:cNvSpPr>
            <a:spLocks noGrp="1"/>
          </p:cNvSpPr>
          <p:nvPr>
            <p:ph idx="1"/>
          </p:nvPr>
        </p:nvSpPr>
        <p:spPr>
          <a:xfrm>
            <a:off x="457200" y="1444978"/>
            <a:ext cx="8229600" cy="2130021"/>
          </a:xfrm>
        </p:spPr>
        <p:txBody>
          <a:bodyPr/>
          <a:lstStyle/>
          <a:p>
            <a:r>
              <a:rPr lang="zh-CN" altLang="en-US" dirty="0"/>
              <a:t>对等方式 </a:t>
            </a:r>
            <a:r>
              <a:rPr lang="en-US" altLang="zh-CN" dirty="0"/>
              <a:t>(P2P)</a:t>
            </a:r>
          </a:p>
          <a:p>
            <a:pPr lvl="1"/>
            <a:r>
              <a:rPr lang="zh-CN" altLang="en-US" sz="1800" dirty="0"/>
              <a:t>两个主机通信时，不区分服务请求方，还是服务提供方，进行平等的、对等的连接通信</a:t>
            </a:r>
          </a:p>
          <a:p>
            <a:pPr lvl="1"/>
            <a:r>
              <a:rPr lang="zh-CN" altLang="en-US" sz="1800" dirty="0"/>
              <a:t>本质上仍然是使用客户服务器方式，只是对等连接中的每一个主机既是客户又同时是服务器</a:t>
            </a:r>
            <a:endParaRPr lang="en-US" altLang="zh-CN" sz="1800" dirty="0"/>
          </a:p>
          <a:p>
            <a:pPr lvl="2"/>
            <a:r>
              <a:rPr lang="zh-CN" altLang="en-US" dirty="0"/>
              <a:t>例如：主机</a:t>
            </a:r>
            <a:r>
              <a:rPr lang="en-US" altLang="zh-CN" dirty="0"/>
              <a:t>E </a:t>
            </a:r>
            <a:r>
              <a:rPr lang="zh-CN" altLang="en-US" dirty="0"/>
              <a:t>向</a:t>
            </a:r>
            <a:r>
              <a:rPr lang="en-US" altLang="zh-CN" dirty="0"/>
              <a:t>D</a:t>
            </a:r>
            <a:r>
              <a:rPr lang="zh-CN" altLang="en-US" dirty="0"/>
              <a:t>请求服务的同时，也向</a:t>
            </a:r>
            <a:r>
              <a:rPr lang="en-US" altLang="zh-CN" dirty="0"/>
              <a:t>F</a:t>
            </a:r>
            <a:r>
              <a:rPr lang="zh-CN" altLang="en-US" dirty="0"/>
              <a:t>提供服务</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grpSp>
        <p:nvGrpSpPr>
          <p:cNvPr id="13" name="组合 12"/>
          <p:cNvGrpSpPr/>
          <p:nvPr/>
        </p:nvGrpSpPr>
        <p:grpSpPr>
          <a:xfrm>
            <a:off x="247162" y="3708334"/>
            <a:ext cx="5729420" cy="3042469"/>
            <a:chOff x="1378516" y="3739330"/>
            <a:chExt cx="5729420" cy="3042469"/>
          </a:xfrm>
        </p:grpSpPr>
        <p:grpSp>
          <p:nvGrpSpPr>
            <p:cNvPr id="159" name="组合 158"/>
            <p:cNvGrpSpPr/>
            <p:nvPr/>
          </p:nvGrpSpPr>
          <p:grpSpPr>
            <a:xfrm>
              <a:off x="1378516" y="3739330"/>
              <a:ext cx="5729420" cy="3042469"/>
              <a:chOff x="1378516" y="1863043"/>
              <a:chExt cx="5752140" cy="3414887"/>
            </a:xfrm>
          </p:grpSpPr>
          <p:sp>
            <p:nvSpPr>
              <p:cNvPr id="263" name="椭圆 262"/>
              <p:cNvSpPr/>
              <p:nvPr/>
            </p:nvSpPr>
            <p:spPr>
              <a:xfrm>
                <a:off x="1378516" y="1863043"/>
                <a:ext cx="5752140" cy="3414887"/>
              </a:xfrm>
              <a:prstGeom prst="ellipse">
                <a:avLst/>
              </a:prstGeom>
              <a:solidFill>
                <a:srgbClr val="FFF5D9"/>
              </a:solidFill>
              <a:ln w="12700">
                <a:solidFill>
                  <a:srgbClr val="7E5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64" name="Text Box 48"/>
              <p:cNvSpPr txBox="1">
                <a:spLocks noChangeArrowheads="1"/>
              </p:cNvSpPr>
              <p:nvPr/>
            </p:nvSpPr>
            <p:spPr bwMode="auto">
              <a:xfrm>
                <a:off x="3612549" y="2032177"/>
                <a:ext cx="1335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dirty="0">
                    <a:solidFill>
                      <a:schemeClr val="tx1">
                        <a:lumMod val="50000"/>
                        <a:lumOff val="50000"/>
                      </a:schemeClr>
                    </a:solidFill>
                    <a:ea typeface="黑体" panose="02010609060101010101" pitchFamily="49" charset="-122"/>
                  </a:rPr>
                  <a:t>网络边缘</a:t>
                </a:r>
              </a:p>
            </p:txBody>
          </p:sp>
        </p:grpSp>
        <p:grpSp>
          <p:nvGrpSpPr>
            <p:cNvPr id="161" name="Group 42"/>
            <p:cNvGrpSpPr>
              <a:grpSpLocks/>
            </p:cNvGrpSpPr>
            <p:nvPr/>
          </p:nvGrpSpPr>
          <p:grpSpPr bwMode="auto">
            <a:xfrm>
              <a:off x="2121408" y="4521544"/>
              <a:ext cx="4035552" cy="1574668"/>
              <a:chOff x="3611" y="1812"/>
              <a:chExt cx="1736" cy="1043"/>
            </a:xfrm>
          </p:grpSpPr>
          <p:grpSp>
            <p:nvGrpSpPr>
              <p:cNvPr id="236" name="Group 43"/>
              <p:cNvGrpSpPr>
                <a:grpSpLocks/>
              </p:cNvGrpSpPr>
              <p:nvPr/>
            </p:nvGrpSpPr>
            <p:grpSpPr bwMode="auto">
              <a:xfrm>
                <a:off x="3611" y="1816"/>
                <a:ext cx="1730" cy="1034"/>
                <a:chOff x="3611" y="1816"/>
                <a:chExt cx="1730" cy="1034"/>
              </a:xfrm>
            </p:grpSpPr>
            <p:sp>
              <p:nvSpPr>
                <p:cNvPr id="254"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5"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8"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0"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1"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2"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7" name="Group 53"/>
              <p:cNvGrpSpPr>
                <a:grpSpLocks/>
              </p:cNvGrpSpPr>
              <p:nvPr/>
            </p:nvGrpSpPr>
            <p:grpSpPr bwMode="auto">
              <a:xfrm>
                <a:off x="3611" y="1812"/>
                <a:ext cx="1736" cy="1043"/>
                <a:chOff x="3611" y="1812"/>
                <a:chExt cx="1736" cy="1043"/>
              </a:xfrm>
            </p:grpSpPr>
            <p:sp>
              <p:nvSpPr>
                <p:cNvPr id="238"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9"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1"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3"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4"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7"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8"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9"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3"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63" name="Text Box 48"/>
            <p:cNvSpPr txBox="1">
              <a:spLocks noChangeArrowheads="1"/>
            </p:cNvSpPr>
            <p:nvPr/>
          </p:nvSpPr>
          <p:spPr bwMode="auto">
            <a:xfrm>
              <a:off x="3632335" y="5148426"/>
              <a:ext cx="1329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dirty="0">
                  <a:solidFill>
                    <a:schemeClr val="tx1">
                      <a:lumMod val="50000"/>
                      <a:lumOff val="50000"/>
                    </a:schemeClr>
                  </a:solidFill>
                  <a:ea typeface="黑体" panose="02010609060101010101" pitchFamily="49" charset="-122"/>
                </a:rPr>
                <a:t>网络核心</a:t>
              </a:r>
            </a:p>
          </p:txBody>
        </p:sp>
        <p:pic>
          <p:nvPicPr>
            <p:cNvPr id="16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680" y="6153463"/>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Text Box 48"/>
            <p:cNvSpPr txBox="1">
              <a:spLocks noChangeArrowheads="1"/>
            </p:cNvSpPr>
            <p:nvPr/>
          </p:nvSpPr>
          <p:spPr bwMode="auto">
            <a:xfrm>
              <a:off x="1503635" y="507923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dirty="0">
                  <a:ea typeface="黑体" panose="02010609060101010101" pitchFamily="49" charset="-122"/>
                </a:rPr>
                <a:t>客户端</a:t>
              </a:r>
            </a:p>
          </p:txBody>
        </p:sp>
        <p:sp>
          <p:nvSpPr>
            <p:cNvPr id="170" name="Text Box 48"/>
            <p:cNvSpPr txBox="1">
              <a:spLocks noChangeArrowheads="1"/>
            </p:cNvSpPr>
            <p:nvPr/>
          </p:nvSpPr>
          <p:spPr bwMode="auto">
            <a:xfrm>
              <a:off x="6118769" y="570672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dirty="0">
                  <a:ea typeface="黑体" panose="02010609060101010101" pitchFamily="49" charset="-122"/>
                </a:rPr>
                <a:t>服务器端</a:t>
              </a:r>
            </a:p>
          </p:txBody>
        </p:sp>
        <p:cxnSp>
          <p:nvCxnSpPr>
            <p:cNvPr id="172" name="直接连接符 171"/>
            <p:cNvCxnSpPr>
              <a:stCxn id="241" idx="1"/>
            </p:cNvCxnSpPr>
            <p:nvPr/>
          </p:nvCxnSpPr>
          <p:spPr>
            <a:xfrm flipH="1" flipV="1">
              <a:off x="3248421" y="4509055"/>
              <a:ext cx="309607" cy="23527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2037111" y="5050077"/>
              <a:ext cx="219086" cy="17350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3555429" y="6052102"/>
              <a:ext cx="436661" cy="49143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705071" y="6058467"/>
              <a:ext cx="393744" cy="49862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endCxn id="249" idx="0"/>
            </p:cNvCxnSpPr>
            <p:nvPr/>
          </p:nvCxnSpPr>
          <p:spPr>
            <a:xfrm flipH="1" flipV="1">
              <a:off x="5999433" y="5456079"/>
              <a:ext cx="315029" cy="13538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81" name="Group 28"/>
            <p:cNvGrpSpPr>
              <a:grpSpLocks/>
            </p:cNvGrpSpPr>
            <p:nvPr/>
          </p:nvGrpSpPr>
          <p:grpSpPr bwMode="auto">
            <a:xfrm>
              <a:off x="6220315" y="4996076"/>
              <a:ext cx="485257" cy="680642"/>
              <a:chOff x="3345" y="2809"/>
              <a:chExt cx="338" cy="429"/>
            </a:xfrm>
          </p:grpSpPr>
          <p:sp>
            <p:nvSpPr>
              <p:cNvPr id="197" name="Freeform 29"/>
              <p:cNvSpPr>
                <a:spLocks/>
              </p:cNvSpPr>
              <p:nvPr/>
            </p:nvSpPr>
            <p:spPr bwMode="auto">
              <a:xfrm>
                <a:off x="3444" y="2838"/>
                <a:ext cx="229" cy="7"/>
              </a:xfrm>
              <a:custGeom>
                <a:avLst/>
                <a:gdLst>
                  <a:gd name="T0" fmla="*/ 0 w 229"/>
                  <a:gd name="T1" fmla="*/ 0 h 7"/>
                  <a:gd name="T2" fmla="*/ 14 w 229"/>
                  <a:gd name="T3" fmla="*/ 7 h 7"/>
                  <a:gd name="T4" fmla="*/ 229 w 229"/>
                  <a:gd name="T5" fmla="*/ 7 h 7"/>
                  <a:gd name="T6" fmla="*/ 223 w 229"/>
                  <a:gd name="T7" fmla="*/ 0 h 7"/>
                  <a:gd name="T8" fmla="*/ 0 w 229"/>
                  <a:gd name="T9" fmla="*/ 0 h 7"/>
                </a:gdLst>
                <a:ahLst/>
                <a:cxnLst>
                  <a:cxn ang="0">
                    <a:pos x="T0" y="T1"/>
                  </a:cxn>
                  <a:cxn ang="0">
                    <a:pos x="T2" y="T3"/>
                  </a:cxn>
                  <a:cxn ang="0">
                    <a:pos x="T4" y="T5"/>
                  </a:cxn>
                  <a:cxn ang="0">
                    <a:pos x="T6" y="T7"/>
                  </a:cxn>
                  <a:cxn ang="0">
                    <a:pos x="T8" y="T9"/>
                  </a:cxn>
                </a:cxnLst>
                <a:rect l="0" t="0" r="r" b="b"/>
                <a:pathLst>
                  <a:path w="229" h="7">
                    <a:moveTo>
                      <a:pt x="0" y="0"/>
                    </a:moveTo>
                    <a:lnTo>
                      <a:pt x="14" y="7"/>
                    </a:lnTo>
                    <a:lnTo>
                      <a:pt x="229" y="7"/>
                    </a:lnTo>
                    <a:lnTo>
                      <a:pt x="223" y="0"/>
                    </a:lnTo>
                    <a:lnTo>
                      <a:pt x="0" y="0"/>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198" name="Freeform 30"/>
              <p:cNvSpPr>
                <a:spLocks/>
              </p:cNvSpPr>
              <p:nvPr/>
            </p:nvSpPr>
            <p:spPr bwMode="auto">
              <a:xfrm>
                <a:off x="3444" y="2837"/>
                <a:ext cx="58" cy="399"/>
              </a:xfrm>
              <a:custGeom>
                <a:avLst/>
                <a:gdLst>
                  <a:gd name="T0" fmla="*/ 0 w 58"/>
                  <a:gd name="T1" fmla="*/ 386 h 399"/>
                  <a:gd name="T2" fmla="*/ 12 w 58"/>
                  <a:gd name="T3" fmla="*/ 399 h 399"/>
                  <a:gd name="T4" fmla="*/ 58 w 58"/>
                  <a:gd name="T5" fmla="*/ 133 h 399"/>
                  <a:gd name="T6" fmla="*/ 15 w 58"/>
                  <a:gd name="T7" fmla="*/ 7 h 399"/>
                  <a:gd name="T8" fmla="*/ 1 w 58"/>
                  <a:gd name="T9" fmla="*/ 0 h 399"/>
                  <a:gd name="T10" fmla="*/ 0 w 58"/>
                  <a:gd name="T11" fmla="*/ 146 h 399"/>
                  <a:gd name="T12" fmla="*/ 0 w 58"/>
                  <a:gd name="T13" fmla="*/ 386 h 399"/>
                </a:gdLst>
                <a:ahLst/>
                <a:cxnLst>
                  <a:cxn ang="0">
                    <a:pos x="T0" y="T1"/>
                  </a:cxn>
                  <a:cxn ang="0">
                    <a:pos x="T2" y="T3"/>
                  </a:cxn>
                  <a:cxn ang="0">
                    <a:pos x="T4" y="T5"/>
                  </a:cxn>
                  <a:cxn ang="0">
                    <a:pos x="T6" y="T7"/>
                  </a:cxn>
                  <a:cxn ang="0">
                    <a:pos x="T8" y="T9"/>
                  </a:cxn>
                  <a:cxn ang="0">
                    <a:pos x="T10" y="T11"/>
                  </a:cxn>
                  <a:cxn ang="0">
                    <a:pos x="T12" y="T13"/>
                  </a:cxn>
                </a:cxnLst>
                <a:rect l="0" t="0" r="r" b="b"/>
                <a:pathLst>
                  <a:path w="58" h="399">
                    <a:moveTo>
                      <a:pt x="0" y="386"/>
                    </a:moveTo>
                    <a:lnTo>
                      <a:pt x="12" y="399"/>
                    </a:lnTo>
                    <a:lnTo>
                      <a:pt x="58" y="133"/>
                    </a:lnTo>
                    <a:lnTo>
                      <a:pt x="15" y="7"/>
                    </a:lnTo>
                    <a:lnTo>
                      <a:pt x="1" y="0"/>
                    </a:lnTo>
                    <a:lnTo>
                      <a:pt x="0" y="146"/>
                    </a:lnTo>
                    <a:lnTo>
                      <a:pt x="0" y="386"/>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99" name="Freeform 31"/>
              <p:cNvSpPr>
                <a:spLocks/>
              </p:cNvSpPr>
              <p:nvPr/>
            </p:nvSpPr>
            <p:spPr bwMode="auto">
              <a:xfrm>
                <a:off x="3345" y="2809"/>
                <a:ext cx="100" cy="413"/>
              </a:xfrm>
              <a:custGeom>
                <a:avLst/>
                <a:gdLst>
                  <a:gd name="T0" fmla="*/ 0 w 100"/>
                  <a:gd name="T1" fmla="*/ 0 h 413"/>
                  <a:gd name="T2" fmla="*/ 100 w 100"/>
                  <a:gd name="T3" fmla="*/ 28 h 413"/>
                  <a:gd name="T4" fmla="*/ 100 w 100"/>
                  <a:gd name="T5" fmla="*/ 413 h 413"/>
                  <a:gd name="T6" fmla="*/ 0 w 100"/>
                  <a:gd name="T7" fmla="*/ 316 h 413"/>
                  <a:gd name="T8" fmla="*/ 0 w 100"/>
                  <a:gd name="T9" fmla="*/ 0 h 413"/>
                </a:gdLst>
                <a:ahLst/>
                <a:cxnLst>
                  <a:cxn ang="0">
                    <a:pos x="T0" y="T1"/>
                  </a:cxn>
                  <a:cxn ang="0">
                    <a:pos x="T2" y="T3"/>
                  </a:cxn>
                  <a:cxn ang="0">
                    <a:pos x="T4" y="T5"/>
                  </a:cxn>
                  <a:cxn ang="0">
                    <a:pos x="T6" y="T7"/>
                  </a:cxn>
                  <a:cxn ang="0">
                    <a:pos x="T8" y="T9"/>
                  </a:cxn>
                </a:cxnLst>
                <a:rect l="0" t="0" r="r" b="b"/>
                <a:pathLst>
                  <a:path w="100" h="413">
                    <a:moveTo>
                      <a:pt x="0" y="0"/>
                    </a:moveTo>
                    <a:lnTo>
                      <a:pt x="100" y="28"/>
                    </a:lnTo>
                    <a:lnTo>
                      <a:pt x="100" y="413"/>
                    </a:lnTo>
                    <a:lnTo>
                      <a:pt x="0" y="316"/>
                    </a:lnTo>
                    <a:lnTo>
                      <a:pt x="0" y="0"/>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200" name="Freeform 32"/>
              <p:cNvSpPr>
                <a:spLocks/>
              </p:cNvSpPr>
              <p:nvPr/>
            </p:nvSpPr>
            <p:spPr bwMode="auto">
              <a:xfrm>
                <a:off x="3345" y="2809"/>
                <a:ext cx="322" cy="29"/>
              </a:xfrm>
              <a:custGeom>
                <a:avLst/>
                <a:gdLst>
                  <a:gd name="T0" fmla="*/ 100 w 322"/>
                  <a:gd name="T1" fmla="*/ 29 h 29"/>
                  <a:gd name="T2" fmla="*/ 322 w 322"/>
                  <a:gd name="T3" fmla="*/ 29 h 29"/>
                  <a:gd name="T4" fmla="*/ 167 w 322"/>
                  <a:gd name="T5" fmla="*/ 0 h 29"/>
                  <a:gd name="T6" fmla="*/ 0 w 322"/>
                  <a:gd name="T7" fmla="*/ 0 h 29"/>
                  <a:gd name="T8" fmla="*/ 100 w 322"/>
                  <a:gd name="T9" fmla="*/ 29 h 29"/>
                </a:gdLst>
                <a:ahLst/>
                <a:cxnLst>
                  <a:cxn ang="0">
                    <a:pos x="T0" y="T1"/>
                  </a:cxn>
                  <a:cxn ang="0">
                    <a:pos x="T2" y="T3"/>
                  </a:cxn>
                  <a:cxn ang="0">
                    <a:pos x="T4" y="T5"/>
                  </a:cxn>
                  <a:cxn ang="0">
                    <a:pos x="T6" y="T7"/>
                  </a:cxn>
                  <a:cxn ang="0">
                    <a:pos x="T8" y="T9"/>
                  </a:cxn>
                </a:cxnLst>
                <a:rect l="0" t="0" r="r" b="b"/>
                <a:pathLst>
                  <a:path w="322" h="29">
                    <a:moveTo>
                      <a:pt x="100" y="29"/>
                    </a:moveTo>
                    <a:lnTo>
                      <a:pt x="322" y="29"/>
                    </a:lnTo>
                    <a:lnTo>
                      <a:pt x="167" y="0"/>
                    </a:lnTo>
                    <a:lnTo>
                      <a:pt x="0" y="0"/>
                    </a:lnTo>
                    <a:lnTo>
                      <a:pt x="100" y="29"/>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201" name="Rectangle 33"/>
              <p:cNvSpPr>
                <a:spLocks noChangeArrowheads="1"/>
              </p:cNvSpPr>
              <p:nvPr/>
            </p:nvSpPr>
            <p:spPr bwMode="auto">
              <a:xfrm>
                <a:off x="3456" y="2984"/>
                <a:ext cx="213" cy="254"/>
              </a:xfrm>
              <a:prstGeom prst="rect">
                <a:avLst/>
              </a:prstGeom>
              <a:solidFill>
                <a:srgbClr val="C0C0C0"/>
              </a:solidFill>
              <a:ln w="3175">
                <a:solidFill>
                  <a:srgbClr val="808080"/>
                </a:solidFill>
                <a:miter lim="800000"/>
                <a:headEnd/>
                <a:tailEnd/>
              </a:ln>
            </p:spPr>
            <p:txBody>
              <a:bodyPr/>
              <a:lstStyle/>
              <a:p>
                <a:endParaRPr lang="zh-CN" altLang="en-US"/>
              </a:p>
            </p:txBody>
          </p:sp>
          <p:sp>
            <p:nvSpPr>
              <p:cNvPr id="202" name="Freeform 34"/>
              <p:cNvSpPr>
                <a:spLocks/>
              </p:cNvSpPr>
              <p:nvPr/>
            </p:nvSpPr>
            <p:spPr bwMode="auto">
              <a:xfrm>
                <a:off x="3458" y="2844"/>
                <a:ext cx="225" cy="127"/>
              </a:xfrm>
              <a:custGeom>
                <a:avLst/>
                <a:gdLst>
                  <a:gd name="T0" fmla="*/ 0 w 225"/>
                  <a:gd name="T1" fmla="*/ 0 h 127"/>
                  <a:gd name="T2" fmla="*/ 215 w 225"/>
                  <a:gd name="T3" fmla="*/ 0 h 127"/>
                  <a:gd name="T4" fmla="*/ 225 w 225"/>
                  <a:gd name="T5" fmla="*/ 127 h 127"/>
                  <a:gd name="T6" fmla="*/ 9 w 225"/>
                  <a:gd name="T7" fmla="*/ 127 h 127"/>
                  <a:gd name="T8" fmla="*/ 0 w 225"/>
                  <a:gd name="T9" fmla="*/ 0 h 127"/>
                </a:gdLst>
                <a:ahLst/>
                <a:cxnLst>
                  <a:cxn ang="0">
                    <a:pos x="T0" y="T1"/>
                  </a:cxn>
                  <a:cxn ang="0">
                    <a:pos x="T2" y="T3"/>
                  </a:cxn>
                  <a:cxn ang="0">
                    <a:pos x="T4" y="T5"/>
                  </a:cxn>
                  <a:cxn ang="0">
                    <a:pos x="T6" y="T7"/>
                  </a:cxn>
                  <a:cxn ang="0">
                    <a:pos x="T8" y="T9"/>
                  </a:cxn>
                </a:cxnLst>
                <a:rect l="0" t="0" r="r" b="b"/>
                <a:pathLst>
                  <a:path w="225" h="127">
                    <a:moveTo>
                      <a:pt x="0" y="0"/>
                    </a:moveTo>
                    <a:lnTo>
                      <a:pt x="215" y="0"/>
                    </a:lnTo>
                    <a:lnTo>
                      <a:pt x="225" y="127"/>
                    </a:lnTo>
                    <a:lnTo>
                      <a:pt x="9" y="127"/>
                    </a:lnTo>
                    <a:lnTo>
                      <a:pt x="0"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203" name="Freeform 35"/>
              <p:cNvSpPr>
                <a:spLocks/>
              </p:cNvSpPr>
              <p:nvPr/>
            </p:nvSpPr>
            <p:spPr bwMode="auto">
              <a:xfrm>
                <a:off x="3455" y="2971"/>
                <a:ext cx="228" cy="13"/>
              </a:xfrm>
              <a:custGeom>
                <a:avLst/>
                <a:gdLst>
                  <a:gd name="T0" fmla="*/ 0 w 228"/>
                  <a:gd name="T1" fmla="*/ 13 h 13"/>
                  <a:gd name="T2" fmla="*/ 210 w 228"/>
                  <a:gd name="T3" fmla="*/ 13 h 13"/>
                  <a:gd name="T4" fmla="*/ 228 w 228"/>
                  <a:gd name="T5" fmla="*/ 0 h 13"/>
                  <a:gd name="T6" fmla="*/ 12 w 228"/>
                  <a:gd name="T7" fmla="*/ 0 h 13"/>
                  <a:gd name="T8" fmla="*/ 0 w 228"/>
                  <a:gd name="T9" fmla="*/ 13 h 13"/>
                </a:gdLst>
                <a:ahLst/>
                <a:cxnLst>
                  <a:cxn ang="0">
                    <a:pos x="T0" y="T1"/>
                  </a:cxn>
                  <a:cxn ang="0">
                    <a:pos x="T2" y="T3"/>
                  </a:cxn>
                  <a:cxn ang="0">
                    <a:pos x="T4" y="T5"/>
                  </a:cxn>
                  <a:cxn ang="0">
                    <a:pos x="T6" y="T7"/>
                  </a:cxn>
                  <a:cxn ang="0">
                    <a:pos x="T8" y="T9"/>
                  </a:cxn>
                </a:cxnLst>
                <a:rect l="0" t="0" r="r" b="b"/>
                <a:pathLst>
                  <a:path w="228" h="13">
                    <a:moveTo>
                      <a:pt x="0" y="13"/>
                    </a:moveTo>
                    <a:lnTo>
                      <a:pt x="210" y="13"/>
                    </a:lnTo>
                    <a:lnTo>
                      <a:pt x="228" y="0"/>
                    </a:lnTo>
                    <a:lnTo>
                      <a:pt x="12" y="0"/>
                    </a:lnTo>
                    <a:lnTo>
                      <a:pt x="0" y="13"/>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204" name="Freeform 36"/>
              <p:cNvSpPr>
                <a:spLocks/>
              </p:cNvSpPr>
              <p:nvPr/>
            </p:nvSpPr>
            <p:spPr bwMode="auto">
              <a:xfrm>
                <a:off x="3459" y="2838"/>
                <a:ext cx="18" cy="398"/>
              </a:xfrm>
              <a:custGeom>
                <a:avLst/>
                <a:gdLst>
                  <a:gd name="T0" fmla="*/ 0 w 18"/>
                  <a:gd name="T1" fmla="*/ 0 h 398"/>
                  <a:gd name="T2" fmla="*/ 10 w 18"/>
                  <a:gd name="T3" fmla="*/ 7 h 398"/>
                  <a:gd name="T4" fmla="*/ 18 w 18"/>
                  <a:gd name="T5" fmla="*/ 133 h 398"/>
                  <a:gd name="T6" fmla="*/ 8 w 18"/>
                  <a:gd name="T7" fmla="*/ 148 h 398"/>
                  <a:gd name="T8" fmla="*/ 8 w 18"/>
                  <a:gd name="T9" fmla="*/ 398 h 398"/>
                </a:gdLst>
                <a:ahLst/>
                <a:cxnLst>
                  <a:cxn ang="0">
                    <a:pos x="T0" y="T1"/>
                  </a:cxn>
                  <a:cxn ang="0">
                    <a:pos x="T2" y="T3"/>
                  </a:cxn>
                  <a:cxn ang="0">
                    <a:pos x="T4" y="T5"/>
                  </a:cxn>
                  <a:cxn ang="0">
                    <a:pos x="T6" y="T7"/>
                  </a:cxn>
                  <a:cxn ang="0">
                    <a:pos x="T8" y="T9"/>
                  </a:cxn>
                </a:cxnLst>
                <a:rect l="0" t="0" r="r" b="b"/>
                <a:pathLst>
                  <a:path w="18" h="398">
                    <a:moveTo>
                      <a:pt x="0" y="0"/>
                    </a:moveTo>
                    <a:lnTo>
                      <a:pt x="10" y="7"/>
                    </a:lnTo>
                    <a:lnTo>
                      <a:pt x="18"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Freeform 37"/>
              <p:cNvSpPr>
                <a:spLocks/>
              </p:cNvSpPr>
              <p:nvPr/>
            </p:nvSpPr>
            <p:spPr bwMode="auto">
              <a:xfrm>
                <a:off x="3466" y="2838"/>
                <a:ext cx="17" cy="398"/>
              </a:xfrm>
              <a:custGeom>
                <a:avLst/>
                <a:gdLst>
                  <a:gd name="T0" fmla="*/ 0 w 17"/>
                  <a:gd name="T1" fmla="*/ 0 h 398"/>
                  <a:gd name="T2" fmla="*/ 8 w 17"/>
                  <a:gd name="T3" fmla="*/ 7 h 398"/>
                  <a:gd name="T4" fmla="*/ 17 w 17"/>
                  <a:gd name="T5" fmla="*/ 133 h 398"/>
                  <a:gd name="T6" fmla="*/ 8 w 17"/>
                  <a:gd name="T7" fmla="*/ 148 h 398"/>
                  <a:gd name="T8" fmla="*/ 8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Freeform 38"/>
              <p:cNvSpPr>
                <a:spLocks/>
              </p:cNvSpPr>
              <p:nvPr/>
            </p:nvSpPr>
            <p:spPr bwMode="auto">
              <a:xfrm>
                <a:off x="3472" y="2838"/>
                <a:ext cx="19" cy="398"/>
              </a:xfrm>
              <a:custGeom>
                <a:avLst/>
                <a:gdLst>
                  <a:gd name="T0" fmla="*/ 0 w 19"/>
                  <a:gd name="T1" fmla="*/ 0 h 398"/>
                  <a:gd name="T2" fmla="*/ 10 w 19"/>
                  <a:gd name="T3" fmla="*/ 7 h 398"/>
                  <a:gd name="T4" fmla="*/ 19 w 19"/>
                  <a:gd name="T5" fmla="*/ 133 h 398"/>
                  <a:gd name="T6" fmla="*/ 8 w 19"/>
                  <a:gd name="T7" fmla="*/ 148 h 398"/>
                  <a:gd name="T8" fmla="*/ 8 w 19"/>
                  <a:gd name="T9" fmla="*/ 398 h 398"/>
                </a:gdLst>
                <a:ahLst/>
                <a:cxnLst>
                  <a:cxn ang="0">
                    <a:pos x="T0" y="T1"/>
                  </a:cxn>
                  <a:cxn ang="0">
                    <a:pos x="T2" y="T3"/>
                  </a:cxn>
                  <a:cxn ang="0">
                    <a:pos x="T4" y="T5"/>
                  </a:cxn>
                  <a:cxn ang="0">
                    <a:pos x="T6" y="T7"/>
                  </a:cxn>
                  <a:cxn ang="0">
                    <a:pos x="T8" y="T9"/>
                  </a:cxn>
                </a:cxnLst>
                <a:rect l="0" t="0" r="r" b="b"/>
                <a:pathLst>
                  <a:path w="19" h="398">
                    <a:moveTo>
                      <a:pt x="0" y="0"/>
                    </a:moveTo>
                    <a:lnTo>
                      <a:pt x="10" y="7"/>
                    </a:lnTo>
                    <a:lnTo>
                      <a:pt x="19"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Freeform 39"/>
              <p:cNvSpPr>
                <a:spLocks/>
              </p:cNvSpPr>
              <p:nvPr/>
            </p:nvSpPr>
            <p:spPr bwMode="auto">
              <a:xfrm>
                <a:off x="3478" y="2838"/>
                <a:ext cx="19" cy="397"/>
              </a:xfrm>
              <a:custGeom>
                <a:avLst/>
                <a:gdLst>
                  <a:gd name="T0" fmla="*/ 0 w 19"/>
                  <a:gd name="T1" fmla="*/ 0 h 397"/>
                  <a:gd name="T2" fmla="*/ 10 w 19"/>
                  <a:gd name="T3" fmla="*/ 6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6"/>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 name="Freeform 40"/>
              <p:cNvSpPr>
                <a:spLocks/>
              </p:cNvSpPr>
              <p:nvPr/>
            </p:nvSpPr>
            <p:spPr bwMode="auto">
              <a:xfrm>
                <a:off x="3485" y="2838"/>
                <a:ext cx="19" cy="397"/>
              </a:xfrm>
              <a:custGeom>
                <a:avLst/>
                <a:gdLst>
                  <a:gd name="T0" fmla="*/ 0 w 19"/>
                  <a:gd name="T1" fmla="*/ 0 h 397"/>
                  <a:gd name="T2" fmla="*/ 9 w 19"/>
                  <a:gd name="T3" fmla="*/ 7 h 397"/>
                  <a:gd name="T4" fmla="*/ 19 w 19"/>
                  <a:gd name="T5" fmla="*/ 132 h 397"/>
                  <a:gd name="T6" fmla="*/ 9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9" y="7"/>
                    </a:lnTo>
                    <a:lnTo>
                      <a:pt x="19" y="132"/>
                    </a:lnTo>
                    <a:lnTo>
                      <a:pt x="9"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 name="Freeform 41"/>
              <p:cNvSpPr>
                <a:spLocks/>
              </p:cNvSpPr>
              <p:nvPr/>
            </p:nvSpPr>
            <p:spPr bwMode="auto">
              <a:xfrm>
                <a:off x="3491" y="2838"/>
                <a:ext cx="19" cy="397"/>
              </a:xfrm>
              <a:custGeom>
                <a:avLst/>
                <a:gdLst>
                  <a:gd name="T0" fmla="*/ 0 w 19"/>
                  <a:gd name="T1" fmla="*/ 0 h 397"/>
                  <a:gd name="T2" fmla="*/ 10 w 19"/>
                  <a:gd name="T3" fmla="*/ 7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7"/>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 name="Freeform 42"/>
              <p:cNvSpPr>
                <a:spLocks/>
              </p:cNvSpPr>
              <p:nvPr/>
            </p:nvSpPr>
            <p:spPr bwMode="auto">
              <a:xfrm>
                <a:off x="3499" y="2838"/>
                <a:ext cx="17" cy="398"/>
              </a:xfrm>
              <a:custGeom>
                <a:avLst/>
                <a:gdLst>
                  <a:gd name="T0" fmla="*/ 0 w 17"/>
                  <a:gd name="T1" fmla="*/ 0 h 398"/>
                  <a:gd name="T2" fmla="*/ 8 w 17"/>
                  <a:gd name="T3" fmla="*/ 7 h 398"/>
                  <a:gd name="T4" fmla="*/ 17 w 17"/>
                  <a:gd name="T5" fmla="*/ 132 h 398"/>
                  <a:gd name="T6" fmla="*/ 6 w 17"/>
                  <a:gd name="T7" fmla="*/ 146 h 398"/>
                  <a:gd name="T8" fmla="*/ 6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2"/>
                    </a:lnTo>
                    <a:lnTo>
                      <a:pt x="6" y="146"/>
                    </a:lnTo>
                    <a:lnTo>
                      <a:pt x="6"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 name="Freeform 43"/>
              <p:cNvSpPr>
                <a:spLocks/>
              </p:cNvSpPr>
              <p:nvPr/>
            </p:nvSpPr>
            <p:spPr bwMode="auto">
              <a:xfrm>
                <a:off x="3505" y="2838"/>
                <a:ext cx="16" cy="397"/>
              </a:xfrm>
              <a:custGeom>
                <a:avLst/>
                <a:gdLst>
                  <a:gd name="T0" fmla="*/ 0 w 16"/>
                  <a:gd name="T1" fmla="*/ 0 h 397"/>
                  <a:gd name="T2" fmla="*/ 7 w 16"/>
                  <a:gd name="T3" fmla="*/ 7 h 397"/>
                  <a:gd name="T4" fmla="*/ 16 w 16"/>
                  <a:gd name="T5" fmla="*/ 132 h 397"/>
                  <a:gd name="T6" fmla="*/ 7 w 16"/>
                  <a:gd name="T7" fmla="*/ 146 h 397"/>
                  <a:gd name="T8" fmla="*/ 7 w 16"/>
                  <a:gd name="T9" fmla="*/ 397 h 397"/>
                </a:gdLst>
                <a:ahLst/>
                <a:cxnLst>
                  <a:cxn ang="0">
                    <a:pos x="T0" y="T1"/>
                  </a:cxn>
                  <a:cxn ang="0">
                    <a:pos x="T2" y="T3"/>
                  </a:cxn>
                  <a:cxn ang="0">
                    <a:pos x="T4" y="T5"/>
                  </a:cxn>
                  <a:cxn ang="0">
                    <a:pos x="T6" y="T7"/>
                  </a:cxn>
                  <a:cxn ang="0">
                    <a:pos x="T8" y="T9"/>
                  </a:cxn>
                </a:cxnLst>
                <a:rect l="0" t="0" r="r" b="b"/>
                <a:pathLst>
                  <a:path w="16" h="397">
                    <a:moveTo>
                      <a:pt x="0" y="0"/>
                    </a:moveTo>
                    <a:lnTo>
                      <a:pt x="7" y="7"/>
                    </a:lnTo>
                    <a:lnTo>
                      <a:pt x="16" y="132"/>
                    </a:lnTo>
                    <a:lnTo>
                      <a:pt x="7" y="146"/>
                    </a:lnTo>
                    <a:lnTo>
                      <a:pt x="7"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 name="Rectangle 44"/>
              <p:cNvSpPr>
                <a:spLocks noChangeArrowheads="1"/>
              </p:cNvSpPr>
              <p:nvPr/>
            </p:nvSpPr>
            <p:spPr bwMode="auto">
              <a:xfrm>
                <a:off x="3520" y="3015"/>
                <a:ext cx="131" cy="191"/>
              </a:xfrm>
              <a:prstGeom prst="rect">
                <a:avLst/>
              </a:prstGeom>
              <a:solidFill>
                <a:srgbClr val="C0C0C0"/>
              </a:solidFill>
              <a:ln w="3175">
                <a:solidFill>
                  <a:srgbClr val="808080"/>
                </a:solidFill>
                <a:miter lim="800000"/>
                <a:headEnd/>
                <a:tailEnd/>
              </a:ln>
            </p:spPr>
            <p:txBody>
              <a:bodyPr/>
              <a:lstStyle/>
              <a:p>
                <a:endParaRPr lang="zh-CN" altLang="en-US"/>
              </a:p>
            </p:txBody>
          </p:sp>
          <p:sp>
            <p:nvSpPr>
              <p:cNvPr id="213" name="Rectangle 45"/>
              <p:cNvSpPr>
                <a:spLocks noChangeArrowheads="1"/>
              </p:cNvSpPr>
              <p:nvPr/>
            </p:nvSpPr>
            <p:spPr bwMode="auto">
              <a:xfrm>
                <a:off x="3520" y="3060"/>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214" name="Rectangle 46"/>
              <p:cNvSpPr>
                <a:spLocks noChangeArrowheads="1"/>
              </p:cNvSpPr>
              <p:nvPr/>
            </p:nvSpPr>
            <p:spPr bwMode="auto">
              <a:xfrm>
                <a:off x="3520" y="3096"/>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215" name="Rectangle 47"/>
              <p:cNvSpPr>
                <a:spLocks noChangeArrowheads="1"/>
              </p:cNvSpPr>
              <p:nvPr/>
            </p:nvSpPr>
            <p:spPr bwMode="auto">
              <a:xfrm>
                <a:off x="3520" y="3132"/>
                <a:ext cx="131" cy="38"/>
              </a:xfrm>
              <a:prstGeom prst="rect">
                <a:avLst/>
              </a:prstGeom>
              <a:solidFill>
                <a:srgbClr val="C0C0C0"/>
              </a:solidFill>
              <a:ln w="3175">
                <a:solidFill>
                  <a:srgbClr val="808080"/>
                </a:solidFill>
                <a:miter lim="800000"/>
                <a:headEnd/>
                <a:tailEnd/>
              </a:ln>
            </p:spPr>
            <p:txBody>
              <a:bodyPr/>
              <a:lstStyle/>
              <a:p>
                <a:endParaRPr lang="zh-CN" altLang="en-US"/>
              </a:p>
            </p:txBody>
          </p:sp>
          <p:sp>
            <p:nvSpPr>
              <p:cNvPr id="216" name="Rectangle 48"/>
              <p:cNvSpPr>
                <a:spLocks noChangeArrowheads="1"/>
              </p:cNvSpPr>
              <p:nvPr/>
            </p:nvSpPr>
            <p:spPr bwMode="auto">
              <a:xfrm>
                <a:off x="3540" y="3060"/>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217" name="Rectangle 49"/>
              <p:cNvSpPr>
                <a:spLocks noChangeArrowheads="1"/>
              </p:cNvSpPr>
              <p:nvPr/>
            </p:nvSpPr>
            <p:spPr bwMode="auto">
              <a:xfrm>
                <a:off x="3540" y="3105"/>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218" name="Freeform 50"/>
              <p:cNvSpPr>
                <a:spLocks/>
              </p:cNvSpPr>
              <p:nvPr/>
            </p:nvSpPr>
            <p:spPr bwMode="auto">
              <a:xfrm>
                <a:off x="3605" y="3022"/>
                <a:ext cx="5" cy="26"/>
              </a:xfrm>
              <a:custGeom>
                <a:avLst/>
                <a:gdLst>
                  <a:gd name="T0" fmla="*/ 5 w 5"/>
                  <a:gd name="T1" fmla="*/ 0 h 26"/>
                  <a:gd name="T2" fmla="*/ 5 w 5"/>
                  <a:gd name="T3" fmla="*/ 26 h 26"/>
                  <a:gd name="T4" fmla="*/ 0 w 5"/>
                  <a:gd name="T5" fmla="*/ 12 h 26"/>
                  <a:gd name="T6" fmla="*/ 5 w 5"/>
                  <a:gd name="T7" fmla="*/ 0 h 26"/>
                </a:gdLst>
                <a:ahLst/>
                <a:cxnLst>
                  <a:cxn ang="0">
                    <a:pos x="T0" y="T1"/>
                  </a:cxn>
                  <a:cxn ang="0">
                    <a:pos x="T2" y="T3"/>
                  </a:cxn>
                  <a:cxn ang="0">
                    <a:pos x="T4" y="T5"/>
                  </a:cxn>
                  <a:cxn ang="0">
                    <a:pos x="T6" y="T7"/>
                  </a:cxn>
                </a:cxnLst>
                <a:rect l="0" t="0" r="r" b="b"/>
                <a:pathLst>
                  <a:path w="5" h="26">
                    <a:moveTo>
                      <a:pt x="5" y="0"/>
                    </a:moveTo>
                    <a:lnTo>
                      <a:pt x="5" y="26"/>
                    </a:lnTo>
                    <a:lnTo>
                      <a:pt x="0" y="12"/>
                    </a:lnTo>
                    <a:lnTo>
                      <a:pt x="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Rectangle 51"/>
              <p:cNvSpPr>
                <a:spLocks noChangeArrowheads="1"/>
              </p:cNvSpPr>
              <p:nvPr/>
            </p:nvSpPr>
            <p:spPr bwMode="auto">
              <a:xfrm>
                <a:off x="3520" y="3015"/>
                <a:ext cx="131" cy="37"/>
              </a:xfrm>
              <a:prstGeom prst="rect">
                <a:avLst/>
              </a:prstGeom>
              <a:solidFill>
                <a:srgbClr val="A0A0A0"/>
              </a:solidFill>
              <a:ln w="3175">
                <a:solidFill>
                  <a:srgbClr val="808080"/>
                </a:solidFill>
                <a:miter lim="800000"/>
                <a:headEnd/>
                <a:tailEnd/>
              </a:ln>
            </p:spPr>
            <p:txBody>
              <a:bodyPr/>
              <a:lstStyle/>
              <a:p>
                <a:endParaRPr lang="zh-CN" altLang="en-US"/>
              </a:p>
            </p:txBody>
          </p:sp>
          <p:sp>
            <p:nvSpPr>
              <p:cNvPr id="220" name="Freeform 52"/>
              <p:cNvSpPr>
                <a:spLocks/>
              </p:cNvSpPr>
              <p:nvPr/>
            </p:nvSpPr>
            <p:spPr bwMode="auto">
              <a:xfrm>
                <a:off x="3583" y="3022"/>
                <a:ext cx="27" cy="12"/>
              </a:xfrm>
              <a:custGeom>
                <a:avLst/>
                <a:gdLst>
                  <a:gd name="T0" fmla="*/ 27 w 27"/>
                  <a:gd name="T1" fmla="*/ 0 h 12"/>
                  <a:gd name="T2" fmla="*/ 2 w 27"/>
                  <a:gd name="T3" fmla="*/ 0 h 12"/>
                  <a:gd name="T4" fmla="*/ 0 w 27"/>
                  <a:gd name="T5" fmla="*/ 12 h 12"/>
                  <a:gd name="T6" fmla="*/ 24 w 27"/>
                  <a:gd name="T7" fmla="*/ 12 h 12"/>
                  <a:gd name="T8" fmla="*/ 27 w 27"/>
                  <a:gd name="T9" fmla="*/ 0 h 12"/>
                </a:gdLst>
                <a:ahLst/>
                <a:cxnLst>
                  <a:cxn ang="0">
                    <a:pos x="T0" y="T1"/>
                  </a:cxn>
                  <a:cxn ang="0">
                    <a:pos x="T2" y="T3"/>
                  </a:cxn>
                  <a:cxn ang="0">
                    <a:pos x="T4" y="T5"/>
                  </a:cxn>
                  <a:cxn ang="0">
                    <a:pos x="T6" y="T7"/>
                  </a:cxn>
                  <a:cxn ang="0">
                    <a:pos x="T8" y="T9"/>
                  </a:cxn>
                </a:cxnLst>
                <a:rect l="0" t="0" r="r" b="b"/>
                <a:pathLst>
                  <a:path w="27" h="12">
                    <a:moveTo>
                      <a:pt x="27" y="0"/>
                    </a:moveTo>
                    <a:lnTo>
                      <a:pt x="2" y="0"/>
                    </a:lnTo>
                    <a:lnTo>
                      <a:pt x="0" y="12"/>
                    </a:lnTo>
                    <a:lnTo>
                      <a:pt x="24" y="12"/>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53"/>
              <p:cNvSpPr>
                <a:spLocks/>
              </p:cNvSpPr>
              <p:nvPr/>
            </p:nvSpPr>
            <p:spPr bwMode="auto">
              <a:xfrm>
                <a:off x="3583" y="3038"/>
                <a:ext cx="63" cy="10"/>
              </a:xfrm>
              <a:custGeom>
                <a:avLst/>
                <a:gdLst>
                  <a:gd name="T0" fmla="*/ 63 w 63"/>
                  <a:gd name="T1" fmla="*/ 10 h 10"/>
                  <a:gd name="T2" fmla="*/ 2 w 63"/>
                  <a:gd name="T3" fmla="*/ 10 h 10"/>
                  <a:gd name="T4" fmla="*/ 0 w 63"/>
                  <a:gd name="T5" fmla="*/ 0 h 10"/>
                  <a:gd name="T6" fmla="*/ 60 w 63"/>
                  <a:gd name="T7" fmla="*/ 0 h 10"/>
                  <a:gd name="T8" fmla="*/ 63 w 63"/>
                  <a:gd name="T9" fmla="*/ 10 h 10"/>
                </a:gdLst>
                <a:ahLst/>
                <a:cxnLst>
                  <a:cxn ang="0">
                    <a:pos x="T0" y="T1"/>
                  </a:cxn>
                  <a:cxn ang="0">
                    <a:pos x="T2" y="T3"/>
                  </a:cxn>
                  <a:cxn ang="0">
                    <a:pos x="T4" y="T5"/>
                  </a:cxn>
                  <a:cxn ang="0">
                    <a:pos x="T6" y="T7"/>
                  </a:cxn>
                  <a:cxn ang="0">
                    <a:pos x="T8" y="T9"/>
                  </a:cxn>
                </a:cxnLst>
                <a:rect l="0" t="0" r="r" b="b"/>
                <a:pathLst>
                  <a:path w="63" h="10">
                    <a:moveTo>
                      <a:pt x="63" y="10"/>
                    </a:moveTo>
                    <a:lnTo>
                      <a:pt x="2" y="10"/>
                    </a:lnTo>
                    <a:lnTo>
                      <a:pt x="0" y="0"/>
                    </a:lnTo>
                    <a:lnTo>
                      <a:pt x="60" y="0"/>
                    </a:lnTo>
                    <a:lnTo>
                      <a:pt x="63"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Freeform 54"/>
              <p:cNvSpPr>
                <a:spLocks/>
              </p:cNvSpPr>
              <p:nvPr/>
            </p:nvSpPr>
            <p:spPr bwMode="auto">
              <a:xfrm>
                <a:off x="3610" y="3026"/>
                <a:ext cx="36" cy="6"/>
              </a:xfrm>
              <a:custGeom>
                <a:avLst/>
                <a:gdLst>
                  <a:gd name="T0" fmla="*/ 36 w 36"/>
                  <a:gd name="T1" fmla="*/ 0 h 6"/>
                  <a:gd name="T2" fmla="*/ 1 w 36"/>
                  <a:gd name="T3" fmla="*/ 0 h 6"/>
                  <a:gd name="T4" fmla="*/ 0 w 36"/>
                  <a:gd name="T5" fmla="*/ 6 h 6"/>
                  <a:gd name="T6" fmla="*/ 33 w 36"/>
                  <a:gd name="T7" fmla="*/ 6 h 6"/>
                  <a:gd name="T8" fmla="*/ 36 w 36"/>
                  <a:gd name="T9" fmla="*/ 0 h 6"/>
                </a:gdLst>
                <a:ahLst/>
                <a:cxnLst>
                  <a:cxn ang="0">
                    <a:pos x="T0" y="T1"/>
                  </a:cxn>
                  <a:cxn ang="0">
                    <a:pos x="T2" y="T3"/>
                  </a:cxn>
                  <a:cxn ang="0">
                    <a:pos x="T4" y="T5"/>
                  </a:cxn>
                  <a:cxn ang="0">
                    <a:pos x="T6" y="T7"/>
                  </a:cxn>
                  <a:cxn ang="0">
                    <a:pos x="T8" y="T9"/>
                  </a:cxn>
                </a:cxnLst>
                <a:rect l="0" t="0" r="r" b="b"/>
                <a:pathLst>
                  <a:path w="36" h="6">
                    <a:moveTo>
                      <a:pt x="36" y="0"/>
                    </a:moveTo>
                    <a:lnTo>
                      <a:pt x="1" y="0"/>
                    </a:lnTo>
                    <a:lnTo>
                      <a:pt x="0" y="6"/>
                    </a:lnTo>
                    <a:lnTo>
                      <a:pt x="33" y="6"/>
                    </a:lnTo>
                    <a:lnTo>
                      <a:pt x="3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Freeform 55"/>
              <p:cNvSpPr>
                <a:spLocks/>
              </p:cNvSpPr>
              <p:nvPr/>
            </p:nvSpPr>
            <p:spPr bwMode="auto">
              <a:xfrm>
                <a:off x="3642" y="3026"/>
                <a:ext cx="4" cy="22"/>
              </a:xfrm>
              <a:custGeom>
                <a:avLst/>
                <a:gdLst>
                  <a:gd name="T0" fmla="*/ 4 w 4"/>
                  <a:gd name="T1" fmla="*/ 0 h 22"/>
                  <a:gd name="T2" fmla="*/ 4 w 4"/>
                  <a:gd name="T3" fmla="*/ 22 h 22"/>
                  <a:gd name="T4" fmla="*/ 0 w 4"/>
                  <a:gd name="T5" fmla="*/ 8 h 22"/>
                  <a:gd name="T6" fmla="*/ 4 w 4"/>
                  <a:gd name="T7" fmla="*/ 0 h 22"/>
                </a:gdLst>
                <a:ahLst/>
                <a:cxnLst>
                  <a:cxn ang="0">
                    <a:pos x="T0" y="T1"/>
                  </a:cxn>
                  <a:cxn ang="0">
                    <a:pos x="T2" y="T3"/>
                  </a:cxn>
                  <a:cxn ang="0">
                    <a:pos x="T4" y="T5"/>
                  </a:cxn>
                  <a:cxn ang="0">
                    <a:pos x="T6" y="T7"/>
                  </a:cxn>
                </a:cxnLst>
                <a:rect l="0" t="0" r="r" b="b"/>
                <a:pathLst>
                  <a:path w="4" h="22">
                    <a:moveTo>
                      <a:pt x="4" y="0"/>
                    </a:moveTo>
                    <a:lnTo>
                      <a:pt x="4" y="22"/>
                    </a:lnTo>
                    <a:lnTo>
                      <a:pt x="0" y="8"/>
                    </a:lnTo>
                    <a:lnTo>
                      <a:pt x="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Oval 56"/>
              <p:cNvSpPr>
                <a:spLocks noChangeArrowheads="1"/>
              </p:cNvSpPr>
              <p:nvPr/>
            </p:nvSpPr>
            <p:spPr bwMode="auto">
              <a:xfrm>
                <a:off x="3610" y="3042"/>
                <a:ext cx="1" cy="3"/>
              </a:xfrm>
              <a:prstGeom prst="ellipse">
                <a:avLst/>
              </a:prstGeom>
              <a:solidFill>
                <a:srgbClr val="C0C0C0"/>
              </a:solidFill>
              <a:ln w="3175">
                <a:solidFill>
                  <a:srgbClr val="808080"/>
                </a:solidFill>
                <a:round/>
                <a:headEnd/>
                <a:tailEnd/>
              </a:ln>
            </p:spPr>
            <p:txBody>
              <a:bodyPr/>
              <a:lstStyle/>
              <a:p>
                <a:endParaRPr lang="zh-CN" altLang="en-US"/>
              </a:p>
            </p:txBody>
          </p:sp>
          <p:sp>
            <p:nvSpPr>
              <p:cNvPr id="225" name="Freeform 57"/>
              <p:cNvSpPr>
                <a:spLocks/>
              </p:cNvSpPr>
              <p:nvPr/>
            </p:nvSpPr>
            <p:spPr bwMode="auto">
              <a:xfrm>
                <a:off x="3610" y="3021"/>
                <a:ext cx="11" cy="30"/>
              </a:xfrm>
              <a:custGeom>
                <a:avLst/>
                <a:gdLst>
                  <a:gd name="T0" fmla="*/ 8 w 11"/>
                  <a:gd name="T1" fmla="*/ 0 h 30"/>
                  <a:gd name="T2" fmla="*/ 5 w 11"/>
                  <a:gd name="T3" fmla="*/ 0 h 30"/>
                  <a:gd name="T4" fmla="*/ 1 w 11"/>
                  <a:gd name="T5" fmla="*/ 1 h 30"/>
                  <a:gd name="T6" fmla="*/ 0 w 11"/>
                  <a:gd name="T7" fmla="*/ 4 h 30"/>
                  <a:gd name="T8" fmla="*/ 0 w 11"/>
                  <a:gd name="T9" fmla="*/ 11 h 30"/>
                  <a:gd name="T10" fmla="*/ 1 w 11"/>
                  <a:gd name="T11" fmla="*/ 29 h 30"/>
                  <a:gd name="T12" fmla="*/ 5 w 11"/>
                  <a:gd name="T13" fmla="*/ 30 h 30"/>
                  <a:gd name="T14" fmla="*/ 5 w 11"/>
                  <a:gd name="T15" fmla="*/ 14 h 30"/>
                  <a:gd name="T16" fmla="*/ 9 w 11"/>
                  <a:gd name="T17" fmla="*/ 7 h 30"/>
                  <a:gd name="T18" fmla="*/ 11 w 11"/>
                  <a:gd name="T19" fmla="*/ 4 h 30"/>
                  <a:gd name="T20" fmla="*/ 11 w 11"/>
                  <a:gd name="T21" fmla="*/ 1 h 30"/>
                  <a:gd name="T22" fmla="*/ 8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8" y="0"/>
                    </a:moveTo>
                    <a:lnTo>
                      <a:pt x="5" y="0"/>
                    </a:lnTo>
                    <a:lnTo>
                      <a:pt x="1" y="1"/>
                    </a:lnTo>
                    <a:lnTo>
                      <a:pt x="0" y="4"/>
                    </a:lnTo>
                    <a:lnTo>
                      <a:pt x="0" y="11"/>
                    </a:lnTo>
                    <a:lnTo>
                      <a:pt x="1" y="29"/>
                    </a:lnTo>
                    <a:lnTo>
                      <a:pt x="5" y="30"/>
                    </a:lnTo>
                    <a:lnTo>
                      <a:pt x="5" y="14"/>
                    </a:lnTo>
                    <a:lnTo>
                      <a:pt x="9" y="7"/>
                    </a:lnTo>
                    <a:lnTo>
                      <a:pt x="11" y="4"/>
                    </a:lnTo>
                    <a:lnTo>
                      <a:pt x="11" y="1"/>
                    </a:lnTo>
                    <a:lnTo>
                      <a:pt x="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Freeform 58"/>
              <p:cNvSpPr>
                <a:spLocks/>
              </p:cNvSpPr>
              <p:nvPr/>
            </p:nvSpPr>
            <p:spPr bwMode="auto">
              <a:xfrm>
                <a:off x="3610" y="3021"/>
                <a:ext cx="13" cy="30"/>
              </a:xfrm>
              <a:custGeom>
                <a:avLst/>
                <a:gdLst>
                  <a:gd name="T0" fmla="*/ 9 w 13"/>
                  <a:gd name="T1" fmla="*/ 0 h 30"/>
                  <a:gd name="T2" fmla="*/ 5 w 13"/>
                  <a:gd name="T3" fmla="*/ 0 h 30"/>
                  <a:gd name="T4" fmla="*/ 1 w 13"/>
                  <a:gd name="T5" fmla="*/ 1 h 30"/>
                  <a:gd name="T6" fmla="*/ 1 w 13"/>
                  <a:gd name="T7" fmla="*/ 4 h 30"/>
                  <a:gd name="T8" fmla="*/ 0 w 13"/>
                  <a:gd name="T9" fmla="*/ 11 h 30"/>
                  <a:gd name="T10" fmla="*/ 3 w 13"/>
                  <a:gd name="T11" fmla="*/ 30 h 30"/>
                  <a:gd name="T12" fmla="*/ 5 w 13"/>
                  <a:gd name="T13" fmla="*/ 30 h 30"/>
                  <a:gd name="T14" fmla="*/ 5 w 13"/>
                  <a:gd name="T15" fmla="*/ 14 h 30"/>
                  <a:gd name="T16" fmla="*/ 11 w 13"/>
                  <a:gd name="T17" fmla="*/ 7 h 30"/>
                  <a:gd name="T18" fmla="*/ 13 w 13"/>
                  <a:gd name="T19" fmla="*/ 4 h 30"/>
                  <a:gd name="T20" fmla="*/ 13 w 13"/>
                  <a:gd name="T21" fmla="*/ 1 h 30"/>
                  <a:gd name="T22" fmla="*/ 9 w 1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0">
                    <a:moveTo>
                      <a:pt x="9" y="0"/>
                    </a:moveTo>
                    <a:lnTo>
                      <a:pt x="5" y="0"/>
                    </a:lnTo>
                    <a:lnTo>
                      <a:pt x="1" y="1"/>
                    </a:lnTo>
                    <a:lnTo>
                      <a:pt x="1" y="4"/>
                    </a:lnTo>
                    <a:lnTo>
                      <a:pt x="0" y="11"/>
                    </a:lnTo>
                    <a:lnTo>
                      <a:pt x="3" y="30"/>
                    </a:lnTo>
                    <a:lnTo>
                      <a:pt x="5" y="30"/>
                    </a:lnTo>
                    <a:lnTo>
                      <a:pt x="5" y="14"/>
                    </a:lnTo>
                    <a:lnTo>
                      <a:pt x="11" y="7"/>
                    </a:lnTo>
                    <a:lnTo>
                      <a:pt x="13" y="4"/>
                    </a:lnTo>
                    <a:lnTo>
                      <a:pt x="13" y="1"/>
                    </a:lnTo>
                    <a:lnTo>
                      <a:pt x="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Rectangle 59"/>
              <p:cNvSpPr>
                <a:spLocks noChangeArrowheads="1"/>
              </p:cNvSpPr>
              <p:nvPr/>
            </p:nvSpPr>
            <p:spPr bwMode="auto">
              <a:xfrm>
                <a:off x="3550" y="3068"/>
                <a:ext cx="69"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8" name="Freeform 60"/>
              <p:cNvSpPr>
                <a:spLocks/>
              </p:cNvSpPr>
              <p:nvPr/>
            </p:nvSpPr>
            <p:spPr bwMode="auto">
              <a:xfrm>
                <a:off x="3573" y="3077"/>
                <a:ext cx="34" cy="7"/>
              </a:xfrm>
              <a:custGeom>
                <a:avLst/>
                <a:gdLst>
                  <a:gd name="T0" fmla="*/ 0 w 34"/>
                  <a:gd name="T1" fmla="*/ 7 h 7"/>
                  <a:gd name="T2" fmla="*/ 0 w 34"/>
                  <a:gd name="T3" fmla="*/ 0 h 7"/>
                  <a:gd name="T4" fmla="*/ 34 w 34"/>
                  <a:gd name="T5" fmla="*/ 0 h 7"/>
                  <a:gd name="T6" fmla="*/ 34 w 34"/>
                  <a:gd name="T7" fmla="*/ 6 h 7"/>
                </a:gdLst>
                <a:ahLst/>
                <a:cxnLst>
                  <a:cxn ang="0">
                    <a:pos x="T0" y="T1"/>
                  </a:cxn>
                  <a:cxn ang="0">
                    <a:pos x="T2" y="T3"/>
                  </a:cxn>
                  <a:cxn ang="0">
                    <a:pos x="T4" y="T5"/>
                  </a:cxn>
                  <a:cxn ang="0">
                    <a:pos x="T6" y="T7"/>
                  </a:cxn>
                </a:cxnLst>
                <a:rect l="0" t="0" r="r" b="b"/>
                <a:pathLst>
                  <a:path w="34" h="7">
                    <a:moveTo>
                      <a:pt x="0" y="7"/>
                    </a:moveTo>
                    <a:lnTo>
                      <a:pt x="0" y="0"/>
                    </a:lnTo>
                    <a:lnTo>
                      <a:pt x="34" y="0"/>
                    </a:lnTo>
                    <a:lnTo>
                      <a:pt x="34" y="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9" name="Freeform 61"/>
              <p:cNvSpPr>
                <a:spLocks/>
              </p:cNvSpPr>
              <p:nvPr/>
            </p:nvSpPr>
            <p:spPr bwMode="auto">
              <a:xfrm>
                <a:off x="3477" y="2864"/>
                <a:ext cx="32" cy="29"/>
              </a:xfrm>
              <a:custGeom>
                <a:avLst/>
                <a:gdLst>
                  <a:gd name="T0" fmla="*/ 28 w 32"/>
                  <a:gd name="T1" fmla="*/ 0 h 29"/>
                  <a:gd name="T2" fmla="*/ 0 w 32"/>
                  <a:gd name="T3" fmla="*/ 0 h 29"/>
                  <a:gd name="T4" fmla="*/ 3 w 32"/>
                  <a:gd name="T5" fmla="*/ 29 h 29"/>
                  <a:gd name="T6" fmla="*/ 32 w 32"/>
                  <a:gd name="T7" fmla="*/ 29 h 29"/>
                  <a:gd name="T8" fmla="*/ 28 w 32"/>
                  <a:gd name="T9" fmla="*/ 0 h 29"/>
                </a:gdLst>
                <a:ahLst/>
                <a:cxnLst>
                  <a:cxn ang="0">
                    <a:pos x="T0" y="T1"/>
                  </a:cxn>
                  <a:cxn ang="0">
                    <a:pos x="T2" y="T3"/>
                  </a:cxn>
                  <a:cxn ang="0">
                    <a:pos x="T4" y="T5"/>
                  </a:cxn>
                  <a:cxn ang="0">
                    <a:pos x="T6" y="T7"/>
                  </a:cxn>
                  <a:cxn ang="0">
                    <a:pos x="T8" y="T9"/>
                  </a:cxn>
                </a:cxnLst>
                <a:rect l="0" t="0" r="r" b="b"/>
                <a:pathLst>
                  <a:path w="32" h="29">
                    <a:moveTo>
                      <a:pt x="28" y="0"/>
                    </a:moveTo>
                    <a:lnTo>
                      <a:pt x="0" y="0"/>
                    </a:lnTo>
                    <a:lnTo>
                      <a:pt x="3" y="29"/>
                    </a:lnTo>
                    <a:lnTo>
                      <a:pt x="32" y="29"/>
                    </a:lnTo>
                    <a:lnTo>
                      <a:pt x="28"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230" name="Freeform 62"/>
              <p:cNvSpPr>
                <a:spLocks/>
              </p:cNvSpPr>
              <p:nvPr/>
            </p:nvSpPr>
            <p:spPr bwMode="auto">
              <a:xfrm>
                <a:off x="3480" y="2915"/>
                <a:ext cx="33" cy="30"/>
              </a:xfrm>
              <a:custGeom>
                <a:avLst/>
                <a:gdLst>
                  <a:gd name="T0" fmla="*/ 32 w 33"/>
                  <a:gd name="T1" fmla="*/ 0 h 30"/>
                  <a:gd name="T2" fmla="*/ 0 w 33"/>
                  <a:gd name="T3" fmla="*/ 0 h 30"/>
                  <a:gd name="T4" fmla="*/ 3 w 33"/>
                  <a:gd name="T5" fmla="*/ 30 h 30"/>
                  <a:gd name="T6" fmla="*/ 33 w 33"/>
                  <a:gd name="T7" fmla="*/ 30 h 30"/>
                  <a:gd name="T8" fmla="*/ 32 w 33"/>
                  <a:gd name="T9" fmla="*/ 0 h 30"/>
                </a:gdLst>
                <a:ahLst/>
                <a:cxnLst>
                  <a:cxn ang="0">
                    <a:pos x="T0" y="T1"/>
                  </a:cxn>
                  <a:cxn ang="0">
                    <a:pos x="T2" y="T3"/>
                  </a:cxn>
                  <a:cxn ang="0">
                    <a:pos x="T4" y="T5"/>
                  </a:cxn>
                  <a:cxn ang="0">
                    <a:pos x="T6" y="T7"/>
                  </a:cxn>
                  <a:cxn ang="0">
                    <a:pos x="T8" y="T9"/>
                  </a:cxn>
                </a:cxnLst>
                <a:rect l="0" t="0" r="r" b="b"/>
                <a:pathLst>
                  <a:path w="33" h="30">
                    <a:moveTo>
                      <a:pt x="32" y="0"/>
                    </a:moveTo>
                    <a:lnTo>
                      <a:pt x="0" y="0"/>
                    </a:lnTo>
                    <a:lnTo>
                      <a:pt x="3" y="30"/>
                    </a:lnTo>
                    <a:lnTo>
                      <a:pt x="33" y="30"/>
                    </a:lnTo>
                    <a:lnTo>
                      <a:pt x="32"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231" name="Rectangle 63"/>
              <p:cNvSpPr>
                <a:spLocks noChangeArrowheads="1"/>
              </p:cNvSpPr>
              <p:nvPr/>
            </p:nvSpPr>
            <p:spPr bwMode="auto">
              <a:xfrm>
                <a:off x="3531" y="2915"/>
                <a:ext cx="130" cy="20"/>
              </a:xfrm>
              <a:prstGeom prst="rect">
                <a:avLst/>
              </a:prstGeom>
              <a:solidFill>
                <a:srgbClr val="606060"/>
              </a:solidFill>
              <a:ln w="3175">
                <a:solidFill>
                  <a:srgbClr val="808080"/>
                </a:solidFill>
                <a:miter lim="800000"/>
                <a:headEnd/>
                <a:tailEnd/>
              </a:ln>
            </p:spPr>
            <p:txBody>
              <a:bodyPr/>
              <a:lstStyle/>
              <a:p>
                <a:endParaRPr lang="zh-CN" altLang="en-US"/>
              </a:p>
            </p:txBody>
          </p:sp>
          <p:sp>
            <p:nvSpPr>
              <p:cNvPr id="232" name="Rectangle 64"/>
              <p:cNvSpPr>
                <a:spLocks noChangeArrowheads="1"/>
              </p:cNvSpPr>
              <p:nvPr/>
            </p:nvSpPr>
            <p:spPr bwMode="auto">
              <a:xfrm>
                <a:off x="3550" y="2915"/>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 name="Rectangle 65"/>
              <p:cNvSpPr>
                <a:spLocks noChangeArrowheads="1"/>
              </p:cNvSpPr>
              <p:nvPr/>
            </p:nvSpPr>
            <p:spPr bwMode="auto">
              <a:xfrm>
                <a:off x="3550" y="2934"/>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4" name="Rectangle 66"/>
              <p:cNvSpPr>
                <a:spLocks noChangeArrowheads="1"/>
              </p:cNvSpPr>
              <p:nvPr/>
            </p:nvSpPr>
            <p:spPr bwMode="auto">
              <a:xfrm>
                <a:off x="3589" y="2924"/>
                <a:ext cx="2" cy="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 name="Oval 67"/>
              <p:cNvSpPr>
                <a:spLocks noChangeArrowheads="1"/>
              </p:cNvSpPr>
              <p:nvPr/>
            </p:nvSpPr>
            <p:spPr bwMode="auto">
              <a:xfrm>
                <a:off x="3540" y="2924"/>
                <a:ext cx="3" cy="4"/>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8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7651" y="4609062"/>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583" y="4122421"/>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 name="直接连接符 183"/>
            <p:cNvCxnSpPr>
              <a:endCxn id="194" idx="3"/>
            </p:cNvCxnSpPr>
            <p:nvPr/>
          </p:nvCxnSpPr>
          <p:spPr>
            <a:xfrm>
              <a:off x="3222903" y="4583297"/>
              <a:ext cx="295274" cy="1513703"/>
            </a:xfrm>
            <a:prstGeom prst="line">
              <a:avLst/>
            </a:prstGeom>
            <a:ln w="28575">
              <a:solidFill>
                <a:schemeClr val="accent1">
                  <a:lumMod val="75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8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4894" y="6193204"/>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635" y="4186803"/>
              <a:ext cx="593051" cy="4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0" name="直接连接符 189"/>
            <p:cNvCxnSpPr/>
            <p:nvPr/>
          </p:nvCxnSpPr>
          <p:spPr>
            <a:xfrm flipV="1">
              <a:off x="5317208" y="4476711"/>
              <a:ext cx="170690" cy="2808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1" name="Text Box 48"/>
            <p:cNvSpPr txBox="1">
              <a:spLocks noChangeArrowheads="1"/>
            </p:cNvSpPr>
            <p:nvPr/>
          </p:nvSpPr>
          <p:spPr bwMode="auto">
            <a:xfrm>
              <a:off x="2070223" y="438924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ea typeface="黑体" panose="02010609060101010101" pitchFamily="49" charset="-122"/>
                </a:rPr>
                <a:t>A</a:t>
              </a:r>
              <a:endParaRPr kumimoji="1" lang="zh-CN" altLang="en-US" sz="1200" b="1" dirty="0">
                <a:ea typeface="黑体" panose="02010609060101010101" pitchFamily="49" charset="-122"/>
              </a:endParaRPr>
            </a:p>
          </p:txBody>
        </p:sp>
        <p:sp>
          <p:nvSpPr>
            <p:cNvPr id="192" name="Text Box 48"/>
            <p:cNvSpPr txBox="1">
              <a:spLocks noChangeArrowheads="1"/>
            </p:cNvSpPr>
            <p:nvPr/>
          </p:nvSpPr>
          <p:spPr bwMode="auto">
            <a:xfrm>
              <a:off x="6368312" y="4773926"/>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ea typeface="黑体" panose="02010609060101010101" pitchFamily="49" charset="-122"/>
                </a:rPr>
                <a:t>B</a:t>
              </a:r>
              <a:endParaRPr kumimoji="1" lang="zh-CN" altLang="en-US" sz="1200" b="1" dirty="0">
                <a:ea typeface="黑体" panose="02010609060101010101" pitchFamily="49" charset="-122"/>
              </a:endParaRPr>
            </a:p>
          </p:txBody>
        </p:sp>
        <p:sp>
          <p:nvSpPr>
            <p:cNvPr id="193" name="Text Box 48"/>
            <p:cNvSpPr txBox="1">
              <a:spLocks noChangeArrowheads="1"/>
            </p:cNvSpPr>
            <p:nvPr/>
          </p:nvSpPr>
          <p:spPr bwMode="auto">
            <a:xfrm>
              <a:off x="3132863" y="3879380"/>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C</a:t>
              </a:r>
              <a:endParaRPr kumimoji="1" lang="zh-CN" altLang="en-US" sz="1200" b="1" dirty="0">
                <a:ea typeface="黑体" panose="02010609060101010101" pitchFamily="49" charset="-122"/>
              </a:endParaRPr>
            </a:p>
          </p:txBody>
        </p:sp>
        <p:sp>
          <p:nvSpPr>
            <p:cNvPr id="194" name="Text Box 48"/>
            <p:cNvSpPr txBox="1">
              <a:spLocks noChangeArrowheads="1"/>
            </p:cNvSpPr>
            <p:nvPr/>
          </p:nvSpPr>
          <p:spPr bwMode="auto">
            <a:xfrm>
              <a:off x="3222903" y="5958500"/>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D</a:t>
              </a:r>
              <a:endParaRPr kumimoji="1" lang="zh-CN" altLang="en-US" sz="1200" b="1" dirty="0">
                <a:ea typeface="黑体" panose="02010609060101010101" pitchFamily="49" charset="-122"/>
              </a:endParaRPr>
            </a:p>
          </p:txBody>
        </p:sp>
        <p:sp>
          <p:nvSpPr>
            <p:cNvPr id="195" name="Text Box 48"/>
            <p:cNvSpPr txBox="1">
              <a:spLocks noChangeArrowheads="1"/>
            </p:cNvSpPr>
            <p:nvPr/>
          </p:nvSpPr>
          <p:spPr bwMode="auto">
            <a:xfrm>
              <a:off x="5295443" y="3937955"/>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E</a:t>
              </a:r>
              <a:endParaRPr kumimoji="1" lang="zh-CN" altLang="en-US" sz="1200" b="1" dirty="0">
                <a:ea typeface="黑体" panose="02010609060101010101" pitchFamily="49" charset="-122"/>
              </a:endParaRPr>
            </a:p>
          </p:txBody>
        </p:sp>
        <p:sp>
          <p:nvSpPr>
            <p:cNvPr id="196" name="Text Box 48"/>
            <p:cNvSpPr txBox="1">
              <a:spLocks noChangeArrowheads="1"/>
            </p:cNvSpPr>
            <p:nvPr/>
          </p:nvSpPr>
          <p:spPr bwMode="auto">
            <a:xfrm>
              <a:off x="5374723" y="615811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200" b="1" dirty="0">
                  <a:ea typeface="黑体" panose="02010609060101010101" pitchFamily="49" charset="-122"/>
                </a:rPr>
                <a:t>F</a:t>
              </a:r>
              <a:endParaRPr kumimoji="1" lang="zh-CN" altLang="en-US" sz="1200" b="1" dirty="0">
                <a:ea typeface="黑体" panose="02010609060101010101" pitchFamily="49" charset="-122"/>
              </a:endParaRPr>
            </a:p>
          </p:txBody>
        </p:sp>
        <p:cxnSp>
          <p:nvCxnSpPr>
            <p:cNvPr id="265" name="直接连接符 264"/>
            <p:cNvCxnSpPr/>
            <p:nvPr/>
          </p:nvCxnSpPr>
          <p:spPr>
            <a:xfrm flipH="1">
              <a:off x="3629463" y="4602741"/>
              <a:ext cx="1688284" cy="1550722"/>
            </a:xfrm>
            <a:prstGeom prst="line">
              <a:avLst/>
            </a:prstGeom>
            <a:ln w="28575">
              <a:solidFill>
                <a:schemeClr val="accent1">
                  <a:lumMod val="75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endCxn id="165" idx="0"/>
            </p:cNvCxnSpPr>
            <p:nvPr/>
          </p:nvCxnSpPr>
          <p:spPr>
            <a:xfrm flipH="1">
              <a:off x="5242206" y="4626694"/>
              <a:ext cx="254271" cy="1526769"/>
            </a:xfrm>
            <a:prstGeom prst="line">
              <a:avLst/>
            </a:prstGeom>
            <a:ln w="28575">
              <a:solidFill>
                <a:schemeClr val="accent1">
                  <a:lumMod val="75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6106332" y="4478988"/>
            <a:ext cx="2867190" cy="1477328"/>
          </a:xfrm>
          <a:prstGeom prst="rect">
            <a:avLst/>
          </a:prstGeom>
          <a:noFill/>
        </p:spPr>
        <p:txBody>
          <a:bodyPr wrap="square" rtlCol="0">
            <a:spAutoFit/>
          </a:bodyPr>
          <a:lstStyle/>
          <a:p>
            <a:pPr>
              <a:lnSpc>
                <a:spcPct val="150000"/>
              </a:lnSpc>
            </a:pPr>
            <a:r>
              <a:rPr lang="zh-CN" altLang="en-US" sz="2000" dirty="0">
                <a:solidFill>
                  <a:srgbClr val="FF0000"/>
                </a:solidFill>
                <a:latin typeface="Times New Roman" pitchFamily="18" charset="0"/>
                <a:ea typeface="黑体" pitchFamily="49" charset="-122"/>
                <a:cs typeface="Times New Roman" pitchFamily="18" charset="0"/>
              </a:rPr>
              <a:t>相比</a:t>
            </a:r>
            <a:r>
              <a:rPr lang="en-US" altLang="zh-CN" sz="2000" dirty="0">
                <a:solidFill>
                  <a:srgbClr val="FF0000"/>
                </a:solidFill>
                <a:latin typeface="Times New Roman" pitchFamily="18" charset="0"/>
                <a:ea typeface="黑体" pitchFamily="49" charset="-122"/>
                <a:cs typeface="Times New Roman" pitchFamily="18" charset="0"/>
              </a:rPr>
              <a:t>C/S</a:t>
            </a:r>
            <a:r>
              <a:rPr lang="zh-CN" altLang="en-US" sz="2000" dirty="0">
                <a:solidFill>
                  <a:srgbClr val="FF0000"/>
                </a:solidFill>
                <a:latin typeface="Times New Roman" pitchFamily="18" charset="0"/>
                <a:ea typeface="黑体" pitchFamily="49" charset="-122"/>
                <a:cs typeface="Times New Roman" pitchFamily="18" charset="0"/>
              </a:rPr>
              <a:t>架构，</a:t>
            </a:r>
            <a:r>
              <a:rPr lang="en-US" altLang="zh-CN" sz="2000" dirty="0">
                <a:solidFill>
                  <a:srgbClr val="FF0000"/>
                </a:solidFill>
                <a:latin typeface="Times New Roman" pitchFamily="18" charset="0"/>
                <a:ea typeface="黑体" pitchFamily="49" charset="-122"/>
                <a:cs typeface="Times New Roman" pitchFamily="18" charset="0"/>
              </a:rPr>
              <a:t>P2P</a:t>
            </a:r>
            <a:r>
              <a:rPr lang="zh-CN" altLang="en-US" sz="2000" dirty="0">
                <a:solidFill>
                  <a:srgbClr val="FF0000"/>
                </a:solidFill>
                <a:latin typeface="Times New Roman" pitchFamily="18" charset="0"/>
                <a:ea typeface="黑体" pitchFamily="49" charset="-122"/>
                <a:cs typeface="Times New Roman" pitchFamily="18" charset="0"/>
              </a:rPr>
              <a:t>优势：</a:t>
            </a:r>
            <a:endParaRPr lang="en-US" altLang="zh-CN" sz="2000" dirty="0">
              <a:solidFill>
                <a:srgbClr val="FF0000"/>
              </a:solidFill>
              <a:latin typeface="Times New Roman" pitchFamily="18" charset="0"/>
              <a:ea typeface="黑体" pitchFamily="49" charset="-122"/>
              <a:cs typeface="Times New Roman" pitchFamily="18" charset="0"/>
            </a:endParaRPr>
          </a:p>
          <a:p>
            <a:pPr>
              <a:lnSpc>
                <a:spcPct val="150000"/>
              </a:lnSpc>
              <a:buFont typeface="Arial" pitchFamily="34" charset="0"/>
              <a:buChar char="•"/>
            </a:pPr>
            <a:r>
              <a:rPr lang="zh-CN" altLang="en-US" sz="2000" dirty="0">
                <a:solidFill>
                  <a:srgbClr val="FF0000"/>
                </a:solidFill>
                <a:latin typeface="Times New Roman" pitchFamily="18" charset="0"/>
                <a:ea typeface="黑体" pitchFamily="49" charset="-122"/>
                <a:cs typeface="Times New Roman" pitchFamily="18" charset="0"/>
              </a:rPr>
              <a:t>  性能瓶颈</a:t>
            </a:r>
            <a:endParaRPr lang="en-US" altLang="zh-CN" sz="2000" dirty="0">
              <a:solidFill>
                <a:srgbClr val="FF0000"/>
              </a:solidFill>
              <a:latin typeface="Times New Roman" pitchFamily="18" charset="0"/>
              <a:ea typeface="黑体" pitchFamily="49" charset="-122"/>
              <a:cs typeface="Times New Roman" pitchFamily="18" charset="0"/>
            </a:endParaRPr>
          </a:p>
          <a:p>
            <a:pPr>
              <a:lnSpc>
                <a:spcPct val="150000"/>
              </a:lnSpc>
              <a:buFont typeface="Arial" pitchFamily="34" charset="0"/>
              <a:buChar char="•"/>
            </a:pPr>
            <a:r>
              <a:rPr lang="zh-CN" altLang="en-US" sz="2000" dirty="0">
                <a:solidFill>
                  <a:srgbClr val="FF0000"/>
                </a:solidFill>
                <a:latin typeface="Times New Roman" pitchFamily="18" charset="0"/>
                <a:ea typeface="黑体" pitchFamily="49" charset="-122"/>
                <a:cs typeface="Times New Roman" pitchFamily="18" charset="0"/>
              </a:rPr>
              <a:t>  单点故障</a:t>
            </a:r>
          </a:p>
        </p:txBody>
      </p:sp>
    </p:spTree>
    <p:extLst>
      <p:ext uri="{BB962C8B-B14F-4D97-AF65-F5344CB8AC3E}">
        <p14:creationId xmlns:p14="http://schemas.microsoft.com/office/powerpoint/2010/main" val="294081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ssolv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接入网</a:t>
            </a:r>
          </a:p>
        </p:txBody>
      </p:sp>
      <p:sp>
        <p:nvSpPr>
          <p:cNvPr id="3" name="内容占位符 2"/>
          <p:cNvSpPr>
            <a:spLocks noGrp="1"/>
          </p:cNvSpPr>
          <p:nvPr>
            <p:ph idx="1"/>
          </p:nvPr>
        </p:nvSpPr>
        <p:spPr/>
        <p:txBody>
          <a:bodyPr/>
          <a:lstStyle/>
          <a:p>
            <a:r>
              <a:rPr lang="zh-CN" altLang="en-US" dirty="0"/>
              <a:t>接入网</a:t>
            </a:r>
            <a:r>
              <a:rPr lang="en-US" altLang="zh-CN" dirty="0"/>
              <a:t>(access network)</a:t>
            </a:r>
          </a:p>
          <a:p>
            <a:pPr lvl="1">
              <a:spcBef>
                <a:spcPts val="1200"/>
              </a:spcBef>
            </a:pPr>
            <a:r>
              <a:rPr lang="zh-CN" altLang="en-US" dirty="0"/>
              <a:t>将端系统连接到边缘路由器</a:t>
            </a:r>
            <a:r>
              <a:rPr lang="en-US" altLang="zh-CN" dirty="0"/>
              <a:t>(edge router)</a:t>
            </a:r>
            <a:r>
              <a:rPr lang="zh-CN" altLang="en-US" dirty="0"/>
              <a:t>的物理链路</a:t>
            </a:r>
            <a:endParaRPr lang="en-US" altLang="zh-CN" dirty="0"/>
          </a:p>
          <a:p>
            <a:pPr lvl="2">
              <a:spcBef>
                <a:spcPts val="1200"/>
              </a:spcBef>
            </a:pPr>
            <a:r>
              <a:rPr lang="zh-CN" altLang="en-US" dirty="0"/>
              <a:t>边缘路由器是端系统到任何其它远程系统的路径上的第一台路由器</a:t>
            </a:r>
            <a:endParaRPr lang="en-US" altLang="zh-CN" dirty="0"/>
          </a:p>
          <a:p>
            <a:pPr lvl="1">
              <a:spcBef>
                <a:spcPts val="3000"/>
              </a:spcBef>
            </a:pPr>
            <a:r>
              <a:rPr lang="zh-CN" altLang="en-US" dirty="0"/>
              <a:t>使用接入网的几种环境</a:t>
            </a:r>
            <a:endParaRPr lang="en-US" altLang="zh-CN" dirty="0"/>
          </a:p>
          <a:p>
            <a:pPr lvl="2">
              <a:spcBef>
                <a:spcPts val="1200"/>
              </a:spcBef>
            </a:pPr>
            <a:r>
              <a:rPr lang="zh-CN" altLang="en-US" dirty="0"/>
              <a:t>家庭接入</a:t>
            </a:r>
            <a:endParaRPr lang="en-US" altLang="zh-CN" dirty="0"/>
          </a:p>
          <a:p>
            <a:pPr lvl="2">
              <a:spcBef>
                <a:spcPts val="1200"/>
              </a:spcBef>
            </a:pPr>
            <a:r>
              <a:rPr lang="zh-CN" altLang="en-US" dirty="0"/>
              <a:t>企业接入</a:t>
            </a:r>
            <a:endParaRPr lang="en-US" altLang="zh-CN" dirty="0"/>
          </a:p>
          <a:p>
            <a:pPr lvl="2">
              <a:spcBef>
                <a:spcPts val="1200"/>
              </a:spcBef>
            </a:pPr>
            <a:r>
              <a:rPr lang="zh-CN" altLang="en-US" dirty="0"/>
              <a:t>广域无线网络接入 </a:t>
            </a:r>
            <a:r>
              <a:rPr lang="en-US" altLang="zh-CN" dirty="0"/>
              <a:t>(</a:t>
            </a:r>
            <a:r>
              <a:rPr lang="zh-CN" altLang="en-US" dirty="0"/>
              <a:t>移动通信网络</a:t>
            </a:r>
            <a:r>
              <a:rPr lang="en-US" altLang="zh-CN" dirty="0"/>
              <a:t>)</a:t>
            </a:r>
            <a:r>
              <a:rPr lang="zh-CN" altLang="en-US" dirty="0"/>
              <a:t>   </a:t>
            </a:r>
            <a:r>
              <a:rPr lang="en-US" altLang="zh-CN" dirty="0"/>
              <a:t>4G/5G</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spTree>
    <p:extLst>
      <p:ext uri="{BB962C8B-B14F-4D97-AF65-F5344CB8AC3E}">
        <p14:creationId xmlns:p14="http://schemas.microsoft.com/office/powerpoint/2010/main" val="285999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椭圆 147"/>
          <p:cNvSpPr/>
          <p:nvPr/>
        </p:nvSpPr>
        <p:spPr>
          <a:xfrm>
            <a:off x="304800" y="1268760"/>
            <a:ext cx="8266176" cy="5461224"/>
          </a:xfrm>
          <a:prstGeom prst="ellipse">
            <a:avLst/>
          </a:prstGeom>
          <a:solidFill>
            <a:srgbClr val="FFF5D9">
              <a:alpha val="27000"/>
            </a:srgbClr>
          </a:solidFill>
          <a:ln w="12700">
            <a:solidFill>
              <a:srgbClr val="7E5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 name="标题 1"/>
          <p:cNvSpPr>
            <a:spLocks noGrp="1"/>
          </p:cNvSpPr>
          <p:nvPr>
            <p:ph type="title"/>
          </p:nvPr>
        </p:nvSpPr>
        <p:spPr/>
        <p:txBody>
          <a:bodyPr/>
          <a:lstStyle/>
          <a:p>
            <a:r>
              <a:rPr lang="zh-CN" altLang="en-US" dirty="0"/>
              <a:t>接入网</a:t>
            </a:r>
          </a:p>
        </p:txBody>
      </p:sp>
      <p:sp>
        <p:nvSpPr>
          <p:cNvPr id="4" name="灯片编号占位符 3"/>
          <p:cNvSpPr>
            <a:spLocks noGrp="1"/>
          </p:cNvSpPr>
          <p:nvPr>
            <p:ph type="sldNum" sz="quarter" idx="11"/>
          </p:nvPr>
        </p:nvSpPr>
        <p:spPr>
          <a:xfrm>
            <a:off x="8827911" y="6961631"/>
            <a:ext cx="208843" cy="152401"/>
          </a:xfrm>
        </p:spPr>
        <p:txBody>
          <a:bodyPr/>
          <a:lstStyle/>
          <a:p>
            <a:fld id="{1A7A0873-376A-4A4E-91BA-7081C35D808C}" type="slidenum">
              <a:rPr lang="zh-CN" altLang="en-US" smtClean="0"/>
              <a:pPr/>
              <a:t>38</a:t>
            </a:fld>
            <a:endParaRPr lang="zh-CN" altLang="en-US" dirty="0"/>
          </a:p>
        </p:txBody>
      </p:sp>
      <p:sp>
        <p:nvSpPr>
          <p:cNvPr id="324" name="椭圆 323"/>
          <p:cNvSpPr/>
          <p:nvPr/>
        </p:nvSpPr>
        <p:spPr>
          <a:xfrm>
            <a:off x="2992767" y="2792550"/>
            <a:ext cx="3054465" cy="1586977"/>
          </a:xfrm>
          <a:prstGeom prst="ellipse">
            <a:avLst/>
          </a:prstGeom>
          <a:solidFill>
            <a:srgbClr val="F4F4FA"/>
          </a:solidFill>
          <a:ln w="19050">
            <a:solidFill>
              <a:srgbClr val="D7D7E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2000" dirty="0">
                <a:solidFill>
                  <a:schemeClr val="tx1">
                    <a:lumMod val="50000"/>
                    <a:lumOff val="50000"/>
                  </a:schemeClr>
                </a:solidFill>
                <a:ea typeface="黑体" panose="02010609060101010101" pitchFamily="49" charset="-122"/>
              </a:rPr>
              <a:t>网络核心</a:t>
            </a:r>
          </a:p>
        </p:txBody>
      </p:sp>
      <p:grpSp>
        <p:nvGrpSpPr>
          <p:cNvPr id="133" name="组合 132"/>
          <p:cNvGrpSpPr/>
          <p:nvPr/>
        </p:nvGrpSpPr>
        <p:grpSpPr>
          <a:xfrm>
            <a:off x="908417" y="2893103"/>
            <a:ext cx="1690634" cy="1475653"/>
            <a:chOff x="563385" y="2871895"/>
            <a:chExt cx="1690634" cy="1475653"/>
          </a:xfrm>
        </p:grpSpPr>
        <p:grpSp>
          <p:nvGrpSpPr>
            <p:cNvPr id="115" name="组合 114"/>
            <p:cNvGrpSpPr/>
            <p:nvPr/>
          </p:nvGrpSpPr>
          <p:grpSpPr>
            <a:xfrm>
              <a:off x="563385" y="2871895"/>
              <a:ext cx="1690634" cy="1475653"/>
              <a:chOff x="878293" y="2901257"/>
              <a:chExt cx="1585900" cy="1195001"/>
            </a:xfrm>
          </p:grpSpPr>
          <p:sp>
            <p:nvSpPr>
              <p:cNvPr id="112" name="等腰三角形 111"/>
              <p:cNvSpPr/>
              <p:nvPr/>
            </p:nvSpPr>
            <p:spPr>
              <a:xfrm>
                <a:off x="878293" y="2901257"/>
                <a:ext cx="1585900" cy="404759"/>
              </a:xfrm>
              <a:prstGeom prst="triangle">
                <a:avLst>
                  <a:gd name="adj" fmla="val 49107"/>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矩形 112"/>
              <p:cNvSpPr/>
              <p:nvPr/>
            </p:nvSpPr>
            <p:spPr>
              <a:xfrm>
                <a:off x="1106893" y="3295694"/>
                <a:ext cx="1152103" cy="800564"/>
              </a:xfrm>
              <a:prstGeom prst="rect">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1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18" y="3155367"/>
              <a:ext cx="347908" cy="32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342" descr="generic_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5264" y="3766890"/>
              <a:ext cx="323373" cy="3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图片 117"/>
            <p:cNvPicPr>
              <a:picLocks noChangeAspect="1"/>
            </p:cNvPicPr>
            <p:nvPr/>
          </p:nvPicPr>
          <p:blipFill>
            <a:blip r:embed="rId5" cstate="print"/>
            <a:stretch>
              <a:fillRect/>
            </a:stretch>
          </p:blipFill>
          <p:spPr>
            <a:xfrm>
              <a:off x="986605" y="3671409"/>
              <a:ext cx="220500" cy="400116"/>
            </a:xfrm>
            <a:prstGeom prst="rect">
              <a:avLst/>
            </a:prstGeom>
          </p:spPr>
        </p:pic>
        <p:grpSp>
          <p:nvGrpSpPr>
            <p:cNvPr id="119" name="Group 25"/>
            <p:cNvGrpSpPr>
              <a:grpSpLocks/>
            </p:cNvGrpSpPr>
            <p:nvPr/>
          </p:nvGrpSpPr>
          <p:grpSpPr bwMode="auto">
            <a:xfrm>
              <a:off x="1499364" y="3223455"/>
              <a:ext cx="456345" cy="319953"/>
              <a:chOff x="920" y="1436"/>
              <a:chExt cx="188" cy="129"/>
            </a:xfrm>
          </p:grpSpPr>
          <p:pic>
            <p:nvPicPr>
              <p:cNvPr id="120" name="Picture 26" descr="16ILAJ24"/>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 y="1481"/>
                <a:ext cx="188" cy="84"/>
              </a:xfrm>
              <a:prstGeom prst="rect">
                <a:avLst/>
              </a:prstGeom>
              <a:noFill/>
              <a:extLst>
                <a:ext uri="{909E8E84-426E-40DD-AFC4-6F175D3DCCD1}">
                  <a14:hiddenFill xmlns:a14="http://schemas.microsoft.com/office/drawing/2010/main">
                    <a:solidFill>
                      <a:srgbClr val="FFFFFF"/>
                    </a:solidFill>
                  </a14:hiddenFill>
                </a:ext>
              </a:extLst>
            </p:spPr>
          </p:pic>
          <p:sp>
            <p:nvSpPr>
              <p:cNvPr id="121" name="Line 27"/>
              <p:cNvSpPr>
                <a:spLocks noChangeShapeType="1"/>
              </p:cNvSpPr>
              <p:nvPr/>
            </p:nvSpPr>
            <p:spPr bwMode="auto">
              <a:xfrm flipV="1">
                <a:off x="985" y="1436"/>
                <a:ext cx="0" cy="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24" name="直接连接符 123"/>
            <p:cNvCxnSpPr/>
            <p:nvPr/>
          </p:nvCxnSpPr>
          <p:spPr>
            <a:xfrm flipH="1" flipV="1">
              <a:off x="1128824" y="3333716"/>
              <a:ext cx="663050" cy="1155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6" name="Group 34"/>
            <p:cNvGrpSpPr>
              <a:grpSpLocks/>
            </p:cNvGrpSpPr>
            <p:nvPr/>
          </p:nvGrpSpPr>
          <p:grpSpPr bwMode="auto">
            <a:xfrm rot="18252759">
              <a:off x="1377413" y="3477907"/>
              <a:ext cx="260529" cy="370336"/>
              <a:chOff x="4201" y="1344"/>
              <a:chExt cx="750" cy="1002"/>
            </a:xfrm>
          </p:grpSpPr>
          <p:sp>
            <p:nvSpPr>
              <p:cNvPr id="127"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128"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129"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2225">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sp>
          <p:nvSpPr>
            <p:cNvPr id="132" name="Text Box 48"/>
            <p:cNvSpPr txBox="1">
              <a:spLocks noChangeArrowheads="1"/>
            </p:cNvSpPr>
            <p:nvPr/>
          </p:nvSpPr>
          <p:spPr bwMode="auto">
            <a:xfrm>
              <a:off x="915435" y="4062385"/>
              <a:ext cx="10935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home network</a:t>
              </a:r>
              <a:endParaRPr kumimoji="1" lang="zh-CN" altLang="en-US" sz="1100" dirty="0">
                <a:ea typeface="黑体" panose="02010609060101010101" pitchFamily="49" charset="-122"/>
              </a:endParaRPr>
            </a:p>
          </p:txBody>
        </p:sp>
      </p:grpSp>
      <p:cxnSp>
        <p:nvCxnSpPr>
          <p:cNvPr id="130" name="直接连接符 129"/>
          <p:cNvCxnSpPr>
            <a:stCxn id="324" idx="2"/>
            <a:endCxn id="120" idx="3"/>
          </p:cNvCxnSpPr>
          <p:nvPr/>
        </p:nvCxnSpPr>
        <p:spPr>
          <a:xfrm flipH="1" flipV="1">
            <a:off x="2300741" y="3460446"/>
            <a:ext cx="692026" cy="1255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3" name="直接连接符 342"/>
          <p:cNvCxnSpPr>
            <a:endCxn id="211" idx="3"/>
          </p:cNvCxnSpPr>
          <p:nvPr/>
        </p:nvCxnSpPr>
        <p:spPr>
          <a:xfrm flipH="1">
            <a:off x="3963654" y="4345203"/>
            <a:ext cx="486523" cy="27302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Text Box 48"/>
          <p:cNvSpPr txBox="1">
            <a:spLocks noChangeArrowheads="1"/>
          </p:cNvSpPr>
          <p:nvPr/>
        </p:nvSpPr>
        <p:spPr bwMode="auto">
          <a:xfrm>
            <a:off x="4153370" y="1441140"/>
            <a:ext cx="1329867" cy="35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dirty="0">
                <a:solidFill>
                  <a:schemeClr val="tx1">
                    <a:lumMod val="50000"/>
                    <a:lumOff val="50000"/>
                  </a:schemeClr>
                </a:solidFill>
                <a:ea typeface="黑体" panose="02010609060101010101" pitchFamily="49" charset="-122"/>
              </a:rPr>
              <a:t>网络边缘</a:t>
            </a:r>
          </a:p>
        </p:txBody>
      </p:sp>
      <p:grpSp>
        <p:nvGrpSpPr>
          <p:cNvPr id="10" name="组合 9"/>
          <p:cNvGrpSpPr/>
          <p:nvPr/>
        </p:nvGrpSpPr>
        <p:grpSpPr>
          <a:xfrm>
            <a:off x="1661740" y="1645863"/>
            <a:ext cx="2776148" cy="1250687"/>
            <a:chOff x="5253816" y="1779807"/>
            <a:chExt cx="2776148" cy="1250687"/>
          </a:xfrm>
        </p:grpSpPr>
        <p:grpSp>
          <p:nvGrpSpPr>
            <p:cNvPr id="368" name="组合 367"/>
            <p:cNvGrpSpPr/>
            <p:nvPr/>
          </p:nvGrpSpPr>
          <p:grpSpPr>
            <a:xfrm>
              <a:off x="5253816" y="1779807"/>
              <a:ext cx="2776148" cy="1250687"/>
              <a:chOff x="643128" y="1370253"/>
              <a:chExt cx="2776148" cy="1250687"/>
            </a:xfrm>
          </p:grpSpPr>
          <p:sp>
            <p:nvSpPr>
              <p:cNvPr id="369" name="椭圆 368"/>
              <p:cNvSpPr/>
              <p:nvPr/>
            </p:nvSpPr>
            <p:spPr>
              <a:xfrm>
                <a:off x="643128" y="1370253"/>
                <a:ext cx="2776148" cy="1250687"/>
              </a:xfrm>
              <a:prstGeom prst="ellipse">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70" name="Group 35"/>
              <p:cNvGrpSpPr>
                <a:grpSpLocks/>
              </p:cNvGrpSpPr>
              <p:nvPr/>
            </p:nvGrpSpPr>
            <p:grpSpPr bwMode="auto">
              <a:xfrm>
                <a:off x="1833931" y="1484497"/>
                <a:ext cx="566452" cy="727085"/>
                <a:chOff x="344" y="1590"/>
                <a:chExt cx="685" cy="1328"/>
              </a:xfrm>
            </p:grpSpPr>
            <p:grpSp>
              <p:nvGrpSpPr>
                <p:cNvPr id="379" name="Group 36"/>
                <p:cNvGrpSpPr>
                  <a:grpSpLocks/>
                </p:cNvGrpSpPr>
                <p:nvPr/>
              </p:nvGrpSpPr>
              <p:grpSpPr bwMode="auto">
                <a:xfrm>
                  <a:off x="344" y="1590"/>
                  <a:ext cx="685" cy="233"/>
                  <a:chOff x="1928" y="1215"/>
                  <a:chExt cx="685" cy="233"/>
                </a:xfrm>
              </p:grpSpPr>
              <p:sp>
                <p:nvSpPr>
                  <p:cNvPr id="397" name="Freeform 37"/>
                  <p:cNvSpPr>
                    <a:spLocks/>
                  </p:cNvSpPr>
                  <p:nvPr/>
                </p:nvSpPr>
                <p:spPr bwMode="auto">
                  <a:xfrm>
                    <a:off x="2400" y="1311"/>
                    <a:ext cx="213" cy="133"/>
                  </a:xfrm>
                  <a:custGeom>
                    <a:avLst/>
                    <a:gdLst>
                      <a:gd name="T0" fmla="*/ 0 w 213"/>
                      <a:gd name="T1" fmla="*/ 132 h 133"/>
                      <a:gd name="T2" fmla="*/ 53 w 213"/>
                      <a:gd name="T3" fmla="*/ 89 h 133"/>
                      <a:gd name="T4" fmla="*/ 60 w 213"/>
                      <a:gd name="T5" fmla="*/ 109 h 133"/>
                      <a:gd name="T6" fmla="*/ 145 w 213"/>
                      <a:gd name="T7" fmla="*/ 36 h 133"/>
                      <a:gd name="T8" fmla="*/ 148 w 213"/>
                      <a:gd name="T9" fmla="*/ 50 h 133"/>
                      <a:gd name="T10" fmla="*/ 212 w 213"/>
                      <a:gd name="T11" fmla="*/ 0 h 133"/>
                    </a:gdLst>
                    <a:ahLst/>
                    <a:cxnLst>
                      <a:cxn ang="0">
                        <a:pos x="T0" y="T1"/>
                      </a:cxn>
                      <a:cxn ang="0">
                        <a:pos x="T2" y="T3"/>
                      </a:cxn>
                      <a:cxn ang="0">
                        <a:pos x="T4" y="T5"/>
                      </a:cxn>
                      <a:cxn ang="0">
                        <a:pos x="T6" y="T7"/>
                      </a:cxn>
                      <a:cxn ang="0">
                        <a:pos x="T8" y="T9"/>
                      </a:cxn>
                      <a:cxn ang="0">
                        <a:pos x="T10" y="T11"/>
                      </a:cxn>
                    </a:cxnLst>
                    <a:rect l="0" t="0" r="r" b="b"/>
                    <a:pathLst>
                      <a:path w="213" h="133">
                        <a:moveTo>
                          <a:pt x="0" y="132"/>
                        </a:moveTo>
                        <a:lnTo>
                          <a:pt x="53" y="89"/>
                        </a:lnTo>
                        <a:lnTo>
                          <a:pt x="60" y="109"/>
                        </a:lnTo>
                        <a:lnTo>
                          <a:pt x="145" y="36"/>
                        </a:lnTo>
                        <a:lnTo>
                          <a:pt x="148" y="50"/>
                        </a:lnTo>
                        <a:lnTo>
                          <a:pt x="212"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8" name="Freeform 38"/>
                  <p:cNvSpPr>
                    <a:spLocks/>
                  </p:cNvSpPr>
                  <p:nvPr/>
                </p:nvSpPr>
                <p:spPr bwMode="auto">
                  <a:xfrm>
                    <a:off x="2305" y="1215"/>
                    <a:ext cx="149" cy="203"/>
                  </a:xfrm>
                  <a:custGeom>
                    <a:avLst/>
                    <a:gdLst>
                      <a:gd name="T0" fmla="*/ 0 w 149"/>
                      <a:gd name="T1" fmla="*/ 202 h 203"/>
                      <a:gd name="T2" fmla="*/ 22 w 149"/>
                      <a:gd name="T3" fmla="*/ 146 h 203"/>
                      <a:gd name="T4" fmla="*/ 44 w 149"/>
                      <a:gd name="T5" fmla="*/ 162 h 203"/>
                      <a:gd name="T6" fmla="*/ 91 w 149"/>
                      <a:gd name="T7" fmla="*/ 56 h 203"/>
                      <a:gd name="T8" fmla="*/ 114 w 149"/>
                      <a:gd name="T9" fmla="*/ 73 h 203"/>
                      <a:gd name="T10" fmla="*/ 148 w 149"/>
                      <a:gd name="T11" fmla="*/ 0 h 203"/>
                    </a:gdLst>
                    <a:ahLst/>
                    <a:cxnLst>
                      <a:cxn ang="0">
                        <a:pos x="T0" y="T1"/>
                      </a:cxn>
                      <a:cxn ang="0">
                        <a:pos x="T2" y="T3"/>
                      </a:cxn>
                      <a:cxn ang="0">
                        <a:pos x="T4" y="T5"/>
                      </a:cxn>
                      <a:cxn ang="0">
                        <a:pos x="T6" y="T7"/>
                      </a:cxn>
                      <a:cxn ang="0">
                        <a:pos x="T8" y="T9"/>
                      </a:cxn>
                      <a:cxn ang="0">
                        <a:pos x="T10" y="T11"/>
                      </a:cxn>
                    </a:cxnLst>
                    <a:rect l="0" t="0" r="r" b="b"/>
                    <a:pathLst>
                      <a:path w="149" h="203">
                        <a:moveTo>
                          <a:pt x="0" y="202"/>
                        </a:moveTo>
                        <a:lnTo>
                          <a:pt x="22" y="146"/>
                        </a:lnTo>
                        <a:lnTo>
                          <a:pt x="44" y="162"/>
                        </a:lnTo>
                        <a:lnTo>
                          <a:pt x="91" y="56"/>
                        </a:lnTo>
                        <a:lnTo>
                          <a:pt x="114" y="73"/>
                        </a:lnTo>
                        <a:lnTo>
                          <a:pt x="148"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 name="Freeform 39"/>
                  <p:cNvSpPr>
                    <a:spLocks/>
                  </p:cNvSpPr>
                  <p:nvPr/>
                </p:nvSpPr>
                <p:spPr bwMode="auto">
                  <a:xfrm>
                    <a:off x="2083" y="1215"/>
                    <a:ext cx="150" cy="203"/>
                  </a:xfrm>
                  <a:custGeom>
                    <a:avLst/>
                    <a:gdLst>
                      <a:gd name="T0" fmla="*/ 149 w 150"/>
                      <a:gd name="T1" fmla="*/ 202 h 203"/>
                      <a:gd name="T2" fmla="*/ 127 w 150"/>
                      <a:gd name="T3" fmla="*/ 146 h 203"/>
                      <a:gd name="T4" fmla="*/ 101 w 150"/>
                      <a:gd name="T5" fmla="*/ 162 h 203"/>
                      <a:gd name="T6" fmla="*/ 54 w 150"/>
                      <a:gd name="T7" fmla="*/ 56 h 203"/>
                      <a:gd name="T8" fmla="*/ 35 w 150"/>
                      <a:gd name="T9" fmla="*/ 73 h 203"/>
                      <a:gd name="T10" fmla="*/ 0 w 150"/>
                      <a:gd name="T11" fmla="*/ 0 h 203"/>
                    </a:gdLst>
                    <a:ahLst/>
                    <a:cxnLst>
                      <a:cxn ang="0">
                        <a:pos x="T0" y="T1"/>
                      </a:cxn>
                      <a:cxn ang="0">
                        <a:pos x="T2" y="T3"/>
                      </a:cxn>
                      <a:cxn ang="0">
                        <a:pos x="T4" y="T5"/>
                      </a:cxn>
                      <a:cxn ang="0">
                        <a:pos x="T6" y="T7"/>
                      </a:cxn>
                      <a:cxn ang="0">
                        <a:pos x="T8" y="T9"/>
                      </a:cxn>
                      <a:cxn ang="0">
                        <a:pos x="T10" y="T11"/>
                      </a:cxn>
                    </a:cxnLst>
                    <a:rect l="0" t="0" r="r" b="b"/>
                    <a:pathLst>
                      <a:path w="150" h="203">
                        <a:moveTo>
                          <a:pt x="149" y="202"/>
                        </a:moveTo>
                        <a:lnTo>
                          <a:pt x="127" y="146"/>
                        </a:lnTo>
                        <a:lnTo>
                          <a:pt x="101" y="162"/>
                        </a:lnTo>
                        <a:lnTo>
                          <a:pt x="54" y="56"/>
                        </a:lnTo>
                        <a:lnTo>
                          <a:pt x="35" y="73"/>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 name="Freeform 40"/>
                  <p:cNvSpPr>
                    <a:spLocks/>
                  </p:cNvSpPr>
                  <p:nvPr/>
                </p:nvSpPr>
                <p:spPr bwMode="auto">
                  <a:xfrm>
                    <a:off x="1928" y="1314"/>
                    <a:ext cx="210" cy="134"/>
                  </a:xfrm>
                  <a:custGeom>
                    <a:avLst/>
                    <a:gdLst>
                      <a:gd name="T0" fmla="*/ 209 w 210"/>
                      <a:gd name="T1" fmla="*/ 133 h 134"/>
                      <a:gd name="T2" fmla="*/ 152 w 210"/>
                      <a:gd name="T3" fmla="*/ 83 h 134"/>
                      <a:gd name="T4" fmla="*/ 152 w 210"/>
                      <a:gd name="T5" fmla="*/ 106 h 134"/>
                      <a:gd name="T6" fmla="*/ 67 w 210"/>
                      <a:gd name="T7" fmla="*/ 30 h 134"/>
                      <a:gd name="T8" fmla="*/ 60 w 210"/>
                      <a:gd name="T9" fmla="*/ 50 h 134"/>
                      <a:gd name="T10" fmla="*/ 0 w 210"/>
                      <a:gd name="T11" fmla="*/ 0 h 134"/>
                    </a:gdLst>
                    <a:ahLst/>
                    <a:cxnLst>
                      <a:cxn ang="0">
                        <a:pos x="T0" y="T1"/>
                      </a:cxn>
                      <a:cxn ang="0">
                        <a:pos x="T2" y="T3"/>
                      </a:cxn>
                      <a:cxn ang="0">
                        <a:pos x="T4" y="T5"/>
                      </a:cxn>
                      <a:cxn ang="0">
                        <a:pos x="T6" y="T7"/>
                      </a:cxn>
                      <a:cxn ang="0">
                        <a:pos x="T8" y="T9"/>
                      </a:cxn>
                      <a:cxn ang="0">
                        <a:pos x="T10" y="T11"/>
                      </a:cxn>
                    </a:cxnLst>
                    <a:rect l="0" t="0" r="r" b="b"/>
                    <a:pathLst>
                      <a:path w="210" h="134">
                        <a:moveTo>
                          <a:pt x="209" y="133"/>
                        </a:moveTo>
                        <a:lnTo>
                          <a:pt x="152" y="83"/>
                        </a:lnTo>
                        <a:lnTo>
                          <a:pt x="152" y="106"/>
                        </a:lnTo>
                        <a:lnTo>
                          <a:pt x="67" y="30"/>
                        </a:lnTo>
                        <a:lnTo>
                          <a:pt x="60" y="50"/>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0" name="Group 41"/>
                <p:cNvGrpSpPr>
                  <a:grpSpLocks/>
                </p:cNvGrpSpPr>
                <p:nvPr/>
              </p:nvGrpSpPr>
              <p:grpSpPr bwMode="auto">
                <a:xfrm>
                  <a:off x="619" y="1849"/>
                  <a:ext cx="135" cy="1069"/>
                  <a:chOff x="2203" y="1474"/>
                  <a:chExt cx="135" cy="1069"/>
                </a:xfrm>
              </p:grpSpPr>
              <p:sp>
                <p:nvSpPr>
                  <p:cNvPr id="381" name="Line 42"/>
                  <p:cNvSpPr>
                    <a:spLocks noChangeShapeType="1"/>
                  </p:cNvSpPr>
                  <p:nvPr/>
                </p:nvSpPr>
                <p:spPr bwMode="auto">
                  <a:xfrm>
                    <a:off x="2254" y="1856"/>
                    <a:ext cx="38"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2" name="Group 43"/>
                  <p:cNvGrpSpPr>
                    <a:grpSpLocks/>
                  </p:cNvGrpSpPr>
                  <p:nvPr/>
                </p:nvGrpSpPr>
                <p:grpSpPr bwMode="auto">
                  <a:xfrm>
                    <a:off x="2203" y="1474"/>
                    <a:ext cx="135" cy="1069"/>
                    <a:chOff x="2203" y="1474"/>
                    <a:chExt cx="135" cy="1069"/>
                  </a:xfrm>
                </p:grpSpPr>
                <p:sp>
                  <p:nvSpPr>
                    <p:cNvPr id="383" name="Line 44"/>
                    <p:cNvSpPr>
                      <a:spLocks noChangeShapeType="1"/>
                    </p:cNvSpPr>
                    <p:nvPr/>
                  </p:nvSpPr>
                  <p:spPr bwMode="auto">
                    <a:xfrm flipV="1">
                      <a:off x="2273" y="1483"/>
                      <a:ext cx="0" cy="21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 name="Line 45"/>
                    <p:cNvSpPr>
                      <a:spLocks noChangeShapeType="1"/>
                    </p:cNvSpPr>
                    <p:nvPr/>
                  </p:nvSpPr>
                  <p:spPr bwMode="auto">
                    <a:xfrm flipV="1">
                      <a:off x="2203" y="1694"/>
                      <a:ext cx="53" cy="849"/>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 name="Line 46"/>
                    <p:cNvSpPr>
                      <a:spLocks noChangeShapeType="1"/>
                    </p:cNvSpPr>
                    <p:nvPr/>
                  </p:nvSpPr>
                  <p:spPr bwMode="auto">
                    <a:xfrm>
                      <a:off x="2285" y="1694"/>
                      <a:ext cx="53" cy="849"/>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 name="Line 47"/>
                    <p:cNvSpPr>
                      <a:spLocks noChangeShapeType="1"/>
                    </p:cNvSpPr>
                    <p:nvPr/>
                  </p:nvSpPr>
                  <p:spPr bwMode="auto">
                    <a:xfrm>
                      <a:off x="2210" y="2523"/>
                      <a:ext cx="126"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 name="Line 48"/>
                    <p:cNvSpPr>
                      <a:spLocks noChangeShapeType="1"/>
                    </p:cNvSpPr>
                    <p:nvPr/>
                  </p:nvSpPr>
                  <p:spPr bwMode="auto">
                    <a:xfrm>
                      <a:off x="2226" y="2292"/>
                      <a:ext cx="98"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 name="Line 49"/>
                    <p:cNvSpPr>
                      <a:spLocks noChangeShapeType="1"/>
                    </p:cNvSpPr>
                    <p:nvPr/>
                  </p:nvSpPr>
                  <p:spPr bwMode="auto">
                    <a:xfrm>
                      <a:off x="2223" y="2295"/>
                      <a:ext cx="114" cy="23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 name="Line 50"/>
                    <p:cNvSpPr>
                      <a:spLocks noChangeShapeType="1"/>
                    </p:cNvSpPr>
                    <p:nvPr/>
                  </p:nvSpPr>
                  <p:spPr bwMode="auto">
                    <a:xfrm flipV="1">
                      <a:off x="2213" y="2292"/>
                      <a:ext cx="110" cy="23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 name="Line 51"/>
                    <p:cNvSpPr>
                      <a:spLocks noChangeShapeType="1"/>
                    </p:cNvSpPr>
                    <p:nvPr/>
                  </p:nvSpPr>
                  <p:spPr bwMode="auto">
                    <a:xfrm>
                      <a:off x="2238" y="2064"/>
                      <a:ext cx="70" cy="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1" name="Line 52"/>
                    <p:cNvSpPr>
                      <a:spLocks noChangeShapeType="1"/>
                    </p:cNvSpPr>
                    <p:nvPr/>
                  </p:nvSpPr>
                  <p:spPr bwMode="auto">
                    <a:xfrm>
                      <a:off x="2238" y="2064"/>
                      <a:ext cx="82" cy="225"/>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 name="Line 53"/>
                    <p:cNvSpPr>
                      <a:spLocks noChangeShapeType="1"/>
                    </p:cNvSpPr>
                    <p:nvPr/>
                  </p:nvSpPr>
                  <p:spPr bwMode="auto">
                    <a:xfrm flipV="1">
                      <a:off x="2222" y="2064"/>
                      <a:ext cx="85" cy="221"/>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 name="Line 54"/>
                    <p:cNvSpPr>
                      <a:spLocks noChangeShapeType="1"/>
                    </p:cNvSpPr>
                    <p:nvPr/>
                  </p:nvSpPr>
                  <p:spPr bwMode="auto">
                    <a:xfrm>
                      <a:off x="2247" y="1856"/>
                      <a:ext cx="63" cy="208"/>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4" name="Line 55"/>
                    <p:cNvSpPr>
                      <a:spLocks noChangeShapeType="1"/>
                    </p:cNvSpPr>
                    <p:nvPr/>
                  </p:nvSpPr>
                  <p:spPr bwMode="auto">
                    <a:xfrm flipV="1">
                      <a:off x="2235" y="1853"/>
                      <a:ext cx="59" cy="211"/>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5" name="Line 56"/>
                    <p:cNvSpPr>
                      <a:spLocks noChangeShapeType="1"/>
                    </p:cNvSpPr>
                    <p:nvPr/>
                  </p:nvSpPr>
                  <p:spPr bwMode="auto">
                    <a:xfrm flipV="1">
                      <a:off x="2248" y="1698"/>
                      <a:ext cx="37" cy="158"/>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 name="Oval 57"/>
                    <p:cNvSpPr>
                      <a:spLocks noChangeArrowheads="1"/>
                    </p:cNvSpPr>
                    <p:nvPr/>
                  </p:nvSpPr>
                  <p:spPr bwMode="auto">
                    <a:xfrm>
                      <a:off x="2261" y="1474"/>
                      <a:ext cx="27" cy="15"/>
                    </a:xfrm>
                    <a:prstGeom prst="ellipse">
                      <a:avLst/>
                    </a:prstGeom>
                    <a:solidFill>
                      <a:srgbClr val="FF0033"/>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pic>
            <p:nvPicPr>
              <p:cNvPr id="371" name="Picture 219" descr="汽车"/>
              <p:cNvPicPr>
                <a:picLocks noChangeAspect="1" noChangeArrowheads="1"/>
              </p:cNvPicPr>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27903" y="1865521"/>
                <a:ext cx="544459" cy="165984"/>
              </a:xfrm>
              <a:prstGeom prst="rect">
                <a:avLst/>
              </a:prstGeom>
              <a:noFill/>
              <a:extLst>
                <a:ext uri="{909E8E84-426E-40DD-AFC4-6F175D3DCCD1}">
                  <a14:hiddenFill xmlns:a14="http://schemas.microsoft.com/office/drawing/2010/main">
                    <a:solidFill>
                      <a:srgbClr val="FFFFFF"/>
                    </a:solidFill>
                  </a14:hiddenFill>
                </a:ext>
              </a:extLst>
            </p:spPr>
          </p:pic>
          <p:pic>
            <p:nvPicPr>
              <p:cNvPr id="372" name="Picture 342" descr="generic_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881" y="1581826"/>
                <a:ext cx="331180" cy="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3" name="图片 372"/>
              <p:cNvPicPr>
                <a:picLocks noChangeAspect="1"/>
              </p:cNvPicPr>
              <p:nvPr/>
            </p:nvPicPr>
            <p:blipFill>
              <a:blip r:embed="rId8" cstate="print"/>
              <a:stretch>
                <a:fillRect/>
              </a:stretch>
            </p:blipFill>
            <p:spPr>
              <a:xfrm>
                <a:off x="1369509" y="1511773"/>
                <a:ext cx="207360" cy="376272"/>
              </a:xfrm>
              <a:prstGeom prst="rect">
                <a:avLst/>
              </a:prstGeom>
            </p:spPr>
          </p:pic>
          <p:pic>
            <p:nvPicPr>
              <p:cNvPr id="374" name="图片 373"/>
              <p:cNvPicPr>
                <a:picLocks noChangeAspect="1"/>
              </p:cNvPicPr>
              <p:nvPr/>
            </p:nvPicPr>
            <p:blipFill>
              <a:blip r:embed="rId8" cstate="print"/>
              <a:stretch>
                <a:fillRect/>
              </a:stretch>
            </p:blipFill>
            <p:spPr>
              <a:xfrm>
                <a:off x="1634431" y="1948513"/>
                <a:ext cx="207360" cy="376272"/>
              </a:xfrm>
              <a:prstGeom prst="rect">
                <a:avLst/>
              </a:prstGeom>
            </p:spPr>
          </p:pic>
          <p:cxnSp>
            <p:nvCxnSpPr>
              <p:cNvPr id="375" name="直接连接符 374"/>
              <p:cNvCxnSpPr>
                <a:endCxn id="389" idx="1"/>
              </p:cNvCxnSpPr>
              <p:nvPr/>
            </p:nvCxnSpPr>
            <p:spPr>
              <a:xfrm flipH="1" flipV="1">
                <a:off x="2160571" y="2074158"/>
                <a:ext cx="510379" cy="198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76" name="Group 801"/>
              <p:cNvGrpSpPr>
                <a:grpSpLocks/>
              </p:cNvGrpSpPr>
              <p:nvPr/>
            </p:nvGrpSpPr>
            <p:grpSpPr bwMode="auto">
              <a:xfrm>
                <a:off x="2593490" y="2058898"/>
                <a:ext cx="365666" cy="238486"/>
                <a:chOff x="1602" y="2976"/>
                <a:chExt cx="270" cy="253"/>
              </a:xfrm>
            </p:grpSpPr>
            <p:sp>
              <p:nvSpPr>
                <p:cNvPr id="377"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378"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sp>
          <p:nvSpPr>
            <p:cNvPr id="401" name="Text Box 48"/>
            <p:cNvSpPr txBox="1">
              <a:spLocks noChangeArrowheads="1"/>
            </p:cNvSpPr>
            <p:nvPr/>
          </p:nvSpPr>
          <p:spPr bwMode="auto">
            <a:xfrm>
              <a:off x="6116581" y="2760369"/>
              <a:ext cx="113364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a:ea typeface="黑体" panose="02010609060101010101" pitchFamily="49" charset="-122"/>
                </a:rPr>
                <a:t>mobile network</a:t>
              </a:r>
              <a:endParaRPr kumimoji="1" lang="zh-CN" altLang="en-US" sz="1100" dirty="0">
                <a:ea typeface="黑体" panose="02010609060101010101" pitchFamily="49" charset="-122"/>
              </a:endParaRPr>
            </a:p>
          </p:txBody>
        </p:sp>
      </p:grpSp>
      <p:cxnSp>
        <p:nvCxnSpPr>
          <p:cNvPr id="227" name="直接连接符 226"/>
          <p:cNvCxnSpPr>
            <a:stCxn id="324" idx="0"/>
            <a:endCxn id="377" idx="4"/>
          </p:cNvCxnSpPr>
          <p:nvPr/>
        </p:nvCxnSpPr>
        <p:spPr>
          <a:xfrm flipH="1" flipV="1">
            <a:off x="3977768" y="2453751"/>
            <a:ext cx="542232" cy="33879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970296" y="4612571"/>
            <a:ext cx="3813727" cy="1620086"/>
            <a:chOff x="1970296" y="4612571"/>
            <a:chExt cx="3813727" cy="1620086"/>
          </a:xfrm>
        </p:grpSpPr>
        <p:sp>
          <p:nvSpPr>
            <p:cNvPr id="153" name="圆角矩形 152"/>
            <p:cNvSpPr/>
            <p:nvPr/>
          </p:nvSpPr>
          <p:spPr>
            <a:xfrm>
              <a:off x="1970296" y="4639178"/>
              <a:ext cx="3813727" cy="1554960"/>
            </a:xfrm>
            <a:prstGeom prst="roundRect">
              <a:avLst>
                <a:gd name="adj" fmla="val 8195"/>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54" name="Picture 129" descr="抽象图标21黄"/>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16705" y="5155488"/>
              <a:ext cx="320561" cy="226131"/>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8360" y="5244365"/>
              <a:ext cx="363077" cy="2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 name="Group 25"/>
            <p:cNvGrpSpPr>
              <a:grpSpLocks/>
            </p:cNvGrpSpPr>
            <p:nvPr/>
          </p:nvGrpSpPr>
          <p:grpSpPr bwMode="auto">
            <a:xfrm>
              <a:off x="3347761" y="5269273"/>
              <a:ext cx="418383" cy="274631"/>
              <a:chOff x="920" y="1436"/>
              <a:chExt cx="188" cy="129"/>
            </a:xfrm>
          </p:grpSpPr>
          <p:pic>
            <p:nvPicPr>
              <p:cNvPr id="366" name="Picture 26" descr="16ILAJ24"/>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 y="1481"/>
                <a:ext cx="188" cy="84"/>
              </a:xfrm>
              <a:prstGeom prst="rect">
                <a:avLst/>
              </a:prstGeom>
              <a:noFill/>
              <a:extLst>
                <a:ext uri="{909E8E84-426E-40DD-AFC4-6F175D3DCCD1}">
                  <a14:hiddenFill xmlns:a14="http://schemas.microsoft.com/office/drawing/2010/main">
                    <a:solidFill>
                      <a:srgbClr val="FFFFFF"/>
                    </a:solidFill>
                  </a14:hiddenFill>
                </a:ext>
              </a:extLst>
            </p:spPr>
          </p:pic>
          <p:sp>
            <p:nvSpPr>
              <p:cNvPr id="367" name="Line 27"/>
              <p:cNvSpPr>
                <a:spLocks noChangeShapeType="1"/>
              </p:cNvSpPr>
              <p:nvPr/>
            </p:nvSpPr>
            <p:spPr bwMode="auto">
              <a:xfrm flipV="1">
                <a:off x="985" y="1436"/>
                <a:ext cx="0" cy="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5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5136" y="4831682"/>
              <a:ext cx="363077" cy="2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3918" y="5536751"/>
              <a:ext cx="363077" cy="2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4"/>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08488" y="5510368"/>
              <a:ext cx="368746" cy="24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4"/>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48827" y="5690581"/>
              <a:ext cx="368746" cy="24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8" name="Group 34"/>
            <p:cNvGrpSpPr>
              <a:grpSpLocks/>
            </p:cNvGrpSpPr>
            <p:nvPr/>
          </p:nvGrpSpPr>
          <p:grpSpPr bwMode="auto">
            <a:xfrm rot="12549869">
              <a:off x="3760477" y="5421012"/>
              <a:ext cx="206287" cy="246564"/>
              <a:chOff x="4201" y="1344"/>
              <a:chExt cx="750" cy="1002"/>
            </a:xfrm>
          </p:grpSpPr>
          <p:sp>
            <p:nvSpPr>
              <p:cNvPr id="363"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5400">
                <a:solidFill>
                  <a:schemeClr val="bg1">
                    <a:lumMod val="6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364"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5400">
                <a:solidFill>
                  <a:schemeClr val="bg1">
                    <a:lumMod val="6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365"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5400">
                <a:solidFill>
                  <a:schemeClr val="bg1">
                    <a:lumMod val="6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cxnSp>
          <p:nvCxnSpPr>
            <p:cNvPr id="189" name="直接连接符 188"/>
            <p:cNvCxnSpPr>
              <a:stCxn id="154" idx="1"/>
            </p:cNvCxnSpPr>
            <p:nvPr/>
          </p:nvCxnSpPr>
          <p:spPr>
            <a:xfrm flipH="1" flipV="1">
              <a:off x="2267583" y="5023957"/>
              <a:ext cx="449122" cy="2445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54" idx="1"/>
            </p:cNvCxnSpPr>
            <p:nvPr/>
          </p:nvCxnSpPr>
          <p:spPr>
            <a:xfrm flipH="1">
              <a:off x="2423909" y="5268554"/>
              <a:ext cx="292796" cy="11665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54" idx="2"/>
            </p:cNvCxnSpPr>
            <p:nvPr/>
          </p:nvCxnSpPr>
          <p:spPr>
            <a:xfrm flipH="1">
              <a:off x="2865972" y="5381619"/>
              <a:ext cx="11014" cy="17574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2949167" y="5015219"/>
              <a:ext cx="690100" cy="25582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3503495" y="4805286"/>
              <a:ext cx="359478" cy="2085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3492629" y="5011539"/>
              <a:ext cx="935134" cy="4141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endCxn id="210" idx="4"/>
            </p:cNvCxnSpPr>
            <p:nvPr/>
          </p:nvCxnSpPr>
          <p:spPr>
            <a:xfrm flipH="1" flipV="1">
              <a:off x="4146487" y="4731814"/>
              <a:ext cx="472939" cy="17403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1" idx="0"/>
            </p:cNvCxnSpPr>
            <p:nvPr/>
          </p:nvCxnSpPr>
          <p:spPr>
            <a:xfrm flipH="1" flipV="1">
              <a:off x="4685814" y="5062390"/>
              <a:ext cx="293208" cy="19066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a:off x="5476071" y="5250191"/>
              <a:ext cx="2659" cy="1432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flipV="1">
              <a:off x="5246061" y="5835764"/>
              <a:ext cx="2065" cy="757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9" name="Group 156"/>
            <p:cNvGrpSpPr>
              <a:grpSpLocks/>
            </p:cNvGrpSpPr>
            <p:nvPr/>
          </p:nvGrpSpPr>
          <p:grpSpPr bwMode="auto">
            <a:xfrm>
              <a:off x="5300870" y="5023647"/>
              <a:ext cx="296824" cy="403198"/>
              <a:chOff x="1169" y="1139"/>
              <a:chExt cx="393" cy="622"/>
            </a:xfrm>
          </p:grpSpPr>
          <p:sp>
            <p:nvSpPr>
              <p:cNvPr id="319" name="AutoShape 157"/>
              <p:cNvSpPr>
                <a:spLocks noChangeAspect="1" noChangeArrowheads="1" noTextEdit="1"/>
              </p:cNvSpPr>
              <p:nvPr/>
            </p:nvSpPr>
            <p:spPr bwMode="auto">
              <a:xfrm>
                <a:off x="1169" y="1139"/>
                <a:ext cx="393"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 name="Freeform 158"/>
              <p:cNvSpPr>
                <a:spLocks/>
              </p:cNvSpPr>
              <p:nvPr/>
            </p:nvSpPr>
            <p:spPr bwMode="auto">
              <a:xfrm>
                <a:off x="1173" y="1187"/>
                <a:ext cx="339" cy="572"/>
              </a:xfrm>
              <a:custGeom>
                <a:avLst/>
                <a:gdLst>
                  <a:gd name="T0" fmla="*/ 0 w 339"/>
                  <a:gd name="T1" fmla="*/ 0 h 572"/>
                  <a:gd name="T2" fmla="*/ 0 w 339"/>
                  <a:gd name="T3" fmla="*/ 572 h 572"/>
                  <a:gd name="T4" fmla="*/ 339 w 339"/>
                  <a:gd name="T5" fmla="*/ 572 h 572"/>
                  <a:gd name="T6" fmla="*/ 339 w 339"/>
                  <a:gd name="T7" fmla="*/ 0 h 572"/>
                  <a:gd name="T8" fmla="*/ 0 w 339"/>
                  <a:gd name="T9" fmla="*/ 0 h 572"/>
                  <a:gd name="T10" fmla="*/ 0 w 339"/>
                  <a:gd name="T11" fmla="*/ 0 h 572"/>
                  <a:gd name="T12" fmla="*/ 0 w 339"/>
                  <a:gd name="T13" fmla="*/ 0 h 572"/>
                  <a:gd name="T14" fmla="*/ 0 w 339"/>
                  <a:gd name="T15" fmla="*/ 0 h 5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572">
                    <a:moveTo>
                      <a:pt x="0" y="0"/>
                    </a:moveTo>
                    <a:lnTo>
                      <a:pt x="0" y="572"/>
                    </a:lnTo>
                    <a:lnTo>
                      <a:pt x="339" y="572"/>
                    </a:lnTo>
                    <a:lnTo>
                      <a:pt x="339" y="0"/>
                    </a:lnTo>
                    <a:lnTo>
                      <a:pt x="0" y="0"/>
                    </a:lnTo>
                    <a:lnTo>
                      <a:pt x="0" y="0"/>
                    </a:lnTo>
                    <a:lnTo>
                      <a:pt x="0" y="0"/>
                    </a:lnTo>
                    <a:lnTo>
                      <a:pt x="0" y="0"/>
                    </a:lnTo>
                    <a:close/>
                  </a:path>
                </a:pathLst>
              </a:custGeom>
              <a:solidFill>
                <a:srgbClr val="0096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 name="Freeform 159"/>
              <p:cNvSpPr>
                <a:spLocks noEditPoints="1"/>
              </p:cNvSpPr>
              <p:nvPr/>
            </p:nvSpPr>
            <p:spPr bwMode="auto">
              <a:xfrm>
                <a:off x="1171" y="1185"/>
                <a:ext cx="343" cy="576"/>
              </a:xfrm>
              <a:custGeom>
                <a:avLst/>
                <a:gdLst>
                  <a:gd name="T0" fmla="*/ 1 w 170"/>
                  <a:gd name="T1" fmla="*/ 0 h 286"/>
                  <a:gd name="T2" fmla="*/ 0 w 170"/>
                  <a:gd name="T3" fmla="*/ 1 h 286"/>
                  <a:gd name="T4" fmla="*/ 0 w 170"/>
                  <a:gd name="T5" fmla="*/ 285 h 286"/>
                  <a:gd name="T6" fmla="*/ 1 w 170"/>
                  <a:gd name="T7" fmla="*/ 286 h 286"/>
                  <a:gd name="T8" fmla="*/ 169 w 170"/>
                  <a:gd name="T9" fmla="*/ 286 h 286"/>
                  <a:gd name="T10" fmla="*/ 170 w 170"/>
                  <a:gd name="T11" fmla="*/ 285 h 286"/>
                  <a:gd name="T12" fmla="*/ 170 w 170"/>
                  <a:gd name="T13" fmla="*/ 1 h 286"/>
                  <a:gd name="T14" fmla="*/ 169 w 170"/>
                  <a:gd name="T15" fmla="*/ 0 h 286"/>
                  <a:gd name="T16" fmla="*/ 1 w 170"/>
                  <a:gd name="T17" fmla="*/ 0 h 286"/>
                  <a:gd name="T18" fmla="*/ 168 w 170"/>
                  <a:gd name="T19" fmla="*/ 2 h 286"/>
                  <a:gd name="T20" fmla="*/ 168 w 170"/>
                  <a:gd name="T21" fmla="*/ 284 h 286"/>
                  <a:gd name="T22" fmla="*/ 2 w 170"/>
                  <a:gd name="T23" fmla="*/ 284 h 286"/>
                  <a:gd name="T24" fmla="*/ 2 w 170"/>
                  <a:gd name="T25" fmla="*/ 2 h 286"/>
                  <a:gd name="T26" fmla="*/ 168 w 170"/>
                  <a:gd name="T27" fmla="*/ 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286">
                    <a:moveTo>
                      <a:pt x="1" y="0"/>
                    </a:moveTo>
                    <a:cubicBezTo>
                      <a:pt x="0" y="1"/>
                      <a:pt x="0" y="1"/>
                      <a:pt x="0" y="1"/>
                    </a:cubicBezTo>
                    <a:cubicBezTo>
                      <a:pt x="0" y="285"/>
                      <a:pt x="0" y="285"/>
                      <a:pt x="0" y="285"/>
                    </a:cubicBezTo>
                    <a:cubicBezTo>
                      <a:pt x="1" y="286"/>
                      <a:pt x="1" y="286"/>
                      <a:pt x="1" y="286"/>
                    </a:cubicBezTo>
                    <a:cubicBezTo>
                      <a:pt x="169" y="286"/>
                      <a:pt x="169" y="286"/>
                      <a:pt x="169" y="286"/>
                    </a:cubicBezTo>
                    <a:cubicBezTo>
                      <a:pt x="170" y="285"/>
                      <a:pt x="170" y="285"/>
                      <a:pt x="170" y="285"/>
                    </a:cubicBezTo>
                    <a:cubicBezTo>
                      <a:pt x="170" y="1"/>
                      <a:pt x="170" y="1"/>
                      <a:pt x="170" y="1"/>
                    </a:cubicBezTo>
                    <a:cubicBezTo>
                      <a:pt x="169" y="0"/>
                      <a:pt x="169" y="0"/>
                      <a:pt x="169" y="0"/>
                    </a:cubicBezTo>
                    <a:lnTo>
                      <a:pt x="1" y="0"/>
                    </a:lnTo>
                    <a:close/>
                    <a:moveTo>
                      <a:pt x="168" y="2"/>
                    </a:moveTo>
                    <a:cubicBezTo>
                      <a:pt x="168" y="4"/>
                      <a:pt x="168" y="282"/>
                      <a:pt x="168" y="284"/>
                    </a:cubicBezTo>
                    <a:cubicBezTo>
                      <a:pt x="166" y="284"/>
                      <a:pt x="5" y="284"/>
                      <a:pt x="2" y="284"/>
                    </a:cubicBezTo>
                    <a:cubicBezTo>
                      <a:pt x="2" y="282"/>
                      <a:pt x="2" y="4"/>
                      <a:pt x="2" y="2"/>
                    </a:cubicBezTo>
                    <a:cubicBezTo>
                      <a:pt x="5" y="2"/>
                      <a:pt x="166" y="2"/>
                      <a:pt x="168" y="2"/>
                    </a:cubicBez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6" name="Freeform 160"/>
              <p:cNvSpPr>
                <a:spLocks/>
              </p:cNvSpPr>
              <p:nvPr/>
            </p:nvSpPr>
            <p:spPr bwMode="auto">
              <a:xfrm>
                <a:off x="1173" y="1141"/>
                <a:ext cx="385" cy="46"/>
              </a:xfrm>
              <a:custGeom>
                <a:avLst/>
                <a:gdLst>
                  <a:gd name="T0" fmla="*/ 0 w 385"/>
                  <a:gd name="T1" fmla="*/ 46 h 46"/>
                  <a:gd name="T2" fmla="*/ 46 w 385"/>
                  <a:gd name="T3" fmla="*/ 0 h 46"/>
                  <a:gd name="T4" fmla="*/ 385 w 385"/>
                  <a:gd name="T5" fmla="*/ 0 h 46"/>
                  <a:gd name="T6" fmla="*/ 339 w 385"/>
                  <a:gd name="T7" fmla="*/ 46 h 46"/>
                  <a:gd name="T8" fmla="*/ 0 w 385"/>
                  <a:gd name="T9" fmla="*/ 46 h 46"/>
                  <a:gd name="T10" fmla="*/ 0 w 385"/>
                  <a:gd name="T11" fmla="*/ 46 h 46"/>
                  <a:gd name="T12" fmla="*/ 0 w 385"/>
                  <a:gd name="T13" fmla="*/ 46 h 46"/>
                  <a:gd name="T14" fmla="*/ 0 w 385"/>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46">
                    <a:moveTo>
                      <a:pt x="0" y="46"/>
                    </a:moveTo>
                    <a:lnTo>
                      <a:pt x="46" y="0"/>
                    </a:lnTo>
                    <a:lnTo>
                      <a:pt x="385" y="0"/>
                    </a:lnTo>
                    <a:lnTo>
                      <a:pt x="339" y="46"/>
                    </a:lnTo>
                    <a:lnTo>
                      <a:pt x="0" y="46"/>
                    </a:lnTo>
                    <a:lnTo>
                      <a:pt x="0" y="46"/>
                    </a:lnTo>
                    <a:lnTo>
                      <a:pt x="0" y="46"/>
                    </a:lnTo>
                    <a:lnTo>
                      <a:pt x="0" y="46"/>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 name="Freeform 161"/>
              <p:cNvSpPr>
                <a:spLocks noEditPoints="1"/>
              </p:cNvSpPr>
              <p:nvPr/>
            </p:nvSpPr>
            <p:spPr bwMode="auto">
              <a:xfrm>
                <a:off x="1173" y="1139"/>
                <a:ext cx="385" cy="50"/>
              </a:xfrm>
              <a:custGeom>
                <a:avLst/>
                <a:gdLst>
                  <a:gd name="T0" fmla="*/ 23 w 191"/>
                  <a:gd name="T1" fmla="*/ 0 h 25"/>
                  <a:gd name="T2" fmla="*/ 23 w 191"/>
                  <a:gd name="T3" fmla="*/ 0 h 25"/>
                  <a:gd name="T4" fmla="*/ 0 w 191"/>
                  <a:gd name="T5" fmla="*/ 23 h 25"/>
                  <a:gd name="T6" fmla="*/ 0 w 191"/>
                  <a:gd name="T7" fmla="*/ 25 h 25"/>
                  <a:gd name="T8" fmla="*/ 168 w 191"/>
                  <a:gd name="T9" fmla="*/ 25 h 25"/>
                  <a:gd name="T10" fmla="*/ 169 w 191"/>
                  <a:gd name="T11" fmla="*/ 24 h 25"/>
                  <a:gd name="T12" fmla="*/ 191 w 191"/>
                  <a:gd name="T13" fmla="*/ 2 h 25"/>
                  <a:gd name="T14" fmla="*/ 191 w 191"/>
                  <a:gd name="T15" fmla="*/ 0 h 25"/>
                  <a:gd name="T16" fmla="*/ 23 w 191"/>
                  <a:gd name="T17" fmla="*/ 0 h 25"/>
                  <a:gd name="T18" fmla="*/ 188 w 191"/>
                  <a:gd name="T19" fmla="*/ 2 h 25"/>
                  <a:gd name="T20" fmla="*/ 168 w 191"/>
                  <a:gd name="T21" fmla="*/ 23 h 25"/>
                  <a:gd name="T22" fmla="*/ 3 w 191"/>
                  <a:gd name="T23" fmla="*/ 23 h 25"/>
                  <a:gd name="T24" fmla="*/ 24 w 191"/>
                  <a:gd name="T25" fmla="*/ 2 h 25"/>
                  <a:gd name="T26" fmla="*/ 188 w 191"/>
                  <a:gd name="T2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1" h="25">
                    <a:moveTo>
                      <a:pt x="23" y="0"/>
                    </a:moveTo>
                    <a:cubicBezTo>
                      <a:pt x="23" y="0"/>
                      <a:pt x="23" y="0"/>
                      <a:pt x="23" y="0"/>
                    </a:cubicBezTo>
                    <a:cubicBezTo>
                      <a:pt x="0" y="23"/>
                      <a:pt x="0" y="23"/>
                      <a:pt x="0" y="23"/>
                    </a:cubicBezTo>
                    <a:cubicBezTo>
                      <a:pt x="0" y="25"/>
                      <a:pt x="0" y="25"/>
                      <a:pt x="0" y="25"/>
                    </a:cubicBezTo>
                    <a:cubicBezTo>
                      <a:pt x="168" y="25"/>
                      <a:pt x="168" y="25"/>
                      <a:pt x="168" y="25"/>
                    </a:cubicBezTo>
                    <a:cubicBezTo>
                      <a:pt x="169" y="24"/>
                      <a:pt x="169" y="24"/>
                      <a:pt x="169" y="24"/>
                    </a:cubicBezTo>
                    <a:cubicBezTo>
                      <a:pt x="191" y="2"/>
                      <a:pt x="191" y="2"/>
                      <a:pt x="191" y="2"/>
                    </a:cubicBezTo>
                    <a:cubicBezTo>
                      <a:pt x="191" y="0"/>
                      <a:pt x="191" y="0"/>
                      <a:pt x="191" y="0"/>
                    </a:cubicBezTo>
                    <a:lnTo>
                      <a:pt x="23" y="0"/>
                    </a:lnTo>
                    <a:close/>
                    <a:moveTo>
                      <a:pt x="188" y="2"/>
                    </a:moveTo>
                    <a:cubicBezTo>
                      <a:pt x="185" y="5"/>
                      <a:pt x="168" y="22"/>
                      <a:pt x="168" y="23"/>
                    </a:cubicBezTo>
                    <a:cubicBezTo>
                      <a:pt x="167" y="23"/>
                      <a:pt x="8" y="23"/>
                      <a:pt x="3" y="23"/>
                    </a:cubicBezTo>
                    <a:cubicBezTo>
                      <a:pt x="6" y="20"/>
                      <a:pt x="23" y="3"/>
                      <a:pt x="24" y="2"/>
                    </a:cubicBezTo>
                    <a:cubicBezTo>
                      <a:pt x="24" y="2"/>
                      <a:pt x="184" y="2"/>
                      <a:pt x="188" y="2"/>
                    </a:cubicBez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 name="Freeform 162"/>
              <p:cNvSpPr>
                <a:spLocks/>
              </p:cNvSpPr>
              <p:nvPr/>
            </p:nvSpPr>
            <p:spPr bwMode="auto">
              <a:xfrm>
                <a:off x="1193" y="1222"/>
                <a:ext cx="151" cy="70"/>
              </a:xfrm>
              <a:custGeom>
                <a:avLst/>
                <a:gdLst>
                  <a:gd name="T0" fmla="*/ 0 w 151"/>
                  <a:gd name="T1" fmla="*/ 0 h 70"/>
                  <a:gd name="T2" fmla="*/ 151 w 151"/>
                  <a:gd name="T3" fmla="*/ 0 h 70"/>
                  <a:gd name="T4" fmla="*/ 151 w 151"/>
                  <a:gd name="T5" fmla="*/ 70 h 70"/>
                  <a:gd name="T6" fmla="*/ 0 w 151"/>
                  <a:gd name="T7" fmla="*/ 70 h 70"/>
                  <a:gd name="T8" fmla="*/ 0 w 151"/>
                  <a:gd name="T9" fmla="*/ 0 h 70"/>
                  <a:gd name="T10" fmla="*/ 0 w 151"/>
                  <a:gd name="T11" fmla="*/ 0 h 70"/>
                  <a:gd name="T12" fmla="*/ 0 w 15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151" h="70">
                    <a:moveTo>
                      <a:pt x="0" y="0"/>
                    </a:moveTo>
                    <a:lnTo>
                      <a:pt x="151" y="0"/>
                    </a:lnTo>
                    <a:lnTo>
                      <a:pt x="151" y="70"/>
                    </a:lnTo>
                    <a:lnTo>
                      <a:pt x="0" y="70"/>
                    </a:lnTo>
                    <a:lnTo>
                      <a:pt x="0" y="0"/>
                    </a:lnTo>
                    <a:lnTo>
                      <a:pt x="0" y="0"/>
                    </a:lnTo>
                    <a:lnTo>
                      <a:pt x="0" y="0"/>
                    </a:lnTo>
                    <a:close/>
                  </a:path>
                </a:pathLst>
              </a:custGeom>
              <a:solidFill>
                <a:srgbClr val="2A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 name="Freeform 163"/>
              <p:cNvSpPr>
                <a:spLocks noEditPoints="1"/>
              </p:cNvSpPr>
              <p:nvPr/>
            </p:nvSpPr>
            <p:spPr bwMode="auto">
              <a:xfrm>
                <a:off x="1191" y="1218"/>
                <a:ext cx="155" cy="76"/>
              </a:xfrm>
              <a:custGeom>
                <a:avLst/>
                <a:gdLst>
                  <a:gd name="T0" fmla="*/ 76 w 77"/>
                  <a:gd name="T1" fmla="*/ 0 h 38"/>
                  <a:gd name="T2" fmla="*/ 0 w 77"/>
                  <a:gd name="T3" fmla="*/ 0 h 38"/>
                  <a:gd name="T4" fmla="*/ 0 w 77"/>
                  <a:gd name="T5" fmla="*/ 38 h 38"/>
                  <a:gd name="T6" fmla="*/ 77 w 77"/>
                  <a:gd name="T7" fmla="*/ 38 h 38"/>
                  <a:gd name="T8" fmla="*/ 77 w 77"/>
                  <a:gd name="T9" fmla="*/ 0 h 38"/>
                  <a:gd name="T10" fmla="*/ 76 w 77"/>
                  <a:gd name="T11" fmla="*/ 0 h 38"/>
                  <a:gd name="T12" fmla="*/ 75 w 77"/>
                  <a:gd name="T13" fmla="*/ 3 h 38"/>
                  <a:gd name="T14" fmla="*/ 75 w 77"/>
                  <a:gd name="T15" fmla="*/ 36 h 38"/>
                  <a:gd name="T16" fmla="*/ 2 w 77"/>
                  <a:gd name="T17" fmla="*/ 36 h 38"/>
                  <a:gd name="T18" fmla="*/ 2 w 77"/>
                  <a:gd name="T19" fmla="*/ 3 h 38"/>
                  <a:gd name="T20" fmla="*/ 75 w 77"/>
                  <a:gd name="T21"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8">
                    <a:moveTo>
                      <a:pt x="76" y="0"/>
                    </a:moveTo>
                    <a:cubicBezTo>
                      <a:pt x="0" y="0"/>
                      <a:pt x="0" y="0"/>
                      <a:pt x="0" y="0"/>
                    </a:cubicBezTo>
                    <a:cubicBezTo>
                      <a:pt x="0" y="38"/>
                      <a:pt x="0" y="38"/>
                      <a:pt x="0" y="38"/>
                    </a:cubicBezTo>
                    <a:cubicBezTo>
                      <a:pt x="77" y="38"/>
                      <a:pt x="77" y="38"/>
                      <a:pt x="77" y="38"/>
                    </a:cubicBezTo>
                    <a:cubicBezTo>
                      <a:pt x="77" y="0"/>
                      <a:pt x="77" y="0"/>
                      <a:pt x="77" y="0"/>
                    </a:cubicBezTo>
                    <a:lnTo>
                      <a:pt x="76" y="0"/>
                    </a:lnTo>
                    <a:close/>
                    <a:moveTo>
                      <a:pt x="75" y="3"/>
                    </a:moveTo>
                    <a:cubicBezTo>
                      <a:pt x="75" y="4"/>
                      <a:pt x="75" y="34"/>
                      <a:pt x="75" y="36"/>
                    </a:cubicBezTo>
                    <a:cubicBezTo>
                      <a:pt x="73" y="36"/>
                      <a:pt x="4" y="36"/>
                      <a:pt x="2" y="36"/>
                    </a:cubicBezTo>
                    <a:cubicBezTo>
                      <a:pt x="2" y="34"/>
                      <a:pt x="2" y="4"/>
                      <a:pt x="2" y="3"/>
                    </a:cubicBezTo>
                    <a:cubicBezTo>
                      <a:pt x="4" y="3"/>
                      <a:pt x="73" y="3"/>
                      <a:pt x="75" y="3"/>
                    </a:cubicBez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 name="Freeform 164"/>
              <p:cNvSpPr>
                <a:spLocks/>
              </p:cNvSpPr>
              <p:nvPr/>
            </p:nvSpPr>
            <p:spPr bwMode="auto">
              <a:xfrm>
                <a:off x="1215" y="1252"/>
                <a:ext cx="107" cy="8"/>
              </a:xfrm>
              <a:custGeom>
                <a:avLst/>
                <a:gdLst>
                  <a:gd name="T0" fmla="*/ 103 w 107"/>
                  <a:gd name="T1" fmla="*/ 0 h 8"/>
                  <a:gd name="T2" fmla="*/ 0 w 107"/>
                  <a:gd name="T3" fmla="*/ 0 h 8"/>
                  <a:gd name="T4" fmla="*/ 0 w 107"/>
                  <a:gd name="T5" fmla="*/ 8 h 8"/>
                  <a:gd name="T6" fmla="*/ 107 w 107"/>
                  <a:gd name="T7" fmla="*/ 8 h 8"/>
                  <a:gd name="T8" fmla="*/ 107 w 107"/>
                  <a:gd name="T9" fmla="*/ 0 h 8"/>
                  <a:gd name="T10" fmla="*/ 103 w 107"/>
                  <a:gd name="T11" fmla="*/ 0 h 8"/>
                  <a:gd name="T12" fmla="*/ 103 w 10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7" h="8">
                    <a:moveTo>
                      <a:pt x="103" y="0"/>
                    </a:moveTo>
                    <a:lnTo>
                      <a:pt x="0" y="0"/>
                    </a:lnTo>
                    <a:lnTo>
                      <a:pt x="0" y="8"/>
                    </a:lnTo>
                    <a:lnTo>
                      <a:pt x="107" y="8"/>
                    </a:lnTo>
                    <a:lnTo>
                      <a:pt x="107" y="0"/>
                    </a:lnTo>
                    <a:lnTo>
                      <a:pt x="103" y="0"/>
                    </a:lnTo>
                    <a:lnTo>
                      <a:pt x="103"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 name="Freeform 165"/>
              <p:cNvSpPr>
                <a:spLocks/>
              </p:cNvSpPr>
              <p:nvPr/>
            </p:nvSpPr>
            <p:spPr bwMode="auto">
              <a:xfrm>
                <a:off x="1512" y="1141"/>
                <a:ext cx="46" cy="618"/>
              </a:xfrm>
              <a:custGeom>
                <a:avLst/>
                <a:gdLst>
                  <a:gd name="T0" fmla="*/ 0 w 46"/>
                  <a:gd name="T1" fmla="*/ 618 h 618"/>
                  <a:gd name="T2" fmla="*/ 46 w 46"/>
                  <a:gd name="T3" fmla="*/ 574 h 618"/>
                  <a:gd name="T4" fmla="*/ 46 w 46"/>
                  <a:gd name="T5" fmla="*/ 0 h 618"/>
                  <a:gd name="T6" fmla="*/ 0 w 46"/>
                  <a:gd name="T7" fmla="*/ 46 h 618"/>
                  <a:gd name="T8" fmla="*/ 0 w 46"/>
                  <a:gd name="T9" fmla="*/ 618 h 618"/>
                  <a:gd name="T10" fmla="*/ 0 w 46"/>
                  <a:gd name="T11" fmla="*/ 618 h 618"/>
                  <a:gd name="T12" fmla="*/ 0 w 46"/>
                  <a:gd name="T13" fmla="*/ 618 h 618"/>
                  <a:gd name="T14" fmla="*/ 0 w 46"/>
                  <a:gd name="T15" fmla="*/ 618 h 6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18">
                    <a:moveTo>
                      <a:pt x="0" y="618"/>
                    </a:moveTo>
                    <a:lnTo>
                      <a:pt x="46" y="574"/>
                    </a:lnTo>
                    <a:lnTo>
                      <a:pt x="46" y="0"/>
                    </a:lnTo>
                    <a:lnTo>
                      <a:pt x="0" y="46"/>
                    </a:lnTo>
                    <a:lnTo>
                      <a:pt x="0" y="618"/>
                    </a:lnTo>
                    <a:lnTo>
                      <a:pt x="0" y="618"/>
                    </a:lnTo>
                    <a:lnTo>
                      <a:pt x="0" y="618"/>
                    </a:lnTo>
                    <a:lnTo>
                      <a:pt x="0" y="618"/>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6" name="Freeform 166"/>
              <p:cNvSpPr>
                <a:spLocks noEditPoints="1"/>
              </p:cNvSpPr>
              <p:nvPr/>
            </p:nvSpPr>
            <p:spPr bwMode="auto">
              <a:xfrm>
                <a:off x="1510" y="1139"/>
                <a:ext cx="50" cy="622"/>
              </a:xfrm>
              <a:custGeom>
                <a:avLst/>
                <a:gdLst>
                  <a:gd name="T0" fmla="*/ 1 w 25"/>
                  <a:gd name="T1" fmla="*/ 23 h 309"/>
                  <a:gd name="T2" fmla="*/ 0 w 25"/>
                  <a:gd name="T3" fmla="*/ 24 h 309"/>
                  <a:gd name="T4" fmla="*/ 0 w 25"/>
                  <a:gd name="T5" fmla="*/ 308 h 309"/>
                  <a:gd name="T6" fmla="*/ 2 w 25"/>
                  <a:gd name="T7" fmla="*/ 309 h 309"/>
                  <a:gd name="T8" fmla="*/ 24 w 25"/>
                  <a:gd name="T9" fmla="*/ 286 h 309"/>
                  <a:gd name="T10" fmla="*/ 25 w 25"/>
                  <a:gd name="T11" fmla="*/ 286 h 309"/>
                  <a:gd name="T12" fmla="*/ 25 w 25"/>
                  <a:gd name="T13" fmla="*/ 1 h 309"/>
                  <a:gd name="T14" fmla="*/ 23 w 25"/>
                  <a:gd name="T15" fmla="*/ 0 h 309"/>
                  <a:gd name="T16" fmla="*/ 1 w 25"/>
                  <a:gd name="T17" fmla="*/ 23 h 309"/>
                  <a:gd name="T18" fmla="*/ 23 w 25"/>
                  <a:gd name="T19" fmla="*/ 3 h 309"/>
                  <a:gd name="T20" fmla="*/ 23 w 25"/>
                  <a:gd name="T21" fmla="*/ 285 h 309"/>
                  <a:gd name="T22" fmla="*/ 2 w 25"/>
                  <a:gd name="T23" fmla="*/ 306 h 309"/>
                  <a:gd name="T24" fmla="*/ 2 w 25"/>
                  <a:gd name="T25" fmla="*/ 24 h 309"/>
                  <a:gd name="T26" fmla="*/ 23 w 25"/>
                  <a:gd name="T27" fmla="*/ 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09">
                    <a:moveTo>
                      <a:pt x="1" y="23"/>
                    </a:moveTo>
                    <a:cubicBezTo>
                      <a:pt x="0" y="24"/>
                      <a:pt x="0" y="24"/>
                      <a:pt x="0" y="24"/>
                    </a:cubicBezTo>
                    <a:cubicBezTo>
                      <a:pt x="0" y="308"/>
                      <a:pt x="0" y="308"/>
                      <a:pt x="0" y="308"/>
                    </a:cubicBezTo>
                    <a:cubicBezTo>
                      <a:pt x="2" y="309"/>
                      <a:pt x="2" y="309"/>
                      <a:pt x="2" y="309"/>
                    </a:cubicBezTo>
                    <a:cubicBezTo>
                      <a:pt x="24" y="286"/>
                      <a:pt x="24" y="286"/>
                      <a:pt x="24" y="286"/>
                    </a:cubicBezTo>
                    <a:cubicBezTo>
                      <a:pt x="25" y="286"/>
                      <a:pt x="25" y="286"/>
                      <a:pt x="25" y="286"/>
                    </a:cubicBezTo>
                    <a:cubicBezTo>
                      <a:pt x="25" y="1"/>
                      <a:pt x="25" y="1"/>
                      <a:pt x="25" y="1"/>
                    </a:cubicBezTo>
                    <a:cubicBezTo>
                      <a:pt x="23" y="0"/>
                      <a:pt x="23" y="0"/>
                      <a:pt x="23" y="0"/>
                    </a:cubicBezTo>
                    <a:lnTo>
                      <a:pt x="1" y="23"/>
                    </a:lnTo>
                    <a:close/>
                    <a:moveTo>
                      <a:pt x="23" y="3"/>
                    </a:moveTo>
                    <a:cubicBezTo>
                      <a:pt x="23" y="8"/>
                      <a:pt x="23" y="284"/>
                      <a:pt x="23" y="285"/>
                    </a:cubicBezTo>
                    <a:cubicBezTo>
                      <a:pt x="22" y="286"/>
                      <a:pt x="5" y="303"/>
                      <a:pt x="2" y="306"/>
                    </a:cubicBezTo>
                    <a:cubicBezTo>
                      <a:pt x="2" y="301"/>
                      <a:pt x="2" y="25"/>
                      <a:pt x="2" y="24"/>
                    </a:cubicBezTo>
                    <a:cubicBezTo>
                      <a:pt x="3" y="23"/>
                      <a:pt x="20" y="6"/>
                      <a:pt x="23" y="3"/>
                    </a:cubicBez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 name="Freeform 167"/>
              <p:cNvSpPr>
                <a:spLocks/>
              </p:cNvSpPr>
              <p:nvPr/>
            </p:nvSpPr>
            <p:spPr bwMode="auto">
              <a:xfrm>
                <a:off x="1175" y="1717"/>
                <a:ext cx="335" cy="8"/>
              </a:xfrm>
              <a:custGeom>
                <a:avLst/>
                <a:gdLst>
                  <a:gd name="T0" fmla="*/ 331 w 335"/>
                  <a:gd name="T1" fmla="*/ 0 h 8"/>
                  <a:gd name="T2" fmla="*/ 0 w 335"/>
                  <a:gd name="T3" fmla="*/ 0 h 8"/>
                  <a:gd name="T4" fmla="*/ 0 w 335"/>
                  <a:gd name="T5" fmla="*/ 8 h 8"/>
                  <a:gd name="T6" fmla="*/ 335 w 335"/>
                  <a:gd name="T7" fmla="*/ 8 h 8"/>
                  <a:gd name="T8" fmla="*/ 335 w 335"/>
                  <a:gd name="T9" fmla="*/ 0 h 8"/>
                  <a:gd name="T10" fmla="*/ 331 w 335"/>
                  <a:gd name="T11" fmla="*/ 0 h 8"/>
                  <a:gd name="T12" fmla="*/ 331 w 33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5" h="8">
                    <a:moveTo>
                      <a:pt x="331" y="0"/>
                    </a:moveTo>
                    <a:lnTo>
                      <a:pt x="0" y="0"/>
                    </a:lnTo>
                    <a:lnTo>
                      <a:pt x="0" y="8"/>
                    </a:lnTo>
                    <a:lnTo>
                      <a:pt x="335" y="8"/>
                    </a:lnTo>
                    <a:lnTo>
                      <a:pt x="335" y="0"/>
                    </a:lnTo>
                    <a:lnTo>
                      <a:pt x="331" y="0"/>
                    </a:lnTo>
                    <a:lnTo>
                      <a:pt x="331"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0" name="Freeform 168"/>
              <p:cNvSpPr>
                <a:spLocks/>
              </p:cNvSpPr>
              <p:nvPr/>
            </p:nvSpPr>
            <p:spPr bwMode="auto">
              <a:xfrm>
                <a:off x="1175" y="1342"/>
                <a:ext cx="335" cy="8"/>
              </a:xfrm>
              <a:custGeom>
                <a:avLst/>
                <a:gdLst>
                  <a:gd name="T0" fmla="*/ 331 w 335"/>
                  <a:gd name="T1" fmla="*/ 0 h 8"/>
                  <a:gd name="T2" fmla="*/ 0 w 335"/>
                  <a:gd name="T3" fmla="*/ 0 h 8"/>
                  <a:gd name="T4" fmla="*/ 0 w 335"/>
                  <a:gd name="T5" fmla="*/ 8 h 8"/>
                  <a:gd name="T6" fmla="*/ 335 w 335"/>
                  <a:gd name="T7" fmla="*/ 8 h 8"/>
                  <a:gd name="T8" fmla="*/ 335 w 335"/>
                  <a:gd name="T9" fmla="*/ 0 h 8"/>
                  <a:gd name="T10" fmla="*/ 331 w 335"/>
                  <a:gd name="T11" fmla="*/ 0 h 8"/>
                  <a:gd name="T12" fmla="*/ 331 w 33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5" h="8">
                    <a:moveTo>
                      <a:pt x="331" y="0"/>
                    </a:moveTo>
                    <a:lnTo>
                      <a:pt x="0" y="0"/>
                    </a:lnTo>
                    <a:lnTo>
                      <a:pt x="0" y="8"/>
                    </a:lnTo>
                    <a:lnTo>
                      <a:pt x="335" y="8"/>
                    </a:lnTo>
                    <a:lnTo>
                      <a:pt x="335" y="0"/>
                    </a:lnTo>
                    <a:lnTo>
                      <a:pt x="331" y="0"/>
                    </a:lnTo>
                    <a:lnTo>
                      <a:pt x="331"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1" name="Freeform 169"/>
              <p:cNvSpPr>
                <a:spLocks/>
              </p:cNvSpPr>
              <p:nvPr/>
            </p:nvSpPr>
            <p:spPr bwMode="auto">
              <a:xfrm>
                <a:off x="1173" y="1715"/>
                <a:ext cx="339" cy="8"/>
              </a:xfrm>
              <a:custGeom>
                <a:avLst/>
                <a:gdLst>
                  <a:gd name="T0" fmla="*/ 335 w 339"/>
                  <a:gd name="T1" fmla="*/ 0 h 8"/>
                  <a:gd name="T2" fmla="*/ 0 w 339"/>
                  <a:gd name="T3" fmla="*/ 0 h 8"/>
                  <a:gd name="T4" fmla="*/ 0 w 339"/>
                  <a:gd name="T5" fmla="*/ 8 h 8"/>
                  <a:gd name="T6" fmla="*/ 339 w 339"/>
                  <a:gd name="T7" fmla="*/ 8 h 8"/>
                  <a:gd name="T8" fmla="*/ 339 w 339"/>
                  <a:gd name="T9" fmla="*/ 0 h 8"/>
                  <a:gd name="T10" fmla="*/ 335 w 339"/>
                  <a:gd name="T11" fmla="*/ 0 h 8"/>
                  <a:gd name="T12" fmla="*/ 335 w 3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9" h="8">
                    <a:moveTo>
                      <a:pt x="335" y="0"/>
                    </a:moveTo>
                    <a:lnTo>
                      <a:pt x="0" y="0"/>
                    </a:lnTo>
                    <a:lnTo>
                      <a:pt x="0" y="8"/>
                    </a:lnTo>
                    <a:lnTo>
                      <a:pt x="339" y="8"/>
                    </a:lnTo>
                    <a:lnTo>
                      <a:pt x="339" y="0"/>
                    </a:lnTo>
                    <a:lnTo>
                      <a:pt x="335" y="0"/>
                    </a:lnTo>
                    <a:lnTo>
                      <a:pt x="335" y="0"/>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4" name="Freeform 170"/>
              <p:cNvSpPr>
                <a:spLocks/>
              </p:cNvSpPr>
              <p:nvPr/>
            </p:nvSpPr>
            <p:spPr bwMode="auto">
              <a:xfrm>
                <a:off x="1175" y="1340"/>
                <a:ext cx="339" cy="8"/>
              </a:xfrm>
              <a:custGeom>
                <a:avLst/>
                <a:gdLst>
                  <a:gd name="T0" fmla="*/ 333 w 339"/>
                  <a:gd name="T1" fmla="*/ 0 h 8"/>
                  <a:gd name="T2" fmla="*/ 0 w 339"/>
                  <a:gd name="T3" fmla="*/ 0 h 8"/>
                  <a:gd name="T4" fmla="*/ 0 w 339"/>
                  <a:gd name="T5" fmla="*/ 8 h 8"/>
                  <a:gd name="T6" fmla="*/ 339 w 339"/>
                  <a:gd name="T7" fmla="*/ 8 h 8"/>
                  <a:gd name="T8" fmla="*/ 339 w 339"/>
                  <a:gd name="T9" fmla="*/ 0 h 8"/>
                  <a:gd name="T10" fmla="*/ 333 w 339"/>
                  <a:gd name="T11" fmla="*/ 0 h 8"/>
                  <a:gd name="T12" fmla="*/ 333 w 3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39" h="8">
                    <a:moveTo>
                      <a:pt x="333" y="0"/>
                    </a:moveTo>
                    <a:lnTo>
                      <a:pt x="0" y="0"/>
                    </a:lnTo>
                    <a:lnTo>
                      <a:pt x="0" y="8"/>
                    </a:lnTo>
                    <a:lnTo>
                      <a:pt x="339" y="8"/>
                    </a:lnTo>
                    <a:lnTo>
                      <a:pt x="339" y="0"/>
                    </a:lnTo>
                    <a:lnTo>
                      <a:pt x="333" y="0"/>
                    </a:lnTo>
                    <a:lnTo>
                      <a:pt x="333" y="0"/>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5" name="Freeform 171"/>
              <p:cNvSpPr>
                <a:spLocks/>
              </p:cNvSpPr>
              <p:nvPr/>
            </p:nvSpPr>
            <p:spPr bwMode="auto">
              <a:xfrm>
                <a:off x="1191" y="1218"/>
                <a:ext cx="155" cy="76"/>
              </a:xfrm>
              <a:custGeom>
                <a:avLst/>
                <a:gdLst>
                  <a:gd name="T0" fmla="*/ 76 w 77"/>
                  <a:gd name="T1" fmla="*/ 0 h 38"/>
                  <a:gd name="T2" fmla="*/ 1 w 77"/>
                  <a:gd name="T3" fmla="*/ 0 h 38"/>
                  <a:gd name="T4" fmla="*/ 0 w 77"/>
                  <a:gd name="T5" fmla="*/ 2 h 38"/>
                  <a:gd name="T6" fmla="*/ 0 w 77"/>
                  <a:gd name="T7" fmla="*/ 38 h 38"/>
                  <a:gd name="T8" fmla="*/ 2 w 77"/>
                  <a:gd name="T9" fmla="*/ 38 h 38"/>
                  <a:gd name="T10" fmla="*/ 2 w 77"/>
                  <a:gd name="T11" fmla="*/ 3 h 38"/>
                  <a:gd name="T12" fmla="*/ 77 w 77"/>
                  <a:gd name="T13" fmla="*/ 3 h 38"/>
                  <a:gd name="T14" fmla="*/ 77 w 77"/>
                  <a:gd name="T15" fmla="*/ 0 h 38"/>
                  <a:gd name="T16" fmla="*/ 76 w 7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38">
                    <a:moveTo>
                      <a:pt x="76" y="0"/>
                    </a:moveTo>
                    <a:cubicBezTo>
                      <a:pt x="1" y="0"/>
                      <a:pt x="1" y="0"/>
                      <a:pt x="1" y="0"/>
                    </a:cubicBezTo>
                    <a:cubicBezTo>
                      <a:pt x="0" y="2"/>
                      <a:pt x="0" y="2"/>
                      <a:pt x="0" y="2"/>
                    </a:cubicBezTo>
                    <a:cubicBezTo>
                      <a:pt x="0" y="38"/>
                      <a:pt x="0" y="38"/>
                      <a:pt x="0" y="38"/>
                    </a:cubicBezTo>
                    <a:cubicBezTo>
                      <a:pt x="2" y="38"/>
                      <a:pt x="2" y="38"/>
                      <a:pt x="2" y="38"/>
                    </a:cubicBezTo>
                    <a:cubicBezTo>
                      <a:pt x="2" y="38"/>
                      <a:pt x="2" y="4"/>
                      <a:pt x="2" y="3"/>
                    </a:cubicBezTo>
                    <a:cubicBezTo>
                      <a:pt x="4" y="3"/>
                      <a:pt x="77" y="3"/>
                      <a:pt x="77" y="3"/>
                    </a:cubicBezTo>
                    <a:cubicBezTo>
                      <a:pt x="77" y="0"/>
                      <a:pt x="77" y="0"/>
                      <a:pt x="77" y="0"/>
                    </a:cubicBezTo>
                    <a:lnTo>
                      <a:pt x="76" y="0"/>
                    </a:lnTo>
                    <a:close/>
                  </a:path>
                </a:pathLst>
              </a:custGeom>
              <a:solidFill>
                <a:srgbClr val="AA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6" name="Freeform 172"/>
              <p:cNvSpPr>
                <a:spLocks/>
              </p:cNvSpPr>
              <p:nvPr/>
            </p:nvSpPr>
            <p:spPr bwMode="auto">
              <a:xfrm>
                <a:off x="1219" y="1375"/>
                <a:ext cx="65" cy="157"/>
              </a:xfrm>
              <a:custGeom>
                <a:avLst/>
                <a:gdLst>
                  <a:gd name="T0" fmla="*/ 23 w 65"/>
                  <a:gd name="T1" fmla="*/ 157 h 157"/>
                  <a:gd name="T2" fmla="*/ 23 w 65"/>
                  <a:gd name="T3" fmla="*/ 40 h 157"/>
                  <a:gd name="T4" fmla="*/ 0 w 65"/>
                  <a:gd name="T5" fmla="*/ 40 h 157"/>
                  <a:gd name="T6" fmla="*/ 33 w 65"/>
                  <a:gd name="T7" fmla="*/ 0 h 157"/>
                  <a:gd name="T8" fmla="*/ 65 w 65"/>
                  <a:gd name="T9" fmla="*/ 40 h 157"/>
                  <a:gd name="T10" fmla="*/ 41 w 65"/>
                  <a:gd name="T11" fmla="*/ 40 h 157"/>
                  <a:gd name="T12" fmla="*/ 41 w 65"/>
                  <a:gd name="T13" fmla="*/ 130 h 157"/>
                  <a:gd name="T14" fmla="*/ 23 w 65"/>
                  <a:gd name="T15" fmla="*/ 157 h 157"/>
                  <a:gd name="T16" fmla="*/ 23 w 65"/>
                  <a:gd name="T1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57">
                    <a:moveTo>
                      <a:pt x="23" y="157"/>
                    </a:moveTo>
                    <a:lnTo>
                      <a:pt x="23" y="40"/>
                    </a:lnTo>
                    <a:lnTo>
                      <a:pt x="0" y="40"/>
                    </a:lnTo>
                    <a:lnTo>
                      <a:pt x="33" y="0"/>
                    </a:lnTo>
                    <a:lnTo>
                      <a:pt x="65" y="40"/>
                    </a:lnTo>
                    <a:lnTo>
                      <a:pt x="41" y="40"/>
                    </a:lnTo>
                    <a:lnTo>
                      <a:pt x="41" y="130"/>
                    </a:lnTo>
                    <a:lnTo>
                      <a:pt x="23" y="157"/>
                    </a:lnTo>
                    <a:lnTo>
                      <a:pt x="23"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7" name="Freeform 173"/>
              <p:cNvSpPr>
                <a:spLocks/>
              </p:cNvSpPr>
              <p:nvPr/>
            </p:nvSpPr>
            <p:spPr bwMode="auto">
              <a:xfrm>
                <a:off x="1340" y="1405"/>
                <a:ext cx="157" cy="64"/>
              </a:xfrm>
              <a:custGeom>
                <a:avLst/>
                <a:gdLst>
                  <a:gd name="T0" fmla="*/ 0 w 157"/>
                  <a:gd name="T1" fmla="*/ 22 h 64"/>
                  <a:gd name="T2" fmla="*/ 117 w 157"/>
                  <a:gd name="T3" fmla="*/ 22 h 64"/>
                  <a:gd name="T4" fmla="*/ 117 w 157"/>
                  <a:gd name="T5" fmla="*/ 0 h 64"/>
                  <a:gd name="T6" fmla="*/ 157 w 157"/>
                  <a:gd name="T7" fmla="*/ 32 h 64"/>
                  <a:gd name="T8" fmla="*/ 117 w 157"/>
                  <a:gd name="T9" fmla="*/ 64 h 64"/>
                  <a:gd name="T10" fmla="*/ 117 w 157"/>
                  <a:gd name="T11" fmla="*/ 40 h 64"/>
                  <a:gd name="T12" fmla="*/ 27 w 157"/>
                  <a:gd name="T13" fmla="*/ 40 h 64"/>
                  <a:gd name="T14" fmla="*/ 0 w 157"/>
                  <a:gd name="T15" fmla="*/ 22 h 64"/>
                  <a:gd name="T16" fmla="*/ 0 w 157"/>
                  <a:gd name="T17"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64">
                    <a:moveTo>
                      <a:pt x="0" y="22"/>
                    </a:moveTo>
                    <a:lnTo>
                      <a:pt x="117" y="22"/>
                    </a:lnTo>
                    <a:lnTo>
                      <a:pt x="117" y="0"/>
                    </a:lnTo>
                    <a:lnTo>
                      <a:pt x="157" y="32"/>
                    </a:lnTo>
                    <a:lnTo>
                      <a:pt x="117" y="64"/>
                    </a:lnTo>
                    <a:lnTo>
                      <a:pt x="117" y="40"/>
                    </a:lnTo>
                    <a:lnTo>
                      <a:pt x="27" y="40"/>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 name="Freeform 174"/>
              <p:cNvSpPr>
                <a:spLocks/>
              </p:cNvSpPr>
              <p:nvPr/>
            </p:nvSpPr>
            <p:spPr bwMode="auto">
              <a:xfrm>
                <a:off x="1399" y="1532"/>
                <a:ext cx="64" cy="157"/>
              </a:xfrm>
              <a:custGeom>
                <a:avLst/>
                <a:gdLst>
                  <a:gd name="T0" fmla="*/ 42 w 64"/>
                  <a:gd name="T1" fmla="*/ 0 h 157"/>
                  <a:gd name="T2" fmla="*/ 42 w 64"/>
                  <a:gd name="T3" fmla="*/ 116 h 157"/>
                  <a:gd name="T4" fmla="*/ 64 w 64"/>
                  <a:gd name="T5" fmla="*/ 116 h 157"/>
                  <a:gd name="T6" fmla="*/ 32 w 64"/>
                  <a:gd name="T7" fmla="*/ 157 h 157"/>
                  <a:gd name="T8" fmla="*/ 0 w 64"/>
                  <a:gd name="T9" fmla="*/ 116 h 157"/>
                  <a:gd name="T10" fmla="*/ 24 w 64"/>
                  <a:gd name="T11" fmla="*/ 116 h 157"/>
                  <a:gd name="T12" fmla="*/ 24 w 64"/>
                  <a:gd name="T13" fmla="*/ 26 h 157"/>
                  <a:gd name="T14" fmla="*/ 22 w 64"/>
                  <a:gd name="T15" fmla="*/ 26 h 157"/>
                  <a:gd name="T16" fmla="*/ 42 w 64"/>
                  <a:gd name="T17" fmla="*/ 0 h 157"/>
                  <a:gd name="T18" fmla="*/ 42 w 64"/>
                  <a:gd name="T1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57">
                    <a:moveTo>
                      <a:pt x="42" y="0"/>
                    </a:moveTo>
                    <a:lnTo>
                      <a:pt x="42" y="116"/>
                    </a:lnTo>
                    <a:lnTo>
                      <a:pt x="64" y="116"/>
                    </a:lnTo>
                    <a:lnTo>
                      <a:pt x="32" y="157"/>
                    </a:lnTo>
                    <a:lnTo>
                      <a:pt x="0" y="116"/>
                    </a:lnTo>
                    <a:lnTo>
                      <a:pt x="24" y="116"/>
                    </a:lnTo>
                    <a:lnTo>
                      <a:pt x="24" y="26"/>
                    </a:lnTo>
                    <a:lnTo>
                      <a:pt x="22" y="26"/>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 name="Freeform 175"/>
              <p:cNvSpPr>
                <a:spLocks/>
              </p:cNvSpPr>
              <p:nvPr/>
            </p:nvSpPr>
            <p:spPr bwMode="auto">
              <a:xfrm>
                <a:off x="1187" y="1594"/>
                <a:ext cx="155" cy="64"/>
              </a:xfrm>
              <a:custGeom>
                <a:avLst/>
                <a:gdLst>
                  <a:gd name="T0" fmla="*/ 155 w 155"/>
                  <a:gd name="T1" fmla="*/ 40 h 64"/>
                  <a:gd name="T2" fmla="*/ 38 w 155"/>
                  <a:gd name="T3" fmla="*/ 40 h 64"/>
                  <a:gd name="T4" fmla="*/ 38 w 155"/>
                  <a:gd name="T5" fmla="*/ 64 h 64"/>
                  <a:gd name="T6" fmla="*/ 0 w 155"/>
                  <a:gd name="T7" fmla="*/ 32 h 64"/>
                  <a:gd name="T8" fmla="*/ 38 w 155"/>
                  <a:gd name="T9" fmla="*/ 0 h 64"/>
                  <a:gd name="T10" fmla="*/ 38 w 155"/>
                  <a:gd name="T11" fmla="*/ 24 h 64"/>
                  <a:gd name="T12" fmla="*/ 129 w 155"/>
                  <a:gd name="T13" fmla="*/ 24 h 64"/>
                  <a:gd name="T14" fmla="*/ 155 w 155"/>
                  <a:gd name="T15" fmla="*/ 40 h 64"/>
                  <a:gd name="T16" fmla="*/ 155 w 155"/>
                  <a:gd name="T17"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64">
                    <a:moveTo>
                      <a:pt x="155" y="40"/>
                    </a:moveTo>
                    <a:lnTo>
                      <a:pt x="38" y="40"/>
                    </a:lnTo>
                    <a:lnTo>
                      <a:pt x="38" y="64"/>
                    </a:lnTo>
                    <a:lnTo>
                      <a:pt x="0" y="32"/>
                    </a:lnTo>
                    <a:lnTo>
                      <a:pt x="38" y="0"/>
                    </a:lnTo>
                    <a:lnTo>
                      <a:pt x="38" y="24"/>
                    </a:lnTo>
                    <a:lnTo>
                      <a:pt x="129" y="24"/>
                    </a:lnTo>
                    <a:lnTo>
                      <a:pt x="155" y="40"/>
                    </a:lnTo>
                    <a:lnTo>
                      <a:pt x="15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 name="Freeform 176"/>
              <p:cNvSpPr>
                <a:spLocks noEditPoints="1"/>
              </p:cNvSpPr>
              <p:nvPr/>
            </p:nvSpPr>
            <p:spPr bwMode="auto">
              <a:xfrm>
                <a:off x="1244" y="1427"/>
                <a:ext cx="197" cy="207"/>
              </a:xfrm>
              <a:custGeom>
                <a:avLst/>
                <a:gdLst>
                  <a:gd name="T0" fmla="*/ 0 w 98"/>
                  <a:gd name="T1" fmla="*/ 52 h 103"/>
                  <a:gd name="T2" fmla="*/ 49 w 98"/>
                  <a:gd name="T3" fmla="*/ 103 h 103"/>
                  <a:gd name="T4" fmla="*/ 98 w 98"/>
                  <a:gd name="T5" fmla="*/ 52 h 103"/>
                  <a:gd name="T6" fmla="*/ 49 w 98"/>
                  <a:gd name="T7" fmla="*/ 0 h 103"/>
                  <a:gd name="T8" fmla="*/ 0 w 98"/>
                  <a:gd name="T9" fmla="*/ 52 h 103"/>
                  <a:gd name="T10" fmla="*/ 8 w 98"/>
                  <a:gd name="T11" fmla="*/ 52 h 103"/>
                  <a:gd name="T12" fmla="*/ 49 w 98"/>
                  <a:gd name="T13" fmla="*/ 8 h 103"/>
                  <a:gd name="T14" fmla="*/ 90 w 98"/>
                  <a:gd name="T15" fmla="*/ 52 h 103"/>
                  <a:gd name="T16" fmla="*/ 49 w 98"/>
                  <a:gd name="T17" fmla="*/ 95 h 103"/>
                  <a:gd name="T18" fmla="*/ 8 w 98"/>
                  <a:gd name="T19"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03">
                    <a:moveTo>
                      <a:pt x="0" y="52"/>
                    </a:moveTo>
                    <a:cubicBezTo>
                      <a:pt x="0" y="80"/>
                      <a:pt x="22" y="103"/>
                      <a:pt x="49" y="103"/>
                    </a:cubicBezTo>
                    <a:cubicBezTo>
                      <a:pt x="76" y="103"/>
                      <a:pt x="98" y="80"/>
                      <a:pt x="98" y="52"/>
                    </a:cubicBezTo>
                    <a:cubicBezTo>
                      <a:pt x="98" y="23"/>
                      <a:pt x="76" y="0"/>
                      <a:pt x="49" y="0"/>
                    </a:cubicBezTo>
                    <a:cubicBezTo>
                      <a:pt x="22" y="0"/>
                      <a:pt x="0" y="23"/>
                      <a:pt x="0" y="52"/>
                    </a:cubicBezTo>
                    <a:close/>
                    <a:moveTo>
                      <a:pt x="8" y="52"/>
                    </a:moveTo>
                    <a:cubicBezTo>
                      <a:pt x="8" y="27"/>
                      <a:pt x="26" y="8"/>
                      <a:pt x="49" y="8"/>
                    </a:cubicBezTo>
                    <a:cubicBezTo>
                      <a:pt x="71" y="8"/>
                      <a:pt x="90" y="27"/>
                      <a:pt x="90" y="52"/>
                    </a:cubicBezTo>
                    <a:cubicBezTo>
                      <a:pt x="90" y="75"/>
                      <a:pt x="71" y="95"/>
                      <a:pt x="49" y="95"/>
                    </a:cubicBezTo>
                    <a:cubicBezTo>
                      <a:pt x="26" y="95"/>
                      <a:pt x="8" y="75"/>
                      <a:pt x="8"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1" name="Freeform 177"/>
              <p:cNvSpPr>
                <a:spLocks/>
              </p:cNvSpPr>
              <p:nvPr/>
            </p:nvSpPr>
            <p:spPr bwMode="auto">
              <a:xfrm>
                <a:off x="1223" y="1379"/>
                <a:ext cx="63" cy="157"/>
              </a:xfrm>
              <a:custGeom>
                <a:avLst/>
                <a:gdLst>
                  <a:gd name="T0" fmla="*/ 23 w 63"/>
                  <a:gd name="T1" fmla="*/ 157 h 157"/>
                  <a:gd name="T2" fmla="*/ 23 w 63"/>
                  <a:gd name="T3" fmla="*/ 38 h 157"/>
                  <a:gd name="T4" fmla="*/ 0 w 63"/>
                  <a:gd name="T5" fmla="*/ 38 h 157"/>
                  <a:gd name="T6" fmla="*/ 33 w 63"/>
                  <a:gd name="T7" fmla="*/ 0 h 157"/>
                  <a:gd name="T8" fmla="*/ 63 w 63"/>
                  <a:gd name="T9" fmla="*/ 38 h 157"/>
                  <a:gd name="T10" fmla="*/ 39 w 63"/>
                  <a:gd name="T11" fmla="*/ 38 h 157"/>
                  <a:gd name="T12" fmla="*/ 39 w 63"/>
                  <a:gd name="T13" fmla="*/ 130 h 157"/>
                  <a:gd name="T14" fmla="*/ 23 w 63"/>
                  <a:gd name="T15" fmla="*/ 157 h 157"/>
                  <a:gd name="T16" fmla="*/ 23 w 63"/>
                  <a:gd name="T1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57">
                    <a:moveTo>
                      <a:pt x="23" y="157"/>
                    </a:moveTo>
                    <a:lnTo>
                      <a:pt x="23" y="38"/>
                    </a:lnTo>
                    <a:lnTo>
                      <a:pt x="0" y="38"/>
                    </a:lnTo>
                    <a:lnTo>
                      <a:pt x="33" y="0"/>
                    </a:lnTo>
                    <a:lnTo>
                      <a:pt x="63" y="38"/>
                    </a:lnTo>
                    <a:lnTo>
                      <a:pt x="39" y="38"/>
                    </a:lnTo>
                    <a:lnTo>
                      <a:pt x="39" y="130"/>
                    </a:lnTo>
                    <a:lnTo>
                      <a:pt x="23" y="157"/>
                    </a:lnTo>
                    <a:lnTo>
                      <a:pt x="23"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2" name="Freeform 178"/>
              <p:cNvSpPr>
                <a:spLocks/>
              </p:cNvSpPr>
              <p:nvPr/>
            </p:nvSpPr>
            <p:spPr bwMode="auto">
              <a:xfrm>
                <a:off x="1344" y="1409"/>
                <a:ext cx="155" cy="64"/>
              </a:xfrm>
              <a:custGeom>
                <a:avLst/>
                <a:gdLst>
                  <a:gd name="T0" fmla="*/ 0 w 155"/>
                  <a:gd name="T1" fmla="*/ 22 h 64"/>
                  <a:gd name="T2" fmla="*/ 117 w 155"/>
                  <a:gd name="T3" fmla="*/ 22 h 64"/>
                  <a:gd name="T4" fmla="*/ 117 w 155"/>
                  <a:gd name="T5" fmla="*/ 0 h 64"/>
                  <a:gd name="T6" fmla="*/ 155 w 155"/>
                  <a:gd name="T7" fmla="*/ 32 h 64"/>
                  <a:gd name="T8" fmla="*/ 117 w 155"/>
                  <a:gd name="T9" fmla="*/ 64 h 64"/>
                  <a:gd name="T10" fmla="*/ 117 w 155"/>
                  <a:gd name="T11" fmla="*/ 40 h 64"/>
                  <a:gd name="T12" fmla="*/ 27 w 155"/>
                  <a:gd name="T13" fmla="*/ 40 h 64"/>
                  <a:gd name="T14" fmla="*/ 0 w 155"/>
                  <a:gd name="T15" fmla="*/ 22 h 64"/>
                  <a:gd name="T16" fmla="*/ 0 w 155"/>
                  <a:gd name="T17"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64">
                    <a:moveTo>
                      <a:pt x="0" y="22"/>
                    </a:moveTo>
                    <a:lnTo>
                      <a:pt x="117" y="22"/>
                    </a:lnTo>
                    <a:lnTo>
                      <a:pt x="117" y="0"/>
                    </a:lnTo>
                    <a:lnTo>
                      <a:pt x="155" y="32"/>
                    </a:lnTo>
                    <a:lnTo>
                      <a:pt x="117" y="64"/>
                    </a:lnTo>
                    <a:lnTo>
                      <a:pt x="117" y="40"/>
                    </a:lnTo>
                    <a:lnTo>
                      <a:pt x="27" y="40"/>
                    </a:lnTo>
                    <a:lnTo>
                      <a:pt x="0" y="2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3" name="Freeform 179"/>
              <p:cNvSpPr>
                <a:spLocks/>
              </p:cNvSpPr>
              <p:nvPr/>
            </p:nvSpPr>
            <p:spPr bwMode="auto">
              <a:xfrm>
                <a:off x="1403" y="1536"/>
                <a:ext cx="64" cy="155"/>
              </a:xfrm>
              <a:custGeom>
                <a:avLst/>
                <a:gdLst>
                  <a:gd name="T0" fmla="*/ 40 w 64"/>
                  <a:gd name="T1" fmla="*/ 0 h 155"/>
                  <a:gd name="T2" fmla="*/ 40 w 64"/>
                  <a:gd name="T3" fmla="*/ 116 h 155"/>
                  <a:gd name="T4" fmla="*/ 64 w 64"/>
                  <a:gd name="T5" fmla="*/ 116 h 155"/>
                  <a:gd name="T6" fmla="*/ 32 w 64"/>
                  <a:gd name="T7" fmla="*/ 155 h 155"/>
                  <a:gd name="T8" fmla="*/ 0 w 64"/>
                  <a:gd name="T9" fmla="*/ 116 h 155"/>
                  <a:gd name="T10" fmla="*/ 24 w 64"/>
                  <a:gd name="T11" fmla="*/ 116 h 155"/>
                  <a:gd name="T12" fmla="*/ 24 w 64"/>
                  <a:gd name="T13" fmla="*/ 24 h 155"/>
                  <a:gd name="T14" fmla="*/ 20 w 64"/>
                  <a:gd name="T15" fmla="*/ 24 h 155"/>
                  <a:gd name="T16" fmla="*/ 40 w 64"/>
                  <a:gd name="T17" fmla="*/ 0 h 155"/>
                  <a:gd name="T18" fmla="*/ 40 w 64"/>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55">
                    <a:moveTo>
                      <a:pt x="40" y="0"/>
                    </a:moveTo>
                    <a:lnTo>
                      <a:pt x="40" y="116"/>
                    </a:lnTo>
                    <a:lnTo>
                      <a:pt x="64" y="116"/>
                    </a:lnTo>
                    <a:lnTo>
                      <a:pt x="32" y="155"/>
                    </a:lnTo>
                    <a:lnTo>
                      <a:pt x="0" y="116"/>
                    </a:lnTo>
                    <a:lnTo>
                      <a:pt x="24" y="116"/>
                    </a:lnTo>
                    <a:lnTo>
                      <a:pt x="24" y="24"/>
                    </a:lnTo>
                    <a:lnTo>
                      <a:pt x="20" y="24"/>
                    </a:lnTo>
                    <a:lnTo>
                      <a:pt x="40" y="0"/>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4" name="Freeform 180"/>
              <p:cNvSpPr>
                <a:spLocks/>
              </p:cNvSpPr>
              <p:nvPr/>
            </p:nvSpPr>
            <p:spPr bwMode="auto">
              <a:xfrm>
                <a:off x="1189" y="1598"/>
                <a:ext cx="157" cy="64"/>
              </a:xfrm>
              <a:custGeom>
                <a:avLst/>
                <a:gdLst>
                  <a:gd name="T0" fmla="*/ 157 w 157"/>
                  <a:gd name="T1" fmla="*/ 40 h 64"/>
                  <a:gd name="T2" fmla="*/ 41 w 157"/>
                  <a:gd name="T3" fmla="*/ 40 h 64"/>
                  <a:gd name="T4" fmla="*/ 41 w 157"/>
                  <a:gd name="T5" fmla="*/ 64 h 64"/>
                  <a:gd name="T6" fmla="*/ 0 w 157"/>
                  <a:gd name="T7" fmla="*/ 30 h 64"/>
                  <a:gd name="T8" fmla="*/ 41 w 157"/>
                  <a:gd name="T9" fmla="*/ 0 h 64"/>
                  <a:gd name="T10" fmla="*/ 41 w 157"/>
                  <a:gd name="T11" fmla="*/ 24 h 64"/>
                  <a:gd name="T12" fmla="*/ 131 w 157"/>
                  <a:gd name="T13" fmla="*/ 24 h 64"/>
                  <a:gd name="T14" fmla="*/ 157 w 157"/>
                  <a:gd name="T15" fmla="*/ 40 h 64"/>
                  <a:gd name="T16" fmla="*/ 157 w 157"/>
                  <a:gd name="T17"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64">
                    <a:moveTo>
                      <a:pt x="157" y="40"/>
                    </a:moveTo>
                    <a:lnTo>
                      <a:pt x="41" y="40"/>
                    </a:lnTo>
                    <a:lnTo>
                      <a:pt x="41" y="64"/>
                    </a:lnTo>
                    <a:lnTo>
                      <a:pt x="0" y="30"/>
                    </a:lnTo>
                    <a:lnTo>
                      <a:pt x="41" y="0"/>
                    </a:lnTo>
                    <a:lnTo>
                      <a:pt x="41" y="24"/>
                    </a:lnTo>
                    <a:lnTo>
                      <a:pt x="131" y="24"/>
                    </a:lnTo>
                    <a:lnTo>
                      <a:pt x="157" y="40"/>
                    </a:lnTo>
                    <a:lnTo>
                      <a:pt x="15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5" name="Freeform 181"/>
              <p:cNvSpPr>
                <a:spLocks noEditPoints="1"/>
              </p:cNvSpPr>
              <p:nvPr/>
            </p:nvSpPr>
            <p:spPr bwMode="auto">
              <a:xfrm>
                <a:off x="1246" y="1431"/>
                <a:ext cx="197" cy="207"/>
              </a:xfrm>
              <a:custGeom>
                <a:avLst/>
                <a:gdLst>
                  <a:gd name="T0" fmla="*/ 0 w 98"/>
                  <a:gd name="T1" fmla="*/ 51 h 103"/>
                  <a:gd name="T2" fmla="*/ 49 w 98"/>
                  <a:gd name="T3" fmla="*/ 103 h 103"/>
                  <a:gd name="T4" fmla="*/ 98 w 98"/>
                  <a:gd name="T5" fmla="*/ 51 h 103"/>
                  <a:gd name="T6" fmla="*/ 49 w 98"/>
                  <a:gd name="T7" fmla="*/ 0 h 103"/>
                  <a:gd name="T8" fmla="*/ 0 w 98"/>
                  <a:gd name="T9" fmla="*/ 51 h 103"/>
                  <a:gd name="T10" fmla="*/ 8 w 98"/>
                  <a:gd name="T11" fmla="*/ 51 h 103"/>
                  <a:gd name="T12" fmla="*/ 49 w 98"/>
                  <a:gd name="T13" fmla="*/ 8 h 103"/>
                  <a:gd name="T14" fmla="*/ 90 w 98"/>
                  <a:gd name="T15" fmla="*/ 51 h 103"/>
                  <a:gd name="T16" fmla="*/ 49 w 98"/>
                  <a:gd name="T17" fmla="*/ 95 h 103"/>
                  <a:gd name="T18" fmla="*/ 8 w 98"/>
                  <a:gd name="T1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03">
                    <a:moveTo>
                      <a:pt x="0" y="51"/>
                    </a:moveTo>
                    <a:cubicBezTo>
                      <a:pt x="0" y="80"/>
                      <a:pt x="22" y="103"/>
                      <a:pt x="49" y="103"/>
                    </a:cubicBezTo>
                    <a:cubicBezTo>
                      <a:pt x="76" y="103"/>
                      <a:pt x="98" y="80"/>
                      <a:pt x="98" y="51"/>
                    </a:cubicBezTo>
                    <a:cubicBezTo>
                      <a:pt x="98" y="23"/>
                      <a:pt x="76" y="0"/>
                      <a:pt x="49" y="0"/>
                    </a:cubicBezTo>
                    <a:cubicBezTo>
                      <a:pt x="22" y="0"/>
                      <a:pt x="0" y="23"/>
                      <a:pt x="0" y="51"/>
                    </a:cubicBezTo>
                    <a:close/>
                    <a:moveTo>
                      <a:pt x="8" y="51"/>
                    </a:moveTo>
                    <a:cubicBezTo>
                      <a:pt x="8" y="27"/>
                      <a:pt x="27" y="8"/>
                      <a:pt x="49" y="8"/>
                    </a:cubicBezTo>
                    <a:cubicBezTo>
                      <a:pt x="72" y="8"/>
                      <a:pt x="90" y="27"/>
                      <a:pt x="90" y="51"/>
                    </a:cubicBezTo>
                    <a:cubicBezTo>
                      <a:pt x="90" y="75"/>
                      <a:pt x="72" y="95"/>
                      <a:pt x="49" y="95"/>
                    </a:cubicBezTo>
                    <a:cubicBezTo>
                      <a:pt x="27" y="95"/>
                      <a:pt x="8" y="75"/>
                      <a:pt x="8"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56" name="Group 182"/>
              <p:cNvGrpSpPr>
                <a:grpSpLocks noChangeAspect="1"/>
              </p:cNvGrpSpPr>
              <p:nvPr/>
            </p:nvGrpSpPr>
            <p:grpSpPr bwMode="auto">
              <a:xfrm>
                <a:off x="1274" y="1494"/>
                <a:ext cx="141" cy="77"/>
                <a:chOff x="2628" y="2023"/>
                <a:chExt cx="503" cy="276"/>
              </a:xfrm>
            </p:grpSpPr>
            <p:sp>
              <p:nvSpPr>
                <p:cNvPr id="360" name="AutoShape 183"/>
                <p:cNvSpPr>
                  <a:spLocks noChangeAspect="1" noChangeArrowheads="1" noTextEdit="1"/>
                </p:cNvSpPr>
                <p:nvPr/>
              </p:nvSpPr>
              <p:spPr bwMode="auto">
                <a:xfrm>
                  <a:off x="2628" y="2023"/>
                  <a:ext cx="5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1" name="Freeform 184"/>
                <p:cNvSpPr>
                  <a:spLocks/>
                </p:cNvSpPr>
                <p:nvPr/>
              </p:nvSpPr>
              <p:spPr bwMode="auto">
                <a:xfrm>
                  <a:off x="2628" y="2023"/>
                  <a:ext cx="234" cy="276"/>
                </a:xfrm>
                <a:custGeom>
                  <a:avLst/>
                  <a:gdLst>
                    <a:gd name="T0" fmla="*/ 85 w 99"/>
                    <a:gd name="T1" fmla="*/ 75 h 117"/>
                    <a:gd name="T2" fmla="*/ 99 w 99"/>
                    <a:gd name="T3" fmla="*/ 79 h 117"/>
                    <a:gd name="T4" fmla="*/ 83 w 99"/>
                    <a:gd name="T5" fmla="*/ 107 h 117"/>
                    <a:gd name="T6" fmla="*/ 53 w 99"/>
                    <a:gd name="T7" fmla="*/ 117 h 117"/>
                    <a:gd name="T8" fmla="*/ 23 w 99"/>
                    <a:gd name="T9" fmla="*/ 109 h 117"/>
                    <a:gd name="T10" fmla="*/ 6 w 99"/>
                    <a:gd name="T11" fmla="*/ 88 h 117"/>
                    <a:gd name="T12" fmla="*/ 0 w 99"/>
                    <a:gd name="T13" fmla="*/ 58 h 117"/>
                    <a:gd name="T14" fmla="*/ 7 w 99"/>
                    <a:gd name="T15" fmla="*/ 27 h 117"/>
                    <a:gd name="T16" fmla="*/ 26 w 99"/>
                    <a:gd name="T17" fmla="*/ 7 h 117"/>
                    <a:gd name="T18" fmla="*/ 53 w 99"/>
                    <a:gd name="T19" fmla="*/ 0 h 117"/>
                    <a:gd name="T20" fmla="*/ 81 w 99"/>
                    <a:gd name="T21" fmla="*/ 9 h 117"/>
                    <a:gd name="T22" fmla="*/ 98 w 99"/>
                    <a:gd name="T23" fmla="*/ 33 h 117"/>
                    <a:gd name="T24" fmla="*/ 83 w 99"/>
                    <a:gd name="T25" fmla="*/ 36 h 117"/>
                    <a:gd name="T26" fmla="*/ 71 w 99"/>
                    <a:gd name="T27" fmla="*/ 19 h 117"/>
                    <a:gd name="T28" fmla="*/ 53 w 99"/>
                    <a:gd name="T29" fmla="*/ 13 h 117"/>
                    <a:gd name="T30" fmla="*/ 31 w 99"/>
                    <a:gd name="T31" fmla="*/ 19 h 117"/>
                    <a:gd name="T32" fmla="*/ 19 w 99"/>
                    <a:gd name="T33" fmla="*/ 36 h 117"/>
                    <a:gd name="T34" fmla="*/ 15 w 99"/>
                    <a:gd name="T35" fmla="*/ 58 h 117"/>
                    <a:gd name="T36" fmla="*/ 19 w 99"/>
                    <a:gd name="T37" fmla="*/ 83 h 117"/>
                    <a:gd name="T38" fmla="*/ 32 w 99"/>
                    <a:gd name="T39" fmla="*/ 99 h 117"/>
                    <a:gd name="T40" fmla="*/ 52 w 99"/>
                    <a:gd name="T41" fmla="*/ 104 h 117"/>
                    <a:gd name="T42" fmla="*/ 73 w 99"/>
                    <a:gd name="T43" fmla="*/ 97 h 117"/>
                    <a:gd name="T44" fmla="*/ 85 w 99"/>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17">
                      <a:moveTo>
                        <a:pt x="85" y="75"/>
                      </a:moveTo>
                      <a:cubicBezTo>
                        <a:pt x="99" y="79"/>
                        <a:pt x="99" y="79"/>
                        <a:pt x="99" y="79"/>
                      </a:cubicBezTo>
                      <a:cubicBezTo>
                        <a:pt x="96" y="91"/>
                        <a:pt x="91" y="101"/>
                        <a:pt x="83" y="107"/>
                      </a:cubicBezTo>
                      <a:cubicBezTo>
                        <a:pt x="74" y="113"/>
                        <a:pt x="65" y="117"/>
                        <a:pt x="53" y="117"/>
                      </a:cubicBezTo>
                      <a:cubicBezTo>
                        <a:pt x="41" y="117"/>
                        <a:pt x="31" y="114"/>
                        <a:pt x="23" y="109"/>
                      </a:cubicBezTo>
                      <a:cubicBezTo>
                        <a:pt x="16" y="104"/>
                        <a:pt x="10" y="97"/>
                        <a:pt x="6" y="88"/>
                      </a:cubicBezTo>
                      <a:cubicBezTo>
                        <a:pt x="2" y="78"/>
                        <a:pt x="0" y="68"/>
                        <a:pt x="0" y="58"/>
                      </a:cubicBezTo>
                      <a:cubicBezTo>
                        <a:pt x="0" y="46"/>
                        <a:pt x="2" y="36"/>
                        <a:pt x="7" y="27"/>
                      </a:cubicBezTo>
                      <a:cubicBezTo>
                        <a:pt x="11" y="18"/>
                        <a:pt x="17" y="12"/>
                        <a:pt x="26" y="7"/>
                      </a:cubicBezTo>
                      <a:cubicBezTo>
                        <a:pt x="34" y="2"/>
                        <a:pt x="43" y="0"/>
                        <a:pt x="53" y="0"/>
                      </a:cubicBezTo>
                      <a:cubicBezTo>
                        <a:pt x="64" y="0"/>
                        <a:pt x="74" y="3"/>
                        <a:pt x="81" y="9"/>
                      </a:cubicBezTo>
                      <a:cubicBezTo>
                        <a:pt x="89" y="15"/>
                        <a:pt x="94" y="23"/>
                        <a:pt x="98" y="33"/>
                      </a:cubicBezTo>
                      <a:cubicBezTo>
                        <a:pt x="83" y="36"/>
                        <a:pt x="83" y="36"/>
                        <a:pt x="83" y="36"/>
                      </a:cubicBezTo>
                      <a:cubicBezTo>
                        <a:pt x="80" y="28"/>
                        <a:pt x="76" y="22"/>
                        <a:pt x="71" y="19"/>
                      </a:cubicBezTo>
                      <a:cubicBezTo>
                        <a:pt x="67" y="15"/>
                        <a:pt x="60" y="13"/>
                        <a:pt x="53" y="13"/>
                      </a:cubicBezTo>
                      <a:cubicBezTo>
                        <a:pt x="44" y="13"/>
                        <a:pt x="37" y="15"/>
                        <a:pt x="31" y="19"/>
                      </a:cubicBezTo>
                      <a:cubicBezTo>
                        <a:pt x="25" y="23"/>
                        <a:pt x="21" y="29"/>
                        <a:pt x="19" y="36"/>
                      </a:cubicBezTo>
                      <a:cubicBezTo>
                        <a:pt x="16" y="43"/>
                        <a:pt x="15" y="50"/>
                        <a:pt x="15" y="58"/>
                      </a:cubicBezTo>
                      <a:cubicBezTo>
                        <a:pt x="15" y="67"/>
                        <a:pt x="17" y="75"/>
                        <a:pt x="19" y="83"/>
                      </a:cubicBezTo>
                      <a:cubicBezTo>
                        <a:pt x="22" y="90"/>
                        <a:pt x="27" y="95"/>
                        <a:pt x="32" y="99"/>
                      </a:cubicBezTo>
                      <a:cubicBezTo>
                        <a:pt x="38" y="102"/>
                        <a:pt x="45" y="104"/>
                        <a:pt x="52" y="104"/>
                      </a:cubicBezTo>
                      <a:cubicBezTo>
                        <a:pt x="60" y="104"/>
                        <a:pt x="67" y="102"/>
                        <a:pt x="73" y="97"/>
                      </a:cubicBezTo>
                      <a:cubicBezTo>
                        <a:pt x="79" y="92"/>
                        <a:pt x="82" y="85"/>
                        <a:pt x="85"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2" name="Freeform 185"/>
                <p:cNvSpPr>
                  <a:spLocks/>
                </p:cNvSpPr>
                <p:nvPr/>
              </p:nvSpPr>
              <p:spPr bwMode="auto">
                <a:xfrm>
                  <a:off x="2895" y="2023"/>
                  <a:ext cx="236" cy="276"/>
                </a:xfrm>
                <a:custGeom>
                  <a:avLst/>
                  <a:gdLst>
                    <a:gd name="T0" fmla="*/ 85 w 100"/>
                    <a:gd name="T1" fmla="*/ 75 h 117"/>
                    <a:gd name="T2" fmla="*/ 100 w 100"/>
                    <a:gd name="T3" fmla="*/ 79 h 117"/>
                    <a:gd name="T4" fmla="*/ 83 w 100"/>
                    <a:gd name="T5" fmla="*/ 107 h 117"/>
                    <a:gd name="T6" fmla="*/ 53 w 100"/>
                    <a:gd name="T7" fmla="*/ 117 h 117"/>
                    <a:gd name="T8" fmla="*/ 24 w 100"/>
                    <a:gd name="T9" fmla="*/ 109 h 117"/>
                    <a:gd name="T10" fmla="*/ 6 w 100"/>
                    <a:gd name="T11" fmla="*/ 88 h 117"/>
                    <a:gd name="T12" fmla="*/ 0 w 100"/>
                    <a:gd name="T13" fmla="*/ 58 h 117"/>
                    <a:gd name="T14" fmla="*/ 7 w 100"/>
                    <a:gd name="T15" fmla="*/ 27 h 117"/>
                    <a:gd name="T16" fmla="*/ 26 w 100"/>
                    <a:gd name="T17" fmla="*/ 7 h 117"/>
                    <a:gd name="T18" fmla="*/ 54 w 100"/>
                    <a:gd name="T19" fmla="*/ 0 h 117"/>
                    <a:gd name="T20" fmla="*/ 82 w 100"/>
                    <a:gd name="T21" fmla="*/ 9 h 117"/>
                    <a:gd name="T22" fmla="*/ 98 w 100"/>
                    <a:gd name="T23" fmla="*/ 33 h 117"/>
                    <a:gd name="T24" fmla="*/ 83 w 100"/>
                    <a:gd name="T25" fmla="*/ 36 h 117"/>
                    <a:gd name="T26" fmla="*/ 72 w 100"/>
                    <a:gd name="T27" fmla="*/ 19 h 117"/>
                    <a:gd name="T28" fmla="*/ 53 w 100"/>
                    <a:gd name="T29" fmla="*/ 13 h 117"/>
                    <a:gd name="T30" fmla="*/ 32 w 100"/>
                    <a:gd name="T31" fmla="*/ 19 h 117"/>
                    <a:gd name="T32" fmla="*/ 19 w 100"/>
                    <a:gd name="T33" fmla="*/ 36 h 117"/>
                    <a:gd name="T34" fmla="*/ 16 w 100"/>
                    <a:gd name="T35" fmla="*/ 58 h 117"/>
                    <a:gd name="T36" fmla="*/ 20 w 100"/>
                    <a:gd name="T37" fmla="*/ 83 h 117"/>
                    <a:gd name="T38" fmla="*/ 33 w 100"/>
                    <a:gd name="T39" fmla="*/ 99 h 117"/>
                    <a:gd name="T40" fmla="*/ 52 w 100"/>
                    <a:gd name="T41" fmla="*/ 104 h 117"/>
                    <a:gd name="T42" fmla="*/ 73 w 100"/>
                    <a:gd name="T43" fmla="*/ 97 h 117"/>
                    <a:gd name="T44" fmla="*/ 85 w 100"/>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17">
                      <a:moveTo>
                        <a:pt x="85" y="75"/>
                      </a:moveTo>
                      <a:cubicBezTo>
                        <a:pt x="100" y="79"/>
                        <a:pt x="100" y="79"/>
                        <a:pt x="100" y="79"/>
                      </a:cubicBezTo>
                      <a:cubicBezTo>
                        <a:pt x="97" y="91"/>
                        <a:pt x="91" y="101"/>
                        <a:pt x="83" y="107"/>
                      </a:cubicBezTo>
                      <a:cubicBezTo>
                        <a:pt x="75" y="113"/>
                        <a:pt x="65" y="117"/>
                        <a:pt x="53" y="117"/>
                      </a:cubicBezTo>
                      <a:cubicBezTo>
                        <a:pt x="41" y="117"/>
                        <a:pt x="31" y="114"/>
                        <a:pt x="24" y="109"/>
                      </a:cubicBezTo>
                      <a:cubicBezTo>
                        <a:pt x="16" y="104"/>
                        <a:pt x="10" y="97"/>
                        <a:pt x="6" y="88"/>
                      </a:cubicBezTo>
                      <a:cubicBezTo>
                        <a:pt x="2" y="78"/>
                        <a:pt x="0" y="68"/>
                        <a:pt x="0" y="58"/>
                      </a:cubicBezTo>
                      <a:cubicBezTo>
                        <a:pt x="0" y="46"/>
                        <a:pt x="3" y="36"/>
                        <a:pt x="7" y="27"/>
                      </a:cubicBezTo>
                      <a:cubicBezTo>
                        <a:pt x="12" y="18"/>
                        <a:pt x="18" y="12"/>
                        <a:pt x="26" y="7"/>
                      </a:cubicBezTo>
                      <a:cubicBezTo>
                        <a:pt x="35" y="2"/>
                        <a:pt x="44" y="0"/>
                        <a:pt x="54" y="0"/>
                      </a:cubicBezTo>
                      <a:cubicBezTo>
                        <a:pt x="65" y="0"/>
                        <a:pt x="74" y="3"/>
                        <a:pt x="82" y="9"/>
                      </a:cubicBezTo>
                      <a:cubicBezTo>
                        <a:pt x="90" y="15"/>
                        <a:pt x="95" y="23"/>
                        <a:pt x="98" y="33"/>
                      </a:cubicBezTo>
                      <a:cubicBezTo>
                        <a:pt x="83" y="36"/>
                        <a:pt x="83" y="36"/>
                        <a:pt x="83" y="36"/>
                      </a:cubicBezTo>
                      <a:cubicBezTo>
                        <a:pt x="81" y="28"/>
                        <a:pt x="77" y="22"/>
                        <a:pt x="72" y="19"/>
                      </a:cubicBezTo>
                      <a:cubicBezTo>
                        <a:pt x="67" y="15"/>
                        <a:pt x="61" y="13"/>
                        <a:pt x="53" y="13"/>
                      </a:cubicBezTo>
                      <a:cubicBezTo>
                        <a:pt x="45" y="13"/>
                        <a:pt x="37" y="15"/>
                        <a:pt x="32" y="19"/>
                      </a:cubicBezTo>
                      <a:cubicBezTo>
                        <a:pt x="26" y="23"/>
                        <a:pt x="22" y="29"/>
                        <a:pt x="19" y="36"/>
                      </a:cubicBezTo>
                      <a:cubicBezTo>
                        <a:pt x="17" y="43"/>
                        <a:pt x="16" y="50"/>
                        <a:pt x="16" y="58"/>
                      </a:cubicBezTo>
                      <a:cubicBezTo>
                        <a:pt x="16" y="67"/>
                        <a:pt x="17" y="75"/>
                        <a:pt x="20" y="83"/>
                      </a:cubicBezTo>
                      <a:cubicBezTo>
                        <a:pt x="23" y="90"/>
                        <a:pt x="27" y="95"/>
                        <a:pt x="33" y="99"/>
                      </a:cubicBezTo>
                      <a:cubicBezTo>
                        <a:pt x="39" y="102"/>
                        <a:pt x="45" y="104"/>
                        <a:pt x="52" y="104"/>
                      </a:cubicBezTo>
                      <a:cubicBezTo>
                        <a:pt x="61" y="104"/>
                        <a:pt x="68" y="102"/>
                        <a:pt x="73" y="97"/>
                      </a:cubicBezTo>
                      <a:cubicBezTo>
                        <a:pt x="79" y="92"/>
                        <a:pt x="83" y="85"/>
                        <a:pt x="85"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57" name="Group 186"/>
              <p:cNvGrpSpPr>
                <a:grpSpLocks/>
              </p:cNvGrpSpPr>
              <p:nvPr/>
            </p:nvGrpSpPr>
            <p:grpSpPr bwMode="auto">
              <a:xfrm>
                <a:off x="1280" y="1496"/>
                <a:ext cx="141" cy="77"/>
                <a:chOff x="1612" y="1864"/>
                <a:chExt cx="141" cy="77"/>
              </a:xfrm>
            </p:grpSpPr>
            <p:sp>
              <p:nvSpPr>
                <p:cNvPr id="358" name="Freeform 187"/>
                <p:cNvSpPr>
                  <a:spLocks/>
                </p:cNvSpPr>
                <p:nvPr/>
              </p:nvSpPr>
              <p:spPr bwMode="auto">
                <a:xfrm>
                  <a:off x="1612" y="1864"/>
                  <a:ext cx="66" cy="77"/>
                </a:xfrm>
                <a:custGeom>
                  <a:avLst/>
                  <a:gdLst>
                    <a:gd name="T0" fmla="*/ 85 w 99"/>
                    <a:gd name="T1" fmla="*/ 75 h 117"/>
                    <a:gd name="T2" fmla="*/ 99 w 99"/>
                    <a:gd name="T3" fmla="*/ 79 h 117"/>
                    <a:gd name="T4" fmla="*/ 83 w 99"/>
                    <a:gd name="T5" fmla="*/ 107 h 117"/>
                    <a:gd name="T6" fmla="*/ 53 w 99"/>
                    <a:gd name="T7" fmla="*/ 117 h 117"/>
                    <a:gd name="T8" fmla="*/ 23 w 99"/>
                    <a:gd name="T9" fmla="*/ 109 h 117"/>
                    <a:gd name="T10" fmla="*/ 6 w 99"/>
                    <a:gd name="T11" fmla="*/ 88 h 117"/>
                    <a:gd name="T12" fmla="*/ 0 w 99"/>
                    <a:gd name="T13" fmla="*/ 58 h 117"/>
                    <a:gd name="T14" fmla="*/ 7 w 99"/>
                    <a:gd name="T15" fmla="*/ 27 h 117"/>
                    <a:gd name="T16" fmla="*/ 26 w 99"/>
                    <a:gd name="T17" fmla="*/ 7 h 117"/>
                    <a:gd name="T18" fmla="*/ 53 w 99"/>
                    <a:gd name="T19" fmla="*/ 0 h 117"/>
                    <a:gd name="T20" fmla="*/ 81 w 99"/>
                    <a:gd name="T21" fmla="*/ 9 h 117"/>
                    <a:gd name="T22" fmla="*/ 98 w 99"/>
                    <a:gd name="T23" fmla="*/ 33 h 117"/>
                    <a:gd name="T24" fmla="*/ 83 w 99"/>
                    <a:gd name="T25" fmla="*/ 36 h 117"/>
                    <a:gd name="T26" fmla="*/ 71 w 99"/>
                    <a:gd name="T27" fmla="*/ 19 h 117"/>
                    <a:gd name="T28" fmla="*/ 53 w 99"/>
                    <a:gd name="T29" fmla="*/ 13 h 117"/>
                    <a:gd name="T30" fmla="*/ 31 w 99"/>
                    <a:gd name="T31" fmla="*/ 19 h 117"/>
                    <a:gd name="T32" fmla="*/ 19 w 99"/>
                    <a:gd name="T33" fmla="*/ 36 h 117"/>
                    <a:gd name="T34" fmla="*/ 15 w 99"/>
                    <a:gd name="T35" fmla="*/ 58 h 117"/>
                    <a:gd name="T36" fmla="*/ 19 w 99"/>
                    <a:gd name="T37" fmla="*/ 83 h 117"/>
                    <a:gd name="T38" fmla="*/ 32 w 99"/>
                    <a:gd name="T39" fmla="*/ 99 h 117"/>
                    <a:gd name="T40" fmla="*/ 52 w 99"/>
                    <a:gd name="T41" fmla="*/ 104 h 117"/>
                    <a:gd name="T42" fmla="*/ 73 w 99"/>
                    <a:gd name="T43" fmla="*/ 97 h 117"/>
                    <a:gd name="T44" fmla="*/ 85 w 99"/>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17">
                      <a:moveTo>
                        <a:pt x="85" y="75"/>
                      </a:moveTo>
                      <a:cubicBezTo>
                        <a:pt x="99" y="79"/>
                        <a:pt x="99" y="79"/>
                        <a:pt x="99" y="79"/>
                      </a:cubicBezTo>
                      <a:cubicBezTo>
                        <a:pt x="96" y="91"/>
                        <a:pt x="91" y="101"/>
                        <a:pt x="83" y="107"/>
                      </a:cubicBezTo>
                      <a:cubicBezTo>
                        <a:pt x="74" y="113"/>
                        <a:pt x="65" y="117"/>
                        <a:pt x="53" y="117"/>
                      </a:cubicBezTo>
                      <a:cubicBezTo>
                        <a:pt x="41" y="117"/>
                        <a:pt x="31" y="114"/>
                        <a:pt x="23" y="109"/>
                      </a:cubicBezTo>
                      <a:cubicBezTo>
                        <a:pt x="16" y="104"/>
                        <a:pt x="10" y="97"/>
                        <a:pt x="6" y="88"/>
                      </a:cubicBezTo>
                      <a:cubicBezTo>
                        <a:pt x="2" y="78"/>
                        <a:pt x="0" y="68"/>
                        <a:pt x="0" y="58"/>
                      </a:cubicBezTo>
                      <a:cubicBezTo>
                        <a:pt x="0" y="46"/>
                        <a:pt x="2" y="36"/>
                        <a:pt x="7" y="27"/>
                      </a:cubicBezTo>
                      <a:cubicBezTo>
                        <a:pt x="11" y="18"/>
                        <a:pt x="17" y="12"/>
                        <a:pt x="26" y="7"/>
                      </a:cubicBezTo>
                      <a:cubicBezTo>
                        <a:pt x="34" y="2"/>
                        <a:pt x="43" y="0"/>
                        <a:pt x="53" y="0"/>
                      </a:cubicBezTo>
                      <a:cubicBezTo>
                        <a:pt x="64" y="0"/>
                        <a:pt x="74" y="3"/>
                        <a:pt x="81" y="9"/>
                      </a:cubicBezTo>
                      <a:cubicBezTo>
                        <a:pt x="89" y="15"/>
                        <a:pt x="94" y="23"/>
                        <a:pt x="98" y="33"/>
                      </a:cubicBezTo>
                      <a:cubicBezTo>
                        <a:pt x="83" y="36"/>
                        <a:pt x="83" y="36"/>
                        <a:pt x="83" y="36"/>
                      </a:cubicBezTo>
                      <a:cubicBezTo>
                        <a:pt x="80" y="28"/>
                        <a:pt x="76" y="22"/>
                        <a:pt x="71" y="19"/>
                      </a:cubicBezTo>
                      <a:cubicBezTo>
                        <a:pt x="67" y="15"/>
                        <a:pt x="60" y="13"/>
                        <a:pt x="53" y="13"/>
                      </a:cubicBezTo>
                      <a:cubicBezTo>
                        <a:pt x="44" y="13"/>
                        <a:pt x="37" y="15"/>
                        <a:pt x="31" y="19"/>
                      </a:cubicBezTo>
                      <a:cubicBezTo>
                        <a:pt x="25" y="23"/>
                        <a:pt x="21" y="29"/>
                        <a:pt x="19" y="36"/>
                      </a:cubicBezTo>
                      <a:cubicBezTo>
                        <a:pt x="16" y="43"/>
                        <a:pt x="15" y="50"/>
                        <a:pt x="15" y="58"/>
                      </a:cubicBezTo>
                      <a:cubicBezTo>
                        <a:pt x="15" y="67"/>
                        <a:pt x="17" y="75"/>
                        <a:pt x="19" y="83"/>
                      </a:cubicBezTo>
                      <a:cubicBezTo>
                        <a:pt x="22" y="90"/>
                        <a:pt x="27" y="95"/>
                        <a:pt x="32" y="99"/>
                      </a:cubicBezTo>
                      <a:cubicBezTo>
                        <a:pt x="38" y="102"/>
                        <a:pt x="45" y="104"/>
                        <a:pt x="52" y="104"/>
                      </a:cubicBezTo>
                      <a:cubicBezTo>
                        <a:pt x="60" y="104"/>
                        <a:pt x="67" y="102"/>
                        <a:pt x="73" y="97"/>
                      </a:cubicBezTo>
                      <a:cubicBezTo>
                        <a:pt x="79" y="92"/>
                        <a:pt x="82" y="85"/>
                        <a:pt x="85"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 name="Freeform 188"/>
                <p:cNvSpPr>
                  <a:spLocks/>
                </p:cNvSpPr>
                <p:nvPr/>
              </p:nvSpPr>
              <p:spPr bwMode="auto">
                <a:xfrm>
                  <a:off x="1687" y="1864"/>
                  <a:ext cx="66" cy="77"/>
                </a:xfrm>
                <a:custGeom>
                  <a:avLst/>
                  <a:gdLst>
                    <a:gd name="T0" fmla="*/ 85 w 100"/>
                    <a:gd name="T1" fmla="*/ 75 h 117"/>
                    <a:gd name="T2" fmla="*/ 100 w 100"/>
                    <a:gd name="T3" fmla="*/ 79 h 117"/>
                    <a:gd name="T4" fmla="*/ 83 w 100"/>
                    <a:gd name="T5" fmla="*/ 107 h 117"/>
                    <a:gd name="T6" fmla="*/ 53 w 100"/>
                    <a:gd name="T7" fmla="*/ 117 h 117"/>
                    <a:gd name="T8" fmla="*/ 24 w 100"/>
                    <a:gd name="T9" fmla="*/ 109 h 117"/>
                    <a:gd name="T10" fmla="*/ 6 w 100"/>
                    <a:gd name="T11" fmla="*/ 88 h 117"/>
                    <a:gd name="T12" fmla="*/ 0 w 100"/>
                    <a:gd name="T13" fmla="*/ 58 h 117"/>
                    <a:gd name="T14" fmla="*/ 7 w 100"/>
                    <a:gd name="T15" fmla="*/ 27 h 117"/>
                    <a:gd name="T16" fmla="*/ 26 w 100"/>
                    <a:gd name="T17" fmla="*/ 7 h 117"/>
                    <a:gd name="T18" fmla="*/ 54 w 100"/>
                    <a:gd name="T19" fmla="*/ 0 h 117"/>
                    <a:gd name="T20" fmla="*/ 82 w 100"/>
                    <a:gd name="T21" fmla="*/ 9 h 117"/>
                    <a:gd name="T22" fmla="*/ 98 w 100"/>
                    <a:gd name="T23" fmla="*/ 33 h 117"/>
                    <a:gd name="T24" fmla="*/ 83 w 100"/>
                    <a:gd name="T25" fmla="*/ 36 h 117"/>
                    <a:gd name="T26" fmla="*/ 72 w 100"/>
                    <a:gd name="T27" fmla="*/ 19 h 117"/>
                    <a:gd name="T28" fmla="*/ 53 w 100"/>
                    <a:gd name="T29" fmla="*/ 13 h 117"/>
                    <a:gd name="T30" fmla="*/ 32 w 100"/>
                    <a:gd name="T31" fmla="*/ 19 h 117"/>
                    <a:gd name="T32" fmla="*/ 19 w 100"/>
                    <a:gd name="T33" fmla="*/ 36 h 117"/>
                    <a:gd name="T34" fmla="*/ 16 w 100"/>
                    <a:gd name="T35" fmla="*/ 58 h 117"/>
                    <a:gd name="T36" fmla="*/ 20 w 100"/>
                    <a:gd name="T37" fmla="*/ 83 h 117"/>
                    <a:gd name="T38" fmla="*/ 33 w 100"/>
                    <a:gd name="T39" fmla="*/ 99 h 117"/>
                    <a:gd name="T40" fmla="*/ 52 w 100"/>
                    <a:gd name="T41" fmla="*/ 104 h 117"/>
                    <a:gd name="T42" fmla="*/ 73 w 100"/>
                    <a:gd name="T43" fmla="*/ 97 h 117"/>
                    <a:gd name="T44" fmla="*/ 85 w 100"/>
                    <a:gd name="T45" fmla="*/ 7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17">
                      <a:moveTo>
                        <a:pt x="85" y="75"/>
                      </a:moveTo>
                      <a:cubicBezTo>
                        <a:pt x="100" y="79"/>
                        <a:pt x="100" y="79"/>
                        <a:pt x="100" y="79"/>
                      </a:cubicBezTo>
                      <a:cubicBezTo>
                        <a:pt x="97" y="91"/>
                        <a:pt x="91" y="101"/>
                        <a:pt x="83" y="107"/>
                      </a:cubicBezTo>
                      <a:cubicBezTo>
                        <a:pt x="75" y="113"/>
                        <a:pt x="65" y="117"/>
                        <a:pt x="53" y="117"/>
                      </a:cubicBezTo>
                      <a:cubicBezTo>
                        <a:pt x="41" y="117"/>
                        <a:pt x="31" y="114"/>
                        <a:pt x="24" y="109"/>
                      </a:cubicBezTo>
                      <a:cubicBezTo>
                        <a:pt x="16" y="104"/>
                        <a:pt x="10" y="97"/>
                        <a:pt x="6" y="88"/>
                      </a:cubicBezTo>
                      <a:cubicBezTo>
                        <a:pt x="2" y="78"/>
                        <a:pt x="0" y="68"/>
                        <a:pt x="0" y="58"/>
                      </a:cubicBezTo>
                      <a:cubicBezTo>
                        <a:pt x="0" y="46"/>
                        <a:pt x="3" y="36"/>
                        <a:pt x="7" y="27"/>
                      </a:cubicBezTo>
                      <a:cubicBezTo>
                        <a:pt x="12" y="18"/>
                        <a:pt x="18" y="12"/>
                        <a:pt x="26" y="7"/>
                      </a:cubicBezTo>
                      <a:cubicBezTo>
                        <a:pt x="35" y="2"/>
                        <a:pt x="44" y="0"/>
                        <a:pt x="54" y="0"/>
                      </a:cubicBezTo>
                      <a:cubicBezTo>
                        <a:pt x="65" y="0"/>
                        <a:pt x="74" y="3"/>
                        <a:pt x="82" y="9"/>
                      </a:cubicBezTo>
                      <a:cubicBezTo>
                        <a:pt x="90" y="15"/>
                        <a:pt x="95" y="23"/>
                        <a:pt x="98" y="33"/>
                      </a:cubicBezTo>
                      <a:cubicBezTo>
                        <a:pt x="83" y="36"/>
                        <a:pt x="83" y="36"/>
                        <a:pt x="83" y="36"/>
                      </a:cubicBezTo>
                      <a:cubicBezTo>
                        <a:pt x="81" y="28"/>
                        <a:pt x="77" y="22"/>
                        <a:pt x="72" y="19"/>
                      </a:cubicBezTo>
                      <a:cubicBezTo>
                        <a:pt x="67" y="15"/>
                        <a:pt x="61" y="13"/>
                        <a:pt x="53" y="13"/>
                      </a:cubicBezTo>
                      <a:cubicBezTo>
                        <a:pt x="45" y="13"/>
                        <a:pt x="37" y="15"/>
                        <a:pt x="32" y="19"/>
                      </a:cubicBezTo>
                      <a:cubicBezTo>
                        <a:pt x="26" y="23"/>
                        <a:pt x="22" y="29"/>
                        <a:pt x="19" y="36"/>
                      </a:cubicBezTo>
                      <a:cubicBezTo>
                        <a:pt x="17" y="43"/>
                        <a:pt x="16" y="50"/>
                        <a:pt x="16" y="58"/>
                      </a:cubicBezTo>
                      <a:cubicBezTo>
                        <a:pt x="16" y="67"/>
                        <a:pt x="17" y="75"/>
                        <a:pt x="20" y="83"/>
                      </a:cubicBezTo>
                      <a:cubicBezTo>
                        <a:pt x="23" y="90"/>
                        <a:pt x="27" y="95"/>
                        <a:pt x="33" y="99"/>
                      </a:cubicBezTo>
                      <a:cubicBezTo>
                        <a:pt x="39" y="102"/>
                        <a:pt x="45" y="104"/>
                        <a:pt x="52" y="104"/>
                      </a:cubicBezTo>
                      <a:cubicBezTo>
                        <a:pt x="61" y="104"/>
                        <a:pt x="68" y="102"/>
                        <a:pt x="73" y="97"/>
                      </a:cubicBezTo>
                      <a:cubicBezTo>
                        <a:pt x="79" y="92"/>
                        <a:pt x="83" y="85"/>
                        <a:pt x="85" y="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00" name="Group 278"/>
            <p:cNvGrpSpPr>
              <a:grpSpLocks/>
            </p:cNvGrpSpPr>
            <p:nvPr/>
          </p:nvGrpSpPr>
          <p:grpSpPr bwMode="auto">
            <a:xfrm>
              <a:off x="5099279" y="5561280"/>
              <a:ext cx="309075" cy="414674"/>
              <a:chOff x="3108" y="2521"/>
              <a:chExt cx="374" cy="591"/>
            </a:xfrm>
          </p:grpSpPr>
          <p:sp>
            <p:nvSpPr>
              <p:cNvPr id="214" name="AutoShape 279"/>
              <p:cNvSpPr>
                <a:spLocks noChangeAspect="1" noChangeArrowheads="1" noTextEdit="1"/>
              </p:cNvSpPr>
              <p:nvPr/>
            </p:nvSpPr>
            <p:spPr bwMode="auto">
              <a:xfrm>
                <a:off x="3108" y="2521"/>
                <a:ext cx="374"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 name="Freeform 280"/>
              <p:cNvSpPr>
                <a:spLocks/>
              </p:cNvSpPr>
              <p:nvPr/>
            </p:nvSpPr>
            <p:spPr bwMode="auto">
              <a:xfrm>
                <a:off x="3112" y="2577"/>
                <a:ext cx="318" cy="535"/>
              </a:xfrm>
              <a:custGeom>
                <a:avLst/>
                <a:gdLst>
                  <a:gd name="T0" fmla="*/ 0 w 318"/>
                  <a:gd name="T1" fmla="*/ 0 h 535"/>
                  <a:gd name="T2" fmla="*/ 0 w 318"/>
                  <a:gd name="T3" fmla="*/ 535 h 535"/>
                  <a:gd name="T4" fmla="*/ 318 w 318"/>
                  <a:gd name="T5" fmla="*/ 535 h 535"/>
                  <a:gd name="T6" fmla="*/ 318 w 318"/>
                  <a:gd name="T7" fmla="*/ 0 h 535"/>
                  <a:gd name="T8" fmla="*/ 0 w 318"/>
                  <a:gd name="T9" fmla="*/ 0 h 535"/>
                  <a:gd name="T10" fmla="*/ 0 w 318"/>
                  <a:gd name="T11" fmla="*/ 0 h 535"/>
                </a:gdLst>
                <a:ahLst/>
                <a:cxnLst>
                  <a:cxn ang="0">
                    <a:pos x="T0" y="T1"/>
                  </a:cxn>
                  <a:cxn ang="0">
                    <a:pos x="T2" y="T3"/>
                  </a:cxn>
                  <a:cxn ang="0">
                    <a:pos x="T4" y="T5"/>
                  </a:cxn>
                  <a:cxn ang="0">
                    <a:pos x="T6" y="T7"/>
                  </a:cxn>
                  <a:cxn ang="0">
                    <a:pos x="T8" y="T9"/>
                  </a:cxn>
                  <a:cxn ang="0">
                    <a:pos x="T10" y="T11"/>
                  </a:cxn>
                </a:cxnLst>
                <a:rect l="0" t="0" r="r" b="b"/>
                <a:pathLst>
                  <a:path w="318" h="535">
                    <a:moveTo>
                      <a:pt x="0" y="0"/>
                    </a:moveTo>
                    <a:lnTo>
                      <a:pt x="0" y="535"/>
                    </a:lnTo>
                    <a:lnTo>
                      <a:pt x="318" y="535"/>
                    </a:lnTo>
                    <a:lnTo>
                      <a:pt x="318" y="0"/>
                    </a:lnTo>
                    <a:lnTo>
                      <a:pt x="0" y="0"/>
                    </a:lnTo>
                    <a:lnTo>
                      <a:pt x="0" y="0"/>
                    </a:lnTo>
                    <a:close/>
                  </a:path>
                </a:pathLst>
              </a:custGeom>
              <a:solidFill>
                <a:srgbClr val="0096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Freeform 281"/>
              <p:cNvSpPr>
                <a:spLocks/>
              </p:cNvSpPr>
              <p:nvPr/>
            </p:nvSpPr>
            <p:spPr bwMode="auto">
              <a:xfrm>
                <a:off x="3112" y="2525"/>
                <a:ext cx="370" cy="52"/>
              </a:xfrm>
              <a:custGeom>
                <a:avLst/>
                <a:gdLst>
                  <a:gd name="T0" fmla="*/ 0 w 370"/>
                  <a:gd name="T1" fmla="*/ 52 h 52"/>
                  <a:gd name="T2" fmla="*/ 52 w 370"/>
                  <a:gd name="T3" fmla="*/ 0 h 52"/>
                  <a:gd name="T4" fmla="*/ 370 w 370"/>
                  <a:gd name="T5" fmla="*/ 0 h 52"/>
                  <a:gd name="T6" fmla="*/ 318 w 370"/>
                  <a:gd name="T7" fmla="*/ 52 h 52"/>
                  <a:gd name="T8" fmla="*/ 0 w 370"/>
                  <a:gd name="T9" fmla="*/ 52 h 52"/>
                  <a:gd name="T10" fmla="*/ 0 w 370"/>
                  <a:gd name="T11" fmla="*/ 52 h 52"/>
                </a:gdLst>
                <a:ahLst/>
                <a:cxnLst>
                  <a:cxn ang="0">
                    <a:pos x="T0" y="T1"/>
                  </a:cxn>
                  <a:cxn ang="0">
                    <a:pos x="T2" y="T3"/>
                  </a:cxn>
                  <a:cxn ang="0">
                    <a:pos x="T4" y="T5"/>
                  </a:cxn>
                  <a:cxn ang="0">
                    <a:pos x="T6" y="T7"/>
                  </a:cxn>
                  <a:cxn ang="0">
                    <a:pos x="T8" y="T9"/>
                  </a:cxn>
                  <a:cxn ang="0">
                    <a:pos x="T10" y="T11"/>
                  </a:cxn>
                </a:cxnLst>
                <a:rect l="0" t="0" r="r" b="b"/>
                <a:pathLst>
                  <a:path w="370" h="52">
                    <a:moveTo>
                      <a:pt x="0" y="52"/>
                    </a:moveTo>
                    <a:lnTo>
                      <a:pt x="52" y="0"/>
                    </a:lnTo>
                    <a:lnTo>
                      <a:pt x="370" y="0"/>
                    </a:lnTo>
                    <a:lnTo>
                      <a:pt x="318" y="52"/>
                    </a:lnTo>
                    <a:lnTo>
                      <a:pt x="0" y="52"/>
                    </a:lnTo>
                    <a:lnTo>
                      <a:pt x="0" y="52"/>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 name="Freeform 282"/>
              <p:cNvSpPr>
                <a:spLocks/>
              </p:cNvSpPr>
              <p:nvPr/>
            </p:nvSpPr>
            <p:spPr bwMode="auto">
              <a:xfrm>
                <a:off x="3430" y="2525"/>
                <a:ext cx="52" cy="587"/>
              </a:xfrm>
              <a:custGeom>
                <a:avLst/>
                <a:gdLst>
                  <a:gd name="T0" fmla="*/ 0 w 52"/>
                  <a:gd name="T1" fmla="*/ 52 h 587"/>
                  <a:gd name="T2" fmla="*/ 0 w 52"/>
                  <a:gd name="T3" fmla="*/ 52 h 587"/>
                  <a:gd name="T4" fmla="*/ 52 w 52"/>
                  <a:gd name="T5" fmla="*/ 0 h 587"/>
                  <a:gd name="T6" fmla="*/ 52 w 52"/>
                  <a:gd name="T7" fmla="*/ 535 h 587"/>
                  <a:gd name="T8" fmla="*/ 0 w 52"/>
                  <a:gd name="T9" fmla="*/ 587 h 587"/>
                  <a:gd name="T10" fmla="*/ 0 w 52"/>
                  <a:gd name="T11" fmla="*/ 52 h 587"/>
                </a:gdLst>
                <a:ahLst/>
                <a:cxnLst>
                  <a:cxn ang="0">
                    <a:pos x="T0" y="T1"/>
                  </a:cxn>
                  <a:cxn ang="0">
                    <a:pos x="T2" y="T3"/>
                  </a:cxn>
                  <a:cxn ang="0">
                    <a:pos x="T4" y="T5"/>
                  </a:cxn>
                  <a:cxn ang="0">
                    <a:pos x="T6" y="T7"/>
                  </a:cxn>
                  <a:cxn ang="0">
                    <a:pos x="T8" y="T9"/>
                  </a:cxn>
                  <a:cxn ang="0">
                    <a:pos x="T10" y="T11"/>
                  </a:cxn>
                </a:cxnLst>
                <a:rect l="0" t="0" r="r" b="b"/>
                <a:pathLst>
                  <a:path w="52" h="587">
                    <a:moveTo>
                      <a:pt x="0" y="52"/>
                    </a:moveTo>
                    <a:lnTo>
                      <a:pt x="0" y="52"/>
                    </a:lnTo>
                    <a:lnTo>
                      <a:pt x="52" y="0"/>
                    </a:lnTo>
                    <a:lnTo>
                      <a:pt x="52" y="535"/>
                    </a:lnTo>
                    <a:lnTo>
                      <a:pt x="0" y="587"/>
                    </a:lnTo>
                    <a:lnTo>
                      <a:pt x="0" y="52"/>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Freeform 283"/>
              <p:cNvSpPr>
                <a:spLocks/>
              </p:cNvSpPr>
              <p:nvPr/>
            </p:nvSpPr>
            <p:spPr bwMode="auto">
              <a:xfrm>
                <a:off x="3430" y="2525"/>
                <a:ext cx="52" cy="587"/>
              </a:xfrm>
              <a:custGeom>
                <a:avLst/>
                <a:gdLst>
                  <a:gd name="T0" fmla="*/ 0 w 52"/>
                  <a:gd name="T1" fmla="*/ 52 h 587"/>
                  <a:gd name="T2" fmla="*/ 0 w 52"/>
                  <a:gd name="T3" fmla="*/ 52 h 587"/>
                  <a:gd name="T4" fmla="*/ 52 w 52"/>
                  <a:gd name="T5" fmla="*/ 0 h 587"/>
                  <a:gd name="T6" fmla="*/ 52 w 52"/>
                  <a:gd name="T7" fmla="*/ 535 h 587"/>
                  <a:gd name="T8" fmla="*/ 0 w 52"/>
                  <a:gd name="T9" fmla="*/ 587 h 587"/>
                </a:gdLst>
                <a:ahLst/>
                <a:cxnLst>
                  <a:cxn ang="0">
                    <a:pos x="T0" y="T1"/>
                  </a:cxn>
                  <a:cxn ang="0">
                    <a:pos x="T2" y="T3"/>
                  </a:cxn>
                  <a:cxn ang="0">
                    <a:pos x="T4" y="T5"/>
                  </a:cxn>
                  <a:cxn ang="0">
                    <a:pos x="T6" y="T7"/>
                  </a:cxn>
                  <a:cxn ang="0">
                    <a:pos x="T8" y="T9"/>
                  </a:cxn>
                </a:cxnLst>
                <a:rect l="0" t="0" r="r" b="b"/>
                <a:pathLst>
                  <a:path w="52" h="587">
                    <a:moveTo>
                      <a:pt x="0" y="52"/>
                    </a:moveTo>
                    <a:lnTo>
                      <a:pt x="0" y="52"/>
                    </a:lnTo>
                    <a:lnTo>
                      <a:pt x="52" y="0"/>
                    </a:lnTo>
                    <a:lnTo>
                      <a:pt x="52" y="535"/>
                    </a:lnTo>
                    <a:lnTo>
                      <a:pt x="0"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284"/>
              <p:cNvSpPr>
                <a:spLocks/>
              </p:cNvSpPr>
              <p:nvPr/>
            </p:nvSpPr>
            <p:spPr bwMode="auto">
              <a:xfrm>
                <a:off x="3112" y="2577"/>
                <a:ext cx="318" cy="535"/>
              </a:xfrm>
              <a:custGeom>
                <a:avLst/>
                <a:gdLst>
                  <a:gd name="T0" fmla="*/ 0 w 318"/>
                  <a:gd name="T1" fmla="*/ 0 h 535"/>
                  <a:gd name="T2" fmla="*/ 0 w 318"/>
                  <a:gd name="T3" fmla="*/ 535 h 535"/>
                  <a:gd name="T4" fmla="*/ 318 w 318"/>
                  <a:gd name="T5" fmla="*/ 535 h 535"/>
                  <a:gd name="T6" fmla="*/ 318 w 318"/>
                  <a:gd name="T7" fmla="*/ 0 h 535"/>
                  <a:gd name="T8" fmla="*/ 0 w 318"/>
                  <a:gd name="T9" fmla="*/ 0 h 535"/>
                  <a:gd name="T10" fmla="*/ 0 w 318"/>
                  <a:gd name="T11" fmla="*/ 0 h 535"/>
                </a:gdLst>
                <a:ahLst/>
                <a:cxnLst>
                  <a:cxn ang="0">
                    <a:pos x="T0" y="T1"/>
                  </a:cxn>
                  <a:cxn ang="0">
                    <a:pos x="T2" y="T3"/>
                  </a:cxn>
                  <a:cxn ang="0">
                    <a:pos x="T4" y="T5"/>
                  </a:cxn>
                  <a:cxn ang="0">
                    <a:pos x="T6" y="T7"/>
                  </a:cxn>
                  <a:cxn ang="0">
                    <a:pos x="T8" y="T9"/>
                  </a:cxn>
                  <a:cxn ang="0">
                    <a:pos x="T10" y="T11"/>
                  </a:cxn>
                </a:cxnLst>
                <a:rect l="0" t="0" r="r" b="b"/>
                <a:pathLst>
                  <a:path w="318" h="535">
                    <a:moveTo>
                      <a:pt x="0" y="0"/>
                    </a:moveTo>
                    <a:lnTo>
                      <a:pt x="0" y="535"/>
                    </a:lnTo>
                    <a:lnTo>
                      <a:pt x="318" y="535"/>
                    </a:lnTo>
                    <a:lnTo>
                      <a:pt x="318" y="0"/>
                    </a:lnTo>
                    <a:lnTo>
                      <a:pt x="0" y="0"/>
                    </a:lnTo>
                    <a:lnTo>
                      <a:pt x="0" y="0"/>
                    </a:lnTo>
                    <a:close/>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2" name="Freeform 285"/>
              <p:cNvSpPr>
                <a:spLocks/>
              </p:cNvSpPr>
              <p:nvPr/>
            </p:nvSpPr>
            <p:spPr bwMode="auto">
              <a:xfrm>
                <a:off x="3138" y="2603"/>
                <a:ext cx="266" cy="483"/>
              </a:xfrm>
              <a:custGeom>
                <a:avLst/>
                <a:gdLst>
                  <a:gd name="T0" fmla="*/ 0 w 266"/>
                  <a:gd name="T1" fmla="*/ 0 h 483"/>
                  <a:gd name="T2" fmla="*/ 0 w 266"/>
                  <a:gd name="T3" fmla="*/ 483 h 483"/>
                  <a:gd name="T4" fmla="*/ 266 w 266"/>
                  <a:gd name="T5" fmla="*/ 483 h 483"/>
                  <a:gd name="T6" fmla="*/ 266 w 266"/>
                  <a:gd name="T7" fmla="*/ 0 h 483"/>
                  <a:gd name="T8" fmla="*/ 0 w 266"/>
                  <a:gd name="T9" fmla="*/ 0 h 483"/>
                  <a:gd name="T10" fmla="*/ 0 w 266"/>
                  <a:gd name="T11" fmla="*/ 0 h 483"/>
                </a:gdLst>
                <a:ahLst/>
                <a:cxnLst>
                  <a:cxn ang="0">
                    <a:pos x="T0" y="T1"/>
                  </a:cxn>
                  <a:cxn ang="0">
                    <a:pos x="T2" y="T3"/>
                  </a:cxn>
                  <a:cxn ang="0">
                    <a:pos x="T4" y="T5"/>
                  </a:cxn>
                  <a:cxn ang="0">
                    <a:pos x="T6" y="T7"/>
                  </a:cxn>
                  <a:cxn ang="0">
                    <a:pos x="T8" y="T9"/>
                  </a:cxn>
                  <a:cxn ang="0">
                    <a:pos x="T10" y="T11"/>
                  </a:cxn>
                </a:cxnLst>
                <a:rect l="0" t="0" r="r" b="b"/>
                <a:pathLst>
                  <a:path w="266" h="483">
                    <a:moveTo>
                      <a:pt x="0" y="0"/>
                    </a:moveTo>
                    <a:lnTo>
                      <a:pt x="0" y="483"/>
                    </a:lnTo>
                    <a:lnTo>
                      <a:pt x="266" y="483"/>
                    </a:lnTo>
                    <a:lnTo>
                      <a:pt x="266" y="0"/>
                    </a:lnTo>
                    <a:lnTo>
                      <a:pt x="0" y="0"/>
                    </a:lnTo>
                    <a:lnTo>
                      <a:pt x="0" y="0"/>
                    </a:lnTo>
                    <a:close/>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3" name="Freeform 286"/>
              <p:cNvSpPr>
                <a:spLocks/>
              </p:cNvSpPr>
              <p:nvPr/>
            </p:nvSpPr>
            <p:spPr bwMode="auto">
              <a:xfrm>
                <a:off x="3112" y="2525"/>
                <a:ext cx="370" cy="52"/>
              </a:xfrm>
              <a:custGeom>
                <a:avLst/>
                <a:gdLst>
                  <a:gd name="T0" fmla="*/ 0 w 370"/>
                  <a:gd name="T1" fmla="*/ 52 h 52"/>
                  <a:gd name="T2" fmla="*/ 52 w 370"/>
                  <a:gd name="T3" fmla="*/ 0 h 52"/>
                  <a:gd name="T4" fmla="*/ 370 w 370"/>
                  <a:gd name="T5" fmla="*/ 0 h 52"/>
                  <a:gd name="T6" fmla="*/ 318 w 370"/>
                  <a:gd name="T7" fmla="*/ 52 h 52"/>
                  <a:gd name="T8" fmla="*/ 0 w 370"/>
                  <a:gd name="T9" fmla="*/ 52 h 52"/>
                  <a:gd name="T10" fmla="*/ 0 w 370"/>
                  <a:gd name="T11" fmla="*/ 52 h 52"/>
                </a:gdLst>
                <a:ahLst/>
                <a:cxnLst>
                  <a:cxn ang="0">
                    <a:pos x="T0" y="T1"/>
                  </a:cxn>
                  <a:cxn ang="0">
                    <a:pos x="T2" y="T3"/>
                  </a:cxn>
                  <a:cxn ang="0">
                    <a:pos x="T4" y="T5"/>
                  </a:cxn>
                  <a:cxn ang="0">
                    <a:pos x="T6" y="T7"/>
                  </a:cxn>
                  <a:cxn ang="0">
                    <a:pos x="T8" y="T9"/>
                  </a:cxn>
                  <a:cxn ang="0">
                    <a:pos x="T10" y="T11"/>
                  </a:cxn>
                </a:cxnLst>
                <a:rect l="0" t="0" r="r" b="b"/>
                <a:pathLst>
                  <a:path w="370" h="52">
                    <a:moveTo>
                      <a:pt x="0" y="52"/>
                    </a:moveTo>
                    <a:lnTo>
                      <a:pt x="52" y="0"/>
                    </a:lnTo>
                    <a:lnTo>
                      <a:pt x="370" y="0"/>
                    </a:lnTo>
                    <a:lnTo>
                      <a:pt x="318" y="52"/>
                    </a:lnTo>
                    <a:lnTo>
                      <a:pt x="0" y="52"/>
                    </a:lnTo>
                    <a:lnTo>
                      <a:pt x="0" y="52"/>
                    </a:lnTo>
                    <a:close/>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 name="Freeform 287"/>
              <p:cNvSpPr>
                <a:spLocks/>
              </p:cNvSpPr>
              <p:nvPr/>
            </p:nvSpPr>
            <p:spPr bwMode="auto">
              <a:xfrm>
                <a:off x="3430" y="2525"/>
                <a:ext cx="52" cy="587"/>
              </a:xfrm>
              <a:custGeom>
                <a:avLst/>
                <a:gdLst>
                  <a:gd name="T0" fmla="*/ 0 w 52"/>
                  <a:gd name="T1" fmla="*/ 52 h 587"/>
                  <a:gd name="T2" fmla="*/ 0 w 52"/>
                  <a:gd name="T3" fmla="*/ 52 h 587"/>
                  <a:gd name="T4" fmla="*/ 52 w 52"/>
                  <a:gd name="T5" fmla="*/ 0 h 587"/>
                  <a:gd name="T6" fmla="*/ 52 w 52"/>
                  <a:gd name="T7" fmla="*/ 535 h 587"/>
                  <a:gd name="T8" fmla="*/ 0 w 52"/>
                  <a:gd name="T9" fmla="*/ 587 h 587"/>
                </a:gdLst>
                <a:ahLst/>
                <a:cxnLst>
                  <a:cxn ang="0">
                    <a:pos x="T0" y="T1"/>
                  </a:cxn>
                  <a:cxn ang="0">
                    <a:pos x="T2" y="T3"/>
                  </a:cxn>
                  <a:cxn ang="0">
                    <a:pos x="T4" y="T5"/>
                  </a:cxn>
                  <a:cxn ang="0">
                    <a:pos x="T6" y="T7"/>
                  </a:cxn>
                  <a:cxn ang="0">
                    <a:pos x="T8" y="T9"/>
                  </a:cxn>
                </a:cxnLst>
                <a:rect l="0" t="0" r="r" b="b"/>
                <a:pathLst>
                  <a:path w="52" h="587">
                    <a:moveTo>
                      <a:pt x="0" y="52"/>
                    </a:moveTo>
                    <a:lnTo>
                      <a:pt x="0" y="52"/>
                    </a:lnTo>
                    <a:lnTo>
                      <a:pt x="52" y="0"/>
                    </a:lnTo>
                    <a:lnTo>
                      <a:pt x="52" y="535"/>
                    </a:lnTo>
                    <a:lnTo>
                      <a:pt x="0" y="587"/>
                    </a:lnTo>
                  </a:path>
                </a:pathLst>
              </a:custGeom>
              <a:noFill/>
              <a:ln w="6350" cap="rnd">
                <a:solidFill>
                  <a:srgbClr val="AAE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8" name="Freeform 288"/>
              <p:cNvSpPr>
                <a:spLocks/>
              </p:cNvSpPr>
              <p:nvPr/>
            </p:nvSpPr>
            <p:spPr bwMode="auto">
              <a:xfrm>
                <a:off x="3156" y="2640"/>
                <a:ext cx="231" cy="62"/>
              </a:xfrm>
              <a:custGeom>
                <a:avLst/>
                <a:gdLst>
                  <a:gd name="T0" fmla="*/ 0 w 231"/>
                  <a:gd name="T1" fmla="*/ 40 h 62"/>
                  <a:gd name="T2" fmla="*/ 0 w 231"/>
                  <a:gd name="T3" fmla="*/ 24 h 62"/>
                  <a:gd name="T4" fmla="*/ 193 w 231"/>
                  <a:gd name="T5" fmla="*/ 24 h 62"/>
                  <a:gd name="T6" fmla="*/ 193 w 231"/>
                  <a:gd name="T7" fmla="*/ 0 h 62"/>
                  <a:gd name="T8" fmla="*/ 231 w 231"/>
                  <a:gd name="T9" fmla="*/ 30 h 62"/>
                  <a:gd name="T10" fmla="*/ 193 w 231"/>
                  <a:gd name="T11" fmla="*/ 62 h 62"/>
                  <a:gd name="T12" fmla="*/ 193 w 231"/>
                  <a:gd name="T13" fmla="*/ 40 h 62"/>
                  <a:gd name="T14" fmla="*/ 0 w 231"/>
                  <a:gd name="T15" fmla="*/ 4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62">
                    <a:moveTo>
                      <a:pt x="0" y="40"/>
                    </a:moveTo>
                    <a:lnTo>
                      <a:pt x="0" y="24"/>
                    </a:lnTo>
                    <a:lnTo>
                      <a:pt x="193" y="24"/>
                    </a:lnTo>
                    <a:lnTo>
                      <a:pt x="193" y="0"/>
                    </a:lnTo>
                    <a:lnTo>
                      <a:pt x="231" y="30"/>
                    </a:lnTo>
                    <a:lnTo>
                      <a:pt x="193" y="62"/>
                    </a:lnTo>
                    <a:lnTo>
                      <a:pt x="193" y="40"/>
                    </a:lnTo>
                    <a:lnTo>
                      <a:pt x="0" y="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9" name="Freeform 289"/>
              <p:cNvSpPr>
                <a:spLocks/>
              </p:cNvSpPr>
              <p:nvPr/>
            </p:nvSpPr>
            <p:spPr bwMode="auto">
              <a:xfrm>
                <a:off x="3158" y="2642"/>
                <a:ext cx="233" cy="64"/>
              </a:xfrm>
              <a:custGeom>
                <a:avLst/>
                <a:gdLst>
                  <a:gd name="T0" fmla="*/ 0 w 233"/>
                  <a:gd name="T1" fmla="*/ 40 h 64"/>
                  <a:gd name="T2" fmla="*/ 0 w 233"/>
                  <a:gd name="T3" fmla="*/ 24 h 64"/>
                  <a:gd name="T4" fmla="*/ 193 w 233"/>
                  <a:gd name="T5" fmla="*/ 24 h 64"/>
                  <a:gd name="T6" fmla="*/ 193 w 233"/>
                  <a:gd name="T7" fmla="*/ 0 h 64"/>
                  <a:gd name="T8" fmla="*/ 233 w 233"/>
                  <a:gd name="T9" fmla="*/ 32 h 64"/>
                  <a:gd name="T10" fmla="*/ 193 w 233"/>
                  <a:gd name="T11" fmla="*/ 64 h 64"/>
                  <a:gd name="T12" fmla="*/ 193 w 233"/>
                  <a:gd name="T13" fmla="*/ 40 h 64"/>
                  <a:gd name="T14" fmla="*/ 0 w 233"/>
                  <a:gd name="T15" fmla="*/ 4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64">
                    <a:moveTo>
                      <a:pt x="0" y="40"/>
                    </a:moveTo>
                    <a:lnTo>
                      <a:pt x="0" y="24"/>
                    </a:lnTo>
                    <a:lnTo>
                      <a:pt x="193" y="24"/>
                    </a:lnTo>
                    <a:lnTo>
                      <a:pt x="193" y="0"/>
                    </a:lnTo>
                    <a:lnTo>
                      <a:pt x="233" y="32"/>
                    </a:lnTo>
                    <a:lnTo>
                      <a:pt x="193" y="64"/>
                    </a:lnTo>
                    <a:lnTo>
                      <a:pt x="193" y="40"/>
                    </a:lnTo>
                    <a:lnTo>
                      <a:pt x="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0" name="Freeform 290"/>
              <p:cNvSpPr>
                <a:spLocks/>
              </p:cNvSpPr>
              <p:nvPr/>
            </p:nvSpPr>
            <p:spPr bwMode="auto">
              <a:xfrm>
                <a:off x="3150" y="2829"/>
                <a:ext cx="233" cy="62"/>
              </a:xfrm>
              <a:custGeom>
                <a:avLst/>
                <a:gdLst>
                  <a:gd name="T0" fmla="*/ 233 w 233"/>
                  <a:gd name="T1" fmla="*/ 40 h 62"/>
                  <a:gd name="T2" fmla="*/ 233 w 233"/>
                  <a:gd name="T3" fmla="*/ 24 h 62"/>
                  <a:gd name="T4" fmla="*/ 38 w 233"/>
                  <a:gd name="T5" fmla="*/ 24 h 62"/>
                  <a:gd name="T6" fmla="*/ 38 w 233"/>
                  <a:gd name="T7" fmla="*/ 0 h 62"/>
                  <a:gd name="T8" fmla="*/ 0 w 233"/>
                  <a:gd name="T9" fmla="*/ 30 h 62"/>
                  <a:gd name="T10" fmla="*/ 38 w 233"/>
                  <a:gd name="T11" fmla="*/ 62 h 62"/>
                  <a:gd name="T12" fmla="*/ 38 w 233"/>
                  <a:gd name="T13" fmla="*/ 40 h 62"/>
                  <a:gd name="T14" fmla="*/ 233 w 233"/>
                  <a:gd name="T15" fmla="*/ 4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62">
                    <a:moveTo>
                      <a:pt x="233" y="40"/>
                    </a:moveTo>
                    <a:lnTo>
                      <a:pt x="233" y="24"/>
                    </a:lnTo>
                    <a:lnTo>
                      <a:pt x="38" y="24"/>
                    </a:lnTo>
                    <a:lnTo>
                      <a:pt x="38" y="0"/>
                    </a:lnTo>
                    <a:lnTo>
                      <a:pt x="0" y="30"/>
                    </a:lnTo>
                    <a:lnTo>
                      <a:pt x="38" y="62"/>
                    </a:lnTo>
                    <a:lnTo>
                      <a:pt x="38" y="40"/>
                    </a:lnTo>
                    <a:lnTo>
                      <a:pt x="233" y="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 name="Freeform 291"/>
              <p:cNvSpPr>
                <a:spLocks/>
              </p:cNvSpPr>
              <p:nvPr/>
            </p:nvSpPr>
            <p:spPr bwMode="auto">
              <a:xfrm>
                <a:off x="3152" y="2831"/>
                <a:ext cx="233" cy="64"/>
              </a:xfrm>
              <a:custGeom>
                <a:avLst/>
                <a:gdLst>
                  <a:gd name="T0" fmla="*/ 233 w 233"/>
                  <a:gd name="T1" fmla="*/ 40 h 64"/>
                  <a:gd name="T2" fmla="*/ 233 w 233"/>
                  <a:gd name="T3" fmla="*/ 24 h 64"/>
                  <a:gd name="T4" fmla="*/ 40 w 233"/>
                  <a:gd name="T5" fmla="*/ 24 h 64"/>
                  <a:gd name="T6" fmla="*/ 40 w 233"/>
                  <a:gd name="T7" fmla="*/ 0 h 64"/>
                  <a:gd name="T8" fmla="*/ 0 w 233"/>
                  <a:gd name="T9" fmla="*/ 32 h 64"/>
                  <a:gd name="T10" fmla="*/ 40 w 233"/>
                  <a:gd name="T11" fmla="*/ 64 h 64"/>
                  <a:gd name="T12" fmla="*/ 40 w 233"/>
                  <a:gd name="T13" fmla="*/ 40 h 64"/>
                  <a:gd name="T14" fmla="*/ 233 w 233"/>
                  <a:gd name="T15" fmla="*/ 4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64">
                    <a:moveTo>
                      <a:pt x="233" y="40"/>
                    </a:moveTo>
                    <a:lnTo>
                      <a:pt x="233" y="24"/>
                    </a:lnTo>
                    <a:lnTo>
                      <a:pt x="40" y="24"/>
                    </a:lnTo>
                    <a:lnTo>
                      <a:pt x="40" y="0"/>
                    </a:lnTo>
                    <a:lnTo>
                      <a:pt x="0" y="32"/>
                    </a:lnTo>
                    <a:lnTo>
                      <a:pt x="40" y="64"/>
                    </a:lnTo>
                    <a:lnTo>
                      <a:pt x="40" y="40"/>
                    </a:lnTo>
                    <a:lnTo>
                      <a:pt x="233"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2" name="Rectangle 292"/>
              <p:cNvSpPr>
                <a:spLocks noChangeArrowheads="1"/>
              </p:cNvSpPr>
              <p:nvPr/>
            </p:nvSpPr>
            <p:spPr bwMode="auto">
              <a:xfrm>
                <a:off x="3194" y="2927"/>
                <a:ext cx="153" cy="97"/>
              </a:xfrm>
              <a:prstGeom prst="rect">
                <a:avLst/>
              </a:prstGeom>
              <a:solidFill>
                <a:srgbClr val="FFFFFF"/>
              </a:solidFill>
              <a:ln w="3175">
                <a:solidFill>
                  <a:srgbClr val="000000"/>
                </a:solidFill>
                <a:miter lim="800000"/>
                <a:headEnd/>
                <a:tailEnd/>
              </a:ln>
            </p:spPr>
            <p:txBody>
              <a:bodyPr/>
              <a:lstStyle/>
              <a:p>
                <a:endParaRPr lang="zh-CN" altLang="en-US"/>
              </a:p>
            </p:txBody>
          </p:sp>
          <p:sp>
            <p:nvSpPr>
              <p:cNvPr id="233" name="Freeform 293"/>
              <p:cNvSpPr>
                <a:spLocks/>
              </p:cNvSpPr>
              <p:nvPr/>
            </p:nvSpPr>
            <p:spPr bwMode="auto">
              <a:xfrm>
                <a:off x="3194" y="2927"/>
                <a:ext cx="153" cy="97"/>
              </a:xfrm>
              <a:custGeom>
                <a:avLst/>
                <a:gdLst>
                  <a:gd name="T0" fmla="*/ 153 w 153"/>
                  <a:gd name="T1" fmla="*/ 97 h 97"/>
                  <a:gd name="T2" fmla="*/ 0 w 153"/>
                  <a:gd name="T3" fmla="*/ 97 h 97"/>
                  <a:gd name="T4" fmla="*/ 0 w 153"/>
                  <a:gd name="T5" fmla="*/ 0 h 97"/>
                  <a:gd name="T6" fmla="*/ 75 w 153"/>
                  <a:gd name="T7" fmla="*/ 54 h 97"/>
                  <a:gd name="T8" fmla="*/ 153 w 153"/>
                  <a:gd name="T9" fmla="*/ 0 h 97"/>
                  <a:gd name="T10" fmla="*/ 153 w 153"/>
                  <a:gd name="T11" fmla="*/ 97 h 97"/>
                </a:gdLst>
                <a:ahLst/>
                <a:cxnLst>
                  <a:cxn ang="0">
                    <a:pos x="T0" y="T1"/>
                  </a:cxn>
                  <a:cxn ang="0">
                    <a:pos x="T2" y="T3"/>
                  </a:cxn>
                  <a:cxn ang="0">
                    <a:pos x="T4" y="T5"/>
                  </a:cxn>
                  <a:cxn ang="0">
                    <a:pos x="T6" y="T7"/>
                  </a:cxn>
                  <a:cxn ang="0">
                    <a:pos x="T8" y="T9"/>
                  </a:cxn>
                  <a:cxn ang="0">
                    <a:pos x="T10" y="T11"/>
                  </a:cxn>
                </a:cxnLst>
                <a:rect l="0" t="0" r="r" b="b"/>
                <a:pathLst>
                  <a:path w="153" h="97">
                    <a:moveTo>
                      <a:pt x="153" y="97"/>
                    </a:moveTo>
                    <a:lnTo>
                      <a:pt x="0" y="97"/>
                    </a:lnTo>
                    <a:lnTo>
                      <a:pt x="0" y="0"/>
                    </a:lnTo>
                    <a:lnTo>
                      <a:pt x="75" y="54"/>
                    </a:lnTo>
                    <a:lnTo>
                      <a:pt x="153" y="0"/>
                    </a:lnTo>
                    <a:lnTo>
                      <a:pt x="153" y="97"/>
                    </a:lnTo>
                    <a:close/>
                  </a:path>
                </a:pathLst>
              </a:custGeom>
              <a:solidFill>
                <a:srgbClr val="FFFFFF"/>
              </a:solidFill>
              <a:ln w="3175" cap="flat">
                <a:solidFill>
                  <a:srgbClr val="000000"/>
                </a:solidFill>
                <a:prstDash val="solid"/>
                <a:miter lim="800000"/>
                <a:headEnd/>
                <a:tailEnd/>
              </a:ln>
            </p:spPr>
            <p:txBody>
              <a:bodyPr/>
              <a:lstStyle/>
              <a:p>
                <a:endParaRPr lang="zh-CN" altLang="en-US"/>
              </a:p>
            </p:txBody>
          </p:sp>
          <p:grpSp>
            <p:nvGrpSpPr>
              <p:cNvPr id="234" name="Group 294"/>
              <p:cNvGrpSpPr>
                <a:grpSpLocks/>
              </p:cNvGrpSpPr>
              <p:nvPr/>
            </p:nvGrpSpPr>
            <p:grpSpPr bwMode="auto">
              <a:xfrm>
                <a:off x="3156" y="2735"/>
                <a:ext cx="233" cy="61"/>
                <a:chOff x="2718" y="2232"/>
                <a:chExt cx="319" cy="83"/>
              </a:xfrm>
            </p:grpSpPr>
            <p:sp>
              <p:nvSpPr>
                <p:cNvPr id="243" name="Freeform 295"/>
                <p:cNvSpPr>
                  <a:spLocks/>
                </p:cNvSpPr>
                <p:nvPr/>
              </p:nvSpPr>
              <p:spPr bwMode="auto">
                <a:xfrm>
                  <a:off x="2718" y="2232"/>
                  <a:ext cx="104" cy="83"/>
                </a:xfrm>
                <a:custGeom>
                  <a:avLst/>
                  <a:gdLst>
                    <a:gd name="T0" fmla="*/ 9 w 44"/>
                    <a:gd name="T1" fmla="*/ 35 h 35"/>
                    <a:gd name="T2" fmla="*/ 0 w 44"/>
                    <a:gd name="T3" fmla="*/ 0 h 35"/>
                    <a:gd name="T4" fmla="*/ 5 w 44"/>
                    <a:gd name="T5" fmla="*/ 0 h 35"/>
                    <a:gd name="T6" fmla="*/ 10 w 44"/>
                    <a:gd name="T7" fmla="*/ 23 h 35"/>
                    <a:gd name="T8" fmla="*/ 11 w 44"/>
                    <a:gd name="T9" fmla="*/ 30 h 35"/>
                    <a:gd name="T10" fmla="*/ 13 w 44"/>
                    <a:gd name="T11" fmla="*/ 24 h 35"/>
                    <a:gd name="T12" fmla="*/ 19 w 44"/>
                    <a:gd name="T13" fmla="*/ 0 h 35"/>
                    <a:gd name="T14" fmla="*/ 25 w 44"/>
                    <a:gd name="T15" fmla="*/ 0 h 35"/>
                    <a:gd name="T16" fmla="*/ 30 w 44"/>
                    <a:gd name="T17" fmla="*/ 18 h 35"/>
                    <a:gd name="T18" fmla="*/ 32 w 44"/>
                    <a:gd name="T19" fmla="*/ 30 h 35"/>
                    <a:gd name="T20" fmla="*/ 34 w 44"/>
                    <a:gd name="T21" fmla="*/ 22 h 35"/>
                    <a:gd name="T22" fmla="*/ 40 w 44"/>
                    <a:gd name="T23" fmla="*/ 0 h 35"/>
                    <a:gd name="T24" fmla="*/ 44 w 44"/>
                    <a:gd name="T25" fmla="*/ 0 h 35"/>
                    <a:gd name="T26" fmla="*/ 35 w 44"/>
                    <a:gd name="T27" fmla="*/ 35 h 35"/>
                    <a:gd name="T28" fmla="*/ 30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0" y="25"/>
                        <a:pt x="11" y="28"/>
                        <a:pt x="11" y="30"/>
                      </a:cubicBezTo>
                      <a:cubicBezTo>
                        <a:pt x="12" y="26"/>
                        <a:pt x="13" y="24"/>
                        <a:pt x="13" y="24"/>
                      </a:cubicBezTo>
                      <a:cubicBezTo>
                        <a:pt x="19" y="0"/>
                        <a:pt x="19" y="0"/>
                        <a:pt x="19" y="0"/>
                      </a:cubicBezTo>
                      <a:cubicBezTo>
                        <a:pt x="25" y="0"/>
                        <a:pt x="25" y="0"/>
                        <a:pt x="25" y="0"/>
                      </a:cubicBezTo>
                      <a:cubicBezTo>
                        <a:pt x="30" y="18"/>
                        <a:pt x="30" y="18"/>
                        <a:pt x="30" y="18"/>
                      </a:cubicBezTo>
                      <a:cubicBezTo>
                        <a:pt x="31" y="22"/>
                        <a:pt x="32" y="26"/>
                        <a:pt x="32" y="30"/>
                      </a:cubicBezTo>
                      <a:cubicBezTo>
                        <a:pt x="33" y="28"/>
                        <a:pt x="34" y="25"/>
                        <a:pt x="34" y="22"/>
                      </a:cubicBezTo>
                      <a:cubicBezTo>
                        <a:pt x="40" y="0"/>
                        <a:pt x="40" y="0"/>
                        <a:pt x="40" y="0"/>
                      </a:cubicBezTo>
                      <a:cubicBezTo>
                        <a:pt x="44" y="0"/>
                        <a:pt x="44" y="0"/>
                        <a:pt x="44" y="0"/>
                      </a:cubicBezTo>
                      <a:cubicBezTo>
                        <a:pt x="35" y="35"/>
                        <a:pt x="35" y="35"/>
                        <a:pt x="35" y="35"/>
                      </a:cubicBezTo>
                      <a:cubicBezTo>
                        <a:pt x="30" y="35"/>
                        <a:pt x="30" y="35"/>
                        <a:pt x="30" y="35"/>
                      </a:cubicBezTo>
                      <a:cubicBezTo>
                        <a:pt x="23" y="9"/>
                        <a:pt x="23" y="9"/>
                        <a:pt x="23" y="9"/>
                      </a:cubicBezTo>
                      <a:cubicBezTo>
                        <a:pt x="23" y="6"/>
                        <a:pt x="22" y="5"/>
                        <a:pt x="22" y="4"/>
                      </a:cubicBezTo>
                      <a:cubicBezTo>
                        <a:pt x="22" y="6"/>
                        <a:pt x="21" y="7"/>
                        <a:pt x="21" y="9"/>
                      </a:cubicBezTo>
                      <a:cubicBezTo>
                        <a:pt x="14" y="35"/>
                        <a:pt x="14" y="35"/>
                        <a:pt x="14" y="35"/>
                      </a:cubicBez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 name="Freeform 296"/>
                <p:cNvSpPr>
                  <a:spLocks/>
                </p:cNvSpPr>
                <p:nvPr/>
              </p:nvSpPr>
              <p:spPr bwMode="auto">
                <a:xfrm>
                  <a:off x="2824" y="2232"/>
                  <a:ext cx="104" cy="83"/>
                </a:xfrm>
                <a:custGeom>
                  <a:avLst/>
                  <a:gdLst>
                    <a:gd name="T0" fmla="*/ 9 w 44"/>
                    <a:gd name="T1" fmla="*/ 35 h 35"/>
                    <a:gd name="T2" fmla="*/ 0 w 44"/>
                    <a:gd name="T3" fmla="*/ 0 h 35"/>
                    <a:gd name="T4" fmla="*/ 5 w 44"/>
                    <a:gd name="T5" fmla="*/ 0 h 35"/>
                    <a:gd name="T6" fmla="*/ 10 w 44"/>
                    <a:gd name="T7" fmla="*/ 23 h 35"/>
                    <a:gd name="T8" fmla="*/ 12 w 44"/>
                    <a:gd name="T9" fmla="*/ 30 h 35"/>
                    <a:gd name="T10" fmla="*/ 13 w 44"/>
                    <a:gd name="T11" fmla="*/ 24 h 35"/>
                    <a:gd name="T12" fmla="*/ 20 w 44"/>
                    <a:gd name="T13" fmla="*/ 0 h 35"/>
                    <a:gd name="T14" fmla="*/ 25 w 44"/>
                    <a:gd name="T15" fmla="*/ 0 h 35"/>
                    <a:gd name="T16" fmla="*/ 30 w 44"/>
                    <a:gd name="T17" fmla="*/ 18 h 35"/>
                    <a:gd name="T18" fmla="*/ 33 w 44"/>
                    <a:gd name="T19" fmla="*/ 30 h 35"/>
                    <a:gd name="T20" fmla="*/ 35 w 44"/>
                    <a:gd name="T21" fmla="*/ 22 h 35"/>
                    <a:gd name="T22" fmla="*/ 40 w 44"/>
                    <a:gd name="T23" fmla="*/ 0 h 35"/>
                    <a:gd name="T24" fmla="*/ 44 w 44"/>
                    <a:gd name="T25" fmla="*/ 0 h 35"/>
                    <a:gd name="T26" fmla="*/ 35 w 44"/>
                    <a:gd name="T27" fmla="*/ 35 h 35"/>
                    <a:gd name="T28" fmla="*/ 31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1" y="25"/>
                        <a:pt x="11" y="28"/>
                        <a:pt x="12" y="30"/>
                      </a:cubicBezTo>
                      <a:cubicBezTo>
                        <a:pt x="13" y="26"/>
                        <a:pt x="13" y="24"/>
                        <a:pt x="13" y="24"/>
                      </a:cubicBezTo>
                      <a:cubicBezTo>
                        <a:pt x="20" y="0"/>
                        <a:pt x="20" y="0"/>
                        <a:pt x="20" y="0"/>
                      </a:cubicBezTo>
                      <a:cubicBezTo>
                        <a:pt x="25" y="0"/>
                        <a:pt x="25" y="0"/>
                        <a:pt x="25" y="0"/>
                      </a:cubicBezTo>
                      <a:cubicBezTo>
                        <a:pt x="30" y="18"/>
                        <a:pt x="30" y="18"/>
                        <a:pt x="30" y="18"/>
                      </a:cubicBezTo>
                      <a:cubicBezTo>
                        <a:pt x="31" y="22"/>
                        <a:pt x="32" y="26"/>
                        <a:pt x="33" y="30"/>
                      </a:cubicBezTo>
                      <a:cubicBezTo>
                        <a:pt x="33" y="28"/>
                        <a:pt x="34" y="25"/>
                        <a:pt x="35" y="22"/>
                      </a:cubicBezTo>
                      <a:cubicBezTo>
                        <a:pt x="40" y="0"/>
                        <a:pt x="40" y="0"/>
                        <a:pt x="40" y="0"/>
                      </a:cubicBezTo>
                      <a:cubicBezTo>
                        <a:pt x="44" y="0"/>
                        <a:pt x="44" y="0"/>
                        <a:pt x="44" y="0"/>
                      </a:cubicBezTo>
                      <a:cubicBezTo>
                        <a:pt x="35" y="35"/>
                        <a:pt x="35" y="35"/>
                        <a:pt x="35" y="35"/>
                      </a:cubicBezTo>
                      <a:cubicBezTo>
                        <a:pt x="31" y="35"/>
                        <a:pt x="31" y="35"/>
                        <a:pt x="31" y="35"/>
                      </a:cubicBezTo>
                      <a:cubicBezTo>
                        <a:pt x="23" y="9"/>
                        <a:pt x="23" y="9"/>
                        <a:pt x="23" y="9"/>
                      </a:cubicBezTo>
                      <a:cubicBezTo>
                        <a:pt x="23" y="6"/>
                        <a:pt x="22" y="5"/>
                        <a:pt x="22" y="4"/>
                      </a:cubicBezTo>
                      <a:cubicBezTo>
                        <a:pt x="22" y="6"/>
                        <a:pt x="22" y="7"/>
                        <a:pt x="21" y="9"/>
                      </a:cubicBezTo>
                      <a:cubicBezTo>
                        <a:pt x="14" y="35"/>
                        <a:pt x="14" y="35"/>
                        <a:pt x="14" y="35"/>
                      </a:cubicBez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 name="Freeform 297"/>
                <p:cNvSpPr>
                  <a:spLocks/>
                </p:cNvSpPr>
                <p:nvPr/>
              </p:nvSpPr>
              <p:spPr bwMode="auto">
                <a:xfrm>
                  <a:off x="2933" y="2232"/>
                  <a:ext cx="104" cy="83"/>
                </a:xfrm>
                <a:custGeom>
                  <a:avLst/>
                  <a:gdLst>
                    <a:gd name="T0" fmla="*/ 9 w 44"/>
                    <a:gd name="T1" fmla="*/ 35 h 35"/>
                    <a:gd name="T2" fmla="*/ 0 w 44"/>
                    <a:gd name="T3" fmla="*/ 0 h 35"/>
                    <a:gd name="T4" fmla="*/ 4 w 44"/>
                    <a:gd name="T5" fmla="*/ 0 h 35"/>
                    <a:gd name="T6" fmla="*/ 9 w 44"/>
                    <a:gd name="T7" fmla="*/ 23 h 35"/>
                    <a:gd name="T8" fmla="*/ 11 w 44"/>
                    <a:gd name="T9" fmla="*/ 30 h 35"/>
                    <a:gd name="T10" fmla="*/ 12 w 44"/>
                    <a:gd name="T11" fmla="*/ 24 h 35"/>
                    <a:gd name="T12" fmla="*/ 19 w 44"/>
                    <a:gd name="T13" fmla="*/ 0 h 35"/>
                    <a:gd name="T14" fmla="*/ 25 w 44"/>
                    <a:gd name="T15" fmla="*/ 0 h 35"/>
                    <a:gd name="T16" fmla="*/ 29 w 44"/>
                    <a:gd name="T17" fmla="*/ 18 h 35"/>
                    <a:gd name="T18" fmla="*/ 32 w 44"/>
                    <a:gd name="T19" fmla="*/ 30 h 35"/>
                    <a:gd name="T20" fmla="*/ 34 w 44"/>
                    <a:gd name="T21" fmla="*/ 22 h 35"/>
                    <a:gd name="T22" fmla="*/ 39 w 44"/>
                    <a:gd name="T23" fmla="*/ 0 h 35"/>
                    <a:gd name="T24" fmla="*/ 44 w 44"/>
                    <a:gd name="T25" fmla="*/ 0 h 35"/>
                    <a:gd name="T26" fmla="*/ 34 w 44"/>
                    <a:gd name="T27" fmla="*/ 35 h 35"/>
                    <a:gd name="T28" fmla="*/ 30 w 44"/>
                    <a:gd name="T29" fmla="*/ 35 h 35"/>
                    <a:gd name="T30" fmla="*/ 23 w 44"/>
                    <a:gd name="T31" fmla="*/ 9 h 35"/>
                    <a:gd name="T32" fmla="*/ 22 w 44"/>
                    <a:gd name="T33" fmla="*/ 4 h 35"/>
                    <a:gd name="T34" fmla="*/ 21 w 44"/>
                    <a:gd name="T35" fmla="*/ 9 h 35"/>
                    <a:gd name="T36" fmla="*/ 13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4" y="0"/>
                        <a:pt x="4" y="0"/>
                        <a:pt x="4" y="0"/>
                      </a:cubicBezTo>
                      <a:cubicBezTo>
                        <a:pt x="9" y="23"/>
                        <a:pt x="9" y="23"/>
                        <a:pt x="9" y="23"/>
                      </a:cubicBezTo>
                      <a:cubicBezTo>
                        <a:pt x="10" y="25"/>
                        <a:pt x="11" y="28"/>
                        <a:pt x="11" y="30"/>
                      </a:cubicBezTo>
                      <a:cubicBezTo>
                        <a:pt x="12" y="26"/>
                        <a:pt x="12" y="24"/>
                        <a:pt x="12" y="24"/>
                      </a:cubicBezTo>
                      <a:cubicBezTo>
                        <a:pt x="19" y="0"/>
                        <a:pt x="19" y="0"/>
                        <a:pt x="19" y="0"/>
                      </a:cubicBezTo>
                      <a:cubicBezTo>
                        <a:pt x="25" y="0"/>
                        <a:pt x="25" y="0"/>
                        <a:pt x="25" y="0"/>
                      </a:cubicBezTo>
                      <a:cubicBezTo>
                        <a:pt x="29" y="18"/>
                        <a:pt x="29" y="18"/>
                        <a:pt x="29" y="18"/>
                      </a:cubicBezTo>
                      <a:cubicBezTo>
                        <a:pt x="31" y="22"/>
                        <a:pt x="32" y="26"/>
                        <a:pt x="32" y="30"/>
                      </a:cubicBezTo>
                      <a:cubicBezTo>
                        <a:pt x="33" y="28"/>
                        <a:pt x="33" y="25"/>
                        <a:pt x="34" y="22"/>
                      </a:cubicBezTo>
                      <a:cubicBezTo>
                        <a:pt x="39" y="0"/>
                        <a:pt x="39" y="0"/>
                        <a:pt x="39" y="0"/>
                      </a:cubicBezTo>
                      <a:cubicBezTo>
                        <a:pt x="44" y="0"/>
                        <a:pt x="44" y="0"/>
                        <a:pt x="44" y="0"/>
                      </a:cubicBezTo>
                      <a:cubicBezTo>
                        <a:pt x="34" y="35"/>
                        <a:pt x="34" y="35"/>
                        <a:pt x="34" y="35"/>
                      </a:cubicBezTo>
                      <a:cubicBezTo>
                        <a:pt x="30" y="35"/>
                        <a:pt x="30" y="35"/>
                        <a:pt x="30" y="35"/>
                      </a:cubicBezTo>
                      <a:cubicBezTo>
                        <a:pt x="23" y="9"/>
                        <a:pt x="23" y="9"/>
                        <a:pt x="23" y="9"/>
                      </a:cubicBezTo>
                      <a:cubicBezTo>
                        <a:pt x="22" y="6"/>
                        <a:pt x="22" y="5"/>
                        <a:pt x="22" y="4"/>
                      </a:cubicBezTo>
                      <a:cubicBezTo>
                        <a:pt x="21" y="6"/>
                        <a:pt x="21" y="7"/>
                        <a:pt x="21" y="9"/>
                      </a:cubicBezTo>
                      <a:cubicBezTo>
                        <a:pt x="13" y="35"/>
                        <a:pt x="13" y="35"/>
                        <a:pt x="13" y="35"/>
                      </a:cubicBezTo>
                      <a:lnTo>
                        <a:pt x="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5" name="Group 298"/>
              <p:cNvGrpSpPr>
                <a:grpSpLocks/>
              </p:cNvGrpSpPr>
              <p:nvPr/>
            </p:nvGrpSpPr>
            <p:grpSpPr bwMode="auto">
              <a:xfrm>
                <a:off x="3162" y="2735"/>
                <a:ext cx="233" cy="61"/>
                <a:chOff x="2718" y="2232"/>
                <a:chExt cx="319" cy="83"/>
              </a:xfrm>
            </p:grpSpPr>
            <p:sp>
              <p:nvSpPr>
                <p:cNvPr id="236" name="Freeform 299"/>
                <p:cNvSpPr>
                  <a:spLocks/>
                </p:cNvSpPr>
                <p:nvPr/>
              </p:nvSpPr>
              <p:spPr bwMode="auto">
                <a:xfrm>
                  <a:off x="2718" y="2232"/>
                  <a:ext cx="104" cy="83"/>
                </a:xfrm>
                <a:custGeom>
                  <a:avLst/>
                  <a:gdLst>
                    <a:gd name="T0" fmla="*/ 9 w 44"/>
                    <a:gd name="T1" fmla="*/ 35 h 35"/>
                    <a:gd name="T2" fmla="*/ 0 w 44"/>
                    <a:gd name="T3" fmla="*/ 0 h 35"/>
                    <a:gd name="T4" fmla="*/ 5 w 44"/>
                    <a:gd name="T5" fmla="*/ 0 h 35"/>
                    <a:gd name="T6" fmla="*/ 10 w 44"/>
                    <a:gd name="T7" fmla="*/ 23 h 35"/>
                    <a:gd name="T8" fmla="*/ 11 w 44"/>
                    <a:gd name="T9" fmla="*/ 30 h 35"/>
                    <a:gd name="T10" fmla="*/ 13 w 44"/>
                    <a:gd name="T11" fmla="*/ 24 h 35"/>
                    <a:gd name="T12" fmla="*/ 19 w 44"/>
                    <a:gd name="T13" fmla="*/ 0 h 35"/>
                    <a:gd name="T14" fmla="*/ 25 w 44"/>
                    <a:gd name="T15" fmla="*/ 0 h 35"/>
                    <a:gd name="T16" fmla="*/ 30 w 44"/>
                    <a:gd name="T17" fmla="*/ 18 h 35"/>
                    <a:gd name="T18" fmla="*/ 32 w 44"/>
                    <a:gd name="T19" fmla="*/ 30 h 35"/>
                    <a:gd name="T20" fmla="*/ 34 w 44"/>
                    <a:gd name="T21" fmla="*/ 22 h 35"/>
                    <a:gd name="T22" fmla="*/ 40 w 44"/>
                    <a:gd name="T23" fmla="*/ 0 h 35"/>
                    <a:gd name="T24" fmla="*/ 44 w 44"/>
                    <a:gd name="T25" fmla="*/ 0 h 35"/>
                    <a:gd name="T26" fmla="*/ 35 w 44"/>
                    <a:gd name="T27" fmla="*/ 35 h 35"/>
                    <a:gd name="T28" fmla="*/ 30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0" y="25"/>
                        <a:pt x="11" y="28"/>
                        <a:pt x="11" y="30"/>
                      </a:cubicBezTo>
                      <a:cubicBezTo>
                        <a:pt x="12" y="26"/>
                        <a:pt x="13" y="24"/>
                        <a:pt x="13" y="24"/>
                      </a:cubicBezTo>
                      <a:cubicBezTo>
                        <a:pt x="19" y="0"/>
                        <a:pt x="19" y="0"/>
                        <a:pt x="19" y="0"/>
                      </a:cubicBezTo>
                      <a:cubicBezTo>
                        <a:pt x="25" y="0"/>
                        <a:pt x="25" y="0"/>
                        <a:pt x="25" y="0"/>
                      </a:cubicBezTo>
                      <a:cubicBezTo>
                        <a:pt x="30" y="18"/>
                        <a:pt x="30" y="18"/>
                        <a:pt x="30" y="18"/>
                      </a:cubicBezTo>
                      <a:cubicBezTo>
                        <a:pt x="31" y="22"/>
                        <a:pt x="32" y="26"/>
                        <a:pt x="32" y="30"/>
                      </a:cubicBezTo>
                      <a:cubicBezTo>
                        <a:pt x="33" y="28"/>
                        <a:pt x="34" y="25"/>
                        <a:pt x="34" y="22"/>
                      </a:cubicBezTo>
                      <a:cubicBezTo>
                        <a:pt x="40" y="0"/>
                        <a:pt x="40" y="0"/>
                        <a:pt x="40" y="0"/>
                      </a:cubicBezTo>
                      <a:cubicBezTo>
                        <a:pt x="44" y="0"/>
                        <a:pt x="44" y="0"/>
                        <a:pt x="44" y="0"/>
                      </a:cubicBezTo>
                      <a:cubicBezTo>
                        <a:pt x="35" y="35"/>
                        <a:pt x="35" y="35"/>
                        <a:pt x="35" y="35"/>
                      </a:cubicBezTo>
                      <a:cubicBezTo>
                        <a:pt x="30" y="35"/>
                        <a:pt x="30" y="35"/>
                        <a:pt x="30" y="35"/>
                      </a:cubicBezTo>
                      <a:cubicBezTo>
                        <a:pt x="23" y="9"/>
                        <a:pt x="23" y="9"/>
                        <a:pt x="23" y="9"/>
                      </a:cubicBezTo>
                      <a:cubicBezTo>
                        <a:pt x="23" y="6"/>
                        <a:pt x="22" y="5"/>
                        <a:pt x="22" y="4"/>
                      </a:cubicBezTo>
                      <a:cubicBezTo>
                        <a:pt x="22" y="6"/>
                        <a:pt x="21" y="7"/>
                        <a:pt x="21" y="9"/>
                      </a:cubicBezTo>
                      <a:cubicBezTo>
                        <a:pt x="14" y="35"/>
                        <a:pt x="14" y="35"/>
                        <a:pt x="14" y="35"/>
                      </a:cubicBezTo>
                      <a:lnTo>
                        <a:pt x="9"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 name="Freeform 300"/>
                <p:cNvSpPr>
                  <a:spLocks/>
                </p:cNvSpPr>
                <p:nvPr/>
              </p:nvSpPr>
              <p:spPr bwMode="auto">
                <a:xfrm>
                  <a:off x="2824" y="2232"/>
                  <a:ext cx="104" cy="83"/>
                </a:xfrm>
                <a:custGeom>
                  <a:avLst/>
                  <a:gdLst>
                    <a:gd name="T0" fmla="*/ 9 w 44"/>
                    <a:gd name="T1" fmla="*/ 35 h 35"/>
                    <a:gd name="T2" fmla="*/ 0 w 44"/>
                    <a:gd name="T3" fmla="*/ 0 h 35"/>
                    <a:gd name="T4" fmla="*/ 5 w 44"/>
                    <a:gd name="T5" fmla="*/ 0 h 35"/>
                    <a:gd name="T6" fmla="*/ 10 w 44"/>
                    <a:gd name="T7" fmla="*/ 23 h 35"/>
                    <a:gd name="T8" fmla="*/ 12 w 44"/>
                    <a:gd name="T9" fmla="*/ 30 h 35"/>
                    <a:gd name="T10" fmla="*/ 13 w 44"/>
                    <a:gd name="T11" fmla="*/ 24 h 35"/>
                    <a:gd name="T12" fmla="*/ 20 w 44"/>
                    <a:gd name="T13" fmla="*/ 0 h 35"/>
                    <a:gd name="T14" fmla="*/ 25 w 44"/>
                    <a:gd name="T15" fmla="*/ 0 h 35"/>
                    <a:gd name="T16" fmla="*/ 30 w 44"/>
                    <a:gd name="T17" fmla="*/ 18 h 35"/>
                    <a:gd name="T18" fmla="*/ 33 w 44"/>
                    <a:gd name="T19" fmla="*/ 30 h 35"/>
                    <a:gd name="T20" fmla="*/ 35 w 44"/>
                    <a:gd name="T21" fmla="*/ 22 h 35"/>
                    <a:gd name="T22" fmla="*/ 40 w 44"/>
                    <a:gd name="T23" fmla="*/ 0 h 35"/>
                    <a:gd name="T24" fmla="*/ 44 w 44"/>
                    <a:gd name="T25" fmla="*/ 0 h 35"/>
                    <a:gd name="T26" fmla="*/ 35 w 44"/>
                    <a:gd name="T27" fmla="*/ 35 h 35"/>
                    <a:gd name="T28" fmla="*/ 31 w 44"/>
                    <a:gd name="T29" fmla="*/ 35 h 35"/>
                    <a:gd name="T30" fmla="*/ 23 w 44"/>
                    <a:gd name="T31" fmla="*/ 9 h 35"/>
                    <a:gd name="T32" fmla="*/ 22 w 44"/>
                    <a:gd name="T33" fmla="*/ 4 h 35"/>
                    <a:gd name="T34" fmla="*/ 21 w 44"/>
                    <a:gd name="T35" fmla="*/ 9 h 35"/>
                    <a:gd name="T36" fmla="*/ 14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5" y="0"/>
                        <a:pt x="5" y="0"/>
                        <a:pt x="5" y="0"/>
                      </a:cubicBezTo>
                      <a:cubicBezTo>
                        <a:pt x="10" y="23"/>
                        <a:pt x="10" y="23"/>
                        <a:pt x="10" y="23"/>
                      </a:cubicBezTo>
                      <a:cubicBezTo>
                        <a:pt x="11" y="25"/>
                        <a:pt x="11" y="28"/>
                        <a:pt x="12" y="30"/>
                      </a:cubicBezTo>
                      <a:cubicBezTo>
                        <a:pt x="13" y="26"/>
                        <a:pt x="13" y="24"/>
                        <a:pt x="13" y="24"/>
                      </a:cubicBezTo>
                      <a:cubicBezTo>
                        <a:pt x="20" y="0"/>
                        <a:pt x="20" y="0"/>
                        <a:pt x="20" y="0"/>
                      </a:cubicBezTo>
                      <a:cubicBezTo>
                        <a:pt x="25" y="0"/>
                        <a:pt x="25" y="0"/>
                        <a:pt x="25" y="0"/>
                      </a:cubicBezTo>
                      <a:cubicBezTo>
                        <a:pt x="30" y="18"/>
                        <a:pt x="30" y="18"/>
                        <a:pt x="30" y="18"/>
                      </a:cubicBezTo>
                      <a:cubicBezTo>
                        <a:pt x="31" y="22"/>
                        <a:pt x="32" y="26"/>
                        <a:pt x="33" y="30"/>
                      </a:cubicBezTo>
                      <a:cubicBezTo>
                        <a:pt x="33" y="28"/>
                        <a:pt x="34" y="25"/>
                        <a:pt x="35" y="22"/>
                      </a:cubicBezTo>
                      <a:cubicBezTo>
                        <a:pt x="40" y="0"/>
                        <a:pt x="40" y="0"/>
                        <a:pt x="40" y="0"/>
                      </a:cubicBezTo>
                      <a:cubicBezTo>
                        <a:pt x="44" y="0"/>
                        <a:pt x="44" y="0"/>
                        <a:pt x="44" y="0"/>
                      </a:cubicBezTo>
                      <a:cubicBezTo>
                        <a:pt x="35" y="35"/>
                        <a:pt x="35" y="35"/>
                        <a:pt x="35" y="35"/>
                      </a:cubicBezTo>
                      <a:cubicBezTo>
                        <a:pt x="31" y="35"/>
                        <a:pt x="31" y="35"/>
                        <a:pt x="31" y="35"/>
                      </a:cubicBezTo>
                      <a:cubicBezTo>
                        <a:pt x="23" y="9"/>
                        <a:pt x="23" y="9"/>
                        <a:pt x="23" y="9"/>
                      </a:cubicBezTo>
                      <a:cubicBezTo>
                        <a:pt x="23" y="6"/>
                        <a:pt x="22" y="5"/>
                        <a:pt x="22" y="4"/>
                      </a:cubicBezTo>
                      <a:cubicBezTo>
                        <a:pt x="22" y="6"/>
                        <a:pt x="22" y="7"/>
                        <a:pt x="21" y="9"/>
                      </a:cubicBezTo>
                      <a:cubicBezTo>
                        <a:pt x="14" y="35"/>
                        <a:pt x="14" y="35"/>
                        <a:pt x="14" y="35"/>
                      </a:cubicBezTo>
                      <a:lnTo>
                        <a:pt x="9"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 name="Freeform 301"/>
                <p:cNvSpPr>
                  <a:spLocks/>
                </p:cNvSpPr>
                <p:nvPr/>
              </p:nvSpPr>
              <p:spPr bwMode="auto">
                <a:xfrm>
                  <a:off x="2933" y="2232"/>
                  <a:ext cx="104" cy="83"/>
                </a:xfrm>
                <a:custGeom>
                  <a:avLst/>
                  <a:gdLst>
                    <a:gd name="T0" fmla="*/ 9 w 44"/>
                    <a:gd name="T1" fmla="*/ 35 h 35"/>
                    <a:gd name="T2" fmla="*/ 0 w 44"/>
                    <a:gd name="T3" fmla="*/ 0 h 35"/>
                    <a:gd name="T4" fmla="*/ 4 w 44"/>
                    <a:gd name="T5" fmla="*/ 0 h 35"/>
                    <a:gd name="T6" fmla="*/ 9 w 44"/>
                    <a:gd name="T7" fmla="*/ 23 h 35"/>
                    <a:gd name="T8" fmla="*/ 11 w 44"/>
                    <a:gd name="T9" fmla="*/ 30 h 35"/>
                    <a:gd name="T10" fmla="*/ 12 w 44"/>
                    <a:gd name="T11" fmla="*/ 24 h 35"/>
                    <a:gd name="T12" fmla="*/ 19 w 44"/>
                    <a:gd name="T13" fmla="*/ 0 h 35"/>
                    <a:gd name="T14" fmla="*/ 25 w 44"/>
                    <a:gd name="T15" fmla="*/ 0 h 35"/>
                    <a:gd name="T16" fmla="*/ 29 w 44"/>
                    <a:gd name="T17" fmla="*/ 18 h 35"/>
                    <a:gd name="T18" fmla="*/ 32 w 44"/>
                    <a:gd name="T19" fmla="*/ 30 h 35"/>
                    <a:gd name="T20" fmla="*/ 34 w 44"/>
                    <a:gd name="T21" fmla="*/ 22 h 35"/>
                    <a:gd name="T22" fmla="*/ 39 w 44"/>
                    <a:gd name="T23" fmla="*/ 0 h 35"/>
                    <a:gd name="T24" fmla="*/ 44 w 44"/>
                    <a:gd name="T25" fmla="*/ 0 h 35"/>
                    <a:gd name="T26" fmla="*/ 34 w 44"/>
                    <a:gd name="T27" fmla="*/ 35 h 35"/>
                    <a:gd name="T28" fmla="*/ 30 w 44"/>
                    <a:gd name="T29" fmla="*/ 35 h 35"/>
                    <a:gd name="T30" fmla="*/ 23 w 44"/>
                    <a:gd name="T31" fmla="*/ 9 h 35"/>
                    <a:gd name="T32" fmla="*/ 22 w 44"/>
                    <a:gd name="T33" fmla="*/ 4 h 35"/>
                    <a:gd name="T34" fmla="*/ 21 w 44"/>
                    <a:gd name="T35" fmla="*/ 9 h 35"/>
                    <a:gd name="T36" fmla="*/ 13 w 44"/>
                    <a:gd name="T37" fmla="*/ 35 h 35"/>
                    <a:gd name="T38" fmla="*/ 9 w 44"/>
                    <a:gd name="T3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35">
                      <a:moveTo>
                        <a:pt x="9" y="35"/>
                      </a:moveTo>
                      <a:cubicBezTo>
                        <a:pt x="0" y="0"/>
                        <a:pt x="0" y="0"/>
                        <a:pt x="0" y="0"/>
                      </a:cubicBezTo>
                      <a:cubicBezTo>
                        <a:pt x="4" y="0"/>
                        <a:pt x="4" y="0"/>
                        <a:pt x="4" y="0"/>
                      </a:cubicBezTo>
                      <a:cubicBezTo>
                        <a:pt x="9" y="23"/>
                        <a:pt x="9" y="23"/>
                        <a:pt x="9" y="23"/>
                      </a:cubicBezTo>
                      <a:cubicBezTo>
                        <a:pt x="10" y="25"/>
                        <a:pt x="11" y="28"/>
                        <a:pt x="11" y="30"/>
                      </a:cubicBezTo>
                      <a:cubicBezTo>
                        <a:pt x="12" y="26"/>
                        <a:pt x="12" y="24"/>
                        <a:pt x="12" y="24"/>
                      </a:cubicBezTo>
                      <a:cubicBezTo>
                        <a:pt x="19" y="0"/>
                        <a:pt x="19" y="0"/>
                        <a:pt x="19" y="0"/>
                      </a:cubicBezTo>
                      <a:cubicBezTo>
                        <a:pt x="25" y="0"/>
                        <a:pt x="25" y="0"/>
                        <a:pt x="25" y="0"/>
                      </a:cubicBezTo>
                      <a:cubicBezTo>
                        <a:pt x="29" y="18"/>
                        <a:pt x="29" y="18"/>
                        <a:pt x="29" y="18"/>
                      </a:cubicBezTo>
                      <a:cubicBezTo>
                        <a:pt x="31" y="22"/>
                        <a:pt x="32" y="26"/>
                        <a:pt x="32" y="30"/>
                      </a:cubicBezTo>
                      <a:cubicBezTo>
                        <a:pt x="33" y="28"/>
                        <a:pt x="33" y="25"/>
                        <a:pt x="34" y="22"/>
                      </a:cubicBezTo>
                      <a:cubicBezTo>
                        <a:pt x="39" y="0"/>
                        <a:pt x="39" y="0"/>
                        <a:pt x="39" y="0"/>
                      </a:cubicBezTo>
                      <a:cubicBezTo>
                        <a:pt x="44" y="0"/>
                        <a:pt x="44" y="0"/>
                        <a:pt x="44" y="0"/>
                      </a:cubicBezTo>
                      <a:cubicBezTo>
                        <a:pt x="34" y="35"/>
                        <a:pt x="34" y="35"/>
                        <a:pt x="34" y="35"/>
                      </a:cubicBezTo>
                      <a:cubicBezTo>
                        <a:pt x="30" y="35"/>
                        <a:pt x="30" y="35"/>
                        <a:pt x="30" y="35"/>
                      </a:cubicBezTo>
                      <a:cubicBezTo>
                        <a:pt x="23" y="9"/>
                        <a:pt x="23" y="9"/>
                        <a:pt x="23" y="9"/>
                      </a:cubicBezTo>
                      <a:cubicBezTo>
                        <a:pt x="22" y="6"/>
                        <a:pt x="22" y="5"/>
                        <a:pt x="22" y="4"/>
                      </a:cubicBezTo>
                      <a:cubicBezTo>
                        <a:pt x="21" y="6"/>
                        <a:pt x="21" y="7"/>
                        <a:pt x="21" y="9"/>
                      </a:cubicBezTo>
                      <a:cubicBezTo>
                        <a:pt x="13" y="35"/>
                        <a:pt x="13" y="35"/>
                        <a:pt x="13" y="35"/>
                      </a:cubicBezTo>
                      <a:lnTo>
                        <a:pt x="9"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201" name="Picture 129" descr="抽象图标21黄"/>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18741" y="5253050"/>
              <a:ext cx="320561" cy="226131"/>
            </a:xfrm>
            <a:prstGeom prst="rect">
              <a:avLst/>
            </a:prstGeom>
            <a:noFill/>
            <a:extLst>
              <a:ext uri="{909E8E84-426E-40DD-AFC4-6F175D3DCCD1}">
                <a14:hiddenFill xmlns:a14="http://schemas.microsoft.com/office/drawing/2010/main">
                  <a:solidFill>
                    <a:srgbClr val="FFFFFF"/>
                  </a:solidFill>
                </a14:hiddenFill>
              </a:ext>
            </a:extLst>
          </p:spPr>
        </p:pic>
        <p:sp>
          <p:nvSpPr>
            <p:cNvPr id="202" name="Text Box 48"/>
            <p:cNvSpPr txBox="1">
              <a:spLocks noChangeArrowheads="1"/>
            </p:cNvSpPr>
            <p:nvPr/>
          </p:nvSpPr>
          <p:spPr bwMode="auto">
            <a:xfrm>
              <a:off x="3201600" y="5971047"/>
              <a:ext cx="13351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100" dirty="0">
                  <a:ea typeface="黑体" panose="02010609060101010101" pitchFamily="49" charset="-122"/>
                </a:rPr>
                <a:t>enterprise network</a:t>
              </a:r>
              <a:endParaRPr kumimoji="1" lang="zh-CN" altLang="en-US" sz="1100" dirty="0">
                <a:ea typeface="黑体" panose="02010609060101010101" pitchFamily="49" charset="-122"/>
              </a:endParaRPr>
            </a:p>
          </p:txBody>
        </p:sp>
        <p:cxnSp>
          <p:nvCxnSpPr>
            <p:cNvPr id="203" name="直接连接符 202"/>
            <p:cNvCxnSpPr>
              <a:endCxn id="201" idx="3"/>
            </p:cNvCxnSpPr>
            <p:nvPr/>
          </p:nvCxnSpPr>
          <p:spPr>
            <a:xfrm flipH="1">
              <a:off x="5139302" y="5354702"/>
              <a:ext cx="252085" cy="1141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endCxn id="201" idx="2"/>
            </p:cNvCxnSpPr>
            <p:nvPr/>
          </p:nvCxnSpPr>
          <p:spPr>
            <a:xfrm flipH="1" flipV="1">
              <a:off x="4979022" y="5479181"/>
              <a:ext cx="148520" cy="30171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5" name="Group 801"/>
            <p:cNvGrpSpPr>
              <a:grpSpLocks/>
            </p:cNvGrpSpPr>
            <p:nvPr/>
          </p:nvGrpSpPr>
          <p:grpSpPr bwMode="auto">
            <a:xfrm>
              <a:off x="4409769" y="4838851"/>
              <a:ext cx="365666" cy="238486"/>
              <a:chOff x="1602" y="2976"/>
              <a:chExt cx="270" cy="253"/>
            </a:xfrm>
          </p:grpSpPr>
          <p:sp>
            <p:nvSpPr>
              <p:cNvPr id="212"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213"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nvGrpSpPr>
            <p:cNvPr id="206" name="Group 801"/>
            <p:cNvGrpSpPr>
              <a:grpSpLocks/>
            </p:cNvGrpSpPr>
            <p:nvPr/>
          </p:nvGrpSpPr>
          <p:grpSpPr bwMode="auto">
            <a:xfrm>
              <a:off x="3780821" y="4612571"/>
              <a:ext cx="365666" cy="238486"/>
              <a:chOff x="1602" y="2976"/>
              <a:chExt cx="270" cy="253"/>
            </a:xfrm>
          </p:grpSpPr>
          <p:sp>
            <p:nvSpPr>
              <p:cNvPr id="210"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211"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p>
                <a:endParaRPr lang="zh-CN" altLang="en-US"/>
              </a:p>
            </p:txBody>
          </p:sp>
        </p:grpSp>
        <p:grpSp>
          <p:nvGrpSpPr>
            <p:cNvPr id="207" name="Group 801"/>
            <p:cNvGrpSpPr>
              <a:grpSpLocks/>
            </p:cNvGrpSpPr>
            <p:nvPr/>
          </p:nvGrpSpPr>
          <p:grpSpPr bwMode="auto">
            <a:xfrm>
              <a:off x="3368529" y="4905850"/>
              <a:ext cx="365666" cy="238486"/>
              <a:chOff x="1602" y="2976"/>
              <a:chExt cx="270" cy="253"/>
            </a:xfrm>
          </p:grpSpPr>
          <p:sp>
            <p:nvSpPr>
              <p:cNvPr id="208"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55771" tIns="27886" rIns="55771" bIns="27886"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209"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a14="http://schemas.microsoft.com/office/drawing/2010/main" w="38100">
                    <a:solidFill>
                      <a:srgbClr val="000000"/>
                    </a:solid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161" name="直接连接符 160"/>
            <p:cNvCxnSpPr>
              <a:stCxn id="366" idx="1"/>
            </p:cNvCxnSpPr>
            <p:nvPr/>
          </p:nvCxnSpPr>
          <p:spPr>
            <a:xfrm flipH="1" flipV="1">
              <a:off x="2959832" y="5326670"/>
              <a:ext cx="387929" cy="12782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4561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家庭接入</a:t>
            </a:r>
          </a:p>
        </p:txBody>
      </p:sp>
      <p:sp>
        <p:nvSpPr>
          <p:cNvPr id="3" name="内容占位符 2"/>
          <p:cNvSpPr>
            <a:spLocks noGrp="1"/>
          </p:cNvSpPr>
          <p:nvPr>
            <p:ph idx="1"/>
          </p:nvPr>
        </p:nvSpPr>
        <p:spPr/>
        <p:txBody>
          <a:bodyPr/>
          <a:lstStyle/>
          <a:p>
            <a:r>
              <a:rPr lang="zh-CN" altLang="en-US" dirty="0"/>
              <a:t>数字用户线 </a:t>
            </a:r>
            <a:r>
              <a:rPr lang="en-US" altLang="zh-CN" dirty="0"/>
              <a:t>(Digital Subscriber Line, </a:t>
            </a:r>
            <a:r>
              <a:rPr lang="en-US" altLang="zh-CN"/>
              <a:t>DSL)</a:t>
            </a:r>
            <a:r>
              <a:rPr lang="zh-CN" altLang="en-US"/>
              <a:t> </a:t>
            </a:r>
            <a:r>
              <a:rPr lang="en-US" altLang="zh-CN"/>
              <a:t>–</a:t>
            </a:r>
            <a:r>
              <a:rPr lang="zh-CN" altLang="en-US"/>
              <a:t> </a:t>
            </a:r>
            <a:r>
              <a:rPr lang="zh-CN" altLang="en-US" sz="2000"/>
              <a:t>基于电话线路</a:t>
            </a:r>
            <a:endParaRPr lang="en-US" altLang="zh-CN" dirty="0"/>
          </a:p>
          <a:p>
            <a:r>
              <a:rPr lang="zh-CN" altLang="en-US" dirty="0"/>
              <a:t>电缆</a:t>
            </a:r>
            <a:endParaRPr lang="en-US" altLang="zh-CN" dirty="0"/>
          </a:p>
          <a:p>
            <a:r>
              <a:rPr lang="zh-CN" altLang="en-US" dirty="0"/>
              <a:t>光纤到户 </a:t>
            </a:r>
            <a:r>
              <a:rPr lang="en-US" altLang="zh-CN" dirty="0"/>
              <a:t>(Fiber to The Home, FTTH)</a:t>
            </a:r>
          </a:p>
          <a:p>
            <a:r>
              <a:rPr lang="zh-CN" altLang="en-US" dirty="0"/>
              <a:t>拨号</a:t>
            </a:r>
            <a:endParaRPr lang="en-US" altLang="zh-CN" dirty="0"/>
          </a:p>
          <a:p>
            <a:r>
              <a:rPr lang="zh-CN" altLang="en-US" dirty="0"/>
              <a:t>卫星</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39</a:t>
            </a:fld>
            <a:endParaRPr lang="zh-CN" altLang="en-US" dirty="0"/>
          </a:p>
        </p:txBody>
      </p:sp>
    </p:spTree>
    <p:extLst>
      <p:ext uri="{BB962C8B-B14F-4D97-AF65-F5344CB8AC3E}">
        <p14:creationId xmlns:p14="http://schemas.microsoft.com/office/powerpoint/2010/main" val="401879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电路交换</a:t>
            </a:r>
          </a:p>
        </p:txBody>
      </p:sp>
      <p:sp>
        <p:nvSpPr>
          <p:cNvPr id="3" name="内容占位符 2"/>
          <p:cNvSpPr>
            <a:spLocks noGrp="1"/>
          </p:cNvSpPr>
          <p:nvPr>
            <p:ph idx="1"/>
          </p:nvPr>
        </p:nvSpPr>
        <p:spPr>
          <a:xfrm>
            <a:off x="457200" y="1444979"/>
            <a:ext cx="8229600" cy="779992"/>
          </a:xfrm>
        </p:spPr>
        <p:txBody>
          <a:bodyPr/>
          <a:lstStyle/>
          <a:p>
            <a:r>
              <a:rPr lang="en-US" altLang="zh-CN" dirty="0"/>
              <a:t>2</a:t>
            </a:r>
            <a:r>
              <a:rPr lang="zh-CN" altLang="en-US" dirty="0"/>
              <a:t>部电话，</a:t>
            </a:r>
            <a:r>
              <a:rPr lang="en-US" altLang="zh-CN" dirty="0"/>
              <a:t>1</a:t>
            </a:r>
            <a:r>
              <a:rPr lang="zh-CN" altLang="en-US" dirty="0"/>
              <a:t>根电线，直接相连</a:t>
            </a:r>
          </a:p>
        </p:txBody>
      </p:sp>
      <p:sp>
        <p:nvSpPr>
          <p:cNvPr id="7" name="Line 6"/>
          <p:cNvSpPr>
            <a:spLocks noChangeShapeType="1"/>
          </p:cNvSpPr>
          <p:nvPr/>
        </p:nvSpPr>
        <p:spPr bwMode="auto">
          <a:xfrm flipV="1">
            <a:off x="2093560" y="2675820"/>
            <a:ext cx="2454275" cy="1588"/>
          </a:xfrm>
          <a:prstGeom prst="line">
            <a:avLst/>
          </a:prstGeom>
          <a:noFill/>
          <a:ln w="2857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内容占位符 2"/>
          <p:cNvSpPr txBox="1">
            <a:spLocks/>
          </p:cNvSpPr>
          <p:nvPr/>
        </p:nvSpPr>
        <p:spPr bwMode="auto">
          <a:xfrm>
            <a:off x="451554" y="3132661"/>
            <a:ext cx="8229600" cy="77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kern="0" dirty="0"/>
              <a:t>5</a:t>
            </a:r>
            <a:r>
              <a:rPr lang="zh-CN" altLang="en-US" kern="0" dirty="0"/>
              <a:t>部电话两两相连，需 </a:t>
            </a:r>
            <a:r>
              <a:rPr lang="en-US" altLang="zh-CN" kern="0" dirty="0"/>
              <a:t>10 </a:t>
            </a:r>
            <a:r>
              <a:rPr lang="zh-CN" altLang="en-US" kern="0" dirty="0"/>
              <a:t>对电线</a:t>
            </a:r>
          </a:p>
        </p:txBody>
      </p:sp>
      <p:sp>
        <p:nvSpPr>
          <p:cNvPr id="14" name="Line 6"/>
          <p:cNvSpPr>
            <a:spLocks noChangeShapeType="1"/>
          </p:cNvSpPr>
          <p:nvPr/>
        </p:nvSpPr>
        <p:spPr bwMode="auto">
          <a:xfrm flipV="1">
            <a:off x="2234140" y="4498973"/>
            <a:ext cx="2454275" cy="1588"/>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flipV="1">
            <a:off x="2291119" y="3904360"/>
            <a:ext cx="879733" cy="583855"/>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6"/>
          <p:cNvSpPr>
            <a:spLocks noChangeShapeType="1"/>
          </p:cNvSpPr>
          <p:nvPr/>
        </p:nvSpPr>
        <p:spPr bwMode="auto">
          <a:xfrm>
            <a:off x="3550837" y="3863092"/>
            <a:ext cx="854832" cy="534281"/>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Text Box 4"/>
          <p:cNvSpPr txBox="1">
            <a:spLocks noChangeArrowheads="1"/>
          </p:cNvSpPr>
          <p:nvPr/>
        </p:nvSpPr>
        <p:spPr bwMode="auto">
          <a:xfrm>
            <a:off x="4260497" y="2224970"/>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6" name="Text Box 5"/>
          <p:cNvSpPr txBox="1">
            <a:spLocks noChangeArrowheads="1"/>
          </p:cNvSpPr>
          <p:nvPr/>
        </p:nvSpPr>
        <p:spPr bwMode="auto">
          <a:xfrm>
            <a:off x="1788760" y="2224970"/>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7" name="Line 6"/>
          <p:cNvSpPr>
            <a:spLocks noChangeShapeType="1"/>
          </p:cNvSpPr>
          <p:nvPr/>
        </p:nvSpPr>
        <p:spPr bwMode="auto">
          <a:xfrm>
            <a:off x="2260510" y="4630734"/>
            <a:ext cx="390262" cy="683516"/>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6"/>
          <p:cNvSpPr>
            <a:spLocks noChangeShapeType="1"/>
          </p:cNvSpPr>
          <p:nvPr/>
        </p:nvSpPr>
        <p:spPr bwMode="auto">
          <a:xfrm>
            <a:off x="2975721" y="5384211"/>
            <a:ext cx="910434" cy="11874"/>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6"/>
          <p:cNvSpPr>
            <a:spLocks noChangeShapeType="1"/>
          </p:cNvSpPr>
          <p:nvPr/>
        </p:nvSpPr>
        <p:spPr bwMode="auto">
          <a:xfrm flipV="1">
            <a:off x="4133323" y="4664781"/>
            <a:ext cx="390920" cy="740299"/>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Line 6"/>
          <p:cNvSpPr>
            <a:spLocks noChangeShapeType="1"/>
          </p:cNvSpPr>
          <p:nvPr/>
        </p:nvSpPr>
        <p:spPr bwMode="auto">
          <a:xfrm flipH="1">
            <a:off x="2783589" y="4082054"/>
            <a:ext cx="565329" cy="1232196"/>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Line 6"/>
          <p:cNvSpPr>
            <a:spLocks noChangeShapeType="1"/>
          </p:cNvSpPr>
          <p:nvPr/>
        </p:nvSpPr>
        <p:spPr bwMode="auto">
          <a:xfrm>
            <a:off x="3348917" y="4076406"/>
            <a:ext cx="784405" cy="1237844"/>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Line 6"/>
          <p:cNvSpPr>
            <a:spLocks noChangeShapeType="1"/>
          </p:cNvSpPr>
          <p:nvPr/>
        </p:nvSpPr>
        <p:spPr bwMode="auto">
          <a:xfrm>
            <a:off x="2306768" y="4564765"/>
            <a:ext cx="1678209" cy="723917"/>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Line 6"/>
          <p:cNvSpPr>
            <a:spLocks noChangeShapeType="1"/>
          </p:cNvSpPr>
          <p:nvPr/>
        </p:nvSpPr>
        <p:spPr bwMode="auto">
          <a:xfrm flipH="1">
            <a:off x="2845903" y="4555424"/>
            <a:ext cx="1671068" cy="758826"/>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Text Box 4"/>
          <p:cNvSpPr txBox="1">
            <a:spLocks noChangeArrowheads="1"/>
          </p:cNvSpPr>
          <p:nvPr/>
        </p:nvSpPr>
        <p:spPr bwMode="auto">
          <a:xfrm>
            <a:off x="4266140" y="4149724"/>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0" name="Text Box 5"/>
          <p:cNvSpPr txBox="1">
            <a:spLocks noChangeArrowheads="1"/>
          </p:cNvSpPr>
          <p:nvPr/>
        </p:nvSpPr>
        <p:spPr bwMode="auto">
          <a:xfrm>
            <a:off x="1794403" y="4149724"/>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1" name="Text Box 4"/>
          <p:cNvSpPr txBox="1">
            <a:spLocks noChangeArrowheads="1"/>
          </p:cNvSpPr>
          <p:nvPr/>
        </p:nvSpPr>
        <p:spPr bwMode="auto">
          <a:xfrm>
            <a:off x="3685822" y="4937845"/>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2" name="Text Box 5"/>
          <p:cNvSpPr txBox="1">
            <a:spLocks noChangeArrowheads="1"/>
          </p:cNvSpPr>
          <p:nvPr/>
        </p:nvSpPr>
        <p:spPr bwMode="auto">
          <a:xfrm>
            <a:off x="2455641" y="4937846"/>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3" name="Text Box 4"/>
          <p:cNvSpPr txBox="1">
            <a:spLocks noChangeArrowheads="1"/>
          </p:cNvSpPr>
          <p:nvPr/>
        </p:nvSpPr>
        <p:spPr bwMode="auto">
          <a:xfrm>
            <a:off x="3024142" y="3579810"/>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24" name="内容占位符 2"/>
          <p:cNvSpPr txBox="1">
            <a:spLocks/>
          </p:cNvSpPr>
          <p:nvPr/>
        </p:nvSpPr>
        <p:spPr bwMode="auto">
          <a:xfrm>
            <a:off x="451554" y="5782208"/>
            <a:ext cx="8692446" cy="10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kern="0" dirty="0"/>
              <a:t>N </a:t>
            </a:r>
            <a:r>
              <a:rPr lang="zh-CN" altLang="en-US" kern="0" dirty="0"/>
              <a:t>部电话机两两相连，需 </a:t>
            </a:r>
            <a:r>
              <a:rPr lang="en-US" altLang="zh-CN" kern="0" dirty="0"/>
              <a:t>N(N – 1)/2</a:t>
            </a:r>
            <a:r>
              <a:rPr lang="zh-CN" altLang="en-US" kern="0" dirty="0"/>
              <a:t>对电线</a:t>
            </a:r>
            <a:endParaRPr lang="en-US" altLang="zh-CN" kern="0" dirty="0"/>
          </a:p>
          <a:p>
            <a:pPr lvl="1">
              <a:buFont typeface="Wingdings 3" panose="05040102010807070707" pitchFamily="18" charset="2"/>
              <a:buChar char="4"/>
            </a:pPr>
            <a:r>
              <a:rPr lang="zh-CN" altLang="en-US" sz="1800" dirty="0"/>
              <a:t>电话机的数量很大时，这种连接需要的电线对数量与电话机数的平方成正比</a:t>
            </a:r>
            <a:endParaRPr lang="zh-CN" altLang="en-US" sz="1800" kern="0" dirty="0"/>
          </a:p>
        </p:txBody>
      </p:sp>
      <p:sp>
        <p:nvSpPr>
          <p:cNvPr id="25" name="灯片编号占位符 24"/>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Tree>
    <p:extLst>
      <p:ext uri="{BB962C8B-B14F-4D97-AF65-F5344CB8AC3E}">
        <p14:creationId xmlns:p14="http://schemas.microsoft.com/office/powerpoint/2010/main" val="287811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dissolve">
                                      <p:cBhvr>
                                        <p:cTn id="23" dur="500"/>
                                        <p:tgtEl>
                                          <p:spTgt spid="8">
                                            <p:txEl>
                                              <p:pRg st="0" end="0"/>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par>
                          <p:cTn id="40" fill="hold">
                            <p:stCondLst>
                              <p:cond delay="1000"/>
                            </p:stCondLst>
                            <p:childTnLst>
                              <p:par>
                                <p:cTn id="41" presetID="16" presetClass="entr" presetSubtype="37"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outVertical)">
                                      <p:cBhvr>
                                        <p:cTn id="43" dur="500"/>
                                        <p:tgtEl>
                                          <p:spTgt spid="14"/>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outVertical)">
                                      <p:cBhvr>
                                        <p:cTn id="46" dur="500"/>
                                        <p:tgtEl>
                                          <p:spTgt spid="15"/>
                                        </p:tgtEl>
                                      </p:cBhvr>
                                    </p:animEffect>
                                  </p:childTnLst>
                                </p:cTn>
                              </p:par>
                              <p:par>
                                <p:cTn id="47" presetID="16" presetClass="entr" presetSubtype="37"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500"/>
                                        <p:tgtEl>
                                          <p:spTgt spid="17"/>
                                        </p:tgtEl>
                                      </p:cBhvr>
                                    </p:animEffect>
                                  </p:childTnLst>
                                </p:cTn>
                              </p:par>
                              <p:par>
                                <p:cTn id="53" presetID="16" presetClass="entr" presetSubtype="37"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arn(outVertical)">
                                      <p:cBhvr>
                                        <p:cTn id="55" dur="500"/>
                                        <p:tgtEl>
                                          <p:spTgt spid="18"/>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outVertical)">
                                      <p:cBhvr>
                                        <p:cTn id="58" dur="500"/>
                                        <p:tgtEl>
                                          <p:spTgt spid="22"/>
                                        </p:tgtEl>
                                      </p:cBhvr>
                                    </p:animEffect>
                                  </p:childTnLst>
                                </p:cTn>
                              </p:par>
                              <p:par>
                                <p:cTn id="59" presetID="16" presetClass="entr" presetSubtype="37"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outVertical)">
                                      <p:cBhvr>
                                        <p:cTn id="61" dur="500"/>
                                        <p:tgtEl>
                                          <p:spTgt spid="21"/>
                                        </p:tgtEl>
                                      </p:cBhvr>
                                    </p:animEffect>
                                  </p:childTnLst>
                                </p:cTn>
                              </p:par>
                              <p:par>
                                <p:cTn id="62" presetID="16" presetClass="entr" presetSubtype="37"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outVertical)">
                                      <p:cBhvr>
                                        <p:cTn id="64" dur="500"/>
                                        <p:tgtEl>
                                          <p:spTgt spid="20"/>
                                        </p:tgtEl>
                                      </p:cBhvr>
                                    </p:animEffect>
                                  </p:childTnLst>
                                </p:cTn>
                              </p:par>
                              <p:par>
                                <p:cTn id="65" presetID="16" presetClass="entr" presetSubtype="37"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arn(outVertical)">
                                      <p:cBhvr>
                                        <p:cTn id="67" dur="500"/>
                                        <p:tgtEl>
                                          <p:spTgt spid="23"/>
                                        </p:tgtEl>
                                      </p:cBhvr>
                                    </p:animEffect>
                                  </p:childTnLst>
                                </p:cTn>
                              </p:par>
                              <p:par>
                                <p:cTn id="68" presetID="16" presetClass="entr" presetSubtype="37"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arn(outVertical)">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4">
                                            <p:txEl>
                                              <p:pRg st="0" end="0"/>
                                            </p:txEl>
                                          </p:spTgt>
                                        </p:tgtEl>
                                        <p:attrNameLst>
                                          <p:attrName>style.visibility</p:attrName>
                                        </p:attrNameLst>
                                      </p:cBhvr>
                                      <p:to>
                                        <p:strVal val="visible"/>
                                      </p:to>
                                    </p:set>
                                    <p:animEffect transition="in" filter="dissolve">
                                      <p:cBhvr>
                                        <p:cTn id="75" dur="500"/>
                                        <p:tgtEl>
                                          <p:spTgt spid="24">
                                            <p:txEl>
                                              <p:pRg st="0" end="0"/>
                                            </p:txEl>
                                          </p:spTgt>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4">
                                            <p:txEl>
                                              <p:pRg st="1" end="1"/>
                                            </p:txEl>
                                          </p:spTgt>
                                        </p:tgtEl>
                                        <p:attrNameLst>
                                          <p:attrName>style.visibility</p:attrName>
                                        </p:attrNameLst>
                                      </p:cBhvr>
                                      <p:to>
                                        <p:strVal val="visible"/>
                                      </p:to>
                                    </p:set>
                                    <p:animEffect transition="in" filter="dissolve">
                                      <p:cBhvr>
                                        <p:cTn id="78"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build="p"/>
      <p:bldP spid="14" grpId="0" animBg="1"/>
      <p:bldP spid="15" grpId="0" animBg="1"/>
      <p:bldP spid="16" grpId="0" animBg="1"/>
      <p:bldP spid="5" grpId="0"/>
      <p:bldP spid="6" grpId="0"/>
      <p:bldP spid="17" grpId="0" animBg="1"/>
      <p:bldP spid="18" grpId="0" animBg="1"/>
      <p:bldP spid="19" grpId="0" animBg="1"/>
      <p:bldP spid="20" grpId="0" animBg="1"/>
      <p:bldP spid="21" grpId="0" animBg="1"/>
      <p:bldP spid="22" grpId="0" animBg="1"/>
      <p:bldP spid="23" grpId="0" animBg="1"/>
      <p:bldP spid="9" grpId="0"/>
      <p:bldP spid="10" grpId="0"/>
      <p:bldP spid="11" grpId="0"/>
      <p:bldP spid="12" grpId="0"/>
      <p:bldP spid="13" grpId="0"/>
      <p:bldP spid="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家庭接入</a:t>
            </a:r>
          </a:p>
        </p:txBody>
      </p:sp>
      <p:sp>
        <p:nvSpPr>
          <p:cNvPr id="3" name="内容占位符 2"/>
          <p:cNvSpPr>
            <a:spLocks noGrp="1"/>
          </p:cNvSpPr>
          <p:nvPr>
            <p:ph idx="1"/>
          </p:nvPr>
        </p:nvSpPr>
        <p:spPr>
          <a:xfrm>
            <a:off x="457200" y="1444979"/>
            <a:ext cx="8229600" cy="3175790"/>
          </a:xfrm>
        </p:spPr>
        <p:txBody>
          <a:bodyPr/>
          <a:lstStyle/>
          <a:p>
            <a:r>
              <a:rPr lang="zh-CN" altLang="en-US" dirty="0"/>
              <a:t>数字用户线 </a:t>
            </a:r>
            <a:r>
              <a:rPr lang="en-US" altLang="zh-CN" dirty="0"/>
              <a:t>(Digital Subscriber Line, DSL)</a:t>
            </a:r>
          </a:p>
          <a:p>
            <a:pPr lvl="1"/>
            <a:r>
              <a:rPr lang="zh-CN" altLang="en-US" sz="1800" dirty="0"/>
              <a:t>从提供本地电话接入的本地电话公司获得</a:t>
            </a:r>
            <a:r>
              <a:rPr lang="en-US" altLang="zh-CN" sz="1800" dirty="0"/>
              <a:t>DSL Internet</a:t>
            </a:r>
            <a:r>
              <a:rPr lang="zh-CN" altLang="en-US" sz="1800" dirty="0"/>
              <a:t>接入</a:t>
            </a:r>
            <a:endParaRPr lang="en-US" altLang="zh-CN" sz="1800" dirty="0"/>
          </a:p>
          <a:p>
            <a:pPr lvl="1"/>
            <a:r>
              <a:rPr lang="zh-CN" altLang="en-US" sz="1800" dirty="0"/>
              <a:t>用户的</a:t>
            </a:r>
            <a:r>
              <a:rPr lang="en-US" altLang="zh-CN" sz="1800" dirty="0">
                <a:solidFill>
                  <a:schemeClr val="accent5">
                    <a:lumMod val="75000"/>
                  </a:schemeClr>
                </a:solidFill>
              </a:rPr>
              <a:t>DSL</a:t>
            </a:r>
            <a:r>
              <a:rPr lang="zh-CN" altLang="en-US" sz="1800" dirty="0">
                <a:solidFill>
                  <a:schemeClr val="accent5">
                    <a:lumMod val="75000"/>
                  </a:schemeClr>
                </a:solidFill>
              </a:rPr>
              <a:t>调制解调器</a:t>
            </a:r>
            <a:r>
              <a:rPr lang="zh-CN" altLang="en-US" sz="1800" dirty="0"/>
              <a:t>使用</a:t>
            </a:r>
            <a:r>
              <a:rPr lang="zh-CN" altLang="en-US" sz="1800" dirty="0">
                <a:solidFill>
                  <a:schemeClr val="accent5">
                    <a:lumMod val="75000"/>
                  </a:schemeClr>
                </a:solidFill>
              </a:rPr>
              <a:t>电话线</a:t>
            </a:r>
            <a:r>
              <a:rPr lang="en-US" altLang="zh-CN" sz="1800" dirty="0">
                <a:solidFill>
                  <a:schemeClr val="accent5">
                    <a:lumMod val="75000"/>
                  </a:schemeClr>
                </a:solidFill>
              </a:rPr>
              <a:t>(</a:t>
            </a:r>
            <a:r>
              <a:rPr lang="zh-CN" altLang="en-US" sz="1800" dirty="0">
                <a:solidFill>
                  <a:schemeClr val="accent5">
                    <a:lumMod val="75000"/>
                  </a:schemeClr>
                </a:solidFill>
              </a:rPr>
              <a:t>双绞线</a:t>
            </a:r>
            <a:r>
              <a:rPr lang="en-US" altLang="zh-CN" sz="1800" dirty="0">
                <a:solidFill>
                  <a:schemeClr val="accent5">
                    <a:lumMod val="75000"/>
                  </a:schemeClr>
                </a:solidFill>
              </a:rPr>
              <a:t>)</a:t>
            </a:r>
            <a:r>
              <a:rPr lang="zh-CN" altLang="en-US" sz="1800" dirty="0"/>
              <a:t>与电话公司本地中心局的</a:t>
            </a:r>
            <a:r>
              <a:rPr lang="zh-CN" altLang="en-US" sz="1800" dirty="0">
                <a:solidFill>
                  <a:schemeClr val="accent5">
                    <a:lumMod val="75000"/>
                  </a:schemeClr>
                </a:solidFill>
              </a:rPr>
              <a:t>数字用户线接入复用器</a:t>
            </a:r>
            <a:r>
              <a:rPr lang="en-US" altLang="zh-CN" sz="1800" dirty="0">
                <a:solidFill>
                  <a:schemeClr val="accent5">
                    <a:lumMod val="75000"/>
                  </a:schemeClr>
                </a:solidFill>
              </a:rPr>
              <a:t>(DSLAM)</a:t>
            </a:r>
            <a:r>
              <a:rPr lang="zh-CN" altLang="en-US" sz="1800" dirty="0"/>
              <a:t>交换数据</a:t>
            </a:r>
            <a:endParaRPr lang="en-US" altLang="zh-CN" sz="1800" dirty="0"/>
          </a:p>
          <a:p>
            <a:pPr lvl="1"/>
            <a:r>
              <a:rPr lang="en-US" altLang="zh-CN" sz="1800" dirty="0"/>
              <a:t>DSL</a:t>
            </a:r>
            <a:r>
              <a:rPr lang="zh-CN" altLang="en-US" sz="1800" dirty="0"/>
              <a:t>调制解调器、</a:t>
            </a:r>
            <a:r>
              <a:rPr lang="en-US" altLang="zh-CN" sz="1800" dirty="0"/>
              <a:t>DSLAM</a:t>
            </a:r>
            <a:r>
              <a:rPr lang="zh-CN" altLang="en-US" sz="1800" dirty="0"/>
              <a:t>将数字信号和模拟</a:t>
            </a:r>
            <a:r>
              <a:rPr lang="en-US" altLang="zh-CN" sz="1800" dirty="0"/>
              <a:t>(</a:t>
            </a:r>
            <a:r>
              <a:rPr lang="zh-CN" altLang="en-US" sz="1800" dirty="0"/>
              <a:t>高音频</a:t>
            </a:r>
            <a:r>
              <a:rPr lang="en-US" altLang="zh-CN" sz="1800" dirty="0"/>
              <a:t>)</a:t>
            </a:r>
            <a:r>
              <a:rPr lang="zh-CN" altLang="en-US" sz="1800" dirty="0"/>
              <a:t>信号进行转换</a:t>
            </a:r>
            <a:endParaRPr lang="en-US" altLang="zh-CN" sz="1800" dirty="0"/>
          </a:p>
          <a:p>
            <a:pPr lvl="1"/>
            <a:r>
              <a:rPr lang="zh-CN" altLang="en-US" sz="1800" dirty="0"/>
              <a:t>用户侧</a:t>
            </a:r>
            <a:r>
              <a:rPr lang="zh-CN" altLang="en-US" sz="1800" dirty="0">
                <a:solidFill>
                  <a:schemeClr val="accent5">
                    <a:lumMod val="75000"/>
                  </a:schemeClr>
                </a:solidFill>
              </a:rPr>
              <a:t>分频器</a:t>
            </a:r>
            <a:r>
              <a:rPr lang="zh-CN" altLang="en-US" sz="1800" dirty="0"/>
              <a:t>将数字信号和电话信号分隔开，共用电话线传输</a:t>
            </a:r>
            <a:endParaRPr lang="en-US" altLang="zh-CN" sz="1800" dirty="0"/>
          </a:p>
          <a:p>
            <a:pPr lvl="2"/>
            <a:r>
              <a:rPr lang="zh-CN" altLang="en-US" sz="1600" dirty="0"/>
              <a:t>高速下行信道，</a:t>
            </a:r>
            <a:r>
              <a:rPr lang="en-US" altLang="zh-CN" sz="1600" dirty="0"/>
              <a:t>50Hz—1MHz</a:t>
            </a:r>
            <a:r>
              <a:rPr lang="zh-CN" altLang="en-US" sz="1600" dirty="0"/>
              <a:t>频段，速率</a:t>
            </a:r>
            <a:r>
              <a:rPr lang="en-US" altLang="zh-CN" sz="1600" dirty="0"/>
              <a:t>12Mbps</a:t>
            </a:r>
            <a:r>
              <a:rPr lang="zh-CN" altLang="en-US" sz="1600" dirty="0"/>
              <a:t>或</a:t>
            </a:r>
            <a:r>
              <a:rPr lang="en-US" altLang="zh-CN" sz="1600" dirty="0"/>
              <a:t>24Mbps</a:t>
            </a:r>
          </a:p>
          <a:p>
            <a:pPr lvl="2"/>
            <a:r>
              <a:rPr lang="zh-CN" altLang="en-US" sz="1600" dirty="0"/>
              <a:t>高速上行信道，</a:t>
            </a:r>
            <a:r>
              <a:rPr lang="en-US" altLang="zh-CN" sz="1600" dirty="0"/>
              <a:t>4kHz—50kHz</a:t>
            </a:r>
            <a:r>
              <a:rPr lang="zh-CN" altLang="en-US" sz="1600" dirty="0"/>
              <a:t>频段，</a:t>
            </a:r>
            <a:r>
              <a:rPr lang="en-US" altLang="zh-CN" sz="1600" dirty="0"/>
              <a:t>1.8Mbps</a:t>
            </a:r>
            <a:r>
              <a:rPr lang="zh-CN" altLang="en-US" sz="1600" dirty="0"/>
              <a:t>或</a:t>
            </a:r>
            <a:r>
              <a:rPr lang="en-US" altLang="zh-CN" sz="1600" dirty="0"/>
              <a:t>2.5Mbps</a:t>
            </a:r>
          </a:p>
          <a:p>
            <a:pPr lvl="2"/>
            <a:r>
              <a:rPr lang="zh-CN" altLang="en-US" sz="1600" dirty="0"/>
              <a:t>普通双向电话信道，</a:t>
            </a:r>
            <a:r>
              <a:rPr lang="en-US" altLang="zh-CN" sz="1600" dirty="0"/>
              <a:t>0Hz—4kHz</a:t>
            </a:r>
            <a:r>
              <a:rPr lang="zh-CN" altLang="en-US" sz="1600" dirty="0"/>
              <a:t>频段</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40</a:t>
            </a:fld>
            <a:endParaRPr lang="zh-CN" altLang="en-US" dirty="0"/>
          </a:p>
        </p:txBody>
      </p:sp>
      <p:grpSp>
        <p:nvGrpSpPr>
          <p:cNvPr id="110" name="组合 109"/>
          <p:cNvGrpSpPr/>
          <p:nvPr/>
        </p:nvGrpSpPr>
        <p:grpSpPr>
          <a:xfrm>
            <a:off x="248358" y="4620769"/>
            <a:ext cx="8579553" cy="2105499"/>
            <a:chOff x="444500" y="4620769"/>
            <a:chExt cx="8579553" cy="2105499"/>
          </a:xfrm>
        </p:grpSpPr>
        <p:sp>
          <p:nvSpPr>
            <p:cNvPr id="6" name="矩形 5"/>
            <p:cNvSpPr/>
            <p:nvPr/>
          </p:nvSpPr>
          <p:spPr>
            <a:xfrm>
              <a:off x="444500" y="4641437"/>
              <a:ext cx="8579553" cy="2084831"/>
            </a:xfrm>
            <a:prstGeom prst="rect">
              <a:avLst/>
            </a:prstGeom>
            <a:solidFill>
              <a:srgbClr val="F7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79"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9849" y="5909864"/>
              <a:ext cx="2241523"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Group 42"/>
            <p:cNvGrpSpPr>
              <a:grpSpLocks/>
            </p:cNvGrpSpPr>
            <p:nvPr/>
          </p:nvGrpSpPr>
          <p:grpSpPr bwMode="auto">
            <a:xfrm>
              <a:off x="6262097" y="4620769"/>
              <a:ext cx="2440071" cy="1004508"/>
              <a:chOff x="3611" y="1812"/>
              <a:chExt cx="1736" cy="1043"/>
            </a:xfrm>
          </p:grpSpPr>
          <p:grpSp>
            <p:nvGrpSpPr>
              <p:cNvPr id="51" name="Group 43"/>
              <p:cNvGrpSpPr>
                <a:grpSpLocks/>
              </p:cNvGrpSpPr>
              <p:nvPr/>
            </p:nvGrpSpPr>
            <p:grpSpPr bwMode="auto">
              <a:xfrm>
                <a:off x="3611" y="1816"/>
                <a:ext cx="1730" cy="1034"/>
                <a:chOff x="3611" y="1816"/>
                <a:chExt cx="1730" cy="1034"/>
              </a:xfrm>
            </p:grpSpPr>
            <p:sp>
              <p:nvSpPr>
                <p:cNvPr id="69"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 name="Group 53"/>
              <p:cNvGrpSpPr>
                <a:grpSpLocks/>
              </p:cNvGrpSpPr>
              <p:nvPr/>
            </p:nvGrpSpPr>
            <p:grpSpPr bwMode="auto">
              <a:xfrm>
                <a:off x="3611" y="1812"/>
                <a:ext cx="1736" cy="1043"/>
                <a:chOff x="3611" y="1812"/>
                <a:chExt cx="1736" cy="1043"/>
              </a:xfrm>
            </p:grpSpPr>
            <p:sp>
              <p:nvSpPr>
                <p:cNvPr id="53"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 name="组合 36"/>
            <p:cNvGrpSpPr/>
            <p:nvPr/>
          </p:nvGrpSpPr>
          <p:grpSpPr>
            <a:xfrm>
              <a:off x="5317550" y="4811572"/>
              <a:ext cx="1932047" cy="1655476"/>
              <a:chOff x="908417" y="2893103"/>
              <a:chExt cx="1690634" cy="1475653"/>
            </a:xfrm>
          </p:grpSpPr>
          <p:sp>
            <p:nvSpPr>
              <p:cNvPr id="38" name="等腰三角形 37"/>
              <p:cNvSpPr/>
              <p:nvPr/>
            </p:nvSpPr>
            <p:spPr>
              <a:xfrm>
                <a:off x="908417" y="2893103"/>
                <a:ext cx="1690634" cy="499819"/>
              </a:xfrm>
              <a:prstGeom prst="triangle">
                <a:avLst>
                  <a:gd name="adj" fmla="val 49107"/>
                </a:avLst>
              </a:prstGeom>
              <a:solidFill>
                <a:srgbClr val="FFE497">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矩形 38"/>
              <p:cNvSpPr/>
              <p:nvPr/>
            </p:nvSpPr>
            <p:spPr>
              <a:xfrm>
                <a:off x="1152114" y="3380176"/>
                <a:ext cx="1228189" cy="988580"/>
              </a:xfrm>
              <a:prstGeom prst="rect">
                <a:avLst/>
              </a:prstGeom>
              <a:solidFill>
                <a:srgbClr val="FFE497">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 name="Text Box 6"/>
            <p:cNvSpPr txBox="1">
              <a:spLocks noChangeArrowheads="1"/>
            </p:cNvSpPr>
            <p:nvPr/>
          </p:nvSpPr>
          <p:spPr bwMode="auto">
            <a:xfrm>
              <a:off x="2119137" y="6093775"/>
              <a:ext cx="1157485" cy="21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200" b="1" dirty="0">
                  <a:latin typeface="楷体_GB2312" pitchFamily="49" charset="-122"/>
                  <a:ea typeface="楷体_GB2312" pitchFamily="49" charset="-122"/>
                </a:rPr>
                <a:t>DSL</a:t>
              </a:r>
              <a:r>
                <a:rPr lang="zh-CN" altLang="en-US" sz="1200" b="1" dirty="0">
                  <a:latin typeface="楷体_GB2312" pitchFamily="49" charset="-122"/>
                  <a:ea typeface="楷体_GB2312" pitchFamily="49" charset="-122"/>
                </a:rPr>
                <a:t>调制解调器</a:t>
              </a:r>
            </a:p>
          </p:txBody>
        </p:sp>
        <p:pic>
          <p:nvPicPr>
            <p:cNvPr id="1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709" y="5969962"/>
              <a:ext cx="697262" cy="46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flipH="1" flipV="1">
              <a:off x="1288284" y="5044786"/>
              <a:ext cx="2161544" cy="67464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480082" y="5719427"/>
              <a:ext cx="1969746" cy="616537"/>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35" descr="HDS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1086" y="5894513"/>
              <a:ext cx="649414" cy="228263"/>
            </a:xfrm>
            <a:prstGeom prst="rect">
              <a:avLst/>
            </a:prstGeom>
            <a:noFill/>
            <a:extLst>
              <a:ext uri="{909E8E84-426E-40DD-AFC4-6F175D3DCCD1}">
                <a14:hiddenFill xmlns:a14="http://schemas.microsoft.com/office/drawing/2010/main">
                  <a:solidFill>
                    <a:srgbClr val="FFFFFF"/>
                  </a:solidFill>
                </a14:hiddenFill>
              </a:ext>
            </a:extLst>
          </p:spPr>
        </p:pic>
        <p:sp>
          <p:nvSpPr>
            <p:cNvPr id="24" name="等腰三角形 23"/>
            <p:cNvSpPr/>
            <p:nvPr/>
          </p:nvSpPr>
          <p:spPr>
            <a:xfrm rot="5400000">
              <a:off x="3120169" y="5519739"/>
              <a:ext cx="244790" cy="414528"/>
            </a:xfrm>
            <a:prstGeom prst="triangl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24" descr="电话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653" y="4897171"/>
              <a:ext cx="697262" cy="481512"/>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6"/>
            <p:cNvSpPr txBox="1">
              <a:spLocks noChangeArrowheads="1"/>
            </p:cNvSpPr>
            <p:nvPr/>
          </p:nvSpPr>
          <p:spPr bwMode="auto">
            <a:xfrm>
              <a:off x="901340" y="5337692"/>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zh-CN" altLang="en-US" sz="1200" b="1" dirty="0">
                  <a:latin typeface="楷体_GB2312" pitchFamily="49" charset="-122"/>
                  <a:ea typeface="楷体_GB2312" pitchFamily="49" charset="-122"/>
                </a:rPr>
                <a:t>家庭电话</a:t>
              </a:r>
            </a:p>
          </p:txBody>
        </p:sp>
        <p:sp>
          <p:nvSpPr>
            <p:cNvPr id="28" name="Text Box 6"/>
            <p:cNvSpPr txBox="1">
              <a:spLocks noChangeArrowheads="1"/>
            </p:cNvSpPr>
            <p:nvPr/>
          </p:nvSpPr>
          <p:spPr bwMode="auto">
            <a:xfrm>
              <a:off x="793274" y="6467686"/>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zh-CN" altLang="en-US" sz="1200" b="1" dirty="0">
                  <a:latin typeface="楷体_GB2312" pitchFamily="49" charset="-122"/>
                  <a:ea typeface="楷体_GB2312" pitchFamily="49" charset="-122"/>
                </a:rPr>
                <a:t>家庭</a:t>
              </a:r>
              <a:r>
                <a:rPr lang="en-US" altLang="zh-CN" sz="1200" b="1" dirty="0">
                  <a:latin typeface="楷体_GB2312" pitchFamily="49" charset="-122"/>
                  <a:ea typeface="楷体_GB2312" pitchFamily="49" charset="-122"/>
                </a:rPr>
                <a:t>PC</a:t>
              </a:r>
              <a:endParaRPr lang="zh-CN" altLang="en-US" sz="1200" b="1" dirty="0">
                <a:latin typeface="楷体_GB2312" pitchFamily="49" charset="-122"/>
                <a:ea typeface="楷体_GB2312" pitchFamily="49" charset="-122"/>
              </a:endParaRPr>
            </a:p>
          </p:txBody>
        </p:sp>
        <p:sp>
          <p:nvSpPr>
            <p:cNvPr id="29" name="Text Box 6"/>
            <p:cNvSpPr txBox="1">
              <a:spLocks noChangeArrowheads="1"/>
            </p:cNvSpPr>
            <p:nvPr/>
          </p:nvSpPr>
          <p:spPr bwMode="auto">
            <a:xfrm>
              <a:off x="3068033" y="5807925"/>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分频器</a:t>
              </a:r>
            </a:p>
          </p:txBody>
        </p:sp>
        <p:cxnSp>
          <p:nvCxnSpPr>
            <p:cNvPr id="30" name="直接连接符 29"/>
            <p:cNvCxnSpPr/>
            <p:nvPr/>
          </p:nvCxnSpPr>
          <p:spPr>
            <a:xfrm flipH="1">
              <a:off x="3441704" y="5695683"/>
              <a:ext cx="2435466" cy="2374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2" name="Picture 135" descr="抽象图标39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1991" y="5437949"/>
              <a:ext cx="404267" cy="5493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6"/>
            <p:cNvSpPr txBox="1">
              <a:spLocks noChangeArrowheads="1"/>
            </p:cNvSpPr>
            <p:nvPr/>
          </p:nvSpPr>
          <p:spPr bwMode="auto">
            <a:xfrm>
              <a:off x="5599455" y="5985664"/>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latin typeface="Calibri" panose="020F0502020204030204" pitchFamily="34" charset="0"/>
                  <a:ea typeface="楷体_GB2312" pitchFamily="49" charset="-122"/>
                </a:rPr>
                <a:t>DSLAM</a:t>
              </a:r>
              <a:endParaRPr lang="zh-CN" altLang="en-US" sz="1400" dirty="0">
                <a:latin typeface="Calibri" panose="020F0502020204030204" pitchFamily="34" charset="0"/>
                <a:ea typeface="楷体_GB2312" pitchFamily="49" charset="-122"/>
              </a:endParaRPr>
            </a:p>
          </p:txBody>
        </p:sp>
        <p:sp>
          <p:nvSpPr>
            <p:cNvPr id="82" name="Text Box 6"/>
            <p:cNvSpPr txBox="1">
              <a:spLocks noChangeArrowheads="1"/>
            </p:cNvSpPr>
            <p:nvPr/>
          </p:nvSpPr>
          <p:spPr bwMode="auto">
            <a:xfrm>
              <a:off x="7249751" y="4705954"/>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400" dirty="0">
                  <a:latin typeface="Calibri" panose="020F0502020204030204" pitchFamily="34" charset="0"/>
                  <a:ea typeface="楷体_GB2312" pitchFamily="49" charset="-122"/>
                </a:rPr>
                <a:t>Internet</a:t>
              </a:r>
              <a:endParaRPr lang="zh-CN" altLang="en-US" sz="1400" dirty="0">
                <a:latin typeface="Calibri" panose="020F0502020204030204" pitchFamily="34" charset="0"/>
                <a:ea typeface="楷体_GB2312" pitchFamily="49" charset="-122"/>
              </a:endParaRPr>
            </a:p>
          </p:txBody>
        </p:sp>
        <p:sp>
          <p:nvSpPr>
            <p:cNvPr id="83" name="Text Box 6"/>
            <p:cNvSpPr txBox="1">
              <a:spLocks noChangeArrowheads="1"/>
            </p:cNvSpPr>
            <p:nvPr/>
          </p:nvSpPr>
          <p:spPr bwMode="auto">
            <a:xfrm>
              <a:off x="7249751" y="5947096"/>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电话网</a:t>
              </a:r>
            </a:p>
          </p:txBody>
        </p:sp>
        <p:cxnSp>
          <p:nvCxnSpPr>
            <p:cNvPr id="85" name="直接连接符 84"/>
            <p:cNvCxnSpPr>
              <a:stCxn id="78" idx="2"/>
            </p:cNvCxnSpPr>
            <p:nvPr/>
          </p:nvCxnSpPr>
          <p:spPr>
            <a:xfrm flipH="1">
              <a:off x="6738983" y="5200520"/>
              <a:ext cx="836232" cy="15922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1" idx="1"/>
            </p:cNvCxnSpPr>
            <p:nvPr/>
          </p:nvCxnSpPr>
          <p:spPr>
            <a:xfrm flipH="1" flipV="1">
              <a:off x="6753621" y="6255087"/>
              <a:ext cx="590802" cy="11728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6" idx="0"/>
            </p:cNvCxnSpPr>
            <p:nvPr/>
          </p:nvCxnSpPr>
          <p:spPr>
            <a:xfrm flipH="1">
              <a:off x="7661696" y="5021416"/>
              <a:ext cx="567498" cy="490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78" idx="2"/>
            </p:cNvCxnSpPr>
            <p:nvPr/>
          </p:nvCxnSpPr>
          <p:spPr>
            <a:xfrm flipH="1" flipV="1">
              <a:off x="7575215" y="5200520"/>
              <a:ext cx="694955" cy="21961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7650499" y="6432402"/>
              <a:ext cx="567498" cy="490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5" name="Picture 2" descr="PBX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88147" y="5947096"/>
              <a:ext cx="378484" cy="32935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65054" y="5208276"/>
              <a:ext cx="425260" cy="26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62585" y="4936693"/>
              <a:ext cx="425260" cy="26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2" descr="PBX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44423" y="6207693"/>
              <a:ext cx="378484" cy="329354"/>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接连接符 95"/>
            <p:cNvCxnSpPr>
              <a:stCxn id="49" idx="2"/>
            </p:cNvCxnSpPr>
            <p:nvPr/>
          </p:nvCxnSpPr>
          <p:spPr>
            <a:xfrm flipH="1">
              <a:off x="6091361" y="5472103"/>
              <a:ext cx="586323" cy="32109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45" idx="1"/>
            </p:cNvCxnSpPr>
            <p:nvPr/>
          </p:nvCxnSpPr>
          <p:spPr>
            <a:xfrm flipH="1" flipV="1">
              <a:off x="6070031" y="5776745"/>
              <a:ext cx="418116" cy="33502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3592209" y="4863744"/>
              <a:ext cx="2154342" cy="830997"/>
            </a:xfrm>
            <a:prstGeom prst="rect">
              <a:avLst/>
            </a:prstGeom>
            <a:noFill/>
          </p:spPr>
          <p:txBody>
            <a:bodyPr wrap="square" rtlCol="0">
              <a:spAutoFit/>
            </a:bodyPr>
            <a:lstStyle/>
            <a:p>
              <a:r>
                <a:rPr lang="zh-CN" altLang="en-US" sz="1200" dirty="0">
                  <a:solidFill>
                    <a:schemeClr val="bg2">
                      <a:lumMod val="40000"/>
                      <a:lumOff val="60000"/>
                    </a:schemeClr>
                  </a:solidFill>
                </a:rPr>
                <a:t>模拟信号：</a:t>
              </a:r>
              <a:endParaRPr lang="en-US" altLang="zh-CN" sz="1200" dirty="0">
                <a:solidFill>
                  <a:schemeClr val="bg2">
                    <a:lumMod val="40000"/>
                    <a:lumOff val="60000"/>
                  </a:schemeClr>
                </a:solidFill>
              </a:endParaRPr>
            </a:p>
            <a:p>
              <a:r>
                <a:rPr lang="en-US" altLang="zh-CN" sz="1200" dirty="0">
                  <a:solidFill>
                    <a:schemeClr val="bg2">
                      <a:lumMod val="40000"/>
                      <a:lumOff val="60000"/>
                    </a:schemeClr>
                  </a:solidFill>
                </a:rPr>
                <a:t>0 – 4kHz, </a:t>
              </a:r>
              <a:r>
                <a:rPr lang="zh-CN" altLang="en-US" sz="1200" dirty="0">
                  <a:solidFill>
                    <a:schemeClr val="bg2">
                      <a:lumMod val="40000"/>
                      <a:lumOff val="60000"/>
                    </a:schemeClr>
                  </a:solidFill>
                </a:rPr>
                <a:t>电话</a:t>
              </a:r>
              <a:endParaRPr lang="en-US" altLang="zh-CN" sz="1200" dirty="0">
                <a:solidFill>
                  <a:schemeClr val="bg2">
                    <a:lumMod val="40000"/>
                    <a:lumOff val="60000"/>
                  </a:schemeClr>
                </a:solidFill>
              </a:endParaRPr>
            </a:p>
            <a:p>
              <a:r>
                <a:rPr lang="en-US" altLang="zh-CN" sz="1200" dirty="0">
                  <a:solidFill>
                    <a:schemeClr val="bg2">
                      <a:lumMod val="40000"/>
                      <a:lumOff val="60000"/>
                    </a:schemeClr>
                  </a:solidFill>
                </a:rPr>
                <a:t>4 – 50kHz, </a:t>
              </a:r>
              <a:r>
                <a:rPr lang="zh-CN" altLang="en-US" sz="1200" dirty="0">
                  <a:solidFill>
                    <a:schemeClr val="bg2">
                      <a:lumMod val="40000"/>
                      <a:lumOff val="60000"/>
                    </a:schemeClr>
                  </a:solidFill>
                </a:rPr>
                <a:t>上行数据</a:t>
              </a:r>
              <a:endParaRPr lang="en-US" altLang="zh-CN" sz="1200" dirty="0">
                <a:solidFill>
                  <a:schemeClr val="bg2">
                    <a:lumMod val="40000"/>
                    <a:lumOff val="60000"/>
                  </a:schemeClr>
                </a:solidFill>
              </a:endParaRPr>
            </a:p>
            <a:p>
              <a:r>
                <a:rPr lang="en-US" altLang="zh-CN" sz="1200" dirty="0">
                  <a:solidFill>
                    <a:schemeClr val="bg2">
                      <a:lumMod val="40000"/>
                      <a:lumOff val="60000"/>
                    </a:schemeClr>
                  </a:solidFill>
                </a:rPr>
                <a:t>50k – 1MHz, </a:t>
              </a:r>
              <a:r>
                <a:rPr lang="zh-CN" altLang="en-US" sz="1200" dirty="0">
                  <a:solidFill>
                    <a:schemeClr val="bg2">
                      <a:lumMod val="40000"/>
                      <a:lumOff val="60000"/>
                    </a:schemeClr>
                  </a:solidFill>
                </a:rPr>
                <a:t>下行数据</a:t>
              </a:r>
              <a:r>
                <a:rPr lang="en-US" altLang="zh-CN" sz="1200" dirty="0">
                  <a:solidFill>
                    <a:schemeClr val="bg2">
                      <a:lumMod val="40000"/>
                      <a:lumOff val="60000"/>
                    </a:schemeClr>
                  </a:solidFill>
                </a:rPr>
                <a:t>  </a:t>
              </a:r>
              <a:endParaRPr lang="zh-CN" altLang="en-US" sz="1200" dirty="0">
                <a:solidFill>
                  <a:schemeClr val="bg2">
                    <a:lumMod val="40000"/>
                    <a:lumOff val="60000"/>
                  </a:schemeClr>
                </a:solidFill>
              </a:endParaRPr>
            </a:p>
          </p:txBody>
        </p:sp>
        <p:sp>
          <p:nvSpPr>
            <p:cNvPr id="102" name="Text Box 6"/>
            <p:cNvSpPr txBox="1">
              <a:spLocks noChangeArrowheads="1"/>
            </p:cNvSpPr>
            <p:nvPr/>
          </p:nvSpPr>
          <p:spPr bwMode="auto">
            <a:xfrm>
              <a:off x="5773900" y="6520490"/>
              <a:ext cx="903783" cy="1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本地中心局</a:t>
              </a:r>
            </a:p>
          </p:txBody>
        </p:sp>
        <p:sp>
          <p:nvSpPr>
            <p:cNvPr id="104" name="Text Box 6"/>
            <p:cNvSpPr txBox="1">
              <a:spLocks noChangeArrowheads="1"/>
            </p:cNvSpPr>
            <p:nvPr/>
          </p:nvSpPr>
          <p:spPr bwMode="auto">
            <a:xfrm>
              <a:off x="2145449" y="5144692"/>
              <a:ext cx="1123164"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dirty="0">
                  <a:solidFill>
                    <a:schemeClr val="bg2">
                      <a:lumMod val="40000"/>
                      <a:lumOff val="60000"/>
                    </a:schemeClr>
                  </a:solidFill>
                  <a:latin typeface="楷体_GB2312" pitchFamily="49" charset="-122"/>
                  <a:ea typeface="楷体_GB2312" pitchFamily="49" charset="-122"/>
                </a:rPr>
                <a:t>模拟</a:t>
              </a:r>
              <a:r>
                <a:rPr lang="en-US" altLang="zh-CN" sz="1200" dirty="0">
                  <a:solidFill>
                    <a:schemeClr val="bg2">
                      <a:lumMod val="40000"/>
                      <a:lumOff val="60000"/>
                    </a:schemeClr>
                  </a:solidFill>
                  <a:latin typeface="楷体_GB2312" pitchFamily="49" charset="-122"/>
                  <a:ea typeface="楷体_GB2312" pitchFamily="49" charset="-122"/>
                </a:rPr>
                <a:t>(</a:t>
              </a:r>
              <a:r>
                <a:rPr lang="zh-CN" altLang="en-US" sz="1200" dirty="0">
                  <a:solidFill>
                    <a:schemeClr val="bg2">
                      <a:lumMod val="40000"/>
                      <a:lumOff val="60000"/>
                    </a:schemeClr>
                  </a:solidFill>
                  <a:latin typeface="楷体_GB2312" pitchFamily="49" charset="-122"/>
                  <a:ea typeface="楷体_GB2312" pitchFamily="49" charset="-122"/>
                </a:rPr>
                <a:t>音频</a:t>
              </a:r>
              <a:r>
                <a:rPr lang="en-US" altLang="zh-CN" sz="1200" dirty="0">
                  <a:solidFill>
                    <a:schemeClr val="bg2">
                      <a:lumMod val="40000"/>
                      <a:lumOff val="60000"/>
                    </a:schemeClr>
                  </a:solidFill>
                  <a:latin typeface="楷体_GB2312" pitchFamily="49" charset="-122"/>
                  <a:ea typeface="楷体_GB2312" pitchFamily="49" charset="-122"/>
                </a:rPr>
                <a:t>)</a:t>
              </a:r>
              <a:r>
                <a:rPr lang="zh-CN" altLang="en-US" sz="1200" dirty="0">
                  <a:solidFill>
                    <a:schemeClr val="bg2">
                      <a:lumMod val="40000"/>
                      <a:lumOff val="60000"/>
                    </a:schemeClr>
                  </a:solidFill>
                  <a:latin typeface="楷体_GB2312" pitchFamily="49" charset="-122"/>
                  <a:ea typeface="楷体_GB2312" pitchFamily="49" charset="-122"/>
                </a:rPr>
                <a:t>信号</a:t>
              </a:r>
            </a:p>
          </p:txBody>
        </p:sp>
        <p:sp>
          <p:nvSpPr>
            <p:cNvPr id="107" name="Text Box 6"/>
            <p:cNvSpPr txBox="1">
              <a:spLocks noChangeArrowheads="1"/>
            </p:cNvSpPr>
            <p:nvPr/>
          </p:nvSpPr>
          <p:spPr bwMode="auto">
            <a:xfrm>
              <a:off x="2330091" y="6356632"/>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dirty="0">
                  <a:solidFill>
                    <a:schemeClr val="bg2">
                      <a:lumMod val="40000"/>
                      <a:lumOff val="60000"/>
                    </a:schemeClr>
                  </a:solidFill>
                  <a:latin typeface="楷体_GB2312" pitchFamily="49" charset="-122"/>
                  <a:ea typeface="楷体_GB2312" pitchFamily="49" charset="-122"/>
                </a:rPr>
                <a:t>数字信号</a:t>
              </a:r>
            </a:p>
          </p:txBody>
        </p:sp>
        <p:cxnSp>
          <p:nvCxnSpPr>
            <p:cNvPr id="108" name="直接连接符 107"/>
            <p:cNvCxnSpPr/>
            <p:nvPr/>
          </p:nvCxnSpPr>
          <p:spPr>
            <a:xfrm flipH="1" flipV="1">
              <a:off x="1872049" y="6276450"/>
              <a:ext cx="494176" cy="145631"/>
            </a:xfrm>
            <a:prstGeom prst="line">
              <a:avLst/>
            </a:prstGeom>
            <a:ln w="15875">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111" name="椭圆 110"/>
          <p:cNvSpPr/>
          <p:nvPr/>
        </p:nvSpPr>
        <p:spPr>
          <a:xfrm>
            <a:off x="1856918" y="5793201"/>
            <a:ext cx="730351" cy="451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433302" y="5334985"/>
            <a:ext cx="730351" cy="9610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p:cNvCxnSpPr/>
          <p:nvPr/>
        </p:nvCxnSpPr>
        <p:spPr>
          <a:xfrm flipH="1">
            <a:off x="2613156" y="5744712"/>
            <a:ext cx="640530" cy="180146"/>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261881" y="5707518"/>
            <a:ext cx="2366940" cy="38156"/>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2644037" y="5477219"/>
            <a:ext cx="730351" cy="451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87332" y="1724784"/>
            <a:ext cx="4088960" cy="2473184"/>
            <a:chOff x="4187332" y="1724784"/>
            <a:chExt cx="4088960" cy="2473184"/>
          </a:xfrm>
        </p:grpSpPr>
        <p:sp>
          <p:nvSpPr>
            <p:cNvPr id="95" name="线形标注 1 94"/>
            <p:cNvSpPr/>
            <p:nvPr/>
          </p:nvSpPr>
          <p:spPr>
            <a:xfrm>
              <a:off x="4187332" y="1724784"/>
              <a:ext cx="4088960" cy="2473184"/>
            </a:xfrm>
            <a:prstGeom prst="borderCallout1">
              <a:avLst>
                <a:gd name="adj1" fmla="val 69358"/>
                <a:gd name="adj2" fmla="val -4218"/>
                <a:gd name="adj3" fmla="val 171353"/>
                <a:gd name="adj4" fmla="val -4852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FFFF00"/>
                </a:solidFill>
                <a:latin typeface="黑体" panose="02010609060101010101" pitchFamily="49" charset="-122"/>
                <a:ea typeface="黑体" panose="02010609060101010101" pitchFamily="49" charset="-122"/>
              </a:endParaRPr>
            </a:p>
          </p:txBody>
        </p:sp>
        <p:grpSp>
          <p:nvGrpSpPr>
            <p:cNvPr id="80" name="Group 18"/>
            <p:cNvGrpSpPr>
              <a:grpSpLocks/>
            </p:cNvGrpSpPr>
            <p:nvPr/>
          </p:nvGrpSpPr>
          <p:grpSpPr bwMode="auto">
            <a:xfrm>
              <a:off x="4382865" y="1798458"/>
              <a:ext cx="3783013" cy="2279650"/>
              <a:chOff x="1610" y="2432"/>
              <a:chExt cx="2383" cy="1436"/>
            </a:xfrm>
          </p:grpSpPr>
          <p:pic>
            <p:nvPicPr>
              <p:cNvPr id="84" name="Picture 12" descr="1_200706231833203">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t="24193" r="-7272"/>
              <a:stretch>
                <a:fillRect/>
              </a:stretch>
            </p:blipFill>
            <p:spPr bwMode="auto">
              <a:xfrm>
                <a:off x="1610" y="2777"/>
                <a:ext cx="2126" cy="1081"/>
              </a:xfrm>
              <a:prstGeom prst="rect">
                <a:avLst/>
              </a:prstGeom>
              <a:noFill/>
              <a:extLst>
                <a:ext uri="{909E8E84-426E-40DD-AFC4-6F175D3DCCD1}">
                  <a14:hiddenFill xmlns:a14="http://schemas.microsoft.com/office/drawing/2010/main">
                    <a:solidFill>
                      <a:srgbClr val="FFFFFF"/>
                    </a:solidFill>
                  </a14:hiddenFill>
                </a:ext>
              </a:extLst>
            </p:spPr>
          </p:pic>
          <p:sp>
            <p:nvSpPr>
              <p:cNvPr id="86" name="Text Box 13"/>
              <p:cNvSpPr txBox="1">
                <a:spLocks noChangeArrowheads="1"/>
              </p:cNvSpPr>
              <p:nvPr/>
            </p:nvSpPr>
            <p:spPr bwMode="auto">
              <a:xfrm>
                <a:off x="1718" y="3674"/>
                <a:ext cx="1046" cy="1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pPr>
                <a:r>
                  <a:rPr lang="en-US" altLang="zh-CN" sz="1400">
                    <a:latin typeface="Times New Roman" panose="02020603050405020304" pitchFamily="18" charset="0"/>
                    <a:ea typeface="宋体" panose="02010600030101010101" pitchFamily="2" charset="-122"/>
                  </a:rPr>
                  <a:t>Power</a:t>
                </a:r>
                <a:r>
                  <a:rPr lang="zh-CN" altLang="en-US" sz="1400">
                    <a:latin typeface="Times New Roman" panose="02020603050405020304" pitchFamily="18" charset="0"/>
                    <a:ea typeface="宋体" panose="02010600030101010101" pitchFamily="2" charset="-122"/>
                  </a:rPr>
                  <a:t>：电源接口</a:t>
                </a:r>
              </a:p>
            </p:txBody>
          </p:sp>
          <p:sp>
            <p:nvSpPr>
              <p:cNvPr id="88" name="Text Box 14"/>
              <p:cNvSpPr txBox="1">
                <a:spLocks noChangeArrowheads="1"/>
              </p:cNvSpPr>
              <p:nvPr/>
            </p:nvSpPr>
            <p:spPr bwMode="auto">
              <a:xfrm>
                <a:off x="2727" y="2432"/>
                <a:ext cx="1266" cy="1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ClrTx/>
                </a:pPr>
                <a:r>
                  <a:rPr lang="en-US" altLang="zh-CN" sz="1400" dirty="0">
                    <a:latin typeface="Times New Roman" panose="02020603050405020304" pitchFamily="18" charset="0"/>
                    <a:ea typeface="宋体" panose="02010600030101010101" pitchFamily="2" charset="-122"/>
                  </a:rPr>
                  <a:t>Line:</a:t>
                </a:r>
                <a:r>
                  <a:rPr lang="zh-CN" altLang="en-US" sz="1400" dirty="0">
                    <a:latin typeface="Times New Roman" panose="02020603050405020304" pitchFamily="18" charset="0"/>
                    <a:ea typeface="宋体" panose="02010600030101010101" pitchFamily="2" charset="-122"/>
                  </a:rPr>
                  <a:t>电话线输入的接口</a:t>
                </a:r>
              </a:p>
            </p:txBody>
          </p:sp>
          <p:sp>
            <p:nvSpPr>
              <p:cNvPr id="90" name="Line 15"/>
              <p:cNvSpPr>
                <a:spLocks noChangeShapeType="1"/>
              </p:cNvSpPr>
              <p:nvPr/>
            </p:nvSpPr>
            <p:spPr bwMode="auto">
              <a:xfrm flipV="1">
                <a:off x="2980" y="2639"/>
                <a:ext cx="0" cy="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
            <p:nvSpPr>
              <p:cNvPr id="92" name="Text Box 16"/>
              <p:cNvSpPr txBox="1">
                <a:spLocks noChangeArrowheads="1"/>
              </p:cNvSpPr>
              <p:nvPr/>
            </p:nvSpPr>
            <p:spPr bwMode="auto">
              <a:xfrm>
                <a:off x="2439" y="3254"/>
                <a:ext cx="1081" cy="3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pPr>
                <a:endParaRPr lang="en-US" altLang="zh-CN" sz="1400">
                  <a:latin typeface="Times New Roman" panose="02020603050405020304" pitchFamily="18" charset="0"/>
                  <a:ea typeface="宋体" panose="02010600030101010101" pitchFamily="2" charset="-122"/>
                </a:endParaRPr>
              </a:p>
              <a:p>
                <a:pPr algn="l">
                  <a:lnSpc>
                    <a:spcPct val="100000"/>
                  </a:lnSpc>
                  <a:spcBef>
                    <a:spcPct val="50000"/>
                  </a:spcBef>
                  <a:buClrTx/>
                </a:pPr>
                <a:endParaRPr lang="en-US" altLang="zh-CN" sz="1400">
                  <a:latin typeface="Times New Roman" panose="02020603050405020304" pitchFamily="18" charset="0"/>
                  <a:ea typeface="宋体" panose="02010600030101010101" pitchFamily="2" charset="-122"/>
                </a:endParaRPr>
              </a:p>
            </p:txBody>
          </p:sp>
          <p:sp>
            <p:nvSpPr>
              <p:cNvPr id="93" name="Text Box 17"/>
              <p:cNvSpPr txBox="1">
                <a:spLocks noChangeArrowheads="1"/>
              </p:cNvSpPr>
              <p:nvPr/>
            </p:nvSpPr>
            <p:spPr bwMode="auto">
              <a:xfrm>
                <a:off x="2151" y="3502"/>
                <a:ext cx="1194" cy="1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ClrTx/>
                </a:pPr>
                <a:r>
                  <a:rPr lang="en-US" altLang="zh-CN" sz="1400" dirty="0">
                    <a:latin typeface="Times New Roman" panose="02020603050405020304" pitchFamily="18" charset="0"/>
                    <a:ea typeface="宋体" panose="02010600030101010101" pitchFamily="2" charset="-122"/>
                  </a:rPr>
                  <a:t>Ethernet:</a:t>
                </a:r>
                <a:r>
                  <a:rPr lang="zh-CN" altLang="en-US" sz="1400" dirty="0">
                    <a:latin typeface="Times New Roman" panose="02020603050405020304" pitchFamily="18" charset="0"/>
                    <a:ea typeface="宋体" panose="02010600030101010101" pitchFamily="2" charset="-122"/>
                  </a:rPr>
                  <a:t>网卡连接口</a:t>
                </a:r>
              </a:p>
            </p:txBody>
          </p:sp>
        </p:grpSp>
      </p:grpSp>
    </p:spTree>
    <p:extLst>
      <p:ext uri="{BB962C8B-B14F-4D97-AF65-F5344CB8AC3E}">
        <p14:creationId xmlns:p14="http://schemas.microsoft.com/office/powerpoint/2010/main" val="285496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left)">
                                      <p:cBhvr>
                                        <p:cTn id="19" dur="500"/>
                                        <p:tgtEl>
                                          <p:spTgt spid="1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wipe(left)">
                                      <p:cBhvr>
                                        <p:cTn id="22" dur="500"/>
                                        <p:tgtEl>
                                          <p:spTgt spid="11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4"/>
                                        </p:tgtEl>
                                        <p:attrNameLst>
                                          <p:attrName>style.visibility</p:attrName>
                                        </p:attrNameLst>
                                      </p:cBhvr>
                                      <p:to>
                                        <p:strVal val="visible"/>
                                      </p:to>
                                    </p:set>
                                    <p:animEffect transition="in" filter="wipe(left)">
                                      <p:cBhvr>
                                        <p:cTn id="26" dur="500"/>
                                        <p:tgtEl>
                                          <p:spTgt spid="114"/>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wipe(left)">
                                      <p:cBhvr>
                                        <p:cTn id="30" dur="500"/>
                                        <p:tgtEl>
                                          <p:spTgt spid="1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dissolve">
                                      <p:cBhvr>
                                        <p:cTn id="54" dur="500"/>
                                        <p:tgtEl>
                                          <p:spTgt spid="3">
                                            <p:txEl>
                                              <p:pRg st="5" end="5"/>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dissolve">
                                      <p:cBhvr>
                                        <p:cTn id="57" dur="500"/>
                                        <p:tgtEl>
                                          <p:spTgt spid="3">
                                            <p:txEl>
                                              <p:pRg st="6" end="6"/>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dissolve">
                                      <p:cBhvr>
                                        <p:cTn id="60" dur="500"/>
                                        <p:tgtEl>
                                          <p:spTgt spid="3">
                                            <p:txEl>
                                              <p:pRg st="7" end="7"/>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19"/>
                                        </p:tgtEl>
                                        <p:attrNameLst>
                                          <p:attrName>style.visibility</p:attrName>
                                        </p:attrNameLst>
                                      </p:cBhvr>
                                      <p:to>
                                        <p:strVal val="visible"/>
                                      </p:to>
                                    </p:set>
                                    <p:animEffect transition="in" filter="wipe(left)">
                                      <p:cBhvr>
                                        <p:cTn id="63" dur="500"/>
                                        <p:tgtEl>
                                          <p:spTgt spid="1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left)">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113" grpId="0" animBg="1"/>
      <p:bldP spid="113" grpId="1" animBg="1"/>
      <p:bldP spid="1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家庭接入</a:t>
            </a:r>
          </a:p>
        </p:txBody>
      </p:sp>
      <p:sp>
        <p:nvSpPr>
          <p:cNvPr id="3" name="内容占位符 2"/>
          <p:cNvSpPr>
            <a:spLocks noGrp="1"/>
          </p:cNvSpPr>
          <p:nvPr>
            <p:ph idx="1"/>
          </p:nvPr>
        </p:nvSpPr>
        <p:spPr>
          <a:xfrm>
            <a:off x="457200" y="1444979"/>
            <a:ext cx="8229600" cy="3175790"/>
          </a:xfrm>
        </p:spPr>
        <p:txBody>
          <a:bodyPr/>
          <a:lstStyle/>
          <a:p>
            <a:r>
              <a:rPr lang="zh-CN" altLang="en-US" dirty="0"/>
              <a:t>电缆</a:t>
            </a:r>
            <a:r>
              <a:rPr lang="en-US" altLang="zh-CN" dirty="0"/>
              <a:t>Internet</a:t>
            </a:r>
            <a:r>
              <a:rPr lang="zh-CN" altLang="en-US" dirty="0"/>
              <a:t>接入 </a:t>
            </a:r>
            <a:r>
              <a:rPr lang="en-US" altLang="zh-CN" dirty="0"/>
              <a:t>(cable Internet access)</a:t>
            </a:r>
          </a:p>
          <a:p>
            <a:pPr lvl="1"/>
            <a:r>
              <a:rPr lang="zh-CN" altLang="en-US" sz="1800" dirty="0"/>
              <a:t>利用有线电视公司已有的有线电视基础设施</a:t>
            </a:r>
            <a:endParaRPr lang="en-US" altLang="zh-CN" sz="1800" dirty="0"/>
          </a:p>
          <a:p>
            <a:pPr lvl="1"/>
            <a:r>
              <a:rPr lang="zh-CN" altLang="en-US" sz="1800" dirty="0"/>
              <a:t>也被称为混合光纤同轴</a:t>
            </a:r>
            <a:r>
              <a:rPr lang="en-US" altLang="zh-CN" sz="1800" dirty="0"/>
              <a:t>(Hybrid Fiber Coax, HFC)</a:t>
            </a:r>
            <a:endParaRPr lang="en-US" altLang="zh-CN" sz="1600" dirty="0"/>
          </a:p>
          <a:p>
            <a:pPr lvl="2"/>
            <a:r>
              <a:rPr lang="zh-CN" altLang="en-US" sz="1600"/>
              <a:t>电缆将光缆头端连接到地区枢纽，同轴电缆到达各家各户</a:t>
            </a:r>
            <a:endParaRPr lang="en-US" altLang="zh-CN" sz="1600" dirty="0"/>
          </a:p>
          <a:p>
            <a:pPr lvl="1"/>
            <a:r>
              <a:rPr lang="zh-CN" altLang="en-US" sz="1800" dirty="0"/>
              <a:t>用户侧的</a:t>
            </a:r>
            <a:r>
              <a:rPr lang="zh-CN" altLang="en-US" sz="1800" dirty="0">
                <a:solidFill>
                  <a:schemeClr val="accent5">
                    <a:lumMod val="75000"/>
                  </a:schemeClr>
                </a:solidFill>
              </a:rPr>
              <a:t>电缆调制解调器</a:t>
            </a:r>
            <a:r>
              <a:rPr lang="en-US" altLang="zh-CN" sz="1800" dirty="0">
                <a:solidFill>
                  <a:schemeClr val="accent5">
                    <a:lumMod val="75000"/>
                  </a:schemeClr>
                </a:solidFill>
              </a:rPr>
              <a:t>(cable modem)</a:t>
            </a:r>
            <a:r>
              <a:rPr lang="zh-CN" altLang="en-US" sz="1800" dirty="0"/>
              <a:t>、</a:t>
            </a:r>
            <a:r>
              <a:rPr lang="zh-CN" altLang="en-US" sz="1800" dirty="0">
                <a:solidFill>
                  <a:schemeClr val="accent5">
                    <a:lumMod val="75000"/>
                  </a:schemeClr>
                </a:solidFill>
              </a:rPr>
              <a:t>电缆头端的电缆调制解调器端接系统</a:t>
            </a:r>
            <a:r>
              <a:rPr lang="en-US" altLang="zh-CN" sz="1800" dirty="0">
                <a:solidFill>
                  <a:schemeClr val="accent5">
                    <a:lumMod val="75000"/>
                  </a:schemeClr>
                </a:solidFill>
              </a:rPr>
              <a:t>(CMTS)</a:t>
            </a:r>
            <a:r>
              <a:rPr lang="zh-CN" altLang="en-US" sz="1800" dirty="0"/>
              <a:t>对数字、模拟信号进行转换</a:t>
            </a:r>
            <a:endParaRPr lang="en-US" altLang="zh-CN" sz="1800" dirty="0"/>
          </a:p>
          <a:p>
            <a:pPr lvl="2"/>
            <a:r>
              <a:rPr lang="en-US" altLang="zh-CN" sz="1600" dirty="0"/>
              <a:t>cable modem</a:t>
            </a:r>
            <a:r>
              <a:rPr lang="zh-CN" altLang="en-US" sz="1600" dirty="0"/>
              <a:t>通过以太网口连接到家庭</a:t>
            </a:r>
            <a:r>
              <a:rPr lang="en-US" altLang="zh-CN" sz="1600" dirty="0"/>
              <a:t>PC</a:t>
            </a:r>
          </a:p>
          <a:p>
            <a:pPr lvl="1"/>
            <a:r>
              <a:rPr lang="zh-CN" altLang="en-US" sz="1800" dirty="0"/>
              <a:t>上下行非对称</a:t>
            </a:r>
            <a:endParaRPr lang="en-US" altLang="zh-CN" sz="1800" dirty="0"/>
          </a:p>
          <a:p>
            <a:pPr lvl="2"/>
            <a:r>
              <a:rPr lang="zh-CN" altLang="en-US" sz="1600" dirty="0"/>
              <a:t>下行</a:t>
            </a:r>
            <a:r>
              <a:rPr lang="en-US" altLang="zh-CN" sz="1600" dirty="0"/>
              <a:t>42.8Mbps</a:t>
            </a:r>
            <a:r>
              <a:rPr lang="zh-CN" altLang="en-US" sz="1600" dirty="0"/>
              <a:t>，上行</a:t>
            </a:r>
            <a:r>
              <a:rPr lang="en-US" altLang="zh-CN" sz="1600" dirty="0"/>
              <a:t>30.7Mbps</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41</a:t>
            </a:fld>
            <a:endParaRPr lang="zh-CN" altLang="en-US" dirty="0"/>
          </a:p>
        </p:txBody>
      </p:sp>
      <p:grpSp>
        <p:nvGrpSpPr>
          <p:cNvPr id="174" name="组合 173"/>
          <p:cNvGrpSpPr/>
          <p:nvPr/>
        </p:nvGrpSpPr>
        <p:grpSpPr>
          <a:xfrm>
            <a:off x="248358" y="4592669"/>
            <a:ext cx="8579553" cy="2216563"/>
            <a:chOff x="248358" y="4592669"/>
            <a:chExt cx="8579553" cy="2216563"/>
          </a:xfrm>
        </p:grpSpPr>
        <p:sp>
          <p:nvSpPr>
            <p:cNvPr id="6" name="矩形 5"/>
            <p:cNvSpPr/>
            <p:nvPr/>
          </p:nvSpPr>
          <p:spPr>
            <a:xfrm>
              <a:off x="248358" y="4592669"/>
              <a:ext cx="8579553" cy="2216563"/>
            </a:xfrm>
            <a:prstGeom prst="rect">
              <a:avLst/>
            </a:prstGeom>
            <a:solidFill>
              <a:srgbClr val="F7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50" name="Group 42"/>
            <p:cNvGrpSpPr>
              <a:grpSpLocks/>
            </p:cNvGrpSpPr>
            <p:nvPr/>
          </p:nvGrpSpPr>
          <p:grpSpPr bwMode="auto">
            <a:xfrm>
              <a:off x="6757678" y="4620769"/>
              <a:ext cx="2053147" cy="1004508"/>
              <a:chOff x="3611" y="1812"/>
              <a:chExt cx="1736" cy="1043"/>
            </a:xfrm>
          </p:grpSpPr>
          <p:grpSp>
            <p:nvGrpSpPr>
              <p:cNvPr id="51" name="Group 43"/>
              <p:cNvGrpSpPr>
                <a:grpSpLocks/>
              </p:cNvGrpSpPr>
              <p:nvPr/>
            </p:nvGrpSpPr>
            <p:grpSpPr bwMode="auto">
              <a:xfrm>
                <a:off x="3611" y="1816"/>
                <a:ext cx="1730" cy="1034"/>
                <a:chOff x="3611" y="1816"/>
                <a:chExt cx="1730" cy="1034"/>
              </a:xfrm>
            </p:grpSpPr>
            <p:sp>
              <p:nvSpPr>
                <p:cNvPr id="69"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 name="Group 53"/>
              <p:cNvGrpSpPr>
                <a:grpSpLocks/>
              </p:cNvGrpSpPr>
              <p:nvPr/>
            </p:nvGrpSpPr>
            <p:grpSpPr bwMode="auto">
              <a:xfrm>
                <a:off x="3611" y="1812"/>
                <a:ext cx="1736" cy="1043"/>
                <a:chOff x="3611" y="1812"/>
                <a:chExt cx="1736" cy="1043"/>
              </a:xfrm>
            </p:grpSpPr>
            <p:sp>
              <p:nvSpPr>
                <p:cNvPr id="53"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7" name="组合 6"/>
            <p:cNvGrpSpPr/>
            <p:nvPr/>
          </p:nvGrpSpPr>
          <p:grpSpPr>
            <a:xfrm>
              <a:off x="6120384" y="4895615"/>
              <a:ext cx="1548849" cy="1571433"/>
              <a:chOff x="6022848" y="4895615"/>
              <a:chExt cx="1548849" cy="1571433"/>
            </a:xfrm>
          </p:grpSpPr>
          <p:sp>
            <p:nvSpPr>
              <p:cNvPr id="39" name="矩形 38"/>
              <p:cNvSpPr/>
              <p:nvPr/>
            </p:nvSpPr>
            <p:spPr>
              <a:xfrm>
                <a:off x="6119063" y="5355610"/>
                <a:ext cx="1354968" cy="1111438"/>
              </a:xfrm>
              <a:prstGeom prst="rect">
                <a:avLst/>
              </a:prstGeom>
              <a:solidFill>
                <a:srgbClr val="FFE497">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梯形 4"/>
              <p:cNvSpPr/>
              <p:nvPr/>
            </p:nvSpPr>
            <p:spPr>
              <a:xfrm>
                <a:off x="6022848" y="4895615"/>
                <a:ext cx="1548849" cy="466043"/>
              </a:xfrm>
              <a:prstGeom prst="trapezoid">
                <a:avLst>
                  <a:gd name="adj" fmla="val 69473"/>
                </a:avLst>
              </a:prstGeom>
              <a:solidFill>
                <a:srgbClr val="FFE497">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a:stCxn id="78" idx="1"/>
            </p:cNvCxnSpPr>
            <p:nvPr/>
          </p:nvCxnSpPr>
          <p:spPr>
            <a:xfrm flipH="1">
              <a:off x="7389256" y="5189177"/>
              <a:ext cx="437373" cy="12887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2" name="Text Box 6"/>
            <p:cNvSpPr txBox="1">
              <a:spLocks noChangeArrowheads="1"/>
            </p:cNvSpPr>
            <p:nvPr/>
          </p:nvSpPr>
          <p:spPr bwMode="auto">
            <a:xfrm>
              <a:off x="7468137" y="4742530"/>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200" b="1" dirty="0">
                  <a:latin typeface="Calibri" panose="020F0502020204030204" pitchFamily="34" charset="0"/>
                  <a:ea typeface="楷体_GB2312" pitchFamily="49" charset="-122"/>
                </a:rPr>
                <a:t>Internet</a:t>
              </a:r>
              <a:endParaRPr lang="zh-CN" altLang="en-US" sz="1200" b="1" dirty="0">
                <a:latin typeface="Calibri" panose="020F0502020204030204" pitchFamily="34" charset="0"/>
                <a:ea typeface="楷体_GB2312" pitchFamily="49" charset="-122"/>
              </a:endParaRPr>
            </a:p>
          </p:txBody>
        </p:sp>
        <p:cxnSp>
          <p:nvCxnSpPr>
            <p:cNvPr id="89" name="直接连接符 88"/>
            <p:cNvCxnSpPr/>
            <p:nvPr/>
          </p:nvCxnSpPr>
          <p:spPr>
            <a:xfrm flipH="1">
              <a:off x="7990773" y="5180444"/>
              <a:ext cx="613308" cy="490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9"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3996" y="5183610"/>
              <a:ext cx="425260" cy="26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6629" y="5057263"/>
              <a:ext cx="425260" cy="26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 name="Text Box 6"/>
            <p:cNvSpPr txBox="1">
              <a:spLocks noChangeArrowheads="1"/>
            </p:cNvSpPr>
            <p:nvPr/>
          </p:nvSpPr>
          <p:spPr bwMode="auto">
            <a:xfrm>
              <a:off x="6402739" y="6507141"/>
              <a:ext cx="903783" cy="23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电缆头端</a:t>
              </a:r>
            </a:p>
          </p:txBody>
        </p:sp>
        <p:pic>
          <p:nvPicPr>
            <p:cNvPr id="80"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5254" y="5395798"/>
              <a:ext cx="330651" cy="60044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3874" y="5761124"/>
              <a:ext cx="293239" cy="55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Text Box 6"/>
            <p:cNvSpPr txBox="1">
              <a:spLocks noChangeArrowheads="1"/>
            </p:cNvSpPr>
            <p:nvPr/>
          </p:nvSpPr>
          <p:spPr bwMode="auto">
            <a:xfrm>
              <a:off x="6242969" y="5178794"/>
              <a:ext cx="584909" cy="2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200" b="1" dirty="0">
                  <a:latin typeface="Calibri" panose="020F0502020204030204" pitchFamily="34" charset="0"/>
                  <a:ea typeface="楷体_GB2312" pitchFamily="49" charset="-122"/>
                </a:rPr>
                <a:t>CMTS</a:t>
              </a:r>
              <a:endParaRPr lang="zh-CN" altLang="en-US" sz="1200" b="1" dirty="0">
                <a:latin typeface="Calibri" panose="020F0502020204030204" pitchFamily="34" charset="0"/>
                <a:ea typeface="楷体_GB2312" pitchFamily="49" charset="-122"/>
              </a:endParaRPr>
            </a:p>
          </p:txBody>
        </p:sp>
        <p:cxnSp>
          <p:nvCxnSpPr>
            <p:cNvPr id="88" name="直接连接符 87"/>
            <p:cNvCxnSpPr>
              <a:stCxn id="49" idx="1"/>
            </p:cNvCxnSpPr>
            <p:nvPr/>
          </p:nvCxnSpPr>
          <p:spPr>
            <a:xfrm flipH="1">
              <a:off x="6640381" y="5315524"/>
              <a:ext cx="323615" cy="48342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49" idx="2"/>
            </p:cNvCxnSpPr>
            <p:nvPr/>
          </p:nvCxnSpPr>
          <p:spPr>
            <a:xfrm flipH="1">
              <a:off x="7154388" y="5447437"/>
              <a:ext cx="22238" cy="2957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1267968" y="5082376"/>
              <a:ext cx="386546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9" name="Text Box 6"/>
            <p:cNvSpPr txBox="1">
              <a:spLocks noChangeArrowheads="1"/>
            </p:cNvSpPr>
            <p:nvPr/>
          </p:nvSpPr>
          <p:spPr bwMode="auto">
            <a:xfrm>
              <a:off x="5133429" y="4948708"/>
              <a:ext cx="573592" cy="478251"/>
            </a:xfrm>
            <a:prstGeom prst="rect">
              <a:avLst/>
            </a:prstGeom>
            <a:solidFill>
              <a:schemeClr val="bg1">
                <a:lumMod val="50000"/>
              </a:schemeClr>
            </a:solidFill>
            <a:ln>
              <a:noFill/>
            </a:ln>
            <a:ex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solidFill>
                    <a:schemeClr val="bg1"/>
                  </a:solidFill>
                  <a:latin typeface="楷体_GB2312" pitchFamily="49" charset="-122"/>
                  <a:ea typeface="楷体_GB2312" pitchFamily="49" charset="-122"/>
                </a:rPr>
                <a:t>光纤</a:t>
              </a:r>
              <a:endParaRPr lang="en-US" altLang="zh-CN" sz="1200" b="1" dirty="0">
                <a:solidFill>
                  <a:schemeClr val="bg1"/>
                </a:solidFill>
                <a:latin typeface="楷体_GB2312" pitchFamily="49" charset="-122"/>
                <a:ea typeface="楷体_GB2312" pitchFamily="49" charset="-122"/>
              </a:endParaRPr>
            </a:p>
            <a:p>
              <a:pPr algn="ctr" eaLnBrk="0" hangingPunct="0"/>
              <a:r>
                <a:rPr lang="zh-CN" altLang="en-US" sz="1200" b="1" dirty="0">
                  <a:solidFill>
                    <a:schemeClr val="bg1"/>
                  </a:solidFill>
                  <a:latin typeface="楷体_GB2312" pitchFamily="49" charset="-122"/>
                  <a:ea typeface="楷体_GB2312" pitchFamily="49" charset="-122"/>
                </a:rPr>
                <a:t>结点</a:t>
              </a:r>
            </a:p>
          </p:txBody>
        </p:sp>
        <p:cxnSp>
          <p:nvCxnSpPr>
            <p:cNvPr id="100" name="直接连接符 99"/>
            <p:cNvCxnSpPr/>
            <p:nvPr/>
          </p:nvCxnSpPr>
          <p:spPr>
            <a:xfrm flipH="1" flipV="1">
              <a:off x="3222998" y="5313301"/>
              <a:ext cx="1910432" cy="127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flipV="1">
              <a:off x="3000635" y="4861834"/>
              <a:ext cx="314051" cy="23352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2508925" y="5097786"/>
              <a:ext cx="457183" cy="26736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866439" y="5313301"/>
              <a:ext cx="571048" cy="3681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5" name="Picture 202" descr="图形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6882" y="4620761"/>
              <a:ext cx="454719" cy="445838"/>
            </a:xfrm>
            <a:prstGeom prst="rect">
              <a:avLst/>
            </a:prstGeom>
            <a:noFill/>
            <a:extLst>
              <a:ext uri="{909E8E84-426E-40DD-AFC4-6F175D3DCCD1}">
                <a14:hiddenFill xmlns:a14="http://schemas.microsoft.com/office/drawing/2010/main">
                  <a:solidFill>
                    <a:srgbClr val="FFFFFF"/>
                  </a:solidFill>
                </a14:hiddenFill>
              </a:ext>
            </a:extLst>
          </p:spPr>
        </p:pic>
        <p:cxnSp>
          <p:nvCxnSpPr>
            <p:cNvPr id="118" name="直接连接符 117"/>
            <p:cNvCxnSpPr/>
            <p:nvPr/>
          </p:nvCxnSpPr>
          <p:spPr>
            <a:xfrm>
              <a:off x="3463983" y="5175796"/>
              <a:ext cx="200983" cy="14718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flipV="1">
              <a:off x="1739621" y="4802116"/>
              <a:ext cx="325417" cy="2632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3186185" y="5318329"/>
              <a:ext cx="342014" cy="2183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436226" y="5091085"/>
              <a:ext cx="342014" cy="2183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9" name="Object 405"/>
            <p:cNvGraphicFramePr>
              <a:graphicFrameLocks noChangeAspect="1"/>
            </p:cNvGraphicFramePr>
            <p:nvPr>
              <p:extLst>
                <p:ext uri="{D42A27DB-BD31-4B8C-83A1-F6EECF244321}">
                  <p14:modId xmlns:p14="http://schemas.microsoft.com/office/powerpoint/2010/main" val="1860769435"/>
                </p:ext>
              </p:extLst>
            </p:nvPr>
          </p:nvGraphicFramePr>
          <p:xfrm>
            <a:off x="1969772" y="5118686"/>
            <a:ext cx="780486" cy="658369"/>
          </p:xfrm>
          <a:graphic>
            <a:graphicData uri="http://schemas.openxmlformats.org/presentationml/2006/ole">
              <mc:AlternateContent xmlns:mc="http://schemas.openxmlformats.org/markup-compatibility/2006">
                <mc:Choice xmlns:v="urn:schemas-microsoft-com:vml" Requires="v">
                  <p:oleObj spid="_x0000_s3601" name="CorelDRAW" r:id="rId8" imgW="3262320" imgH="2751480" progId="">
                    <p:embed/>
                  </p:oleObj>
                </mc:Choice>
                <mc:Fallback>
                  <p:oleObj name="CorelDRAW" r:id="rId8" imgW="3262320" imgH="2751480" progId="">
                    <p:embed/>
                    <p:pic>
                      <p:nvPicPr>
                        <p:cNvPr id="0" name="Picture 520"/>
                        <p:cNvPicPr>
                          <a:picLocks noChangeAspect="1" noChangeArrowheads="1"/>
                        </p:cNvPicPr>
                        <p:nvPr/>
                      </p:nvPicPr>
                      <p:blipFill>
                        <a:blip r:embed="rId9">
                          <a:lum bright="6000"/>
                          <a:extLst>
                            <a:ext uri="{28A0092B-C50C-407E-A947-70E740481C1C}">
                              <a14:useLocalDpi xmlns:a14="http://schemas.microsoft.com/office/drawing/2010/main" val="0"/>
                            </a:ext>
                          </a:extLst>
                        </a:blip>
                        <a:srcRect/>
                        <a:stretch>
                          <a:fillRect/>
                        </a:stretch>
                      </p:blipFill>
                      <p:spPr bwMode="auto">
                        <a:xfrm>
                          <a:off x="1969772" y="5118686"/>
                          <a:ext cx="780486" cy="658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4" name="直接连接符 133"/>
            <p:cNvCxnSpPr/>
            <p:nvPr/>
          </p:nvCxnSpPr>
          <p:spPr>
            <a:xfrm flipH="1">
              <a:off x="1249680" y="6015064"/>
              <a:ext cx="386546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5" name="Text Box 6"/>
            <p:cNvSpPr txBox="1">
              <a:spLocks noChangeArrowheads="1"/>
            </p:cNvSpPr>
            <p:nvPr/>
          </p:nvSpPr>
          <p:spPr bwMode="auto">
            <a:xfrm>
              <a:off x="5115141" y="5881396"/>
              <a:ext cx="573592" cy="478251"/>
            </a:xfrm>
            <a:prstGeom prst="rect">
              <a:avLst/>
            </a:prstGeom>
            <a:solidFill>
              <a:schemeClr val="bg1">
                <a:lumMod val="50000"/>
              </a:schemeClr>
            </a:solidFill>
            <a:ln>
              <a:noFill/>
            </a:ln>
            <a:extLst/>
          </p:spPr>
          <p:txBody>
            <a:bodyPr lIns="0" tIns="0" rIns="0" bIns="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solidFill>
                    <a:schemeClr val="bg1"/>
                  </a:solidFill>
                  <a:latin typeface="楷体_GB2312" pitchFamily="49" charset="-122"/>
                  <a:ea typeface="楷体_GB2312" pitchFamily="49" charset="-122"/>
                </a:rPr>
                <a:t>光纤</a:t>
              </a:r>
              <a:endParaRPr lang="en-US" altLang="zh-CN" sz="1200" b="1" dirty="0">
                <a:solidFill>
                  <a:schemeClr val="bg1"/>
                </a:solidFill>
                <a:latin typeface="楷体_GB2312" pitchFamily="49" charset="-122"/>
                <a:ea typeface="楷体_GB2312" pitchFamily="49" charset="-122"/>
              </a:endParaRPr>
            </a:p>
            <a:p>
              <a:pPr algn="ctr" eaLnBrk="0" hangingPunct="0"/>
              <a:r>
                <a:rPr lang="zh-CN" altLang="en-US" sz="1200" b="1" dirty="0">
                  <a:solidFill>
                    <a:schemeClr val="bg1"/>
                  </a:solidFill>
                  <a:latin typeface="楷体_GB2312" pitchFamily="49" charset="-122"/>
                  <a:ea typeface="楷体_GB2312" pitchFamily="49" charset="-122"/>
                </a:rPr>
                <a:t>结点</a:t>
              </a:r>
            </a:p>
          </p:txBody>
        </p:sp>
        <p:cxnSp>
          <p:nvCxnSpPr>
            <p:cNvPr id="136" name="直接连接符 135"/>
            <p:cNvCxnSpPr/>
            <p:nvPr/>
          </p:nvCxnSpPr>
          <p:spPr>
            <a:xfrm flipH="1" flipV="1">
              <a:off x="3204710" y="6245989"/>
              <a:ext cx="1910432" cy="127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2490637" y="6030474"/>
              <a:ext cx="457183" cy="26736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3848151" y="6245989"/>
              <a:ext cx="571048" cy="36812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1" name="Picture 202" descr="图形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1814" y="6308935"/>
              <a:ext cx="454719" cy="445838"/>
            </a:xfrm>
            <a:prstGeom prst="rect">
              <a:avLst/>
            </a:prstGeom>
            <a:noFill/>
            <a:extLst>
              <a:ext uri="{909E8E84-426E-40DD-AFC4-6F175D3DCCD1}">
                <a14:hiddenFill xmlns:a14="http://schemas.microsoft.com/office/drawing/2010/main">
                  <a:solidFill>
                    <a:srgbClr val="FFFFFF"/>
                  </a:solidFill>
                </a14:hiddenFill>
              </a:ext>
            </a:extLst>
          </p:spPr>
        </p:pic>
        <p:cxnSp>
          <p:nvCxnSpPr>
            <p:cNvPr id="142" name="直接连接符 141"/>
            <p:cNvCxnSpPr/>
            <p:nvPr/>
          </p:nvCxnSpPr>
          <p:spPr>
            <a:xfrm>
              <a:off x="3445695" y="6108484"/>
              <a:ext cx="200983" cy="14718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flipV="1">
              <a:off x="1721333" y="5734804"/>
              <a:ext cx="325417" cy="2632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3167897" y="6251017"/>
              <a:ext cx="342014" cy="2183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H="1">
              <a:off x="1417938" y="6023773"/>
              <a:ext cx="342014" cy="2183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6" name="Object 405"/>
            <p:cNvGraphicFramePr>
              <a:graphicFrameLocks noChangeAspect="1"/>
            </p:cNvGraphicFramePr>
            <p:nvPr>
              <p:extLst>
                <p:ext uri="{D42A27DB-BD31-4B8C-83A1-F6EECF244321}">
                  <p14:modId xmlns:p14="http://schemas.microsoft.com/office/powerpoint/2010/main" val="3459015776"/>
                </p:ext>
              </p:extLst>
            </p:nvPr>
          </p:nvGraphicFramePr>
          <p:xfrm>
            <a:off x="1951484" y="6051374"/>
            <a:ext cx="780486" cy="658369"/>
          </p:xfrm>
          <a:graphic>
            <a:graphicData uri="http://schemas.openxmlformats.org/presentationml/2006/ole">
              <mc:AlternateContent xmlns:mc="http://schemas.openxmlformats.org/markup-compatibility/2006">
                <mc:Choice xmlns:v="urn:schemas-microsoft-com:vml" Requires="v">
                  <p:oleObj spid="_x0000_s3602" name="CorelDRAW" r:id="rId10" imgW="3262320" imgH="2751480" progId="">
                    <p:embed/>
                  </p:oleObj>
                </mc:Choice>
                <mc:Fallback>
                  <p:oleObj name="CorelDRAW" r:id="rId10" imgW="3262320" imgH="2751480" progId="">
                    <p:embed/>
                    <p:pic>
                      <p:nvPicPr>
                        <p:cNvPr id="0" name="Picture 521"/>
                        <p:cNvPicPr>
                          <a:picLocks noChangeAspect="1" noChangeArrowheads="1"/>
                        </p:cNvPicPr>
                        <p:nvPr/>
                      </p:nvPicPr>
                      <p:blipFill>
                        <a:blip r:embed="rId9">
                          <a:lum bright="6000"/>
                          <a:extLst>
                            <a:ext uri="{28A0092B-C50C-407E-A947-70E740481C1C}">
                              <a14:useLocalDpi xmlns:a14="http://schemas.microsoft.com/office/drawing/2010/main" val="0"/>
                            </a:ext>
                          </a:extLst>
                        </a:blip>
                        <a:srcRect/>
                        <a:stretch>
                          <a:fillRect/>
                        </a:stretch>
                      </p:blipFill>
                      <p:spPr bwMode="auto">
                        <a:xfrm>
                          <a:off x="1951484" y="6051374"/>
                          <a:ext cx="780486" cy="658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 name="Object 403"/>
            <p:cNvGraphicFramePr>
              <a:graphicFrameLocks noChangeAspect="1"/>
            </p:cNvGraphicFramePr>
            <p:nvPr>
              <p:extLst>
                <p:ext uri="{D42A27DB-BD31-4B8C-83A1-F6EECF244321}">
                  <p14:modId xmlns:p14="http://schemas.microsoft.com/office/powerpoint/2010/main" val="387055024"/>
                </p:ext>
              </p:extLst>
            </p:nvPr>
          </p:nvGraphicFramePr>
          <p:xfrm>
            <a:off x="3577363" y="5395970"/>
            <a:ext cx="374618" cy="500866"/>
          </p:xfrm>
          <a:graphic>
            <a:graphicData uri="http://schemas.openxmlformats.org/presentationml/2006/ole">
              <mc:AlternateContent xmlns:mc="http://schemas.openxmlformats.org/markup-compatibility/2006">
                <mc:Choice xmlns:v="urn:schemas-microsoft-com:vml" Requires="v">
                  <p:oleObj spid="_x0000_s3603" name="CorelDRAW" r:id="rId11" imgW="1548000" imgH="2751480" progId="">
                    <p:embed/>
                  </p:oleObj>
                </mc:Choice>
                <mc:Fallback>
                  <p:oleObj name="CorelDRAW" r:id="rId11" imgW="1548000" imgH="2751480" progId="">
                    <p:embed/>
                    <p:pic>
                      <p:nvPicPr>
                        <p:cNvPr id="0" name="Picture 522"/>
                        <p:cNvPicPr>
                          <a:picLocks noChangeAspect="1" noChangeArrowheads="1"/>
                        </p:cNvPicPr>
                        <p:nvPr/>
                      </p:nvPicPr>
                      <p:blipFill>
                        <a:blip r:embed="rId12">
                          <a:lum bright="12000"/>
                          <a:extLst>
                            <a:ext uri="{28A0092B-C50C-407E-A947-70E740481C1C}">
                              <a14:useLocalDpi xmlns:a14="http://schemas.microsoft.com/office/drawing/2010/main" val="0"/>
                            </a:ext>
                          </a:extLst>
                        </a:blip>
                        <a:srcRect/>
                        <a:stretch>
                          <a:fillRect/>
                        </a:stretch>
                      </p:blipFill>
                      <p:spPr bwMode="auto">
                        <a:xfrm>
                          <a:off x="3577363" y="5395970"/>
                          <a:ext cx="374618" cy="500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8" name="直接连接符 147"/>
            <p:cNvCxnSpPr/>
            <p:nvPr/>
          </p:nvCxnSpPr>
          <p:spPr>
            <a:xfrm flipH="1">
              <a:off x="6091513" y="5596077"/>
              <a:ext cx="280938"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a:off x="6102500" y="5875249"/>
              <a:ext cx="280938"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endCxn id="99" idx="3"/>
            </p:cNvCxnSpPr>
            <p:nvPr/>
          </p:nvCxnSpPr>
          <p:spPr>
            <a:xfrm flipH="1" flipV="1">
              <a:off x="5707021" y="5187834"/>
              <a:ext cx="413364" cy="40824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endCxn id="135" idx="3"/>
            </p:cNvCxnSpPr>
            <p:nvPr/>
          </p:nvCxnSpPr>
          <p:spPr>
            <a:xfrm flipH="1">
              <a:off x="5688733" y="5875249"/>
              <a:ext cx="427731" cy="24527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2" name="Text Box 6"/>
            <p:cNvSpPr txBox="1">
              <a:spLocks noChangeArrowheads="1"/>
            </p:cNvSpPr>
            <p:nvPr/>
          </p:nvSpPr>
          <p:spPr bwMode="auto">
            <a:xfrm>
              <a:off x="337388" y="4878893"/>
              <a:ext cx="903783" cy="4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数以百计的家庭</a:t>
              </a:r>
            </a:p>
          </p:txBody>
        </p:sp>
        <p:cxnSp>
          <p:nvCxnSpPr>
            <p:cNvPr id="163" name="直接连接符 162"/>
            <p:cNvCxnSpPr/>
            <p:nvPr/>
          </p:nvCxnSpPr>
          <p:spPr>
            <a:xfrm flipH="1">
              <a:off x="4042905" y="4766629"/>
              <a:ext cx="3964" cy="255124"/>
            </a:xfrm>
            <a:prstGeom prst="line">
              <a:avLst/>
            </a:prstGeom>
            <a:ln w="15875">
              <a:solidFill>
                <a:schemeClr val="tx1">
                  <a:lumMod val="75000"/>
                  <a:lumOff val="2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65" name="Text Box 6"/>
            <p:cNvSpPr txBox="1">
              <a:spLocks noChangeArrowheads="1"/>
            </p:cNvSpPr>
            <p:nvPr/>
          </p:nvSpPr>
          <p:spPr bwMode="auto">
            <a:xfrm>
              <a:off x="3938324" y="4640535"/>
              <a:ext cx="903783" cy="2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同轴电缆</a:t>
              </a:r>
            </a:p>
          </p:txBody>
        </p:sp>
        <p:sp>
          <p:nvSpPr>
            <p:cNvPr id="166" name="Text Box 6"/>
            <p:cNvSpPr txBox="1">
              <a:spLocks noChangeArrowheads="1"/>
            </p:cNvSpPr>
            <p:nvPr/>
          </p:nvSpPr>
          <p:spPr bwMode="auto">
            <a:xfrm>
              <a:off x="5674911" y="4819661"/>
              <a:ext cx="578798" cy="22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光纤</a:t>
              </a:r>
            </a:p>
          </p:txBody>
        </p:sp>
        <p:cxnSp>
          <p:nvCxnSpPr>
            <p:cNvPr id="167" name="直接连接符 166"/>
            <p:cNvCxnSpPr>
              <a:stCxn id="166" idx="2"/>
            </p:cNvCxnSpPr>
            <p:nvPr/>
          </p:nvCxnSpPr>
          <p:spPr>
            <a:xfrm flipH="1">
              <a:off x="5911022" y="5047383"/>
              <a:ext cx="53288" cy="244504"/>
            </a:xfrm>
            <a:prstGeom prst="line">
              <a:avLst/>
            </a:prstGeom>
            <a:ln w="15875">
              <a:solidFill>
                <a:schemeClr val="tx1">
                  <a:lumMod val="75000"/>
                  <a:lumOff val="25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442243" y="566411"/>
            <a:ext cx="4088960" cy="2473184"/>
            <a:chOff x="4442243" y="566411"/>
            <a:chExt cx="4088960" cy="2473184"/>
          </a:xfrm>
        </p:grpSpPr>
        <p:sp>
          <p:nvSpPr>
            <p:cNvPr id="85" name="线形标注 1 84"/>
            <p:cNvSpPr/>
            <p:nvPr/>
          </p:nvSpPr>
          <p:spPr>
            <a:xfrm>
              <a:off x="4442243" y="566411"/>
              <a:ext cx="4088960" cy="2473184"/>
            </a:xfrm>
            <a:prstGeom prst="borderCallout1">
              <a:avLst>
                <a:gd name="adj1" fmla="val 69358"/>
                <a:gd name="adj2" fmla="val -4218"/>
                <a:gd name="adj3" fmla="val 173325"/>
                <a:gd name="adj4" fmla="val -38389"/>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FFFF00"/>
                </a:solidFill>
                <a:latin typeface="黑体" panose="02010609060101010101" pitchFamily="49" charset="-122"/>
                <a:ea typeface="黑体" panose="02010609060101010101" pitchFamily="49" charset="-122"/>
              </a:endParaRPr>
            </a:p>
          </p:txBody>
        </p:sp>
        <p:grpSp>
          <p:nvGrpSpPr>
            <p:cNvPr id="98" name="组合 97"/>
            <p:cNvGrpSpPr/>
            <p:nvPr/>
          </p:nvGrpSpPr>
          <p:grpSpPr>
            <a:xfrm>
              <a:off x="4446024" y="803814"/>
              <a:ext cx="3866890" cy="2113847"/>
              <a:chOff x="1241022" y="2299505"/>
              <a:chExt cx="3866890" cy="2113847"/>
            </a:xfrm>
          </p:grpSpPr>
          <p:sp>
            <p:nvSpPr>
              <p:cNvPr id="101" name="Text Box 5"/>
              <p:cNvSpPr txBox="1">
                <a:spLocks noChangeArrowheads="1"/>
              </p:cNvSpPr>
              <p:nvPr/>
            </p:nvSpPr>
            <p:spPr bwMode="auto">
              <a:xfrm>
                <a:off x="2239367" y="3707510"/>
                <a:ext cx="12382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ctr" eaLnBrk="0" hangingPunct="0">
                  <a:defRPr sz="1200">
                    <a:latin typeface="楷体_GB2312" pitchFamily="49" charset="-122"/>
                    <a:ea typeface="楷体_GB2312" pitchFamily="49" charset="-122"/>
                  </a:defRPr>
                </a:lvl1pPr>
              </a:lstStyle>
              <a:p>
                <a:r>
                  <a:rPr lang="en-US" altLang="zh-CN" b="1" dirty="0">
                    <a:latin typeface="Calibri" panose="020F0502020204030204" pitchFamily="34" charset="0"/>
                  </a:rPr>
                  <a:t>Cable Modem</a:t>
                </a:r>
              </a:p>
            </p:txBody>
          </p:sp>
          <p:grpSp>
            <p:nvGrpSpPr>
              <p:cNvPr id="104" name="Group 8"/>
              <p:cNvGrpSpPr>
                <a:grpSpLocks/>
              </p:cNvGrpSpPr>
              <p:nvPr/>
            </p:nvGrpSpPr>
            <p:grpSpPr bwMode="auto">
              <a:xfrm>
                <a:off x="4024450" y="3491486"/>
                <a:ext cx="1004997" cy="921866"/>
                <a:chOff x="4272" y="2016"/>
                <a:chExt cx="935" cy="681"/>
              </a:xfrm>
            </p:grpSpPr>
            <p:grpSp>
              <p:nvGrpSpPr>
                <p:cNvPr id="133" name="Group 9"/>
                <p:cNvGrpSpPr>
                  <a:grpSpLocks/>
                </p:cNvGrpSpPr>
                <p:nvPr/>
              </p:nvGrpSpPr>
              <p:grpSpPr bwMode="auto">
                <a:xfrm>
                  <a:off x="4944" y="2592"/>
                  <a:ext cx="263" cy="105"/>
                  <a:chOff x="2027" y="2421"/>
                  <a:chExt cx="263" cy="105"/>
                </a:xfrm>
              </p:grpSpPr>
              <p:sp>
                <p:nvSpPr>
                  <p:cNvPr id="290" name="Freeform 10"/>
                  <p:cNvSpPr>
                    <a:spLocks/>
                  </p:cNvSpPr>
                  <p:nvPr/>
                </p:nvSpPr>
                <p:spPr bwMode="auto">
                  <a:xfrm>
                    <a:off x="2027" y="2421"/>
                    <a:ext cx="263" cy="69"/>
                  </a:xfrm>
                  <a:custGeom>
                    <a:avLst/>
                    <a:gdLst>
                      <a:gd name="T0" fmla="*/ 0 w 788"/>
                      <a:gd name="T1" fmla="*/ 0 h 206"/>
                      <a:gd name="T2" fmla="*/ 147 w 788"/>
                      <a:gd name="T3" fmla="*/ 10 h 206"/>
                      <a:gd name="T4" fmla="*/ 255 w 788"/>
                      <a:gd name="T5" fmla="*/ 15 h 206"/>
                      <a:gd name="T6" fmla="*/ 353 w 788"/>
                      <a:gd name="T7" fmla="*/ 25 h 206"/>
                      <a:gd name="T8" fmla="*/ 451 w 788"/>
                      <a:gd name="T9" fmla="*/ 38 h 206"/>
                      <a:gd name="T10" fmla="*/ 519 w 788"/>
                      <a:gd name="T11" fmla="*/ 48 h 206"/>
                      <a:gd name="T12" fmla="*/ 602 w 788"/>
                      <a:gd name="T13" fmla="*/ 62 h 206"/>
                      <a:gd name="T14" fmla="*/ 650 w 788"/>
                      <a:gd name="T15" fmla="*/ 71 h 206"/>
                      <a:gd name="T16" fmla="*/ 685 w 788"/>
                      <a:gd name="T17" fmla="*/ 78 h 206"/>
                      <a:gd name="T18" fmla="*/ 705 w 788"/>
                      <a:gd name="T19" fmla="*/ 83 h 206"/>
                      <a:gd name="T20" fmla="*/ 721 w 788"/>
                      <a:gd name="T21" fmla="*/ 87 h 206"/>
                      <a:gd name="T22" fmla="*/ 740 w 788"/>
                      <a:gd name="T23" fmla="*/ 93 h 206"/>
                      <a:gd name="T24" fmla="*/ 760 w 788"/>
                      <a:gd name="T25" fmla="*/ 101 h 206"/>
                      <a:gd name="T26" fmla="*/ 778 w 788"/>
                      <a:gd name="T27" fmla="*/ 111 h 206"/>
                      <a:gd name="T28" fmla="*/ 787 w 788"/>
                      <a:gd name="T29" fmla="*/ 122 h 206"/>
                      <a:gd name="T30" fmla="*/ 788 w 788"/>
                      <a:gd name="T31" fmla="*/ 131 h 206"/>
                      <a:gd name="T32" fmla="*/ 785 w 788"/>
                      <a:gd name="T33" fmla="*/ 144 h 206"/>
                      <a:gd name="T34" fmla="*/ 778 w 788"/>
                      <a:gd name="T35" fmla="*/ 158 h 206"/>
                      <a:gd name="T36" fmla="*/ 768 w 788"/>
                      <a:gd name="T37" fmla="*/ 171 h 206"/>
                      <a:gd name="T38" fmla="*/ 756 w 788"/>
                      <a:gd name="T39" fmla="*/ 179 h 206"/>
                      <a:gd name="T40" fmla="*/ 738 w 788"/>
                      <a:gd name="T41" fmla="*/ 191 h 206"/>
                      <a:gd name="T42" fmla="*/ 720 w 788"/>
                      <a:gd name="T43" fmla="*/ 198 h 206"/>
                      <a:gd name="T44" fmla="*/ 698 w 788"/>
                      <a:gd name="T45" fmla="*/ 201 h 206"/>
                      <a:gd name="T46" fmla="*/ 675 w 788"/>
                      <a:gd name="T47" fmla="*/ 204 h 206"/>
                      <a:gd name="T48" fmla="*/ 646 w 788"/>
                      <a:gd name="T49" fmla="*/ 206 h 206"/>
                      <a:gd name="T50" fmla="*/ 618 w 788"/>
                      <a:gd name="T51" fmla="*/ 203 h 206"/>
                      <a:gd name="T52" fmla="*/ 575 w 788"/>
                      <a:gd name="T53" fmla="*/ 19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8" h="206">
                        <a:moveTo>
                          <a:pt x="0" y="0"/>
                        </a:moveTo>
                        <a:lnTo>
                          <a:pt x="147" y="10"/>
                        </a:lnTo>
                        <a:lnTo>
                          <a:pt x="255" y="15"/>
                        </a:lnTo>
                        <a:lnTo>
                          <a:pt x="353" y="25"/>
                        </a:lnTo>
                        <a:lnTo>
                          <a:pt x="451" y="38"/>
                        </a:lnTo>
                        <a:lnTo>
                          <a:pt x="519" y="48"/>
                        </a:lnTo>
                        <a:lnTo>
                          <a:pt x="602" y="62"/>
                        </a:lnTo>
                        <a:lnTo>
                          <a:pt x="650" y="71"/>
                        </a:lnTo>
                        <a:lnTo>
                          <a:pt x="685" y="78"/>
                        </a:lnTo>
                        <a:lnTo>
                          <a:pt x="705" y="83"/>
                        </a:lnTo>
                        <a:lnTo>
                          <a:pt x="721" y="87"/>
                        </a:lnTo>
                        <a:lnTo>
                          <a:pt x="740" y="93"/>
                        </a:lnTo>
                        <a:lnTo>
                          <a:pt x="760" y="101"/>
                        </a:lnTo>
                        <a:lnTo>
                          <a:pt x="778" y="111"/>
                        </a:lnTo>
                        <a:lnTo>
                          <a:pt x="787" y="122"/>
                        </a:lnTo>
                        <a:lnTo>
                          <a:pt x="788" y="131"/>
                        </a:lnTo>
                        <a:lnTo>
                          <a:pt x="785" y="144"/>
                        </a:lnTo>
                        <a:lnTo>
                          <a:pt x="778" y="158"/>
                        </a:lnTo>
                        <a:lnTo>
                          <a:pt x="768" y="171"/>
                        </a:lnTo>
                        <a:lnTo>
                          <a:pt x="756" y="179"/>
                        </a:lnTo>
                        <a:lnTo>
                          <a:pt x="738" y="191"/>
                        </a:lnTo>
                        <a:lnTo>
                          <a:pt x="720" y="198"/>
                        </a:lnTo>
                        <a:lnTo>
                          <a:pt x="698" y="201"/>
                        </a:lnTo>
                        <a:lnTo>
                          <a:pt x="675" y="204"/>
                        </a:lnTo>
                        <a:lnTo>
                          <a:pt x="646" y="206"/>
                        </a:lnTo>
                        <a:lnTo>
                          <a:pt x="618" y="203"/>
                        </a:lnTo>
                        <a:lnTo>
                          <a:pt x="575" y="197"/>
                        </a:lnTo>
                      </a:path>
                    </a:pathLst>
                  </a:custGeom>
                  <a:noFill/>
                  <a:ln w="11113">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nvGrpSpPr>
                  <p:cNvPr id="291" name="Group 11"/>
                  <p:cNvGrpSpPr>
                    <a:grpSpLocks/>
                  </p:cNvGrpSpPr>
                  <p:nvPr/>
                </p:nvGrpSpPr>
                <p:grpSpPr bwMode="auto">
                  <a:xfrm>
                    <a:off x="2037" y="2455"/>
                    <a:ext cx="186" cy="71"/>
                    <a:chOff x="2037" y="2455"/>
                    <a:chExt cx="186" cy="71"/>
                  </a:xfrm>
                </p:grpSpPr>
                <p:grpSp>
                  <p:nvGrpSpPr>
                    <p:cNvPr id="292" name="Group 12"/>
                    <p:cNvGrpSpPr>
                      <a:grpSpLocks/>
                    </p:cNvGrpSpPr>
                    <p:nvPr/>
                  </p:nvGrpSpPr>
                  <p:grpSpPr bwMode="auto">
                    <a:xfrm>
                      <a:off x="2037" y="2455"/>
                      <a:ext cx="186" cy="71"/>
                      <a:chOff x="2037" y="2455"/>
                      <a:chExt cx="186" cy="71"/>
                    </a:xfrm>
                  </p:grpSpPr>
                  <p:sp>
                    <p:nvSpPr>
                      <p:cNvPr id="297" name="Freeform 13"/>
                      <p:cNvSpPr>
                        <a:spLocks/>
                      </p:cNvSpPr>
                      <p:nvPr/>
                    </p:nvSpPr>
                    <p:spPr bwMode="auto">
                      <a:xfrm>
                        <a:off x="2037" y="2455"/>
                        <a:ext cx="115" cy="46"/>
                      </a:xfrm>
                      <a:custGeom>
                        <a:avLst/>
                        <a:gdLst>
                          <a:gd name="T0" fmla="*/ 0 w 345"/>
                          <a:gd name="T1" fmla="*/ 83 h 138"/>
                          <a:gd name="T2" fmla="*/ 91 w 345"/>
                          <a:gd name="T3" fmla="*/ 0 h 138"/>
                          <a:gd name="T4" fmla="*/ 345 w 345"/>
                          <a:gd name="T5" fmla="*/ 46 h 138"/>
                          <a:gd name="T6" fmla="*/ 244 w 345"/>
                          <a:gd name="T7" fmla="*/ 138 h 138"/>
                          <a:gd name="T8" fmla="*/ 0 w 345"/>
                          <a:gd name="T9" fmla="*/ 83 h 138"/>
                        </a:gdLst>
                        <a:ahLst/>
                        <a:cxnLst>
                          <a:cxn ang="0">
                            <a:pos x="T0" y="T1"/>
                          </a:cxn>
                          <a:cxn ang="0">
                            <a:pos x="T2" y="T3"/>
                          </a:cxn>
                          <a:cxn ang="0">
                            <a:pos x="T4" y="T5"/>
                          </a:cxn>
                          <a:cxn ang="0">
                            <a:pos x="T6" y="T7"/>
                          </a:cxn>
                          <a:cxn ang="0">
                            <a:pos x="T8" y="T9"/>
                          </a:cxn>
                        </a:cxnLst>
                        <a:rect l="0" t="0" r="r" b="b"/>
                        <a:pathLst>
                          <a:path w="345" h="138">
                            <a:moveTo>
                              <a:pt x="0" y="83"/>
                            </a:moveTo>
                            <a:lnTo>
                              <a:pt x="91" y="0"/>
                            </a:lnTo>
                            <a:lnTo>
                              <a:pt x="345" y="46"/>
                            </a:lnTo>
                            <a:lnTo>
                              <a:pt x="244" y="138"/>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98" name="Freeform 14"/>
                      <p:cNvSpPr>
                        <a:spLocks/>
                      </p:cNvSpPr>
                      <p:nvPr/>
                    </p:nvSpPr>
                    <p:spPr bwMode="auto">
                      <a:xfrm>
                        <a:off x="2038" y="2483"/>
                        <a:ext cx="81" cy="43"/>
                      </a:xfrm>
                      <a:custGeom>
                        <a:avLst/>
                        <a:gdLst>
                          <a:gd name="T0" fmla="*/ 0 w 244"/>
                          <a:gd name="T1" fmla="*/ 0 h 130"/>
                          <a:gd name="T2" fmla="*/ 0 w 244"/>
                          <a:gd name="T3" fmla="*/ 72 h 130"/>
                          <a:gd name="T4" fmla="*/ 2 w 244"/>
                          <a:gd name="T5" fmla="*/ 72 h 130"/>
                          <a:gd name="T6" fmla="*/ 244 w 244"/>
                          <a:gd name="T7" fmla="*/ 130 h 130"/>
                          <a:gd name="T8" fmla="*/ 244 w 244"/>
                          <a:gd name="T9" fmla="*/ 55 h 130"/>
                          <a:gd name="T10" fmla="*/ 0 w 244"/>
                          <a:gd name="T11" fmla="*/ 0 h 130"/>
                        </a:gdLst>
                        <a:ahLst/>
                        <a:cxnLst>
                          <a:cxn ang="0">
                            <a:pos x="T0" y="T1"/>
                          </a:cxn>
                          <a:cxn ang="0">
                            <a:pos x="T2" y="T3"/>
                          </a:cxn>
                          <a:cxn ang="0">
                            <a:pos x="T4" y="T5"/>
                          </a:cxn>
                          <a:cxn ang="0">
                            <a:pos x="T6" y="T7"/>
                          </a:cxn>
                          <a:cxn ang="0">
                            <a:pos x="T8" y="T9"/>
                          </a:cxn>
                          <a:cxn ang="0">
                            <a:pos x="T10" y="T11"/>
                          </a:cxn>
                        </a:cxnLst>
                        <a:rect l="0" t="0" r="r" b="b"/>
                        <a:pathLst>
                          <a:path w="244" h="130">
                            <a:moveTo>
                              <a:pt x="0" y="0"/>
                            </a:moveTo>
                            <a:lnTo>
                              <a:pt x="0" y="72"/>
                            </a:lnTo>
                            <a:lnTo>
                              <a:pt x="2" y="72"/>
                            </a:lnTo>
                            <a:lnTo>
                              <a:pt x="244" y="130"/>
                            </a:lnTo>
                            <a:lnTo>
                              <a:pt x="244" y="5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99" name="Freeform 15"/>
                      <p:cNvSpPr>
                        <a:spLocks/>
                      </p:cNvSpPr>
                      <p:nvPr/>
                    </p:nvSpPr>
                    <p:spPr bwMode="auto">
                      <a:xfrm>
                        <a:off x="2119" y="2471"/>
                        <a:ext cx="104" cy="55"/>
                      </a:xfrm>
                      <a:custGeom>
                        <a:avLst/>
                        <a:gdLst>
                          <a:gd name="T0" fmla="*/ 0 w 310"/>
                          <a:gd name="T1" fmla="*/ 90 h 167"/>
                          <a:gd name="T2" fmla="*/ 99 w 310"/>
                          <a:gd name="T3" fmla="*/ 0 h 167"/>
                          <a:gd name="T4" fmla="*/ 310 w 310"/>
                          <a:gd name="T5" fmla="*/ 24 h 167"/>
                          <a:gd name="T6" fmla="*/ 310 w 310"/>
                          <a:gd name="T7" fmla="*/ 93 h 167"/>
                          <a:gd name="T8" fmla="*/ 0 w 310"/>
                          <a:gd name="T9" fmla="*/ 167 h 167"/>
                          <a:gd name="T10" fmla="*/ 0 w 310"/>
                          <a:gd name="T11" fmla="*/ 90 h 167"/>
                        </a:gdLst>
                        <a:ahLst/>
                        <a:cxnLst>
                          <a:cxn ang="0">
                            <a:pos x="T0" y="T1"/>
                          </a:cxn>
                          <a:cxn ang="0">
                            <a:pos x="T2" y="T3"/>
                          </a:cxn>
                          <a:cxn ang="0">
                            <a:pos x="T4" y="T5"/>
                          </a:cxn>
                          <a:cxn ang="0">
                            <a:pos x="T6" y="T7"/>
                          </a:cxn>
                          <a:cxn ang="0">
                            <a:pos x="T8" y="T9"/>
                          </a:cxn>
                          <a:cxn ang="0">
                            <a:pos x="T10" y="T11"/>
                          </a:cxn>
                        </a:cxnLst>
                        <a:rect l="0" t="0" r="r" b="b"/>
                        <a:pathLst>
                          <a:path w="310" h="167">
                            <a:moveTo>
                              <a:pt x="0" y="90"/>
                            </a:moveTo>
                            <a:lnTo>
                              <a:pt x="99" y="0"/>
                            </a:lnTo>
                            <a:lnTo>
                              <a:pt x="310" y="24"/>
                            </a:lnTo>
                            <a:lnTo>
                              <a:pt x="310" y="93"/>
                            </a:lnTo>
                            <a:lnTo>
                              <a:pt x="0" y="167"/>
                            </a:lnTo>
                            <a:lnTo>
                              <a:pt x="0" y="9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300" name="Freeform 16"/>
                      <p:cNvSpPr>
                        <a:spLocks/>
                      </p:cNvSpPr>
                      <p:nvPr/>
                    </p:nvSpPr>
                    <p:spPr bwMode="auto">
                      <a:xfrm>
                        <a:off x="2068" y="2455"/>
                        <a:ext cx="155" cy="23"/>
                      </a:xfrm>
                      <a:custGeom>
                        <a:avLst/>
                        <a:gdLst>
                          <a:gd name="T0" fmla="*/ 0 w 465"/>
                          <a:gd name="T1" fmla="*/ 0 h 69"/>
                          <a:gd name="T2" fmla="*/ 232 w 465"/>
                          <a:gd name="T3" fmla="*/ 16 h 69"/>
                          <a:gd name="T4" fmla="*/ 465 w 465"/>
                          <a:gd name="T5" fmla="*/ 69 h 69"/>
                          <a:gd name="T6" fmla="*/ 254 w 465"/>
                          <a:gd name="T7" fmla="*/ 46 h 69"/>
                          <a:gd name="T8" fmla="*/ 0 w 465"/>
                          <a:gd name="T9" fmla="*/ 0 h 69"/>
                        </a:gdLst>
                        <a:ahLst/>
                        <a:cxnLst>
                          <a:cxn ang="0">
                            <a:pos x="T0" y="T1"/>
                          </a:cxn>
                          <a:cxn ang="0">
                            <a:pos x="T2" y="T3"/>
                          </a:cxn>
                          <a:cxn ang="0">
                            <a:pos x="T4" y="T5"/>
                          </a:cxn>
                          <a:cxn ang="0">
                            <a:pos x="T6" y="T7"/>
                          </a:cxn>
                          <a:cxn ang="0">
                            <a:pos x="T8" y="T9"/>
                          </a:cxn>
                        </a:cxnLst>
                        <a:rect l="0" t="0" r="r" b="b"/>
                        <a:pathLst>
                          <a:path w="465" h="69">
                            <a:moveTo>
                              <a:pt x="0" y="0"/>
                            </a:moveTo>
                            <a:lnTo>
                              <a:pt x="232" y="16"/>
                            </a:lnTo>
                            <a:lnTo>
                              <a:pt x="465" y="69"/>
                            </a:lnTo>
                            <a:lnTo>
                              <a:pt x="254" y="46"/>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nvGrpSpPr>
                    <p:cNvPr id="293" name="Group 17"/>
                    <p:cNvGrpSpPr>
                      <a:grpSpLocks/>
                    </p:cNvGrpSpPr>
                    <p:nvPr/>
                  </p:nvGrpSpPr>
                  <p:grpSpPr bwMode="auto">
                    <a:xfrm>
                      <a:off x="2038" y="2477"/>
                      <a:ext cx="183" cy="30"/>
                      <a:chOff x="2038" y="2477"/>
                      <a:chExt cx="183" cy="30"/>
                    </a:xfrm>
                  </p:grpSpPr>
                  <p:sp>
                    <p:nvSpPr>
                      <p:cNvPr id="294" name="Line 18"/>
                      <p:cNvSpPr>
                        <a:spLocks noChangeShapeType="1"/>
                      </p:cNvSpPr>
                      <p:nvPr/>
                    </p:nvSpPr>
                    <p:spPr bwMode="auto">
                      <a:xfrm>
                        <a:off x="2038" y="2488"/>
                        <a:ext cx="82"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5" name="Line 19"/>
                      <p:cNvSpPr>
                        <a:spLocks noChangeShapeType="1"/>
                      </p:cNvSpPr>
                      <p:nvPr/>
                    </p:nvSpPr>
                    <p:spPr bwMode="auto">
                      <a:xfrm flipV="1">
                        <a:off x="2120" y="2477"/>
                        <a:ext cx="34" cy="30"/>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96" name="Line 20"/>
                      <p:cNvSpPr>
                        <a:spLocks noChangeShapeType="1"/>
                      </p:cNvSpPr>
                      <p:nvPr/>
                    </p:nvSpPr>
                    <p:spPr bwMode="auto">
                      <a:xfrm>
                        <a:off x="2155" y="2477"/>
                        <a:ext cx="66" cy="5"/>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grpSp>
            <p:grpSp>
              <p:nvGrpSpPr>
                <p:cNvPr id="137" name="Group 21"/>
                <p:cNvGrpSpPr>
                  <a:grpSpLocks/>
                </p:cNvGrpSpPr>
                <p:nvPr/>
              </p:nvGrpSpPr>
              <p:grpSpPr bwMode="auto">
                <a:xfrm>
                  <a:off x="4272" y="2016"/>
                  <a:ext cx="768" cy="672"/>
                  <a:chOff x="1213" y="1682"/>
                  <a:chExt cx="939" cy="822"/>
                </a:xfrm>
              </p:grpSpPr>
              <p:sp>
                <p:nvSpPr>
                  <p:cNvPr id="138" name="Freeform 22"/>
                  <p:cNvSpPr>
                    <a:spLocks/>
                  </p:cNvSpPr>
                  <p:nvPr/>
                </p:nvSpPr>
                <p:spPr bwMode="auto">
                  <a:xfrm>
                    <a:off x="1213" y="2326"/>
                    <a:ext cx="105" cy="62"/>
                  </a:xfrm>
                  <a:custGeom>
                    <a:avLst/>
                    <a:gdLst>
                      <a:gd name="T0" fmla="*/ 309 w 315"/>
                      <a:gd name="T1" fmla="*/ 0 h 188"/>
                      <a:gd name="T2" fmla="*/ 238 w 315"/>
                      <a:gd name="T3" fmla="*/ 0 h 188"/>
                      <a:gd name="T4" fmla="*/ 196 w 315"/>
                      <a:gd name="T5" fmla="*/ 5 h 188"/>
                      <a:gd name="T6" fmla="*/ 157 w 315"/>
                      <a:gd name="T7" fmla="*/ 11 h 188"/>
                      <a:gd name="T8" fmla="*/ 110 w 315"/>
                      <a:gd name="T9" fmla="*/ 20 h 188"/>
                      <a:gd name="T10" fmla="*/ 72 w 315"/>
                      <a:gd name="T11" fmla="*/ 30 h 188"/>
                      <a:gd name="T12" fmla="*/ 47 w 315"/>
                      <a:gd name="T13" fmla="*/ 39 h 188"/>
                      <a:gd name="T14" fmla="*/ 30 w 315"/>
                      <a:gd name="T15" fmla="*/ 49 h 188"/>
                      <a:gd name="T16" fmla="*/ 16 w 315"/>
                      <a:gd name="T17" fmla="*/ 59 h 188"/>
                      <a:gd name="T18" fmla="*/ 6 w 315"/>
                      <a:gd name="T19" fmla="*/ 71 h 188"/>
                      <a:gd name="T20" fmla="*/ 0 w 315"/>
                      <a:gd name="T21" fmla="*/ 85 h 188"/>
                      <a:gd name="T22" fmla="*/ 1 w 315"/>
                      <a:gd name="T23" fmla="*/ 100 h 188"/>
                      <a:gd name="T24" fmla="*/ 10 w 315"/>
                      <a:gd name="T25" fmla="*/ 113 h 188"/>
                      <a:gd name="T26" fmla="*/ 21 w 315"/>
                      <a:gd name="T27" fmla="*/ 120 h 188"/>
                      <a:gd name="T28" fmla="*/ 44 w 315"/>
                      <a:gd name="T29" fmla="*/ 124 h 188"/>
                      <a:gd name="T30" fmla="*/ 70 w 315"/>
                      <a:gd name="T31" fmla="*/ 124 h 188"/>
                      <a:gd name="T32" fmla="*/ 97 w 315"/>
                      <a:gd name="T33" fmla="*/ 121 h 188"/>
                      <a:gd name="T34" fmla="*/ 132 w 315"/>
                      <a:gd name="T35" fmla="*/ 118 h 188"/>
                      <a:gd name="T36" fmla="*/ 166 w 315"/>
                      <a:gd name="T37" fmla="*/ 120 h 188"/>
                      <a:gd name="T38" fmla="*/ 190 w 315"/>
                      <a:gd name="T39" fmla="*/ 124 h 188"/>
                      <a:gd name="T40" fmla="*/ 215 w 315"/>
                      <a:gd name="T41" fmla="*/ 130 h 188"/>
                      <a:gd name="T42" fmla="*/ 241 w 315"/>
                      <a:gd name="T43" fmla="*/ 141 h 188"/>
                      <a:gd name="T44" fmla="*/ 315 w 315"/>
                      <a:gd name="T45" fmla="*/ 188 h 188"/>
                      <a:gd name="T46" fmla="*/ 311 w 315"/>
                      <a:gd name="T47" fmla="*/ 188 h 188"/>
                      <a:gd name="T48" fmla="*/ 313 w 315"/>
                      <a:gd name="T49" fmla="*/ 18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nvGrpSpPr>
                  <p:cNvPr id="147" name="Group 23"/>
                  <p:cNvGrpSpPr>
                    <a:grpSpLocks/>
                  </p:cNvGrpSpPr>
                  <p:nvPr/>
                </p:nvGrpSpPr>
                <p:grpSpPr bwMode="auto">
                  <a:xfrm>
                    <a:off x="1303" y="2149"/>
                    <a:ext cx="846" cy="290"/>
                    <a:chOff x="1303" y="2149"/>
                    <a:chExt cx="846" cy="290"/>
                  </a:xfrm>
                </p:grpSpPr>
                <p:sp>
                  <p:nvSpPr>
                    <p:cNvPr id="283" name="Freeform 24"/>
                    <p:cNvSpPr>
                      <a:spLocks/>
                    </p:cNvSpPr>
                    <p:nvPr/>
                  </p:nvSpPr>
                  <p:spPr bwMode="auto">
                    <a:xfrm>
                      <a:off x="1309" y="2295"/>
                      <a:ext cx="840" cy="144"/>
                    </a:xfrm>
                    <a:custGeom>
                      <a:avLst/>
                      <a:gdLst>
                        <a:gd name="T0" fmla="*/ 0 w 2521"/>
                        <a:gd name="T1" fmla="*/ 27 h 434"/>
                        <a:gd name="T2" fmla="*/ 0 w 2521"/>
                        <a:gd name="T3" fmla="*/ 218 h 434"/>
                        <a:gd name="T4" fmla="*/ 2047 w 2521"/>
                        <a:gd name="T5" fmla="*/ 434 h 434"/>
                        <a:gd name="T6" fmla="*/ 2521 w 2521"/>
                        <a:gd name="T7" fmla="*/ 169 h 434"/>
                        <a:gd name="T8" fmla="*/ 2521 w 2521"/>
                        <a:gd name="T9" fmla="*/ 0 h 434"/>
                        <a:gd name="T10" fmla="*/ 2029 w 2521"/>
                        <a:gd name="T11" fmla="*/ 229 h 434"/>
                        <a:gd name="T12" fmla="*/ 0 w 2521"/>
                        <a:gd name="T13" fmla="*/ 27 h 434"/>
                      </a:gdLst>
                      <a:ahLst/>
                      <a:cxnLst>
                        <a:cxn ang="0">
                          <a:pos x="T0" y="T1"/>
                        </a:cxn>
                        <a:cxn ang="0">
                          <a:pos x="T2" y="T3"/>
                        </a:cxn>
                        <a:cxn ang="0">
                          <a:pos x="T4" y="T5"/>
                        </a:cxn>
                        <a:cxn ang="0">
                          <a:pos x="T6" y="T7"/>
                        </a:cxn>
                        <a:cxn ang="0">
                          <a:pos x="T8" y="T9"/>
                        </a:cxn>
                        <a:cxn ang="0">
                          <a:pos x="T10" y="T11"/>
                        </a:cxn>
                        <a:cxn ang="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84" name="Freeform 25"/>
                    <p:cNvSpPr>
                      <a:spLocks/>
                    </p:cNvSpPr>
                    <p:nvPr/>
                  </p:nvSpPr>
                  <p:spPr bwMode="auto">
                    <a:xfrm>
                      <a:off x="1303" y="2149"/>
                      <a:ext cx="685" cy="224"/>
                    </a:xfrm>
                    <a:custGeom>
                      <a:avLst/>
                      <a:gdLst>
                        <a:gd name="T0" fmla="*/ 0 w 2056"/>
                        <a:gd name="T1" fmla="*/ 0 h 670"/>
                        <a:gd name="T2" fmla="*/ 2056 w 2056"/>
                        <a:gd name="T3" fmla="*/ 147 h 670"/>
                        <a:gd name="T4" fmla="*/ 2056 w 2056"/>
                        <a:gd name="T5" fmla="*/ 670 h 670"/>
                        <a:gd name="T6" fmla="*/ 0 w 2056"/>
                        <a:gd name="T7" fmla="*/ 470 h 670"/>
                        <a:gd name="T8" fmla="*/ 0 w 2056"/>
                        <a:gd name="T9" fmla="*/ 0 h 670"/>
                      </a:gdLst>
                      <a:ahLst/>
                      <a:cxnLst>
                        <a:cxn ang="0">
                          <a:pos x="T0" y="T1"/>
                        </a:cxn>
                        <a:cxn ang="0">
                          <a:pos x="T2" y="T3"/>
                        </a:cxn>
                        <a:cxn ang="0">
                          <a:pos x="T4" y="T5"/>
                        </a:cxn>
                        <a:cxn ang="0">
                          <a:pos x="T6" y="T7"/>
                        </a:cxn>
                        <a:cxn ang="0">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285" name="Group 26"/>
                    <p:cNvGrpSpPr>
                      <a:grpSpLocks/>
                    </p:cNvGrpSpPr>
                    <p:nvPr/>
                  </p:nvGrpSpPr>
                  <p:grpSpPr bwMode="auto">
                    <a:xfrm>
                      <a:off x="1305" y="2190"/>
                      <a:ext cx="684" cy="89"/>
                      <a:chOff x="1305" y="2190"/>
                      <a:chExt cx="684" cy="89"/>
                    </a:xfrm>
                  </p:grpSpPr>
                  <p:sp>
                    <p:nvSpPr>
                      <p:cNvPr id="286" name="Line 27"/>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7" name="Line 28"/>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8" name="Line 29"/>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9" name="Line 30"/>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grpSp>
                <p:nvGrpSpPr>
                  <p:cNvPr id="149" name="Group 31"/>
                  <p:cNvGrpSpPr>
                    <a:grpSpLocks/>
                  </p:cNvGrpSpPr>
                  <p:nvPr/>
                </p:nvGrpSpPr>
                <p:grpSpPr bwMode="auto">
                  <a:xfrm>
                    <a:off x="1303" y="2119"/>
                    <a:ext cx="848" cy="79"/>
                    <a:chOff x="1303" y="2119"/>
                    <a:chExt cx="848" cy="79"/>
                  </a:xfrm>
                </p:grpSpPr>
                <p:sp>
                  <p:nvSpPr>
                    <p:cNvPr id="281" name="Freeform 32"/>
                    <p:cNvSpPr>
                      <a:spLocks/>
                    </p:cNvSpPr>
                    <p:nvPr/>
                  </p:nvSpPr>
                  <p:spPr bwMode="auto">
                    <a:xfrm>
                      <a:off x="1303" y="2119"/>
                      <a:ext cx="848" cy="79"/>
                    </a:xfrm>
                    <a:custGeom>
                      <a:avLst/>
                      <a:gdLst>
                        <a:gd name="T0" fmla="*/ 0 w 2545"/>
                        <a:gd name="T1" fmla="*/ 92 h 239"/>
                        <a:gd name="T2" fmla="*/ 2055 w 2545"/>
                        <a:gd name="T3" fmla="*/ 239 h 239"/>
                        <a:gd name="T4" fmla="*/ 2545 w 2545"/>
                        <a:gd name="T5" fmla="*/ 99 h 239"/>
                        <a:gd name="T6" fmla="*/ 2372 w 2545"/>
                        <a:gd name="T7" fmla="*/ 80 h 239"/>
                        <a:gd name="T8" fmla="*/ 783 w 2545"/>
                        <a:gd name="T9" fmla="*/ 0 h 239"/>
                        <a:gd name="T10" fmla="*/ 0 w 2545"/>
                        <a:gd name="T11" fmla="*/ 92 h 239"/>
                      </a:gdLst>
                      <a:ahLst/>
                      <a:cxnLst>
                        <a:cxn ang="0">
                          <a:pos x="T0" y="T1"/>
                        </a:cxn>
                        <a:cxn ang="0">
                          <a:pos x="T2" y="T3"/>
                        </a:cxn>
                        <a:cxn ang="0">
                          <a:pos x="T4" y="T5"/>
                        </a:cxn>
                        <a:cxn ang="0">
                          <a:pos x="T6" y="T7"/>
                        </a:cxn>
                        <a:cxn ang="0">
                          <a:pos x="T8" y="T9"/>
                        </a:cxn>
                        <a:cxn ang="0">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82" name="Freeform 33"/>
                    <p:cNvSpPr>
                      <a:spLocks/>
                    </p:cNvSpPr>
                    <p:nvPr/>
                  </p:nvSpPr>
                  <p:spPr bwMode="auto">
                    <a:xfrm>
                      <a:off x="1496" y="2135"/>
                      <a:ext cx="624" cy="51"/>
                    </a:xfrm>
                    <a:custGeom>
                      <a:avLst/>
                      <a:gdLst>
                        <a:gd name="T0" fmla="*/ 152 w 1871"/>
                        <a:gd name="T1" fmla="*/ 0 h 153"/>
                        <a:gd name="T2" fmla="*/ 0 w 1871"/>
                        <a:gd name="T3" fmla="*/ 57 h 153"/>
                        <a:gd name="T4" fmla="*/ 1509 w 1871"/>
                        <a:gd name="T5" fmla="*/ 153 h 153"/>
                        <a:gd name="T6" fmla="*/ 1756 w 1871"/>
                        <a:gd name="T7" fmla="*/ 85 h 153"/>
                        <a:gd name="T8" fmla="*/ 1736 w 1871"/>
                        <a:gd name="T9" fmla="*/ 75 h 153"/>
                        <a:gd name="T10" fmla="*/ 1871 w 1871"/>
                        <a:gd name="T11" fmla="*/ 38 h 153"/>
                        <a:gd name="T12" fmla="*/ 1787 w 1871"/>
                        <a:gd name="T13" fmla="*/ 30 h 153"/>
                        <a:gd name="T14" fmla="*/ 152 w 1871"/>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nvGrpSpPr>
                  <p:cNvPr id="150" name="Group 34"/>
                  <p:cNvGrpSpPr>
                    <a:grpSpLocks/>
                  </p:cNvGrpSpPr>
                  <p:nvPr/>
                </p:nvGrpSpPr>
                <p:grpSpPr bwMode="auto">
                  <a:xfrm>
                    <a:off x="1995" y="1691"/>
                    <a:ext cx="155" cy="485"/>
                    <a:chOff x="1995" y="1691"/>
                    <a:chExt cx="155" cy="485"/>
                  </a:xfrm>
                </p:grpSpPr>
                <p:grpSp>
                  <p:nvGrpSpPr>
                    <p:cNvPr id="251" name="Group 35"/>
                    <p:cNvGrpSpPr>
                      <a:grpSpLocks/>
                    </p:cNvGrpSpPr>
                    <p:nvPr/>
                  </p:nvGrpSpPr>
                  <p:grpSpPr bwMode="auto">
                    <a:xfrm>
                      <a:off x="2055" y="1753"/>
                      <a:ext cx="95" cy="406"/>
                      <a:chOff x="2055" y="1753"/>
                      <a:chExt cx="95" cy="406"/>
                    </a:xfrm>
                  </p:grpSpPr>
                  <p:sp>
                    <p:nvSpPr>
                      <p:cNvPr id="255" name="Freeform 36"/>
                      <p:cNvSpPr>
                        <a:spLocks/>
                      </p:cNvSpPr>
                      <p:nvPr/>
                    </p:nvSpPr>
                    <p:spPr bwMode="auto">
                      <a:xfrm>
                        <a:off x="2055" y="1753"/>
                        <a:ext cx="95" cy="406"/>
                      </a:xfrm>
                      <a:custGeom>
                        <a:avLst/>
                        <a:gdLst>
                          <a:gd name="T0" fmla="*/ 27 w 283"/>
                          <a:gd name="T1" fmla="*/ 0 h 1217"/>
                          <a:gd name="T2" fmla="*/ 283 w 283"/>
                          <a:gd name="T3" fmla="*/ 100 h 1217"/>
                          <a:gd name="T4" fmla="*/ 259 w 283"/>
                          <a:gd name="T5" fmla="*/ 576 h 1217"/>
                          <a:gd name="T6" fmla="*/ 232 w 283"/>
                          <a:gd name="T7" fmla="*/ 1147 h 1217"/>
                          <a:gd name="T8" fmla="*/ 0 w 283"/>
                          <a:gd name="T9" fmla="*/ 1217 h 1217"/>
                          <a:gd name="T10" fmla="*/ 27 w 283"/>
                          <a:gd name="T11" fmla="*/ 0 h 1217"/>
                        </a:gdLst>
                        <a:ahLst/>
                        <a:cxnLst>
                          <a:cxn ang="0">
                            <a:pos x="T0" y="T1"/>
                          </a:cxn>
                          <a:cxn ang="0">
                            <a:pos x="T2" y="T3"/>
                          </a:cxn>
                          <a:cxn ang="0">
                            <a:pos x="T4" y="T5"/>
                          </a:cxn>
                          <a:cxn ang="0">
                            <a:pos x="T6" y="T7"/>
                          </a:cxn>
                          <a:cxn ang="0">
                            <a:pos x="T8" y="T9"/>
                          </a:cxn>
                          <a:cxn ang="0">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256" name="Group 37"/>
                      <p:cNvGrpSpPr>
                        <a:grpSpLocks/>
                      </p:cNvGrpSpPr>
                      <p:nvPr/>
                    </p:nvGrpSpPr>
                    <p:grpSpPr bwMode="auto">
                      <a:xfrm>
                        <a:off x="2055" y="1771"/>
                        <a:ext cx="93" cy="340"/>
                        <a:chOff x="2055" y="1771"/>
                        <a:chExt cx="93" cy="340"/>
                      </a:xfrm>
                    </p:grpSpPr>
                    <p:grpSp>
                      <p:nvGrpSpPr>
                        <p:cNvPr id="257" name="Group 38"/>
                        <p:cNvGrpSpPr>
                          <a:grpSpLocks/>
                        </p:cNvGrpSpPr>
                        <p:nvPr/>
                      </p:nvGrpSpPr>
                      <p:grpSpPr bwMode="auto">
                        <a:xfrm>
                          <a:off x="2055" y="1771"/>
                          <a:ext cx="93" cy="340"/>
                          <a:chOff x="2055" y="1771"/>
                          <a:chExt cx="93" cy="340"/>
                        </a:xfrm>
                      </p:grpSpPr>
                      <p:grpSp>
                        <p:nvGrpSpPr>
                          <p:cNvPr id="259" name="Group 39"/>
                          <p:cNvGrpSpPr>
                            <a:grpSpLocks/>
                          </p:cNvGrpSpPr>
                          <p:nvPr/>
                        </p:nvGrpSpPr>
                        <p:grpSpPr bwMode="auto">
                          <a:xfrm>
                            <a:off x="2055" y="1771"/>
                            <a:ext cx="93" cy="203"/>
                            <a:chOff x="2055" y="1771"/>
                            <a:chExt cx="93" cy="203"/>
                          </a:xfrm>
                        </p:grpSpPr>
                        <p:grpSp>
                          <p:nvGrpSpPr>
                            <p:cNvPr id="269" name="Group 40"/>
                            <p:cNvGrpSpPr>
                              <a:grpSpLocks/>
                            </p:cNvGrpSpPr>
                            <p:nvPr/>
                          </p:nvGrpSpPr>
                          <p:grpSpPr bwMode="auto">
                            <a:xfrm>
                              <a:off x="2062" y="1771"/>
                              <a:ext cx="86" cy="109"/>
                              <a:chOff x="2062" y="1771"/>
                              <a:chExt cx="86" cy="109"/>
                            </a:xfrm>
                          </p:grpSpPr>
                          <p:sp>
                            <p:nvSpPr>
                              <p:cNvPr id="275" name="Line 41"/>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6" name="Line 42"/>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7" name="Line 43"/>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8" name="Line 44"/>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9" name="Line 45"/>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80" name="Line 46"/>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
                          <p:nvSpPr>
                            <p:cNvPr id="270" name="Line 47"/>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1" name="Line 48"/>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2" name="Line 49"/>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3" name="Line 50"/>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4" name="Line 51"/>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260" name="Group 52"/>
                          <p:cNvGrpSpPr>
                            <a:grpSpLocks/>
                          </p:cNvGrpSpPr>
                          <p:nvPr/>
                        </p:nvGrpSpPr>
                        <p:grpSpPr bwMode="auto">
                          <a:xfrm>
                            <a:off x="2056" y="1986"/>
                            <a:ext cx="82" cy="125"/>
                            <a:chOff x="2056" y="1986"/>
                            <a:chExt cx="82" cy="125"/>
                          </a:xfrm>
                        </p:grpSpPr>
                        <p:sp>
                          <p:nvSpPr>
                            <p:cNvPr id="261" name="Line 53"/>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2" name="Line 54"/>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3" name="Line 55"/>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4" name="Line 56"/>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5" name="Line 57"/>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6" name="Line 58"/>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7" name="Line 59"/>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8" name="Line 60"/>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sp>
                      <p:nvSpPr>
                        <p:cNvPr id="258" name="Line 61"/>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grpSp>
                  <p:nvGrpSpPr>
                    <p:cNvPr id="252" name="Group 62"/>
                    <p:cNvGrpSpPr>
                      <a:grpSpLocks/>
                    </p:cNvGrpSpPr>
                    <p:nvPr/>
                  </p:nvGrpSpPr>
                  <p:grpSpPr bwMode="auto">
                    <a:xfrm>
                      <a:off x="1995" y="1691"/>
                      <a:ext cx="83" cy="485"/>
                      <a:chOff x="1995" y="1691"/>
                      <a:chExt cx="83" cy="485"/>
                    </a:xfrm>
                  </p:grpSpPr>
                  <p:sp>
                    <p:nvSpPr>
                      <p:cNvPr id="253" name="Freeform 63"/>
                      <p:cNvSpPr>
                        <a:spLocks/>
                      </p:cNvSpPr>
                      <p:nvPr/>
                    </p:nvSpPr>
                    <p:spPr bwMode="auto">
                      <a:xfrm>
                        <a:off x="1995" y="1691"/>
                        <a:ext cx="82" cy="485"/>
                      </a:xfrm>
                      <a:custGeom>
                        <a:avLst/>
                        <a:gdLst>
                          <a:gd name="T0" fmla="*/ 58 w 247"/>
                          <a:gd name="T1" fmla="*/ 0 h 1454"/>
                          <a:gd name="T2" fmla="*/ 234 w 247"/>
                          <a:gd name="T3" fmla="*/ 75 h 1454"/>
                          <a:gd name="T4" fmla="*/ 247 w 247"/>
                          <a:gd name="T5" fmla="*/ 91 h 1454"/>
                          <a:gd name="T6" fmla="*/ 195 w 247"/>
                          <a:gd name="T7" fmla="*/ 1395 h 1454"/>
                          <a:gd name="T8" fmla="*/ 172 w 247"/>
                          <a:gd name="T9" fmla="*/ 1411 h 1454"/>
                          <a:gd name="T10" fmla="*/ 0 w 247"/>
                          <a:gd name="T11" fmla="*/ 1454 h 1454"/>
                          <a:gd name="T12" fmla="*/ 22 w 247"/>
                          <a:gd name="T13" fmla="*/ 1430 h 1454"/>
                          <a:gd name="T14" fmla="*/ 23 w 247"/>
                          <a:gd name="T15" fmla="*/ 1412 h 1454"/>
                          <a:gd name="T16" fmla="*/ 58 w 247"/>
                          <a:gd name="T17" fmla="*/ 0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54" name="Arc 64"/>
                      <p:cNvSpPr>
                        <a:spLocks/>
                      </p:cNvSpPr>
                      <p:nvPr/>
                    </p:nvSpPr>
                    <p:spPr bwMode="auto">
                      <a:xfrm>
                        <a:off x="2071" y="1716"/>
                        <a:ext cx="7" cy="10"/>
                      </a:xfrm>
                      <a:custGeom>
                        <a:avLst/>
                        <a:gdLst>
                          <a:gd name="G0" fmla="+- 0 0 0"/>
                          <a:gd name="G1" fmla="+- 21600 0 0"/>
                          <a:gd name="G2" fmla="+- 21600 0 0"/>
                          <a:gd name="T0" fmla="*/ 0 w 21464"/>
                          <a:gd name="T1" fmla="*/ 0 h 21600"/>
                          <a:gd name="T2" fmla="*/ 21464 w 21464"/>
                          <a:gd name="T3" fmla="*/ 19179 h 21600"/>
                          <a:gd name="T4" fmla="*/ 0 w 21464"/>
                          <a:gd name="T5" fmla="*/ 21600 h 21600"/>
                        </a:gdLst>
                        <a:ahLst/>
                        <a:cxnLst>
                          <a:cxn ang="0">
                            <a:pos x="T0" y="T1"/>
                          </a:cxn>
                          <a:cxn ang="0">
                            <a:pos x="T2" y="T3"/>
                          </a:cxn>
                          <a:cxn ang="0">
                            <a:pos x="T4" y="T5"/>
                          </a:cxn>
                        </a:cxnLst>
                        <a:rect l="0" t="0" r="r" b="b"/>
                        <a:pathLst>
                          <a:path w="21464" h="21600" fill="none" extrusionOk="0">
                            <a:moveTo>
                              <a:pt x="0" y="0"/>
                            </a:moveTo>
                            <a:cubicBezTo>
                              <a:pt x="10992" y="0"/>
                              <a:pt x="20231" y="8255"/>
                              <a:pt x="21463" y="19179"/>
                            </a:cubicBezTo>
                          </a:path>
                          <a:path w="21464" h="21600" stroke="0" extrusionOk="0">
                            <a:moveTo>
                              <a:pt x="0" y="0"/>
                            </a:moveTo>
                            <a:cubicBezTo>
                              <a:pt x="10992" y="0"/>
                              <a:pt x="20231" y="8255"/>
                              <a:pt x="21463" y="19179"/>
                            </a:cubicBezTo>
                            <a:lnTo>
                              <a:pt x="0" y="2160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sp>
                <p:nvSpPr>
                  <p:cNvPr id="152" name="Freeform 65"/>
                  <p:cNvSpPr>
                    <a:spLocks/>
                  </p:cNvSpPr>
                  <p:nvPr/>
                </p:nvSpPr>
                <p:spPr bwMode="auto">
                  <a:xfrm>
                    <a:off x="1990" y="2291"/>
                    <a:ext cx="159" cy="149"/>
                  </a:xfrm>
                  <a:custGeom>
                    <a:avLst/>
                    <a:gdLst>
                      <a:gd name="T0" fmla="*/ 0 w 478"/>
                      <a:gd name="T1" fmla="*/ 224 h 447"/>
                      <a:gd name="T2" fmla="*/ 478 w 478"/>
                      <a:gd name="T3" fmla="*/ 0 h 447"/>
                      <a:gd name="T4" fmla="*/ 478 w 478"/>
                      <a:gd name="T5" fmla="*/ 180 h 447"/>
                      <a:gd name="T6" fmla="*/ 0 w 478"/>
                      <a:gd name="T7" fmla="*/ 447 h 447"/>
                      <a:gd name="T8" fmla="*/ 0 w 478"/>
                      <a:gd name="T9" fmla="*/ 224 h 447"/>
                    </a:gdLst>
                    <a:ahLst/>
                    <a:cxnLst>
                      <a:cxn ang="0">
                        <a:pos x="T0" y="T1"/>
                      </a:cxn>
                      <a:cxn ang="0">
                        <a:pos x="T2" y="T3"/>
                      </a:cxn>
                      <a:cxn ang="0">
                        <a:pos x="T4" y="T5"/>
                      </a:cxn>
                      <a:cxn ang="0">
                        <a:pos x="T6" y="T7"/>
                      </a:cxn>
                      <a:cxn ang="0">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4" name="Freeform 66"/>
                  <p:cNvSpPr>
                    <a:spLocks/>
                  </p:cNvSpPr>
                  <p:nvPr/>
                </p:nvSpPr>
                <p:spPr bwMode="auto">
                  <a:xfrm>
                    <a:off x="1988" y="2152"/>
                    <a:ext cx="164" cy="220"/>
                  </a:xfrm>
                  <a:custGeom>
                    <a:avLst/>
                    <a:gdLst>
                      <a:gd name="T0" fmla="*/ 0 w 493"/>
                      <a:gd name="T1" fmla="*/ 140 h 661"/>
                      <a:gd name="T2" fmla="*/ 493 w 493"/>
                      <a:gd name="T3" fmla="*/ 0 h 661"/>
                      <a:gd name="T4" fmla="*/ 493 w 493"/>
                      <a:gd name="T5" fmla="*/ 437 h 661"/>
                      <a:gd name="T6" fmla="*/ 1 w 493"/>
                      <a:gd name="T7" fmla="*/ 661 h 661"/>
                      <a:gd name="T8" fmla="*/ 0 w 493"/>
                      <a:gd name="T9" fmla="*/ 140 h 661"/>
                    </a:gdLst>
                    <a:ahLst/>
                    <a:cxnLst>
                      <a:cxn ang="0">
                        <a:pos x="T0" y="T1"/>
                      </a:cxn>
                      <a:cxn ang="0">
                        <a:pos x="T2" y="T3"/>
                      </a:cxn>
                      <a:cxn ang="0">
                        <a:pos x="T4" y="T5"/>
                      </a:cxn>
                      <a:cxn ang="0">
                        <a:pos x="T6" y="T7"/>
                      </a:cxn>
                      <a:cxn ang="0">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5" name="Freeform 67"/>
                  <p:cNvSpPr>
                    <a:spLocks/>
                  </p:cNvSpPr>
                  <p:nvPr/>
                </p:nvSpPr>
                <p:spPr bwMode="auto">
                  <a:xfrm>
                    <a:off x="1543" y="1758"/>
                    <a:ext cx="406" cy="337"/>
                  </a:xfrm>
                  <a:custGeom>
                    <a:avLst/>
                    <a:gdLst>
                      <a:gd name="T0" fmla="*/ 49 w 1217"/>
                      <a:gd name="T1" fmla="*/ 0 h 1010"/>
                      <a:gd name="T2" fmla="*/ 1217 w 1217"/>
                      <a:gd name="T3" fmla="*/ 0 h 1010"/>
                      <a:gd name="T4" fmla="*/ 1170 w 1217"/>
                      <a:gd name="T5" fmla="*/ 1010 h 1010"/>
                      <a:gd name="T6" fmla="*/ 0 w 1217"/>
                      <a:gd name="T7" fmla="*/ 952 h 1010"/>
                      <a:gd name="T8" fmla="*/ 49 w 1217"/>
                      <a:gd name="T9" fmla="*/ 0 h 1010"/>
                    </a:gdLst>
                    <a:ahLst/>
                    <a:cxnLst>
                      <a:cxn ang="0">
                        <a:pos x="T0" y="T1"/>
                      </a:cxn>
                      <a:cxn ang="0">
                        <a:pos x="T2" y="T3"/>
                      </a:cxn>
                      <a:cxn ang="0">
                        <a:pos x="T4" y="T5"/>
                      </a:cxn>
                      <a:cxn ang="0">
                        <a:pos x="T6" y="T7"/>
                      </a:cxn>
                      <a:cxn ang="0">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7" name="Freeform 68"/>
                  <p:cNvSpPr>
                    <a:spLocks/>
                  </p:cNvSpPr>
                  <p:nvPr/>
                </p:nvSpPr>
                <p:spPr bwMode="auto">
                  <a:xfrm>
                    <a:off x="1278" y="2324"/>
                    <a:ext cx="757" cy="153"/>
                  </a:xfrm>
                  <a:custGeom>
                    <a:avLst/>
                    <a:gdLst>
                      <a:gd name="T0" fmla="*/ 369 w 2269"/>
                      <a:gd name="T1" fmla="*/ 0 h 460"/>
                      <a:gd name="T2" fmla="*/ 2269 w 2269"/>
                      <a:gd name="T3" fmla="*/ 187 h 460"/>
                      <a:gd name="T4" fmla="*/ 2135 w 2269"/>
                      <a:gd name="T5" fmla="*/ 356 h 460"/>
                      <a:gd name="T6" fmla="*/ 2005 w 2269"/>
                      <a:gd name="T7" fmla="*/ 460 h 460"/>
                      <a:gd name="T8" fmla="*/ 0 w 2269"/>
                      <a:gd name="T9" fmla="*/ 230 h 460"/>
                      <a:gd name="T10" fmla="*/ 150 w 2269"/>
                      <a:gd name="T11" fmla="*/ 165 h 460"/>
                      <a:gd name="T12" fmla="*/ 369 w 2269"/>
                      <a:gd name="T13" fmla="*/ 0 h 460"/>
                    </a:gdLst>
                    <a:ahLst/>
                    <a:cxnLst>
                      <a:cxn ang="0">
                        <a:pos x="T0" y="T1"/>
                      </a:cxn>
                      <a:cxn ang="0">
                        <a:pos x="T2" y="T3"/>
                      </a:cxn>
                      <a:cxn ang="0">
                        <a:pos x="T4" y="T5"/>
                      </a:cxn>
                      <a:cxn ang="0">
                        <a:pos x="T6" y="T7"/>
                      </a:cxn>
                      <a:cxn ang="0">
                        <a:pos x="T8" y="T9"/>
                      </a:cxn>
                      <a:cxn ang="0">
                        <a:pos x="T10" y="T11"/>
                      </a:cxn>
                      <a:cxn ang="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158" name="Group 69"/>
                  <p:cNvGrpSpPr>
                    <a:grpSpLocks/>
                  </p:cNvGrpSpPr>
                  <p:nvPr/>
                </p:nvGrpSpPr>
                <p:grpSpPr bwMode="auto">
                  <a:xfrm>
                    <a:off x="1988" y="2166"/>
                    <a:ext cx="163" cy="193"/>
                    <a:chOff x="1988" y="2166"/>
                    <a:chExt cx="163" cy="193"/>
                  </a:xfrm>
                </p:grpSpPr>
                <p:sp>
                  <p:nvSpPr>
                    <p:cNvPr id="242" name="Line 70"/>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3" name="Line 71"/>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4" name="Line 72"/>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5" name="Line 73"/>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6" name="Line 74"/>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7" name="Line 75"/>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8" name="Line 76"/>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9" name="Line 77"/>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50" name="Line 78"/>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59" name="Group 79"/>
                  <p:cNvGrpSpPr>
                    <a:grpSpLocks/>
                  </p:cNvGrpSpPr>
                  <p:nvPr/>
                </p:nvGrpSpPr>
                <p:grpSpPr bwMode="auto">
                  <a:xfrm>
                    <a:off x="1488" y="1682"/>
                    <a:ext cx="535" cy="494"/>
                    <a:chOff x="1488" y="1682"/>
                    <a:chExt cx="535" cy="494"/>
                  </a:xfrm>
                </p:grpSpPr>
                <p:grpSp>
                  <p:nvGrpSpPr>
                    <p:cNvPr id="225" name="Group 80"/>
                    <p:cNvGrpSpPr>
                      <a:grpSpLocks/>
                    </p:cNvGrpSpPr>
                    <p:nvPr/>
                  </p:nvGrpSpPr>
                  <p:grpSpPr bwMode="auto">
                    <a:xfrm>
                      <a:off x="1488" y="1682"/>
                      <a:ext cx="535" cy="494"/>
                      <a:chOff x="1488" y="1682"/>
                      <a:chExt cx="535" cy="494"/>
                    </a:xfrm>
                  </p:grpSpPr>
                  <p:grpSp>
                    <p:nvGrpSpPr>
                      <p:cNvPr id="227" name="Group 81"/>
                      <p:cNvGrpSpPr>
                        <a:grpSpLocks/>
                      </p:cNvGrpSpPr>
                      <p:nvPr/>
                    </p:nvGrpSpPr>
                    <p:grpSpPr bwMode="auto">
                      <a:xfrm>
                        <a:off x="1488" y="1682"/>
                        <a:ext cx="535" cy="494"/>
                        <a:chOff x="1488" y="1682"/>
                        <a:chExt cx="535" cy="494"/>
                      </a:xfrm>
                    </p:grpSpPr>
                    <p:sp>
                      <p:nvSpPr>
                        <p:cNvPr id="238" name="Freeform 82"/>
                        <p:cNvSpPr>
                          <a:spLocks/>
                        </p:cNvSpPr>
                        <p:nvPr/>
                      </p:nvSpPr>
                      <p:spPr bwMode="auto">
                        <a:xfrm>
                          <a:off x="1488" y="1682"/>
                          <a:ext cx="534" cy="494"/>
                        </a:xfrm>
                        <a:custGeom>
                          <a:avLst/>
                          <a:gdLst>
                            <a:gd name="T0" fmla="*/ 128 w 1603"/>
                            <a:gd name="T1" fmla="*/ 25 h 1484"/>
                            <a:gd name="T2" fmla="*/ 266 w 1603"/>
                            <a:gd name="T3" fmla="*/ 18 h 1484"/>
                            <a:gd name="T4" fmla="*/ 452 w 1603"/>
                            <a:gd name="T5" fmla="*/ 5 h 1484"/>
                            <a:gd name="T6" fmla="*/ 646 w 1603"/>
                            <a:gd name="T7" fmla="*/ 0 h 1484"/>
                            <a:gd name="T8" fmla="*/ 874 w 1603"/>
                            <a:gd name="T9" fmla="*/ 0 h 1484"/>
                            <a:gd name="T10" fmla="*/ 1034 w 1603"/>
                            <a:gd name="T11" fmla="*/ 3 h 1484"/>
                            <a:gd name="T12" fmla="*/ 1279 w 1603"/>
                            <a:gd name="T13" fmla="*/ 11 h 1484"/>
                            <a:gd name="T14" fmla="*/ 1517 w 1603"/>
                            <a:gd name="T15" fmla="*/ 24 h 1484"/>
                            <a:gd name="T16" fmla="*/ 1573 w 1603"/>
                            <a:gd name="T17" fmla="*/ 26 h 1484"/>
                            <a:gd name="T18" fmla="*/ 1586 w 1603"/>
                            <a:gd name="T19" fmla="*/ 31 h 1484"/>
                            <a:gd name="T20" fmla="*/ 1594 w 1603"/>
                            <a:gd name="T21" fmla="*/ 38 h 1484"/>
                            <a:gd name="T22" fmla="*/ 1602 w 1603"/>
                            <a:gd name="T23" fmla="*/ 49 h 1484"/>
                            <a:gd name="T24" fmla="*/ 1603 w 1603"/>
                            <a:gd name="T25" fmla="*/ 61 h 1484"/>
                            <a:gd name="T26" fmla="*/ 1543 w 1603"/>
                            <a:gd name="T27" fmla="*/ 1456 h 1484"/>
                            <a:gd name="T28" fmla="*/ 1536 w 1603"/>
                            <a:gd name="T29" fmla="*/ 1478 h 1484"/>
                            <a:gd name="T30" fmla="*/ 1517 w 1603"/>
                            <a:gd name="T31" fmla="*/ 1484 h 1484"/>
                            <a:gd name="T32" fmla="*/ 999 w 1603"/>
                            <a:gd name="T33" fmla="*/ 1449 h 1484"/>
                            <a:gd name="T34" fmla="*/ 491 w 1603"/>
                            <a:gd name="T35" fmla="*/ 1413 h 1484"/>
                            <a:gd name="T36" fmla="*/ 24 w 1603"/>
                            <a:gd name="T37" fmla="*/ 1379 h 1484"/>
                            <a:gd name="T38" fmla="*/ 0 w 1603"/>
                            <a:gd name="T39" fmla="*/ 1343 h 1484"/>
                            <a:gd name="T40" fmla="*/ 72 w 1603"/>
                            <a:gd name="T41" fmla="*/ 70 h 1484"/>
                            <a:gd name="T42" fmla="*/ 128 w 1603"/>
                            <a:gd name="T43" fmla="*/ 25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39" name="Arc 83"/>
                        <p:cNvSpPr>
                          <a:spLocks/>
                        </p:cNvSpPr>
                        <p:nvPr/>
                      </p:nvSpPr>
                      <p:spPr bwMode="auto">
                        <a:xfrm>
                          <a:off x="2009" y="1690"/>
                          <a:ext cx="14" cy="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40" name="Arc 84"/>
                        <p:cNvSpPr>
                          <a:spLocks/>
                        </p:cNvSpPr>
                        <p:nvPr/>
                      </p:nvSpPr>
                      <p:spPr bwMode="auto">
                        <a:xfrm>
                          <a:off x="1511" y="1690"/>
                          <a:ext cx="27" cy="20"/>
                        </a:xfrm>
                        <a:custGeom>
                          <a:avLst/>
                          <a:gdLst>
                            <a:gd name="G0" fmla="+- 21600 0 0"/>
                            <a:gd name="G1" fmla="+- 21585 0 0"/>
                            <a:gd name="G2" fmla="+- 21600 0 0"/>
                            <a:gd name="T0" fmla="*/ 0 w 21600"/>
                            <a:gd name="T1" fmla="*/ 21585 h 21585"/>
                            <a:gd name="T2" fmla="*/ 20785 w 21600"/>
                            <a:gd name="T3" fmla="*/ 0 h 21585"/>
                            <a:gd name="T4" fmla="*/ 21600 w 21600"/>
                            <a:gd name="T5" fmla="*/ 21585 h 21585"/>
                          </a:gdLst>
                          <a:ahLst/>
                          <a:cxnLst>
                            <a:cxn ang="0">
                              <a:pos x="T0" y="T1"/>
                            </a:cxn>
                            <a:cxn ang="0">
                              <a:pos x="T2" y="T3"/>
                            </a:cxn>
                            <a:cxn ang="0">
                              <a:pos x="T4" y="T5"/>
                            </a:cxn>
                          </a:cxnLst>
                          <a:rect l="0" t="0" r="r" b="b"/>
                          <a:pathLst>
                            <a:path w="21600" h="21585" fill="none" extrusionOk="0">
                              <a:moveTo>
                                <a:pt x="0" y="21584"/>
                              </a:moveTo>
                              <a:cubicBezTo>
                                <a:pt x="0" y="9972"/>
                                <a:pt x="9181" y="438"/>
                                <a:pt x="20785" y="0"/>
                              </a:cubicBezTo>
                            </a:path>
                            <a:path w="21600" h="21585" stroke="0" extrusionOk="0">
                              <a:moveTo>
                                <a:pt x="0" y="21584"/>
                              </a:moveTo>
                              <a:cubicBezTo>
                                <a:pt x="0" y="9972"/>
                                <a:pt x="9181" y="438"/>
                                <a:pt x="20785" y="0"/>
                              </a:cubicBezTo>
                              <a:lnTo>
                                <a:pt x="2160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41" name="Arc 85"/>
                        <p:cNvSpPr>
                          <a:spLocks/>
                        </p:cNvSpPr>
                        <p:nvPr/>
                      </p:nvSpPr>
                      <p:spPr bwMode="auto">
                        <a:xfrm>
                          <a:off x="1488" y="2128"/>
                          <a:ext cx="11" cy="1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nvGrpSpPr>
                      <p:cNvPr id="228" name="Group 86"/>
                      <p:cNvGrpSpPr>
                        <a:grpSpLocks/>
                      </p:cNvGrpSpPr>
                      <p:nvPr/>
                    </p:nvGrpSpPr>
                    <p:grpSpPr bwMode="auto">
                      <a:xfrm>
                        <a:off x="1544" y="1758"/>
                        <a:ext cx="406" cy="337"/>
                        <a:chOff x="1544" y="1758"/>
                        <a:chExt cx="406" cy="337"/>
                      </a:xfrm>
                    </p:grpSpPr>
                    <p:grpSp>
                      <p:nvGrpSpPr>
                        <p:cNvPr id="229" name="Group 87"/>
                        <p:cNvGrpSpPr>
                          <a:grpSpLocks/>
                        </p:cNvGrpSpPr>
                        <p:nvPr/>
                      </p:nvGrpSpPr>
                      <p:grpSpPr bwMode="auto">
                        <a:xfrm>
                          <a:off x="1544" y="1758"/>
                          <a:ext cx="406" cy="337"/>
                          <a:chOff x="1544" y="1758"/>
                          <a:chExt cx="406" cy="337"/>
                        </a:xfrm>
                      </p:grpSpPr>
                      <p:sp>
                        <p:nvSpPr>
                          <p:cNvPr id="234" name="Freeform 88"/>
                          <p:cNvSpPr>
                            <a:spLocks/>
                          </p:cNvSpPr>
                          <p:nvPr/>
                        </p:nvSpPr>
                        <p:spPr bwMode="auto">
                          <a:xfrm>
                            <a:off x="1560" y="1758"/>
                            <a:ext cx="389" cy="7"/>
                          </a:xfrm>
                          <a:custGeom>
                            <a:avLst/>
                            <a:gdLst>
                              <a:gd name="T0" fmla="*/ 0 w 1167"/>
                              <a:gd name="T1" fmla="*/ 0 h 21"/>
                              <a:gd name="T2" fmla="*/ 1167 w 1167"/>
                              <a:gd name="T3" fmla="*/ 1 h 21"/>
                              <a:gd name="T4" fmla="*/ 1141 w 1167"/>
                              <a:gd name="T5" fmla="*/ 21 h 21"/>
                              <a:gd name="T6" fmla="*/ 25 w 1167"/>
                              <a:gd name="T7" fmla="*/ 21 h 21"/>
                              <a:gd name="T8" fmla="*/ 0 w 1167"/>
                              <a:gd name="T9" fmla="*/ 0 h 21"/>
                            </a:gdLst>
                            <a:ahLst/>
                            <a:cxnLst>
                              <a:cxn ang="0">
                                <a:pos x="T0" y="T1"/>
                              </a:cxn>
                              <a:cxn ang="0">
                                <a:pos x="T2" y="T3"/>
                              </a:cxn>
                              <a:cxn ang="0">
                                <a:pos x="T4" y="T5"/>
                              </a:cxn>
                              <a:cxn ang="0">
                                <a:pos x="T6" y="T7"/>
                              </a:cxn>
                              <a:cxn ang="0">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35" name="Freeform 89"/>
                          <p:cNvSpPr>
                            <a:spLocks/>
                          </p:cNvSpPr>
                          <p:nvPr/>
                        </p:nvSpPr>
                        <p:spPr bwMode="auto">
                          <a:xfrm>
                            <a:off x="1925" y="1758"/>
                            <a:ext cx="25" cy="337"/>
                          </a:xfrm>
                          <a:custGeom>
                            <a:avLst/>
                            <a:gdLst>
                              <a:gd name="T0" fmla="*/ 47 w 75"/>
                              <a:gd name="T1" fmla="*/ 20 h 1010"/>
                              <a:gd name="T2" fmla="*/ 75 w 75"/>
                              <a:gd name="T3" fmla="*/ 0 h 1010"/>
                              <a:gd name="T4" fmla="*/ 48 w 75"/>
                              <a:gd name="T5" fmla="*/ 548 h 1010"/>
                              <a:gd name="T6" fmla="*/ 25 w 75"/>
                              <a:gd name="T7" fmla="*/ 1010 h 1010"/>
                              <a:gd name="T8" fmla="*/ 0 w 75"/>
                              <a:gd name="T9" fmla="*/ 981 h 1010"/>
                              <a:gd name="T10" fmla="*/ 47 w 75"/>
                              <a:gd name="T11" fmla="*/ 20 h 1010"/>
                            </a:gdLst>
                            <a:ahLst/>
                            <a:cxnLst>
                              <a:cxn ang="0">
                                <a:pos x="T0" y="T1"/>
                              </a:cxn>
                              <a:cxn ang="0">
                                <a:pos x="T2" y="T3"/>
                              </a:cxn>
                              <a:cxn ang="0">
                                <a:pos x="T4" y="T5"/>
                              </a:cxn>
                              <a:cxn ang="0">
                                <a:pos x="T6" y="T7"/>
                              </a:cxn>
                              <a:cxn ang="0">
                                <a:pos x="T8" y="T9"/>
                              </a:cxn>
                              <a:cxn ang="0">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36" name="Freeform 90"/>
                          <p:cNvSpPr>
                            <a:spLocks/>
                          </p:cNvSpPr>
                          <p:nvPr/>
                        </p:nvSpPr>
                        <p:spPr bwMode="auto">
                          <a:xfrm>
                            <a:off x="1544" y="2067"/>
                            <a:ext cx="389" cy="28"/>
                          </a:xfrm>
                          <a:custGeom>
                            <a:avLst/>
                            <a:gdLst>
                              <a:gd name="T0" fmla="*/ 28 w 1169"/>
                              <a:gd name="T1" fmla="*/ 0 h 83"/>
                              <a:gd name="T2" fmla="*/ 0 w 1169"/>
                              <a:gd name="T3" fmla="*/ 26 h 83"/>
                              <a:gd name="T4" fmla="*/ 1169 w 1169"/>
                              <a:gd name="T5" fmla="*/ 83 h 83"/>
                              <a:gd name="T6" fmla="*/ 1144 w 1169"/>
                              <a:gd name="T7" fmla="*/ 55 h 83"/>
                              <a:gd name="T8" fmla="*/ 28 w 1169"/>
                              <a:gd name="T9" fmla="*/ 0 h 83"/>
                            </a:gdLst>
                            <a:ahLst/>
                            <a:cxnLst>
                              <a:cxn ang="0">
                                <a:pos x="T0" y="T1"/>
                              </a:cxn>
                              <a:cxn ang="0">
                                <a:pos x="T2" y="T3"/>
                              </a:cxn>
                              <a:cxn ang="0">
                                <a:pos x="T4" y="T5"/>
                              </a:cxn>
                              <a:cxn ang="0">
                                <a:pos x="T6" y="T7"/>
                              </a:cxn>
                              <a:cxn ang="0">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37" name="Freeform 91"/>
                          <p:cNvSpPr>
                            <a:spLocks/>
                          </p:cNvSpPr>
                          <p:nvPr/>
                        </p:nvSpPr>
                        <p:spPr bwMode="auto">
                          <a:xfrm>
                            <a:off x="1544" y="1758"/>
                            <a:ext cx="24" cy="318"/>
                          </a:xfrm>
                          <a:custGeom>
                            <a:avLst/>
                            <a:gdLst>
                              <a:gd name="T0" fmla="*/ 49 w 74"/>
                              <a:gd name="T1" fmla="*/ 0 h 952"/>
                              <a:gd name="T2" fmla="*/ 74 w 74"/>
                              <a:gd name="T3" fmla="*/ 20 h 952"/>
                              <a:gd name="T4" fmla="*/ 28 w 74"/>
                              <a:gd name="T5" fmla="*/ 926 h 952"/>
                              <a:gd name="T6" fmla="*/ 0 w 74"/>
                              <a:gd name="T7" fmla="*/ 952 h 952"/>
                              <a:gd name="T8" fmla="*/ 49 w 74"/>
                              <a:gd name="T9" fmla="*/ 0 h 952"/>
                            </a:gdLst>
                            <a:ahLst/>
                            <a:cxnLst>
                              <a:cxn ang="0">
                                <a:pos x="T0" y="T1"/>
                              </a:cxn>
                              <a:cxn ang="0">
                                <a:pos x="T2" y="T3"/>
                              </a:cxn>
                              <a:cxn ang="0">
                                <a:pos x="T4" y="T5"/>
                              </a:cxn>
                              <a:cxn ang="0">
                                <a:pos x="T6" y="T7"/>
                              </a:cxn>
                              <a:cxn ang="0">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nvGrpSpPr>
                        <p:cNvPr id="230" name="Group 92"/>
                        <p:cNvGrpSpPr>
                          <a:grpSpLocks/>
                        </p:cNvGrpSpPr>
                        <p:nvPr/>
                      </p:nvGrpSpPr>
                      <p:grpSpPr bwMode="auto">
                        <a:xfrm>
                          <a:off x="1552" y="1765"/>
                          <a:ext cx="388" cy="320"/>
                          <a:chOff x="1552" y="1765"/>
                          <a:chExt cx="388" cy="320"/>
                        </a:xfrm>
                      </p:grpSpPr>
                      <p:sp>
                        <p:nvSpPr>
                          <p:cNvPr id="231" name="Freeform 93"/>
                          <p:cNvSpPr>
                            <a:spLocks/>
                          </p:cNvSpPr>
                          <p:nvPr/>
                        </p:nvSpPr>
                        <p:spPr bwMode="auto">
                          <a:xfrm>
                            <a:off x="1552" y="1765"/>
                            <a:ext cx="388" cy="320"/>
                          </a:xfrm>
                          <a:custGeom>
                            <a:avLst/>
                            <a:gdLst>
                              <a:gd name="T0" fmla="*/ 48 w 1164"/>
                              <a:gd name="T1" fmla="*/ 0 h 961"/>
                              <a:gd name="T2" fmla="*/ 1164 w 1164"/>
                              <a:gd name="T3" fmla="*/ 0 h 961"/>
                              <a:gd name="T4" fmla="*/ 1118 w 1164"/>
                              <a:gd name="T5" fmla="*/ 961 h 961"/>
                              <a:gd name="T6" fmla="*/ 0 w 1164"/>
                              <a:gd name="T7" fmla="*/ 906 h 961"/>
                              <a:gd name="T8" fmla="*/ 48 w 1164"/>
                              <a:gd name="T9" fmla="*/ 0 h 961"/>
                            </a:gdLst>
                            <a:ahLst/>
                            <a:cxnLst>
                              <a:cxn ang="0">
                                <a:pos x="T0" y="T1"/>
                              </a:cxn>
                              <a:cxn ang="0">
                                <a:pos x="T2" y="T3"/>
                              </a:cxn>
                              <a:cxn ang="0">
                                <a:pos x="T4" y="T5"/>
                              </a:cxn>
                              <a:cxn ang="0">
                                <a:pos x="T6" y="T7"/>
                              </a:cxn>
                              <a:cxn ang="0">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32" name="Freeform 94"/>
                          <p:cNvSpPr>
                            <a:spLocks/>
                          </p:cNvSpPr>
                          <p:nvPr/>
                        </p:nvSpPr>
                        <p:spPr bwMode="auto">
                          <a:xfrm>
                            <a:off x="1566" y="1778"/>
                            <a:ext cx="361" cy="296"/>
                          </a:xfrm>
                          <a:custGeom>
                            <a:avLst/>
                            <a:gdLst>
                              <a:gd name="T0" fmla="*/ 40 w 1085"/>
                              <a:gd name="T1" fmla="*/ 1 h 888"/>
                              <a:gd name="T2" fmla="*/ 1085 w 1085"/>
                              <a:gd name="T3" fmla="*/ 0 h 888"/>
                              <a:gd name="T4" fmla="*/ 1040 w 1085"/>
                              <a:gd name="T5" fmla="*/ 888 h 888"/>
                              <a:gd name="T6" fmla="*/ 0 w 1085"/>
                              <a:gd name="T7" fmla="*/ 843 h 888"/>
                              <a:gd name="T8" fmla="*/ 40 w 1085"/>
                              <a:gd name="T9" fmla="*/ 1 h 888"/>
                            </a:gdLst>
                            <a:ahLst/>
                            <a:cxnLst>
                              <a:cxn ang="0">
                                <a:pos x="T0" y="T1"/>
                              </a:cxn>
                              <a:cxn ang="0">
                                <a:pos x="T2" y="T3"/>
                              </a:cxn>
                              <a:cxn ang="0">
                                <a:pos x="T4" y="T5"/>
                              </a:cxn>
                              <a:cxn ang="0">
                                <a:pos x="T6" y="T7"/>
                              </a:cxn>
                              <a:cxn ang="0">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233" name="Freeform 95"/>
                          <p:cNvSpPr>
                            <a:spLocks/>
                          </p:cNvSpPr>
                          <p:nvPr/>
                        </p:nvSpPr>
                        <p:spPr bwMode="auto">
                          <a:xfrm>
                            <a:off x="1572" y="1795"/>
                            <a:ext cx="341" cy="267"/>
                          </a:xfrm>
                          <a:custGeom>
                            <a:avLst/>
                            <a:gdLst>
                              <a:gd name="T0" fmla="*/ 37 w 1023"/>
                              <a:gd name="T1" fmla="*/ 0 h 801"/>
                              <a:gd name="T2" fmla="*/ 1023 w 1023"/>
                              <a:gd name="T3" fmla="*/ 0 h 801"/>
                              <a:gd name="T4" fmla="*/ 982 w 1023"/>
                              <a:gd name="T5" fmla="*/ 801 h 801"/>
                              <a:gd name="T6" fmla="*/ 0 w 1023"/>
                              <a:gd name="T7" fmla="*/ 761 h 801"/>
                              <a:gd name="T8" fmla="*/ 37 w 1023"/>
                              <a:gd name="T9" fmla="*/ 0 h 801"/>
                            </a:gdLst>
                            <a:ahLst/>
                            <a:cxnLst>
                              <a:cxn ang="0">
                                <a:pos x="T0" y="T1"/>
                              </a:cxn>
                              <a:cxn ang="0">
                                <a:pos x="T2" y="T3"/>
                              </a:cxn>
                              <a:cxn ang="0">
                                <a:pos x="T4" y="T5"/>
                              </a:cxn>
                              <a:cxn ang="0">
                                <a:pos x="T6" y="T7"/>
                              </a:cxn>
                              <a:cxn ang="0">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grpSp>
                <p:sp>
                  <p:nvSpPr>
                    <p:cNvPr id="226" name="Freeform 96"/>
                    <p:cNvSpPr>
                      <a:spLocks/>
                    </p:cNvSpPr>
                    <p:nvPr/>
                  </p:nvSpPr>
                  <p:spPr bwMode="auto">
                    <a:xfrm>
                      <a:off x="1917" y="2136"/>
                      <a:ext cx="22" cy="8"/>
                    </a:xfrm>
                    <a:custGeom>
                      <a:avLst/>
                      <a:gdLst>
                        <a:gd name="T0" fmla="*/ 0 w 67"/>
                        <a:gd name="T1" fmla="*/ 0 h 23"/>
                        <a:gd name="T2" fmla="*/ 67 w 67"/>
                        <a:gd name="T3" fmla="*/ 1 h 23"/>
                        <a:gd name="T4" fmla="*/ 67 w 67"/>
                        <a:gd name="T5" fmla="*/ 23 h 23"/>
                        <a:gd name="T6" fmla="*/ 0 w 67"/>
                        <a:gd name="T7" fmla="*/ 20 h 23"/>
                        <a:gd name="T8" fmla="*/ 0 w 67"/>
                        <a:gd name="T9" fmla="*/ 0 h 23"/>
                      </a:gdLst>
                      <a:ahLst/>
                      <a:cxnLst>
                        <a:cxn ang="0">
                          <a:pos x="T0" y="T1"/>
                        </a:cxn>
                        <a:cxn ang="0">
                          <a:pos x="T2" y="T3"/>
                        </a:cxn>
                        <a:cxn ang="0">
                          <a:pos x="T4" y="T5"/>
                        </a:cxn>
                        <a:cxn ang="0">
                          <a:pos x="T6" y="T7"/>
                        </a:cxn>
                        <a:cxn ang="0">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nvGrpSpPr>
                  <p:cNvPr id="160" name="Group 97"/>
                  <p:cNvGrpSpPr>
                    <a:grpSpLocks/>
                  </p:cNvGrpSpPr>
                  <p:nvPr/>
                </p:nvGrpSpPr>
                <p:grpSpPr bwMode="auto">
                  <a:xfrm>
                    <a:off x="1279" y="2333"/>
                    <a:ext cx="756" cy="171"/>
                    <a:chOff x="1279" y="2333"/>
                    <a:chExt cx="756" cy="171"/>
                  </a:xfrm>
                </p:grpSpPr>
                <p:sp>
                  <p:nvSpPr>
                    <p:cNvPr id="161" name="Freeform 98"/>
                    <p:cNvSpPr>
                      <a:spLocks/>
                    </p:cNvSpPr>
                    <p:nvPr/>
                  </p:nvSpPr>
                  <p:spPr bwMode="auto">
                    <a:xfrm>
                      <a:off x="1800" y="2384"/>
                      <a:ext cx="181" cy="75"/>
                    </a:xfrm>
                    <a:custGeom>
                      <a:avLst/>
                      <a:gdLst>
                        <a:gd name="T0" fmla="*/ 210 w 545"/>
                        <a:gd name="T1" fmla="*/ 0 h 225"/>
                        <a:gd name="T2" fmla="*/ 83 w 545"/>
                        <a:gd name="T3" fmla="*/ 131 h 225"/>
                        <a:gd name="T4" fmla="*/ 0 w 545"/>
                        <a:gd name="T5" fmla="*/ 188 h 225"/>
                        <a:gd name="T6" fmla="*/ 357 w 545"/>
                        <a:gd name="T7" fmla="*/ 225 h 225"/>
                        <a:gd name="T8" fmla="*/ 439 w 545"/>
                        <a:gd name="T9" fmla="*/ 154 h 225"/>
                        <a:gd name="T10" fmla="*/ 545 w 545"/>
                        <a:gd name="T11" fmla="*/ 30 h 225"/>
                        <a:gd name="T12" fmla="*/ 210 w 545"/>
                        <a:gd name="T13" fmla="*/ 0 h 225"/>
                      </a:gdLst>
                      <a:ahLst/>
                      <a:cxnLst>
                        <a:cxn ang="0">
                          <a:pos x="T0" y="T1"/>
                        </a:cxn>
                        <a:cxn ang="0">
                          <a:pos x="T2" y="T3"/>
                        </a:cxn>
                        <a:cxn ang="0">
                          <a:pos x="T4" y="T5"/>
                        </a:cxn>
                        <a:cxn ang="0">
                          <a:pos x="T6" y="T7"/>
                        </a:cxn>
                        <a:cxn ang="0">
                          <a:pos x="T8" y="T9"/>
                        </a:cxn>
                        <a:cxn ang="0">
                          <a:pos x="T10" y="T11"/>
                        </a:cxn>
                        <a:cxn ang="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164" name="Group 99"/>
                    <p:cNvGrpSpPr>
                      <a:grpSpLocks/>
                    </p:cNvGrpSpPr>
                    <p:nvPr/>
                  </p:nvGrpSpPr>
                  <p:grpSpPr bwMode="auto">
                    <a:xfrm>
                      <a:off x="1279" y="2333"/>
                      <a:ext cx="756" cy="171"/>
                      <a:chOff x="1279" y="2333"/>
                      <a:chExt cx="756" cy="171"/>
                    </a:xfrm>
                  </p:grpSpPr>
                  <p:sp>
                    <p:nvSpPr>
                      <p:cNvPr id="168" name="Freeform 100"/>
                      <p:cNvSpPr>
                        <a:spLocks/>
                      </p:cNvSpPr>
                      <p:nvPr/>
                    </p:nvSpPr>
                    <p:spPr bwMode="auto">
                      <a:xfrm>
                        <a:off x="1279" y="2400"/>
                        <a:ext cx="668" cy="104"/>
                      </a:xfrm>
                      <a:custGeom>
                        <a:avLst/>
                        <a:gdLst>
                          <a:gd name="T0" fmla="*/ 0 w 2005"/>
                          <a:gd name="T1" fmla="*/ 0 h 310"/>
                          <a:gd name="T2" fmla="*/ 0 w 2005"/>
                          <a:gd name="T3" fmla="*/ 80 h 310"/>
                          <a:gd name="T4" fmla="*/ 2005 w 2005"/>
                          <a:gd name="T5" fmla="*/ 310 h 310"/>
                          <a:gd name="T6" fmla="*/ 2004 w 2005"/>
                          <a:gd name="T7" fmla="*/ 229 h 310"/>
                          <a:gd name="T8" fmla="*/ 0 w 2005"/>
                          <a:gd name="T9" fmla="*/ 0 h 310"/>
                        </a:gdLst>
                        <a:ahLst/>
                        <a:cxnLst>
                          <a:cxn ang="0">
                            <a:pos x="T0" y="T1"/>
                          </a:cxn>
                          <a:cxn ang="0">
                            <a:pos x="T2" y="T3"/>
                          </a:cxn>
                          <a:cxn ang="0">
                            <a:pos x="T4" y="T5"/>
                          </a:cxn>
                          <a:cxn ang="0">
                            <a:pos x="T6" y="T7"/>
                          </a:cxn>
                          <a:cxn ang="0">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69" name="Freeform 101"/>
                      <p:cNvSpPr>
                        <a:spLocks/>
                      </p:cNvSpPr>
                      <p:nvPr/>
                    </p:nvSpPr>
                    <p:spPr bwMode="auto">
                      <a:xfrm>
                        <a:off x="1947" y="2386"/>
                        <a:ext cx="88" cy="118"/>
                      </a:xfrm>
                      <a:custGeom>
                        <a:avLst/>
                        <a:gdLst>
                          <a:gd name="T0" fmla="*/ 0 w 264"/>
                          <a:gd name="T1" fmla="*/ 273 h 353"/>
                          <a:gd name="T2" fmla="*/ 0 w 264"/>
                          <a:gd name="T3" fmla="*/ 353 h 353"/>
                          <a:gd name="T4" fmla="*/ 115 w 264"/>
                          <a:gd name="T5" fmla="*/ 272 h 353"/>
                          <a:gd name="T6" fmla="*/ 161 w 264"/>
                          <a:gd name="T7" fmla="*/ 224 h 353"/>
                          <a:gd name="T8" fmla="*/ 264 w 264"/>
                          <a:gd name="T9" fmla="*/ 100 h 353"/>
                          <a:gd name="T10" fmla="*/ 264 w 264"/>
                          <a:gd name="T11" fmla="*/ 0 h 353"/>
                          <a:gd name="T12" fmla="*/ 130 w 264"/>
                          <a:gd name="T13" fmla="*/ 168 h 353"/>
                          <a:gd name="T14" fmla="*/ 0 w 264"/>
                          <a:gd name="T15" fmla="*/ 273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0" name="Line 102"/>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nvGrpSpPr>
                      <p:cNvPr id="171" name="Group 103"/>
                      <p:cNvGrpSpPr>
                        <a:grpSpLocks/>
                      </p:cNvGrpSpPr>
                      <p:nvPr/>
                    </p:nvGrpSpPr>
                    <p:grpSpPr bwMode="auto">
                      <a:xfrm>
                        <a:off x="1323" y="2333"/>
                        <a:ext cx="643" cy="127"/>
                        <a:chOff x="1323" y="2333"/>
                        <a:chExt cx="643" cy="127"/>
                      </a:xfrm>
                    </p:grpSpPr>
                    <p:sp>
                      <p:nvSpPr>
                        <p:cNvPr id="176" name="Freeform 104"/>
                        <p:cNvSpPr>
                          <a:spLocks/>
                        </p:cNvSpPr>
                        <p:nvPr/>
                      </p:nvSpPr>
                      <p:spPr bwMode="auto">
                        <a:xfrm>
                          <a:off x="1323" y="2338"/>
                          <a:ext cx="494" cy="102"/>
                        </a:xfrm>
                        <a:custGeom>
                          <a:avLst/>
                          <a:gdLst>
                            <a:gd name="T0" fmla="*/ 255 w 1484"/>
                            <a:gd name="T1" fmla="*/ 0 h 308"/>
                            <a:gd name="T2" fmla="*/ 79 w 1484"/>
                            <a:gd name="T3" fmla="*/ 135 h 308"/>
                            <a:gd name="T4" fmla="*/ 0 w 1484"/>
                            <a:gd name="T5" fmla="*/ 177 h 308"/>
                            <a:gd name="T6" fmla="*/ 1259 w 1484"/>
                            <a:gd name="T7" fmla="*/ 308 h 308"/>
                            <a:gd name="T8" fmla="*/ 1349 w 1484"/>
                            <a:gd name="T9" fmla="*/ 248 h 308"/>
                            <a:gd name="T10" fmla="*/ 1484 w 1484"/>
                            <a:gd name="T11" fmla="*/ 124 h 308"/>
                            <a:gd name="T12" fmla="*/ 255 w 1484"/>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nvGrpSpPr>
                        <p:cNvPr id="177" name="Group 105"/>
                        <p:cNvGrpSpPr>
                          <a:grpSpLocks/>
                        </p:cNvGrpSpPr>
                        <p:nvPr/>
                      </p:nvGrpSpPr>
                      <p:grpSpPr bwMode="auto">
                        <a:xfrm>
                          <a:off x="1335" y="2333"/>
                          <a:ext cx="631" cy="127"/>
                          <a:chOff x="1335" y="2333"/>
                          <a:chExt cx="631" cy="127"/>
                        </a:xfrm>
                      </p:grpSpPr>
                      <p:grpSp>
                        <p:nvGrpSpPr>
                          <p:cNvPr id="178" name="Group 106"/>
                          <p:cNvGrpSpPr>
                            <a:grpSpLocks/>
                          </p:cNvGrpSpPr>
                          <p:nvPr/>
                        </p:nvGrpSpPr>
                        <p:grpSpPr bwMode="auto">
                          <a:xfrm>
                            <a:off x="1345" y="2333"/>
                            <a:ext cx="461" cy="105"/>
                            <a:chOff x="1345" y="2333"/>
                            <a:chExt cx="461" cy="105"/>
                          </a:xfrm>
                        </p:grpSpPr>
                        <p:grpSp>
                          <p:nvGrpSpPr>
                            <p:cNvPr id="192" name="Group 107"/>
                            <p:cNvGrpSpPr>
                              <a:grpSpLocks/>
                            </p:cNvGrpSpPr>
                            <p:nvPr/>
                          </p:nvGrpSpPr>
                          <p:grpSpPr bwMode="auto">
                            <a:xfrm>
                              <a:off x="1345" y="2333"/>
                              <a:ext cx="96" cy="70"/>
                              <a:chOff x="1345" y="2333"/>
                              <a:chExt cx="96" cy="70"/>
                            </a:xfrm>
                          </p:grpSpPr>
                          <p:sp>
                            <p:nvSpPr>
                              <p:cNvPr id="223" name="Line 108"/>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24" name="Line 109"/>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3" name="Group 110"/>
                            <p:cNvGrpSpPr>
                              <a:grpSpLocks/>
                            </p:cNvGrpSpPr>
                            <p:nvPr/>
                          </p:nvGrpSpPr>
                          <p:grpSpPr bwMode="auto">
                            <a:xfrm>
                              <a:off x="1383" y="2336"/>
                              <a:ext cx="96" cy="71"/>
                              <a:chOff x="1383" y="2336"/>
                              <a:chExt cx="96" cy="71"/>
                            </a:xfrm>
                          </p:grpSpPr>
                          <p:sp>
                            <p:nvSpPr>
                              <p:cNvPr id="221" name="Line 111"/>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22" name="Line 112"/>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4" name="Group 113"/>
                            <p:cNvGrpSpPr>
                              <a:grpSpLocks/>
                            </p:cNvGrpSpPr>
                            <p:nvPr/>
                          </p:nvGrpSpPr>
                          <p:grpSpPr bwMode="auto">
                            <a:xfrm>
                              <a:off x="1421" y="2339"/>
                              <a:ext cx="97" cy="70"/>
                              <a:chOff x="1421" y="2339"/>
                              <a:chExt cx="97" cy="70"/>
                            </a:xfrm>
                          </p:grpSpPr>
                          <p:sp>
                            <p:nvSpPr>
                              <p:cNvPr id="219" name="Line 114"/>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20" name="Line 115"/>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5" name="Group 116"/>
                            <p:cNvGrpSpPr>
                              <a:grpSpLocks/>
                            </p:cNvGrpSpPr>
                            <p:nvPr/>
                          </p:nvGrpSpPr>
                          <p:grpSpPr bwMode="auto">
                            <a:xfrm>
                              <a:off x="1457" y="2344"/>
                              <a:ext cx="96" cy="70"/>
                              <a:chOff x="1457" y="2344"/>
                              <a:chExt cx="96" cy="70"/>
                            </a:xfrm>
                          </p:grpSpPr>
                          <p:sp>
                            <p:nvSpPr>
                              <p:cNvPr id="217" name="Line 117"/>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18" name="Line 118"/>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6" name="Group 119"/>
                            <p:cNvGrpSpPr>
                              <a:grpSpLocks/>
                            </p:cNvGrpSpPr>
                            <p:nvPr/>
                          </p:nvGrpSpPr>
                          <p:grpSpPr bwMode="auto">
                            <a:xfrm>
                              <a:off x="1496" y="2346"/>
                              <a:ext cx="96" cy="71"/>
                              <a:chOff x="1496" y="2346"/>
                              <a:chExt cx="96" cy="71"/>
                            </a:xfrm>
                          </p:grpSpPr>
                          <p:sp>
                            <p:nvSpPr>
                              <p:cNvPr id="215" name="Line 120"/>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16" name="Line 121"/>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7" name="Group 122"/>
                            <p:cNvGrpSpPr>
                              <a:grpSpLocks/>
                            </p:cNvGrpSpPr>
                            <p:nvPr/>
                          </p:nvGrpSpPr>
                          <p:grpSpPr bwMode="auto">
                            <a:xfrm>
                              <a:off x="1532" y="2349"/>
                              <a:ext cx="96" cy="70"/>
                              <a:chOff x="1532" y="2349"/>
                              <a:chExt cx="96" cy="70"/>
                            </a:xfrm>
                          </p:grpSpPr>
                          <p:sp>
                            <p:nvSpPr>
                              <p:cNvPr id="213" name="Line 123"/>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14" name="Line 124"/>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8" name="Group 125"/>
                            <p:cNvGrpSpPr>
                              <a:grpSpLocks/>
                            </p:cNvGrpSpPr>
                            <p:nvPr/>
                          </p:nvGrpSpPr>
                          <p:grpSpPr bwMode="auto">
                            <a:xfrm>
                              <a:off x="1568" y="2353"/>
                              <a:ext cx="97" cy="70"/>
                              <a:chOff x="1568" y="2353"/>
                              <a:chExt cx="97" cy="70"/>
                            </a:xfrm>
                          </p:grpSpPr>
                          <p:sp>
                            <p:nvSpPr>
                              <p:cNvPr id="211" name="Line 126"/>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12" name="Line 127"/>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99" name="Group 128"/>
                            <p:cNvGrpSpPr>
                              <a:grpSpLocks/>
                            </p:cNvGrpSpPr>
                            <p:nvPr/>
                          </p:nvGrpSpPr>
                          <p:grpSpPr bwMode="auto">
                            <a:xfrm>
                              <a:off x="1602" y="2358"/>
                              <a:ext cx="96" cy="70"/>
                              <a:chOff x="1602" y="2358"/>
                              <a:chExt cx="96" cy="70"/>
                            </a:xfrm>
                          </p:grpSpPr>
                          <p:sp>
                            <p:nvSpPr>
                              <p:cNvPr id="209" name="Line 129"/>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10" name="Line 130"/>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200" name="Group 131"/>
                            <p:cNvGrpSpPr>
                              <a:grpSpLocks/>
                            </p:cNvGrpSpPr>
                            <p:nvPr/>
                          </p:nvGrpSpPr>
                          <p:grpSpPr bwMode="auto">
                            <a:xfrm>
                              <a:off x="1638" y="2363"/>
                              <a:ext cx="97" cy="70"/>
                              <a:chOff x="1638" y="2363"/>
                              <a:chExt cx="97" cy="70"/>
                            </a:xfrm>
                          </p:grpSpPr>
                          <p:sp>
                            <p:nvSpPr>
                              <p:cNvPr id="207" name="Line 132"/>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08" name="Line 133"/>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201" name="Group 134"/>
                            <p:cNvGrpSpPr>
                              <a:grpSpLocks/>
                            </p:cNvGrpSpPr>
                            <p:nvPr/>
                          </p:nvGrpSpPr>
                          <p:grpSpPr bwMode="auto">
                            <a:xfrm>
                              <a:off x="1675" y="2365"/>
                              <a:ext cx="96" cy="70"/>
                              <a:chOff x="1675" y="2365"/>
                              <a:chExt cx="96" cy="70"/>
                            </a:xfrm>
                          </p:grpSpPr>
                          <p:sp>
                            <p:nvSpPr>
                              <p:cNvPr id="205" name="Line 135"/>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06" name="Line 136"/>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202" name="Group 137"/>
                            <p:cNvGrpSpPr>
                              <a:grpSpLocks/>
                            </p:cNvGrpSpPr>
                            <p:nvPr/>
                          </p:nvGrpSpPr>
                          <p:grpSpPr bwMode="auto">
                            <a:xfrm>
                              <a:off x="1710" y="2368"/>
                              <a:ext cx="96" cy="70"/>
                              <a:chOff x="1710" y="2368"/>
                              <a:chExt cx="96" cy="70"/>
                            </a:xfrm>
                          </p:grpSpPr>
                          <p:sp>
                            <p:nvSpPr>
                              <p:cNvPr id="203" name="Line 138"/>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04" name="Line 139"/>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grpSp>
                        <p:nvGrpSpPr>
                          <p:cNvPr id="179" name="Group 140"/>
                          <p:cNvGrpSpPr>
                            <a:grpSpLocks/>
                          </p:cNvGrpSpPr>
                          <p:nvPr/>
                        </p:nvGrpSpPr>
                        <p:grpSpPr bwMode="auto">
                          <a:xfrm>
                            <a:off x="1822" y="2379"/>
                            <a:ext cx="139" cy="81"/>
                            <a:chOff x="1822" y="2379"/>
                            <a:chExt cx="139" cy="81"/>
                          </a:xfrm>
                        </p:grpSpPr>
                        <p:grpSp>
                          <p:nvGrpSpPr>
                            <p:cNvPr id="183" name="Group 141"/>
                            <p:cNvGrpSpPr>
                              <a:grpSpLocks/>
                            </p:cNvGrpSpPr>
                            <p:nvPr/>
                          </p:nvGrpSpPr>
                          <p:grpSpPr bwMode="auto">
                            <a:xfrm>
                              <a:off x="1880" y="2384"/>
                              <a:ext cx="81" cy="76"/>
                              <a:chOff x="1880" y="2384"/>
                              <a:chExt cx="81" cy="76"/>
                            </a:xfrm>
                          </p:grpSpPr>
                          <p:sp>
                            <p:nvSpPr>
                              <p:cNvPr id="190" name="Line 142"/>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91" name="Line 143"/>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84" name="Group 144"/>
                            <p:cNvGrpSpPr>
                              <a:grpSpLocks/>
                            </p:cNvGrpSpPr>
                            <p:nvPr/>
                          </p:nvGrpSpPr>
                          <p:grpSpPr bwMode="auto">
                            <a:xfrm>
                              <a:off x="1851" y="2380"/>
                              <a:ext cx="83" cy="78"/>
                              <a:chOff x="1851" y="2380"/>
                              <a:chExt cx="83" cy="78"/>
                            </a:xfrm>
                          </p:grpSpPr>
                          <p:sp>
                            <p:nvSpPr>
                              <p:cNvPr id="188" name="Line 145"/>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89" name="Line 146"/>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185" name="Group 147"/>
                            <p:cNvGrpSpPr>
                              <a:grpSpLocks/>
                            </p:cNvGrpSpPr>
                            <p:nvPr/>
                          </p:nvGrpSpPr>
                          <p:grpSpPr bwMode="auto">
                            <a:xfrm>
                              <a:off x="1822" y="2379"/>
                              <a:ext cx="80" cy="75"/>
                              <a:chOff x="1822" y="2379"/>
                              <a:chExt cx="80" cy="75"/>
                            </a:xfrm>
                          </p:grpSpPr>
                          <p:sp>
                            <p:nvSpPr>
                              <p:cNvPr id="186" name="Line 148"/>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87" name="Line 149"/>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sp>
                        <p:nvSpPr>
                          <p:cNvPr id="180" name="Line 150"/>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81" name="Line 151"/>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82" name="Line 152"/>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grpSp>
                    <p:nvGrpSpPr>
                      <p:cNvPr id="172" name="Group 153"/>
                      <p:cNvGrpSpPr>
                        <a:grpSpLocks/>
                      </p:cNvGrpSpPr>
                      <p:nvPr/>
                    </p:nvGrpSpPr>
                    <p:grpSpPr bwMode="auto">
                      <a:xfrm>
                        <a:off x="1947" y="2396"/>
                        <a:ext cx="87" cy="89"/>
                        <a:chOff x="1947" y="2396"/>
                        <a:chExt cx="87" cy="89"/>
                      </a:xfrm>
                    </p:grpSpPr>
                    <p:sp>
                      <p:nvSpPr>
                        <p:cNvPr id="173" name="Line 154"/>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75" name="Line 155"/>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grpSp>
            </p:grpSp>
          </p:grpSp>
          <p:grpSp>
            <p:nvGrpSpPr>
              <p:cNvPr id="105" name="Group 156"/>
              <p:cNvGrpSpPr>
                <a:grpSpLocks/>
              </p:cNvGrpSpPr>
              <p:nvPr/>
            </p:nvGrpSpPr>
            <p:grpSpPr bwMode="auto">
              <a:xfrm>
                <a:off x="2932893" y="3913920"/>
                <a:ext cx="722308" cy="324887"/>
                <a:chOff x="2688" y="2208"/>
                <a:chExt cx="672" cy="240"/>
              </a:xfrm>
            </p:grpSpPr>
            <p:sp>
              <p:nvSpPr>
                <p:cNvPr id="127" name="AutoShape 157"/>
                <p:cNvSpPr>
                  <a:spLocks noChangeArrowheads="1"/>
                </p:cNvSpPr>
                <p:nvPr/>
              </p:nvSpPr>
              <p:spPr bwMode="auto">
                <a:xfrm>
                  <a:off x="2688" y="2208"/>
                  <a:ext cx="672" cy="240"/>
                </a:xfrm>
                <a:prstGeom prst="cube">
                  <a:avLst>
                    <a:gd name="adj" fmla="val 25000"/>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28" name="Oval 158"/>
                <p:cNvSpPr>
                  <a:spLocks noChangeArrowheads="1"/>
                </p:cNvSpPr>
                <p:nvPr/>
              </p:nvSpPr>
              <p:spPr bwMode="auto">
                <a:xfrm>
                  <a:off x="2784" y="2352"/>
                  <a:ext cx="48" cy="4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29" name="Oval 159"/>
                <p:cNvSpPr>
                  <a:spLocks noChangeArrowheads="1"/>
                </p:cNvSpPr>
                <p:nvPr/>
              </p:nvSpPr>
              <p:spPr bwMode="auto">
                <a:xfrm>
                  <a:off x="2880" y="2352"/>
                  <a:ext cx="48" cy="4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31" name="Oval 160"/>
                <p:cNvSpPr>
                  <a:spLocks noChangeArrowheads="1"/>
                </p:cNvSpPr>
                <p:nvPr/>
              </p:nvSpPr>
              <p:spPr bwMode="auto">
                <a:xfrm>
                  <a:off x="2976" y="2352"/>
                  <a:ext cx="48" cy="4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32" name="Oval 161"/>
                <p:cNvSpPr>
                  <a:spLocks noChangeArrowheads="1"/>
                </p:cNvSpPr>
                <p:nvPr/>
              </p:nvSpPr>
              <p:spPr bwMode="auto">
                <a:xfrm>
                  <a:off x="3072" y="2352"/>
                  <a:ext cx="48" cy="4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107" name="Line 162"/>
              <p:cNvSpPr>
                <a:spLocks noChangeShapeType="1"/>
              </p:cNvSpPr>
              <p:nvPr/>
            </p:nvSpPr>
            <p:spPr bwMode="auto">
              <a:xfrm flipV="1">
                <a:off x="3655201" y="4055057"/>
                <a:ext cx="480880" cy="12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08" name="Rectangle 163"/>
              <p:cNvSpPr>
                <a:spLocks noChangeArrowheads="1"/>
              </p:cNvSpPr>
              <p:nvPr/>
            </p:nvSpPr>
            <p:spPr bwMode="auto">
              <a:xfrm>
                <a:off x="2210585" y="2560471"/>
                <a:ext cx="928682" cy="647066"/>
              </a:xfrm>
              <a:prstGeom prst="rect">
                <a:avLst/>
              </a:prstGeom>
              <a:solidFill>
                <a:srgbClr val="DEDBD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lnSpc>
                    <a:spcPct val="80000"/>
                  </a:lnSpc>
                  <a:spcAft>
                    <a:spcPct val="20000"/>
                  </a:spcAft>
                  <a:buClr>
                    <a:schemeClr val="folHlink"/>
                  </a:buClr>
                  <a:buSzPct val="60000"/>
                  <a:buFont typeface="Wingdings" panose="05000000000000000000" pitchFamily="2" charset="2"/>
                  <a:buNone/>
                </a:pPr>
                <a:r>
                  <a:rPr lang="en-US" altLang="zh-CN" sz="1600" dirty="0">
                    <a:latin typeface="仿宋_GB2312" pitchFamily="49" charset="-122"/>
                    <a:ea typeface="仿宋_GB2312" pitchFamily="49" charset="-122"/>
                  </a:rPr>
                  <a:t>      </a:t>
                </a:r>
              </a:p>
              <a:p>
                <a:pPr algn="r">
                  <a:lnSpc>
                    <a:spcPct val="80000"/>
                  </a:lnSpc>
                  <a:spcAft>
                    <a:spcPct val="20000"/>
                  </a:spcAft>
                  <a:buClr>
                    <a:schemeClr val="folHlink"/>
                  </a:buClr>
                  <a:buSzPct val="60000"/>
                  <a:buFont typeface="Wingdings" panose="05000000000000000000" pitchFamily="2" charset="2"/>
                  <a:buNone/>
                </a:pPr>
                <a:endParaRPr lang="en-US" altLang="zh-CN" sz="1600" dirty="0">
                  <a:latin typeface="仿宋_GB2312" pitchFamily="49" charset="-122"/>
                  <a:ea typeface="仿宋_GB2312" pitchFamily="49" charset="-122"/>
                </a:endParaRPr>
              </a:p>
            </p:txBody>
          </p:sp>
          <p:sp>
            <p:nvSpPr>
              <p:cNvPr id="110" name="Oval 164"/>
              <p:cNvSpPr>
                <a:spLocks noChangeArrowheads="1"/>
              </p:cNvSpPr>
              <p:nvPr/>
            </p:nvSpPr>
            <p:spPr bwMode="auto">
              <a:xfrm>
                <a:off x="2192742" y="2825796"/>
                <a:ext cx="69436" cy="12995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11" name="Line 165"/>
              <p:cNvSpPr>
                <a:spLocks noChangeShapeType="1"/>
              </p:cNvSpPr>
              <p:nvPr/>
            </p:nvSpPr>
            <p:spPr bwMode="auto">
              <a:xfrm flipH="1" flipV="1">
                <a:off x="1694649" y="2900213"/>
                <a:ext cx="56752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3" name="Oval 166"/>
              <p:cNvSpPr>
                <a:spLocks noChangeArrowheads="1"/>
              </p:cNvSpPr>
              <p:nvPr/>
            </p:nvSpPr>
            <p:spPr bwMode="auto">
              <a:xfrm>
                <a:off x="3087673" y="2695840"/>
                <a:ext cx="51593" cy="12995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14" name="Oval 167"/>
              <p:cNvSpPr>
                <a:spLocks noChangeArrowheads="1"/>
              </p:cNvSpPr>
              <p:nvPr/>
            </p:nvSpPr>
            <p:spPr bwMode="auto">
              <a:xfrm>
                <a:off x="3087673" y="2955749"/>
                <a:ext cx="51593" cy="12995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17" name="Line 168"/>
              <p:cNvSpPr>
                <a:spLocks noChangeShapeType="1"/>
              </p:cNvSpPr>
              <p:nvPr/>
            </p:nvSpPr>
            <p:spPr bwMode="auto">
              <a:xfrm>
                <a:off x="3139266" y="3020727"/>
                <a:ext cx="20637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9" name="Line 169"/>
              <p:cNvSpPr>
                <a:spLocks noChangeShapeType="1"/>
              </p:cNvSpPr>
              <p:nvPr/>
            </p:nvSpPr>
            <p:spPr bwMode="auto">
              <a:xfrm>
                <a:off x="3345640" y="3020727"/>
                <a:ext cx="0" cy="8931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20" name="Line 170"/>
              <p:cNvSpPr>
                <a:spLocks noChangeShapeType="1"/>
              </p:cNvSpPr>
              <p:nvPr/>
            </p:nvSpPr>
            <p:spPr bwMode="auto">
              <a:xfrm flipV="1">
                <a:off x="3139266" y="2760038"/>
                <a:ext cx="927925" cy="7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pic>
            <p:nvPicPr>
              <p:cNvPr id="122" name="Picture 171" descr="u=1189264895,3166647523&amp;gp=46">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24450" y="2299505"/>
                <a:ext cx="1083462" cy="1005795"/>
              </a:xfrm>
              <a:prstGeom prst="rect">
                <a:avLst/>
              </a:prstGeom>
              <a:noFill/>
              <a:extLst>
                <a:ext uri="{909E8E84-426E-40DD-AFC4-6F175D3DCCD1}">
                  <a14:hiddenFill xmlns:a14="http://schemas.microsoft.com/office/drawing/2010/main">
                    <a:solidFill>
                      <a:srgbClr val="FFFFFF"/>
                    </a:solidFill>
                  </a14:hiddenFill>
                </a:ext>
              </a:extLst>
            </p:spPr>
          </p:pic>
          <p:sp>
            <p:nvSpPr>
              <p:cNvPr id="123" name="Text Box 173"/>
              <p:cNvSpPr txBox="1">
                <a:spLocks noChangeArrowheads="1"/>
              </p:cNvSpPr>
              <p:nvPr/>
            </p:nvSpPr>
            <p:spPr bwMode="auto">
              <a:xfrm>
                <a:off x="1241022" y="2695840"/>
                <a:ext cx="8254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ctr" eaLnBrk="0" hangingPunct="0">
                  <a:defRPr sz="1200">
                    <a:latin typeface="楷体_GB2312" pitchFamily="49" charset="-122"/>
                    <a:ea typeface="楷体_GB2312" pitchFamily="49" charset="-122"/>
                  </a:defRPr>
                </a:lvl1pPr>
              </a:lstStyle>
              <a:p>
                <a:r>
                  <a:rPr lang="zh-CN" altLang="en-US" b="1" dirty="0">
                    <a:latin typeface="Calibri" panose="020F0502020204030204" pitchFamily="34" charset="0"/>
                  </a:rPr>
                  <a:t>接</a:t>
                </a:r>
                <a:r>
                  <a:rPr lang="en-US" altLang="zh-CN" b="1" dirty="0">
                    <a:latin typeface="Calibri" panose="020F0502020204030204" pitchFamily="34" charset="0"/>
                  </a:rPr>
                  <a:t>CATV</a:t>
                </a:r>
              </a:p>
            </p:txBody>
          </p:sp>
          <p:sp>
            <p:nvSpPr>
              <p:cNvPr id="124" name="Line 174"/>
              <p:cNvSpPr>
                <a:spLocks noChangeShapeType="1"/>
              </p:cNvSpPr>
              <p:nvPr/>
            </p:nvSpPr>
            <p:spPr bwMode="auto">
              <a:xfrm>
                <a:off x="1986369" y="2328823"/>
                <a:ext cx="26647" cy="129065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26" name="Text Box 6"/>
              <p:cNvSpPr txBox="1">
                <a:spLocks noChangeArrowheads="1"/>
              </p:cNvSpPr>
              <p:nvPr/>
            </p:nvSpPr>
            <p:spPr bwMode="auto">
              <a:xfrm>
                <a:off x="2192742" y="2308684"/>
                <a:ext cx="903783" cy="2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分离器</a:t>
                </a:r>
              </a:p>
            </p:txBody>
          </p:sp>
        </p:grpSp>
      </p:grpSp>
    </p:spTree>
    <p:extLst>
      <p:ext uri="{BB962C8B-B14F-4D97-AF65-F5344CB8AC3E}">
        <p14:creationId xmlns:p14="http://schemas.microsoft.com/office/powerpoint/2010/main" val="184071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dissolve">
                                      <p:cBhvr>
                                        <p:cTn id="38" dur="500"/>
                                        <p:tgtEl>
                                          <p:spTgt spid="3">
                                            <p:txEl>
                                              <p:pRg st="6" end="6"/>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家庭接入</a:t>
            </a:r>
          </a:p>
        </p:txBody>
      </p:sp>
      <p:sp>
        <p:nvSpPr>
          <p:cNvPr id="3" name="内容占位符 2"/>
          <p:cNvSpPr>
            <a:spLocks noGrp="1"/>
          </p:cNvSpPr>
          <p:nvPr>
            <p:ph idx="1"/>
          </p:nvPr>
        </p:nvSpPr>
        <p:spPr>
          <a:xfrm>
            <a:off x="457200" y="1444979"/>
            <a:ext cx="8229600" cy="2737174"/>
          </a:xfrm>
        </p:spPr>
        <p:txBody>
          <a:bodyPr/>
          <a:lstStyle/>
          <a:p>
            <a:r>
              <a:rPr lang="zh-CN" altLang="en-US" dirty="0"/>
              <a:t>光纤到户 </a:t>
            </a:r>
            <a:r>
              <a:rPr lang="en-US" altLang="zh-CN" dirty="0"/>
              <a:t>(Fiber to The Home, FTTH)</a:t>
            </a:r>
          </a:p>
          <a:p>
            <a:pPr lvl="1"/>
            <a:r>
              <a:rPr lang="zh-CN" altLang="en-US" sz="1800" dirty="0"/>
              <a:t>从本地中心局直接到家庭提供一条光纤路径</a:t>
            </a:r>
            <a:endParaRPr lang="en-US" altLang="zh-CN" sz="1800" dirty="0"/>
          </a:p>
          <a:p>
            <a:pPr lvl="1"/>
            <a:r>
              <a:rPr lang="zh-CN" altLang="en-US" sz="1800" dirty="0"/>
              <a:t>光纤网络端接收器 </a:t>
            </a:r>
            <a:r>
              <a:rPr lang="en-US" altLang="zh-CN" sz="1800" dirty="0"/>
              <a:t>(Optical Network Terminator)</a:t>
            </a:r>
          </a:p>
          <a:p>
            <a:pPr lvl="2"/>
            <a:r>
              <a:rPr lang="zh-CN" altLang="en-US" sz="1600" dirty="0"/>
              <a:t>每户一个，由专门的光线连接到临近的光纤分配器 </a:t>
            </a:r>
            <a:r>
              <a:rPr lang="en-US" altLang="zh-CN" sz="1600" dirty="0"/>
              <a:t>(splitter)</a:t>
            </a:r>
          </a:p>
          <a:p>
            <a:pPr lvl="1"/>
            <a:r>
              <a:rPr lang="zh-CN" altLang="en-US" sz="1800" dirty="0"/>
              <a:t>光纤线路端接器 </a:t>
            </a:r>
            <a:r>
              <a:rPr lang="en-US" altLang="zh-CN" sz="1800" dirty="0"/>
              <a:t>(Optical Line Terminator, OLT)</a:t>
            </a:r>
          </a:p>
          <a:p>
            <a:pPr lvl="2"/>
            <a:r>
              <a:rPr lang="zh-CN" altLang="en-US" sz="1600" dirty="0"/>
              <a:t>光信号和电信号之间的转换</a:t>
            </a:r>
            <a:endParaRPr lang="en-US" altLang="zh-CN" sz="1600" dirty="0"/>
          </a:p>
          <a:p>
            <a:pPr lvl="2"/>
            <a:r>
              <a:rPr lang="zh-CN" altLang="en-US" sz="1600" dirty="0"/>
              <a:t>经过本地电话公司路由器与</a:t>
            </a:r>
            <a:r>
              <a:rPr lang="en-US" altLang="zh-CN" sz="1600" dirty="0"/>
              <a:t>Internet</a:t>
            </a:r>
            <a:r>
              <a:rPr lang="zh-CN" altLang="en-US" sz="1600" dirty="0"/>
              <a:t>相连</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42</a:t>
            </a:fld>
            <a:endParaRPr lang="zh-CN" altLang="en-US" dirty="0"/>
          </a:p>
        </p:txBody>
      </p:sp>
      <p:grpSp>
        <p:nvGrpSpPr>
          <p:cNvPr id="5" name="组合 4"/>
          <p:cNvGrpSpPr/>
          <p:nvPr/>
        </p:nvGrpSpPr>
        <p:grpSpPr>
          <a:xfrm>
            <a:off x="457200" y="4358373"/>
            <a:ext cx="8370711" cy="2367896"/>
            <a:chOff x="457200" y="4358373"/>
            <a:chExt cx="8370711" cy="2367896"/>
          </a:xfrm>
        </p:grpSpPr>
        <p:sp>
          <p:nvSpPr>
            <p:cNvPr id="6" name="矩形 5"/>
            <p:cNvSpPr/>
            <p:nvPr/>
          </p:nvSpPr>
          <p:spPr>
            <a:xfrm>
              <a:off x="457200" y="4358373"/>
              <a:ext cx="8370711" cy="2367896"/>
            </a:xfrm>
            <a:prstGeom prst="rect">
              <a:avLst/>
            </a:prstGeom>
            <a:solidFill>
              <a:srgbClr val="F7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50" name="Group 42"/>
            <p:cNvGrpSpPr>
              <a:grpSpLocks/>
            </p:cNvGrpSpPr>
            <p:nvPr/>
          </p:nvGrpSpPr>
          <p:grpSpPr bwMode="auto">
            <a:xfrm>
              <a:off x="6065955" y="4620769"/>
              <a:ext cx="2440071" cy="1004508"/>
              <a:chOff x="3611" y="1812"/>
              <a:chExt cx="1736" cy="1043"/>
            </a:xfrm>
          </p:grpSpPr>
          <p:grpSp>
            <p:nvGrpSpPr>
              <p:cNvPr id="51" name="Group 43"/>
              <p:cNvGrpSpPr>
                <a:grpSpLocks/>
              </p:cNvGrpSpPr>
              <p:nvPr/>
            </p:nvGrpSpPr>
            <p:grpSpPr bwMode="auto">
              <a:xfrm>
                <a:off x="3611" y="1816"/>
                <a:ext cx="1730" cy="1034"/>
                <a:chOff x="3611" y="1816"/>
                <a:chExt cx="1730" cy="1034"/>
              </a:xfrm>
            </p:grpSpPr>
            <p:sp>
              <p:nvSpPr>
                <p:cNvPr id="69"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 name="Group 53"/>
              <p:cNvGrpSpPr>
                <a:grpSpLocks/>
              </p:cNvGrpSpPr>
              <p:nvPr/>
            </p:nvGrpSpPr>
            <p:grpSpPr bwMode="auto">
              <a:xfrm>
                <a:off x="3611" y="1812"/>
                <a:ext cx="1736" cy="1043"/>
                <a:chOff x="3611" y="1812"/>
                <a:chExt cx="1736" cy="1043"/>
              </a:xfrm>
            </p:grpSpPr>
            <p:sp>
              <p:nvSpPr>
                <p:cNvPr id="53"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 name="组合 36"/>
            <p:cNvGrpSpPr/>
            <p:nvPr/>
          </p:nvGrpSpPr>
          <p:grpSpPr>
            <a:xfrm>
              <a:off x="5121408" y="4811572"/>
              <a:ext cx="1932047" cy="1655476"/>
              <a:chOff x="908417" y="2893103"/>
              <a:chExt cx="1690634" cy="1475653"/>
            </a:xfrm>
          </p:grpSpPr>
          <p:sp>
            <p:nvSpPr>
              <p:cNvPr id="38" name="等腰三角形 37"/>
              <p:cNvSpPr/>
              <p:nvPr/>
            </p:nvSpPr>
            <p:spPr>
              <a:xfrm>
                <a:off x="908417" y="2893103"/>
                <a:ext cx="1690634" cy="499819"/>
              </a:xfrm>
              <a:prstGeom prst="triangle">
                <a:avLst>
                  <a:gd name="adj" fmla="val 49107"/>
                </a:avLst>
              </a:prstGeom>
              <a:solidFill>
                <a:srgbClr val="FFE497">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矩形 38"/>
              <p:cNvSpPr/>
              <p:nvPr/>
            </p:nvSpPr>
            <p:spPr>
              <a:xfrm>
                <a:off x="1152114" y="3380176"/>
                <a:ext cx="1228189" cy="988580"/>
              </a:xfrm>
              <a:prstGeom prst="rect">
                <a:avLst/>
              </a:prstGeom>
              <a:solidFill>
                <a:srgbClr val="FFE497">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6" name="直接连接符 15"/>
            <p:cNvCxnSpPr>
              <a:endCxn id="90" idx="3"/>
            </p:cNvCxnSpPr>
            <p:nvPr/>
          </p:nvCxnSpPr>
          <p:spPr>
            <a:xfrm flipH="1" flipV="1">
              <a:off x="2319800" y="4988803"/>
              <a:ext cx="864070" cy="58201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205520" y="5853662"/>
              <a:ext cx="993092" cy="61848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Box 6"/>
            <p:cNvSpPr txBox="1">
              <a:spLocks noChangeArrowheads="1"/>
            </p:cNvSpPr>
            <p:nvPr/>
          </p:nvSpPr>
          <p:spPr bwMode="auto">
            <a:xfrm>
              <a:off x="3252092" y="5902930"/>
              <a:ext cx="813546" cy="25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光纤分配器</a:t>
              </a:r>
            </a:p>
          </p:txBody>
        </p:sp>
        <p:cxnSp>
          <p:nvCxnSpPr>
            <p:cNvPr id="30" name="直接连接符 29"/>
            <p:cNvCxnSpPr/>
            <p:nvPr/>
          </p:nvCxnSpPr>
          <p:spPr>
            <a:xfrm flipH="1" flipV="1">
              <a:off x="1255776" y="5719426"/>
              <a:ext cx="4196048" cy="667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 Box 6"/>
            <p:cNvSpPr txBox="1">
              <a:spLocks noChangeArrowheads="1"/>
            </p:cNvSpPr>
            <p:nvPr/>
          </p:nvSpPr>
          <p:spPr bwMode="auto">
            <a:xfrm>
              <a:off x="5403313" y="5985664"/>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latin typeface="Calibri" panose="020F0502020204030204" pitchFamily="34" charset="0"/>
                  <a:ea typeface="楷体_GB2312" pitchFamily="49" charset="-122"/>
                </a:rPr>
                <a:t>OLT</a:t>
              </a:r>
              <a:endParaRPr lang="zh-CN" altLang="en-US" sz="1400" dirty="0">
                <a:latin typeface="Calibri" panose="020F0502020204030204" pitchFamily="34" charset="0"/>
                <a:ea typeface="楷体_GB2312" pitchFamily="49" charset="-122"/>
              </a:endParaRPr>
            </a:p>
          </p:txBody>
        </p:sp>
        <p:sp>
          <p:nvSpPr>
            <p:cNvPr id="82" name="Text Box 6"/>
            <p:cNvSpPr txBox="1">
              <a:spLocks noChangeArrowheads="1"/>
            </p:cNvSpPr>
            <p:nvPr/>
          </p:nvSpPr>
          <p:spPr bwMode="auto">
            <a:xfrm>
              <a:off x="7053609" y="4705954"/>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400" dirty="0">
                  <a:latin typeface="Calibri" panose="020F0502020204030204" pitchFamily="34" charset="0"/>
                  <a:ea typeface="楷体_GB2312" pitchFamily="49" charset="-122"/>
                </a:rPr>
                <a:t>Internet</a:t>
              </a:r>
              <a:endParaRPr lang="zh-CN" altLang="en-US" sz="1400" dirty="0">
                <a:latin typeface="Calibri" panose="020F0502020204030204" pitchFamily="34" charset="0"/>
                <a:ea typeface="楷体_GB2312" pitchFamily="49" charset="-122"/>
              </a:endParaRPr>
            </a:p>
          </p:txBody>
        </p:sp>
        <p:cxnSp>
          <p:nvCxnSpPr>
            <p:cNvPr id="85" name="直接连接符 84"/>
            <p:cNvCxnSpPr>
              <a:stCxn id="78" idx="2"/>
            </p:cNvCxnSpPr>
            <p:nvPr/>
          </p:nvCxnSpPr>
          <p:spPr>
            <a:xfrm flipH="1">
              <a:off x="6542841" y="5200520"/>
              <a:ext cx="836232" cy="15922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6" idx="0"/>
            </p:cNvCxnSpPr>
            <p:nvPr/>
          </p:nvCxnSpPr>
          <p:spPr>
            <a:xfrm flipH="1">
              <a:off x="7465554" y="5021416"/>
              <a:ext cx="567498" cy="4900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78" idx="2"/>
            </p:cNvCxnSpPr>
            <p:nvPr/>
          </p:nvCxnSpPr>
          <p:spPr>
            <a:xfrm flipH="1" flipV="1">
              <a:off x="7379073" y="5200520"/>
              <a:ext cx="694955" cy="21961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8912" y="5208276"/>
              <a:ext cx="425260" cy="26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6443" y="4936693"/>
              <a:ext cx="425260" cy="26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6" name="直接连接符 95"/>
            <p:cNvCxnSpPr>
              <a:stCxn id="49" idx="2"/>
            </p:cNvCxnSpPr>
            <p:nvPr/>
          </p:nvCxnSpPr>
          <p:spPr>
            <a:xfrm flipH="1">
              <a:off x="5895219" y="5472103"/>
              <a:ext cx="586323" cy="32109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Text Box 6"/>
            <p:cNvSpPr txBox="1">
              <a:spLocks noChangeArrowheads="1"/>
            </p:cNvSpPr>
            <p:nvPr/>
          </p:nvSpPr>
          <p:spPr bwMode="auto">
            <a:xfrm>
              <a:off x="5577758" y="6520490"/>
              <a:ext cx="903783" cy="1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本地中心局</a:t>
              </a:r>
            </a:p>
          </p:txBody>
        </p:sp>
        <p:sp>
          <p:nvSpPr>
            <p:cNvPr id="24" name="等腰三角形 23"/>
            <p:cNvSpPr/>
            <p:nvPr/>
          </p:nvSpPr>
          <p:spPr>
            <a:xfrm rot="5400000">
              <a:off x="3106035" y="5496638"/>
              <a:ext cx="560712" cy="417343"/>
            </a:xfrm>
            <a:prstGeom prst="triangle">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p:cNvCxnSpPr/>
            <p:nvPr/>
          </p:nvCxnSpPr>
          <p:spPr>
            <a:xfrm>
              <a:off x="3772804" y="5215962"/>
              <a:ext cx="154102" cy="487868"/>
            </a:xfrm>
            <a:prstGeom prst="line">
              <a:avLst/>
            </a:prstGeom>
            <a:ln w="15875">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2886063" y="5215962"/>
              <a:ext cx="518034" cy="249983"/>
            </a:xfrm>
            <a:prstGeom prst="line">
              <a:avLst/>
            </a:prstGeom>
            <a:ln w="15875">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6" name="Text Box 6"/>
            <p:cNvSpPr txBox="1">
              <a:spLocks noChangeArrowheads="1"/>
            </p:cNvSpPr>
            <p:nvPr/>
          </p:nvSpPr>
          <p:spPr bwMode="auto">
            <a:xfrm>
              <a:off x="3306720" y="5021416"/>
              <a:ext cx="613159" cy="23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光纤</a:t>
              </a:r>
            </a:p>
          </p:txBody>
        </p:sp>
        <p:graphicFrame>
          <p:nvGraphicFramePr>
            <p:cNvPr id="92" name="Object 578"/>
            <p:cNvGraphicFramePr>
              <a:graphicFrameLocks noChangeAspect="1"/>
            </p:cNvGraphicFramePr>
            <p:nvPr>
              <p:extLst>
                <p:ext uri="{D42A27DB-BD31-4B8C-83A1-F6EECF244321}">
                  <p14:modId xmlns:p14="http://schemas.microsoft.com/office/powerpoint/2010/main" val="2116315669"/>
                </p:ext>
              </p:extLst>
            </p:nvPr>
          </p:nvGraphicFramePr>
          <p:xfrm>
            <a:off x="5468527" y="5397505"/>
            <a:ext cx="609600" cy="561975"/>
          </p:xfrm>
          <a:graphic>
            <a:graphicData uri="http://schemas.openxmlformats.org/presentationml/2006/ole">
              <mc:AlternateContent xmlns:mc="http://schemas.openxmlformats.org/markup-compatibility/2006">
                <mc:Choice xmlns:v="urn:schemas-microsoft-com:vml" Requires="v">
                  <p:oleObj spid="_x0000_s4261" name="CorelDRAW" r:id="rId4" imgW="1433520" imgH="1319040" progId="">
                    <p:embed/>
                  </p:oleObj>
                </mc:Choice>
                <mc:Fallback>
                  <p:oleObj name="CorelDRAW" r:id="rId4" imgW="1433520" imgH="1319040" progId="">
                    <p:embed/>
                    <p:pic>
                      <p:nvPicPr>
                        <p:cNvPr id="0" name="Picture 1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8527" y="5397505"/>
                          <a:ext cx="609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组合 11"/>
            <p:cNvGrpSpPr/>
            <p:nvPr/>
          </p:nvGrpSpPr>
          <p:grpSpPr>
            <a:xfrm>
              <a:off x="1460523" y="4401338"/>
              <a:ext cx="986980" cy="883357"/>
              <a:chOff x="679152" y="4618860"/>
              <a:chExt cx="986980" cy="883357"/>
            </a:xfrm>
          </p:grpSpPr>
          <p:grpSp>
            <p:nvGrpSpPr>
              <p:cNvPr id="11" name="组合 10"/>
              <p:cNvGrpSpPr/>
              <p:nvPr/>
            </p:nvGrpSpPr>
            <p:grpSpPr>
              <a:xfrm>
                <a:off x="679152" y="4618860"/>
                <a:ext cx="986980" cy="883357"/>
                <a:chOff x="6574579" y="1791106"/>
                <a:chExt cx="1932047" cy="1655476"/>
              </a:xfrm>
            </p:grpSpPr>
            <p:sp>
              <p:nvSpPr>
                <p:cNvPr id="88" name="等腰三角形 87"/>
                <p:cNvSpPr/>
                <p:nvPr/>
              </p:nvSpPr>
              <p:spPr>
                <a:xfrm>
                  <a:off x="6574579" y="1791106"/>
                  <a:ext cx="1932047" cy="560727"/>
                </a:xfrm>
                <a:prstGeom prst="triangle">
                  <a:avLst>
                    <a:gd name="adj" fmla="val 49107"/>
                  </a:avLst>
                </a:prstGeom>
                <a:solidFill>
                  <a:srgbClr val="E7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矩形 89"/>
                <p:cNvSpPr/>
                <p:nvPr/>
              </p:nvSpPr>
              <p:spPr>
                <a:xfrm>
                  <a:off x="6853075" y="2337534"/>
                  <a:ext cx="1403567" cy="1109048"/>
                </a:xfrm>
                <a:prstGeom prst="rect">
                  <a:avLst/>
                </a:prstGeom>
                <a:solidFill>
                  <a:srgbClr val="E7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93" name="Picture 9" descr="ATU"/>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3675" y="4933793"/>
                <a:ext cx="365555" cy="314529"/>
              </a:xfrm>
              <a:prstGeom prst="rect">
                <a:avLst/>
              </a:prstGeom>
              <a:noFill/>
              <a:extLst>
                <a:ext uri="{909E8E84-426E-40DD-AFC4-6F175D3DCCD1}">
                  <a14:hiddenFill xmlns:a14="http://schemas.microsoft.com/office/drawing/2010/main">
                    <a:solidFill>
                      <a:srgbClr val="FFFFFF"/>
                    </a:solidFill>
                  </a14:hiddenFill>
                </a:ext>
              </a:extLst>
            </p:spPr>
          </p:pic>
          <p:sp>
            <p:nvSpPr>
              <p:cNvPr id="95" name="Text Box 6"/>
              <p:cNvSpPr txBox="1">
                <a:spLocks noChangeArrowheads="1"/>
              </p:cNvSpPr>
              <p:nvPr/>
            </p:nvSpPr>
            <p:spPr bwMode="auto">
              <a:xfrm>
                <a:off x="812137" y="5295301"/>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latin typeface="Calibri" panose="020F0502020204030204" pitchFamily="34" charset="0"/>
                    <a:ea typeface="楷体_GB2312" pitchFamily="49" charset="-122"/>
                  </a:rPr>
                  <a:t>ONT</a:t>
                </a:r>
                <a:endParaRPr lang="zh-CN" altLang="en-US" sz="1400" dirty="0">
                  <a:latin typeface="Calibri" panose="020F0502020204030204" pitchFamily="34" charset="0"/>
                  <a:ea typeface="楷体_GB2312" pitchFamily="49" charset="-122"/>
                </a:endParaRPr>
              </a:p>
            </p:txBody>
          </p:sp>
        </p:grpSp>
        <p:grpSp>
          <p:nvGrpSpPr>
            <p:cNvPr id="97" name="组合 96"/>
            <p:cNvGrpSpPr/>
            <p:nvPr/>
          </p:nvGrpSpPr>
          <p:grpSpPr>
            <a:xfrm>
              <a:off x="624140" y="5007121"/>
              <a:ext cx="986980" cy="883357"/>
              <a:chOff x="679152" y="4618860"/>
              <a:chExt cx="986980" cy="883357"/>
            </a:xfrm>
          </p:grpSpPr>
          <p:grpSp>
            <p:nvGrpSpPr>
              <p:cNvPr id="99" name="组合 98"/>
              <p:cNvGrpSpPr/>
              <p:nvPr/>
            </p:nvGrpSpPr>
            <p:grpSpPr>
              <a:xfrm>
                <a:off x="679152" y="4618860"/>
                <a:ext cx="986980" cy="883357"/>
                <a:chOff x="6574579" y="1791106"/>
                <a:chExt cx="1932047" cy="1655476"/>
              </a:xfrm>
            </p:grpSpPr>
            <p:sp>
              <p:nvSpPr>
                <p:cNvPr id="105" name="等腰三角形 104"/>
                <p:cNvSpPr/>
                <p:nvPr/>
              </p:nvSpPr>
              <p:spPr>
                <a:xfrm>
                  <a:off x="6574579" y="1791106"/>
                  <a:ext cx="1932047" cy="560727"/>
                </a:xfrm>
                <a:prstGeom prst="triangle">
                  <a:avLst>
                    <a:gd name="adj" fmla="val 49107"/>
                  </a:avLst>
                </a:prstGeom>
                <a:solidFill>
                  <a:srgbClr val="E7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矩形 105"/>
                <p:cNvSpPr/>
                <p:nvPr/>
              </p:nvSpPr>
              <p:spPr>
                <a:xfrm>
                  <a:off x="6853075" y="2337534"/>
                  <a:ext cx="1403567" cy="1109048"/>
                </a:xfrm>
                <a:prstGeom prst="rect">
                  <a:avLst/>
                </a:prstGeom>
                <a:solidFill>
                  <a:srgbClr val="E7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00" name="Picture 9" descr="ATU"/>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3675" y="4933793"/>
                <a:ext cx="365555" cy="314529"/>
              </a:xfrm>
              <a:prstGeom prst="rect">
                <a:avLst/>
              </a:prstGeom>
              <a:noFill/>
              <a:extLst>
                <a:ext uri="{909E8E84-426E-40DD-AFC4-6F175D3DCCD1}">
                  <a14:hiddenFill xmlns:a14="http://schemas.microsoft.com/office/drawing/2010/main">
                    <a:solidFill>
                      <a:srgbClr val="FFFFFF"/>
                    </a:solidFill>
                  </a14:hiddenFill>
                </a:ext>
              </a:extLst>
            </p:spPr>
          </p:pic>
          <p:sp>
            <p:nvSpPr>
              <p:cNvPr id="103" name="Text Box 6"/>
              <p:cNvSpPr txBox="1">
                <a:spLocks noChangeArrowheads="1"/>
              </p:cNvSpPr>
              <p:nvPr/>
            </p:nvSpPr>
            <p:spPr bwMode="auto">
              <a:xfrm>
                <a:off x="812137" y="5295301"/>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latin typeface="Calibri" panose="020F0502020204030204" pitchFamily="34" charset="0"/>
                    <a:ea typeface="楷体_GB2312" pitchFamily="49" charset="-122"/>
                  </a:rPr>
                  <a:t>ONT</a:t>
                </a:r>
                <a:endParaRPr lang="zh-CN" altLang="en-US" sz="1400" dirty="0">
                  <a:latin typeface="Calibri" panose="020F0502020204030204" pitchFamily="34" charset="0"/>
                  <a:ea typeface="楷体_GB2312" pitchFamily="49" charset="-122"/>
                </a:endParaRPr>
              </a:p>
            </p:txBody>
          </p:sp>
        </p:grpSp>
        <p:grpSp>
          <p:nvGrpSpPr>
            <p:cNvPr id="109" name="组合 108"/>
            <p:cNvGrpSpPr/>
            <p:nvPr/>
          </p:nvGrpSpPr>
          <p:grpSpPr>
            <a:xfrm>
              <a:off x="1538380" y="5793472"/>
              <a:ext cx="986980" cy="883357"/>
              <a:chOff x="679152" y="4618860"/>
              <a:chExt cx="986980" cy="883357"/>
            </a:xfrm>
          </p:grpSpPr>
          <p:grpSp>
            <p:nvGrpSpPr>
              <p:cNvPr id="112" name="组合 111"/>
              <p:cNvGrpSpPr/>
              <p:nvPr/>
            </p:nvGrpSpPr>
            <p:grpSpPr>
              <a:xfrm>
                <a:off x="679152" y="4618860"/>
                <a:ext cx="986980" cy="883357"/>
                <a:chOff x="6574579" y="1791106"/>
                <a:chExt cx="1932047" cy="1655476"/>
              </a:xfrm>
            </p:grpSpPr>
            <p:sp>
              <p:nvSpPr>
                <p:cNvPr id="118" name="等腰三角形 117"/>
                <p:cNvSpPr/>
                <p:nvPr/>
              </p:nvSpPr>
              <p:spPr>
                <a:xfrm>
                  <a:off x="6574579" y="1791106"/>
                  <a:ext cx="1932047" cy="560727"/>
                </a:xfrm>
                <a:prstGeom prst="triangle">
                  <a:avLst>
                    <a:gd name="adj" fmla="val 49107"/>
                  </a:avLst>
                </a:prstGeom>
                <a:solidFill>
                  <a:srgbClr val="E7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矩形 119"/>
                <p:cNvSpPr/>
                <p:nvPr/>
              </p:nvSpPr>
              <p:spPr>
                <a:xfrm>
                  <a:off x="6853075" y="2337534"/>
                  <a:ext cx="1403567" cy="1109048"/>
                </a:xfrm>
                <a:prstGeom prst="rect">
                  <a:avLst/>
                </a:prstGeom>
                <a:solidFill>
                  <a:srgbClr val="E7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15" name="Picture 9" descr="ATU"/>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3675" y="4933793"/>
                <a:ext cx="365555" cy="314529"/>
              </a:xfrm>
              <a:prstGeom prst="rect">
                <a:avLst/>
              </a:prstGeom>
              <a:noFill/>
              <a:extLst>
                <a:ext uri="{909E8E84-426E-40DD-AFC4-6F175D3DCCD1}">
                  <a14:hiddenFill xmlns:a14="http://schemas.microsoft.com/office/drawing/2010/main">
                    <a:solidFill>
                      <a:srgbClr val="FFFFFF"/>
                    </a:solidFill>
                  </a14:hiddenFill>
                </a:ext>
              </a:extLst>
            </p:spPr>
          </p:pic>
          <p:sp>
            <p:nvSpPr>
              <p:cNvPr id="116" name="Text Box 6"/>
              <p:cNvSpPr txBox="1">
                <a:spLocks noChangeArrowheads="1"/>
              </p:cNvSpPr>
              <p:nvPr/>
            </p:nvSpPr>
            <p:spPr bwMode="auto">
              <a:xfrm>
                <a:off x="812137" y="5295301"/>
                <a:ext cx="735576" cy="20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latin typeface="Calibri" panose="020F0502020204030204" pitchFamily="34" charset="0"/>
                    <a:ea typeface="楷体_GB2312" pitchFamily="49" charset="-122"/>
                  </a:rPr>
                  <a:t>ONT</a:t>
                </a:r>
                <a:endParaRPr lang="zh-CN" altLang="en-US" sz="1400" dirty="0">
                  <a:latin typeface="Calibri" panose="020F0502020204030204" pitchFamily="34" charset="0"/>
                  <a:ea typeface="楷体_GB2312" pitchFamily="49" charset="-122"/>
                </a:endParaRPr>
              </a:p>
            </p:txBody>
          </p:sp>
        </p:grpSp>
      </p:grpSp>
    </p:spTree>
    <p:extLst>
      <p:ext uri="{BB962C8B-B14F-4D97-AF65-F5344CB8AC3E}">
        <p14:creationId xmlns:p14="http://schemas.microsoft.com/office/powerpoint/2010/main" val="236094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en-US" altLang="zh-CN" dirty="0"/>
              <a:t>(</a:t>
            </a:r>
            <a:r>
              <a:rPr lang="zh-CN" altLang="en-US" dirty="0"/>
              <a:t>和家庭</a:t>
            </a:r>
            <a:r>
              <a:rPr lang="en-US" altLang="zh-CN" dirty="0"/>
              <a:t>)</a:t>
            </a:r>
            <a:r>
              <a:rPr lang="zh-CN" altLang="en-US" dirty="0"/>
              <a:t>接入</a:t>
            </a:r>
          </a:p>
        </p:txBody>
      </p:sp>
      <p:sp>
        <p:nvSpPr>
          <p:cNvPr id="3" name="内容占位符 2"/>
          <p:cNvSpPr>
            <a:spLocks noGrp="1"/>
          </p:cNvSpPr>
          <p:nvPr>
            <p:ph idx="1"/>
          </p:nvPr>
        </p:nvSpPr>
        <p:spPr/>
        <p:txBody>
          <a:bodyPr/>
          <a:lstStyle/>
          <a:p>
            <a:r>
              <a:rPr lang="zh-CN" altLang="en-US" dirty="0"/>
              <a:t>局域网接入  以太网</a:t>
            </a:r>
            <a:endParaRPr lang="en-US" altLang="zh-CN" dirty="0"/>
          </a:p>
          <a:p>
            <a:r>
              <a:rPr lang="zh-CN" altLang="en-US" dirty="0"/>
              <a:t>无线局域网接入  </a:t>
            </a:r>
            <a:r>
              <a:rPr lang="en-US" altLang="zh-CN" dirty="0" err="1"/>
              <a:t>WiFi</a:t>
            </a:r>
            <a:r>
              <a:rPr lang="zh-CN" altLang="en-US" dirty="0"/>
              <a:t>  </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43</a:t>
            </a:fld>
            <a:endParaRPr lang="zh-CN" altLang="en-US" dirty="0"/>
          </a:p>
        </p:txBody>
      </p:sp>
    </p:spTree>
    <p:extLst>
      <p:ext uri="{BB962C8B-B14F-4D97-AF65-F5344CB8AC3E}">
        <p14:creationId xmlns:p14="http://schemas.microsoft.com/office/powerpoint/2010/main" val="1100415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en-US" altLang="zh-CN" dirty="0"/>
              <a:t>(</a:t>
            </a:r>
            <a:r>
              <a:rPr lang="zh-CN" altLang="en-US" dirty="0"/>
              <a:t>和家庭</a:t>
            </a:r>
            <a:r>
              <a:rPr lang="en-US" altLang="zh-CN" dirty="0"/>
              <a:t>)</a:t>
            </a:r>
            <a:r>
              <a:rPr lang="zh-CN" altLang="en-US" dirty="0"/>
              <a:t>接入</a:t>
            </a:r>
          </a:p>
        </p:txBody>
      </p:sp>
      <p:sp>
        <p:nvSpPr>
          <p:cNvPr id="3" name="内容占位符 2"/>
          <p:cNvSpPr>
            <a:spLocks noGrp="1"/>
          </p:cNvSpPr>
          <p:nvPr>
            <p:ph idx="1"/>
          </p:nvPr>
        </p:nvSpPr>
        <p:spPr>
          <a:xfrm>
            <a:off x="457200" y="1444979"/>
            <a:ext cx="8479536" cy="1960460"/>
          </a:xfrm>
        </p:spPr>
        <p:txBody>
          <a:bodyPr/>
          <a:lstStyle/>
          <a:p>
            <a:r>
              <a:rPr lang="zh-CN" altLang="en-US" dirty="0"/>
              <a:t>局域网 </a:t>
            </a:r>
            <a:r>
              <a:rPr lang="en-US" altLang="zh-CN" dirty="0"/>
              <a:t>(LAN) </a:t>
            </a:r>
            <a:r>
              <a:rPr lang="zh-CN" altLang="en-US" dirty="0"/>
              <a:t>接入</a:t>
            </a:r>
            <a:endParaRPr lang="en-US" altLang="zh-CN" dirty="0"/>
          </a:p>
          <a:p>
            <a:pPr lvl="1"/>
            <a:r>
              <a:rPr lang="zh-CN" altLang="en-US" sz="1800" dirty="0"/>
              <a:t>以太网，企业、学校、家庭网络中最流行的局域网接入技术</a:t>
            </a:r>
            <a:endParaRPr lang="en-US" altLang="zh-CN" sz="1800" dirty="0"/>
          </a:p>
          <a:p>
            <a:pPr lvl="1"/>
            <a:r>
              <a:rPr lang="zh-CN" altLang="en-US" sz="1800" dirty="0"/>
              <a:t>采用光缆</a:t>
            </a:r>
            <a:r>
              <a:rPr lang="en-US" altLang="zh-CN" sz="1800" dirty="0"/>
              <a:t>+</a:t>
            </a:r>
            <a:r>
              <a:rPr lang="zh-CN" altLang="en-US" sz="1800" dirty="0"/>
              <a:t>双绞线对社区进行综合布线</a:t>
            </a:r>
            <a:endParaRPr lang="en-US" altLang="zh-CN" sz="1800" dirty="0"/>
          </a:p>
          <a:p>
            <a:pPr lvl="1"/>
            <a:r>
              <a:rPr lang="zh-CN" altLang="en-US" sz="1800" dirty="0"/>
              <a:t>用户使用双绞铜线与以太网交换机相连</a:t>
            </a:r>
            <a:endParaRPr lang="en-US" altLang="zh-CN" sz="1800" dirty="0"/>
          </a:p>
          <a:p>
            <a:pPr lvl="1"/>
            <a:r>
              <a:rPr lang="en-US" altLang="zh-CN" sz="1800"/>
              <a:t>100M</a:t>
            </a:r>
            <a:r>
              <a:rPr lang="zh-CN" altLang="en-US" sz="1800"/>
              <a:t>、</a:t>
            </a:r>
            <a:r>
              <a:rPr lang="en-US" altLang="zh-CN" sz="1800"/>
              <a:t>1000M</a:t>
            </a:r>
            <a:r>
              <a:rPr lang="zh-CN" altLang="en-US" sz="1800"/>
              <a:t>、</a:t>
            </a:r>
            <a:r>
              <a:rPr lang="en-US" altLang="zh-CN" sz="1800"/>
              <a:t>10Gbps</a:t>
            </a:r>
            <a:r>
              <a:rPr lang="zh-CN" altLang="en-US" sz="1600"/>
              <a:t>接入速率</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44</a:t>
            </a:fld>
            <a:endParaRPr lang="zh-CN" altLang="en-US" dirty="0"/>
          </a:p>
        </p:txBody>
      </p:sp>
      <p:grpSp>
        <p:nvGrpSpPr>
          <p:cNvPr id="151" name="组合 150"/>
          <p:cNvGrpSpPr/>
          <p:nvPr/>
        </p:nvGrpSpPr>
        <p:grpSpPr>
          <a:xfrm>
            <a:off x="538480" y="3645408"/>
            <a:ext cx="8035431" cy="3010631"/>
            <a:chOff x="792480" y="3645408"/>
            <a:chExt cx="8035431" cy="3010631"/>
          </a:xfrm>
        </p:grpSpPr>
        <p:sp>
          <p:nvSpPr>
            <p:cNvPr id="6" name="矩形 5"/>
            <p:cNvSpPr/>
            <p:nvPr/>
          </p:nvSpPr>
          <p:spPr>
            <a:xfrm>
              <a:off x="792480" y="3645408"/>
              <a:ext cx="8035431" cy="3010631"/>
            </a:xfrm>
            <a:prstGeom prst="rect">
              <a:avLst/>
            </a:prstGeom>
            <a:solidFill>
              <a:srgbClr val="F7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7"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2751" y="4336339"/>
              <a:ext cx="2348069" cy="141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42"/>
            <p:cNvGrpSpPr>
              <a:grpSpLocks/>
            </p:cNvGrpSpPr>
            <p:nvPr/>
          </p:nvGrpSpPr>
          <p:grpSpPr bwMode="auto">
            <a:xfrm>
              <a:off x="6681216" y="4328161"/>
              <a:ext cx="2019882" cy="1004508"/>
              <a:chOff x="3611" y="1812"/>
              <a:chExt cx="1736" cy="1043"/>
            </a:xfrm>
          </p:grpSpPr>
          <p:grpSp>
            <p:nvGrpSpPr>
              <p:cNvPr id="43" name="Group 43"/>
              <p:cNvGrpSpPr>
                <a:grpSpLocks/>
              </p:cNvGrpSpPr>
              <p:nvPr/>
            </p:nvGrpSpPr>
            <p:grpSpPr bwMode="auto">
              <a:xfrm>
                <a:off x="3611" y="1816"/>
                <a:ext cx="1730" cy="1034"/>
                <a:chOff x="3611" y="1816"/>
                <a:chExt cx="1730" cy="1034"/>
              </a:xfrm>
            </p:grpSpPr>
            <p:sp>
              <p:nvSpPr>
                <p:cNvPr id="61"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4" name="Group 53"/>
              <p:cNvGrpSpPr>
                <a:grpSpLocks/>
              </p:cNvGrpSpPr>
              <p:nvPr/>
            </p:nvGrpSpPr>
            <p:grpSpPr bwMode="auto">
              <a:xfrm>
                <a:off x="3611" y="1812"/>
                <a:ext cx="1736" cy="1043"/>
                <a:chOff x="3611" y="1812"/>
                <a:chExt cx="1736" cy="1043"/>
              </a:xfrm>
            </p:grpSpPr>
            <p:sp>
              <p:nvSpPr>
                <p:cNvPr id="45"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pic>
          <p:nvPicPr>
            <p:cNvPr id="1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9481" y="3797028"/>
              <a:ext cx="697262" cy="46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H="1">
              <a:off x="5768096" y="4896387"/>
              <a:ext cx="913119" cy="2107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 Box 6"/>
            <p:cNvSpPr txBox="1">
              <a:spLocks noChangeArrowheads="1"/>
            </p:cNvSpPr>
            <p:nvPr/>
          </p:nvSpPr>
          <p:spPr bwMode="auto">
            <a:xfrm>
              <a:off x="7024080" y="4697026"/>
              <a:ext cx="1493847" cy="2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ctr" eaLnBrk="0" fontAlgn="base" hangingPunct="0">
                <a:spcBef>
                  <a:spcPct val="0"/>
                </a:spcBef>
                <a:spcAft>
                  <a:spcPct val="0"/>
                </a:spcAft>
                <a:defRPr sz="1200" b="1">
                  <a:latin typeface="楷体_GB2312" pitchFamily="49" charset="-122"/>
                  <a:ea typeface="楷体_GB2312" pitchFamily="49" charset="-122"/>
                </a:defRPr>
              </a:lvl1pPr>
              <a:lvl2pPr fontAlgn="base">
                <a:spcBef>
                  <a:spcPct val="0"/>
                </a:spcBef>
                <a:spcAft>
                  <a:spcPct val="0"/>
                </a:spcAft>
                <a:defRPr sz="2400">
                  <a:latin typeface="Times New Roman" panose="02020603050405020304" pitchFamily="18" charset="0"/>
                  <a:ea typeface="宋体" panose="02010600030101010101" pitchFamily="2" charset="-122"/>
                </a:defRPr>
              </a:lvl2pPr>
              <a:lvl3pPr fontAlgn="base">
                <a:spcBef>
                  <a:spcPct val="0"/>
                </a:spcBef>
                <a:spcAft>
                  <a:spcPct val="0"/>
                </a:spcAft>
                <a:defRPr sz="2400">
                  <a:latin typeface="Times New Roman" panose="02020603050405020304" pitchFamily="18" charset="0"/>
                  <a:ea typeface="宋体" panose="02010600030101010101" pitchFamily="2" charset="-122"/>
                </a:defRPr>
              </a:lvl3pPr>
              <a:lvl4pPr fontAlgn="base">
                <a:spcBef>
                  <a:spcPct val="0"/>
                </a:spcBef>
                <a:spcAft>
                  <a:spcPct val="0"/>
                </a:spcAft>
                <a:defRPr sz="2400">
                  <a:latin typeface="Times New Roman" panose="02020603050405020304" pitchFamily="18" charset="0"/>
                  <a:ea typeface="宋体" panose="02010600030101010101" pitchFamily="2" charset="-122"/>
                </a:defRPr>
              </a:lvl4pPr>
              <a:lvl5pPr fontAlgn="base">
                <a:spcBef>
                  <a:spcPct val="0"/>
                </a:spcBef>
                <a:spcAft>
                  <a:spcPct val="0"/>
                </a:spcAft>
                <a:defRPr sz="2400">
                  <a:latin typeface="Times New Roman" panose="02020603050405020304" pitchFamily="18" charset="0"/>
                  <a:ea typeface="宋体" panose="02010600030101010101" pitchFamily="2" charset="-122"/>
                </a:defRPr>
              </a:lvl5pPr>
              <a:lvl6pPr>
                <a:defRPr sz="2400">
                  <a:latin typeface="Times New Roman" panose="02020603050405020304" pitchFamily="18" charset="0"/>
                  <a:ea typeface="宋体" panose="02010600030101010101" pitchFamily="2" charset="-122"/>
                </a:defRPr>
              </a:lvl6pPr>
              <a:lvl7pPr>
                <a:defRPr sz="2400">
                  <a:latin typeface="Times New Roman" panose="02020603050405020304" pitchFamily="18" charset="0"/>
                  <a:ea typeface="宋体" panose="02010600030101010101" pitchFamily="2" charset="-122"/>
                </a:defRPr>
              </a:lvl7pPr>
              <a:lvl8pPr>
                <a:defRPr sz="2400">
                  <a:latin typeface="Times New Roman" panose="02020603050405020304" pitchFamily="18" charset="0"/>
                  <a:ea typeface="宋体" panose="02010600030101010101" pitchFamily="2" charset="-122"/>
                </a:defRPr>
              </a:lvl8pPr>
              <a:lvl9pPr>
                <a:defRPr sz="2400">
                  <a:latin typeface="Times New Roman" panose="02020603050405020304" pitchFamily="18" charset="0"/>
                  <a:ea typeface="宋体" panose="02010600030101010101" pitchFamily="2" charset="-122"/>
                </a:defRPr>
              </a:lvl9pPr>
            </a:lstStyle>
            <a:p>
              <a:r>
                <a:rPr lang="zh-CN" altLang="en-US" sz="1400" dirty="0">
                  <a:latin typeface="Calibri" panose="020F0502020204030204" pitchFamily="34" charset="0"/>
                </a:rPr>
                <a:t>到机构的 </a:t>
              </a:r>
              <a:r>
                <a:rPr lang="en-US" altLang="zh-CN" sz="1400" dirty="0">
                  <a:latin typeface="Calibri" panose="020F0502020204030204" pitchFamily="34" charset="0"/>
                </a:rPr>
                <a:t>ISP</a:t>
              </a:r>
              <a:endParaRPr lang="zh-CN" altLang="en-US" sz="1400" dirty="0">
                <a:latin typeface="Calibri" panose="020F0502020204030204" pitchFamily="34" charset="0"/>
              </a:endParaRPr>
            </a:p>
          </p:txBody>
        </p:sp>
        <p:pic>
          <p:nvPicPr>
            <p:cNvPr id="31"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9763" y="4685470"/>
              <a:ext cx="547978" cy="41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7205" y="4804013"/>
              <a:ext cx="554866" cy="391415"/>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6"/>
            <p:cNvSpPr txBox="1">
              <a:spLocks noChangeArrowheads="1"/>
            </p:cNvSpPr>
            <p:nvPr/>
          </p:nvSpPr>
          <p:spPr bwMode="auto">
            <a:xfrm>
              <a:off x="5183218" y="5085443"/>
              <a:ext cx="891297" cy="17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机构路由器</a:t>
              </a:r>
            </a:p>
          </p:txBody>
        </p:sp>
        <p:sp>
          <p:nvSpPr>
            <p:cNvPr id="74" name="Text Box 6"/>
            <p:cNvSpPr txBox="1">
              <a:spLocks noChangeArrowheads="1"/>
            </p:cNvSpPr>
            <p:nvPr/>
          </p:nvSpPr>
          <p:spPr bwMode="auto">
            <a:xfrm>
              <a:off x="4252692" y="4623886"/>
              <a:ext cx="985657" cy="1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以太网交换机</a:t>
              </a:r>
            </a:p>
          </p:txBody>
        </p:sp>
        <p:cxnSp>
          <p:nvCxnSpPr>
            <p:cNvPr id="79" name="直接连接符 78"/>
            <p:cNvCxnSpPr/>
            <p:nvPr/>
          </p:nvCxnSpPr>
          <p:spPr>
            <a:xfrm flipH="1">
              <a:off x="4699966" y="5041849"/>
              <a:ext cx="863245" cy="5245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2" idx="1"/>
            </p:cNvCxnSpPr>
            <p:nvPr/>
          </p:nvCxnSpPr>
          <p:spPr>
            <a:xfrm flipH="1" flipV="1">
              <a:off x="2393061" y="4145280"/>
              <a:ext cx="1844144" cy="85444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515" y="4460627"/>
              <a:ext cx="697262" cy="46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直接连接符 84"/>
            <p:cNvCxnSpPr/>
            <p:nvPr/>
          </p:nvCxnSpPr>
          <p:spPr>
            <a:xfrm flipH="1" flipV="1">
              <a:off x="1813473" y="4697026"/>
              <a:ext cx="2360901" cy="37105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070" y="5564610"/>
              <a:ext cx="697262" cy="46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9" name="直接连接符 88"/>
            <p:cNvCxnSpPr/>
            <p:nvPr/>
          </p:nvCxnSpPr>
          <p:spPr>
            <a:xfrm flipH="1">
              <a:off x="2012694" y="5172916"/>
              <a:ext cx="2339851" cy="68179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2570836" y="5172916"/>
              <a:ext cx="1582482" cy="30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2" idx="2"/>
            </p:cNvCxnSpPr>
            <p:nvPr/>
          </p:nvCxnSpPr>
          <p:spPr>
            <a:xfrm flipH="1">
              <a:off x="3437209" y="5195428"/>
              <a:ext cx="1077429" cy="82212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8" name="Group 28"/>
            <p:cNvGrpSpPr>
              <a:grpSpLocks/>
            </p:cNvGrpSpPr>
            <p:nvPr/>
          </p:nvGrpSpPr>
          <p:grpSpPr bwMode="auto">
            <a:xfrm>
              <a:off x="3050296" y="5861273"/>
              <a:ext cx="485257" cy="680642"/>
              <a:chOff x="3345" y="2809"/>
              <a:chExt cx="338" cy="429"/>
            </a:xfrm>
          </p:grpSpPr>
          <p:sp>
            <p:nvSpPr>
              <p:cNvPr id="99" name="Freeform 29"/>
              <p:cNvSpPr>
                <a:spLocks/>
              </p:cNvSpPr>
              <p:nvPr/>
            </p:nvSpPr>
            <p:spPr bwMode="auto">
              <a:xfrm>
                <a:off x="3444" y="2838"/>
                <a:ext cx="229" cy="7"/>
              </a:xfrm>
              <a:custGeom>
                <a:avLst/>
                <a:gdLst>
                  <a:gd name="T0" fmla="*/ 0 w 229"/>
                  <a:gd name="T1" fmla="*/ 0 h 7"/>
                  <a:gd name="T2" fmla="*/ 14 w 229"/>
                  <a:gd name="T3" fmla="*/ 7 h 7"/>
                  <a:gd name="T4" fmla="*/ 229 w 229"/>
                  <a:gd name="T5" fmla="*/ 7 h 7"/>
                  <a:gd name="T6" fmla="*/ 223 w 229"/>
                  <a:gd name="T7" fmla="*/ 0 h 7"/>
                  <a:gd name="T8" fmla="*/ 0 w 229"/>
                  <a:gd name="T9" fmla="*/ 0 h 7"/>
                </a:gdLst>
                <a:ahLst/>
                <a:cxnLst>
                  <a:cxn ang="0">
                    <a:pos x="T0" y="T1"/>
                  </a:cxn>
                  <a:cxn ang="0">
                    <a:pos x="T2" y="T3"/>
                  </a:cxn>
                  <a:cxn ang="0">
                    <a:pos x="T4" y="T5"/>
                  </a:cxn>
                  <a:cxn ang="0">
                    <a:pos x="T6" y="T7"/>
                  </a:cxn>
                  <a:cxn ang="0">
                    <a:pos x="T8" y="T9"/>
                  </a:cxn>
                </a:cxnLst>
                <a:rect l="0" t="0" r="r" b="b"/>
                <a:pathLst>
                  <a:path w="229" h="7">
                    <a:moveTo>
                      <a:pt x="0" y="0"/>
                    </a:moveTo>
                    <a:lnTo>
                      <a:pt x="14" y="7"/>
                    </a:lnTo>
                    <a:lnTo>
                      <a:pt x="229" y="7"/>
                    </a:lnTo>
                    <a:lnTo>
                      <a:pt x="223" y="0"/>
                    </a:lnTo>
                    <a:lnTo>
                      <a:pt x="0" y="0"/>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100" name="Freeform 30"/>
              <p:cNvSpPr>
                <a:spLocks/>
              </p:cNvSpPr>
              <p:nvPr/>
            </p:nvSpPr>
            <p:spPr bwMode="auto">
              <a:xfrm>
                <a:off x="3444" y="2837"/>
                <a:ext cx="58" cy="399"/>
              </a:xfrm>
              <a:custGeom>
                <a:avLst/>
                <a:gdLst>
                  <a:gd name="T0" fmla="*/ 0 w 58"/>
                  <a:gd name="T1" fmla="*/ 386 h 399"/>
                  <a:gd name="T2" fmla="*/ 12 w 58"/>
                  <a:gd name="T3" fmla="*/ 399 h 399"/>
                  <a:gd name="T4" fmla="*/ 58 w 58"/>
                  <a:gd name="T5" fmla="*/ 133 h 399"/>
                  <a:gd name="T6" fmla="*/ 15 w 58"/>
                  <a:gd name="T7" fmla="*/ 7 h 399"/>
                  <a:gd name="T8" fmla="*/ 1 w 58"/>
                  <a:gd name="T9" fmla="*/ 0 h 399"/>
                  <a:gd name="T10" fmla="*/ 0 w 58"/>
                  <a:gd name="T11" fmla="*/ 146 h 399"/>
                  <a:gd name="T12" fmla="*/ 0 w 58"/>
                  <a:gd name="T13" fmla="*/ 386 h 399"/>
                </a:gdLst>
                <a:ahLst/>
                <a:cxnLst>
                  <a:cxn ang="0">
                    <a:pos x="T0" y="T1"/>
                  </a:cxn>
                  <a:cxn ang="0">
                    <a:pos x="T2" y="T3"/>
                  </a:cxn>
                  <a:cxn ang="0">
                    <a:pos x="T4" y="T5"/>
                  </a:cxn>
                  <a:cxn ang="0">
                    <a:pos x="T6" y="T7"/>
                  </a:cxn>
                  <a:cxn ang="0">
                    <a:pos x="T8" y="T9"/>
                  </a:cxn>
                  <a:cxn ang="0">
                    <a:pos x="T10" y="T11"/>
                  </a:cxn>
                  <a:cxn ang="0">
                    <a:pos x="T12" y="T13"/>
                  </a:cxn>
                </a:cxnLst>
                <a:rect l="0" t="0" r="r" b="b"/>
                <a:pathLst>
                  <a:path w="58" h="399">
                    <a:moveTo>
                      <a:pt x="0" y="386"/>
                    </a:moveTo>
                    <a:lnTo>
                      <a:pt x="12" y="399"/>
                    </a:lnTo>
                    <a:lnTo>
                      <a:pt x="58" y="133"/>
                    </a:lnTo>
                    <a:lnTo>
                      <a:pt x="15" y="7"/>
                    </a:lnTo>
                    <a:lnTo>
                      <a:pt x="1" y="0"/>
                    </a:lnTo>
                    <a:lnTo>
                      <a:pt x="0" y="146"/>
                    </a:lnTo>
                    <a:lnTo>
                      <a:pt x="0" y="386"/>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01" name="Freeform 31"/>
              <p:cNvSpPr>
                <a:spLocks/>
              </p:cNvSpPr>
              <p:nvPr/>
            </p:nvSpPr>
            <p:spPr bwMode="auto">
              <a:xfrm>
                <a:off x="3345" y="2809"/>
                <a:ext cx="100" cy="413"/>
              </a:xfrm>
              <a:custGeom>
                <a:avLst/>
                <a:gdLst>
                  <a:gd name="T0" fmla="*/ 0 w 100"/>
                  <a:gd name="T1" fmla="*/ 0 h 413"/>
                  <a:gd name="T2" fmla="*/ 100 w 100"/>
                  <a:gd name="T3" fmla="*/ 28 h 413"/>
                  <a:gd name="T4" fmla="*/ 100 w 100"/>
                  <a:gd name="T5" fmla="*/ 413 h 413"/>
                  <a:gd name="T6" fmla="*/ 0 w 100"/>
                  <a:gd name="T7" fmla="*/ 316 h 413"/>
                  <a:gd name="T8" fmla="*/ 0 w 100"/>
                  <a:gd name="T9" fmla="*/ 0 h 413"/>
                </a:gdLst>
                <a:ahLst/>
                <a:cxnLst>
                  <a:cxn ang="0">
                    <a:pos x="T0" y="T1"/>
                  </a:cxn>
                  <a:cxn ang="0">
                    <a:pos x="T2" y="T3"/>
                  </a:cxn>
                  <a:cxn ang="0">
                    <a:pos x="T4" y="T5"/>
                  </a:cxn>
                  <a:cxn ang="0">
                    <a:pos x="T6" y="T7"/>
                  </a:cxn>
                  <a:cxn ang="0">
                    <a:pos x="T8" y="T9"/>
                  </a:cxn>
                </a:cxnLst>
                <a:rect l="0" t="0" r="r" b="b"/>
                <a:pathLst>
                  <a:path w="100" h="413">
                    <a:moveTo>
                      <a:pt x="0" y="0"/>
                    </a:moveTo>
                    <a:lnTo>
                      <a:pt x="100" y="28"/>
                    </a:lnTo>
                    <a:lnTo>
                      <a:pt x="100" y="413"/>
                    </a:lnTo>
                    <a:lnTo>
                      <a:pt x="0" y="316"/>
                    </a:lnTo>
                    <a:lnTo>
                      <a:pt x="0" y="0"/>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02" name="Freeform 32"/>
              <p:cNvSpPr>
                <a:spLocks/>
              </p:cNvSpPr>
              <p:nvPr/>
            </p:nvSpPr>
            <p:spPr bwMode="auto">
              <a:xfrm>
                <a:off x="3345" y="2809"/>
                <a:ext cx="322" cy="29"/>
              </a:xfrm>
              <a:custGeom>
                <a:avLst/>
                <a:gdLst>
                  <a:gd name="T0" fmla="*/ 100 w 322"/>
                  <a:gd name="T1" fmla="*/ 29 h 29"/>
                  <a:gd name="T2" fmla="*/ 322 w 322"/>
                  <a:gd name="T3" fmla="*/ 29 h 29"/>
                  <a:gd name="T4" fmla="*/ 167 w 322"/>
                  <a:gd name="T5" fmla="*/ 0 h 29"/>
                  <a:gd name="T6" fmla="*/ 0 w 322"/>
                  <a:gd name="T7" fmla="*/ 0 h 29"/>
                  <a:gd name="T8" fmla="*/ 100 w 322"/>
                  <a:gd name="T9" fmla="*/ 29 h 29"/>
                </a:gdLst>
                <a:ahLst/>
                <a:cxnLst>
                  <a:cxn ang="0">
                    <a:pos x="T0" y="T1"/>
                  </a:cxn>
                  <a:cxn ang="0">
                    <a:pos x="T2" y="T3"/>
                  </a:cxn>
                  <a:cxn ang="0">
                    <a:pos x="T4" y="T5"/>
                  </a:cxn>
                  <a:cxn ang="0">
                    <a:pos x="T6" y="T7"/>
                  </a:cxn>
                  <a:cxn ang="0">
                    <a:pos x="T8" y="T9"/>
                  </a:cxn>
                </a:cxnLst>
                <a:rect l="0" t="0" r="r" b="b"/>
                <a:pathLst>
                  <a:path w="322" h="29">
                    <a:moveTo>
                      <a:pt x="100" y="29"/>
                    </a:moveTo>
                    <a:lnTo>
                      <a:pt x="322" y="29"/>
                    </a:lnTo>
                    <a:lnTo>
                      <a:pt x="167" y="0"/>
                    </a:lnTo>
                    <a:lnTo>
                      <a:pt x="0" y="0"/>
                    </a:lnTo>
                    <a:lnTo>
                      <a:pt x="100" y="29"/>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103" name="Rectangle 33"/>
              <p:cNvSpPr>
                <a:spLocks noChangeArrowheads="1"/>
              </p:cNvSpPr>
              <p:nvPr/>
            </p:nvSpPr>
            <p:spPr bwMode="auto">
              <a:xfrm>
                <a:off x="3456" y="2984"/>
                <a:ext cx="213" cy="254"/>
              </a:xfrm>
              <a:prstGeom prst="rect">
                <a:avLst/>
              </a:prstGeom>
              <a:solidFill>
                <a:srgbClr val="C0C0C0"/>
              </a:solidFill>
              <a:ln w="3175">
                <a:solidFill>
                  <a:srgbClr val="808080"/>
                </a:solidFill>
                <a:miter lim="800000"/>
                <a:headEnd/>
                <a:tailEnd/>
              </a:ln>
            </p:spPr>
            <p:txBody>
              <a:bodyPr/>
              <a:lstStyle/>
              <a:p>
                <a:endParaRPr lang="zh-CN" altLang="en-US"/>
              </a:p>
            </p:txBody>
          </p:sp>
          <p:sp>
            <p:nvSpPr>
              <p:cNvPr id="104" name="Freeform 34"/>
              <p:cNvSpPr>
                <a:spLocks/>
              </p:cNvSpPr>
              <p:nvPr/>
            </p:nvSpPr>
            <p:spPr bwMode="auto">
              <a:xfrm>
                <a:off x="3458" y="2844"/>
                <a:ext cx="225" cy="127"/>
              </a:xfrm>
              <a:custGeom>
                <a:avLst/>
                <a:gdLst>
                  <a:gd name="T0" fmla="*/ 0 w 225"/>
                  <a:gd name="T1" fmla="*/ 0 h 127"/>
                  <a:gd name="T2" fmla="*/ 215 w 225"/>
                  <a:gd name="T3" fmla="*/ 0 h 127"/>
                  <a:gd name="T4" fmla="*/ 225 w 225"/>
                  <a:gd name="T5" fmla="*/ 127 h 127"/>
                  <a:gd name="T6" fmla="*/ 9 w 225"/>
                  <a:gd name="T7" fmla="*/ 127 h 127"/>
                  <a:gd name="T8" fmla="*/ 0 w 225"/>
                  <a:gd name="T9" fmla="*/ 0 h 127"/>
                </a:gdLst>
                <a:ahLst/>
                <a:cxnLst>
                  <a:cxn ang="0">
                    <a:pos x="T0" y="T1"/>
                  </a:cxn>
                  <a:cxn ang="0">
                    <a:pos x="T2" y="T3"/>
                  </a:cxn>
                  <a:cxn ang="0">
                    <a:pos x="T4" y="T5"/>
                  </a:cxn>
                  <a:cxn ang="0">
                    <a:pos x="T6" y="T7"/>
                  </a:cxn>
                  <a:cxn ang="0">
                    <a:pos x="T8" y="T9"/>
                  </a:cxn>
                </a:cxnLst>
                <a:rect l="0" t="0" r="r" b="b"/>
                <a:pathLst>
                  <a:path w="225" h="127">
                    <a:moveTo>
                      <a:pt x="0" y="0"/>
                    </a:moveTo>
                    <a:lnTo>
                      <a:pt x="215" y="0"/>
                    </a:lnTo>
                    <a:lnTo>
                      <a:pt x="225" y="127"/>
                    </a:lnTo>
                    <a:lnTo>
                      <a:pt x="9" y="127"/>
                    </a:lnTo>
                    <a:lnTo>
                      <a:pt x="0"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105" name="Freeform 35"/>
              <p:cNvSpPr>
                <a:spLocks/>
              </p:cNvSpPr>
              <p:nvPr/>
            </p:nvSpPr>
            <p:spPr bwMode="auto">
              <a:xfrm>
                <a:off x="3455" y="2971"/>
                <a:ext cx="228" cy="13"/>
              </a:xfrm>
              <a:custGeom>
                <a:avLst/>
                <a:gdLst>
                  <a:gd name="T0" fmla="*/ 0 w 228"/>
                  <a:gd name="T1" fmla="*/ 13 h 13"/>
                  <a:gd name="T2" fmla="*/ 210 w 228"/>
                  <a:gd name="T3" fmla="*/ 13 h 13"/>
                  <a:gd name="T4" fmla="*/ 228 w 228"/>
                  <a:gd name="T5" fmla="*/ 0 h 13"/>
                  <a:gd name="T6" fmla="*/ 12 w 228"/>
                  <a:gd name="T7" fmla="*/ 0 h 13"/>
                  <a:gd name="T8" fmla="*/ 0 w 228"/>
                  <a:gd name="T9" fmla="*/ 13 h 13"/>
                </a:gdLst>
                <a:ahLst/>
                <a:cxnLst>
                  <a:cxn ang="0">
                    <a:pos x="T0" y="T1"/>
                  </a:cxn>
                  <a:cxn ang="0">
                    <a:pos x="T2" y="T3"/>
                  </a:cxn>
                  <a:cxn ang="0">
                    <a:pos x="T4" y="T5"/>
                  </a:cxn>
                  <a:cxn ang="0">
                    <a:pos x="T6" y="T7"/>
                  </a:cxn>
                  <a:cxn ang="0">
                    <a:pos x="T8" y="T9"/>
                  </a:cxn>
                </a:cxnLst>
                <a:rect l="0" t="0" r="r" b="b"/>
                <a:pathLst>
                  <a:path w="228" h="13">
                    <a:moveTo>
                      <a:pt x="0" y="13"/>
                    </a:moveTo>
                    <a:lnTo>
                      <a:pt x="210" y="13"/>
                    </a:lnTo>
                    <a:lnTo>
                      <a:pt x="228" y="0"/>
                    </a:lnTo>
                    <a:lnTo>
                      <a:pt x="12" y="0"/>
                    </a:lnTo>
                    <a:lnTo>
                      <a:pt x="0" y="13"/>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06" name="Freeform 36"/>
              <p:cNvSpPr>
                <a:spLocks/>
              </p:cNvSpPr>
              <p:nvPr/>
            </p:nvSpPr>
            <p:spPr bwMode="auto">
              <a:xfrm>
                <a:off x="3459" y="2838"/>
                <a:ext cx="18" cy="398"/>
              </a:xfrm>
              <a:custGeom>
                <a:avLst/>
                <a:gdLst>
                  <a:gd name="T0" fmla="*/ 0 w 18"/>
                  <a:gd name="T1" fmla="*/ 0 h 398"/>
                  <a:gd name="T2" fmla="*/ 10 w 18"/>
                  <a:gd name="T3" fmla="*/ 7 h 398"/>
                  <a:gd name="T4" fmla="*/ 18 w 18"/>
                  <a:gd name="T5" fmla="*/ 133 h 398"/>
                  <a:gd name="T6" fmla="*/ 8 w 18"/>
                  <a:gd name="T7" fmla="*/ 148 h 398"/>
                  <a:gd name="T8" fmla="*/ 8 w 18"/>
                  <a:gd name="T9" fmla="*/ 398 h 398"/>
                </a:gdLst>
                <a:ahLst/>
                <a:cxnLst>
                  <a:cxn ang="0">
                    <a:pos x="T0" y="T1"/>
                  </a:cxn>
                  <a:cxn ang="0">
                    <a:pos x="T2" y="T3"/>
                  </a:cxn>
                  <a:cxn ang="0">
                    <a:pos x="T4" y="T5"/>
                  </a:cxn>
                  <a:cxn ang="0">
                    <a:pos x="T6" y="T7"/>
                  </a:cxn>
                  <a:cxn ang="0">
                    <a:pos x="T8" y="T9"/>
                  </a:cxn>
                </a:cxnLst>
                <a:rect l="0" t="0" r="r" b="b"/>
                <a:pathLst>
                  <a:path w="18" h="398">
                    <a:moveTo>
                      <a:pt x="0" y="0"/>
                    </a:moveTo>
                    <a:lnTo>
                      <a:pt x="10" y="7"/>
                    </a:lnTo>
                    <a:lnTo>
                      <a:pt x="18"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Freeform 37"/>
              <p:cNvSpPr>
                <a:spLocks/>
              </p:cNvSpPr>
              <p:nvPr/>
            </p:nvSpPr>
            <p:spPr bwMode="auto">
              <a:xfrm>
                <a:off x="3466" y="2838"/>
                <a:ext cx="17" cy="398"/>
              </a:xfrm>
              <a:custGeom>
                <a:avLst/>
                <a:gdLst>
                  <a:gd name="T0" fmla="*/ 0 w 17"/>
                  <a:gd name="T1" fmla="*/ 0 h 398"/>
                  <a:gd name="T2" fmla="*/ 8 w 17"/>
                  <a:gd name="T3" fmla="*/ 7 h 398"/>
                  <a:gd name="T4" fmla="*/ 17 w 17"/>
                  <a:gd name="T5" fmla="*/ 133 h 398"/>
                  <a:gd name="T6" fmla="*/ 8 w 17"/>
                  <a:gd name="T7" fmla="*/ 148 h 398"/>
                  <a:gd name="T8" fmla="*/ 8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Freeform 38"/>
              <p:cNvSpPr>
                <a:spLocks/>
              </p:cNvSpPr>
              <p:nvPr/>
            </p:nvSpPr>
            <p:spPr bwMode="auto">
              <a:xfrm>
                <a:off x="3472" y="2838"/>
                <a:ext cx="19" cy="398"/>
              </a:xfrm>
              <a:custGeom>
                <a:avLst/>
                <a:gdLst>
                  <a:gd name="T0" fmla="*/ 0 w 19"/>
                  <a:gd name="T1" fmla="*/ 0 h 398"/>
                  <a:gd name="T2" fmla="*/ 10 w 19"/>
                  <a:gd name="T3" fmla="*/ 7 h 398"/>
                  <a:gd name="T4" fmla="*/ 19 w 19"/>
                  <a:gd name="T5" fmla="*/ 133 h 398"/>
                  <a:gd name="T6" fmla="*/ 8 w 19"/>
                  <a:gd name="T7" fmla="*/ 148 h 398"/>
                  <a:gd name="T8" fmla="*/ 8 w 19"/>
                  <a:gd name="T9" fmla="*/ 398 h 398"/>
                </a:gdLst>
                <a:ahLst/>
                <a:cxnLst>
                  <a:cxn ang="0">
                    <a:pos x="T0" y="T1"/>
                  </a:cxn>
                  <a:cxn ang="0">
                    <a:pos x="T2" y="T3"/>
                  </a:cxn>
                  <a:cxn ang="0">
                    <a:pos x="T4" y="T5"/>
                  </a:cxn>
                  <a:cxn ang="0">
                    <a:pos x="T6" y="T7"/>
                  </a:cxn>
                  <a:cxn ang="0">
                    <a:pos x="T8" y="T9"/>
                  </a:cxn>
                </a:cxnLst>
                <a:rect l="0" t="0" r="r" b="b"/>
                <a:pathLst>
                  <a:path w="19" h="398">
                    <a:moveTo>
                      <a:pt x="0" y="0"/>
                    </a:moveTo>
                    <a:lnTo>
                      <a:pt x="10" y="7"/>
                    </a:lnTo>
                    <a:lnTo>
                      <a:pt x="19"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 name="Freeform 39"/>
              <p:cNvSpPr>
                <a:spLocks/>
              </p:cNvSpPr>
              <p:nvPr/>
            </p:nvSpPr>
            <p:spPr bwMode="auto">
              <a:xfrm>
                <a:off x="3478" y="2838"/>
                <a:ext cx="19" cy="397"/>
              </a:xfrm>
              <a:custGeom>
                <a:avLst/>
                <a:gdLst>
                  <a:gd name="T0" fmla="*/ 0 w 19"/>
                  <a:gd name="T1" fmla="*/ 0 h 397"/>
                  <a:gd name="T2" fmla="*/ 10 w 19"/>
                  <a:gd name="T3" fmla="*/ 6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6"/>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Freeform 40"/>
              <p:cNvSpPr>
                <a:spLocks/>
              </p:cNvSpPr>
              <p:nvPr/>
            </p:nvSpPr>
            <p:spPr bwMode="auto">
              <a:xfrm>
                <a:off x="3485" y="2838"/>
                <a:ext cx="19" cy="397"/>
              </a:xfrm>
              <a:custGeom>
                <a:avLst/>
                <a:gdLst>
                  <a:gd name="T0" fmla="*/ 0 w 19"/>
                  <a:gd name="T1" fmla="*/ 0 h 397"/>
                  <a:gd name="T2" fmla="*/ 9 w 19"/>
                  <a:gd name="T3" fmla="*/ 7 h 397"/>
                  <a:gd name="T4" fmla="*/ 19 w 19"/>
                  <a:gd name="T5" fmla="*/ 132 h 397"/>
                  <a:gd name="T6" fmla="*/ 9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9" y="7"/>
                    </a:lnTo>
                    <a:lnTo>
                      <a:pt x="19" y="132"/>
                    </a:lnTo>
                    <a:lnTo>
                      <a:pt x="9"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Freeform 41"/>
              <p:cNvSpPr>
                <a:spLocks/>
              </p:cNvSpPr>
              <p:nvPr/>
            </p:nvSpPr>
            <p:spPr bwMode="auto">
              <a:xfrm>
                <a:off x="3491" y="2838"/>
                <a:ext cx="19" cy="397"/>
              </a:xfrm>
              <a:custGeom>
                <a:avLst/>
                <a:gdLst>
                  <a:gd name="T0" fmla="*/ 0 w 19"/>
                  <a:gd name="T1" fmla="*/ 0 h 397"/>
                  <a:gd name="T2" fmla="*/ 10 w 19"/>
                  <a:gd name="T3" fmla="*/ 7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7"/>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Freeform 42"/>
              <p:cNvSpPr>
                <a:spLocks/>
              </p:cNvSpPr>
              <p:nvPr/>
            </p:nvSpPr>
            <p:spPr bwMode="auto">
              <a:xfrm>
                <a:off x="3499" y="2838"/>
                <a:ext cx="17" cy="398"/>
              </a:xfrm>
              <a:custGeom>
                <a:avLst/>
                <a:gdLst>
                  <a:gd name="T0" fmla="*/ 0 w 17"/>
                  <a:gd name="T1" fmla="*/ 0 h 398"/>
                  <a:gd name="T2" fmla="*/ 8 w 17"/>
                  <a:gd name="T3" fmla="*/ 7 h 398"/>
                  <a:gd name="T4" fmla="*/ 17 w 17"/>
                  <a:gd name="T5" fmla="*/ 132 h 398"/>
                  <a:gd name="T6" fmla="*/ 6 w 17"/>
                  <a:gd name="T7" fmla="*/ 146 h 398"/>
                  <a:gd name="T8" fmla="*/ 6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2"/>
                    </a:lnTo>
                    <a:lnTo>
                      <a:pt x="6" y="146"/>
                    </a:lnTo>
                    <a:lnTo>
                      <a:pt x="6"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 name="Freeform 43"/>
              <p:cNvSpPr>
                <a:spLocks/>
              </p:cNvSpPr>
              <p:nvPr/>
            </p:nvSpPr>
            <p:spPr bwMode="auto">
              <a:xfrm>
                <a:off x="3505" y="2838"/>
                <a:ext cx="16" cy="397"/>
              </a:xfrm>
              <a:custGeom>
                <a:avLst/>
                <a:gdLst>
                  <a:gd name="T0" fmla="*/ 0 w 16"/>
                  <a:gd name="T1" fmla="*/ 0 h 397"/>
                  <a:gd name="T2" fmla="*/ 7 w 16"/>
                  <a:gd name="T3" fmla="*/ 7 h 397"/>
                  <a:gd name="T4" fmla="*/ 16 w 16"/>
                  <a:gd name="T5" fmla="*/ 132 h 397"/>
                  <a:gd name="T6" fmla="*/ 7 w 16"/>
                  <a:gd name="T7" fmla="*/ 146 h 397"/>
                  <a:gd name="T8" fmla="*/ 7 w 16"/>
                  <a:gd name="T9" fmla="*/ 397 h 397"/>
                </a:gdLst>
                <a:ahLst/>
                <a:cxnLst>
                  <a:cxn ang="0">
                    <a:pos x="T0" y="T1"/>
                  </a:cxn>
                  <a:cxn ang="0">
                    <a:pos x="T2" y="T3"/>
                  </a:cxn>
                  <a:cxn ang="0">
                    <a:pos x="T4" y="T5"/>
                  </a:cxn>
                  <a:cxn ang="0">
                    <a:pos x="T6" y="T7"/>
                  </a:cxn>
                  <a:cxn ang="0">
                    <a:pos x="T8" y="T9"/>
                  </a:cxn>
                </a:cxnLst>
                <a:rect l="0" t="0" r="r" b="b"/>
                <a:pathLst>
                  <a:path w="16" h="397">
                    <a:moveTo>
                      <a:pt x="0" y="0"/>
                    </a:moveTo>
                    <a:lnTo>
                      <a:pt x="7" y="7"/>
                    </a:lnTo>
                    <a:lnTo>
                      <a:pt x="16" y="132"/>
                    </a:lnTo>
                    <a:lnTo>
                      <a:pt x="7" y="146"/>
                    </a:lnTo>
                    <a:lnTo>
                      <a:pt x="7"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Rectangle 44"/>
              <p:cNvSpPr>
                <a:spLocks noChangeArrowheads="1"/>
              </p:cNvSpPr>
              <p:nvPr/>
            </p:nvSpPr>
            <p:spPr bwMode="auto">
              <a:xfrm>
                <a:off x="3520" y="3015"/>
                <a:ext cx="131" cy="191"/>
              </a:xfrm>
              <a:prstGeom prst="rect">
                <a:avLst/>
              </a:prstGeom>
              <a:solidFill>
                <a:srgbClr val="C0C0C0"/>
              </a:solidFill>
              <a:ln w="3175">
                <a:solidFill>
                  <a:srgbClr val="808080"/>
                </a:solidFill>
                <a:miter lim="800000"/>
                <a:headEnd/>
                <a:tailEnd/>
              </a:ln>
            </p:spPr>
            <p:txBody>
              <a:bodyPr/>
              <a:lstStyle/>
              <a:p>
                <a:endParaRPr lang="zh-CN" altLang="en-US"/>
              </a:p>
            </p:txBody>
          </p:sp>
          <p:sp>
            <p:nvSpPr>
              <p:cNvPr id="115" name="Rectangle 45"/>
              <p:cNvSpPr>
                <a:spLocks noChangeArrowheads="1"/>
              </p:cNvSpPr>
              <p:nvPr/>
            </p:nvSpPr>
            <p:spPr bwMode="auto">
              <a:xfrm>
                <a:off x="3520" y="3060"/>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116" name="Rectangle 46"/>
              <p:cNvSpPr>
                <a:spLocks noChangeArrowheads="1"/>
              </p:cNvSpPr>
              <p:nvPr/>
            </p:nvSpPr>
            <p:spPr bwMode="auto">
              <a:xfrm>
                <a:off x="3520" y="3096"/>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117" name="Rectangle 47"/>
              <p:cNvSpPr>
                <a:spLocks noChangeArrowheads="1"/>
              </p:cNvSpPr>
              <p:nvPr/>
            </p:nvSpPr>
            <p:spPr bwMode="auto">
              <a:xfrm>
                <a:off x="3520" y="3132"/>
                <a:ext cx="131" cy="38"/>
              </a:xfrm>
              <a:prstGeom prst="rect">
                <a:avLst/>
              </a:prstGeom>
              <a:solidFill>
                <a:srgbClr val="C0C0C0"/>
              </a:solidFill>
              <a:ln w="3175">
                <a:solidFill>
                  <a:srgbClr val="808080"/>
                </a:solidFill>
                <a:miter lim="800000"/>
                <a:headEnd/>
                <a:tailEnd/>
              </a:ln>
            </p:spPr>
            <p:txBody>
              <a:bodyPr/>
              <a:lstStyle/>
              <a:p>
                <a:endParaRPr lang="zh-CN" altLang="en-US"/>
              </a:p>
            </p:txBody>
          </p:sp>
          <p:sp>
            <p:nvSpPr>
              <p:cNvPr id="118" name="Rectangle 48"/>
              <p:cNvSpPr>
                <a:spLocks noChangeArrowheads="1"/>
              </p:cNvSpPr>
              <p:nvPr/>
            </p:nvSpPr>
            <p:spPr bwMode="auto">
              <a:xfrm>
                <a:off x="3540" y="3060"/>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119" name="Rectangle 49"/>
              <p:cNvSpPr>
                <a:spLocks noChangeArrowheads="1"/>
              </p:cNvSpPr>
              <p:nvPr/>
            </p:nvSpPr>
            <p:spPr bwMode="auto">
              <a:xfrm>
                <a:off x="3540" y="3105"/>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120" name="Freeform 50"/>
              <p:cNvSpPr>
                <a:spLocks/>
              </p:cNvSpPr>
              <p:nvPr/>
            </p:nvSpPr>
            <p:spPr bwMode="auto">
              <a:xfrm>
                <a:off x="3605" y="3022"/>
                <a:ext cx="5" cy="26"/>
              </a:xfrm>
              <a:custGeom>
                <a:avLst/>
                <a:gdLst>
                  <a:gd name="T0" fmla="*/ 5 w 5"/>
                  <a:gd name="T1" fmla="*/ 0 h 26"/>
                  <a:gd name="T2" fmla="*/ 5 w 5"/>
                  <a:gd name="T3" fmla="*/ 26 h 26"/>
                  <a:gd name="T4" fmla="*/ 0 w 5"/>
                  <a:gd name="T5" fmla="*/ 12 h 26"/>
                  <a:gd name="T6" fmla="*/ 5 w 5"/>
                  <a:gd name="T7" fmla="*/ 0 h 26"/>
                </a:gdLst>
                <a:ahLst/>
                <a:cxnLst>
                  <a:cxn ang="0">
                    <a:pos x="T0" y="T1"/>
                  </a:cxn>
                  <a:cxn ang="0">
                    <a:pos x="T2" y="T3"/>
                  </a:cxn>
                  <a:cxn ang="0">
                    <a:pos x="T4" y="T5"/>
                  </a:cxn>
                  <a:cxn ang="0">
                    <a:pos x="T6" y="T7"/>
                  </a:cxn>
                </a:cxnLst>
                <a:rect l="0" t="0" r="r" b="b"/>
                <a:pathLst>
                  <a:path w="5" h="26">
                    <a:moveTo>
                      <a:pt x="5" y="0"/>
                    </a:moveTo>
                    <a:lnTo>
                      <a:pt x="5" y="26"/>
                    </a:lnTo>
                    <a:lnTo>
                      <a:pt x="0" y="12"/>
                    </a:lnTo>
                    <a:lnTo>
                      <a:pt x="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Rectangle 51"/>
              <p:cNvSpPr>
                <a:spLocks noChangeArrowheads="1"/>
              </p:cNvSpPr>
              <p:nvPr/>
            </p:nvSpPr>
            <p:spPr bwMode="auto">
              <a:xfrm>
                <a:off x="3520" y="3015"/>
                <a:ext cx="131" cy="37"/>
              </a:xfrm>
              <a:prstGeom prst="rect">
                <a:avLst/>
              </a:prstGeom>
              <a:solidFill>
                <a:srgbClr val="A0A0A0"/>
              </a:solidFill>
              <a:ln w="3175">
                <a:solidFill>
                  <a:srgbClr val="808080"/>
                </a:solidFill>
                <a:miter lim="800000"/>
                <a:headEnd/>
                <a:tailEnd/>
              </a:ln>
            </p:spPr>
            <p:txBody>
              <a:bodyPr/>
              <a:lstStyle/>
              <a:p>
                <a:endParaRPr lang="zh-CN" altLang="en-US"/>
              </a:p>
            </p:txBody>
          </p:sp>
          <p:sp>
            <p:nvSpPr>
              <p:cNvPr id="122" name="Freeform 52"/>
              <p:cNvSpPr>
                <a:spLocks/>
              </p:cNvSpPr>
              <p:nvPr/>
            </p:nvSpPr>
            <p:spPr bwMode="auto">
              <a:xfrm>
                <a:off x="3583" y="3022"/>
                <a:ext cx="27" cy="12"/>
              </a:xfrm>
              <a:custGeom>
                <a:avLst/>
                <a:gdLst>
                  <a:gd name="T0" fmla="*/ 27 w 27"/>
                  <a:gd name="T1" fmla="*/ 0 h 12"/>
                  <a:gd name="T2" fmla="*/ 2 w 27"/>
                  <a:gd name="T3" fmla="*/ 0 h 12"/>
                  <a:gd name="T4" fmla="*/ 0 w 27"/>
                  <a:gd name="T5" fmla="*/ 12 h 12"/>
                  <a:gd name="T6" fmla="*/ 24 w 27"/>
                  <a:gd name="T7" fmla="*/ 12 h 12"/>
                  <a:gd name="T8" fmla="*/ 27 w 27"/>
                  <a:gd name="T9" fmla="*/ 0 h 12"/>
                </a:gdLst>
                <a:ahLst/>
                <a:cxnLst>
                  <a:cxn ang="0">
                    <a:pos x="T0" y="T1"/>
                  </a:cxn>
                  <a:cxn ang="0">
                    <a:pos x="T2" y="T3"/>
                  </a:cxn>
                  <a:cxn ang="0">
                    <a:pos x="T4" y="T5"/>
                  </a:cxn>
                  <a:cxn ang="0">
                    <a:pos x="T6" y="T7"/>
                  </a:cxn>
                  <a:cxn ang="0">
                    <a:pos x="T8" y="T9"/>
                  </a:cxn>
                </a:cxnLst>
                <a:rect l="0" t="0" r="r" b="b"/>
                <a:pathLst>
                  <a:path w="27" h="12">
                    <a:moveTo>
                      <a:pt x="27" y="0"/>
                    </a:moveTo>
                    <a:lnTo>
                      <a:pt x="2" y="0"/>
                    </a:lnTo>
                    <a:lnTo>
                      <a:pt x="0" y="12"/>
                    </a:lnTo>
                    <a:lnTo>
                      <a:pt x="24" y="12"/>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53"/>
              <p:cNvSpPr>
                <a:spLocks/>
              </p:cNvSpPr>
              <p:nvPr/>
            </p:nvSpPr>
            <p:spPr bwMode="auto">
              <a:xfrm>
                <a:off x="3583" y="3038"/>
                <a:ext cx="63" cy="10"/>
              </a:xfrm>
              <a:custGeom>
                <a:avLst/>
                <a:gdLst>
                  <a:gd name="T0" fmla="*/ 63 w 63"/>
                  <a:gd name="T1" fmla="*/ 10 h 10"/>
                  <a:gd name="T2" fmla="*/ 2 w 63"/>
                  <a:gd name="T3" fmla="*/ 10 h 10"/>
                  <a:gd name="T4" fmla="*/ 0 w 63"/>
                  <a:gd name="T5" fmla="*/ 0 h 10"/>
                  <a:gd name="T6" fmla="*/ 60 w 63"/>
                  <a:gd name="T7" fmla="*/ 0 h 10"/>
                  <a:gd name="T8" fmla="*/ 63 w 63"/>
                  <a:gd name="T9" fmla="*/ 10 h 10"/>
                </a:gdLst>
                <a:ahLst/>
                <a:cxnLst>
                  <a:cxn ang="0">
                    <a:pos x="T0" y="T1"/>
                  </a:cxn>
                  <a:cxn ang="0">
                    <a:pos x="T2" y="T3"/>
                  </a:cxn>
                  <a:cxn ang="0">
                    <a:pos x="T4" y="T5"/>
                  </a:cxn>
                  <a:cxn ang="0">
                    <a:pos x="T6" y="T7"/>
                  </a:cxn>
                  <a:cxn ang="0">
                    <a:pos x="T8" y="T9"/>
                  </a:cxn>
                </a:cxnLst>
                <a:rect l="0" t="0" r="r" b="b"/>
                <a:pathLst>
                  <a:path w="63" h="10">
                    <a:moveTo>
                      <a:pt x="63" y="10"/>
                    </a:moveTo>
                    <a:lnTo>
                      <a:pt x="2" y="10"/>
                    </a:lnTo>
                    <a:lnTo>
                      <a:pt x="0" y="0"/>
                    </a:lnTo>
                    <a:lnTo>
                      <a:pt x="60" y="0"/>
                    </a:lnTo>
                    <a:lnTo>
                      <a:pt x="63"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54"/>
              <p:cNvSpPr>
                <a:spLocks/>
              </p:cNvSpPr>
              <p:nvPr/>
            </p:nvSpPr>
            <p:spPr bwMode="auto">
              <a:xfrm>
                <a:off x="3610" y="3026"/>
                <a:ext cx="36" cy="6"/>
              </a:xfrm>
              <a:custGeom>
                <a:avLst/>
                <a:gdLst>
                  <a:gd name="T0" fmla="*/ 36 w 36"/>
                  <a:gd name="T1" fmla="*/ 0 h 6"/>
                  <a:gd name="T2" fmla="*/ 1 w 36"/>
                  <a:gd name="T3" fmla="*/ 0 h 6"/>
                  <a:gd name="T4" fmla="*/ 0 w 36"/>
                  <a:gd name="T5" fmla="*/ 6 h 6"/>
                  <a:gd name="T6" fmla="*/ 33 w 36"/>
                  <a:gd name="T7" fmla="*/ 6 h 6"/>
                  <a:gd name="T8" fmla="*/ 36 w 36"/>
                  <a:gd name="T9" fmla="*/ 0 h 6"/>
                </a:gdLst>
                <a:ahLst/>
                <a:cxnLst>
                  <a:cxn ang="0">
                    <a:pos x="T0" y="T1"/>
                  </a:cxn>
                  <a:cxn ang="0">
                    <a:pos x="T2" y="T3"/>
                  </a:cxn>
                  <a:cxn ang="0">
                    <a:pos x="T4" y="T5"/>
                  </a:cxn>
                  <a:cxn ang="0">
                    <a:pos x="T6" y="T7"/>
                  </a:cxn>
                  <a:cxn ang="0">
                    <a:pos x="T8" y="T9"/>
                  </a:cxn>
                </a:cxnLst>
                <a:rect l="0" t="0" r="r" b="b"/>
                <a:pathLst>
                  <a:path w="36" h="6">
                    <a:moveTo>
                      <a:pt x="36" y="0"/>
                    </a:moveTo>
                    <a:lnTo>
                      <a:pt x="1" y="0"/>
                    </a:lnTo>
                    <a:lnTo>
                      <a:pt x="0" y="6"/>
                    </a:lnTo>
                    <a:lnTo>
                      <a:pt x="33" y="6"/>
                    </a:lnTo>
                    <a:lnTo>
                      <a:pt x="3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55"/>
              <p:cNvSpPr>
                <a:spLocks/>
              </p:cNvSpPr>
              <p:nvPr/>
            </p:nvSpPr>
            <p:spPr bwMode="auto">
              <a:xfrm>
                <a:off x="3642" y="3026"/>
                <a:ext cx="4" cy="22"/>
              </a:xfrm>
              <a:custGeom>
                <a:avLst/>
                <a:gdLst>
                  <a:gd name="T0" fmla="*/ 4 w 4"/>
                  <a:gd name="T1" fmla="*/ 0 h 22"/>
                  <a:gd name="T2" fmla="*/ 4 w 4"/>
                  <a:gd name="T3" fmla="*/ 22 h 22"/>
                  <a:gd name="T4" fmla="*/ 0 w 4"/>
                  <a:gd name="T5" fmla="*/ 8 h 22"/>
                  <a:gd name="T6" fmla="*/ 4 w 4"/>
                  <a:gd name="T7" fmla="*/ 0 h 22"/>
                </a:gdLst>
                <a:ahLst/>
                <a:cxnLst>
                  <a:cxn ang="0">
                    <a:pos x="T0" y="T1"/>
                  </a:cxn>
                  <a:cxn ang="0">
                    <a:pos x="T2" y="T3"/>
                  </a:cxn>
                  <a:cxn ang="0">
                    <a:pos x="T4" y="T5"/>
                  </a:cxn>
                  <a:cxn ang="0">
                    <a:pos x="T6" y="T7"/>
                  </a:cxn>
                </a:cxnLst>
                <a:rect l="0" t="0" r="r" b="b"/>
                <a:pathLst>
                  <a:path w="4" h="22">
                    <a:moveTo>
                      <a:pt x="4" y="0"/>
                    </a:moveTo>
                    <a:lnTo>
                      <a:pt x="4" y="22"/>
                    </a:lnTo>
                    <a:lnTo>
                      <a:pt x="0" y="8"/>
                    </a:lnTo>
                    <a:lnTo>
                      <a:pt x="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Oval 56"/>
              <p:cNvSpPr>
                <a:spLocks noChangeArrowheads="1"/>
              </p:cNvSpPr>
              <p:nvPr/>
            </p:nvSpPr>
            <p:spPr bwMode="auto">
              <a:xfrm>
                <a:off x="3610" y="3042"/>
                <a:ext cx="1" cy="3"/>
              </a:xfrm>
              <a:prstGeom prst="ellipse">
                <a:avLst/>
              </a:prstGeom>
              <a:solidFill>
                <a:srgbClr val="C0C0C0"/>
              </a:solidFill>
              <a:ln w="3175">
                <a:solidFill>
                  <a:srgbClr val="808080"/>
                </a:solidFill>
                <a:round/>
                <a:headEnd/>
                <a:tailEnd/>
              </a:ln>
            </p:spPr>
            <p:txBody>
              <a:bodyPr/>
              <a:lstStyle/>
              <a:p>
                <a:endParaRPr lang="zh-CN" altLang="en-US"/>
              </a:p>
            </p:txBody>
          </p:sp>
          <p:sp>
            <p:nvSpPr>
              <p:cNvPr id="127" name="Freeform 57"/>
              <p:cNvSpPr>
                <a:spLocks/>
              </p:cNvSpPr>
              <p:nvPr/>
            </p:nvSpPr>
            <p:spPr bwMode="auto">
              <a:xfrm>
                <a:off x="3610" y="3021"/>
                <a:ext cx="11" cy="30"/>
              </a:xfrm>
              <a:custGeom>
                <a:avLst/>
                <a:gdLst>
                  <a:gd name="T0" fmla="*/ 8 w 11"/>
                  <a:gd name="T1" fmla="*/ 0 h 30"/>
                  <a:gd name="T2" fmla="*/ 5 w 11"/>
                  <a:gd name="T3" fmla="*/ 0 h 30"/>
                  <a:gd name="T4" fmla="*/ 1 w 11"/>
                  <a:gd name="T5" fmla="*/ 1 h 30"/>
                  <a:gd name="T6" fmla="*/ 0 w 11"/>
                  <a:gd name="T7" fmla="*/ 4 h 30"/>
                  <a:gd name="T8" fmla="*/ 0 w 11"/>
                  <a:gd name="T9" fmla="*/ 11 h 30"/>
                  <a:gd name="T10" fmla="*/ 1 w 11"/>
                  <a:gd name="T11" fmla="*/ 29 h 30"/>
                  <a:gd name="T12" fmla="*/ 5 w 11"/>
                  <a:gd name="T13" fmla="*/ 30 h 30"/>
                  <a:gd name="T14" fmla="*/ 5 w 11"/>
                  <a:gd name="T15" fmla="*/ 14 h 30"/>
                  <a:gd name="T16" fmla="*/ 9 w 11"/>
                  <a:gd name="T17" fmla="*/ 7 h 30"/>
                  <a:gd name="T18" fmla="*/ 11 w 11"/>
                  <a:gd name="T19" fmla="*/ 4 h 30"/>
                  <a:gd name="T20" fmla="*/ 11 w 11"/>
                  <a:gd name="T21" fmla="*/ 1 h 30"/>
                  <a:gd name="T22" fmla="*/ 8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8" y="0"/>
                    </a:moveTo>
                    <a:lnTo>
                      <a:pt x="5" y="0"/>
                    </a:lnTo>
                    <a:lnTo>
                      <a:pt x="1" y="1"/>
                    </a:lnTo>
                    <a:lnTo>
                      <a:pt x="0" y="4"/>
                    </a:lnTo>
                    <a:lnTo>
                      <a:pt x="0" y="11"/>
                    </a:lnTo>
                    <a:lnTo>
                      <a:pt x="1" y="29"/>
                    </a:lnTo>
                    <a:lnTo>
                      <a:pt x="5" y="30"/>
                    </a:lnTo>
                    <a:lnTo>
                      <a:pt x="5" y="14"/>
                    </a:lnTo>
                    <a:lnTo>
                      <a:pt x="9" y="7"/>
                    </a:lnTo>
                    <a:lnTo>
                      <a:pt x="11" y="4"/>
                    </a:lnTo>
                    <a:lnTo>
                      <a:pt x="11" y="1"/>
                    </a:lnTo>
                    <a:lnTo>
                      <a:pt x="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58"/>
              <p:cNvSpPr>
                <a:spLocks/>
              </p:cNvSpPr>
              <p:nvPr/>
            </p:nvSpPr>
            <p:spPr bwMode="auto">
              <a:xfrm>
                <a:off x="3610" y="3021"/>
                <a:ext cx="13" cy="30"/>
              </a:xfrm>
              <a:custGeom>
                <a:avLst/>
                <a:gdLst>
                  <a:gd name="T0" fmla="*/ 9 w 13"/>
                  <a:gd name="T1" fmla="*/ 0 h 30"/>
                  <a:gd name="T2" fmla="*/ 5 w 13"/>
                  <a:gd name="T3" fmla="*/ 0 h 30"/>
                  <a:gd name="T4" fmla="*/ 1 w 13"/>
                  <a:gd name="T5" fmla="*/ 1 h 30"/>
                  <a:gd name="T6" fmla="*/ 1 w 13"/>
                  <a:gd name="T7" fmla="*/ 4 h 30"/>
                  <a:gd name="T8" fmla="*/ 0 w 13"/>
                  <a:gd name="T9" fmla="*/ 11 h 30"/>
                  <a:gd name="T10" fmla="*/ 3 w 13"/>
                  <a:gd name="T11" fmla="*/ 30 h 30"/>
                  <a:gd name="T12" fmla="*/ 5 w 13"/>
                  <a:gd name="T13" fmla="*/ 30 h 30"/>
                  <a:gd name="T14" fmla="*/ 5 w 13"/>
                  <a:gd name="T15" fmla="*/ 14 h 30"/>
                  <a:gd name="T16" fmla="*/ 11 w 13"/>
                  <a:gd name="T17" fmla="*/ 7 h 30"/>
                  <a:gd name="T18" fmla="*/ 13 w 13"/>
                  <a:gd name="T19" fmla="*/ 4 h 30"/>
                  <a:gd name="T20" fmla="*/ 13 w 13"/>
                  <a:gd name="T21" fmla="*/ 1 h 30"/>
                  <a:gd name="T22" fmla="*/ 9 w 1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0">
                    <a:moveTo>
                      <a:pt x="9" y="0"/>
                    </a:moveTo>
                    <a:lnTo>
                      <a:pt x="5" y="0"/>
                    </a:lnTo>
                    <a:lnTo>
                      <a:pt x="1" y="1"/>
                    </a:lnTo>
                    <a:lnTo>
                      <a:pt x="1" y="4"/>
                    </a:lnTo>
                    <a:lnTo>
                      <a:pt x="0" y="11"/>
                    </a:lnTo>
                    <a:lnTo>
                      <a:pt x="3" y="30"/>
                    </a:lnTo>
                    <a:lnTo>
                      <a:pt x="5" y="30"/>
                    </a:lnTo>
                    <a:lnTo>
                      <a:pt x="5" y="14"/>
                    </a:lnTo>
                    <a:lnTo>
                      <a:pt x="11" y="7"/>
                    </a:lnTo>
                    <a:lnTo>
                      <a:pt x="13" y="4"/>
                    </a:lnTo>
                    <a:lnTo>
                      <a:pt x="13" y="1"/>
                    </a:lnTo>
                    <a:lnTo>
                      <a:pt x="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Rectangle 59"/>
              <p:cNvSpPr>
                <a:spLocks noChangeArrowheads="1"/>
              </p:cNvSpPr>
              <p:nvPr/>
            </p:nvSpPr>
            <p:spPr bwMode="auto">
              <a:xfrm>
                <a:off x="3550" y="3068"/>
                <a:ext cx="69"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 name="Freeform 60"/>
              <p:cNvSpPr>
                <a:spLocks/>
              </p:cNvSpPr>
              <p:nvPr/>
            </p:nvSpPr>
            <p:spPr bwMode="auto">
              <a:xfrm>
                <a:off x="3573" y="3077"/>
                <a:ext cx="34" cy="7"/>
              </a:xfrm>
              <a:custGeom>
                <a:avLst/>
                <a:gdLst>
                  <a:gd name="T0" fmla="*/ 0 w 34"/>
                  <a:gd name="T1" fmla="*/ 7 h 7"/>
                  <a:gd name="T2" fmla="*/ 0 w 34"/>
                  <a:gd name="T3" fmla="*/ 0 h 7"/>
                  <a:gd name="T4" fmla="*/ 34 w 34"/>
                  <a:gd name="T5" fmla="*/ 0 h 7"/>
                  <a:gd name="T6" fmla="*/ 34 w 34"/>
                  <a:gd name="T7" fmla="*/ 6 h 7"/>
                </a:gdLst>
                <a:ahLst/>
                <a:cxnLst>
                  <a:cxn ang="0">
                    <a:pos x="T0" y="T1"/>
                  </a:cxn>
                  <a:cxn ang="0">
                    <a:pos x="T2" y="T3"/>
                  </a:cxn>
                  <a:cxn ang="0">
                    <a:pos x="T4" y="T5"/>
                  </a:cxn>
                  <a:cxn ang="0">
                    <a:pos x="T6" y="T7"/>
                  </a:cxn>
                </a:cxnLst>
                <a:rect l="0" t="0" r="r" b="b"/>
                <a:pathLst>
                  <a:path w="34" h="7">
                    <a:moveTo>
                      <a:pt x="0" y="7"/>
                    </a:moveTo>
                    <a:lnTo>
                      <a:pt x="0" y="0"/>
                    </a:lnTo>
                    <a:lnTo>
                      <a:pt x="34" y="0"/>
                    </a:lnTo>
                    <a:lnTo>
                      <a:pt x="34" y="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Freeform 61"/>
              <p:cNvSpPr>
                <a:spLocks/>
              </p:cNvSpPr>
              <p:nvPr/>
            </p:nvSpPr>
            <p:spPr bwMode="auto">
              <a:xfrm>
                <a:off x="3477" y="2864"/>
                <a:ext cx="32" cy="29"/>
              </a:xfrm>
              <a:custGeom>
                <a:avLst/>
                <a:gdLst>
                  <a:gd name="T0" fmla="*/ 28 w 32"/>
                  <a:gd name="T1" fmla="*/ 0 h 29"/>
                  <a:gd name="T2" fmla="*/ 0 w 32"/>
                  <a:gd name="T3" fmla="*/ 0 h 29"/>
                  <a:gd name="T4" fmla="*/ 3 w 32"/>
                  <a:gd name="T5" fmla="*/ 29 h 29"/>
                  <a:gd name="T6" fmla="*/ 32 w 32"/>
                  <a:gd name="T7" fmla="*/ 29 h 29"/>
                  <a:gd name="T8" fmla="*/ 28 w 32"/>
                  <a:gd name="T9" fmla="*/ 0 h 29"/>
                </a:gdLst>
                <a:ahLst/>
                <a:cxnLst>
                  <a:cxn ang="0">
                    <a:pos x="T0" y="T1"/>
                  </a:cxn>
                  <a:cxn ang="0">
                    <a:pos x="T2" y="T3"/>
                  </a:cxn>
                  <a:cxn ang="0">
                    <a:pos x="T4" y="T5"/>
                  </a:cxn>
                  <a:cxn ang="0">
                    <a:pos x="T6" y="T7"/>
                  </a:cxn>
                  <a:cxn ang="0">
                    <a:pos x="T8" y="T9"/>
                  </a:cxn>
                </a:cxnLst>
                <a:rect l="0" t="0" r="r" b="b"/>
                <a:pathLst>
                  <a:path w="32" h="29">
                    <a:moveTo>
                      <a:pt x="28" y="0"/>
                    </a:moveTo>
                    <a:lnTo>
                      <a:pt x="0" y="0"/>
                    </a:lnTo>
                    <a:lnTo>
                      <a:pt x="3" y="29"/>
                    </a:lnTo>
                    <a:lnTo>
                      <a:pt x="32" y="29"/>
                    </a:lnTo>
                    <a:lnTo>
                      <a:pt x="28"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132" name="Freeform 62"/>
              <p:cNvSpPr>
                <a:spLocks/>
              </p:cNvSpPr>
              <p:nvPr/>
            </p:nvSpPr>
            <p:spPr bwMode="auto">
              <a:xfrm>
                <a:off x="3480" y="2915"/>
                <a:ext cx="33" cy="30"/>
              </a:xfrm>
              <a:custGeom>
                <a:avLst/>
                <a:gdLst>
                  <a:gd name="T0" fmla="*/ 32 w 33"/>
                  <a:gd name="T1" fmla="*/ 0 h 30"/>
                  <a:gd name="T2" fmla="*/ 0 w 33"/>
                  <a:gd name="T3" fmla="*/ 0 h 30"/>
                  <a:gd name="T4" fmla="*/ 3 w 33"/>
                  <a:gd name="T5" fmla="*/ 30 h 30"/>
                  <a:gd name="T6" fmla="*/ 33 w 33"/>
                  <a:gd name="T7" fmla="*/ 30 h 30"/>
                  <a:gd name="T8" fmla="*/ 32 w 33"/>
                  <a:gd name="T9" fmla="*/ 0 h 30"/>
                </a:gdLst>
                <a:ahLst/>
                <a:cxnLst>
                  <a:cxn ang="0">
                    <a:pos x="T0" y="T1"/>
                  </a:cxn>
                  <a:cxn ang="0">
                    <a:pos x="T2" y="T3"/>
                  </a:cxn>
                  <a:cxn ang="0">
                    <a:pos x="T4" y="T5"/>
                  </a:cxn>
                  <a:cxn ang="0">
                    <a:pos x="T6" y="T7"/>
                  </a:cxn>
                  <a:cxn ang="0">
                    <a:pos x="T8" y="T9"/>
                  </a:cxn>
                </a:cxnLst>
                <a:rect l="0" t="0" r="r" b="b"/>
                <a:pathLst>
                  <a:path w="33" h="30">
                    <a:moveTo>
                      <a:pt x="32" y="0"/>
                    </a:moveTo>
                    <a:lnTo>
                      <a:pt x="0" y="0"/>
                    </a:lnTo>
                    <a:lnTo>
                      <a:pt x="3" y="30"/>
                    </a:lnTo>
                    <a:lnTo>
                      <a:pt x="33" y="30"/>
                    </a:lnTo>
                    <a:lnTo>
                      <a:pt x="32"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133" name="Rectangle 63"/>
              <p:cNvSpPr>
                <a:spLocks noChangeArrowheads="1"/>
              </p:cNvSpPr>
              <p:nvPr/>
            </p:nvSpPr>
            <p:spPr bwMode="auto">
              <a:xfrm>
                <a:off x="3531" y="2915"/>
                <a:ext cx="130" cy="20"/>
              </a:xfrm>
              <a:prstGeom prst="rect">
                <a:avLst/>
              </a:prstGeom>
              <a:solidFill>
                <a:srgbClr val="606060"/>
              </a:solidFill>
              <a:ln w="3175">
                <a:solidFill>
                  <a:srgbClr val="808080"/>
                </a:solidFill>
                <a:miter lim="800000"/>
                <a:headEnd/>
                <a:tailEnd/>
              </a:ln>
            </p:spPr>
            <p:txBody>
              <a:bodyPr/>
              <a:lstStyle/>
              <a:p>
                <a:endParaRPr lang="zh-CN" altLang="en-US"/>
              </a:p>
            </p:txBody>
          </p:sp>
          <p:sp>
            <p:nvSpPr>
              <p:cNvPr id="134" name="Rectangle 64"/>
              <p:cNvSpPr>
                <a:spLocks noChangeArrowheads="1"/>
              </p:cNvSpPr>
              <p:nvPr/>
            </p:nvSpPr>
            <p:spPr bwMode="auto">
              <a:xfrm>
                <a:off x="3550" y="2915"/>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 name="Rectangle 65"/>
              <p:cNvSpPr>
                <a:spLocks noChangeArrowheads="1"/>
              </p:cNvSpPr>
              <p:nvPr/>
            </p:nvSpPr>
            <p:spPr bwMode="auto">
              <a:xfrm>
                <a:off x="3550" y="2934"/>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 name="Rectangle 66"/>
              <p:cNvSpPr>
                <a:spLocks noChangeArrowheads="1"/>
              </p:cNvSpPr>
              <p:nvPr/>
            </p:nvSpPr>
            <p:spPr bwMode="auto">
              <a:xfrm>
                <a:off x="3589" y="2924"/>
                <a:ext cx="2" cy="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 name="Oval 67"/>
              <p:cNvSpPr>
                <a:spLocks noChangeArrowheads="1"/>
              </p:cNvSpPr>
              <p:nvPr/>
            </p:nvSpPr>
            <p:spPr bwMode="auto">
              <a:xfrm>
                <a:off x="3540" y="2924"/>
                <a:ext cx="3" cy="4"/>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 name="Text Box 6"/>
            <p:cNvSpPr txBox="1">
              <a:spLocks noChangeArrowheads="1"/>
            </p:cNvSpPr>
            <p:nvPr/>
          </p:nvSpPr>
          <p:spPr bwMode="auto">
            <a:xfrm>
              <a:off x="3475804" y="6372382"/>
              <a:ext cx="582976" cy="18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服务器</a:t>
              </a:r>
            </a:p>
          </p:txBody>
        </p:sp>
        <p:sp>
          <p:nvSpPr>
            <p:cNvPr id="146" name="Text Box 6"/>
            <p:cNvSpPr txBox="1">
              <a:spLocks noChangeArrowheads="1"/>
            </p:cNvSpPr>
            <p:nvPr/>
          </p:nvSpPr>
          <p:spPr bwMode="auto">
            <a:xfrm>
              <a:off x="2006696" y="5099113"/>
              <a:ext cx="582976" cy="18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200" b="1" dirty="0">
                  <a:latin typeface="楷体_GB2312" pitchFamily="49" charset="-122"/>
                  <a:ea typeface="楷体_GB2312" pitchFamily="49" charset="-122"/>
                </a:rPr>
                <a:t>……</a:t>
              </a:r>
              <a:endParaRPr lang="zh-CN" altLang="en-US" sz="1200" b="1" dirty="0">
                <a:latin typeface="楷体_GB2312" pitchFamily="49" charset="-122"/>
                <a:ea typeface="楷体_GB2312" pitchFamily="49" charset="-122"/>
              </a:endParaRPr>
            </a:p>
          </p:txBody>
        </p:sp>
        <p:sp>
          <p:nvSpPr>
            <p:cNvPr id="148" name="Text Box 6"/>
            <p:cNvSpPr txBox="1">
              <a:spLocks noChangeArrowheads="1"/>
            </p:cNvSpPr>
            <p:nvPr/>
          </p:nvSpPr>
          <p:spPr bwMode="auto">
            <a:xfrm>
              <a:off x="2323186" y="4603270"/>
              <a:ext cx="985657" cy="1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400">
                  <a:latin typeface="楷体_GB2312" pitchFamily="49" charset="-122"/>
                  <a:ea typeface="楷体_GB2312" pitchFamily="49" charset="-122"/>
                </a:rPr>
                <a:t>1000Mbps</a:t>
              </a:r>
              <a:endParaRPr lang="zh-CN" altLang="en-US" sz="1400" dirty="0">
                <a:latin typeface="楷体_GB2312" pitchFamily="49" charset="-122"/>
                <a:ea typeface="楷体_GB2312" pitchFamily="49" charset="-122"/>
              </a:endParaRPr>
            </a:p>
          </p:txBody>
        </p:sp>
        <p:cxnSp>
          <p:nvCxnSpPr>
            <p:cNvPr id="149" name="直接连接符 148"/>
            <p:cNvCxnSpPr/>
            <p:nvPr/>
          </p:nvCxnSpPr>
          <p:spPr>
            <a:xfrm flipH="1">
              <a:off x="3178985" y="4227554"/>
              <a:ext cx="518034" cy="249983"/>
            </a:xfrm>
            <a:prstGeom prst="line">
              <a:avLst/>
            </a:prstGeom>
            <a:ln w="15875">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50" name="Text Box 6"/>
            <p:cNvSpPr txBox="1">
              <a:spLocks noChangeArrowheads="1"/>
            </p:cNvSpPr>
            <p:nvPr/>
          </p:nvSpPr>
          <p:spPr bwMode="auto">
            <a:xfrm>
              <a:off x="3599642" y="4033008"/>
              <a:ext cx="613159" cy="23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双绞线</a:t>
              </a:r>
            </a:p>
          </p:txBody>
        </p:sp>
      </p:grpSp>
    </p:spTree>
    <p:extLst>
      <p:ext uri="{BB962C8B-B14F-4D97-AF65-F5344CB8AC3E}">
        <p14:creationId xmlns:p14="http://schemas.microsoft.com/office/powerpoint/2010/main" val="302121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1"/>
                                        </p:tgtEl>
                                        <p:attrNameLst>
                                          <p:attrName>style.visibility</p:attrName>
                                        </p:attrNameLst>
                                      </p:cBhvr>
                                      <p:to>
                                        <p:strVal val="visible"/>
                                      </p:to>
                                    </p:set>
                                    <p:animEffect transition="in" filter="dissolve">
                                      <p:cBhvr>
                                        <p:cTn id="15" dur="500"/>
                                        <p:tgtEl>
                                          <p:spTgt spid="15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a:t>
            </a:r>
            <a:r>
              <a:rPr lang="en-US" altLang="zh-CN" dirty="0"/>
              <a:t>(</a:t>
            </a:r>
            <a:r>
              <a:rPr lang="zh-CN" altLang="en-US" dirty="0"/>
              <a:t>和家庭</a:t>
            </a:r>
            <a:r>
              <a:rPr lang="en-US" altLang="zh-CN" dirty="0"/>
              <a:t>)</a:t>
            </a:r>
            <a:r>
              <a:rPr lang="zh-CN" altLang="en-US" dirty="0"/>
              <a:t>接入</a:t>
            </a:r>
          </a:p>
        </p:txBody>
      </p:sp>
      <p:sp>
        <p:nvSpPr>
          <p:cNvPr id="3" name="内容占位符 2"/>
          <p:cNvSpPr>
            <a:spLocks noGrp="1"/>
          </p:cNvSpPr>
          <p:nvPr>
            <p:ph idx="1"/>
          </p:nvPr>
        </p:nvSpPr>
        <p:spPr>
          <a:xfrm>
            <a:off x="457200" y="1444979"/>
            <a:ext cx="8479536" cy="1068740"/>
          </a:xfrm>
        </p:spPr>
        <p:txBody>
          <a:bodyPr/>
          <a:lstStyle/>
          <a:p>
            <a:r>
              <a:rPr lang="zh-CN" altLang="en-US" dirty="0"/>
              <a:t>无线局域网 </a:t>
            </a:r>
            <a:r>
              <a:rPr lang="en-US" altLang="zh-CN" dirty="0"/>
              <a:t>(WLAN) </a:t>
            </a:r>
            <a:r>
              <a:rPr lang="zh-CN" altLang="en-US" dirty="0"/>
              <a:t>接入</a:t>
            </a:r>
            <a:endParaRPr lang="en-US" altLang="zh-CN" dirty="0"/>
          </a:p>
          <a:p>
            <a:pPr lvl="1"/>
            <a:r>
              <a:rPr lang="en-US" altLang="zh-CN" sz="1800" dirty="0" err="1"/>
              <a:t>WiFi</a:t>
            </a:r>
            <a:r>
              <a:rPr lang="zh-CN" altLang="en-US" sz="1800" dirty="0"/>
              <a:t>，</a:t>
            </a:r>
            <a:r>
              <a:rPr lang="en-US" altLang="zh-CN" sz="1800" dirty="0"/>
              <a:t>IEEE802.11</a:t>
            </a:r>
            <a:endParaRPr lang="zh-CN" altLang="en-US" sz="1800" dirty="0"/>
          </a:p>
          <a:p>
            <a:pPr lvl="1"/>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45</a:t>
            </a:fld>
            <a:endParaRPr lang="zh-CN" altLang="en-US" dirty="0"/>
          </a:p>
        </p:txBody>
      </p:sp>
      <p:grpSp>
        <p:nvGrpSpPr>
          <p:cNvPr id="13" name="组合 12"/>
          <p:cNvGrpSpPr/>
          <p:nvPr/>
        </p:nvGrpSpPr>
        <p:grpSpPr>
          <a:xfrm>
            <a:off x="651369" y="3294579"/>
            <a:ext cx="8035431" cy="3010631"/>
            <a:chOff x="651369" y="3294579"/>
            <a:chExt cx="8035431" cy="3010631"/>
          </a:xfrm>
        </p:grpSpPr>
        <p:sp>
          <p:nvSpPr>
            <p:cNvPr id="140" name="矩形 139"/>
            <p:cNvSpPr/>
            <p:nvPr/>
          </p:nvSpPr>
          <p:spPr>
            <a:xfrm>
              <a:off x="651369" y="3294579"/>
              <a:ext cx="8035431" cy="3010631"/>
            </a:xfrm>
            <a:prstGeom prst="rect">
              <a:avLst/>
            </a:prstGeom>
            <a:solidFill>
              <a:srgbClr val="F7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141"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4555" y="4080307"/>
              <a:ext cx="2348069" cy="141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up 42"/>
            <p:cNvGrpSpPr>
              <a:grpSpLocks/>
            </p:cNvGrpSpPr>
            <p:nvPr/>
          </p:nvGrpSpPr>
          <p:grpSpPr bwMode="auto">
            <a:xfrm>
              <a:off x="6443020" y="4072129"/>
              <a:ext cx="2019882" cy="1004508"/>
              <a:chOff x="3611" y="1812"/>
              <a:chExt cx="1736" cy="1043"/>
            </a:xfrm>
          </p:grpSpPr>
          <p:grpSp>
            <p:nvGrpSpPr>
              <p:cNvPr id="209" name="Group 43"/>
              <p:cNvGrpSpPr>
                <a:grpSpLocks/>
              </p:cNvGrpSpPr>
              <p:nvPr/>
            </p:nvGrpSpPr>
            <p:grpSpPr bwMode="auto">
              <a:xfrm>
                <a:off x="3611" y="1816"/>
                <a:ext cx="1730" cy="1034"/>
                <a:chOff x="3611" y="1816"/>
                <a:chExt cx="1730" cy="1034"/>
              </a:xfrm>
            </p:grpSpPr>
            <p:sp>
              <p:nvSpPr>
                <p:cNvPr id="227"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9"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0"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2"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3"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4"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0" name="Group 53"/>
              <p:cNvGrpSpPr>
                <a:grpSpLocks/>
              </p:cNvGrpSpPr>
              <p:nvPr/>
            </p:nvGrpSpPr>
            <p:grpSpPr bwMode="auto">
              <a:xfrm>
                <a:off x="3611" y="1812"/>
                <a:ext cx="1736" cy="1043"/>
                <a:chOff x="3611" y="1812"/>
                <a:chExt cx="1736" cy="1043"/>
              </a:xfrm>
            </p:grpSpPr>
            <p:sp>
              <p:nvSpPr>
                <p:cNvPr id="211"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1"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3"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pic>
          <p:nvPicPr>
            <p:cNvPr id="143"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1285" y="3540996"/>
              <a:ext cx="697262" cy="46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4" name="直接连接符 143"/>
            <p:cNvCxnSpPr/>
            <p:nvPr/>
          </p:nvCxnSpPr>
          <p:spPr>
            <a:xfrm flipH="1">
              <a:off x="5529900" y="4640355"/>
              <a:ext cx="913119" cy="2107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7" name="Text Box 6"/>
            <p:cNvSpPr txBox="1">
              <a:spLocks noChangeArrowheads="1"/>
            </p:cNvSpPr>
            <p:nvPr/>
          </p:nvSpPr>
          <p:spPr bwMode="auto">
            <a:xfrm>
              <a:off x="6785884" y="4440994"/>
              <a:ext cx="1493847" cy="2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ctr" eaLnBrk="0" fontAlgn="base" hangingPunct="0">
                <a:spcBef>
                  <a:spcPct val="0"/>
                </a:spcBef>
                <a:spcAft>
                  <a:spcPct val="0"/>
                </a:spcAft>
                <a:defRPr sz="1200" b="1">
                  <a:latin typeface="楷体_GB2312" pitchFamily="49" charset="-122"/>
                  <a:ea typeface="楷体_GB2312" pitchFamily="49" charset="-122"/>
                </a:defRPr>
              </a:lvl1pPr>
              <a:lvl2pPr fontAlgn="base">
                <a:spcBef>
                  <a:spcPct val="0"/>
                </a:spcBef>
                <a:spcAft>
                  <a:spcPct val="0"/>
                </a:spcAft>
                <a:defRPr sz="2400">
                  <a:latin typeface="Times New Roman" panose="02020603050405020304" pitchFamily="18" charset="0"/>
                  <a:ea typeface="宋体" panose="02010600030101010101" pitchFamily="2" charset="-122"/>
                </a:defRPr>
              </a:lvl2pPr>
              <a:lvl3pPr fontAlgn="base">
                <a:spcBef>
                  <a:spcPct val="0"/>
                </a:spcBef>
                <a:spcAft>
                  <a:spcPct val="0"/>
                </a:spcAft>
                <a:defRPr sz="2400">
                  <a:latin typeface="Times New Roman" panose="02020603050405020304" pitchFamily="18" charset="0"/>
                  <a:ea typeface="宋体" panose="02010600030101010101" pitchFamily="2" charset="-122"/>
                </a:defRPr>
              </a:lvl3pPr>
              <a:lvl4pPr fontAlgn="base">
                <a:spcBef>
                  <a:spcPct val="0"/>
                </a:spcBef>
                <a:spcAft>
                  <a:spcPct val="0"/>
                </a:spcAft>
                <a:defRPr sz="2400">
                  <a:latin typeface="Times New Roman" panose="02020603050405020304" pitchFamily="18" charset="0"/>
                  <a:ea typeface="宋体" panose="02010600030101010101" pitchFamily="2" charset="-122"/>
                </a:defRPr>
              </a:lvl4pPr>
              <a:lvl5pPr fontAlgn="base">
                <a:spcBef>
                  <a:spcPct val="0"/>
                </a:spcBef>
                <a:spcAft>
                  <a:spcPct val="0"/>
                </a:spcAft>
                <a:defRPr sz="2400">
                  <a:latin typeface="Times New Roman" panose="02020603050405020304" pitchFamily="18" charset="0"/>
                  <a:ea typeface="宋体" panose="02010600030101010101" pitchFamily="2" charset="-122"/>
                </a:defRPr>
              </a:lvl5pPr>
              <a:lvl6pPr>
                <a:defRPr sz="2400">
                  <a:latin typeface="Times New Roman" panose="02020603050405020304" pitchFamily="18" charset="0"/>
                  <a:ea typeface="宋体" panose="02010600030101010101" pitchFamily="2" charset="-122"/>
                </a:defRPr>
              </a:lvl6pPr>
              <a:lvl7pPr>
                <a:defRPr sz="2400">
                  <a:latin typeface="Times New Roman" panose="02020603050405020304" pitchFamily="18" charset="0"/>
                  <a:ea typeface="宋体" panose="02010600030101010101" pitchFamily="2" charset="-122"/>
                </a:defRPr>
              </a:lvl7pPr>
              <a:lvl8pPr>
                <a:defRPr sz="2400">
                  <a:latin typeface="Times New Roman" panose="02020603050405020304" pitchFamily="18" charset="0"/>
                  <a:ea typeface="宋体" panose="02010600030101010101" pitchFamily="2" charset="-122"/>
                </a:defRPr>
              </a:lvl8pPr>
              <a:lvl9pPr>
                <a:defRPr sz="2400">
                  <a:latin typeface="Times New Roman" panose="02020603050405020304" pitchFamily="18" charset="0"/>
                  <a:ea typeface="宋体" panose="02010600030101010101" pitchFamily="2" charset="-122"/>
                </a:defRPr>
              </a:lvl9pPr>
            </a:lstStyle>
            <a:p>
              <a:r>
                <a:rPr lang="zh-CN" altLang="en-US" sz="1400" dirty="0">
                  <a:latin typeface="Calibri" panose="020F0502020204030204" pitchFamily="34" charset="0"/>
                </a:rPr>
                <a:t>到机构的 </a:t>
              </a:r>
              <a:r>
                <a:rPr lang="en-US" altLang="zh-CN" sz="1400" dirty="0">
                  <a:latin typeface="Calibri" panose="020F0502020204030204" pitchFamily="34" charset="0"/>
                </a:rPr>
                <a:t>ISP</a:t>
              </a:r>
              <a:endParaRPr lang="zh-CN" altLang="en-US" sz="1400" dirty="0">
                <a:latin typeface="Calibri" panose="020F0502020204030204" pitchFamily="34" charset="0"/>
              </a:endParaRPr>
            </a:p>
          </p:txBody>
        </p:sp>
        <p:pic>
          <p:nvPicPr>
            <p:cNvPr id="152" name="Picture 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1567" y="4429438"/>
              <a:ext cx="547978" cy="41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9009" y="4547981"/>
              <a:ext cx="554866" cy="391415"/>
            </a:xfrm>
            <a:prstGeom prst="rect">
              <a:avLst/>
            </a:prstGeom>
            <a:noFill/>
            <a:extLst>
              <a:ext uri="{909E8E84-426E-40DD-AFC4-6F175D3DCCD1}">
                <a14:hiddenFill xmlns:a14="http://schemas.microsoft.com/office/drawing/2010/main">
                  <a:solidFill>
                    <a:srgbClr val="FFFFFF"/>
                  </a:solidFill>
                </a14:hiddenFill>
              </a:ext>
            </a:extLst>
          </p:spPr>
        </p:pic>
        <p:sp>
          <p:nvSpPr>
            <p:cNvPr id="154" name="Text Box 6"/>
            <p:cNvSpPr txBox="1">
              <a:spLocks noChangeArrowheads="1"/>
            </p:cNvSpPr>
            <p:nvPr/>
          </p:nvSpPr>
          <p:spPr bwMode="auto">
            <a:xfrm>
              <a:off x="4945022" y="4829411"/>
              <a:ext cx="891297" cy="17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机构路由器</a:t>
              </a:r>
            </a:p>
          </p:txBody>
        </p:sp>
        <p:sp>
          <p:nvSpPr>
            <p:cNvPr id="155" name="Text Box 6"/>
            <p:cNvSpPr txBox="1">
              <a:spLocks noChangeArrowheads="1"/>
            </p:cNvSpPr>
            <p:nvPr/>
          </p:nvSpPr>
          <p:spPr bwMode="auto">
            <a:xfrm>
              <a:off x="4014496" y="4367854"/>
              <a:ext cx="985657" cy="1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以太网交换机</a:t>
              </a:r>
            </a:p>
          </p:txBody>
        </p:sp>
        <p:cxnSp>
          <p:nvCxnSpPr>
            <p:cNvPr id="156" name="直接连接符 155"/>
            <p:cNvCxnSpPr/>
            <p:nvPr/>
          </p:nvCxnSpPr>
          <p:spPr>
            <a:xfrm flipH="1">
              <a:off x="4461770" y="4785817"/>
              <a:ext cx="863245" cy="5245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3" idx="1"/>
            </p:cNvCxnSpPr>
            <p:nvPr/>
          </p:nvCxnSpPr>
          <p:spPr>
            <a:xfrm flipH="1" flipV="1">
              <a:off x="2154865" y="3889248"/>
              <a:ext cx="1844144" cy="85444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3" idx="2"/>
            </p:cNvCxnSpPr>
            <p:nvPr/>
          </p:nvCxnSpPr>
          <p:spPr>
            <a:xfrm flipH="1">
              <a:off x="3199013" y="4939396"/>
              <a:ext cx="1077429" cy="82212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4" name="Group 28"/>
            <p:cNvGrpSpPr>
              <a:grpSpLocks/>
            </p:cNvGrpSpPr>
            <p:nvPr/>
          </p:nvGrpSpPr>
          <p:grpSpPr bwMode="auto">
            <a:xfrm>
              <a:off x="2812100" y="5605241"/>
              <a:ext cx="485257" cy="680642"/>
              <a:chOff x="3345" y="2809"/>
              <a:chExt cx="338" cy="429"/>
            </a:xfrm>
          </p:grpSpPr>
          <p:sp>
            <p:nvSpPr>
              <p:cNvPr id="170" name="Freeform 29"/>
              <p:cNvSpPr>
                <a:spLocks/>
              </p:cNvSpPr>
              <p:nvPr/>
            </p:nvSpPr>
            <p:spPr bwMode="auto">
              <a:xfrm>
                <a:off x="3444" y="2838"/>
                <a:ext cx="229" cy="7"/>
              </a:xfrm>
              <a:custGeom>
                <a:avLst/>
                <a:gdLst>
                  <a:gd name="T0" fmla="*/ 0 w 229"/>
                  <a:gd name="T1" fmla="*/ 0 h 7"/>
                  <a:gd name="T2" fmla="*/ 14 w 229"/>
                  <a:gd name="T3" fmla="*/ 7 h 7"/>
                  <a:gd name="T4" fmla="*/ 229 w 229"/>
                  <a:gd name="T5" fmla="*/ 7 h 7"/>
                  <a:gd name="T6" fmla="*/ 223 w 229"/>
                  <a:gd name="T7" fmla="*/ 0 h 7"/>
                  <a:gd name="T8" fmla="*/ 0 w 229"/>
                  <a:gd name="T9" fmla="*/ 0 h 7"/>
                </a:gdLst>
                <a:ahLst/>
                <a:cxnLst>
                  <a:cxn ang="0">
                    <a:pos x="T0" y="T1"/>
                  </a:cxn>
                  <a:cxn ang="0">
                    <a:pos x="T2" y="T3"/>
                  </a:cxn>
                  <a:cxn ang="0">
                    <a:pos x="T4" y="T5"/>
                  </a:cxn>
                  <a:cxn ang="0">
                    <a:pos x="T6" y="T7"/>
                  </a:cxn>
                  <a:cxn ang="0">
                    <a:pos x="T8" y="T9"/>
                  </a:cxn>
                </a:cxnLst>
                <a:rect l="0" t="0" r="r" b="b"/>
                <a:pathLst>
                  <a:path w="229" h="7">
                    <a:moveTo>
                      <a:pt x="0" y="0"/>
                    </a:moveTo>
                    <a:lnTo>
                      <a:pt x="14" y="7"/>
                    </a:lnTo>
                    <a:lnTo>
                      <a:pt x="229" y="7"/>
                    </a:lnTo>
                    <a:lnTo>
                      <a:pt x="223" y="0"/>
                    </a:lnTo>
                    <a:lnTo>
                      <a:pt x="0" y="0"/>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171" name="Freeform 30"/>
              <p:cNvSpPr>
                <a:spLocks/>
              </p:cNvSpPr>
              <p:nvPr/>
            </p:nvSpPr>
            <p:spPr bwMode="auto">
              <a:xfrm>
                <a:off x="3444" y="2837"/>
                <a:ext cx="58" cy="399"/>
              </a:xfrm>
              <a:custGeom>
                <a:avLst/>
                <a:gdLst>
                  <a:gd name="T0" fmla="*/ 0 w 58"/>
                  <a:gd name="T1" fmla="*/ 386 h 399"/>
                  <a:gd name="T2" fmla="*/ 12 w 58"/>
                  <a:gd name="T3" fmla="*/ 399 h 399"/>
                  <a:gd name="T4" fmla="*/ 58 w 58"/>
                  <a:gd name="T5" fmla="*/ 133 h 399"/>
                  <a:gd name="T6" fmla="*/ 15 w 58"/>
                  <a:gd name="T7" fmla="*/ 7 h 399"/>
                  <a:gd name="T8" fmla="*/ 1 w 58"/>
                  <a:gd name="T9" fmla="*/ 0 h 399"/>
                  <a:gd name="T10" fmla="*/ 0 w 58"/>
                  <a:gd name="T11" fmla="*/ 146 h 399"/>
                  <a:gd name="T12" fmla="*/ 0 w 58"/>
                  <a:gd name="T13" fmla="*/ 386 h 399"/>
                </a:gdLst>
                <a:ahLst/>
                <a:cxnLst>
                  <a:cxn ang="0">
                    <a:pos x="T0" y="T1"/>
                  </a:cxn>
                  <a:cxn ang="0">
                    <a:pos x="T2" y="T3"/>
                  </a:cxn>
                  <a:cxn ang="0">
                    <a:pos x="T4" y="T5"/>
                  </a:cxn>
                  <a:cxn ang="0">
                    <a:pos x="T6" y="T7"/>
                  </a:cxn>
                  <a:cxn ang="0">
                    <a:pos x="T8" y="T9"/>
                  </a:cxn>
                  <a:cxn ang="0">
                    <a:pos x="T10" y="T11"/>
                  </a:cxn>
                  <a:cxn ang="0">
                    <a:pos x="T12" y="T13"/>
                  </a:cxn>
                </a:cxnLst>
                <a:rect l="0" t="0" r="r" b="b"/>
                <a:pathLst>
                  <a:path w="58" h="399">
                    <a:moveTo>
                      <a:pt x="0" y="386"/>
                    </a:moveTo>
                    <a:lnTo>
                      <a:pt x="12" y="399"/>
                    </a:lnTo>
                    <a:lnTo>
                      <a:pt x="58" y="133"/>
                    </a:lnTo>
                    <a:lnTo>
                      <a:pt x="15" y="7"/>
                    </a:lnTo>
                    <a:lnTo>
                      <a:pt x="1" y="0"/>
                    </a:lnTo>
                    <a:lnTo>
                      <a:pt x="0" y="146"/>
                    </a:lnTo>
                    <a:lnTo>
                      <a:pt x="0" y="386"/>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72" name="Freeform 31"/>
              <p:cNvSpPr>
                <a:spLocks/>
              </p:cNvSpPr>
              <p:nvPr/>
            </p:nvSpPr>
            <p:spPr bwMode="auto">
              <a:xfrm>
                <a:off x="3345" y="2809"/>
                <a:ext cx="100" cy="413"/>
              </a:xfrm>
              <a:custGeom>
                <a:avLst/>
                <a:gdLst>
                  <a:gd name="T0" fmla="*/ 0 w 100"/>
                  <a:gd name="T1" fmla="*/ 0 h 413"/>
                  <a:gd name="T2" fmla="*/ 100 w 100"/>
                  <a:gd name="T3" fmla="*/ 28 h 413"/>
                  <a:gd name="T4" fmla="*/ 100 w 100"/>
                  <a:gd name="T5" fmla="*/ 413 h 413"/>
                  <a:gd name="T6" fmla="*/ 0 w 100"/>
                  <a:gd name="T7" fmla="*/ 316 h 413"/>
                  <a:gd name="T8" fmla="*/ 0 w 100"/>
                  <a:gd name="T9" fmla="*/ 0 h 413"/>
                </a:gdLst>
                <a:ahLst/>
                <a:cxnLst>
                  <a:cxn ang="0">
                    <a:pos x="T0" y="T1"/>
                  </a:cxn>
                  <a:cxn ang="0">
                    <a:pos x="T2" y="T3"/>
                  </a:cxn>
                  <a:cxn ang="0">
                    <a:pos x="T4" y="T5"/>
                  </a:cxn>
                  <a:cxn ang="0">
                    <a:pos x="T6" y="T7"/>
                  </a:cxn>
                  <a:cxn ang="0">
                    <a:pos x="T8" y="T9"/>
                  </a:cxn>
                </a:cxnLst>
                <a:rect l="0" t="0" r="r" b="b"/>
                <a:pathLst>
                  <a:path w="100" h="413">
                    <a:moveTo>
                      <a:pt x="0" y="0"/>
                    </a:moveTo>
                    <a:lnTo>
                      <a:pt x="100" y="28"/>
                    </a:lnTo>
                    <a:lnTo>
                      <a:pt x="100" y="413"/>
                    </a:lnTo>
                    <a:lnTo>
                      <a:pt x="0" y="316"/>
                    </a:lnTo>
                    <a:lnTo>
                      <a:pt x="0" y="0"/>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73" name="Freeform 32"/>
              <p:cNvSpPr>
                <a:spLocks/>
              </p:cNvSpPr>
              <p:nvPr/>
            </p:nvSpPr>
            <p:spPr bwMode="auto">
              <a:xfrm>
                <a:off x="3345" y="2809"/>
                <a:ext cx="322" cy="29"/>
              </a:xfrm>
              <a:custGeom>
                <a:avLst/>
                <a:gdLst>
                  <a:gd name="T0" fmla="*/ 100 w 322"/>
                  <a:gd name="T1" fmla="*/ 29 h 29"/>
                  <a:gd name="T2" fmla="*/ 322 w 322"/>
                  <a:gd name="T3" fmla="*/ 29 h 29"/>
                  <a:gd name="T4" fmla="*/ 167 w 322"/>
                  <a:gd name="T5" fmla="*/ 0 h 29"/>
                  <a:gd name="T6" fmla="*/ 0 w 322"/>
                  <a:gd name="T7" fmla="*/ 0 h 29"/>
                  <a:gd name="T8" fmla="*/ 100 w 322"/>
                  <a:gd name="T9" fmla="*/ 29 h 29"/>
                </a:gdLst>
                <a:ahLst/>
                <a:cxnLst>
                  <a:cxn ang="0">
                    <a:pos x="T0" y="T1"/>
                  </a:cxn>
                  <a:cxn ang="0">
                    <a:pos x="T2" y="T3"/>
                  </a:cxn>
                  <a:cxn ang="0">
                    <a:pos x="T4" y="T5"/>
                  </a:cxn>
                  <a:cxn ang="0">
                    <a:pos x="T6" y="T7"/>
                  </a:cxn>
                  <a:cxn ang="0">
                    <a:pos x="T8" y="T9"/>
                  </a:cxn>
                </a:cxnLst>
                <a:rect l="0" t="0" r="r" b="b"/>
                <a:pathLst>
                  <a:path w="322" h="29">
                    <a:moveTo>
                      <a:pt x="100" y="29"/>
                    </a:moveTo>
                    <a:lnTo>
                      <a:pt x="322" y="29"/>
                    </a:lnTo>
                    <a:lnTo>
                      <a:pt x="167" y="0"/>
                    </a:lnTo>
                    <a:lnTo>
                      <a:pt x="0" y="0"/>
                    </a:lnTo>
                    <a:lnTo>
                      <a:pt x="100" y="29"/>
                    </a:lnTo>
                    <a:close/>
                  </a:path>
                </a:pathLst>
              </a:custGeom>
              <a:solidFill>
                <a:srgbClr val="E0E0E0"/>
              </a:solidFill>
              <a:ln w="3175">
                <a:solidFill>
                  <a:srgbClr val="808080"/>
                </a:solidFill>
                <a:prstDash val="solid"/>
                <a:round/>
                <a:headEnd/>
                <a:tailEnd/>
              </a:ln>
            </p:spPr>
            <p:txBody>
              <a:bodyPr/>
              <a:lstStyle/>
              <a:p>
                <a:endParaRPr lang="zh-CN" altLang="en-US"/>
              </a:p>
            </p:txBody>
          </p:sp>
          <p:sp>
            <p:nvSpPr>
              <p:cNvPr id="174" name="Rectangle 33"/>
              <p:cNvSpPr>
                <a:spLocks noChangeArrowheads="1"/>
              </p:cNvSpPr>
              <p:nvPr/>
            </p:nvSpPr>
            <p:spPr bwMode="auto">
              <a:xfrm>
                <a:off x="3456" y="2984"/>
                <a:ext cx="213" cy="254"/>
              </a:xfrm>
              <a:prstGeom prst="rect">
                <a:avLst/>
              </a:prstGeom>
              <a:solidFill>
                <a:srgbClr val="C0C0C0"/>
              </a:solidFill>
              <a:ln w="3175">
                <a:solidFill>
                  <a:srgbClr val="808080"/>
                </a:solidFill>
                <a:miter lim="800000"/>
                <a:headEnd/>
                <a:tailEnd/>
              </a:ln>
            </p:spPr>
            <p:txBody>
              <a:bodyPr/>
              <a:lstStyle/>
              <a:p>
                <a:endParaRPr lang="zh-CN" altLang="en-US"/>
              </a:p>
            </p:txBody>
          </p:sp>
          <p:sp>
            <p:nvSpPr>
              <p:cNvPr id="175" name="Freeform 34"/>
              <p:cNvSpPr>
                <a:spLocks/>
              </p:cNvSpPr>
              <p:nvPr/>
            </p:nvSpPr>
            <p:spPr bwMode="auto">
              <a:xfrm>
                <a:off x="3458" y="2844"/>
                <a:ext cx="225" cy="127"/>
              </a:xfrm>
              <a:custGeom>
                <a:avLst/>
                <a:gdLst>
                  <a:gd name="T0" fmla="*/ 0 w 225"/>
                  <a:gd name="T1" fmla="*/ 0 h 127"/>
                  <a:gd name="T2" fmla="*/ 215 w 225"/>
                  <a:gd name="T3" fmla="*/ 0 h 127"/>
                  <a:gd name="T4" fmla="*/ 225 w 225"/>
                  <a:gd name="T5" fmla="*/ 127 h 127"/>
                  <a:gd name="T6" fmla="*/ 9 w 225"/>
                  <a:gd name="T7" fmla="*/ 127 h 127"/>
                  <a:gd name="T8" fmla="*/ 0 w 225"/>
                  <a:gd name="T9" fmla="*/ 0 h 127"/>
                </a:gdLst>
                <a:ahLst/>
                <a:cxnLst>
                  <a:cxn ang="0">
                    <a:pos x="T0" y="T1"/>
                  </a:cxn>
                  <a:cxn ang="0">
                    <a:pos x="T2" y="T3"/>
                  </a:cxn>
                  <a:cxn ang="0">
                    <a:pos x="T4" y="T5"/>
                  </a:cxn>
                  <a:cxn ang="0">
                    <a:pos x="T6" y="T7"/>
                  </a:cxn>
                  <a:cxn ang="0">
                    <a:pos x="T8" y="T9"/>
                  </a:cxn>
                </a:cxnLst>
                <a:rect l="0" t="0" r="r" b="b"/>
                <a:pathLst>
                  <a:path w="225" h="127">
                    <a:moveTo>
                      <a:pt x="0" y="0"/>
                    </a:moveTo>
                    <a:lnTo>
                      <a:pt x="215" y="0"/>
                    </a:lnTo>
                    <a:lnTo>
                      <a:pt x="225" y="127"/>
                    </a:lnTo>
                    <a:lnTo>
                      <a:pt x="9" y="127"/>
                    </a:lnTo>
                    <a:lnTo>
                      <a:pt x="0"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176" name="Freeform 35"/>
              <p:cNvSpPr>
                <a:spLocks/>
              </p:cNvSpPr>
              <p:nvPr/>
            </p:nvSpPr>
            <p:spPr bwMode="auto">
              <a:xfrm>
                <a:off x="3455" y="2971"/>
                <a:ext cx="228" cy="13"/>
              </a:xfrm>
              <a:custGeom>
                <a:avLst/>
                <a:gdLst>
                  <a:gd name="T0" fmla="*/ 0 w 228"/>
                  <a:gd name="T1" fmla="*/ 13 h 13"/>
                  <a:gd name="T2" fmla="*/ 210 w 228"/>
                  <a:gd name="T3" fmla="*/ 13 h 13"/>
                  <a:gd name="T4" fmla="*/ 228 w 228"/>
                  <a:gd name="T5" fmla="*/ 0 h 13"/>
                  <a:gd name="T6" fmla="*/ 12 w 228"/>
                  <a:gd name="T7" fmla="*/ 0 h 13"/>
                  <a:gd name="T8" fmla="*/ 0 w 228"/>
                  <a:gd name="T9" fmla="*/ 13 h 13"/>
                </a:gdLst>
                <a:ahLst/>
                <a:cxnLst>
                  <a:cxn ang="0">
                    <a:pos x="T0" y="T1"/>
                  </a:cxn>
                  <a:cxn ang="0">
                    <a:pos x="T2" y="T3"/>
                  </a:cxn>
                  <a:cxn ang="0">
                    <a:pos x="T4" y="T5"/>
                  </a:cxn>
                  <a:cxn ang="0">
                    <a:pos x="T6" y="T7"/>
                  </a:cxn>
                  <a:cxn ang="0">
                    <a:pos x="T8" y="T9"/>
                  </a:cxn>
                </a:cxnLst>
                <a:rect l="0" t="0" r="r" b="b"/>
                <a:pathLst>
                  <a:path w="228" h="13">
                    <a:moveTo>
                      <a:pt x="0" y="13"/>
                    </a:moveTo>
                    <a:lnTo>
                      <a:pt x="210" y="13"/>
                    </a:lnTo>
                    <a:lnTo>
                      <a:pt x="228" y="0"/>
                    </a:lnTo>
                    <a:lnTo>
                      <a:pt x="12" y="0"/>
                    </a:lnTo>
                    <a:lnTo>
                      <a:pt x="0" y="13"/>
                    </a:lnTo>
                    <a:close/>
                  </a:path>
                </a:pathLst>
              </a:custGeom>
              <a:solidFill>
                <a:srgbClr val="A0A0A0"/>
              </a:solidFill>
              <a:ln w="3175">
                <a:solidFill>
                  <a:srgbClr val="808080"/>
                </a:solidFill>
                <a:prstDash val="solid"/>
                <a:round/>
                <a:headEnd/>
                <a:tailEnd/>
              </a:ln>
            </p:spPr>
            <p:txBody>
              <a:bodyPr/>
              <a:lstStyle/>
              <a:p>
                <a:endParaRPr lang="zh-CN" altLang="en-US"/>
              </a:p>
            </p:txBody>
          </p:sp>
          <p:sp>
            <p:nvSpPr>
              <p:cNvPr id="177" name="Freeform 36"/>
              <p:cNvSpPr>
                <a:spLocks/>
              </p:cNvSpPr>
              <p:nvPr/>
            </p:nvSpPr>
            <p:spPr bwMode="auto">
              <a:xfrm>
                <a:off x="3459" y="2838"/>
                <a:ext cx="18" cy="398"/>
              </a:xfrm>
              <a:custGeom>
                <a:avLst/>
                <a:gdLst>
                  <a:gd name="T0" fmla="*/ 0 w 18"/>
                  <a:gd name="T1" fmla="*/ 0 h 398"/>
                  <a:gd name="T2" fmla="*/ 10 w 18"/>
                  <a:gd name="T3" fmla="*/ 7 h 398"/>
                  <a:gd name="T4" fmla="*/ 18 w 18"/>
                  <a:gd name="T5" fmla="*/ 133 h 398"/>
                  <a:gd name="T6" fmla="*/ 8 w 18"/>
                  <a:gd name="T7" fmla="*/ 148 h 398"/>
                  <a:gd name="T8" fmla="*/ 8 w 18"/>
                  <a:gd name="T9" fmla="*/ 398 h 398"/>
                </a:gdLst>
                <a:ahLst/>
                <a:cxnLst>
                  <a:cxn ang="0">
                    <a:pos x="T0" y="T1"/>
                  </a:cxn>
                  <a:cxn ang="0">
                    <a:pos x="T2" y="T3"/>
                  </a:cxn>
                  <a:cxn ang="0">
                    <a:pos x="T4" y="T5"/>
                  </a:cxn>
                  <a:cxn ang="0">
                    <a:pos x="T6" y="T7"/>
                  </a:cxn>
                  <a:cxn ang="0">
                    <a:pos x="T8" y="T9"/>
                  </a:cxn>
                </a:cxnLst>
                <a:rect l="0" t="0" r="r" b="b"/>
                <a:pathLst>
                  <a:path w="18" h="398">
                    <a:moveTo>
                      <a:pt x="0" y="0"/>
                    </a:moveTo>
                    <a:lnTo>
                      <a:pt x="10" y="7"/>
                    </a:lnTo>
                    <a:lnTo>
                      <a:pt x="18"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8" name="Freeform 37"/>
              <p:cNvSpPr>
                <a:spLocks/>
              </p:cNvSpPr>
              <p:nvPr/>
            </p:nvSpPr>
            <p:spPr bwMode="auto">
              <a:xfrm>
                <a:off x="3466" y="2838"/>
                <a:ext cx="17" cy="398"/>
              </a:xfrm>
              <a:custGeom>
                <a:avLst/>
                <a:gdLst>
                  <a:gd name="T0" fmla="*/ 0 w 17"/>
                  <a:gd name="T1" fmla="*/ 0 h 398"/>
                  <a:gd name="T2" fmla="*/ 8 w 17"/>
                  <a:gd name="T3" fmla="*/ 7 h 398"/>
                  <a:gd name="T4" fmla="*/ 17 w 17"/>
                  <a:gd name="T5" fmla="*/ 133 h 398"/>
                  <a:gd name="T6" fmla="*/ 8 w 17"/>
                  <a:gd name="T7" fmla="*/ 148 h 398"/>
                  <a:gd name="T8" fmla="*/ 8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9" name="Freeform 38"/>
              <p:cNvSpPr>
                <a:spLocks/>
              </p:cNvSpPr>
              <p:nvPr/>
            </p:nvSpPr>
            <p:spPr bwMode="auto">
              <a:xfrm>
                <a:off x="3472" y="2838"/>
                <a:ext cx="19" cy="398"/>
              </a:xfrm>
              <a:custGeom>
                <a:avLst/>
                <a:gdLst>
                  <a:gd name="T0" fmla="*/ 0 w 19"/>
                  <a:gd name="T1" fmla="*/ 0 h 398"/>
                  <a:gd name="T2" fmla="*/ 10 w 19"/>
                  <a:gd name="T3" fmla="*/ 7 h 398"/>
                  <a:gd name="T4" fmla="*/ 19 w 19"/>
                  <a:gd name="T5" fmla="*/ 133 h 398"/>
                  <a:gd name="T6" fmla="*/ 8 w 19"/>
                  <a:gd name="T7" fmla="*/ 148 h 398"/>
                  <a:gd name="T8" fmla="*/ 8 w 19"/>
                  <a:gd name="T9" fmla="*/ 398 h 398"/>
                </a:gdLst>
                <a:ahLst/>
                <a:cxnLst>
                  <a:cxn ang="0">
                    <a:pos x="T0" y="T1"/>
                  </a:cxn>
                  <a:cxn ang="0">
                    <a:pos x="T2" y="T3"/>
                  </a:cxn>
                  <a:cxn ang="0">
                    <a:pos x="T4" y="T5"/>
                  </a:cxn>
                  <a:cxn ang="0">
                    <a:pos x="T6" y="T7"/>
                  </a:cxn>
                  <a:cxn ang="0">
                    <a:pos x="T8" y="T9"/>
                  </a:cxn>
                </a:cxnLst>
                <a:rect l="0" t="0" r="r" b="b"/>
                <a:pathLst>
                  <a:path w="19" h="398">
                    <a:moveTo>
                      <a:pt x="0" y="0"/>
                    </a:moveTo>
                    <a:lnTo>
                      <a:pt x="10" y="7"/>
                    </a:lnTo>
                    <a:lnTo>
                      <a:pt x="19" y="133"/>
                    </a:lnTo>
                    <a:lnTo>
                      <a:pt x="8" y="148"/>
                    </a:lnTo>
                    <a:lnTo>
                      <a:pt x="8"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 name="Freeform 39"/>
              <p:cNvSpPr>
                <a:spLocks/>
              </p:cNvSpPr>
              <p:nvPr/>
            </p:nvSpPr>
            <p:spPr bwMode="auto">
              <a:xfrm>
                <a:off x="3478" y="2838"/>
                <a:ext cx="19" cy="397"/>
              </a:xfrm>
              <a:custGeom>
                <a:avLst/>
                <a:gdLst>
                  <a:gd name="T0" fmla="*/ 0 w 19"/>
                  <a:gd name="T1" fmla="*/ 0 h 397"/>
                  <a:gd name="T2" fmla="*/ 10 w 19"/>
                  <a:gd name="T3" fmla="*/ 6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6"/>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 name="Freeform 40"/>
              <p:cNvSpPr>
                <a:spLocks/>
              </p:cNvSpPr>
              <p:nvPr/>
            </p:nvSpPr>
            <p:spPr bwMode="auto">
              <a:xfrm>
                <a:off x="3485" y="2838"/>
                <a:ext cx="19" cy="397"/>
              </a:xfrm>
              <a:custGeom>
                <a:avLst/>
                <a:gdLst>
                  <a:gd name="T0" fmla="*/ 0 w 19"/>
                  <a:gd name="T1" fmla="*/ 0 h 397"/>
                  <a:gd name="T2" fmla="*/ 9 w 19"/>
                  <a:gd name="T3" fmla="*/ 7 h 397"/>
                  <a:gd name="T4" fmla="*/ 19 w 19"/>
                  <a:gd name="T5" fmla="*/ 132 h 397"/>
                  <a:gd name="T6" fmla="*/ 9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9" y="7"/>
                    </a:lnTo>
                    <a:lnTo>
                      <a:pt x="19" y="132"/>
                    </a:lnTo>
                    <a:lnTo>
                      <a:pt x="9"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 name="Freeform 41"/>
              <p:cNvSpPr>
                <a:spLocks/>
              </p:cNvSpPr>
              <p:nvPr/>
            </p:nvSpPr>
            <p:spPr bwMode="auto">
              <a:xfrm>
                <a:off x="3491" y="2838"/>
                <a:ext cx="19" cy="397"/>
              </a:xfrm>
              <a:custGeom>
                <a:avLst/>
                <a:gdLst>
                  <a:gd name="T0" fmla="*/ 0 w 19"/>
                  <a:gd name="T1" fmla="*/ 0 h 397"/>
                  <a:gd name="T2" fmla="*/ 10 w 19"/>
                  <a:gd name="T3" fmla="*/ 7 h 397"/>
                  <a:gd name="T4" fmla="*/ 19 w 19"/>
                  <a:gd name="T5" fmla="*/ 132 h 397"/>
                  <a:gd name="T6" fmla="*/ 10 w 19"/>
                  <a:gd name="T7" fmla="*/ 146 h 397"/>
                  <a:gd name="T8" fmla="*/ 8 w 19"/>
                  <a:gd name="T9" fmla="*/ 397 h 397"/>
                </a:gdLst>
                <a:ahLst/>
                <a:cxnLst>
                  <a:cxn ang="0">
                    <a:pos x="T0" y="T1"/>
                  </a:cxn>
                  <a:cxn ang="0">
                    <a:pos x="T2" y="T3"/>
                  </a:cxn>
                  <a:cxn ang="0">
                    <a:pos x="T4" y="T5"/>
                  </a:cxn>
                  <a:cxn ang="0">
                    <a:pos x="T6" y="T7"/>
                  </a:cxn>
                  <a:cxn ang="0">
                    <a:pos x="T8" y="T9"/>
                  </a:cxn>
                </a:cxnLst>
                <a:rect l="0" t="0" r="r" b="b"/>
                <a:pathLst>
                  <a:path w="19" h="397">
                    <a:moveTo>
                      <a:pt x="0" y="0"/>
                    </a:moveTo>
                    <a:lnTo>
                      <a:pt x="10" y="7"/>
                    </a:lnTo>
                    <a:lnTo>
                      <a:pt x="19" y="132"/>
                    </a:lnTo>
                    <a:lnTo>
                      <a:pt x="10" y="146"/>
                    </a:lnTo>
                    <a:lnTo>
                      <a:pt x="8"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3" name="Freeform 42"/>
              <p:cNvSpPr>
                <a:spLocks/>
              </p:cNvSpPr>
              <p:nvPr/>
            </p:nvSpPr>
            <p:spPr bwMode="auto">
              <a:xfrm>
                <a:off x="3499" y="2838"/>
                <a:ext cx="17" cy="398"/>
              </a:xfrm>
              <a:custGeom>
                <a:avLst/>
                <a:gdLst>
                  <a:gd name="T0" fmla="*/ 0 w 17"/>
                  <a:gd name="T1" fmla="*/ 0 h 398"/>
                  <a:gd name="T2" fmla="*/ 8 w 17"/>
                  <a:gd name="T3" fmla="*/ 7 h 398"/>
                  <a:gd name="T4" fmla="*/ 17 w 17"/>
                  <a:gd name="T5" fmla="*/ 132 h 398"/>
                  <a:gd name="T6" fmla="*/ 6 w 17"/>
                  <a:gd name="T7" fmla="*/ 146 h 398"/>
                  <a:gd name="T8" fmla="*/ 6 w 17"/>
                  <a:gd name="T9" fmla="*/ 398 h 398"/>
                </a:gdLst>
                <a:ahLst/>
                <a:cxnLst>
                  <a:cxn ang="0">
                    <a:pos x="T0" y="T1"/>
                  </a:cxn>
                  <a:cxn ang="0">
                    <a:pos x="T2" y="T3"/>
                  </a:cxn>
                  <a:cxn ang="0">
                    <a:pos x="T4" y="T5"/>
                  </a:cxn>
                  <a:cxn ang="0">
                    <a:pos x="T6" y="T7"/>
                  </a:cxn>
                  <a:cxn ang="0">
                    <a:pos x="T8" y="T9"/>
                  </a:cxn>
                </a:cxnLst>
                <a:rect l="0" t="0" r="r" b="b"/>
                <a:pathLst>
                  <a:path w="17" h="398">
                    <a:moveTo>
                      <a:pt x="0" y="0"/>
                    </a:moveTo>
                    <a:lnTo>
                      <a:pt x="8" y="7"/>
                    </a:lnTo>
                    <a:lnTo>
                      <a:pt x="17" y="132"/>
                    </a:lnTo>
                    <a:lnTo>
                      <a:pt x="6" y="146"/>
                    </a:lnTo>
                    <a:lnTo>
                      <a:pt x="6" y="398"/>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 name="Freeform 43"/>
              <p:cNvSpPr>
                <a:spLocks/>
              </p:cNvSpPr>
              <p:nvPr/>
            </p:nvSpPr>
            <p:spPr bwMode="auto">
              <a:xfrm>
                <a:off x="3505" y="2838"/>
                <a:ext cx="16" cy="397"/>
              </a:xfrm>
              <a:custGeom>
                <a:avLst/>
                <a:gdLst>
                  <a:gd name="T0" fmla="*/ 0 w 16"/>
                  <a:gd name="T1" fmla="*/ 0 h 397"/>
                  <a:gd name="T2" fmla="*/ 7 w 16"/>
                  <a:gd name="T3" fmla="*/ 7 h 397"/>
                  <a:gd name="T4" fmla="*/ 16 w 16"/>
                  <a:gd name="T5" fmla="*/ 132 h 397"/>
                  <a:gd name="T6" fmla="*/ 7 w 16"/>
                  <a:gd name="T7" fmla="*/ 146 h 397"/>
                  <a:gd name="T8" fmla="*/ 7 w 16"/>
                  <a:gd name="T9" fmla="*/ 397 h 397"/>
                </a:gdLst>
                <a:ahLst/>
                <a:cxnLst>
                  <a:cxn ang="0">
                    <a:pos x="T0" y="T1"/>
                  </a:cxn>
                  <a:cxn ang="0">
                    <a:pos x="T2" y="T3"/>
                  </a:cxn>
                  <a:cxn ang="0">
                    <a:pos x="T4" y="T5"/>
                  </a:cxn>
                  <a:cxn ang="0">
                    <a:pos x="T6" y="T7"/>
                  </a:cxn>
                  <a:cxn ang="0">
                    <a:pos x="T8" y="T9"/>
                  </a:cxn>
                </a:cxnLst>
                <a:rect l="0" t="0" r="r" b="b"/>
                <a:pathLst>
                  <a:path w="16" h="397">
                    <a:moveTo>
                      <a:pt x="0" y="0"/>
                    </a:moveTo>
                    <a:lnTo>
                      <a:pt x="7" y="7"/>
                    </a:lnTo>
                    <a:lnTo>
                      <a:pt x="16" y="132"/>
                    </a:lnTo>
                    <a:lnTo>
                      <a:pt x="7" y="146"/>
                    </a:lnTo>
                    <a:lnTo>
                      <a:pt x="7" y="39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5" name="Rectangle 44"/>
              <p:cNvSpPr>
                <a:spLocks noChangeArrowheads="1"/>
              </p:cNvSpPr>
              <p:nvPr/>
            </p:nvSpPr>
            <p:spPr bwMode="auto">
              <a:xfrm>
                <a:off x="3520" y="3015"/>
                <a:ext cx="131" cy="191"/>
              </a:xfrm>
              <a:prstGeom prst="rect">
                <a:avLst/>
              </a:prstGeom>
              <a:solidFill>
                <a:srgbClr val="C0C0C0"/>
              </a:solidFill>
              <a:ln w="3175">
                <a:solidFill>
                  <a:srgbClr val="808080"/>
                </a:solidFill>
                <a:miter lim="800000"/>
                <a:headEnd/>
                <a:tailEnd/>
              </a:ln>
            </p:spPr>
            <p:txBody>
              <a:bodyPr/>
              <a:lstStyle/>
              <a:p>
                <a:endParaRPr lang="zh-CN" altLang="en-US"/>
              </a:p>
            </p:txBody>
          </p:sp>
          <p:sp>
            <p:nvSpPr>
              <p:cNvPr id="186" name="Rectangle 45"/>
              <p:cNvSpPr>
                <a:spLocks noChangeArrowheads="1"/>
              </p:cNvSpPr>
              <p:nvPr/>
            </p:nvSpPr>
            <p:spPr bwMode="auto">
              <a:xfrm>
                <a:off x="3520" y="3060"/>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187" name="Rectangle 46"/>
              <p:cNvSpPr>
                <a:spLocks noChangeArrowheads="1"/>
              </p:cNvSpPr>
              <p:nvPr/>
            </p:nvSpPr>
            <p:spPr bwMode="auto">
              <a:xfrm>
                <a:off x="3520" y="3096"/>
                <a:ext cx="131" cy="29"/>
              </a:xfrm>
              <a:prstGeom prst="rect">
                <a:avLst/>
              </a:prstGeom>
              <a:solidFill>
                <a:srgbClr val="C0C0C0"/>
              </a:solidFill>
              <a:ln w="3175">
                <a:solidFill>
                  <a:srgbClr val="808080"/>
                </a:solidFill>
                <a:miter lim="800000"/>
                <a:headEnd/>
                <a:tailEnd/>
              </a:ln>
            </p:spPr>
            <p:txBody>
              <a:bodyPr/>
              <a:lstStyle/>
              <a:p>
                <a:endParaRPr lang="zh-CN" altLang="en-US"/>
              </a:p>
            </p:txBody>
          </p:sp>
          <p:sp>
            <p:nvSpPr>
              <p:cNvPr id="188" name="Rectangle 47"/>
              <p:cNvSpPr>
                <a:spLocks noChangeArrowheads="1"/>
              </p:cNvSpPr>
              <p:nvPr/>
            </p:nvSpPr>
            <p:spPr bwMode="auto">
              <a:xfrm>
                <a:off x="3520" y="3132"/>
                <a:ext cx="131" cy="38"/>
              </a:xfrm>
              <a:prstGeom prst="rect">
                <a:avLst/>
              </a:prstGeom>
              <a:solidFill>
                <a:srgbClr val="C0C0C0"/>
              </a:solidFill>
              <a:ln w="3175">
                <a:solidFill>
                  <a:srgbClr val="808080"/>
                </a:solidFill>
                <a:miter lim="800000"/>
                <a:headEnd/>
                <a:tailEnd/>
              </a:ln>
            </p:spPr>
            <p:txBody>
              <a:bodyPr/>
              <a:lstStyle/>
              <a:p>
                <a:endParaRPr lang="zh-CN" altLang="en-US"/>
              </a:p>
            </p:txBody>
          </p:sp>
          <p:sp>
            <p:nvSpPr>
              <p:cNvPr id="189" name="Rectangle 48"/>
              <p:cNvSpPr>
                <a:spLocks noChangeArrowheads="1"/>
              </p:cNvSpPr>
              <p:nvPr/>
            </p:nvSpPr>
            <p:spPr bwMode="auto">
              <a:xfrm>
                <a:off x="3540" y="3060"/>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190" name="Rectangle 49"/>
              <p:cNvSpPr>
                <a:spLocks noChangeArrowheads="1"/>
              </p:cNvSpPr>
              <p:nvPr/>
            </p:nvSpPr>
            <p:spPr bwMode="auto">
              <a:xfrm>
                <a:off x="3540" y="3105"/>
                <a:ext cx="91" cy="20"/>
              </a:xfrm>
              <a:prstGeom prst="rect">
                <a:avLst/>
              </a:prstGeom>
              <a:solidFill>
                <a:srgbClr val="C0C0C0"/>
              </a:solidFill>
              <a:ln w="3175">
                <a:solidFill>
                  <a:srgbClr val="808080"/>
                </a:solidFill>
                <a:miter lim="800000"/>
                <a:headEnd/>
                <a:tailEnd/>
              </a:ln>
            </p:spPr>
            <p:txBody>
              <a:bodyPr/>
              <a:lstStyle/>
              <a:p>
                <a:endParaRPr lang="zh-CN" altLang="en-US"/>
              </a:p>
            </p:txBody>
          </p:sp>
          <p:sp>
            <p:nvSpPr>
              <p:cNvPr id="191" name="Freeform 50"/>
              <p:cNvSpPr>
                <a:spLocks/>
              </p:cNvSpPr>
              <p:nvPr/>
            </p:nvSpPr>
            <p:spPr bwMode="auto">
              <a:xfrm>
                <a:off x="3605" y="3022"/>
                <a:ext cx="5" cy="26"/>
              </a:xfrm>
              <a:custGeom>
                <a:avLst/>
                <a:gdLst>
                  <a:gd name="T0" fmla="*/ 5 w 5"/>
                  <a:gd name="T1" fmla="*/ 0 h 26"/>
                  <a:gd name="T2" fmla="*/ 5 w 5"/>
                  <a:gd name="T3" fmla="*/ 26 h 26"/>
                  <a:gd name="T4" fmla="*/ 0 w 5"/>
                  <a:gd name="T5" fmla="*/ 12 h 26"/>
                  <a:gd name="T6" fmla="*/ 5 w 5"/>
                  <a:gd name="T7" fmla="*/ 0 h 26"/>
                </a:gdLst>
                <a:ahLst/>
                <a:cxnLst>
                  <a:cxn ang="0">
                    <a:pos x="T0" y="T1"/>
                  </a:cxn>
                  <a:cxn ang="0">
                    <a:pos x="T2" y="T3"/>
                  </a:cxn>
                  <a:cxn ang="0">
                    <a:pos x="T4" y="T5"/>
                  </a:cxn>
                  <a:cxn ang="0">
                    <a:pos x="T6" y="T7"/>
                  </a:cxn>
                </a:cxnLst>
                <a:rect l="0" t="0" r="r" b="b"/>
                <a:pathLst>
                  <a:path w="5" h="26">
                    <a:moveTo>
                      <a:pt x="5" y="0"/>
                    </a:moveTo>
                    <a:lnTo>
                      <a:pt x="5" y="26"/>
                    </a:lnTo>
                    <a:lnTo>
                      <a:pt x="0" y="12"/>
                    </a:lnTo>
                    <a:lnTo>
                      <a:pt x="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Rectangle 51"/>
              <p:cNvSpPr>
                <a:spLocks noChangeArrowheads="1"/>
              </p:cNvSpPr>
              <p:nvPr/>
            </p:nvSpPr>
            <p:spPr bwMode="auto">
              <a:xfrm>
                <a:off x="3520" y="3015"/>
                <a:ext cx="131" cy="37"/>
              </a:xfrm>
              <a:prstGeom prst="rect">
                <a:avLst/>
              </a:prstGeom>
              <a:solidFill>
                <a:srgbClr val="A0A0A0"/>
              </a:solidFill>
              <a:ln w="3175">
                <a:solidFill>
                  <a:srgbClr val="808080"/>
                </a:solidFill>
                <a:miter lim="800000"/>
                <a:headEnd/>
                <a:tailEnd/>
              </a:ln>
            </p:spPr>
            <p:txBody>
              <a:bodyPr/>
              <a:lstStyle/>
              <a:p>
                <a:endParaRPr lang="zh-CN" altLang="en-US"/>
              </a:p>
            </p:txBody>
          </p:sp>
          <p:sp>
            <p:nvSpPr>
              <p:cNvPr id="193" name="Freeform 52"/>
              <p:cNvSpPr>
                <a:spLocks/>
              </p:cNvSpPr>
              <p:nvPr/>
            </p:nvSpPr>
            <p:spPr bwMode="auto">
              <a:xfrm>
                <a:off x="3583" y="3022"/>
                <a:ext cx="27" cy="12"/>
              </a:xfrm>
              <a:custGeom>
                <a:avLst/>
                <a:gdLst>
                  <a:gd name="T0" fmla="*/ 27 w 27"/>
                  <a:gd name="T1" fmla="*/ 0 h 12"/>
                  <a:gd name="T2" fmla="*/ 2 w 27"/>
                  <a:gd name="T3" fmla="*/ 0 h 12"/>
                  <a:gd name="T4" fmla="*/ 0 w 27"/>
                  <a:gd name="T5" fmla="*/ 12 h 12"/>
                  <a:gd name="T6" fmla="*/ 24 w 27"/>
                  <a:gd name="T7" fmla="*/ 12 h 12"/>
                  <a:gd name="T8" fmla="*/ 27 w 27"/>
                  <a:gd name="T9" fmla="*/ 0 h 12"/>
                </a:gdLst>
                <a:ahLst/>
                <a:cxnLst>
                  <a:cxn ang="0">
                    <a:pos x="T0" y="T1"/>
                  </a:cxn>
                  <a:cxn ang="0">
                    <a:pos x="T2" y="T3"/>
                  </a:cxn>
                  <a:cxn ang="0">
                    <a:pos x="T4" y="T5"/>
                  </a:cxn>
                  <a:cxn ang="0">
                    <a:pos x="T6" y="T7"/>
                  </a:cxn>
                  <a:cxn ang="0">
                    <a:pos x="T8" y="T9"/>
                  </a:cxn>
                </a:cxnLst>
                <a:rect l="0" t="0" r="r" b="b"/>
                <a:pathLst>
                  <a:path w="27" h="12">
                    <a:moveTo>
                      <a:pt x="27" y="0"/>
                    </a:moveTo>
                    <a:lnTo>
                      <a:pt x="2" y="0"/>
                    </a:lnTo>
                    <a:lnTo>
                      <a:pt x="0" y="12"/>
                    </a:lnTo>
                    <a:lnTo>
                      <a:pt x="24" y="12"/>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Freeform 53"/>
              <p:cNvSpPr>
                <a:spLocks/>
              </p:cNvSpPr>
              <p:nvPr/>
            </p:nvSpPr>
            <p:spPr bwMode="auto">
              <a:xfrm>
                <a:off x="3583" y="3038"/>
                <a:ext cx="63" cy="10"/>
              </a:xfrm>
              <a:custGeom>
                <a:avLst/>
                <a:gdLst>
                  <a:gd name="T0" fmla="*/ 63 w 63"/>
                  <a:gd name="T1" fmla="*/ 10 h 10"/>
                  <a:gd name="T2" fmla="*/ 2 w 63"/>
                  <a:gd name="T3" fmla="*/ 10 h 10"/>
                  <a:gd name="T4" fmla="*/ 0 w 63"/>
                  <a:gd name="T5" fmla="*/ 0 h 10"/>
                  <a:gd name="T6" fmla="*/ 60 w 63"/>
                  <a:gd name="T7" fmla="*/ 0 h 10"/>
                  <a:gd name="T8" fmla="*/ 63 w 63"/>
                  <a:gd name="T9" fmla="*/ 10 h 10"/>
                </a:gdLst>
                <a:ahLst/>
                <a:cxnLst>
                  <a:cxn ang="0">
                    <a:pos x="T0" y="T1"/>
                  </a:cxn>
                  <a:cxn ang="0">
                    <a:pos x="T2" y="T3"/>
                  </a:cxn>
                  <a:cxn ang="0">
                    <a:pos x="T4" y="T5"/>
                  </a:cxn>
                  <a:cxn ang="0">
                    <a:pos x="T6" y="T7"/>
                  </a:cxn>
                  <a:cxn ang="0">
                    <a:pos x="T8" y="T9"/>
                  </a:cxn>
                </a:cxnLst>
                <a:rect l="0" t="0" r="r" b="b"/>
                <a:pathLst>
                  <a:path w="63" h="10">
                    <a:moveTo>
                      <a:pt x="63" y="10"/>
                    </a:moveTo>
                    <a:lnTo>
                      <a:pt x="2" y="10"/>
                    </a:lnTo>
                    <a:lnTo>
                      <a:pt x="0" y="0"/>
                    </a:lnTo>
                    <a:lnTo>
                      <a:pt x="60" y="0"/>
                    </a:lnTo>
                    <a:lnTo>
                      <a:pt x="63"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 name="Freeform 54"/>
              <p:cNvSpPr>
                <a:spLocks/>
              </p:cNvSpPr>
              <p:nvPr/>
            </p:nvSpPr>
            <p:spPr bwMode="auto">
              <a:xfrm>
                <a:off x="3610" y="3026"/>
                <a:ext cx="36" cy="6"/>
              </a:xfrm>
              <a:custGeom>
                <a:avLst/>
                <a:gdLst>
                  <a:gd name="T0" fmla="*/ 36 w 36"/>
                  <a:gd name="T1" fmla="*/ 0 h 6"/>
                  <a:gd name="T2" fmla="*/ 1 w 36"/>
                  <a:gd name="T3" fmla="*/ 0 h 6"/>
                  <a:gd name="T4" fmla="*/ 0 w 36"/>
                  <a:gd name="T5" fmla="*/ 6 h 6"/>
                  <a:gd name="T6" fmla="*/ 33 w 36"/>
                  <a:gd name="T7" fmla="*/ 6 h 6"/>
                  <a:gd name="T8" fmla="*/ 36 w 36"/>
                  <a:gd name="T9" fmla="*/ 0 h 6"/>
                </a:gdLst>
                <a:ahLst/>
                <a:cxnLst>
                  <a:cxn ang="0">
                    <a:pos x="T0" y="T1"/>
                  </a:cxn>
                  <a:cxn ang="0">
                    <a:pos x="T2" y="T3"/>
                  </a:cxn>
                  <a:cxn ang="0">
                    <a:pos x="T4" y="T5"/>
                  </a:cxn>
                  <a:cxn ang="0">
                    <a:pos x="T6" y="T7"/>
                  </a:cxn>
                  <a:cxn ang="0">
                    <a:pos x="T8" y="T9"/>
                  </a:cxn>
                </a:cxnLst>
                <a:rect l="0" t="0" r="r" b="b"/>
                <a:pathLst>
                  <a:path w="36" h="6">
                    <a:moveTo>
                      <a:pt x="36" y="0"/>
                    </a:moveTo>
                    <a:lnTo>
                      <a:pt x="1" y="0"/>
                    </a:lnTo>
                    <a:lnTo>
                      <a:pt x="0" y="6"/>
                    </a:lnTo>
                    <a:lnTo>
                      <a:pt x="33" y="6"/>
                    </a:lnTo>
                    <a:lnTo>
                      <a:pt x="3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 name="Freeform 55"/>
              <p:cNvSpPr>
                <a:spLocks/>
              </p:cNvSpPr>
              <p:nvPr/>
            </p:nvSpPr>
            <p:spPr bwMode="auto">
              <a:xfrm>
                <a:off x="3642" y="3026"/>
                <a:ext cx="4" cy="22"/>
              </a:xfrm>
              <a:custGeom>
                <a:avLst/>
                <a:gdLst>
                  <a:gd name="T0" fmla="*/ 4 w 4"/>
                  <a:gd name="T1" fmla="*/ 0 h 22"/>
                  <a:gd name="T2" fmla="*/ 4 w 4"/>
                  <a:gd name="T3" fmla="*/ 22 h 22"/>
                  <a:gd name="T4" fmla="*/ 0 w 4"/>
                  <a:gd name="T5" fmla="*/ 8 h 22"/>
                  <a:gd name="T6" fmla="*/ 4 w 4"/>
                  <a:gd name="T7" fmla="*/ 0 h 22"/>
                </a:gdLst>
                <a:ahLst/>
                <a:cxnLst>
                  <a:cxn ang="0">
                    <a:pos x="T0" y="T1"/>
                  </a:cxn>
                  <a:cxn ang="0">
                    <a:pos x="T2" y="T3"/>
                  </a:cxn>
                  <a:cxn ang="0">
                    <a:pos x="T4" y="T5"/>
                  </a:cxn>
                  <a:cxn ang="0">
                    <a:pos x="T6" y="T7"/>
                  </a:cxn>
                </a:cxnLst>
                <a:rect l="0" t="0" r="r" b="b"/>
                <a:pathLst>
                  <a:path w="4" h="22">
                    <a:moveTo>
                      <a:pt x="4" y="0"/>
                    </a:moveTo>
                    <a:lnTo>
                      <a:pt x="4" y="22"/>
                    </a:lnTo>
                    <a:lnTo>
                      <a:pt x="0" y="8"/>
                    </a:lnTo>
                    <a:lnTo>
                      <a:pt x="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 name="Oval 56"/>
              <p:cNvSpPr>
                <a:spLocks noChangeArrowheads="1"/>
              </p:cNvSpPr>
              <p:nvPr/>
            </p:nvSpPr>
            <p:spPr bwMode="auto">
              <a:xfrm>
                <a:off x="3610" y="3042"/>
                <a:ext cx="1" cy="3"/>
              </a:xfrm>
              <a:prstGeom prst="ellipse">
                <a:avLst/>
              </a:prstGeom>
              <a:solidFill>
                <a:srgbClr val="C0C0C0"/>
              </a:solidFill>
              <a:ln w="3175">
                <a:solidFill>
                  <a:srgbClr val="808080"/>
                </a:solidFill>
                <a:round/>
                <a:headEnd/>
                <a:tailEnd/>
              </a:ln>
            </p:spPr>
            <p:txBody>
              <a:bodyPr/>
              <a:lstStyle/>
              <a:p>
                <a:endParaRPr lang="zh-CN" altLang="en-US"/>
              </a:p>
            </p:txBody>
          </p:sp>
          <p:sp>
            <p:nvSpPr>
              <p:cNvPr id="198" name="Freeform 57"/>
              <p:cNvSpPr>
                <a:spLocks/>
              </p:cNvSpPr>
              <p:nvPr/>
            </p:nvSpPr>
            <p:spPr bwMode="auto">
              <a:xfrm>
                <a:off x="3610" y="3021"/>
                <a:ext cx="11" cy="30"/>
              </a:xfrm>
              <a:custGeom>
                <a:avLst/>
                <a:gdLst>
                  <a:gd name="T0" fmla="*/ 8 w 11"/>
                  <a:gd name="T1" fmla="*/ 0 h 30"/>
                  <a:gd name="T2" fmla="*/ 5 w 11"/>
                  <a:gd name="T3" fmla="*/ 0 h 30"/>
                  <a:gd name="T4" fmla="*/ 1 w 11"/>
                  <a:gd name="T5" fmla="*/ 1 h 30"/>
                  <a:gd name="T6" fmla="*/ 0 w 11"/>
                  <a:gd name="T7" fmla="*/ 4 h 30"/>
                  <a:gd name="T8" fmla="*/ 0 w 11"/>
                  <a:gd name="T9" fmla="*/ 11 h 30"/>
                  <a:gd name="T10" fmla="*/ 1 w 11"/>
                  <a:gd name="T11" fmla="*/ 29 h 30"/>
                  <a:gd name="T12" fmla="*/ 5 w 11"/>
                  <a:gd name="T13" fmla="*/ 30 h 30"/>
                  <a:gd name="T14" fmla="*/ 5 w 11"/>
                  <a:gd name="T15" fmla="*/ 14 h 30"/>
                  <a:gd name="T16" fmla="*/ 9 w 11"/>
                  <a:gd name="T17" fmla="*/ 7 h 30"/>
                  <a:gd name="T18" fmla="*/ 11 w 11"/>
                  <a:gd name="T19" fmla="*/ 4 h 30"/>
                  <a:gd name="T20" fmla="*/ 11 w 11"/>
                  <a:gd name="T21" fmla="*/ 1 h 30"/>
                  <a:gd name="T22" fmla="*/ 8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8" y="0"/>
                    </a:moveTo>
                    <a:lnTo>
                      <a:pt x="5" y="0"/>
                    </a:lnTo>
                    <a:lnTo>
                      <a:pt x="1" y="1"/>
                    </a:lnTo>
                    <a:lnTo>
                      <a:pt x="0" y="4"/>
                    </a:lnTo>
                    <a:lnTo>
                      <a:pt x="0" y="11"/>
                    </a:lnTo>
                    <a:lnTo>
                      <a:pt x="1" y="29"/>
                    </a:lnTo>
                    <a:lnTo>
                      <a:pt x="5" y="30"/>
                    </a:lnTo>
                    <a:lnTo>
                      <a:pt x="5" y="14"/>
                    </a:lnTo>
                    <a:lnTo>
                      <a:pt x="9" y="7"/>
                    </a:lnTo>
                    <a:lnTo>
                      <a:pt x="11" y="4"/>
                    </a:lnTo>
                    <a:lnTo>
                      <a:pt x="11" y="1"/>
                    </a:lnTo>
                    <a:lnTo>
                      <a:pt x="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 name="Freeform 58"/>
              <p:cNvSpPr>
                <a:spLocks/>
              </p:cNvSpPr>
              <p:nvPr/>
            </p:nvSpPr>
            <p:spPr bwMode="auto">
              <a:xfrm>
                <a:off x="3610" y="3021"/>
                <a:ext cx="13" cy="30"/>
              </a:xfrm>
              <a:custGeom>
                <a:avLst/>
                <a:gdLst>
                  <a:gd name="T0" fmla="*/ 9 w 13"/>
                  <a:gd name="T1" fmla="*/ 0 h 30"/>
                  <a:gd name="T2" fmla="*/ 5 w 13"/>
                  <a:gd name="T3" fmla="*/ 0 h 30"/>
                  <a:gd name="T4" fmla="*/ 1 w 13"/>
                  <a:gd name="T5" fmla="*/ 1 h 30"/>
                  <a:gd name="T6" fmla="*/ 1 w 13"/>
                  <a:gd name="T7" fmla="*/ 4 h 30"/>
                  <a:gd name="T8" fmla="*/ 0 w 13"/>
                  <a:gd name="T9" fmla="*/ 11 h 30"/>
                  <a:gd name="T10" fmla="*/ 3 w 13"/>
                  <a:gd name="T11" fmla="*/ 30 h 30"/>
                  <a:gd name="T12" fmla="*/ 5 w 13"/>
                  <a:gd name="T13" fmla="*/ 30 h 30"/>
                  <a:gd name="T14" fmla="*/ 5 w 13"/>
                  <a:gd name="T15" fmla="*/ 14 h 30"/>
                  <a:gd name="T16" fmla="*/ 11 w 13"/>
                  <a:gd name="T17" fmla="*/ 7 h 30"/>
                  <a:gd name="T18" fmla="*/ 13 w 13"/>
                  <a:gd name="T19" fmla="*/ 4 h 30"/>
                  <a:gd name="T20" fmla="*/ 13 w 13"/>
                  <a:gd name="T21" fmla="*/ 1 h 30"/>
                  <a:gd name="T22" fmla="*/ 9 w 1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0">
                    <a:moveTo>
                      <a:pt x="9" y="0"/>
                    </a:moveTo>
                    <a:lnTo>
                      <a:pt x="5" y="0"/>
                    </a:lnTo>
                    <a:lnTo>
                      <a:pt x="1" y="1"/>
                    </a:lnTo>
                    <a:lnTo>
                      <a:pt x="1" y="4"/>
                    </a:lnTo>
                    <a:lnTo>
                      <a:pt x="0" y="11"/>
                    </a:lnTo>
                    <a:lnTo>
                      <a:pt x="3" y="30"/>
                    </a:lnTo>
                    <a:lnTo>
                      <a:pt x="5" y="30"/>
                    </a:lnTo>
                    <a:lnTo>
                      <a:pt x="5" y="14"/>
                    </a:lnTo>
                    <a:lnTo>
                      <a:pt x="11" y="7"/>
                    </a:lnTo>
                    <a:lnTo>
                      <a:pt x="13" y="4"/>
                    </a:lnTo>
                    <a:lnTo>
                      <a:pt x="13" y="1"/>
                    </a:lnTo>
                    <a:lnTo>
                      <a:pt x="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Rectangle 59"/>
              <p:cNvSpPr>
                <a:spLocks noChangeArrowheads="1"/>
              </p:cNvSpPr>
              <p:nvPr/>
            </p:nvSpPr>
            <p:spPr bwMode="auto">
              <a:xfrm>
                <a:off x="3550" y="3068"/>
                <a:ext cx="69"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 name="Freeform 60"/>
              <p:cNvSpPr>
                <a:spLocks/>
              </p:cNvSpPr>
              <p:nvPr/>
            </p:nvSpPr>
            <p:spPr bwMode="auto">
              <a:xfrm>
                <a:off x="3573" y="3077"/>
                <a:ext cx="34" cy="7"/>
              </a:xfrm>
              <a:custGeom>
                <a:avLst/>
                <a:gdLst>
                  <a:gd name="T0" fmla="*/ 0 w 34"/>
                  <a:gd name="T1" fmla="*/ 7 h 7"/>
                  <a:gd name="T2" fmla="*/ 0 w 34"/>
                  <a:gd name="T3" fmla="*/ 0 h 7"/>
                  <a:gd name="T4" fmla="*/ 34 w 34"/>
                  <a:gd name="T5" fmla="*/ 0 h 7"/>
                  <a:gd name="T6" fmla="*/ 34 w 34"/>
                  <a:gd name="T7" fmla="*/ 6 h 7"/>
                </a:gdLst>
                <a:ahLst/>
                <a:cxnLst>
                  <a:cxn ang="0">
                    <a:pos x="T0" y="T1"/>
                  </a:cxn>
                  <a:cxn ang="0">
                    <a:pos x="T2" y="T3"/>
                  </a:cxn>
                  <a:cxn ang="0">
                    <a:pos x="T4" y="T5"/>
                  </a:cxn>
                  <a:cxn ang="0">
                    <a:pos x="T6" y="T7"/>
                  </a:cxn>
                </a:cxnLst>
                <a:rect l="0" t="0" r="r" b="b"/>
                <a:pathLst>
                  <a:path w="34" h="7">
                    <a:moveTo>
                      <a:pt x="0" y="7"/>
                    </a:moveTo>
                    <a:lnTo>
                      <a:pt x="0" y="0"/>
                    </a:lnTo>
                    <a:lnTo>
                      <a:pt x="34" y="0"/>
                    </a:lnTo>
                    <a:lnTo>
                      <a:pt x="34" y="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Freeform 61"/>
              <p:cNvSpPr>
                <a:spLocks/>
              </p:cNvSpPr>
              <p:nvPr/>
            </p:nvSpPr>
            <p:spPr bwMode="auto">
              <a:xfrm>
                <a:off x="3477" y="2864"/>
                <a:ext cx="32" cy="29"/>
              </a:xfrm>
              <a:custGeom>
                <a:avLst/>
                <a:gdLst>
                  <a:gd name="T0" fmla="*/ 28 w 32"/>
                  <a:gd name="T1" fmla="*/ 0 h 29"/>
                  <a:gd name="T2" fmla="*/ 0 w 32"/>
                  <a:gd name="T3" fmla="*/ 0 h 29"/>
                  <a:gd name="T4" fmla="*/ 3 w 32"/>
                  <a:gd name="T5" fmla="*/ 29 h 29"/>
                  <a:gd name="T6" fmla="*/ 32 w 32"/>
                  <a:gd name="T7" fmla="*/ 29 h 29"/>
                  <a:gd name="T8" fmla="*/ 28 w 32"/>
                  <a:gd name="T9" fmla="*/ 0 h 29"/>
                </a:gdLst>
                <a:ahLst/>
                <a:cxnLst>
                  <a:cxn ang="0">
                    <a:pos x="T0" y="T1"/>
                  </a:cxn>
                  <a:cxn ang="0">
                    <a:pos x="T2" y="T3"/>
                  </a:cxn>
                  <a:cxn ang="0">
                    <a:pos x="T4" y="T5"/>
                  </a:cxn>
                  <a:cxn ang="0">
                    <a:pos x="T6" y="T7"/>
                  </a:cxn>
                  <a:cxn ang="0">
                    <a:pos x="T8" y="T9"/>
                  </a:cxn>
                </a:cxnLst>
                <a:rect l="0" t="0" r="r" b="b"/>
                <a:pathLst>
                  <a:path w="32" h="29">
                    <a:moveTo>
                      <a:pt x="28" y="0"/>
                    </a:moveTo>
                    <a:lnTo>
                      <a:pt x="0" y="0"/>
                    </a:lnTo>
                    <a:lnTo>
                      <a:pt x="3" y="29"/>
                    </a:lnTo>
                    <a:lnTo>
                      <a:pt x="32" y="29"/>
                    </a:lnTo>
                    <a:lnTo>
                      <a:pt x="28"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203" name="Freeform 62"/>
              <p:cNvSpPr>
                <a:spLocks/>
              </p:cNvSpPr>
              <p:nvPr/>
            </p:nvSpPr>
            <p:spPr bwMode="auto">
              <a:xfrm>
                <a:off x="3480" y="2915"/>
                <a:ext cx="33" cy="30"/>
              </a:xfrm>
              <a:custGeom>
                <a:avLst/>
                <a:gdLst>
                  <a:gd name="T0" fmla="*/ 32 w 33"/>
                  <a:gd name="T1" fmla="*/ 0 h 30"/>
                  <a:gd name="T2" fmla="*/ 0 w 33"/>
                  <a:gd name="T3" fmla="*/ 0 h 30"/>
                  <a:gd name="T4" fmla="*/ 3 w 33"/>
                  <a:gd name="T5" fmla="*/ 30 h 30"/>
                  <a:gd name="T6" fmla="*/ 33 w 33"/>
                  <a:gd name="T7" fmla="*/ 30 h 30"/>
                  <a:gd name="T8" fmla="*/ 32 w 33"/>
                  <a:gd name="T9" fmla="*/ 0 h 30"/>
                </a:gdLst>
                <a:ahLst/>
                <a:cxnLst>
                  <a:cxn ang="0">
                    <a:pos x="T0" y="T1"/>
                  </a:cxn>
                  <a:cxn ang="0">
                    <a:pos x="T2" y="T3"/>
                  </a:cxn>
                  <a:cxn ang="0">
                    <a:pos x="T4" y="T5"/>
                  </a:cxn>
                  <a:cxn ang="0">
                    <a:pos x="T6" y="T7"/>
                  </a:cxn>
                  <a:cxn ang="0">
                    <a:pos x="T8" y="T9"/>
                  </a:cxn>
                </a:cxnLst>
                <a:rect l="0" t="0" r="r" b="b"/>
                <a:pathLst>
                  <a:path w="33" h="30">
                    <a:moveTo>
                      <a:pt x="32" y="0"/>
                    </a:moveTo>
                    <a:lnTo>
                      <a:pt x="0" y="0"/>
                    </a:lnTo>
                    <a:lnTo>
                      <a:pt x="3" y="30"/>
                    </a:lnTo>
                    <a:lnTo>
                      <a:pt x="33" y="30"/>
                    </a:lnTo>
                    <a:lnTo>
                      <a:pt x="32" y="0"/>
                    </a:lnTo>
                    <a:close/>
                  </a:path>
                </a:pathLst>
              </a:custGeom>
              <a:solidFill>
                <a:srgbClr val="C0C0C0"/>
              </a:solidFill>
              <a:ln w="3175">
                <a:solidFill>
                  <a:srgbClr val="808080"/>
                </a:solidFill>
                <a:prstDash val="solid"/>
                <a:round/>
                <a:headEnd/>
                <a:tailEnd/>
              </a:ln>
            </p:spPr>
            <p:txBody>
              <a:bodyPr/>
              <a:lstStyle/>
              <a:p>
                <a:endParaRPr lang="zh-CN" altLang="en-US"/>
              </a:p>
            </p:txBody>
          </p:sp>
          <p:sp>
            <p:nvSpPr>
              <p:cNvPr id="204" name="Rectangle 63"/>
              <p:cNvSpPr>
                <a:spLocks noChangeArrowheads="1"/>
              </p:cNvSpPr>
              <p:nvPr/>
            </p:nvSpPr>
            <p:spPr bwMode="auto">
              <a:xfrm>
                <a:off x="3531" y="2915"/>
                <a:ext cx="130" cy="20"/>
              </a:xfrm>
              <a:prstGeom prst="rect">
                <a:avLst/>
              </a:prstGeom>
              <a:solidFill>
                <a:srgbClr val="606060"/>
              </a:solidFill>
              <a:ln w="3175">
                <a:solidFill>
                  <a:srgbClr val="808080"/>
                </a:solidFill>
                <a:miter lim="800000"/>
                <a:headEnd/>
                <a:tailEnd/>
              </a:ln>
            </p:spPr>
            <p:txBody>
              <a:bodyPr/>
              <a:lstStyle/>
              <a:p>
                <a:endParaRPr lang="zh-CN" altLang="en-US"/>
              </a:p>
            </p:txBody>
          </p:sp>
          <p:sp>
            <p:nvSpPr>
              <p:cNvPr id="205" name="Rectangle 64"/>
              <p:cNvSpPr>
                <a:spLocks noChangeArrowheads="1"/>
              </p:cNvSpPr>
              <p:nvPr/>
            </p:nvSpPr>
            <p:spPr bwMode="auto">
              <a:xfrm>
                <a:off x="3550" y="2915"/>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 name="Rectangle 65"/>
              <p:cNvSpPr>
                <a:spLocks noChangeArrowheads="1"/>
              </p:cNvSpPr>
              <p:nvPr/>
            </p:nvSpPr>
            <p:spPr bwMode="auto">
              <a:xfrm>
                <a:off x="3550" y="2934"/>
                <a:ext cx="9"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 name="Rectangle 66"/>
              <p:cNvSpPr>
                <a:spLocks noChangeArrowheads="1"/>
              </p:cNvSpPr>
              <p:nvPr/>
            </p:nvSpPr>
            <p:spPr bwMode="auto">
              <a:xfrm>
                <a:off x="3589" y="2924"/>
                <a:ext cx="2" cy="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 name="Oval 67"/>
              <p:cNvSpPr>
                <a:spLocks noChangeArrowheads="1"/>
              </p:cNvSpPr>
              <p:nvPr/>
            </p:nvSpPr>
            <p:spPr bwMode="auto">
              <a:xfrm>
                <a:off x="3540" y="2924"/>
                <a:ext cx="3" cy="4"/>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5" name="Text Box 6"/>
            <p:cNvSpPr txBox="1">
              <a:spLocks noChangeArrowheads="1"/>
            </p:cNvSpPr>
            <p:nvPr/>
          </p:nvSpPr>
          <p:spPr bwMode="auto">
            <a:xfrm>
              <a:off x="3237608" y="6116350"/>
              <a:ext cx="582976" cy="18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服务器</a:t>
              </a:r>
            </a:p>
          </p:txBody>
        </p:sp>
        <p:sp>
          <p:nvSpPr>
            <p:cNvPr id="169" name="Text Box 6"/>
            <p:cNvSpPr txBox="1">
              <a:spLocks noChangeArrowheads="1"/>
            </p:cNvSpPr>
            <p:nvPr/>
          </p:nvSpPr>
          <p:spPr bwMode="auto">
            <a:xfrm>
              <a:off x="3361446" y="3776976"/>
              <a:ext cx="613159" cy="23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双绞线</a:t>
              </a:r>
            </a:p>
          </p:txBody>
        </p:sp>
        <p:graphicFrame>
          <p:nvGraphicFramePr>
            <p:cNvPr id="236" name="Object 16"/>
            <p:cNvGraphicFramePr>
              <a:graphicFrameLocks noChangeAspect="1"/>
            </p:cNvGraphicFramePr>
            <p:nvPr>
              <p:extLst>
                <p:ext uri="{D42A27DB-BD31-4B8C-83A1-F6EECF244321}">
                  <p14:modId xmlns:p14="http://schemas.microsoft.com/office/powerpoint/2010/main" val="898512103"/>
                </p:ext>
              </p:extLst>
            </p:nvPr>
          </p:nvGraphicFramePr>
          <p:xfrm>
            <a:off x="806754" y="4152078"/>
            <a:ext cx="2072464" cy="1621340"/>
          </p:xfrm>
          <a:graphic>
            <a:graphicData uri="http://schemas.openxmlformats.org/presentationml/2006/ole">
              <mc:AlternateContent xmlns:mc="http://schemas.openxmlformats.org/markup-compatibility/2006">
                <mc:Choice xmlns:v="urn:schemas-microsoft-com:vml" Requires="v">
                  <p:oleObj spid="_x0000_s5279" name="CorelDRAW" r:id="rId7" imgW="3136680" imgH="2261520" progId="">
                    <p:embed/>
                  </p:oleObj>
                </mc:Choice>
                <mc:Fallback>
                  <p:oleObj name="CorelDRAW" r:id="rId7" imgW="3136680" imgH="2261520" progId="">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754" y="4152078"/>
                          <a:ext cx="2072464" cy="1621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2" name="直接连接符 161"/>
            <p:cNvCxnSpPr>
              <a:endCxn id="241" idx="3"/>
            </p:cNvCxnSpPr>
            <p:nvPr/>
          </p:nvCxnSpPr>
          <p:spPr>
            <a:xfrm flipH="1">
              <a:off x="2426952" y="4683332"/>
              <a:ext cx="1631782" cy="54206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38" name="Picture 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7152" y="4825327"/>
              <a:ext cx="368746" cy="24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9" name="Picture 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5804" y="5161345"/>
              <a:ext cx="368746" cy="27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 name="Picture 68" descr="Wireless Router, Added 04/20/200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34429" y="5050456"/>
              <a:ext cx="392523" cy="349883"/>
            </a:xfrm>
            <a:prstGeom prst="rect">
              <a:avLst/>
            </a:prstGeom>
            <a:noFill/>
            <a:extLst>
              <a:ext uri="{909E8E84-426E-40DD-AFC4-6F175D3DCCD1}">
                <a14:hiddenFill xmlns:a14="http://schemas.microsoft.com/office/drawing/2010/main">
                  <a:solidFill>
                    <a:srgbClr val="FFFFFF"/>
                  </a:solidFill>
                </a14:hiddenFill>
              </a:ext>
            </a:extLst>
          </p:spPr>
        </p:pic>
        <p:pic>
          <p:nvPicPr>
            <p:cNvPr id="242" name="图片 241"/>
            <p:cNvPicPr>
              <a:picLocks noChangeAspect="1"/>
            </p:cNvPicPr>
            <p:nvPr/>
          </p:nvPicPr>
          <p:blipFill>
            <a:blip r:embed="rId11" cstate="print"/>
            <a:stretch>
              <a:fillRect/>
            </a:stretch>
          </p:blipFill>
          <p:spPr>
            <a:xfrm>
              <a:off x="1536852" y="4675138"/>
              <a:ext cx="220500" cy="400116"/>
            </a:xfrm>
            <a:prstGeom prst="rect">
              <a:avLst/>
            </a:prstGeom>
          </p:spPr>
        </p:pic>
        <p:grpSp>
          <p:nvGrpSpPr>
            <p:cNvPr id="247" name="Group 34"/>
            <p:cNvGrpSpPr>
              <a:grpSpLocks/>
            </p:cNvGrpSpPr>
            <p:nvPr/>
          </p:nvGrpSpPr>
          <p:grpSpPr bwMode="auto">
            <a:xfrm rot="1480621">
              <a:off x="1811592" y="5028775"/>
              <a:ext cx="256831" cy="306631"/>
              <a:chOff x="4201" y="1344"/>
              <a:chExt cx="750" cy="1002"/>
            </a:xfrm>
          </p:grpSpPr>
          <p:sp>
            <p:nvSpPr>
              <p:cNvPr id="248"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5400">
                <a:solidFill>
                  <a:srgbClr val="00B4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249"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5400">
                <a:solidFill>
                  <a:srgbClr val="00B4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250"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5400">
                <a:solidFill>
                  <a:srgbClr val="00B4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sp>
          <p:nvSpPr>
            <p:cNvPr id="251" name="Text Box 6"/>
            <p:cNvSpPr txBox="1">
              <a:spLocks noChangeArrowheads="1"/>
            </p:cNvSpPr>
            <p:nvPr/>
          </p:nvSpPr>
          <p:spPr bwMode="auto">
            <a:xfrm>
              <a:off x="1914474" y="5415062"/>
              <a:ext cx="1007106" cy="18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200" b="1" dirty="0">
                  <a:latin typeface="楷体_GB2312" pitchFamily="49" charset="-122"/>
                  <a:ea typeface="楷体_GB2312" pitchFamily="49" charset="-122"/>
                </a:rPr>
                <a:t>无线路由器</a:t>
              </a:r>
            </a:p>
          </p:txBody>
        </p:sp>
      </p:grpSp>
    </p:spTree>
    <p:extLst>
      <p:ext uri="{BB962C8B-B14F-4D97-AF65-F5344CB8AC3E}">
        <p14:creationId xmlns:p14="http://schemas.microsoft.com/office/powerpoint/2010/main" val="1065890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网络核心</a:t>
            </a:r>
          </a:p>
        </p:txBody>
      </p:sp>
      <p:sp>
        <p:nvSpPr>
          <p:cNvPr id="3" name="内容占位符 2"/>
          <p:cNvSpPr>
            <a:spLocks noGrp="1"/>
          </p:cNvSpPr>
          <p:nvPr>
            <p:ph idx="1"/>
          </p:nvPr>
        </p:nvSpPr>
        <p:spPr>
          <a:xfrm>
            <a:off x="457200" y="1444978"/>
            <a:ext cx="8229600" cy="2695713"/>
          </a:xfrm>
        </p:spPr>
        <p:txBody>
          <a:bodyPr/>
          <a:lstStyle/>
          <a:p>
            <a:r>
              <a:rPr lang="zh-CN" altLang="en-US" dirty="0"/>
              <a:t>互联端系统的分组交换机和链路构成的网状网络</a:t>
            </a:r>
          </a:p>
          <a:p>
            <a:pPr lvl="1"/>
            <a:r>
              <a:rPr lang="zh-CN" altLang="en-US" sz="1800" dirty="0"/>
              <a:t>向网络边缘中的大量主机</a:t>
            </a:r>
            <a:r>
              <a:rPr lang="zh-CN" altLang="en-US" sz="1800"/>
              <a:t>提供</a:t>
            </a:r>
            <a:r>
              <a:rPr lang="zh-CN" altLang="en-US" sz="1800">
                <a:solidFill>
                  <a:srgbClr val="FF0000"/>
                </a:solidFill>
              </a:rPr>
              <a:t>连通性（非具体业务）</a:t>
            </a:r>
            <a:endParaRPr lang="en-US" altLang="zh-CN" sz="1800" dirty="0">
              <a:solidFill>
                <a:srgbClr val="FF0000"/>
              </a:solidFill>
            </a:endParaRPr>
          </a:p>
          <a:p>
            <a:r>
              <a:rPr lang="zh-CN" altLang="en-US" dirty="0"/>
              <a:t>网络核心部分起特殊作用的是分组交换机</a:t>
            </a:r>
            <a:endParaRPr lang="en-US" altLang="zh-CN" dirty="0"/>
          </a:p>
          <a:p>
            <a:pPr lvl="1"/>
            <a:r>
              <a:rPr lang="zh-CN" altLang="en-US" sz="1800" dirty="0"/>
              <a:t>主要两类</a:t>
            </a:r>
            <a:r>
              <a:rPr lang="zh-CN" altLang="en-US" sz="1800"/>
              <a:t>：路由器（三层交换机）、二层交换机</a:t>
            </a:r>
            <a:endParaRPr lang="zh-CN" altLang="en-US" sz="1800" dirty="0"/>
          </a:p>
          <a:p>
            <a:pPr lvl="1"/>
            <a:r>
              <a:rPr lang="zh-CN" altLang="en-US" sz="1800" dirty="0"/>
              <a:t>以存储转发传输模式对分组进行传输</a:t>
            </a:r>
            <a:endParaRPr lang="en-US" altLang="zh-CN" sz="1800" dirty="0"/>
          </a:p>
          <a:p>
            <a:pPr lvl="1"/>
            <a:r>
              <a:rPr lang="zh-CN" altLang="en-US" sz="1800" dirty="0"/>
              <a:t>如何传输？二层转发、三层转发</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46</a:t>
            </a:fld>
            <a:endParaRPr lang="zh-CN" altLang="en-US" dirty="0"/>
          </a:p>
        </p:txBody>
      </p:sp>
      <p:grpSp>
        <p:nvGrpSpPr>
          <p:cNvPr id="71" name="组合 70"/>
          <p:cNvGrpSpPr/>
          <p:nvPr/>
        </p:nvGrpSpPr>
        <p:grpSpPr>
          <a:xfrm>
            <a:off x="1509456" y="4272054"/>
            <a:ext cx="6076991" cy="2432845"/>
            <a:chOff x="1509456" y="3981747"/>
            <a:chExt cx="6076991" cy="2723151"/>
          </a:xfrm>
        </p:grpSpPr>
        <p:grpSp>
          <p:nvGrpSpPr>
            <p:cNvPr id="5" name="组合 4"/>
            <p:cNvGrpSpPr/>
            <p:nvPr/>
          </p:nvGrpSpPr>
          <p:grpSpPr>
            <a:xfrm>
              <a:off x="1509456" y="3981747"/>
              <a:ext cx="6076991" cy="2723151"/>
              <a:chOff x="1378516" y="2032177"/>
              <a:chExt cx="5752140" cy="3245753"/>
            </a:xfrm>
          </p:grpSpPr>
          <p:sp>
            <p:nvSpPr>
              <p:cNvPr id="68" name="椭圆 67"/>
              <p:cNvSpPr/>
              <p:nvPr/>
            </p:nvSpPr>
            <p:spPr>
              <a:xfrm>
                <a:off x="1378516" y="2032177"/>
                <a:ext cx="5752140" cy="3245753"/>
              </a:xfrm>
              <a:prstGeom prst="ellipse">
                <a:avLst/>
              </a:prstGeom>
              <a:solidFill>
                <a:srgbClr val="FFF5D9">
                  <a:alpha val="61000"/>
                </a:srgbClr>
              </a:solidFill>
              <a:ln w="12700">
                <a:solidFill>
                  <a:srgbClr val="7E5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9" name="Text Box 48"/>
              <p:cNvSpPr txBox="1">
                <a:spLocks noChangeArrowheads="1"/>
              </p:cNvSpPr>
              <p:nvPr/>
            </p:nvSpPr>
            <p:spPr bwMode="auto">
              <a:xfrm>
                <a:off x="3612549" y="2032177"/>
                <a:ext cx="1335141" cy="492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dirty="0">
                    <a:solidFill>
                      <a:schemeClr val="tx1">
                        <a:lumMod val="50000"/>
                        <a:lumOff val="50000"/>
                      </a:schemeClr>
                    </a:solidFill>
                    <a:ea typeface="黑体" panose="02010609060101010101" pitchFamily="49" charset="-122"/>
                  </a:rPr>
                  <a:t>网络边缘</a:t>
                </a:r>
              </a:p>
            </p:txBody>
          </p:sp>
        </p:grpSp>
        <p:grpSp>
          <p:nvGrpSpPr>
            <p:cNvPr id="6" name="组合 5"/>
            <p:cNvGrpSpPr/>
            <p:nvPr/>
          </p:nvGrpSpPr>
          <p:grpSpPr>
            <a:xfrm>
              <a:off x="2374093" y="4362720"/>
              <a:ext cx="4395812" cy="1993807"/>
              <a:chOff x="2074548" y="2367611"/>
              <a:chExt cx="4395812" cy="1993807"/>
            </a:xfrm>
          </p:grpSpPr>
          <p:sp>
            <p:nvSpPr>
              <p:cNvPr id="7" name="椭圆 6"/>
              <p:cNvSpPr/>
              <p:nvPr/>
            </p:nvSpPr>
            <p:spPr>
              <a:xfrm>
                <a:off x="2074548" y="2367611"/>
                <a:ext cx="4395812" cy="1993807"/>
              </a:xfrm>
              <a:prstGeom prst="ellipse">
                <a:avLst/>
              </a:prstGeom>
              <a:solidFill>
                <a:srgbClr val="F4F4FA"/>
              </a:solidFill>
              <a:ln w="19050">
                <a:solidFill>
                  <a:srgbClr val="D7D7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 name="组合 7"/>
              <p:cNvGrpSpPr/>
              <p:nvPr/>
            </p:nvGrpSpPr>
            <p:grpSpPr>
              <a:xfrm>
                <a:off x="2245803" y="2764324"/>
                <a:ext cx="1560025" cy="834663"/>
                <a:chOff x="3087051" y="2529247"/>
                <a:chExt cx="1560025" cy="834663"/>
              </a:xfrm>
            </p:grpSpPr>
            <p:pic>
              <p:nvPicPr>
                <p:cNvPr id="60"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 Box 48"/>
                <p:cNvSpPr txBox="1">
                  <a:spLocks noChangeArrowheads="1"/>
                </p:cNvSpPr>
                <p:nvPr/>
              </p:nvSpPr>
              <p:spPr bwMode="auto">
                <a:xfrm>
                  <a:off x="3298049" y="2529247"/>
                  <a:ext cx="12843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100" dirty="0">
                      <a:ea typeface="黑体" panose="02010609060101010101" pitchFamily="49" charset="-122"/>
                    </a:rPr>
                    <a:t>local/regional ISP</a:t>
                  </a:r>
                  <a:endParaRPr kumimoji="1" lang="zh-CN" altLang="en-US" sz="1100" dirty="0">
                    <a:ea typeface="黑体" panose="02010609060101010101" pitchFamily="49" charset="-122"/>
                  </a:endParaRPr>
                </a:p>
              </p:txBody>
            </p:sp>
            <p:cxnSp>
              <p:nvCxnSpPr>
                <p:cNvPr id="62" name="直接连接符 61"/>
                <p:cNvCxnSpPr>
                  <a:stCxn id="65" idx="0"/>
                  <a:endCxn id="66"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5" idx="0"/>
                  <a:endCxn id="67"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5"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9" name="组合 8"/>
              <p:cNvGrpSpPr/>
              <p:nvPr/>
            </p:nvGrpSpPr>
            <p:grpSpPr>
              <a:xfrm>
                <a:off x="3855520" y="2418376"/>
                <a:ext cx="1924541" cy="1287992"/>
                <a:chOff x="4123744" y="2345224"/>
                <a:chExt cx="1924541" cy="1287992"/>
              </a:xfrm>
            </p:grpSpPr>
            <p:grpSp>
              <p:nvGrpSpPr>
                <p:cNvPr id="21" name="Group 42"/>
                <p:cNvGrpSpPr>
                  <a:grpSpLocks/>
                </p:cNvGrpSpPr>
                <p:nvPr/>
              </p:nvGrpSpPr>
              <p:grpSpPr bwMode="auto">
                <a:xfrm>
                  <a:off x="4123744" y="2528880"/>
                  <a:ext cx="1924541" cy="1104336"/>
                  <a:chOff x="3611" y="1812"/>
                  <a:chExt cx="1736" cy="1043"/>
                </a:xfrm>
              </p:grpSpPr>
              <p:grpSp>
                <p:nvGrpSpPr>
                  <p:cNvPr id="33" name="Group 43"/>
                  <p:cNvGrpSpPr>
                    <a:grpSpLocks/>
                  </p:cNvGrpSpPr>
                  <p:nvPr/>
                </p:nvGrpSpPr>
                <p:grpSpPr bwMode="auto">
                  <a:xfrm>
                    <a:off x="3611" y="1816"/>
                    <a:ext cx="1730" cy="1034"/>
                    <a:chOff x="3611" y="1816"/>
                    <a:chExt cx="1730" cy="1034"/>
                  </a:xfrm>
                </p:grpSpPr>
                <p:sp>
                  <p:nvSpPr>
                    <p:cNvPr id="51"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4" name="Group 53"/>
                  <p:cNvGrpSpPr>
                    <a:grpSpLocks/>
                  </p:cNvGrpSpPr>
                  <p:nvPr/>
                </p:nvGrpSpPr>
                <p:grpSpPr bwMode="auto">
                  <a:xfrm>
                    <a:off x="3611" y="1812"/>
                    <a:ext cx="1736" cy="1043"/>
                    <a:chOff x="3611" y="1812"/>
                    <a:chExt cx="1736" cy="1043"/>
                  </a:xfrm>
                </p:grpSpPr>
                <p:sp>
                  <p:nvSpPr>
                    <p:cNvPr id="35"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cxnSp>
              <p:nvCxnSpPr>
                <p:cNvPr id="22" name="直接连接符 21"/>
                <p:cNvCxnSpPr>
                  <a:stCxn id="31" idx="1"/>
                  <a:endCxn id="28" idx="0"/>
                </p:cNvCxnSpPr>
                <p:nvPr/>
              </p:nvCxnSpPr>
              <p:spPr>
                <a:xfrm flipV="1">
                  <a:off x="4516631" y="2739452"/>
                  <a:ext cx="621515" cy="2999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9" idx="3"/>
                  <a:endCxn id="28" idx="0"/>
                </p:cNvCxnSpPr>
                <p:nvPr/>
              </p:nvCxnSpPr>
              <p:spPr>
                <a:xfrm flipH="1" flipV="1">
                  <a:off x="5138146" y="2739452"/>
                  <a:ext cx="675309" cy="31403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1"/>
                  <a:endCxn id="31" idx="2"/>
                </p:cNvCxnSpPr>
                <p:nvPr/>
              </p:nvCxnSpPr>
              <p:spPr>
                <a:xfrm flipH="1" flipV="1">
                  <a:off x="4668447" y="3143616"/>
                  <a:ext cx="402348" cy="1731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2"/>
                  <a:endCxn id="29" idx="2"/>
                </p:cNvCxnSpPr>
                <p:nvPr/>
              </p:nvCxnSpPr>
              <p:spPr>
                <a:xfrm flipV="1">
                  <a:off x="5222611" y="3157686"/>
                  <a:ext cx="439028" cy="26330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0" idx="2"/>
                  <a:endCxn id="28" idx="0"/>
                </p:cNvCxnSpPr>
                <p:nvPr/>
              </p:nvCxnSpPr>
              <p:spPr>
                <a:xfrm flipH="1" flipV="1">
                  <a:off x="5138146" y="2739452"/>
                  <a:ext cx="84465" cy="681543"/>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9" idx="1"/>
                  <a:endCxn id="31" idx="1"/>
                </p:cNvCxnSpPr>
                <p:nvPr/>
              </p:nvCxnSpPr>
              <p:spPr>
                <a:xfrm flipH="1" flipV="1">
                  <a:off x="4516631" y="3039421"/>
                  <a:ext cx="993192" cy="1407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8"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330" y="2739452"/>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9823" y="2949295"/>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0"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0795" y="321260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6631" y="2935225"/>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2" name="Text Box 48"/>
                <p:cNvSpPr txBox="1">
                  <a:spLocks noChangeArrowheads="1"/>
                </p:cNvSpPr>
                <p:nvPr/>
              </p:nvSpPr>
              <p:spPr bwMode="auto">
                <a:xfrm>
                  <a:off x="4442532" y="2345224"/>
                  <a:ext cx="13628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100" dirty="0">
                      <a:ea typeface="黑体" panose="02010609060101010101" pitchFamily="49" charset="-122"/>
                    </a:rPr>
                    <a:t>national/global ISP</a:t>
                  </a:r>
                  <a:endParaRPr kumimoji="1" lang="zh-CN" altLang="en-US" sz="1100" dirty="0">
                    <a:ea typeface="黑体" panose="02010609060101010101" pitchFamily="49" charset="-122"/>
                  </a:endParaRPr>
                </a:p>
              </p:txBody>
            </p:sp>
          </p:grpSp>
          <p:grpSp>
            <p:nvGrpSpPr>
              <p:cNvPr id="10" name="组合 9"/>
              <p:cNvGrpSpPr/>
              <p:nvPr/>
            </p:nvGrpSpPr>
            <p:grpSpPr>
              <a:xfrm>
                <a:off x="3025428" y="3688448"/>
                <a:ext cx="1560025" cy="615994"/>
                <a:chOff x="3087051" y="2747916"/>
                <a:chExt cx="1560025" cy="615994"/>
              </a:xfrm>
            </p:grpSpPr>
            <p:pic>
              <p:nvPicPr>
                <p:cNvPr id="14"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连接符 14"/>
                <p:cNvCxnSpPr>
                  <a:stCxn id="18" idx="0"/>
                  <a:endCxn id="19"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8" idx="0"/>
                  <a:endCxn id="20"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cxnSp>
            <p:nvCxnSpPr>
              <p:cNvPr id="11" name="直接连接符 10"/>
              <p:cNvCxnSpPr>
                <a:stCxn id="67" idx="3"/>
                <a:endCxn id="31" idx="2"/>
              </p:cNvCxnSpPr>
              <p:nvPr/>
            </p:nvCxnSpPr>
            <p:spPr>
              <a:xfrm flipV="1">
                <a:off x="3585176" y="3216768"/>
                <a:ext cx="815047" cy="1375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8" idx="3"/>
              </p:cNvCxnSpPr>
              <p:nvPr/>
            </p:nvCxnSpPr>
            <p:spPr>
              <a:xfrm flipV="1">
                <a:off x="3993708" y="3360035"/>
                <a:ext cx="1106983" cy="51848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8" idx="0"/>
              </p:cNvCxnSpPr>
              <p:nvPr/>
            </p:nvCxnSpPr>
            <p:spPr>
              <a:xfrm flipV="1">
                <a:off x="3841892" y="3082656"/>
                <a:ext cx="704635" cy="691672"/>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0" name="Text Box 48"/>
            <p:cNvSpPr txBox="1">
              <a:spLocks noChangeArrowheads="1"/>
            </p:cNvSpPr>
            <p:nvPr/>
          </p:nvSpPr>
          <p:spPr bwMode="auto">
            <a:xfrm>
              <a:off x="4681872" y="5646764"/>
              <a:ext cx="1547175"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dirty="0">
                  <a:solidFill>
                    <a:schemeClr val="tx1">
                      <a:lumMod val="50000"/>
                      <a:lumOff val="50000"/>
                    </a:schemeClr>
                  </a:solidFill>
                  <a:ea typeface="黑体" panose="02010609060101010101" pitchFamily="49" charset="-122"/>
                </a:rPr>
                <a:t>网络核心</a:t>
              </a:r>
            </a:p>
          </p:txBody>
        </p:sp>
      </p:grpSp>
    </p:spTree>
    <p:extLst>
      <p:ext uri="{BB962C8B-B14F-4D97-AF65-F5344CB8AC3E}">
        <p14:creationId xmlns:p14="http://schemas.microsoft.com/office/powerpoint/2010/main" val="142454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dissolv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网络核心</a:t>
            </a:r>
          </a:p>
        </p:txBody>
      </p:sp>
      <p:sp>
        <p:nvSpPr>
          <p:cNvPr id="3" name="内容占位符 2"/>
          <p:cNvSpPr>
            <a:spLocks noGrp="1"/>
          </p:cNvSpPr>
          <p:nvPr>
            <p:ph idx="1"/>
          </p:nvPr>
        </p:nvSpPr>
        <p:spPr>
          <a:xfrm>
            <a:off x="457200" y="1444978"/>
            <a:ext cx="8229600" cy="1729091"/>
          </a:xfrm>
        </p:spPr>
        <p:txBody>
          <a:bodyPr/>
          <a:lstStyle/>
          <a:p>
            <a:r>
              <a:rPr lang="en-US" altLang="zh-CN" dirty="0"/>
              <a:t>Internet</a:t>
            </a:r>
            <a:r>
              <a:rPr lang="zh-CN" altLang="en-US" dirty="0"/>
              <a:t>网络核心组成</a:t>
            </a:r>
          </a:p>
          <a:p>
            <a:pPr lvl="1"/>
            <a:r>
              <a:rPr lang="zh-CN" altLang="en-US" sz="1800" dirty="0"/>
              <a:t>十多个第一层</a:t>
            </a:r>
            <a:r>
              <a:rPr lang="en-US" altLang="zh-CN" sz="1800" dirty="0"/>
              <a:t>ISP</a:t>
            </a:r>
            <a:r>
              <a:rPr lang="zh-CN" altLang="en-US" sz="1800" dirty="0"/>
              <a:t>和数十万个较低层</a:t>
            </a:r>
            <a:r>
              <a:rPr lang="en-US" altLang="zh-CN" sz="1800" dirty="0"/>
              <a:t>ISP</a:t>
            </a:r>
            <a:r>
              <a:rPr lang="zh-CN" altLang="en-US" sz="1800" dirty="0"/>
              <a:t>组成</a:t>
            </a:r>
            <a:endParaRPr lang="en-US" altLang="zh-CN" sz="1800" dirty="0"/>
          </a:p>
          <a:p>
            <a:pPr lvl="1"/>
            <a:r>
              <a:rPr lang="zh-CN" altLang="en-US" sz="1800" dirty="0"/>
              <a:t>近年来，主要的内容提供商也已创建自己的网络，直接在可能的地方与较低层</a:t>
            </a:r>
            <a:r>
              <a:rPr lang="en-US" altLang="zh-CN" sz="1800" dirty="0"/>
              <a:t>ISP</a:t>
            </a:r>
            <a:r>
              <a:rPr lang="zh-CN" altLang="en-US" sz="1800" dirty="0"/>
              <a:t>互联</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47</a:t>
            </a:fld>
            <a:endParaRPr lang="zh-CN" altLang="en-US" dirty="0"/>
          </a:p>
        </p:txBody>
      </p:sp>
      <p:grpSp>
        <p:nvGrpSpPr>
          <p:cNvPr id="72" name="组合 71"/>
          <p:cNvGrpSpPr/>
          <p:nvPr/>
        </p:nvGrpSpPr>
        <p:grpSpPr>
          <a:xfrm>
            <a:off x="521169" y="3350287"/>
            <a:ext cx="8101661" cy="2587441"/>
            <a:chOff x="804671" y="4218432"/>
            <a:chExt cx="8101661" cy="2587441"/>
          </a:xfrm>
        </p:grpSpPr>
        <p:sp>
          <p:nvSpPr>
            <p:cNvPr id="73" name="圆角矩形 72"/>
            <p:cNvSpPr/>
            <p:nvPr/>
          </p:nvSpPr>
          <p:spPr>
            <a:xfrm>
              <a:off x="804671" y="4218432"/>
              <a:ext cx="8101661" cy="2587441"/>
            </a:xfrm>
            <a:prstGeom prst="roundRect">
              <a:avLst>
                <a:gd name="adj" fmla="val 5988"/>
              </a:avLst>
            </a:prstGeom>
            <a:solidFill>
              <a:srgbClr val="F9F9FC"/>
            </a:solidFill>
            <a:ln>
              <a:solidFill>
                <a:srgbClr val="DFDF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Oval 182"/>
            <p:cNvSpPr>
              <a:spLocks noChangeArrowheads="1"/>
            </p:cNvSpPr>
            <p:nvPr/>
          </p:nvSpPr>
          <p:spPr bwMode="auto">
            <a:xfrm>
              <a:off x="1367556" y="4361430"/>
              <a:ext cx="1868083" cy="366431"/>
            </a:xfrm>
            <a:prstGeom prst="ellipse">
              <a:avLst/>
            </a:prstGeom>
            <a:solidFill>
              <a:schemeClr val="tx1">
                <a:lumMod val="50000"/>
                <a:lumOff val="50000"/>
              </a:schemeClr>
            </a:solidFill>
            <a:ln w="19050">
              <a:solidFill>
                <a:schemeClr val="tx1">
                  <a:lumMod val="65000"/>
                  <a:lumOff val="35000"/>
                </a:schemeClr>
              </a:solidFill>
              <a:round/>
              <a:headEnd/>
              <a:tailEnd/>
            </a:ln>
            <a:effectLst>
              <a:outerShdw dist="35921" dir="2700000" algn="ctr" rotWithShape="0">
                <a:schemeClr val="tx1">
                  <a:lumMod val="95000"/>
                  <a:lumOff val="5000"/>
                </a:schemeClr>
              </a:outerShdw>
            </a:effectLst>
          </p:spPr>
          <p:txBody>
            <a:bodyPr wrap="none" anchor="ctr"/>
            <a:lstStyle/>
            <a:p>
              <a:pPr algn="ctr"/>
              <a:r>
                <a:rPr kumimoji="1" lang="zh-CN" altLang="en-US" sz="1400" b="1" dirty="0">
                  <a:solidFill>
                    <a:schemeClr val="bg1"/>
                  </a:solidFill>
                  <a:latin typeface="黑体" panose="02010609060101010101" pitchFamily="49" charset="-122"/>
                  <a:ea typeface="黑体" panose="02010609060101010101" pitchFamily="49" charset="-122"/>
                </a:rPr>
                <a:t>主干</a:t>
              </a:r>
              <a:r>
                <a:rPr kumimoji="1" lang="en-US" altLang="zh-CN" sz="1400" b="1" dirty="0">
                  <a:solidFill>
                    <a:schemeClr val="bg1"/>
                  </a:solidFill>
                  <a:latin typeface="黑体" panose="02010609060101010101" pitchFamily="49" charset="-122"/>
                  <a:ea typeface="黑体" panose="02010609060101010101" pitchFamily="49" charset="-122"/>
                </a:rPr>
                <a:t>ISP</a:t>
              </a:r>
            </a:p>
          </p:txBody>
        </p:sp>
        <p:cxnSp>
          <p:nvCxnSpPr>
            <p:cNvPr id="75" name="直接连接符 74"/>
            <p:cNvCxnSpPr>
              <a:stCxn id="74" idx="4"/>
            </p:cNvCxnSpPr>
            <p:nvPr/>
          </p:nvCxnSpPr>
          <p:spPr>
            <a:xfrm>
              <a:off x="2301598" y="4727861"/>
              <a:ext cx="1006526" cy="7354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4"/>
              <a:endCxn id="77" idx="0"/>
            </p:cNvCxnSpPr>
            <p:nvPr/>
          </p:nvCxnSpPr>
          <p:spPr>
            <a:xfrm flipH="1">
              <a:off x="1290307" y="4727861"/>
              <a:ext cx="1011291" cy="154125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7" name="Oval 182"/>
            <p:cNvSpPr>
              <a:spLocks noChangeArrowheads="1"/>
            </p:cNvSpPr>
            <p:nvPr/>
          </p:nvSpPr>
          <p:spPr bwMode="auto">
            <a:xfrm>
              <a:off x="898248" y="6269113"/>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78" name="Oval 182"/>
            <p:cNvSpPr>
              <a:spLocks noChangeArrowheads="1"/>
            </p:cNvSpPr>
            <p:nvPr/>
          </p:nvSpPr>
          <p:spPr bwMode="auto">
            <a:xfrm>
              <a:off x="2596316" y="5481921"/>
              <a:ext cx="1423616" cy="366431"/>
            </a:xfrm>
            <a:prstGeom prst="ellipse">
              <a:avLst/>
            </a:prstGeom>
            <a:solidFill>
              <a:srgbClr val="CDCDCD"/>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b="1" dirty="0">
                  <a:latin typeface="黑体" panose="02010609060101010101" pitchFamily="49" charset="-122"/>
                  <a:ea typeface="黑体" panose="02010609060101010101" pitchFamily="49" charset="-122"/>
                </a:rPr>
                <a:t>区域</a:t>
              </a:r>
              <a:r>
                <a:rPr kumimoji="1" lang="en-US" altLang="zh-CN" sz="1400" b="1" dirty="0">
                  <a:latin typeface="黑体" panose="02010609060101010101" pitchFamily="49" charset="-122"/>
                  <a:ea typeface="黑体" panose="02010609060101010101" pitchFamily="49" charset="-122"/>
                </a:rPr>
                <a:t>ISP</a:t>
              </a:r>
            </a:p>
          </p:txBody>
        </p:sp>
        <p:sp>
          <p:nvSpPr>
            <p:cNvPr id="79" name="Oval 182"/>
            <p:cNvSpPr>
              <a:spLocks noChangeArrowheads="1"/>
            </p:cNvSpPr>
            <p:nvPr/>
          </p:nvSpPr>
          <p:spPr bwMode="auto">
            <a:xfrm>
              <a:off x="1903881" y="6261072"/>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0" name="Oval 182"/>
            <p:cNvSpPr>
              <a:spLocks noChangeArrowheads="1"/>
            </p:cNvSpPr>
            <p:nvPr/>
          </p:nvSpPr>
          <p:spPr bwMode="auto">
            <a:xfrm>
              <a:off x="2901221" y="6266844"/>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1" name="Oval 182"/>
            <p:cNvSpPr>
              <a:spLocks noChangeArrowheads="1"/>
            </p:cNvSpPr>
            <p:nvPr/>
          </p:nvSpPr>
          <p:spPr bwMode="auto">
            <a:xfrm>
              <a:off x="3906854" y="6258803"/>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2" name="Oval 182"/>
            <p:cNvSpPr>
              <a:spLocks noChangeArrowheads="1"/>
            </p:cNvSpPr>
            <p:nvPr/>
          </p:nvSpPr>
          <p:spPr bwMode="auto">
            <a:xfrm>
              <a:off x="4894076" y="6277154"/>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3" name="Oval 182"/>
            <p:cNvSpPr>
              <a:spLocks noChangeArrowheads="1"/>
            </p:cNvSpPr>
            <p:nvPr/>
          </p:nvSpPr>
          <p:spPr bwMode="auto">
            <a:xfrm>
              <a:off x="5899709" y="6269113"/>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4" name="Oval 182"/>
            <p:cNvSpPr>
              <a:spLocks noChangeArrowheads="1"/>
            </p:cNvSpPr>
            <p:nvPr/>
          </p:nvSpPr>
          <p:spPr bwMode="auto">
            <a:xfrm>
              <a:off x="6897049" y="6274885"/>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5" name="Oval 182"/>
            <p:cNvSpPr>
              <a:spLocks noChangeArrowheads="1"/>
            </p:cNvSpPr>
            <p:nvPr/>
          </p:nvSpPr>
          <p:spPr bwMode="auto">
            <a:xfrm>
              <a:off x="7902682" y="6266844"/>
              <a:ext cx="784118" cy="366431"/>
            </a:xfrm>
            <a:prstGeom prst="ellipse">
              <a:avLst/>
            </a:prstGeom>
            <a:solidFill>
              <a:schemeClr val="bg1"/>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dirty="0">
                  <a:latin typeface="黑体" panose="02010609060101010101" pitchFamily="49" charset="-122"/>
                  <a:ea typeface="黑体" panose="02010609060101010101" pitchFamily="49" charset="-122"/>
                </a:rPr>
                <a:t>接入</a:t>
              </a:r>
              <a:r>
                <a:rPr kumimoji="1" lang="en-US" altLang="zh-CN" sz="1400" dirty="0">
                  <a:latin typeface="黑体" panose="02010609060101010101" pitchFamily="49" charset="-122"/>
                  <a:ea typeface="黑体" panose="02010609060101010101" pitchFamily="49" charset="-122"/>
                </a:rPr>
                <a:t>ISP</a:t>
              </a:r>
            </a:p>
          </p:txBody>
        </p:sp>
        <p:sp>
          <p:nvSpPr>
            <p:cNvPr id="86" name="Oval 182"/>
            <p:cNvSpPr>
              <a:spLocks noChangeArrowheads="1"/>
            </p:cNvSpPr>
            <p:nvPr/>
          </p:nvSpPr>
          <p:spPr bwMode="auto">
            <a:xfrm>
              <a:off x="5152492" y="5463281"/>
              <a:ext cx="1423616" cy="366431"/>
            </a:xfrm>
            <a:prstGeom prst="ellipse">
              <a:avLst/>
            </a:prstGeom>
            <a:solidFill>
              <a:srgbClr val="CDCDCD"/>
            </a:solidFill>
            <a:ln w="19050">
              <a:solidFill>
                <a:schemeClr val="tx1">
                  <a:lumMod val="50000"/>
                  <a:lumOff val="50000"/>
                </a:schemeClr>
              </a:solidFill>
              <a:round/>
              <a:headEnd/>
              <a:tailEnd/>
            </a:ln>
            <a:effectLst>
              <a:outerShdw dist="35921" dir="2700000" algn="ctr" rotWithShape="0">
                <a:schemeClr val="bg1">
                  <a:lumMod val="50000"/>
                </a:schemeClr>
              </a:outerShdw>
            </a:effectLst>
          </p:spPr>
          <p:txBody>
            <a:bodyPr wrap="none" anchor="ctr"/>
            <a:lstStyle/>
            <a:p>
              <a:pPr algn="ctr"/>
              <a:r>
                <a:rPr kumimoji="1" lang="zh-CN" altLang="en-US" sz="1400" b="1" dirty="0">
                  <a:latin typeface="黑体" panose="02010609060101010101" pitchFamily="49" charset="-122"/>
                  <a:ea typeface="黑体" panose="02010609060101010101" pitchFamily="49" charset="-122"/>
                </a:rPr>
                <a:t>区域</a:t>
              </a:r>
              <a:r>
                <a:rPr kumimoji="1" lang="en-US" altLang="zh-CN" sz="1400" b="1" dirty="0">
                  <a:latin typeface="黑体" panose="02010609060101010101" pitchFamily="49" charset="-122"/>
                  <a:ea typeface="黑体" panose="02010609060101010101" pitchFamily="49" charset="-122"/>
                </a:rPr>
                <a:t>ISP</a:t>
              </a:r>
            </a:p>
          </p:txBody>
        </p:sp>
        <p:cxnSp>
          <p:nvCxnSpPr>
            <p:cNvPr id="87" name="直接连接符 86"/>
            <p:cNvCxnSpPr>
              <a:stCxn id="97" idx="4"/>
              <a:endCxn id="78" idx="0"/>
            </p:cNvCxnSpPr>
            <p:nvPr/>
          </p:nvCxnSpPr>
          <p:spPr>
            <a:xfrm flipH="1">
              <a:off x="3308124" y="4740259"/>
              <a:ext cx="1585952" cy="74166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7" idx="4"/>
              <a:endCxn id="86" idx="0"/>
            </p:cNvCxnSpPr>
            <p:nvPr/>
          </p:nvCxnSpPr>
          <p:spPr>
            <a:xfrm>
              <a:off x="4894076" y="4740259"/>
              <a:ext cx="970224" cy="72302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4" idx="4"/>
              <a:endCxn id="79" idx="0"/>
            </p:cNvCxnSpPr>
            <p:nvPr/>
          </p:nvCxnSpPr>
          <p:spPr>
            <a:xfrm flipH="1">
              <a:off x="2295940" y="4727861"/>
              <a:ext cx="5658" cy="153321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78" idx="4"/>
              <a:endCxn id="80" idx="0"/>
            </p:cNvCxnSpPr>
            <p:nvPr/>
          </p:nvCxnSpPr>
          <p:spPr>
            <a:xfrm flipH="1">
              <a:off x="3293280" y="5848352"/>
              <a:ext cx="14844" cy="41849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78" idx="3"/>
              <a:endCxn id="79" idx="7"/>
            </p:cNvCxnSpPr>
            <p:nvPr/>
          </p:nvCxnSpPr>
          <p:spPr>
            <a:xfrm flipH="1">
              <a:off x="2573168" y="5794689"/>
              <a:ext cx="231632" cy="52004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8" idx="5"/>
              <a:endCxn id="81" idx="0"/>
            </p:cNvCxnSpPr>
            <p:nvPr/>
          </p:nvCxnSpPr>
          <p:spPr>
            <a:xfrm>
              <a:off x="3811448" y="5794689"/>
              <a:ext cx="487465" cy="464114"/>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6" idx="3"/>
              <a:endCxn id="82" idx="0"/>
            </p:cNvCxnSpPr>
            <p:nvPr/>
          </p:nvCxnSpPr>
          <p:spPr>
            <a:xfrm flipH="1">
              <a:off x="5286135" y="5776049"/>
              <a:ext cx="74841" cy="501105"/>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6" idx="4"/>
              <a:endCxn id="83" idx="0"/>
            </p:cNvCxnSpPr>
            <p:nvPr/>
          </p:nvCxnSpPr>
          <p:spPr>
            <a:xfrm>
              <a:off x="5864300" y="5829712"/>
              <a:ext cx="427468" cy="43940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6" idx="5"/>
              <a:endCxn id="84" idx="0"/>
            </p:cNvCxnSpPr>
            <p:nvPr/>
          </p:nvCxnSpPr>
          <p:spPr>
            <a:xfrm>
              <a:off x="6367624" y="5776049"/>
              <a:ext cx="921484" cy="49883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74" idx="6"/>
              <a:endCxn id="97" idx="2"/>
            </p:cNvCxnSpPr>
            <p:nvPr/>
          </p:nvCxnSpPr>
          <p:spPr>
            <a:xfrm>
              <a:off x="3235639" y="4544646"/>
              <a:ext cx="724395" cy="1239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7" name="Oval 182"/>
            <p:cNvSpPr>
              <a:spLocks noChangeArrowheads="1"/>
            </p:cNvSpPr>
            <p:nvPr/>
          </p:nvSpPr>
          <p:spPr bwMode="auto">
            <a:xfrm>
              <a:off x="3960034" y="4373828"/>
              <a:ext cx="1868083" cy="366431"/>
            </a:xfrm>
            <a:prstGeom prst="ellipse">
              <a:avLst/>
            </a:prstGeom>
            <a:solidFill>
              <a:schemeClr val="tx1">
                <a:lumMod val="50000"/>
                <a:lumOff val="50000"/>
              </a:schemeClr>
            </a:solidFill>
            <a:ln w="19050">
              <a:solidFill>
                <a:schemeClr val="tx1">
                  <a:lumMod val="65000"/>
                  <a:lumOff val="35000"/>
                </a:schemeClr>
              </a:solidFill>
              <a:round/>
              <a:headEnd/>
              <a:tailEnd/>
            </a:ln>
            <a:effectLst>
              <a:outerShdw dist="35921" dir="2700000" algn="ctr" rotWithShape="0">
                <a:schemeClr val="tx1">
                  <a:lumMod val="95000"/>
                  <a:lumOff val="5000"/>
                </a:schemeClr>
              </a:outerShdw>
            </a:effectLst>
          </p:spPr>
          <p:txBody>
            <a:bodyPr wrap="none" anchor="ctr"/>
            <a:lstStyle/>
            <a:p>
              <a:pPr algn="ctr"/>
              <a:r>
                <a:rPr kumimoji="1" lang="zh-CN" altLang="en-US" sz="1400" b="1" dirty="0">
                  <a:solidFill>
                    <a:schemeClr val="bg1"/>
                  </a:solidFill>
                  <a:latin typeface="黑体" panose="02010609060101010101" pitchFamily="49" charset="-122"/>
                  <a:ea typeface="黑体" panose="02010609060101010101" pitchFamily="49" charset="-122"/>
                </a:rPr>
                <a:t>主干</a:t>
              </a:r>
              <a:r>
                <a:rPr kumimoji="1" lang="en-US" altLang="zh-CN" sz="1400" b="1" dirty="0">
                  <a:solidFill>
                    <a:schemeClr val="bg1"/>
                  </a:solidFill>
                  <a:latin typeface="黑体" panose="02010609060101010101" pitchFamily="49" charset="-122"/>
                  <a:ea typeface="黑体" panose="02010609060101010101" pitchFamily="49" charset="-122"/>
                </a:rPr>
                <a:t>ISP</a:t>
              </a:r>
            </a:p>
          </p:txBody>
        </p:sp>
        <p:cxnSp>
          <p:nvCxnSpPr>
            <p:cNvPr id="98" name="直接连接符 97"/>
            <p:cNvCxnSpPr>
              <a:stCxn id="78" idx="6"/>
              <a:endCxn id="86" idx="2"/>
            </p:cNvCxnSpPr>
            <p:nvPr/>
          </p:nvCxnSpPr>
          <p:spPr>
            <a:xfrm flipV="1">
              <a:off x="4019932" y="5646497"/>
              <a:ext cx="1132560" cy="186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2433641" y="5063481"/>
              <a:ext cx="643396" cy="307777"/>
            </a:xfrm>
            <a:prstGeom prst="rect">
              <a:avLst/>
            </a:prstGeom>
            <a:solidFill>
              <a:schemeClr val="accent1">
                <a:lumMod val="50000"/>
              </a:schemeClr>
            </a:solidFill>
            <a:ln w="19050">
              <a:solidFill>
                <a:schemeClr val="bg2">
                  <a:lumMod val="75000"/>
                </a:schemeClr>
              </a:solidFill>
              <a:round/>
              <a:headEnd/>
              <a:tailEnd/>
            </a:ln>
            <a:effectLst>
              <a:outerShdw dist="35921" dir="2700000" algn="ctr" rotWithShape="0">
                <a:schemeClr val="bg1">
                  <a:lumMod val="85000"/>
                </a:schemeClr>
              </a:outerShdw>
            </a:effectLst>
          </p:spPr>
          <p:txBody>
            <a:bodyPr wrap="none" anchor="ctr"/>
            <a:lstStyle>
              <a:defPPr>
                <a:defRPr lang="zh-CN"/>
              </a:defPPr>
              <a:lvl1pPr algn="ctr">
                <a:defRPr kumimoji="1" sz="1400" b="1">
                  <a:latin typeface="黑体" panose="02010609060101010101" pitchFamily="49" charset="-122"/>
                  <a:ea typeface="黑体" panose="02010609060101010101" pitchFamily="49" charset="-122"/>
                </a:defRPr>
              </a:lvl1pPr>
            </a:lstStyle>
            <a:p>
              <a:r>
                <a:rPr lang="en-US" altLang="zh-CN" dirty="0">
                  <a:solidFill>
                    <a:schemeClr val="bg1"/>
                  </a:solidFill>
                </a:rPr>
                <a:t>IXP</a:t>
              </a:r>
              <a:endParaRPr lang="zh-CN" altLang="en-US" dirty="0">
                <a:solidFill>
                  <a:schemeClr val="bg1"/>
                </a:solidFill>
              </a:endParaRPr>
            </a:p>
          </p:txBody>
        </p:sp>
        <p:sp>
          <p:nvSpPr>
            <p:cNvPr id="100" name="文本框 99"/>
            <p:cNvSpPr txBox="1"/>
            <p:nvPr/>
          </p:nvSpPr>
          <p:spPr>
            <a:xfrm>
              <a:off x="4962488" y="4991275"/>
              <a:ext cx="643396" cy="307777"/>
            </a:xfrm>
            <a:prstGeom prst="rect">
              <a:avLst/>
            </a:prstGeom>
            <a:solidFill>
              <a:schemeClr val="accent1">
                <a:lumMod val="50000"/>
              </a:schemeClr>
            </a:solidFill>
            <a:ln w="19050">
              <a:solidFill>
                <a:schemeClr val="bg2">
                  <a:lumMod val="75000"/>
                </a:schemeClr>
              </a:solidFill>
              <a:round/>
              <a:headEnd/>
              <a:tailEnd/>
            </a:ln>
            <a:effectLst>
              <a:outerShdw dist="35921" dir="2700000" algn="ctr" rotWithShape="0">
                <a:schemeClr val="bg1">
                  <a:lumMod val="85000"/>
                </a:schemeClr>
              </a:outerShdw>
            </a:effectLst>
          </p:spPr>
          <p:txBody>
            <a:bodyPr wrap="none" anchor="ctr"/>
            <a:lstStyle>
              <a:defPPr>
                <a:defRPr lang="zh-CN"/>
              </a:defPPr>
              <a:lvl1pPr algn="ctr">
                <a:defRPr kumimoji="1" sz="1400" b="1">
                  <a:latin typeface="黑体" panose="02010609060101010101" pitchFamily="49" charset="-122"/>
                  <a:ea typeface="黑体" panose="02010609060101010101" pitchFamily="49" charset="-122"/>
                </a:defRPr>
              </a:lvl1pPr>
            </a:lstStyle>
            <a:p>
              <a:r>
                <a:rPr lang="en-US" altLang="zh-CN" dirty="0">
                  <a:solidFill>
                    <a:schemeClr val="bg1"/>
                  </a:solidFill>
                </a:rPr>
                <a:t>IXP</a:t>
              </a:r>
              <a:endParaRPr lang="zh-CN" altLang="en-US" dirty="0">
                <a:solidFill>
                  <a:schemeClr val="bg1"/>
                </a:solidFill>
              </a:endParaRPr>
            </a:p>
          </p:txBody>
        </p:sp>
        <p:cxnSp>
          <p:nvCxnSpPr>
            <p:cNvPr id="101" name="直接连接符 100"/>
            <p:cNvCxnSpPr>
              <a:stCxn id="99" idx="1"/>
              <a:endCxn id="77" idx="7"/>
            </p:cNvCxnSpPr>
            <p:nvPr/>
          </p:nvCxnSpPr>
          <p:spPr>
            <a:xfrm flipH="1">
              <a:off x="1567535" y="5217370"/>
              <a:ext cx="866106" cy="110540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00" idx="1"/>
              <a:endCxn id="78" idx="7"/>
            </p:cNvCxnSpPr>
            <p:nvPr/>
          </p:nvCxnSpPr>
          <p:spPr>
            <a:xfrm flipH="1">
              <a:off x="3811448" y="5145164"/>
              <a:ext cx="1151040" cy="39042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3" name="Oval 182"/>
            <p:cNvSpPr>
              <a:spLocks noChangeArrowheads="1"/>
            </p:cNvSpPr>
            <p:nvPr/>
          </p:nvSpPr>
          <p:spPr bwMode="auto">
            <a:xfrm>
              <a:off x="6543090" y="4322535"/>
              <a:ext cx="1868083" cy="531053"/>
            </a:xfrm>
            <a:prstGeom prst="ellipse">
              <a:avLst/>
            </a:prstGeom>
            <a:solidFill>
              <a:schemeClr val="tx1">
                <a:lumMod val="50000"/>
                <a:lumOff val="50000"/>
              </a:schemeClr>
            </a:solidFill>
            <a:ln w="19050">
              <a:solidFill>
                <a:schemeClr val="tx1">
                  <a:lumMod val="65000"/>
                  <a:lumOff val="35000"/>
                </a:schemeClr>
              </a:solidFill>
              <a:round/>
              <a:headEnd/>
              <a:tailEnd/>
            </a:ln>
            <a:effectLst>
              <a:outerShdw dist="35921" dir="2700000" algn="ctr" rotWithShape="0">
                <a:schemeClr val="tx1">
                  <a:lumMod val="95000"/>
                  <a:lumOff val="5000"/>
                </a:schemeClr>
              </a:outerShdw>
            </a:effectLst>
          </p:spPr>
          <p:txBody>
            <a:bodyPr wrap="none" anchor="ctr"/>
            <a:lstStyle/>
            <a:p>
              <a:pPr algn="ctr"/>
              <a:r>
                <a:rPr kumimoji="1" lang="zh-CN" altLang="en-US" sz="1400" b="1" dirty="0">
                  <a:solidFill>
                    <a:schemeClr val="bg1"/>
                  </a:solidFill>
                  <a:latin typeface="黑体" panose="02010609060101010101" pitchFamily="49" charset="-122"/>
                  <a:ea typeface="黑体" panose="02010609060101010101" pitchFamily="49" charset="-122"/>
                </a:rPr>
                <a:t>内容提供商网络</a:t>
              </a:r>
              <a:endParaRPr kumimoji="1" lang="en-US" altLang="zh-CN" sz="1400" b="1" dirty="0">
                <a:solidFill>
                  <a:schemeClr val="bg1"/>
                </a:solidFill>
                <a:latin typeface="黑体" panose="02010609060101010101" pitchFamily="49" charset="-122"/>
                <a:ea typeface="黑体" panose="02010609060101010101" pitchFamily="49" charset="-122"/>
              </a:endParaRPr>
            </a:p>
            <a:p>
              <a:pPr algn="ctr"/>
              <a:r>
                <a:rPr kumimoji="1" lang="zh-CN" altLang="en-US" sz="1400" b="1" dirty="0">
                  <a:solidFill>
                    <a:schemeClr val="bg1"/>
                  </a:solidFill>
                  <a:latin typeface="黑体" panose="02010609060101010101" pitchFamily="49" charset="-122"/>
                  <a:ea typeface="黑体" panose="02010609060101010101" pitchFamily="49" charset="-122"/>
                </a:rPr>
                <a:t>如</a:t>
              </a:r>
              <a:r>
                <a:rPr kumimoji="1" lang="en-US" altLang="zh-CN" sz="1400" b="1" dirty="0">
                  <a:solidFill>
                    <a:schemeClr val="bg1"/>
                  </a:solidFill>
                  <a:latin typeface="黑体" panose="02010609060101010101" pitchFamily="49" charset="-122"/>
                  <a:ea typeface="黑体" panose="02010609060101010101" pitchFamily="49" charset="-122"/>
                </a:rPr>
                <a:t>google</a:t>
              </a:r>
            </a:p>
          </p:txBody>
        </p:sp>
        <p:sp>
          <p:nvSpPr>
            <p:cNvPr id="104" name="文本框 103"/>
            <p:cNvSpPr txBox="1"/>
            <p:nvPr/>
          </p:nvSpPr>
          <p:spPr>
            <a:xfrm>
              <a:off x="7753350" y="5328967"/>
              <a:ext cx="643396" cy="307777"/>
            </a:xfrm>
            <a:prstGeom prst="rect">
              <a:avLst/>
            </a:prstGeom>
            <a:solidFill>
              <a:schemeClr val="accent1">
                <a:lumMod val="50000"/>
              </a:schemeClr>
            </a:solidFill>
            <a:ln w="19050">
              <a:solidFill>
                <a:schemeClr val="bg2">
                  <a:lumMod val="75000"/>
                </a:schemeClr>
              </a:solidFill>
              <a:round/>
              <a:headEnd/>
              <a:tailEnd/>
            </a:ln>
            <a:effectLst>
              <a:outerShdw dist="35921" dir="2700000" algn="ctr" rotWithShape="0">
                <a:schemeClr val="bg1">
                  <a:lumMod val="85000"/>
                </a:schemeClr>
              </a:outerShdw>
            </a:effectLst>
          </p:spPr>
          <p:txBody>
            <a:bodyPr wrap="none" anchor="ctr"/>
            <a:lstStyle>
              <a:defPPr>
                <a:defRPr lang="zh-CN"/>
              </a:defPPr>
              <a:lvl1pPr algn="ctr">
                <a:defRPr kumimoji="1" sz="1400" b="1">
                  <a:latin typeface="黑体" panose="02010609060101010101" pitchFamily="49" charset="-122"/>
                  <a:ea typeface="黑体" panose="02010609060101010101" pitchFamily="49" charset="-122"/>
                </a:defRPr>
              </a:lvl1pPr>
            </a:lstStyle>
            <a:p>
              <a:r>
                <a:rPr lang="en-US" altLang="zh-CN" dirty="0">
                  <a:solidFill>
                    <a:schemeClr val="bg1"/>
                  </a:solidFill>
                </a:rPr>
                <a:t>IXP</a:t>
              </a:r>
              <a:endParaRPr lang="zh-CN" altLang="en-US" dirty="0">
                <a:solidFill>
                  <a:schemeClr val="bg1"/>
                </a:solidFill>
              </a:endParaRPr>
            </a:p>
          </p:txBody>
        </p:sp>
        <p:cxnSp>
          <p:nvCxnSpPr>
            <p:cNvPr id="105" name="直接连接符 104"/>
            <p:cNvCxnSpPr>
              <a:stCxn id="103" idx="3"/>
              <a:endCxn id="100" idx="3"/>
            </p:cNvCxnSpPr>
            <p:nvPr/>
          </p:nvCxnSpPr>
          <p:spPr>
            <a:xfrm flipH="1">
              <a:off x="5605884" y="4775817"/>
              <a:ext cx="1210780" cy="36934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03" idx="2"/>
              <a:endCxn id="99" idx="3"/>
            </p:cNvCxnSpPr>
            <p:nvPr/>
          </p:nvCxnSpPr>
          <p:spPr>
            <a:xfrm flipH="1">
              <a:off x="3077037" y="4588062"/>
              <a:ext cx="3466053" cy="62930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3" idx="4"/>
              <a:endCxn id="84" idx="0"/>
            </p:cNvCxnSpPr>
            <p:nvPr/>
          </p:nvCxnSpPr>
          <p:spPr>
            <a:xfrm flipH="1">
              <a:off x="7289108" y="4853588"/>
              <a:ext cx="188024" cy="14212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03" idx="5"/>
              <a:endCxn id="104" idx="0"/>
            </p:cNvCxnSpPr>
            <p:nvPr/>
          </p:nvCxnSpPr>
          <p:spPr>
            <a:xfrm flipH="1">
              <a:off x="8075048" y="4775817"/>
              <a:ext cx="62551" cy="55315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04" idx="2"/>
              <a:endCxn id="85" idx="0"/>
            </p:cNvCxnSpPr>
            <p:nvPr/>
          </p:nvCxnSpPr>
          <p:spPr>
            <a:xfrm>
              <a:off x="8075048" y="5636744"/>
              <a:ext cx="219693" cy="63010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7" idx="6"/>
              <a:endCxn id="104" idx="1"/>
            </p:cNvCxnSpPr>
            <p:nvPr/>
          </p:nvCxnSpPr>
          <p:spPr>
            <a:xfrm>
              <a:off x="5828117" y="4557044"/>
              <a:ext cx="1925233" cy="92581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endCxn id="86" idx="6"/>
            </p:cNvCxnSpPr>
            <p:nvPr/>
          </p:nvCxnSpPr>
          <p:spPr>
            <a:xfrm flipH="1">
              <a:off x="6576108" y="5463281"/>
              <a:ext cx="1145352" cy="18321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4" idx="2"/>
              <a:endCxn id="83" idx="7"/>
            </p:cNvCxnSpPr>
            <p:nvPr/>
          </p:nvCxnSpPr>
          <p:spPr>
            <a:xfrm flipH="1">
              <a:off x="6568996" y="5636744"/>
              <a:ext cx="1506052" cy="68603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97" idx="6"/>
              <a:endCxn id="103" idx="2"/>
            </p:cNvCxnSpPr>
            <p:nvPr/>
          </p:nvCxnSpPr>
          <p:spPr>
            <a:xfrm>
              <a:off x="5828117" y="4557044"/>
              <a:ext cx="714973" cy="3101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7614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537967"/>
            <a:ext cx="7586420" cy="4149910"/>
          </a:xfrm>
        </p:spPr>
        <p:txBody>
          <a:bodyPr/>
          <a:lstStyle/>
          <a:p>
            <a:r>
              <a:rPr lang="zh-CN" altLang="en-US" sz="3200"/>
              <a:t>计算机网络</a:t>
            </a:r>
            <a:r>
              <a:rPr lang="zh-CN" altLang="en-US" sz="3200" dirty="0"/>
              <a:t>的起源与发展</a:t>
            </a:r>
            <a:r>
              <a:rPr lang="en-US" altLang="zh-CN" sz="3200" dirty="0"/>
              <a:t>  </a:t>
            </a:r>
          </a:p>
          <a:p>
            <a:r>
              <a:rPr lang="en-US" altLang="zh-CN" sz="3200" dirty="0"/>
              <a:t> Internet</a:t>
            </a:r>
            <a:r>
              <a:rPr lang="zh-CN" altLang="en-US" sz="3200" dirty="0"/>
              <a:t>的组成</a:t>
            </a:r>
            <a:endParaRPr lang="en-US" altLang="zh-CN" sz="3200" dirty="0"/>
          </a:p>
          <a:p>
            <a:r>
              <a:rPr lang="zh-CN" altLang="en-US" sz="3200" dirty="0">
                <a:solidFill>
                  <a:srgbClr val="FF0000"/>
                </a:solidFill>
              </a:rPr>
              <a:t>计算机网络的性能</a:t>
            </a:r>
          </a:p>
          <a:p>
            <a:r>
              <a:rPr lang="zh-CN" altLang="en-US" sz="3200" dirty="0"/>
              <a:t>计算机网络</a:t>
            </a:r>
            <a:r>
              <a:rPr lang="zh-CN" altLang="en-US" sz="3200"/>
              <a:t>体系结构 </a:t>
            </a:r>
            <a:endParaRPr lang="en-US" altLang="zh-CN" sz="3200" dirty="0"/>
          </a:p>
        </p:txBody>
      </p:sp>
      <p:sp>
        <p:nvSpPr>
          <p:cNvPr id="5" name="文本框 4"/>
          <p:cNvSpPr txBox="1"/>
          <p:nvPr/>
        </p:nvSpPr>
        <p:spPr>
          <a:xfrm>
            <a:off x="225778" y="6243935"/>
            <a:ext cx="8461022" cy="425758"/>
          </a:xfrm>
          <a:prstGeom prst="rect">
            <a:avLst/>
          </a:prstGeom>
          <a:noFill/>
        </p:spPr>
        <p:txBody>
          <a:bodyPr wrap="square" rtlCol="0">
            <a:spAutoFit/>
          </a:bodyPr>
          <a:lstStyle/>
          <a:p>
            <a:pPr fontAlgn="base">
              <a:lnSpc>
                <a:spcPct val="150000"/>
              </a:lnSpc>
              <a:spcBef>
                <a:spcPct val="20000"/>
              </a:spcBef>
              <a:spcAft>
                <a:spcPct val="0"/>
              </a:spcAft>
              <a:buClr>
                <a:schemeClr val="bg2"/>
              </a:buClr>
              <a:buSzPct val="75000"/>
            </a:pP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课程课件中部分内容及图片来源于互联网、教科书，没有全部索引标注，版权归原作者所有</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48</a:t>
            </a:fld>
            <a:endParaRPr lang="zh-CN" altLang="en-US" dirty="0"/>
          </a:p>
        </p:txBody>
      </p:sp>
    </p:spTree>
    <p:extLst>
      <p:ext uri="{BB962C8B-B14F-4D97-AF65-F5344CB8AC3E}">
        <p14:creationId xmlns:p14="http://schemas.microsoft.com/office/powerpoint/2010/main" val="3682551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计算机网络的性能指标</a:t>
            </a:r>
          </a:p>
        </p:txBody>
      </p:sp>
      <p:sp>
        <p:nvSpPr>
          <p:cNvPr id="3" name="内容占位符 2"/>
          <p:cNvSpPr>
            <a:spLocks noGrp="1"/>
          </p:cNvSpPr>
          <p:nvPr>
            <p:ph idx="1"/>
          </p:nvPr>
        </p:nvSpPr>
        <p:spPr>
          <a:xfrm>
            <a:off x="457200" y="1444978"/>
            <a:ext cx="8229600" cy="5260621"/>
          </a:xfrm>
        </p:spPr>
        <p:txBody>
          <a:bodyPr/>
          <a:lstStyle/>
          <a:p>
            <a:r>
              <a:rPr lang="zh-CN" altLang="en-US" dirty="0"/>
              <a:t>速率 </a:t>
            </a:r>
            <a:r>
              <a:rPr lang="en-US" altLang="zh-CN" dirty="0"/>
              <a:t>(data rate)</a:t>
            </a:r>
          </a:p>
          <a:p>
            <a:r>
              <a:rPr lang="zh-CN" altLang="en-US" dirty="0"/>
              <a:t>带宽 </a:t>
            </a:r>
            <a:r>
              <a:rPr lang="en-US" altLang="zh-CN" dirty="0"/>
              <a:t>(bandwidth)</a:t>
            </a:r>
          </a:p>
          <a:p>
            <a:r>
              <a:rPr lang="zh-CN" altLang="en-US" dirty="0"/>
              <a:t>吞吐量 </a:t>
            </a:r>
            <a:r>
              <a:rPr lang="en-US" altLang="zh-CN" dirty="0"/>
              <a:t>(throughput)</a:t>
            </a:r>
          </a:p>
          <a:p>
            <a:r>
              <a:rPr lang="zh-CN" altLang="en-US" dirty="0"/>
              <a:t>时延</a:t>
            </a:r>
            <a:r>
              <a:rPr lang="en-US" altLang="zh-CN" dirty="0"/>
              <a:t>/</a:t>
            </a:r>
            <a:r>
              <a:rPr lang="zh-CN" altLang="en-US" dirty="0"/>
              <a:t>延迟 </a:t>
            </a:r>
            <a:r>
              <a:rPr lang="en-US" altLang="zh-CN" dirty="0"/>
              <a:t>(latency/delay)</a:t>
            </a:r>
          </a:p>
          <a:p>
            <a:r>
              <a:rPr lang="zh-CN" altLang="en-US" dirty="0"/>
              <a:t>时延带宽积 </a:t>
            </a:r>
            <a:r>
              <a:rPr lang="en-US" altLang="zh-CN" dirty="0"/>
              <a:t>(delay</a:t>
            </a:r>
            <a:r>
              <a:rPr lang="zh-CN" altLang="en-US" dirty="0"/>
              <a:t>*</a:t>
            </a:r>
            <a:r>
              <a:rPr lang="en-US" altLang="zh-CN" dirty="0"/>
              <a:t>bandwidth product)</a:t>
            </a:r>
          </a:p>
          <a:p>
            <a:r>
              <a:rPr lang="zh-CN" altLang="en-US" dirty="0"/>
              <a:t>利用率</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49</a:t>
            </a:fld>
            <a:endParaRPr lang="zh-CN" altLang="en-US" dirty="0"/>
          </a:p>
        </p:txBody>
      </p:sp>
    </p:spTree>
    <p:extLst>
      <p:ext uri="{BB962C8B-B14F-4D97-AF65-F5344CB8AC3E}">
        <p14:creationId xmlns:p14="http://schemas.microsoft.com/office/powerpoint/2010/main" val="2230508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电路交换</a:t>
            </a:r>
          </a:p>
        </p:txBody>
      </p:sp>
      <p:sp>
        <p:nvSpPr>
          <p:cNvPr id="3" name="内容占位符 2"/>
          <p:cNvSpPr>
            <a:spLocks noGrp="1"/>
          </p:cNvSpPr>
          <p:nvPr>
            <p:ph idx="1"/>
          </p:nvPr>
        </p:nvSpPr>
        <p:spPr>
          <a:xfrm>
            <a:off x="457200" y="1444979"/>
            <a:ext cx="8229600" cy="779992"/>
          </a:xfrm>
        </p:spPr>
        <p:txBody>
          <a:bodyPr/>
          <a:lstStyle/>
          <a:p>
            <a:r>
              <a:rPr lang="zh-CN" altLang="en-US" dirty="0"/>
              <a:t>当电话机的数量增多时，使用交换机完成全网的交换任务</a:t>
            </a:r>
          </a:p>
        </p:txBody>
      </p:sp>
      <p:sp>
        <p:nvSpPr>
          <p:cNvPr id="16" name="Line 6"/>
          <p:cNvSpPr>
            <a:spLocks noChangeShapeType="1"/>
          </p:cNvSpPr>
          <p:nvPr/>
        </p:nvSpPr>
        <p:spPr bwMode="auto">
          <a:xfrm flipH="1">
            <a:off x="1648177" y="3321271"/>
            <a:ext cx="1783643" cy="8452"/>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文本框 31"/>
          <p:cNvSpPr txBox="1"/>
          <p:nvPr/>
        </p:nvSpPr>
        <p:spPr>
          <a:xfrm rot="2716731">
            <a:off x="4825547" y="2438463"/>
            <a:ext cx="691112" cy="461665"/>
          </a:xfrm>
          <a:prstGeom prst="rect">
            <a:avLst/>
          </a:prstGeom>
          <a:noFill/>
        </p:spPr>
        <p:txBody>
          <a:bodyPr wrap="square" rtlCol="0">
            <a:spAutoFit/>
          </a:bodyPr>
          <a:lstStyle/>
          <a:p>
            <a:pPr algn="ctr"/>
            <a:r>
              <a:rPr lang="en-US" altLang="zh-CN" sz="2400" b="1" dirty="0"/>
              <a:t>…</a:t>
            </a:r>
            <a:endParaRPr lang="zh-CN" altLang="en-US" sz="2400" b="1" dirty="0"/>
          </a:p>
        </p:txBody>
      </p:sp>
      <p:sp>
        <p:nvSpPr>
          <p:cNvPr id="33" name="Line 6"/>
          <p:cNvSpPr>
            <a:spLocks noChangeShapeType="1"/>
          </p:cNvSpPr>
          <p:nvPr/>
        </p:nvSpPr>
        <p:spPr bwMode="auto">
          <a:xfrm flipH="1" flipV="1">
            <a:off x="2014678" y="2725850"/>
            <a:ext cx="1417141" cy="471006"/>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6"/>
          <p:cNvSpPr>
            <a:spLocks noChangeShapeType="1"/>
          </p:cNvSpPr>
          <p:nvPr/>
        </p:nvSpPr>
        <p:spPr bwMode="auto">
          <a:xfrm flipH="1" flipV="1">
            <a:off x="2754135" y="2459956"/>
            <a:ext cx="738604" cy="659776"/>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6"/>
          <p:cNvSpPr>
            <a:spLocks noChangeShapeType="1"/>
          </p:cNvSpPr>
          <p:nvPr/>
        </p:nvSpPr>
        <p:spPr bwMode="auto">
          <a:xfrm flipH="1" flipV="1">
            <a:off x="3588652" y="2459956"/>
            <a:ext cx="2371" cy="736900"/>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Line 6"/>
          <p:cNvSpPr>
            <a:spLocks noChangeShapeType="1"/>
          </p:cNvSpPr>
          <p:nvPr/>
        </p:nvSpPr>
        <p:spPr bwMode="auto">
          <a:xfrm flipV="1">
            <a:off x="3790978" y="2480150"/>
            <a:ext cx="604808" cy="687433"/>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Line 6"/>
          <p:cNvSpPr>
            <a:spLocks noChangeShapeType="1"/>
          </p:cNvSpPr>
          <p:nvPr/>
        </p:nvSpPr>
        <p:spPr bwMode="auto">
          <a:xfrm>
            <a:off x="3857519" y="3344014"/>
            <a:ext cx="1519980" cy="11880"/>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Line 6"/>
          <p:cNvSpPr>
            <a:spLocks noChangeShapeType="1"/>
          </p:cNvSpPr>
          <p:nvPr/>
        </p:nvSpPr>
        <p:spPr bwMode="auto">
          <a:xfrm>
            <a:off x="3907968" y="3496972"/>
            <a:ext cx="1303052" cy="475824"/>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Line 6"/>
          <p:cNvSpPr>
            <a:spLocks noChangeShapeType="1"/>
          </p:cNvSpPr>
          <p:nvPr/>
        </p:nvSpPr>
        <p:spPr bwMode="auto">
          <a:xfrm>
            <a:off x="3795264" y="3673280"/>
            <a:ext cx="640075" cy="605497"/>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Line 6"/>
          <p:cNvSpPr>
            <a:spLocks noChangeShapeType="1"/>
          </p:cNvSpPr>
          <p:nvPr/>
        </p:nvSpPr>
        <p:spPr bwMode="auto">
          <a:xfrm flipH="1">
            <a:off x="3560299" y="3610264"/>
            <a:ext cx="1" cy="668513"/>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Line 6"/>
          <p:cNvSpPr>
            <a:spLocks noChangeShapeType="1"/>
          </p:cNvSpPr>
          <p:nvPr/>
        </p:nvSpPr>
        <p:spPr bwMode="auto">
          <a:xfrm flipH="1">
            <a:off x="2973431" y="3559130"/>
            <a:ext cx="401833" cy="563672"/>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Line 6"/>
          <p:cNvSpPr>
            <a:spLocks noChangeShapeType="1"/>
          </p:cNvSpPr>
          <p:nvPr/>
        </p:nvSpPr>
        <p:spPr bwMode="auto">
          <a:xfrm flipH="1">
            <a:off x="2160623" y="3421127"/>
            <a:ext cx="1195677" cy="701674"/>
          </a:xfrm>
          <a:prstGeom prst="line">
            <a:avLst/>
          </a:prstGeom>
          <a:noFill/>
          <a:ln w="28575">
            <a:solidFill>
              <a:srgbClr val="3838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Text Box 4"/>
          <p:cNvSpPr txBox="1">
            <a:spLocks noChangeArrowheads="1"/>
          </p:cNvSpPr>
          <p:nvPr/>
        </p:nvSpPr>
        <p:spPr bwMode="auto">
          <a:xfrm>
            <a:off x="2465019" y="1970570"/>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0" name="Text Box 5"/>
          <p:cNvSpPr txBox="1">
            <a:spLocks noChangeArrowheads="1"/>
          </p:cNvSpPr>
          <p:nvPr/>
        </p:nvSpPr>
        <p:spPr bwMode="auto">
          <a:xfrm>
            <a:off x="1298612" y="2947378"/>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1" name="Text Box 4"/>
          <p:cNvSpPr txBox="1">
            <a:spLocks noChangeArrowheads="1"/>
          </p:cNvSpPr>
          <p:nvPr/>
        </p:nvSpPr>
        <p:spPr bwMode="auto">
          <a:xfrm>
            <a:off x="2465018" y="3893386"/>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2" name="Text Box 5"/>
          <p:cNvSpPr txBox="1">
            <a:spLocks noChangeArrowheads="1"/>
          </p:cNvSpPr>
          <p:nvPr/>
        </p:nvSpPr>
        <p:spPr bwMode="auto">
          <a:xfrm>
            <a:off x="1729618" y="3643849"/>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3" name="Text Box 4"/>
          <p:cNvSpPr txBox="1">
            <a:spLocks noChangeArrowheads="1"/>
          </p:cNvSpPr>
          <p:nvPr/>
        </p:nvSpPr>
        <p:spPr bwMode="auto">
          <a:xfrm>
            <a:off x="1729618" y="2289900"/>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26" name="Text Box 4"/>
          <p:cNvSpPr txBox="1">
            <a:spLocks noChangeArrowheads="1"/>
          </p:cNvSpPr>
          <p:nvPr/>
        </p:nvSpPr>
        <p:spPr bwMode="auto">
          <a:xfrm>
            <a:off x="3239889" y="1931518"/>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27" name="Text Box 4"/>
          <p:cNvSpPr txBox="1">
            <a:spLocks noChangeArrowheads="1"/>
          </p:cNvSpPr>
          <p:nvPr/>
        </p:nvSpPr>
        <p:spPr bwMode="auto">
          <a:xfrm>
            <a:off x="3215725" y="4011919"/>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28" name="Text Box 4"/>
          <p:cNvSpPr txBox="1">
            <a:spLocks noChangeArrowheads="1"/>
          </p:cNvSpPr>
          <p:nvPr/>
        </p:nvSpPr>
        <p:spPr bwMode="auto">
          <a:xfrm>
            <a:off x="4028533" y="1987502"/>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29" name="Text Box 4"/>
          <p:cNvSpPr txBox="1">
            <a:spLocks noChangeArrowheads="1"/>
          </p:cNvSpPr>
          <p:nvPr/>
        </p:nvSpPr>
        <p:spPr bwMode="auto">
          <a:xfrm>
            <a:off x="4028532" y="3944185"/>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30" name="Text Box 5"/>
          <p:cNvSpPr txBox="1">
            <a:spLocks noChangeArrowheads="1"/>
          </p:cNvSpPr>
          <p:nvPr/>
        </p:nvSpPr>
        <p:spPr bwMode="auto">
          <a:xfrm>
            <a:off x="5153769" y="2941732"/>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31" name="Text Box 5"/>
          <p:cNvSpPr txBox="1">
            <a:spLocks noChangeArrowheads="1"/>
          </p:cNvSpPr>
          <p:nvPr/>
        </p:nvSpPr>
        <p:spPr bwMode="auto">
          <a:xfrm>
            <a:off x="4794554" y="3638203"/>
            <a:ext cx="8620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pic>
        <p:nvPicPr>
          <p:cNvPr id="25" name="Picture 104" descr="抽象图标09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5072" y="3055239"/>
            <a:ext cx="701500" cy="701500"/>
          </a:xfrm>
          <a:prstGeom prst="rect">
            <a:avLst/>
          </a:prstGeom>
          <a:noFill/>
          <a:extLst>
            <a:ext uri="{909E8E84-426E-40DD-AFC4-6F175D3DCCD1}">
              <a14:hiddenFill xmlns:a14="http://schemas.microsoft.com/office/drawing/2010/main">
                <a:solidFill>
                  <a:srgbClr val="FFFFFF"/>
                </a:solidFill>
              </a14:hiddenFill>
            </a:ext>
          </a:extLst>
        </p:spPr>
      </p:pic>
      <p:sp>
        <p:nvSpPr>
          <p:cNvPr id="44" name="内容占位符 2"/>
          <p:cNvSpPr txBox="1">
            <a:spLocks/>
          </p:cNvSpPr>
          <p:nvPr/>
        </p:nvSpPr>
        <p:spPr bwMode="auto">
          <a:xfrm>
            <a:off x="444694" y="4647254"/>
            <a:ext cx="8592060" cy="193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kern="0" dirty="0"/>
              <a:t>“</a:t>
            </a:r>
            <a:r>
              <a:rPr lang="zh-CN" altLang="en-US" kern="0" dirty="0"/>
              <a:t>交换</a:t>
            </a:r>
            <a:r>
              <a:rPr lang="en-US" altLang="zh-CN" kern="0" dirty="0"/>
              <a:t>” (switch) </a:t>
            </a:r>
            <a:r>
              <a:rPr lang="zh-CN" altLang="en-US" kern="0" dirty="0"/>
              <a:t>的含义</a:t>
            </a:r>
            <a:endParaRPr lang="en-US" altLang="zh-CN" kern="0" dirty="0"/>
          </a:p>
          <a:p>
            <a:pPr lvl="1">
              <a:buFont typeface="Wingdings 3" panose="05040102010807070707" pitchFamily="18" charset="2"/>
              <a:buChar char="4"/>
            </a:pPr>
            <a:r>
              <a:rPr lang="zh-CN" altLang="en-US" sz="1800"/>
              <a:t>即</a:t>
            </a:r>
            <a:r>
              <a:rPr lang="zh-CN" altLang="en-US" sz="1800" dirty="0">
                <a:solidFill>
                  <a:srgbClr val="0000FF"/>
                </a:solidFill>
              </a:rPr>
              <a:t>转接</a:t>
            </a:r>
            <a:r>
              <a:rPr lang="en-US" altLang="zh-CN" sz="1800" dirty="0">
                <a:solidFill>
                  <a:srgbClr val="0000FF"/>
                </a:solidFill>
                <a:latin typeface="Times New Roman" panose="02020603050405020304" pitchFamily="18" charset="0"/>
              </a:rPr>
              <a:t>——</a:t>
            </a:r>
            <a:r>
              <a:rPr lang="zh-CN" altLang="en-US" sz="1800" dirty="0">
                <a:solidFill>
                  <a:srgbClr val="0000FF"/>
                </a:solidFill>
              </a:rPr>
              <a:t>把一条电话线转接到另一条电话线，使它们连通起来</a:t>
            </a:r>
            <a:endParaRPr lang="en-US" altLang="zh-CN" sz="1800" dirty="0">
              <a:solidFill>
                <a:srgbClr val="0000FF"/>
              </a:solidFill>
            </a:endParaRPr>
          </a:p>
          <a:p>
            <a:pPr lvl="1">
              <a:spcBef>
                <a:spcPts val="1200"/>
              </a:spcBef>
              <a:buFont typeface="Wingdings 3" panose="05040102010807070707" pitchFamily="18" charset="2"/>
              <a:buChar char="4"/>
            </a:pPr>
            <a:r>
              <a:rPr lang="zh-CN" altLang="en-US" sz="1800" dirty="0"/>
              <a:t>从通信资源的分配角度来看，</a:t>
            </a:r>
            <a:r>
              <a:rPr lang="zh-CN" altLang="en-US" sz="1800" dirty="0">
                <a:solidFill>
                  <a:srgbClr val="0000FF"/>
                </a:solidFill>
              </a:rPr>
              <a:t>“交换”就是按照某种方式动态地分配传输线路的资源</a:t>
            </a:r>
          </a:p>
        </p:txBody>
      </p:sp>
      <p:sp>
        <p:nvSpPr>
          <p:cNvPr id="45" name="文本框 44"/>
          <p:cNvSpPr txBox="1"/>
          <p:nvPr/>
        </p:nvSpPr>
        <p:spPr>
          <a:xfrm>
            <a:off x="3832705" y="3594493"/>
            <a:ext cx="1013552" cy="338554"/>
          </a:xfrm>
          <a:prstGeom prst="rect">
            <a:avLst/>
          </a:prstGeom>
          <a:noFill/>
        </p:spPr>
        <p:txBody>
          <a:bodyPr wrap="square" rtlCol="0">
            <a:spAutoFit/>
          </a:bodyPr>
          <a:lstStyle/>
          <a:p>
            <a:r>
              <a:rPr lang="zh-CN" altLang="en-US" sz="1600" dirty="0">
                <a:solidFill>
                  <a:schemeClr val="accent1">
                    <a:lumMod val="75000"/>
                  </a:schemeClr>
                </a:solidFill>
                <a:latin typeface="黑体" panose="02010609060101010101" pitchFamily="49" charset="-122"/>
                <a:ea typeface="黑体" panose="02010609060101010101" pitchFamily="49" charset="-122"/>
              </a:rPr>
              <a:t>交换机</a:t>
            </a:r>
          </a:p>
        </p:txBody>
      </p:sp>
      <p:sp>
        <p:nvSpPr>
          <p:cNvPr id="46" name="灯片编号占位符 45"/>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Tree>
    <p:extLst>
      <p:ext uri="{BB962C8B-B14F-4D97-AF65-F5344CB8AC3E}">
        <p14:creationId xmlns:p14="http://schemas.microsoft.com/office/powerpoint/2010/main" val="127373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dissolve">
                                      <p:cBhvr>
                                        <p:cTn id="25" dur="500"/>
                                        <p:tgtEl>
                                          <p:spTgt spid="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dissolve">
                                      <p:cBhvr>
                                        <p:cTn id="40" dur="500"/>
                                        <p:tgtEl>
                                          <p:spTgt spid="3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dissolve">
                                      <p:cBhvr>
                                        <p:cTn id="50" dur="500"/>
                                        <p:tgtEl>
                                          <p:spTgt spid="45"/>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right)">
                                      <p:cBhvr>
                                        <p:cTn id="57" dur="500"/>
                                        <p:tgtEl>
                                          <p:spTgt spid="33"/>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right)">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down)">
                                      <p:cBhvr>
                                        <p:cTn id="63" dur="500"/>
                                        <p:tgtEl>
                                          <p:spTgt spid="3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down)">
                                      <p:cBhvr>
                                        <p:cTn id="66" dur="500"/>
                                        <p:tgtEl>
                                          <p:spTgt spid="3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left)">
                                      <p:cBhvr>
                                        <p:cTn id="69" dur="500"/>
                                        <p:tgtEl>
                                          <p:spTgt spid="37"/>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up)">
                                      <p:cBhvr>
                                        <p:cTn id="72" dur="500"/>
                                        <p:tgtEl>
                                          <p:spTgt spid="3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up)">
                                      <p:cBhvr>
                                        <p:cTn id="78" dur="500"/>
                                        <p:tgtEl>
                                          <p:spTgt spid="4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up)">
                                      <p:cBhvr>
                                        <p:cTn id="84" dur="5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4">
                                            <p:txEl>
                                              <p:pRg st="0" end="0"/>
                                            </p:txEl>
                                          </p:spTgt>
                                        </p:tgtEl>
                                        <p:attrNameLst>
                                          <p:attrName>style.visibility</p:attrName>
                                        </p:attrNameLst>
                                      </p:cBhvr>
                                      <p:to>
                                        <p:strVal val="visible"/>
                                      </p:to>
                                    </p:set>
                                    <p:animEffect transition="in" filter="dissolve">
                                      <p:cBhvr>
                                        <p:cTn id="89" dur="500"/>
                                        <p:tgtEl>
                                          <p:spTgt spid="44">
                                            <p:txEl>
                                              <p:pRg st="0" end="0"/>
                                            </p:txEl>
                                          </p:spTgt>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4">
                                            <p:txEl>
                                              <p:pRg st="1" end="1"/>
                                            </p:txEl>
                                          </p:spTgt>
                                        </p:tgtEl>
                                        <p:attrNameLst>
                                          <p:attrName>style.visibility</p:attrName>
                                        </p:attrNameLst>
                                      </p:cBhvr>
                                      <p:to>
                                        <p:strVal val="visible"/>
                                      </p:to>
                                    </p:set>
                                    <p:animEffect transition="in" filter="dissolve">
                                      <p:cBhvr>
                                        <p:cTn id="92" dur="500"/>
                                        <p:tgtEl>
                                          <p:spTgt spid="44">
                                            <p:txEl>
                                              <p:pRg st="1" end="1"/>
                                            </p:txEl>
                                          </p:spTgt>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4">
                                            <p:txEl>
                                              <p:pRg st="2" end="2"/>
                                            </p:txEl>
                                          </p:spTgt>
                                        </p:tgtEl>
                                        <p:attrNameLst>
                                          <p:attrName>style.visibility</p:attrName>
                                        </p:attrNameLst>
                                      </p:cBhvr>
                                      <p:to>
                                        <p:strVal val="visible"/>
                                      </p:to>
                                    </p:set>
                                    <p:animEffect transition="in" filter="dissolve">
                                      <p:cBhvr>
                                        <p:cTn id="95"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32" grpId="0"/>
      <p:bldP spid="33" grpId="0" animBg="1"/>
      <p:bldP spid="34" grpId="0" animBg="1"/>
      <p:bldP spid="35" grpId="0" animBg="1"/>
      <p:bldP spid="36" grpId="0" animBg="1"/>
      <p:bldP spid="37" grpId="0" animBg="1"/>
      <p:bldP spid="38" grpId="0" animBg="1"/>
      <p:bldP spid="40" grpId="0" animBg="1"/>
      <p:bldP spid="41" grpId="0" animBg="1"/>
      <p:bldP spid="42" grpId="0" animBg="1"/>
      <p:bldP spid="43" grpId="0" animBg="1"/>
      <p:bldP spid="9" grpId="0"/>
      <p:bldP spid="10" grpId="0"/>
      <p:bldP spid="11" grpId="0"/>
      <p:bldP spid="12" grpId="0"/>
      <p:bldP spid="13" grpId="0"/>
      <p:bldP spid="26" grpId="0"/>
      <p:bldP spid="27" grpId="0"/>
      <p:bldP spid="28" grpId="0"/>
      <p:bldP spid="29" grpId="0"/>
      <p:bldP spid="30" grpId="0"/>
      <p:bldP spid="31" grpId="0"/>
      <p:bldP spid="44" grpId="0" uiExpand="1" build="p"/>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速率</a:t>
            </a:r>
          </a:p>
        </p:txBody>
      </p:sp>
      <p:sp>
        <p:nvSpPr>
          <p:cNvPr id="3" name="内容占位符 2"/>
          <p:cNvSpPr>
            <a:spLocks noGrp="1"/>
          </p:cNvSpPr>
          <p:nvPr>
            <p:ph idx="1"/>
          </p:nvPr>
        </p:nvSpPr>
        <p:spPr/>
        <p:txBody>
          <a:bodyPr/>
          <a:lstStyle/>
          <a:p>
            <a:r>
              <a:rPr lang="zh-CN" altLang="en-US" dirty="0"/>
              <a:t>数据率</a:t>
            </a:r>
            <a:r>
              <a:rPr lang="en-US" altLang="zh-CN" dirty="0"/>
              <a:t>(data rate)/</a:t>
            </a:r>
            <a:r>
              <a:rPr lang="zh-CN" altLang="en-US" dirty="0"/>
              <a:t>比特率</a:t>
            </a:r>
            <a:r>
              <a:rPr lang="en-US" altLang="zh-CN" dirty="0"/>
              <a:t>(bit rate)</a:t>
            </a:r>
          </a:p>
          <a:p>
            <a:pPr lvl="1">
              <a:lnSpc>
                <a:spcPct val="150000"/>
              </a:lnSpc>
            </a:pPr>
            <a:r>
              <a:rPr lang="zh-CN" altLang="en-US" dirty="0"/>
              <a:t>比特</a:t>
            </a:r>
            <a:r>
              <a:rPr lang="en-US" altLang="zh-CN" dirty="0"/>
              <a:t>(bit)</a:t>
            </a:r>
            <a:r>
              <a:rPr lang="zh-CN" altLang="en-US" dirty="0"/>
              <a:t>是计算机中数据量的单位</a:t>
            </a:r>
            <a:endParaRPr lang="en-US" altLang="zh-CN" dirty="0"/>
          </a:p>
          <a:p>
            <a:pPr lvl="2"/>
            <a:r>
              <a:rPr lang="en-US" altLang="zh-CN" dirty="0"/>
              <a:t>1bit</a:t>
            </a:r>
            <a:r>
              <a:rPr lang="zh-CN" altLang="en-US" dirty="0"/>
              <a:t>即</a:t>
            </a:r>
            <a:r>
              <a:rPr lang="en-US" altLang="zh-CN" dirty="0"/>
              <a:t>1</a:t>
            </a:r>
            <a:r>
              <a:rPr lang="zh-CN" altLang="en-US" dirty="0"/>
              <a:t>个二进制数字 </a:t>
            </a:r>
            <a:r>
              <a:rPr lang="en-US" altLang="zh-CN" dirty="0"/>
              <a:t>(0</a:t>
            </a:r>
            <a:r>
              <a:rPr lang="zh-CN" altLang="en-US" dirty="0"/>
              <a:t>或</a:t>
            </a:r>
            <a:r>
              <a:rPr lang="en-US" altLang="zh-CN" dirty="0"/>
              <a:t>1)</a:t>
            </a:r>
          </a:p>
          <a:p>
            <a:pPr lvl="1">
              <a:lnSpc>
                <a:spcPct val="150000"/>
              </a:lnSpc>
              <a:spcBef>
                <a:spcPts val="1200"/>
              </a:spcBef>
            </a:pPr>
            <a:r>
              <a:rPr lang="zh-CN" altLang="en-US" dirty="0"/>
              <a:t>网络技术中的数据率即数字信道上传送数据的速率</a:t>
            </a:r>
            <a:endParaRPr lang="en-US" altLang="zh-CN" dirty="0"/>
          </a:p>
          <a:p>
            <a:pPr lvl="1">
              <a:lnSpc>
                <a:spcPct val="150000"/>
              </a:lnSpc>
              <a:spcBef>
                <a:spcPts val="1200"/>
              </a:spcBef>
            </a:pPr>
            <a:r>
              <a:rPr lang="zh-CN" altLang="en-US" dirty="0"/>
              <a:t>单位</a:t>
            </a:r>
            <a:endParaRPr lang="en-US" altLang="zh-CN" dirty="0"/>
          </a:p>
          <a:p>
            <a:pPr lvl="2"/>
            <a:r>
              <a:rPr lang="en-US" altLang="zh-CN" dirty="0"/>
              <a:t>b/s (bit/s, bps)</a:t>
            </a:r>
            <a:r>
              <a:rPr lang="zh-CN" altLang="en-US" dirty="0"/>
              <a:t>、</a:t>
            </a:r>
            <a:r>
              <a:rPr lang="en-US" altLang="zh-CN" dirty="0"/>
              <a:t>kb/s</a:t>
            </a:r>
            <a:r>
              <a:rPr lang="zh-CN" altLang="en-US" dirty="0"/>
              <a:t>、</a:t>
            </a:r>
            <a:r>
              <a:rPr lang="en-US" altLang="zh-CN" dirty="0"/>
              <a:t>Mb/s</a:t>
            </a:r>
            <a:r>
              <a:rPr lang="zh-CN" altLang="en-US" dirty="0"/>
              <a:t>、</a:t>
            </a:r>
            <a:r>
              <a:rPr lang="en-US" altLang="zh-CN" dirty="0"/>
              <a:t>Gb/s</a:t>
            </a:r>
            <a:r>
              <a:rPr lang="zh-CN" altLang="en-US" dirty="0"/>
              <a:t>、</a:t>
            </a:r>
            <a:r>
              <a:rPr lang="en-US" altLang="zh-CN" dirty="0"/>
              <a:t>Tb/s</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50</a:t>
            </a:fld>
            <a:endParaRPr lang="zh-CN" altLang="en-US" dirty="0"/>
          </a:p>
        </p:txBody>
      </p:sp>
    </p:spTree>
    <p:extLst>
      <p:ext uri="{BB962C8B-B14F-4D97-AF65-F5344CB8AC3E}">
        <p14:creationId xmlns:p14="http://schemas.microsoft.com/office/powerpoint/2010/main" val="2275754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带宽</a:t>
            </a:r>
          </a:p>
        </p:txBody>
      </p:sp>
      <p:sp>
        <p:nvSpPr>
          <p:cNvPr id="3" name="内容占位符 2"/>
          <p:cNvSpPr>
            <a:spLocks noGrp="1"/>
          </p:cNvSpPr>
          <p:nvPr>
            <p:ph idx="1"/>
          </p:nvPr>
        </p:nvSpPr>
        <p:spPr>
          <a:xfrm>
            <a:off x="457199" y="1444978"/>
            <a:ext cx="8370711" cy="5034843"/>
          </a:xfrm>
        </p:spPr>
        <p:txBody>
          <a:bodyPr/>
          <a:lstStyle/>
          <a:p>
            <a:r>
              <a:rPr lang="zh-CN" altLang="en-US" dirty="0"/>
              <a:t>计算机网络中</a:t>
            </a:r>
            <a:r>
              <a:rPr lang="en-US" altLang="zh-CN" dirty="0"/>
              <a:t>, “</a:t>
            </a:r>
            <a:r>
              <a:rPr lang="zh-CN" altLang="en-US" dirty="0"/>
              <a:t>带宽</a:t>
            </a:r>
            <a:r>
              <a:rPr lang="en-US" altLang="zh-CN" dirty="0"/>
              <a:t>”</a:t>
            </a:r>
            <a:r>
              <a:rPr lang="zh-CN" altLang="en-US" dirty="0"/>
              <a:t>即数字信道所能传送的</a:t>
            </a:r>
            <a:r>
              <a:rPr lang="en-US" altLang="zh-CN" dirty="0"/>
              <a:t> “</a:t>
            </a:r>
            <a:r>
              <a:rPr lang="zh-CN" altLang="en-US" dirty="0"/>
              <a:t>最高数据率</a:t>
            </a:r>
            <a:r>
              <a:rPr lang="en-US" altLang="zh-CN" dirty="0"/>
              <a:t>” </a:t>
            </a:r>
          </a:p>
          <a:p>
            <a:pPr lvl="1"/>
            <a:r>
              <a:rPr lang="zh-CN" altLang="en-US" dirty="0"/>
              <a:t>在通信领域</a:t>
            </a:r>
            <a:r>
              <a:rPr lang="en-US" altLang="zh-CN" dirty="0"/>
              <a:t>, “</a:t>
            </a:r>
            <a:r>
              <a:rPr lang="zh-CN" altLang="en-US" dirty="0"/>
              <a:t>带宽</a:t>
            </a:r>
            <a:r>
              <a:rPr lang="en-US" altLang="zh-CN" dirty="0"/>
              <a:t>”(bandwidth)</a:t>
            </a:r>
            <a:r>
              <a:rPr lang="zh-CN" altLang="en-US" dirty="0"/>
              <a:t>本来是指信号具有的频带宽度</a:t>
            </a:r>
            <a:r>
              <a:rPr lang="en-US" altLang="zh-CN" dirty="0"/>
              <a:t>, </a:t>
            </a:r>
            <a:r>
              <a:rPr lang="zh-CN" altLang="en-US" dirty="0"/>
              <a:t>单位是赫兹 </a:t>
            </a:r>
            <a:r>
              <a:rPr lang="en-US" altLang="zh-CN" dirty="0"/>
              <a:t>(</a:t>
            </a:r>
            <a:r>
              <a:rPr lang="zh-CN" altLang="en-US" dirty="0"/>
              <a:t>或千赫、兆赫、吉赫等</a:t>
            </a:r>
            <a:r>
              <a:rPr lang="en-US" altLang="zh-CN" dirty="0"/>
              <a:t>)</a:t>
            </a:r>
          </a:p>
          <a:p>
            <a:r>
              <a:rPr lang="zh-CN" altLang="en-US" dirty="0"/>
              <a:t>常用的带宽单位</a:t>
            </a:r>
            <a:endParaRPr lang="en-US" altLang="zh-CN" dirty="0"/>
          </a:p>
          <a:p>
            <a:pPr lvl="1">
              <a:lnSpc>
                <a:spcPct val="135000"/>
              </a:lnSpc>
            </a:pPr>
            <a:r>
              <a:rPr lang="zh-CN" altLang="en-US"/>
              <a:t>千比特每秒</a:t>
            </a:r>
            <a:r>
              <a:rPr lang="en-US" altLang="zh-CN" dirty="0"/>
              <a:t>, </a:t>
            </a:r>
            <a:r>
              <a:rPr lang="zh-CN" altLang="en-US" dirty="0"/>
              <a:t>即 </a:t>
            </a:r>
            <a:r>
              <a:rPr lang="zh-CN" altLang="zh-CN" dirty="0"/>
              <a:t>kb/s </a:t>
            </a:r>
            <a:r>
              <a:rPr lang="zh-CN" altLang="en-US" dirty="0"/>
              <a:t>（</a:t>
            </a:r>
            <a:r>
              <a:rPr lang="zh-CN" altLang="zh-CN" dirty="0"/>
              <a:t>10</a:t>
            </a:r>
            <a:r>
              <a:rPr lang="zh-CN" altLang="zh-CN" baseline="30000" dirty="0"/>
              <a:t>3</a:t>
            </a:r>
            <a:r>
              <a:rPr lang="zh-CN" altLang="zh-CN" dirty="0"/>
              <a:t> b/s</a:t>
            </a:r>
            <a:r>
              <a:rPr lang="zh-CN" altLang="en-US" dirty="0"/>
              <a:t>）</a:t>
            </a:r>
          </a:p>
          <a:p>
            <a:pPr lvl="1">
              <a:lnSpc>
                <a:spcPct val="135000"/>
              </a:lnSpc>
            </a:pPr>
            <a:r>
              <a:rPr lang="zh-CN" altLang="en-US"/>
              <a:t>兆比特每秒</a:t>
            </a:r>
            <a:r>
              <a:rPr lang="en-US" altLang="zh-CN" dirty="0"/>
              <a:t>, </a:t>
            </a:r>
            <a:r>
              <a:rPr lang="zh-CN" altLang="en-US" dirty="0"/>
              <a:t>即 </a:t>
            </a:r>
            <a:r>
              <a:rPr lang="zh-CN" altLang="zh-CN" dirty="0"/>
              <a:t>Mb/s</a:t>
            </a:r>
            <a:r>
              <a:rPr lang="zh-CN" altLang="en-US" dirty="0"/>
              <a:t>（</a:t>
            </a:r>
            <a:r>
              <a:rPr lang="zh-CN" altLang="zh-CN" dirty="0"/>
              <a:t>10</a:t>
            </a:r>
            <a:r>
              <a:rPr lang="zh-CN" altLang="zh-CN" baseline="30000" dirty="0"/>
              <a:t>6</a:t>
            </a:r>
            <a:r>
              <a:rPr lang="zh-CN" altLang="zh-CN" dirty="0"/>
              <a:t> b/s</a:t>
            </a:r>
            <a:r>
              <a:rPr lang="zh-CN" altLang="en-US" dirty="0"/>
              <a:t>）</a:t>
            </a:r>
          </a:p>
          <a:p>
            <a:pPr lvl="1">
              <a:lnSpc>
                <a:spcPct val="135000"/>
              </a:lnSpc>
            </a:pPr>
            <a:r>
              <a:rPr lang="zh-CN" altLang="en-US"/>
              <a:t>吉比特每秒</a:t>
            </a:r>
            <a:r>
              <a:rPr lang="en-US" altLang="zh-CN" dirty="0"/>
              <a:t>, </a:t>
            </a:r>
            <a:r>
              <a:rPr lang="zh-CN" altLang="en-US" dirty="0"/>
              <a:t>即 </a:t>
            </a:r>
            <a:r>
              <a:rPr lang="zh-CN" altLang="zh-CN" dirty="0"/>
              <a:t>Gb/s</a:t>
            </a:r>
            <a:r>
              <a:rPr lang="zh-CN" altLang="en-US" dirty="0"/>
              <a:t>（</a:t>
            </a:r>
            <a:r>
              <a:rPr lang="zh-CN" altLang="zh-CN" dirty="0"/>
              <a:t>10</a:t>
            </a:r>
            <a:r>
              <a:rPr lang="zh-CN" altLang="zh-CN" baseline="30000" dirty="0"/>
              <a:t>9</a:t>
            </a:r>
            <a:r>
              <a:rPr lang="zh-CN" altLang="zh-CN" dirty="0"/>
              <a:t> b/s</a:t>
            </a:r>
            <a:r>
              <a:rPr lang="zh-CN" altLang="en-US" dirty="0"/>
              <a:t>）</a:t>
            </a:r>
          </a:p>
          <a:p>
            <a:pPr lvl="1">
              <a:lnSpc>
                <a:spcPct val="135000"/>
              </a:lnSpc>
            </a:pPr>
            <a:r>
              <a:rPr lang="zh-CN" altLang="en-US"/>
              <a:t>太比特每秒</a:t>
            </a:r>
            <a:r>
              <a:rPr lang="en-US" altLang="zh-CN" dirty="0"/>
              <a:t>, </a:t>
            </a:r>
            <a:r>
              <a:rPr lang="zh-CN" altLang="en-US" dirty="0"/>
              <a:t>即 </a:t>
            </a:r>
            <a:r>
              <a:rPr lang="zh-CN" altLang="zh-CN" dirty="0"/>
              <a:t>Tb/s</a:t>
            </a:r>
            <a:r>
              <a:rPr lang="zh-CN" altLang="en-US" dirty="0"/>
              <a:t>（</a:t>
            </a:r>
            <a:r>
              <a:rPr lang="zh-CN" altLang="zh-CN" dirty="0"/>
              <a:t>10</a:t>
            </a:r>
            <a:r>
              <a:rPr lang="zh-CN" altLang="zh-CN" baseline="30000" dirty="0"/>
              <a:t>12</a:t>
            </a:r>
            <a:r>
              <a:rPr lang="zh-CN" altLang="zh-CN" dirty="0"/>
              <a:t> b/s</a:t>
            </a:r>
            <a:r>
              <a:rPr lang="zh-CN" altLang="en-US" dirty="0"/>
              <a:t>）</a:t>
            </a:r>
            <a:endParaRPr lang="en-US" altLang="zh-CN" dirty="0"/>
          </a:p>
          <a:p>
            <a:pPr lvl="1">
              <a:lnSpc>
                <a:spcPct val="135000"/>
              </a:lnSpc>
            </a:pPr>
            <a:endParaRPr lang="zh-CN" altLang="en-US" dirty="0"/>
          </a:p>
          <a:p>
            <a:pPr lvl="1"/>
            <a:r>
              <a:rPr lang="zh-CN" altLang="en-US" dirty="0"/>
              <a:t>注：在计算机领域</a:t>
            </a:r>
            <a:r>
              <a:rPr lang="en-US" altLang="zh-CN" dirty="0"/>
              <a:t>, K = 2</a:t>
            </a:r>
            <a:r>
              <a:rPr lang="en-US" altLang="zh-CN" baseline="30000" dirty="0"/>
              <a:t>10</a:t>
            </a:r>
            <a:r>
              <a:rPr lang="en-US" altLang="zh-CN" dirty="0"/>
              <a:t> = 1024, M = 2</a:t>
            </a:r>
            <a:r>
              <a:rPr lang="en-US" altLang="zh-CN" baseline="30000" dirty="0"/>
              <a:t>20</a:t>
            </a:r>
            <a:r>
              <a:rPr lang="en-US" altLang="zh-CN" dirty="0"/>
              <a:t>, G = 2</a:t>
            </a:r>
            <a:r>
              <a:rPr lang="en-US" altLang="zh-CN" baseline="30000" dirty="0"/>
              <a:t>30</a:t>
            </a:r>
            <a:r>
              <a:rPr lang="en-US" altLang="zh-CN" dirty="0"/>
              <a:t>, T = 2</a:t>
            </a:r>
            <a:r>
              <a:rPr lang="en-US" altLang="zh-CN" baseline="30000" dirty="0"/>
              <a:t>40</a:t>
            </a:r>
            <a:r>
              <a:rPr lang="zh-CN" altLang="en-US" dirty="0"/>
              <a:t>，比如存储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51</a:t>
            </a:fld>
            <a:endParaRPr lang="zh-CN" altLang="en-US" dirty="0"/>
          </a:p>
        </p:txBody>
      </p:sp>
    </p:spTree>
    <p:extLst>
      <p:ext uri="{BB962C8B-B14F-4D97-AF65-F5344CB8AC3E}">
        <p14:creationId xmlns:p14="http://schemas.microsoft.com/office/powerpoint/2010/main" val="95691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带宽</a:t>
            </a:r>
          </a:p>
        </p:txBody>
      </p:sp>
      <p:sp>
        <p:nvSpPr>
          <p:cNvPr id="3" name="内容占位符 2"/>
          <p:cNvSpPr>
            <a:spLocks noGrp="1"/>
          </p:cNvSpPr>
          <p:nvPr>
            <p:ph idx="1"/>
          </p:nvPr>
        </p:nvSpPr>
        <p:spPr>
          <a:xfrm>
            <a:off x="457199" y="1444979"/>
            <a:ext cx="8370711" cy="1280696"/>
          </a:xfrm>
        </p:spPr>
        <p:txBody>
          <a:bodyPr/>
          <a:lstStyle/>
          <a:p>
            <a:r>
              <a:rPr lang="zh-CN" altLang="en-US" dirty="0"/>
              <a:t>网络的带宽：在一段特定的时间内网络所能传送的比特数</a:t>
            </a:r>
            <a:endParaRPr lang="en-US" altLang="zh-CN" dirty="0"/>
          </a:p>
          <a:p>
            <a:pPr lvl="1"/>
            <a:r>
              <a:rPr lang="zh-CN" altLang="en-US" dirty="0"/>
              <a:t>以特定带宽传送的比特可以看作有一定的宽度</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52</a:t>
            </a:fld>
            <a:endParaRPr lang="zh-CN" altLang="en-US" dirty="0"/>
          </a:p>
        </p:txBody>
      </p:sp>
      <p:grpSp>
        <p:nvGrpSpPr>
          <p:cNvPr id="81" name="组合 80"/>
          <p:cNvGrpSpPr/>
          <p:nvPr/>
        </p:nvGrpSpPr>
        <p:grpSpPr>
          <a:xfrm>
            <a:off x="1207007" y="2736339"/>
            <a:ext cx="7147243" cy="1674117"/>
            <a:chOff x="1207007" y="2736339"/>
            <a:chExt cx="7147243" cy="1674117"/>
          </a:xfrm>
        </p:grpSpPr>
        <p:sp>
          <p:nvSpPr>
            <p:cNvPr id="76" name="矩形 75"/>
            <p:cNvSpPr/>
            <p:nvPr/>
          </p:nvSpPr>
          <p:spPr>
            <a:xfrm>
              <a:off x="1207007" y="2736339"/>
              <a:ext cx="7147243" cy="1616203"/>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25"/>
            <p:cNvSpPr txBox="1">
              <a:spLocks noChangeArrowheads="1"/>
            </p:cNvSpPr>
            <p:nvPr/>
          </p:nvSpPr>
          <p:spPr bwMode="auto">
            <a:xfrm>
              <a:off x="3719640" y="4029456"/>
              <a:ext cx="11731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zh-CN" b="1" dirty="0">
                  <a:solidFill>
                    <a:srgbClr val="3366FF"/>
                  </a:solidFill>
                </a:rPr>
                <a:t>1 </a:t>
              </a:r>
              <a:r>
                <a:rPr lang="zh-CN" altLang="en-US" b="1" dirty="0">
                  <a:solidFill>
                    <a:srgbClr val="3366FF"/>
                  </a:solidFill>
                </a:rPr>
                <a:t>秒钟</a:t>
              </a:r>
            </a:p>
          </p:txBody>
        </p:sp>
        <p:sp>
          <p:nvSpPr>
            <p:cNvPr id="5" name="Line 4"/>
            <p:cNvSpPr>
              <a:spLocks noChangeShapeType="1"/>
            </p:cNvSpPr>
            <p:nvPr/>
          </p:nvSpPr>
          <p:spPr bwMode="auto">
            <a:xfrm>
              <a:off x="1843215" y="3267456"/>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1843215" y="3267456"/>
              <a:ext cx="468312"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6"/>
            <p:cNvSpPr>
              <a:spLocks noChangeShapeType="1"/>
            </p:cNvSpPr>
            <p:nvPr/>
          </p:nvSpPr>
          <p:spPr bwMode="auto">
            <a:xfrm flipV="1">
              <a:off x="2311527" y="3267456"/>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flipV="1">
              <a:off x="2304288" y="3686556"/>
              <a:ext cx="477139" cy="762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a:off x="2781427" y="3291269"/>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2781427" y="3291269"/>
              <a:ext cx="468313"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flipH="1" flipV="1">
              <a:off x="3197352" y="3324606"/>
              <a:ext cx="0" cy="3810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flipV="1">
              <a:off x="3249740" y="3686556"/>
              <a:ext cx="46990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3719640" y="3291269"/>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3719640" y="3291269"/>
              <a:ext cx="468312"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flipV="1">
              <a:off x="4187952" y="3267456"/>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flipV="1">
              <a:off x="4187952" y="3686556"/>
              <a:ext cx="46990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4657852" y="3291269"/>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4657852" y="3291269"/>
              <a:ext cx="468313"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V="1">
              <a:off x="5126165" y="3291269"/>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flipV="1">
              <a:off x="5126165" y="3710369"/>
              <a:ext cx="46990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0"/>
            <p:cNvSpPr>
              <a:spLocks noChangeShapeType="1"/>
            </p:cNvSpPr>
            <p:nvPr/>
          </p:nvSpPr>
          <p:spPr bwMode="auto">
            <a:xfrm>
              <a:off x="5596065" y="3710369"/>
              <a:ext cx="703262" cy="1587"/>
            </a:xfrm>
            <a:prstGeom prst="line">
              <a:avLst/>
            </a:prstGeom>
            <a:noFill/>
            <a:ln w="34925">
              <a:solidFill>
                <a:srgbClr val="3366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flipH="1" flipV="1">
              <a:off x="6769227" y="3291269"/>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flipH="1" flipV="1">
              <a:off x="6299327" y="3710369"/>
              <a:ext cx="46990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H="1">
              <a:off x="7237540" y="3313494"/>
              <a:ext cx="1587" cy="4206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flipH="1">
              <a:off x="6769227" y="3313494"/>
              <a:ext cx="468313"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1843215" y="3873881"/>
              <a:ext cx="1587" cy="233363"/>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7237540" y="3873881"/>
              <a:ext cx="1587" cy="233363"/>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flipV="1">
              <a:off x="1843215" y="3926269"/>
              <a:ext cx="5394325" cy="17462"/>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矩形 76"/>
            <p:cNvSpPr/>
            <p:nvPr/>
          </p:nvSpPr>
          <p:spPr>
            <a:xfrm>
              <a:off x="1314768" y="2831439"/>
              <a:ext cx="5982906" cy="369332"/>
            </a:xfrm>
            <a:prstGeom prst="rect">
              <a:avLst/>
            </a:prstGeom>
          </p:spPr>
          <p:txBody>
            <a:bodyPr wrap="square">
              <a:spAutoFit/>
            </a:bodyPr>
            <a:lstStyle/>
            <a:p>
              <a:pPr marL="285738" indent="-285750" fontAlgn="base">
                <a:spcBef>
                  <a:spcPct val="20000"/>
                </a:spcBef>
                <a:spcAft>
                  <a:spcPct val="0"/>
                </a:spcAft>
                <a:buClr>
                  <a:srgbClr val="7474BA"/>
                </a:buClr>
                <a:buSzPct val="80000"/>
                <a:buFont typeface="Wingdings" panose="05000000000000000000" pitchFamily="2" charset="2"/>
                <a:buChar char="¥"/>
              </a:pPr>
              <a:r>
                <a:rPr lang="zh-CN" altLang="zh-CN" dirty="0">
                  <a:latin typeface="Calibri" panose="020F0502020204030204" pitchFamily="34" charset="0"/>
                  <a:ea typeface="黑体" panose="02010609060101010101" pitchFamily="49" charset="-122"/>
                </a:rPr>
                <a:t>1Mbps</a:t>
              </a:r>
              <a:r>
                <a:rPr lang="zh-CN" altLang="en-US" dirty="0">
                  <a:latin typeface="Calibri" panose="020F0502020204030204" pitchFamily="34" charset="0"/>
                  <a:ea typeface="黑体" panose="02010609060101010101" pitchFamily="49" charset="-122"/>
                </a:rPr>
                <a:t>带宽传输比特 </a:t>
              </a:r>
              <a:r>
                <a:rPr lang="zh-CN" altLang="zh-CN" dirty="0">
                  <a:latin typeface="Calibri" panose="020F0502020204030204" pitchFamily="34" charset="0"/>
                  <a:ea typeface="黑体" panose="02010609060101010101" pitchFamily="49" charset="-122"/>
                </a:rPr>
                <a:t>(</a:t>
              </a:r>
              <a:r>
                <a:rPr lang="zh-CN" altLang="en-US" dirty="0">
                  <a:latin typeface="Calibri" panose="020F0502020204030204" pitchFamily="34" charset="0"/>
                  <a:ea typeface="黑体" panose="02010609060101010101" pitchFamily="49" charset="-122"/>
                </a:rPr>
                <a:t>每个比特</a:t>
              </a:r>
              <a:r>
                <a:rPr lang="zh-CN" altLang="zh-CN" dirty="0">
                  <a:latin typeface="Calibri" panose="020F0502020204030204" pitchFamily="34" charset="0"/>
                  <a:ea typeface="黑体" panose="02010609060101010101" pitchFamily="49" charset="-122"/>
                </a:rPr>
                <a:t>1μs)</a:t>
              </a:r>
            </a:p>
          </p:txBody>
        </p:sp>
      </p:grpSp>
      <p:grpSp>
        <p:nvGrpSpPr>
          <p:cNvPr id="80" name="组合 79"/>
          <p:cNvGrpSpPr/>
          <p:nvPr/>
        </p:nvGrpSpPr>
        <p:grpSpPr>
          <a:xfrm>
            <a:off x="1207007" y="4634168"/>
            <a:ext cx="7147243" cy="1961704"/>
            <a:chOff x="1207007" y="4634168"/>
            <a:chExt cx="7147243" cy="1961704"/>
          </a:xfrm>
        </p:grpSpPr>
        <p:sp>
          <p:nvSpPr>
            <p:cNvPr id="75" name="矩形 74"/>
            <p:cNvSpPr/>
            <p:nvPr/>
          </p:nvSpPr>
          <p:spPr>
            <a:xfrm>
              <a:off x="1207007" y="4634168"/>
              <a:ext cx="7147243" cy="1961704"/>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Line 30"/>
            <p:cNvSpPr>
              <a:spLocks noChangeShapeType="1"/>
            </p:cNvSpPr>
            <p:nvPr/>
          </p:nvSpPr>
          <p:spPr bwMode="auto">
            <a:xfrm>
              <a:off x="1818831" y="5211255"/>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1"/>
            <p:cNvSpPr>
              <a:spLocks noChangeShapeType="1"/>
            </p:cNvSpPr>
            <p:nvPr/>
          </p:nvSpPr>
          <p:spPr bwMode="auto">
            <a:xfrm>
              <a:off x="1818831"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2"/>
            <p:cNvSpPr>
              <a:spLocks noChangeShapeType="1"/>
            </p:cNvSpPr>
            <p:nvPr/>
          </p:nvSpPr>
          <p:spPr bwMode="auto">
            <a:xfrm flipV="1">
              <a:off x="2053781" y="5187442"/>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3"/>
            <p:cNvSpPr>
              <a:spLocks noChangeShapeType="1"/>
            </p:cNvSpPr>
            <p:nvPr/>
          </p:nvSpPr>
          <p:spPr bwMode="auto">
            <a:xfrm flipV="1">
              <a:off x="2053781" y="5606542"/>
              <a:ext cx="233362"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4"/>
            <p:cNvSpPr>
              <a:spLocks noChangeShapeType="1"/>
            </p:cNvSpPr>
            <p:nvPr/>
          </p:nvSpPr>
          <p:spPr bwMode="auto">
            <a:xfrm>
              <a:off x="2287143" y="5211255"/>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5"/>
            <p:cNvSpPr>
              <a:spLocks noChangeShapeType="1"/>
            </p:cNvSpPr>
            <p:nvPr/>
          </p:nvSpPr>
          <p:spPr bwMode="auto">
            <a:xfrm>
              <a:off x="2287143"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6"/>
            <p:cNvSpPr>
              <a:spLocks noChangeShapeType="1"/>
            </p:cNvSpPr>
            <p:nvPr/>
          </p:nvSpPr>
          <p:spPr bwMode="auto">
            <a:xfrm>
              <a:off x="2757043" y="5211255"/>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7"/>
            <p:cNvSpPr>
              <a:spLocks noChangeShapeType="1"/>
            </p:cNvSpPr>
            <p:nvPr/>
          </p:nvSpPr>
          <p:spPr bwMode="auto">
            <a:xfrm>
              <a:off x="2757043"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8"/>
            <p:cNvSpPr>
              <a:spLocks noChangeShapeType="1"/>
            </p:cNvSpPr>
            <p:nvPr/>
          </p:nvSpPr>
          <p:spPr bwMode="auto">
            <a:xfrm flipV="1">
              <a:off x="2522093" y="5187442"/>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9"/>
            <p:cNvSpPr>
              <a:spLocks noChangeShapeType="1"/>
            </p:cNvSpPr>
            <p:nvPr/>
          </p:nvSpPr>
          <p:spPr bwMode="auto">
            <a:xfrm flipV="1">
              <a:off x="2522093" y="5606542"/>
              <a:ext cx="23495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0"/>
            <p:cNvSpPr>
              <a:spLocks noChangeShapeType="1"/>
            </p:cNvSpPr>
            <p:nvPr/>
          </p:nvSpPr>
          <p:spPr bwMode="auto">
            <a:xfrm>
              <a:off x="3225356"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1"/>
            <p:cNvSpPr>
              <a:spLocks noChangeShapeType="1"/>
            </p:cNvSpPr>
            <p:nvPr/>
          </p:nvSpPr>
          <p:spPr bwMode="auto">
            <a:xfrm flipV="1">
              <a:off x="2991993" y="5187442"/>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2"/>
            <p:cNvSpPr>
              <a:spLocks noChangeShapeType="1"/>
            </p:cNvSpPr>
            <p:nvPr/>
          </p:nvSpPr>
          <p:spPr bwMode="auto">
            <a:xfrm flipV="1">
              <a:off x="2991993" y="5606542"/>
              <a:ext cx="233363"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3"/>
            <p:cNvSpPr>
              <a:spLocks noChangeShapeType="1"/>
            </p:cNvSpPr>
            <p:nvPr/>
          </p:nvSpPr>
          <p:spPr bwMode="auto">
            <a:xfrm flipV="1">
              <a:off x="3930206" y="5187442"/>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4"/>
            <p:cNvSpPr>
              <a:spLocks noChangeShapeType="1"/>
            </p:cNvSpPr>
            <p:nvPr/>
          </p:nvSpPr>
          <p:spPr bwMode="auto">
            <a:xfrm flipV="1">
              <a:off x="3930206" y="5606542"/>
              <a:ext cx="233362"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5"/>
            <p:cNvSpPr>
              <a:spLocks noChangeShapeType="1"/>
            </p:cNvSpPr>
            <p:nvPr/>
          </p:nvSpPr>
          <p:spPr bwMode="auto">
            <a:xfrm>
              <a:off x="3695256" y="5211255"/>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6"/>
            <p:cNvSpPr>
              <a:spLocks noChangeShapeType="1"/>
            </p:cNvSpPr>
            <p:nvPr/>
          </p:nvSpPr>
          <p:spPr bwMode="auto">
            <a:xfrm>
              <a:off x="3695256"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7"/>
            <p:cNvSpPr>
              <a:spLocks noChangeShapeType="1"/>
            </p:cNvSpPr>
            <p:nvPr/>
          </p:nvSpPr>
          <p:spPr bwMode="auto">
            <a:xfrm flipV="1">
              <a:off x="3460306" y="5187442"/>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8"/>
            <p:cNvSpPr>
              <a:spLocks noChangeShapeType="1"/>
            </p:cNvSpPr>
            <p:nvPr/>
          </p:nvSpPr>
          <p:spPr bwMode="auto">
            <a:xfrm flipV="1">
              <a:off x="3460306" y="5606542"/>
              <a:ext cx="23495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9"/>
            <p:cNvSpPr>
              <a:spLocks noChangeShapeType="1"/>
            </p:cNvSpPr>
            <p:nvPr/>
          </p:nvSpPr>
          <p:spPr bwMode="auto">
            <a:xfrm flipV="1">
              <a:off x="4398518" y="5187442"/>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50"/>
            <p:cNvSpPr>
              <a:spLocks noChangeShapeType="1"/>
            </p:cNvSpPr>
            <p:nvPr/>
          </p:nvSpPr>
          <p:spPr bwMode="auto">
            <a:xfrm flipV="1">
              <a:off x="4398518" y="5606542"/>
              <a:ext cx="23495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51"/>
            <p:cNvSpPr>
              <a:spLocks noChangeShapeType="1"/>
            </p:cNvSpPr>
            <p:nvPr/>
          </p:nvSpPr>
          <p:spPr bwMode="auto">
            <a:xfrm>
              <a:off x="4163568" y="5211255"/>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2"/>
            <p:cNvSpPr>
              <a:spLocks noChangeShapeType="1"/>
            </p:cNvSpPr>
            <p:nvPr/>
          </p:nvSpPr>
          <p:spPr bwMode="auto">
            <a:xfrm>
              <a:off x="4163568"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3"/>
            <p:cNvSpPr>
              <a:spLocks noChangeShapeType="1"/>
            </p:cNvSpPr>
            <p:nvPr/>
          </p:nvSpPr>
          <p:spPr bwMode="auto">
            <a:xfrm flipV="1">
              <a:off x="4868418" y="5187442"/>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4"/>
            <p:cNvSpPr>
              <a:spLocks noChangeShapeType="1"/>
            </p:cNvSpPr>
            <p:nvPr/>
          </p:nvSpPr>
          <p:spPr bwMode="auto">
            <a:xfrm flipV="1">
              <a:off x="4868418" y="5606542"/>
              <a:ext cx="233363"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5"/>
            <p:cNvSpPr>
              <a:spLocks noChangeShapeType="1"/>
            </p:cNvSpPr>
            <p:nvPr/>
          </p:nvSpPr>
          <p:spPr bwMode="auto">
            <a:xfrm>
              <a:off x="4633468" y="5211255"/>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6"/>
            <p:cNvSpPr>
              <a:spLocks noChangeShapeType="1"/>
            </p:cNvSpPr>
            <p:nvPr/>
          </p:nvSpPr>
          <p:spPr bwMode="auto">
            <a:xfrm>
              <a:off x="4633468"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7"/>
            <p:cNvSpPr>
              <a:spLocks noChangeShapeType="1"/>
            </p:cNvSpPr>
            <p:nvPr/>
          </p:nvSpPr>
          <p:spPr bwMode="auto">
            <a:xfrm flipV="1">
              <a:off x="5336731" y="5187442"/>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8"/>
            <p:cNvSpPr>
              <a:spLocks noChangeShapeType="1"/>
            </p:cNvSpPr>
            <p:nvPr/>
          </p:nvSpPr>
          <p:spPr bwMode="auto">
            <a:xfrm flipV="1">
              <a:off x="5336731" y="5606542"/>
              <a:ext cx="23495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9"/>
            <p:cNvSpPr>
              <a:spLocks noChangeShapeType="1"/>
            </p:cNvSpPr>
            <p:nvPr/>
          </p:nvSpPr>
          <p:spPr bwMode="auto">
            <a:xfrm>
              <a:off x="5101781" y="5211255"/>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60"/>
            <p:cNvSpPr>
              <a:spLocks noChangeShapeType="1"/>
            </p:cNvSpPr>
            <p:nvPr/>
          </p:nvSpPr>
          <p:spPr bwMode="auto">
            <a:xfrm>
              <a:off x="5101781"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61"/>
            <p:cNvSpPr>
              <a:spLocks noChangeShapeType="1"/>
            </p:cNvSpPr>
            <p:nvPr/>
          </p:nvSpPr>
          <p:spPr bwMode="auto">
            <a:xfrm>
              <a:off x="5571681" y="5606542"/>
              <a:ext cx="703262" cy="1588"/>
            </a:xfrm>
            <a:prstGeom prst="line">
              <a:avLst/>
            </a:prstGeom>
            <a:noFill/>
            <a:ln w="34925">
              <a:solidFill>
                <a:srgbClr val="3366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62"/>
            <p:cNvSpPr>
              <a:spLocks noChangeShapeType="1"/>
            </p:cNvSpPr>
            <p:nvPr/>
          </p:nvSpPr>
          <p:spPr bwMode="auto">
            <a:xfrm flipH="1" flipV="1">
              <a:off x="6979793" y="5187442"/>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63"/>
            <p:cNvSpPr>
              <a:spLocks noChangeShapeType="1"/>
            </p:cNvSpPr>
            <p:nvPr/>
          </p:nvSpPr>
          <p:spPr bwMode="auto">
            <a:xfrm flipH="1" flipV="1">
              <a:off x="6744843" y="5606542"/>
              <a:ext cx="23495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4"/>
            <p:cNvSpPr>
              <a:spLocks noChangeShapeType="1"/>
            </p:cNvSpPr>
            <p:nvPr/>
          </p:nvSpPr>
          <p:spPr bwMode="auto">
            <a:xfrm flipH="1">
              <a:off x="7213156" y="5211255"/>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65"/>
            <p:cNvSpPr>
              <a:spLocks noChangeShapeType="1"/>
            </p:cNvSpPr>
            <p:nvPr/>
          </p:nvSpPr>
          <p:spPr bwMode="auto">
            <a:xfrm flipH="1">
              <a:off x="6979793" y="5211255"/>
              <a:ext cx="233363"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66"/>
            <p:cNvSpPr>
              <a:spLocks noChangeShapeType="1"/>
            </p:cNvSpPr>
            <p:nvPr/>
          </p:nvSpPr>
          <p:spPr bwMode="auto">
            <a:xfrm flipV="1">
              <a:off x="6492431" y="5187442"/>
              <a:ext cx="17462" cy="43815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67"/>
            <p:cNvSpPr>
              <a:spLocks noChangeShapeType="1"/>
            </p:cNvSpPr>
            <p:nvPr/>
          </p:nvSpPr>
          <p:spPr bwMode="auto">
            <a:xfrm flipH="1" flipV="1">
              <a:off x="6274943" y="5606542"/>
              <a:ext cx="234950"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68"/>
            <p:cNvSpPr>
              <a:spLocks noChangeShapeType="1"/>
            </p:cNvSpPr>
            <p:nvPr/>
          </p:nvSpPr>
          <p:spPr bwMode="auto">
            <a:xfrm flipH="1">
              <a:off x="6744843" y="5211255"/>
              <a:ext cx="1588"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69"/>
            <p:cNvSpPr>
              <a:spLocks noChangeShapeType="1"/>
            </p:cNvSpPr>
            <p:nvPr/>
          </p:nvSpPr>
          <p:spPr bwMode="auto">
            <a:xfrm flipH="1">
              <a:off x="6509893" y="5211255"/>
              <a:ext cx="234950" cy="158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Text Box 70"/>
            <p:cNvSpPr txBox="1">
              <a:spLocks noChangeArrowheads="1"/>
            </p:cNvSpPr>
            <p:nvPr/>
          </p:nvSpPr>
          <p:spPr bwMode="auto">
            <a:xfrm>
              <a:off x="3706368" y="6031992"/>
              <a:ext cx="11731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zh-CN" b="1" dirty="0">
                  <a:solidFill>
                    <a:srgbClr val="3366FF"/>
                  </a:solidFill>
                </a:rPr>
                <a:t>1 </a:t>
              </a:r>
              <a:r>
                <a:rPr lang="zh-CN" altLang="en-US" b="1" dirty="0">
                  <a:solidFill>
                    <a:srgbClr val="3366FF"/>
                  </a:solidFill>
                </a:rPr>
                <a:t>秒钟</a:t>
              </a:r>
            </a:p>
          </p:txBody>
        </p:sp>
        <p:sp>
          <p:nvSpPr>
            <p:cNvPr id="71" name="Line 71"/>
            <p:cNvSpPr>
              <a:spLocks noChangeShapeType="1"/>
            </p:cNvSpPr>
            <p:nvPr/>
          </p:nvSpPr>
          <p:spPr bwMode="auto">
            <a:xfrm>
              <a:off x="1818831" y="5839905"/>
              <a:ext cx="1587" cy="18573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72"/>
            <p:cNvSpPr>
              <a:spLocks noChangeShapeType="1"/>
            </p:cNvSpPr>
            <p:nvPr/>
          </p:nvSpPr>
          <p:spPr bwMode="auto">
            <a:xfrm>
              <a:off x="7213156" y="5839905"/>
              <a:ext cx="1587" cy="185737"/>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73"/>
            <p:cNvSpPr>
              <a:spLocks noChangeShapeType="1"/>
            </p:cNvSpPr>
            <p:nvPr/>
          </p:nvSpPr>
          <p:spPr bwMode="auto">
            <a:xfrm>
              <a:off x="1818831" y="5933567"/>
              <a:ext cx="5394325" cy="1588"/>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74"/>
            <p:cNvSpPr>
              <a:spLocks noChangeShapeType="1"/>
            </p:cNvSpPr>
            <p:nvPr/>
          </p:nvSpPr>
          <p:spPr bwMode="auto">
            <a:xfrm flipV="1">
              <a:off x="3190431" y="5193792"/>
              <a:ext cx="1587" cy="4191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矩形 78"/>
            <p:cNvSpPr/>
            <p:nvPr/>
          </p:nvSpPr>
          <p:spPr>
            <a:xfrm>
              <a:off x="1308672" y="4690719"/>
              <a:ext cx="5982906" cy="369332"/>
            </a:xfrm>
            <a:prstGeom prst="rect">
              <a:avLst/>
            </a:prstGeom>
          </p:spPr>
          <p:txBody>
            <a:bodyPr wrap="square">
              <a:spAutoFit/>
            </a:bodyPr>
            <a:lstStyle/>
            <a:p>
              <a:pPr marL="285738" indent="-285750" fontAlgn="base">
                <a:spcBef>
                  <a:spcPct val="20000"/>
                </a:spcBef>
                <a:spcAft>
                  <a:spcPct val="0"/>
                </a:spcAft>
                <a:buClr>
                  <a:srgbClr val="7474BA"/>
                </a:buClr>
                <a:buSzPct val="80000"/>
                <a:buFont typeface="Wingdings" panose="05000000000000000000" pitchFamily="2" charset="2"/>
                <a:buChar char="¥"/>
              </a:pPr>
              <a:r>
                <a:rPr lang="en-US" altLang="zh-CN" dirty="0">
                  <a:latin typeface="Calibri" panose="020F0502020204030204" pitchFamily="34" charset="0"/>
                  <a:ea typeface="黑体" panose="02010609060101010101" pitchFamily="49" charset="-122"/>
                </a:rPr>
                <a:t>2Mbps</a:t>
              </a:r>
              <a:r>
                <a:rPr lang="zh-CN" altLang="en-US" dirty="0">
                  <a:latin typeface="Calibri" panose="020F0502020204030204" pitchFamily="34" charset="0"/>
                  <a:ea typeface="黑体" panose="02010609060101010101" pitchFamily="49" charset="-122"/>
                </a:rPr>
                <a:t>带宽传输比特 </a:t>
              </a:r>
              <a:r>
                <a:rPr lang="en-US" altLang="zh-CN" dirty="0">
                  <a:latin typeface="Calibri" panose="020F0502020204030204" pitchFamily="34" charset="0"/>
                  <a:ea typeface="黑体" panose="02010609060101010101" pitchFamily="49" charset="-122"/>
                </a:rPr>
                <a:t>(</a:t>
              </a:r>
              <a:r>
                <a:rPr lang="zh-CN" altLang="en-US" dirty="0">
                  <a:latin typeface="Calibri" panose="020F0502020204030204" pitchFamily="34" charset="0"/>
                  <a:ea typeface="黑体" panose="02010609060101010101" pitchFamily="49" charset="-122"/>
                </a:rPr>
                <a:t>每个比特</a:t>
              </a:r>
              <a:r>
                <a:rPr lang="en-US" altLang="zh-CN" dirty="0">
                  <a:latin typeface="Calibri" panose="020F0502020204030204" pitchFamily="34" charset="0"/>
                  <a:ea typeface="黑体" panose="02010609060101010101" pitchFamily="49" charset="-122"/>
                </a:rPr>
                <a:t>0.5μs)</a:t>
              </a:r>
            </a:p>
          </p:txBody>
        </p:sp>
      </p:grpSp>
    </p:spTree>
    <p:extLst>
      <p:ext uri="{BB962C8B-B14F-4D97-AF65-F5344CB8AC3E}">
        <p14:creationId xmlns:p14="http://schemas.microsoft.com/office/powerpoint/2010/main" val="238989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dissolve">
                                      <p:cBhvr>
                                        <p:cTn id="15" dur="500"/>
                                        <p:tgtEl>
                                          <p:spTgt spid="81"/>
                                        </p:tgtEl>
                                      </p:cBhvr>
                                    </p:animEffect>
                                  </p:childTnLst>
                                </p:cTn>
                              </p:par>
                              <p:par>
                                <p:cTn id="16" presetID="9" presetClass="entr" presetSubtype="0"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dissolve">
                                      <p:cBhvr>
                                        <p:cTn id="1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吞吐量</a:t>
            </a:r>
          </a:p>
        </p:txBody>
      </p:sp>
      <p:sp>
        <p:nvSpPr>
          <p:cNvPr id="3" name="内容占位符 2"/>
          <p:cNvSpPr>
            <a:spLocks noGrp="1"/>
          </p:cNvSpPr>
          <p:nvPr>
            <p:ph idx="1"/>
          </p:nvPr>
        </p:nvSpPr>
        <p:spPr>
          <a:xfrm>
            <a:off x="457200" y="1444978"/>
            <a:ext cx="8579554" cy="5034843"/>
          </a:xfrm>
        </p:spPr>
        <p:txBody>
          <a:bodyPr/>
          <a:lstStyle/>
          <a:p>
            <a:r>
              <a:rPr lang="zh-CN" altLang="en-US" dirty="0"/>
              <a:t>吞吐量</a:t>
            </a:r>
            <a:r>
              <a:rPr lang="en-US" altLang="zh-CN" dirty="0"/>
              <a:t>(throughput)</a:t>
            </a:r>
          </a:p>
          <a:p>
            <a:pPr lvl="1">
              <a:lnSpc>
                <a:spcPct val="150000"/>
              </a:lnSpc>
            </a:pPr>
            <a:r>
              <a:rPr lang="zh-CN" altLang="en-US" sz="1800" dirty="0"/>
              <a:t>单位时间内通过某个网络（或信道、接口）的数据量</a:t>
            </a:r>
            <a:endParaRPr lang="en-US" altLang="zh-CN" sz="1800" dirty="0"/>
          </a:p>
          <a:p>
            <a:r>
              <a:rPr lang="zh-CN" altLang="en-US" dirty="0"/>
              <a:t>带宽与吞吐量</a:t>
            </a:r>
            <a:endParaRPr lang="en-US" altLang="zh-CN" dirty="0"/>
          </a:p>
          <a:p>
            <a:pPr lvl="1">
              <a:lnSpc>
                <a:spcPct val="150000"/>
              </a:lnSpc>
            </a:pPr>
            <a:r>
              <a:rPr lang="zh-CN" altLang="en-US" sz="1800" dirty="0"/>
              <a:t>带宽一般指链路上每秒能传输的比特数</a:t>
            </a:r>
            <a:endParaRPr lang="en-US" altLang="zh-CN" sz="1800" dirty="0"/>
          </a:p>
          <a:p>
            <a:pPr lvl="1">
              <a:lnSpc>
                <a:spcPct val="150000"/>
              </a:lnSpc>
            </a:pPr>
            <a:r>
              <a:rPr lang="zh-CN" altLang="en-US" sz="1800" dirty="0"/>
              <a:t>吞吐量表示系统的测量性能，即每秒实际传输的比特数</a:t>
            </a:r>
            <a:endParaRPr lang="en-US" altLang="zh-CN" sz="1800" dirty="0"/>
          </a:p>
          <a:p>
            <a:pPr lvl="1">
              <a:lnSpc>
                <a:spcPct val="150000"/>
              </a:lnSpc>
            </a:pPr>
            <a:r>
              <a:rPr lang="zh-CN" altLang="en-US" sz="1800" dirty="0"/>
              <a:t>例如：一段带宽为</a:t>
            </a:r>
            <a:r>
              <a:rPr lang="en-US" altLang="zh-CN" sz="1800" dirty="0"/>
              <a:t>10Mbps</a:t>
            </a:r>
            <a:r>
              <a:rPr lang="zh-CN" altLang="en-US" sz="1800" dirty="0"/>
              <a:t>的链路连接的一对节点可能只达到</a:t>
            </a:r>
            <a:r>
              <a:rPr lang="en-US" altLang="zh-CN" sz="1800" dirty="0"/>
              <a:t>2Mbps</a:t>
            </a:r>
            <a:r>
              <a:rPr lang="zh-CN" altLang="en-US" sz="1800" dirty="0"/>
              <a:t>的吞吐量</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53</a:t>
            </a:fld>
            <a:endParaRPr lang="zh-CN" altLang="en-US" dirty="0"/>
          </a:p>
        </p:txBody>
      </p:sp>
    </p:spTree>
    <p:extLst>
      <p:ext uri="{BB962C8B-B14F-4D97-AF65-F5344CB8AC3E}">
        <p14:creationId xmlns:p14="http://schemas.microsoft.com/office/powerpoint/2010/main" val="174735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吞吐量</a:t>
            </a:r>
          </a:p>
        </p:txBody>
      </p:sp>
      <p:sp>
        <p:nvSpPr>
          <p:cNvPr id="3" name="内容占位符 2"/>
          <p:cNvSpPr>
            <a:spLocks noGrp="1"/>
          </p:cNvSpPr>
          <p:nvPr>
            <p:ph idx="1"/>
          </p:nvPr>
        </p:nvSpPr>
        <p:spPr>
          <a:xfrm>
            <a:off x="457200" y="1444978"/>
            <a:ext cx="8686800" cy="5034843"/>
          </a:xfrm>
        </p:spPr>
        <p:txBody>
          <a:bodyPr/>
          <a:lstStyle/>
          <a:p>
            <a:r>
              <a:rPr lang="zh-CN" altLang="en-US" dirty="0"/>
              <a:t>计算：</a:t>
            </a:r>
            <a:r>
              <a:rPr lang="en-US" altLang="zh-CN" dirty="0"/>
              <a:t>Throughput = </a:t>
            </a:r>
            <a:r>
              <a:rPr lang="en-US" altLang="zh-CN" dirty="0" err="1"/>
              <a:t>Transfersize</a:t>
            </a:r>
            <a:r>
              <a:rPr lang="en-US" altLang="zh-CN" dirty="0"/>
              <a:t> / </a:t>
            </a:r>
            <a:r>
              <a:rPr lang="en-US" altLang="zh-CN" dirty="0" err="1"/>
              <a:t>Transfertime</a:t>
            </a:r>
            <a:endParaRPr lang="en-US" altLang="zh-CN" dirty="0"/>
          </a:p>
          <a:p>
            <a:pPr lvl="1"/>
            <a:r>
              <a:rPr lang="en-US" altLang="zh-CN" sz="1800" dirty="0" err="1"/>
              <a:t>Transfertime</a:t>
            </a:r>
            <a:r>
              <a:rPr lang="zh-CN" altLang="en-US" sz="1800" dirty="0"/>
              <a:t>包括：</a:t>
            </a:r>
            <a:r>
              <a:rPr lang="en-US" altLang="zh-CN" sz="1800" dirty="0"/>
              <a:t>1)</a:t>
            </a:r>
            <a:r>
              <a:rPr lang="zh-CN" altLang="en-US" sz="1800" dirty="0"/>
              <a:t>发请求并返回数据的时间</a:t>
            </a:r>
            <a:r>
              <a:rPr lang="en-US" altLang="zh-CN" sz="1800" dirty="0"/>
              <a:t>RTT; 2)</a:t>
            </a:r>
            <a:r>
              <a:rPr lang="zh-CN" altLang="en-US" sz="1800" dirty="0"/>
              <a:t>把数据传到网上的时间</a:t>
            </a:r>
            <a:r>
              <a:rPr lang="en-US" altLang="zh-CN" sz="1800" dirty="0"/>
              <a:t> </a:t>
            </a:r>
          </a:p>
          <a:p>
            <a:pPr marL="457188" lvl="1" indent="0">
              <a:buNone/>
            </a:pPr>
            <a:r>
              <a:rPr lang="en-US" altLang="zh-CN" dirty="0"/>
              <a:t>           </a:t>
            </a:r>
            <a:r>
              <a:rPr lang="en-US" altLang="zh-CN" dirty="0" err="1"/>
              <a:t>Transfertime</a:t>
            </a:r>
            <a:r>
              <a:rPr lang="en-US" altLang="zh-CN" dirty="0"/>
              <a:t> = RTT+</a:t>
            </a:r>
            <a:r>
              <a:rPr lang="zh-CN" altLang="en-US" dirty="0"/>
              <a:t>（</a:t>
            </a:r>
            <a:r>
              <a:rPr lang="en-US" altLang="zh-CN" dirty="0"/>
              <a:t>1/Bandwidth</a:t>
            </a:r>
            <a:r>
              <a:rPr lang="zh-CN" altLang="en-US" dirty="0"/>
              <a:t>）</a:t>
            </a:r>
            <a:r>
              <a:rPr lang="en-US" altLang="zh-CN" dirty="0"/>
              <a:t>*</a:t>
            </a:r>
            <a:r>
              <a:rPr lang="en-US" altLang="zh-CN" dirty="0" err="1"/>
              <a:t>Transfersize</a:t>
            </a:r>
            <a:endParaRPr lang="en-US" altLang="zh-CN" dirty="0"/>
          </a:p>
          <a:p>
            <a:pPr lvl="1"/>
            <a:endParaRPr lang="zh-CN" altLang="en-US" dirty="0"/>
          </a:p>
          <a:p>
            <a:pPr lvl="1"/>
            <a:r>
              <a:rPr lang="zh-CN" altLang="en-US" sz="1800" dirty="0"/>
              <a:t>例：在带宽</a:t>
            </a:r>
            <a:r>
              <a:rPr lang="en-US" altLang="zh-CN" sz="1800" dirty="0"/>
              <a:t>1Gbps</a:t>
            </a:r>
            <a:r>
              <a:rPr lang="zh-CN" altLang="en-US" sz="1800" dirty="0"/>
              <a:t>的网络上，往返时间为</a:t>
            </a:r>
            <a:r>
              <a:rPr lang="en-US" altLang="zh-CN" sz="1800" dirty="0"/>
              <a:t>100ms</a:t>
            </a:r>
            <a:r>
              <a:rPr lang="zh-CN" altLang="en-US" sz="1800" dirty="0"/>
              <a:t>，用户取 </a:t>
            </a:r>
            <a:r>
              <a:rPr lang="en-US" altLang="zh-CN" sz="1800" dirty="0"/>
              <a:t>1MB  </a:t>
            </a:r>
            <a:r>
              <a:rPr lang="zh-CN" altLang="en-US" sz="1800" dirty="0"/>
              <a:t>的文件</a:t>
            </a:r>
          </a:p>
          <a:p>
            <a:pPr marL="457188" lvl="1" indent="0">
              <a:buNone/>
            </a:pPr>
            <a:r>
              <a:rPr lang="zh-CN" altLang="en-US" dirty="0"/>
              <a:t>              </a:t>
            </a:r>
            <a:r>
              <a:rPr lang="en-US" altLang="zh-CN" dirty="0" err="1"/>
              <a:t>Transfertime</a:t>
            </a:r>
            <a:r>
              <a:rPr lang="en-US" altLang="zh-CN" dirty="0"/>
              <a:t>=100+</a:t>
            </a:r>
            <a:r>
              <a:rPr lang="zh-CN" altLang="en-US" dirty="0"/>
              <a:t>（</a:t>
            </a:r>
            <a:r>
              <a:rPr lang="en-US" altLang="zh-CN" dirty="0"/>
              <a:t>1/1Gbps</a:t>
            </a:r>
            <a:r>
              <a:rPr lang="zh-CN" altLang="en-US" dirty="0"/>
              <a:t>）</a:t>
            </a:r>
            <a:r>
              <a:rPr lang="en-US" altLang="zh-CN" dirty="0"/>
              <a:t>*1MB=108ms  </a:t>
            </a:r>
          </a:p>
          <a:p>
            <a:pPr marL="457188" lvl="1" indent="0">
              <a:buNone/>
            </a:pPr>
            <a:r>
              <a:rPr lang="en-US" altLang="zh-CN" dirty="0"/>
              <a:t>                                                       </a:t>
            </a:r>
            <a:r>
              <a:rPr lang="en-US" altLang="zh-CN" sz="1800" dirty="0"/>
              <a:t>(</a:t>
            </a:r>
            <a:r>
              <a:rPr lang="zh-CN" altLang="en-US" sz="1800" dirty="0"/>
              <a:t>此时</a:t>
            </a:r>
            <a:r>
              <a:rPr lang="en-US" altLang="zh-CN" sz="1800" dirty="0" err="1"/>
              <a:t>Transfertime</a:t>
            </a:r>
            <a:r>
              <a:rPr lang="zh-CN" altLang="en-US" sz="1800" dirty="0"/>
              <a:t>由往返时间</a:t>
            </a:r>
            <a:r>
              <a:rPr lang="en-US" altLang="zh-CN" sz="1800" dirty="0"/>
              <a:t>RTT</a:t>
            </a:r>
            <a:r>
              <a:rPr lang="zh-CN" altLang="en-US" sz="1800" dirty="0"/>
              <a:t>决定</a:t>
            </a:r>
            <a:r>
              <a:rPr lang="en-US" altLang="zh-CN" sz="1800" dirty="0"/>
              <a:t>)</a:t>
            </a:r>
            <a:endParaRPr lang="en-US" altLang="zh-CN" dirty="0"/>
          </a:p>
          <a:p>
            <a:pPr marL="457188" lvl="1" indent="0">
              <a:buNone/>
            </a:pPr>
            <a:r>
              <a:rPr lang="en-US" altLang="zh-CN" dirty="0"/>
              <a:t>              Throughput=1MB/108ms=74.1 Mbps</a:t>
            </a:r>
          </a:p>
          <a:p>
            <a:pPr>
              <a:lnSpc>
                <a:spcPct val="100000"/>
              </a:lnSpc>
              <a:spcBef>
                <a:spcPts val="3000"/>
              </a:spcBef>
            </a:pPr>
            <a:r>
              <a:rPr lang="zh-CN" altLang="en-US" sz="2000" dirty="0"/>
              <a:t>传输更大量的数据有助于提高吞吐量，当数据量趋于无限大时，吞吐量将接近网络带宽</a:t>
            </a:r>
            <a:endParaRPr lang="en-US" altLang="zh-CN" sz="2000" dirty="0"/>
          </a:p>
          <a:p>
            <a:pPr lvl="1">
              <a:spcBef>
                <a:spcPts val="600"/>
              </a:spcBef>
            </a:pPr>
            <a:r>
              <a:rPr lang="zh-CN" altLang="en-US" sz="1600" dirty="0"/>
              <a:t>对网络结点的转发性能进行测量时，往往更关注转发小包</a:t>
            </a:r>
            <a:r>
              <a:rPr lang="zh-CN" altLang="en-US" sz="1600"/>
              <a:t>的吞吐量</a:t>
            </a:r>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54</a:t>
            </a:fld>
            <a:endParaRPr lang="zh-CN" altLang="en-US" dirty="0"/>
          </a:p>
        </p:txBody>
      </p:sp>
    </p:spTree>
    <p:extLst>
      <p:ext uri="{BB962C8B-B14F-4D97-AF65-F5344CB8AC3E}">
        <p14:creationId xmlns:p14="http://schemas.microsoft.com/office/powerpoint/2010/main" val="31762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dissolv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时延</a:t>
            </a:r>
            <a:r>
              <a:rPr lang="en-US" altLang="zh-CN" dirty="0"/>
              <a:t>/</a:t>
            </a:r>
            <a:r>
              <a:rPr lang="zh-CN" altLang="en-US" dirty="0"/>
              <a:t>延迟</a:t>
            </a:r>
          </a:p>
        </p:txBody>
      </p:sp>
      <p:sp>
        <p:nvSpPr>
          <p:cNvPr id="3" name="内容占位符 2"/>
          <p:cNvSpPr>
            <a:spLocks noGrp="1"/>
          </p:cNvSpPr>
          <p:nvPr>
            <p:ph idx="1"/>
          </p:nvPr>
        </p:nvSpPr>
        <p:spPr/>
        <p:txBody>
          <a:bodyPr/>
          <a:lstStyle/>
          <a:p>
            <a:r>
              <a:rPr lang="zh-CN" altLang="en-US" dirty="0"/>
              <a:t>时延</a:t>
            </a:r>
            <a:r>
              <a:rPr lang="en-US" altLang="zh-CN" dirty="0"/>
              <a:t>/</a:t>
            </a:r>
            <a:r>
              <a:rPr lang="zh-CN" altLang="en-US" dirty="0"/>
              <a:t>延迟</a:t>
            </a:r>
            <a:r>
              <a:rPr lang="en-US" altLang="zh-CN" dirty="0"/>
              <a:t>(latency/delay)</a:t>
            </a:r>
          </a:p>
          <a:p>
            <a:pPr lvl="1"/>
            <a:r>
              <a:rPr lang="zh-CN" altLang="en-US" dirty="0"/>
              <a:t>数据从网络的一段传送到另一端所需花费的时间</a:t>
            </a:r>
            <a:endParaRPr lang="en-US" altLang="zh-CN" dirty="0"/>
          </a:p>
          <a:p>
            <a:pPr>
              <a:spcBef>
                <a:spcPts val="1800"/>
              </a:spcBef>
            </a:pPr>
            <a:r>
              <a:rPr lang="zh-CN" altLang="en-US" dirty="0"/>
              <a:t>往返时间</a:t>
            </a:r>
            <a:r>
              <a:rPr lang="en-US" altLang="zh-CN" dirty="0"/>
              <a:t>RTT (round-trip time)</a:t>
            </a:r>
          </a:p>
          <a:p>
            <a:pPr lvl="1"/>
            <a:r>
              <a:rPr lang="zh-CN" altLang="en-US" dirty="0"/>
              <a:t>数据从网络的一端传到另一端并返回所花费的时间</a:t>
            </a:r>
            <a:endParaRPr lang="en-US" altLang="zh-CN" dirty="0"/>
          </a:p>
          <a:p>
            <a:pPr>
              <a:spcBef>
                <a:spcPts val="1800"/>
              </a:spcBef>
            </a:pPr>
            <a:r>
              <a:rPr lang="zh-CN" altLang="en-US" dirty="0"/>
              <a:t>时延由四部分组成</a:t>
            </a:r>
            <a:endParaRPr lang="en-US" altLang="zh-CN" dirty="0"/>
          </a:p>
          <a:p>
            <a:pPr lvl="1"/>
            <a:r>
              <a:rPr lang="zh-CN" altLang="en-US" dirty="0"/>
              <a:t>总时延</a:t>
            </a:r>
            <a:r>
              <a:rPr lang="en-US" altLang="zh-CN" dirty="0"/>
              <a:t> = </a:t>
            </a:r>
            <a:r>
              <a:rPr lang="zh-CN" altLang="en-US" dirty="0"/>
              <a:t>发送时延</a:t>
            </a:r>
            <a:r>
              <a:rPr lang="en-US" altLang="zh-CN" dirty="0"/>
              <a:t>+</a:t>
            </a:r>
            <a:r>
              <a:rPr lang="zh-CN" altLang="en-US" dirty="0"/>
              <a:t>传播时延</a:t>
            </a:r>
            <a:r>
              <a:rPr lang="en-US" altLang="zh-CN" dirty="0"/>
              <a:t>+</a:t>
            </a:r>
            <a:r>
              <a:rPr lang="zh-CN" altLang="en-US" dirty="0"/>
              <a:t>处理时延</a:t>
            </a:r>
            <a:r>
              <a:rPr lang="en-US" altLang="zh-CN" dirty="0"/>
              <a:t>+</a:t>
            </a:r>
            <a:r>
              <a:rPr lang="zh-CN" altLang="en-US" dirty="0"/>
              <a:t>排队时延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55</a:t>
            </a:fld>
            <a:endParaRPr lang="zh-CN" altLang="en-US" dirty="0"/>
          </a:p>
        </p:txBody>
      </p:sp>
    </p:spTree>
    <p:extLst>
      <p:ext uri="{BB962C8B-B14F-4D97-AF65-F5344CB8AC3E}">
        <p14:creationId xmlns:p14="http://schemas.microsoft.com/office/powerpoint/2010/main" val="252611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时延</a:t>
            </a:r>
            <a:r>
              <a:rPr lang="en-US" altLang="zh-CN" dirty="0"/>
              <a:t>/</a:t>
            </a:r>
            <a:r>
              <a:rPr lang="zh-CN" altLang="en-US" dirty="0"/>
              <a:t>延迟</a:t>
            </a:r>
          </a:p>
        </p:txBody>
      </p:sp>
      <p:sp>
        <p:nvSpPr>
          <p:cNvPr id="3" name="内容占位符 2"/>
          <p:cNvSpPr>
            <a:spLocks noGrp="1"/>
          </p:cNvSpPr>
          <p:nvPr>
            <p:ph idx="1"/>
          </p:nvPr>
        </p:nvSpPr>
        <p:spPr>
          <a:xfrm>
            <a:off x="457200" y="1444979"/>
            <a:ext cx="8229600" cy="1456718"/>
          </a:xfrm>
        </p:spPr>
        <p:txBody>
          <a:bodyPr/>
          <a:lstStyle/>
          <a:p>
            <a:r>
              <a:rPr lang="zh-CN" altLang="en-US" dirty="0"/>
              <a:t>发送时延</a:t>
            </a:r>
            <a:endParaRPr lang="en-US" altLang="zh-CN" dirty="0"/>
          </a:p>
          <a:p>
            <a:pPr lvl="1"/>
            <a:r>
              <a:rPr lang="zh-CN" altLang="en-US" dirty="0"/>
              <a:t>发送数据时，数据块从结点进入到传输介质所需要的时间</a:t>
            </a:r>
            <a:endParaRPr lang="en-US" altLang="zh-CN" dirty="0"/>
          </a:p>
          <a:p>
            <a:pPr lvl="2">
              <a:spcBef>
                <a:spcPts val="600"/>
              </a:spcBef>
            </a:pPr>
            <a:r>
              <a:rPr lang="zh-CN" altLang="en-US" dirty="0"/>
              <a:t>即从发送第一个比特起，到最后一个比特发送完毕所需的时间</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56</a:t>
            </a:fld>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780031" y="2828545"/>
                <a:ext cx="5205985" cy="908531"/>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ea typeface="黑体" panose="02010609060101010101" pitchFamily="49" charset="-122"/>
                  </a:rPr>
                  <a:t>发送时延 </a:t>
                </a:r>
                <a:r>
                  <a:rPr lang="en-US" altLang="zh-CN" dirty="0">
                    <a:solidFill>
                      <a:schemeClr val="tx1"/>
                    </a:solidFill>
                    <a:latin typeface="Calibri" panose="020F0502020204030204" pitchFamily="34" charset="0"/>
                    <a:ea typeface="黑体" panose="02010609060101010101" pitchFamily="49" charset="-122"/>
                  </a:rPr>
                  <a:t>= </a:t>
                </a:r>
                <a14:m>
                  <m:oMath xmlns:m="http://schemas.openxmlformats.org/officeDocument/2006/math">
                    <m:f>
                      <m:fPr>
                        <m:ctrlPr>
                          <a:rPr lang="en-US" altLang="zh-CN" i="1">
                            <a:solidFill>
                              <a:schemeClr val="tx1"/>
                            </a:solidFill>
                            <a:latin typeface="Cambria Math" panose="02040503050406030204" pitchFamily="18" charset="0"/>
                            <a:ea typeface="黑体" panose="02010609060101010101" pitchFamily="49" charset="-122"/>
                          </a:rPr>
                        </m:ctrlPr>
                      </m:fPr>
                      <m:num>
                        <m:r>
                          <a:rPr lang="zh-CN" altLang="en-US">
                            <a:solidFill>
                              <a:schemeClr val="tx1"/>
                            </a:solidFill>
                            <a:latin typeface="Cambria Math" panose="02040503050406030204" pitchFamily="18" charset="0"/>
                            <a:ea typeface="黑体" panose="02010609060101010101" pitchFamily="49" charset="-122"/>
                          </a:rPr>
                          <m:t>数据块长度</m:t>
                        </m:r>
                        <m:r>
                          <a:rPr lang="en-US" altLang="zh-CN">
                            <a:solidFill>
                              <a:schemeClr val="tx1"/>
                            </a:solidFill>
                            <a:latin typeface="Cambria Math" panose="02040503050406030204" pitchFamily="18" charset="0"/>
                            <a:ea typeface="黑体" panose="02010609060101010101" pitchFamily="49" charset="-122"/>
                          </a:rPr>
                          <m:t>(</m:t>
                        </m:r>
                        <m:r>
                          <a:rPr lang="en-US" altLang="zh-CN">
                            <a:solidFill>
                              <a:schemeClr val="tx1"/>
                            </a:solidFill>
                            <a:latin typeface="Cambria Math" panose="02040503050406030204" pitchFamily="18" charset="0"/>
                            <a:ea typeface="黑体" panose="02010609060101010101" pitchFamily="49" charset="-122"/>
                          </a:rPr>
                          <m:t>𝑏</m:t>
                        </m:r>
                        <m:r>
                          <a:rPr lang="en-US" altLang="zh-CN">
                            <a:solidFill>
                              <a:schemeClr val="tx1"/>
                            </a:solidFill>
                            <a:latin typeface="Cambria Math" panose="02040503050406030204" pitchFamily="18" charset="0"/>
                            <a:ea typeface="黑体" panose="02010609060101010101" pitchFamily="49" charset="-122"/>
                          </a:rPr>
                          <m:t>)</m:t>
                        </m:r>
                      </m:num>
                      <m:den>
                        <m:r>
                          <a:rPr lang="zh-CN" altLang="en-US">
                            <a:solidFill>
                              <a:schemeClr val="tx1"/>
                            </a:solidFill>
                            <a:latin typeface="Cambria Math" panose="02040503050406030204" pitchFamily="18" charset="0"/>
                            <a:ea typeface="黑体" panose="02010609060101010101" pitchFamily="49" charset="-122"/>
                          </a:rPr>
                          <m:t>发送速率</m:t>
                        </m:r>
                        <m:r>
                          <a:rPr lang="en-US" altLang="zh-CN">
                            <a:solidFill>
                              <a:schemeClr val="tx1"/>
                            </a:solidFill>
                            <a:latin typeface="Cambria Math" panose="02040503050406030204" pitchFamily="18" charset="0"/>
                            <a:ea typeface="黑体" panose="02010609060101010101" pitchFamily="49" charset="-122"/>
                          </a:rPr>
                          <m:t> (</m:t>
                        </m:r>
                        <m:f>
                          <m:fPr>
                            <m:type m:val="lin"/>
                            <m:ctrlPr>
                              <a:rPr lang="en-US" altLang="zh-CN" i="1">
                                <a:solidFill>
                                  <a:schemeClr val="tx1"/>
                                </a:solidFill>
                                <a:latin typeface="Cambria Math" panose="02040503050406030204" pitchFamily="18" charset="0"/>
                                <a:ea typeface="黑体" panose="02010609060101010101" pitchFamily="49" charset="-122"/>
                              </a:rPr>
                            </m:ctrlPr>
                          </m:fPr>
                          <m:num>
                            <m:r>
                              <a:rPr lang="en-US" altLang="zh-CN">
                                <a:solidFill>
                                  <a:schemeClr val="tx1"/>
                                </a:solidFill>
                                <a:latin typeface="Cambria Math" panose="02040503050406030204" pitchFamily="18" charset="0"/>
                                <a:ea typeface="黑体" panose="02010609060101010101" pitchFamily="49" charset="-122"/>
                              </a:rPr>
                              <m:t>𝑏</m:t>
                            </m:r>
                          </m:num>
                          <m:den>
                            <m:r>
                              <a:rPr lang="en-US" altLang="zh-CN">
                                <a:solidFill>
                                  <a:schemeClr val="tx1"/>
                                </a:solidFill>
                                <a:latin typeface="Cambria Math" panose="02040503050406030204" pitchFamily="18" charset="0"/>
                                <a:ea typeface="黑体" panose="02010609060101010101" pitchFamily="49" charset="-122"/>
                              </a:rPr>
                              <m:t>𝑠</m:t>
                            </m:r>
                          </m:den>
                        </m:f>
                        <m:r>
                          <a:rPr lang="en-US" altLang="zh-CN">
                            <a:solidFill>
                              <a:schemeClr val="tx1"/>
                            </a:solidFill>
                            <a:latin typeface="Cambria Math" panose="02040503050406030204" pitchFamily="18" charset="0"/>
                            <a:ea typeface="黑体" panose="02010609060101010101" pitchFamily="49" charset="-122"/>
                          </a:rPr>
                          <m:t>)</m:t>
                        </m:r>
                      </m:den>
                    </m:f>
                  </m:oMath>
                </a14:m>
                <a:endParaRPr lang="zh-CN" altLang="en-US" dirty="0">
                  <a:solidFill>
                    <a:schemeClr val="tx1"/>
                  </a:solidFill>
                  <a:latin typeface="Calibri" panose="020F0502020204030204" pitchFamily="34" charset="0"/>
                  <a:ea typeface="黑体" panose="020106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1780031" y="2828545"/>
                <a:ext cx="5205985" cy="908531"/>
              </a:xfrm>
              <a:prstGeom prst="rect">
                <a:avLst/>
              </a:prstGeom>
              <a:blipFill rotWithShape="0">
                <a:blip r:embed="rId3" cstate="print"/>
                <a:stretch>
                  <a:fillRect/>
                </a:stretch>
              </a:blipFill>
              <a:ln>
                <a:noFill/>
              </a:ln>
            </p:spPr>
            <p:txBody>
              <a:bodyPr/>
              <a:lstStyle/>
              <a:p>
                <a:r>
                  <a:rPr lang="zh-CN" altLang="en-US">
                    <a:noFill/>
                  </a:rPr>
                  <a:t> </a:t>
                </a:r>
              </a:p>
            </p:txBody>
          </p:sp>
        </mc:Fallback>
      </mc:AlternateContent>
      <p:sp>
        <p:nvSpPr>
          <p:cNvPr id="6" name="内容占位符 2"/>
          <p:cNvSpPr txBox="1">
            <a:spLocks/>
          </p:cNvSpPr>
          <p:nvPr/>
        </p:nvSpPr>
        <p:spPr bwMode="auto">
          <a:xfrm>
            <a:off x="457199" y="3810228"/>
            <a:ext cx="8370712" cy="20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传播时延</a:t>
            </a:r>
            <a:endParaRPr lang="en-US" altLang="zh-CN" kern="0" dirty="0"/>
          </a:p>
          <a:p>
            <a:pPr lvl="1"/>
            <a:r>
              <a:rPr lang="zh-CN" altLang="en-US" kern="0" dirty="0"/>
              <a:t>电磁波在信道中需要传播一定的距离而花费的时间</a:t>
            </a:r>
            <a:endParaRPr lang="en-US" altLang="zh-CN" kern="0" dirty="0"/>
          </a:p>
          <a:p>
            <a:pPr lvl="2">
              <a:spcBef>
                <a:spcPts val="600"/>
              </a:spcBef>
            </a:pPr>
            <a:r>
              <a:rPr lang="zh-CN" altLang="en-US" kern="0" dirty="0"/>
              <a:t>在不同介质的信道中的传播速度不同：光纤</a:t>
            </a:r>
            <a:r>
              <a:rPr lang="en-US" altLang="zh-CN" kern="0" dirty="0"/>
              <a:t>2</a:t>
            </a:r>
            <a:r>
              <a:rPr lang="zh-CN" altLang="en-US" kern="0" dirty="0"/>
              <a:t>*</a:t>
            </a:r>
            <a:r>
              <a:rPr lang="en-US" altLang="zh-CN" kern="0" dirty="0"/>
              <a:t>10</a:t>
            </a:r>
            <a:r>
              <a:rPr lang="en-US" altLang="zh-CN" kern="0" baseline="30000" dirty="0"/>
              <a:t>8</a:t>
            </a:r>
            <a:r>
              <a:rPr lang="en-US" altLang="zh-CN" kern="0" dirty="0"/>
              <a:t>m/s, </a:t>
            </a:r>
            <a:r>
              <a:rPr lang="zh-CN" altLang="en-US" kern="0" dirty="0"/>
              <a:t>电缆</a:t>
            </a:r>
            <a:r>
              <a:rPr lang="en-US" altLang="zh-CN" kern="0" dirty="0"/>
              <a:t>2.3</a:t>
            </a:r>
            <a:r>
              <a:rPr lang="zh-CN" altLang="en-US" kern="0" dirty="0"/>
              <a:t>*</a:t>
            </a:r>
            <a:r>
              <a:rPr lang="en-US" altLang="zh-CN" kern="0" dirty="0"/>
              <a:t>10</a:t>
            </a:r>
            <a:r>
              <a:rPr lang="en-US" altLang="zh-CN" kern="0" baseline="30000" dirty="0"/>
              <a:t>8</a:t>
            </a:r>
            <a:r>
              <a:rPr lang="en-US" altLang="zh-CN" kern="0" dirty="0"/>
              <a:t>m/s</a:t>
            </a:r>
          </a:p>
          <a:p>
            <a:pPr lvl="2">
              <a:spcBef>
                <a:spcPts val="600"/>
              </a:spcBef>
            </a:pPr>
            <a:r>
              <a:rPr lang="zh-CN" altLang="en-US" kern="0" dirty="0"/>
              <a:t>注意</a:t>
            </a:r>
            <a:r>
              <a:rPr lang="en-US" altLang="zh-CN" kern="0" dirty="0"/>
              <a:t>: </a:t>
            </a:r>
            <a:r>
              <a:rPr lang="zh-CN" altLang="en-US" kern="0" dirty="0"/>
              <a:t>信号</a:t>
            </a:r>
            <a:r>
              <a:rPr lang="zh-CN" altLang="en-US" kern="0" dirty="0">
                <a:solidFill>
                  <a:schemeClr val="accent5">
                    <a:lumMod val="50000"/>
                  </a:schemeClr>
                </a:solidFill>
              </a:rPr>
              <a:t>传输速率</a:t>
            </a:r>
            <a:r>
              <a:rPr lang="en-US" altLang="zh-CN" kern="0" dirty="0">
                <a:solidFill>
                  <a:schemeClr val="accent5">
                    <a:lumMod val="50000"/>
                  </a:schemeClr>
                </a:solidFill>
              </a:rPr>
              <a:t>(</a:t>
            </a:r>
            <a:r>
              <a:rPr lang="zh-CN" altLang="en-US" kern="0" dirty="0">
                <a:solidFill>
                  <a:schemeClr val="accent5">
                    <a:lumMod val="50000"/>
                  </a:schemeClr>
                </a:solidFill>
              </a:rPr>
              <a:t>即发送速率</a:t>
            </a:r>
            <a:r>
              <a:rPr lang="en-US" altLang="zh-CN" kern="0" dirty="0">
                <a:solidFill>
                  <a:schemeClr val="accent5">
                    <a:lumMod val="50000"/>
                  </a:schemeClr>
                </a:solidFill>
              </a:rPr>
              <a:t>)</a:t>
            </a:r>
            <a:r>
              <a:rPr lang="zh-CN" altLang="en-US" kern="0" dirty="0"/>
              <a:t>和信号在信道上的</a:t>
            </a:r>
            <a:r>
              <a:rPr lang="zh-CN" altLang="en-US" kern="0" dirty="0">
                <a:solidFill>
                  <a:schemeClr val="accent5">
                    <a:lumMod val="50000"/>
                  </a:schemeClr>
                </a:solidFill>
              </a:rPr>
              <a:t>传播速率</a:t>
            </a:r>
            <a:r>
              <a:rPr lang="zh-CN" altLang="en-US" kern="0" dirty="0"/>
              <a:t>是完全不同的概念</a:t>
            </a:r>
            <a:endParaRPr lang="en-US" altLang="zh-CN" kern="0" dirty="0"/>
          </a:p>
        </p:txBody>
      </p:sp>
      <mc:AlternateContent xmlns:mc="http://schemas.openxmlformats.org/markup-compatibility/2006" xmlns:a14="http://schemas.microsoft.com/office/drawing/2010/main">
        <mc:Choice Requires="a14">
          <p:sp>
            <p:nvSpPr>
              <p:cNvPr id="7" name="矩形 6"/>
              <p:cNvSpPr/>
              <p:nvPr/>
            </p:nvSpPr>
            <p:spPr>
              <a:xfrm>
                <a:off x="1780031" y="5827778"/>
                <a:ext cx="5547361" cy="908531"/>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Calibri" panose="020F0502020204030204" pitchFamily="34" charset="0"/>
                    <a:ea typeface="黑体" panose="02010609060101010101" pitchFamily="49" charset="-122"/>
                  </a:rPr>
                  <a:t>传播时延 </a:t>
                </a:r>
                <a:r>
                  <a:rPr lang="en-US" altLang="zh-CN" dirty="0">
                    <a:solidFill>
                      <a:schemeClr val="tx1"/>
                    </a:solidFill>
                    <a:latin typeface="Calibri" panose="020F0502020204030204" pitchFamily="34" charset="0"/>
                    <a:ea typeface="黑体" panose="02010609060101010101" pitchFamily="49" charset="-122"/>
                  </a:rPr>
                  <a:t>= </a:t>
                </a:r>
                <a14:m>
                  <m:oMath xmlns:m="http://schemas.openxmlformats.org/officeDocument/2006/math">
                    <m:f>
                      <m:fPr>
                        <m:ctrlPr>
                          <a:rPr lang="en-US" altLang="zh-CN" i="1">
                            <a:solidFill>
                              <a:schemeClr val="tx1"/>
                            </a:solidFill>
                            <a:latin typeface="Cambria Math" panose="02040503050406030204" pitchFamily="18" charset="0"/>
                            <a:ea typeface="黑体" panose="02010609060101010101" pitchFamily="49" charset="-122"/>
                          </a:rPr>
                        </m:ctrlPr>
                      </m:fPr>
                      <m:num>
                        <m:r>
                          <a:rPr lang="zh-CN" altLang="en-US" i="1" smtClean="0">
                            <a:solidFill>
                              <a:schemeClr val="tx1"/>
                            </a:solidFill>
                            <a:latin typeface="Cambria Math" panose="02040503050406030204" pitchFamily="18" charset="0"/>
                            <a:ea typeface="黑体" panose="02010609060101010101" pitchFamily="49" charset="-122"/>
                          </a:rPr>
                          <m:t>信道</m:t>
                        </m:r>
                        <m:r>
                          <a:rPr lang="zh-CN" altLang="en-US">
                            <a:solidFill>
                              <a:schemeClr val="tx1"/>
                            </a:solidFill>
                            <a:latin typeface="Cambria Math" panose="02040503050406030204" pitchFamily="18" charset="0"/>
                            <a:ea typeface="黑体" panose="02010609060101010101" pitchFamily="49" charset="-122"/>
                          </a:rPr>
                          <m:t>长度</m:t>
                        </m:r>
                        <m:r>
                          <a:rPr lang="en-US" altLang="zh-CN">
                            <a:solidFill>
                              <a:schemeClr val="tx1"/>
                            </a:solidFill>
                            <a:latin typeface="Cambria Math" panose="02040503050406030204" pitchFamily="18" charset="0"/>
                            <a:ea typeface="黑体" panose="02010609060101010101" pitchFamily="49" charset="-122"/>
                          </a:rPr>
                          <m:t>(</m:t>
                        </m:r>
                        <m:r>
                          <m:rPr>
                            <m:sty m:val="p"/>
                          </m:rPr>
                          <a:rPr lang="en-US" altLang="zh-CN" i="1" smtClean="0">
                            <a:solidFill>
                              <a:schemeClr val="tx1"/>
                            </a:solidFill>
                            <a:latin typeface="Cambria Math" panose="02040503050406030204" pitchFamily="18" charset="0"/>
                            <a:ea typeface="黑体" panose="02010609060101010101" pitchFamily="49" charset="-122"/>
                          </a:rPr>
                          <m:t>m</m:t>
                        </m:r>
                        <m:r>
                          <a:rPr lang="en-US" altLang="zh-CN">
                            <a:solidFill>
                              <a:schemeClr val="tx1"/>
                            </a:solidFill>
                            <a:latin typeface="Cambria Math" panose="02040503050406030204" pitchFamily="18" charset="0"/>
                            <a:ea typeface="黑体" panose="02010609060101010101" pitchFamily="49" charset="-122"/>
                          </a:rPr>
                          <m:t>)</m:t>
                        </m:r>
                      </m:num>
                      <m:den>
                        <m:r>
                          <a:rPr lang="zh-CN" altLang="en-US" i="1">
                            <a:solidFill>
                              <a:schemeClr val="tx1"/>
                            </a:solidFill>
                            <a:latin typeface="Cambria Math" panose="02040503050406030204" pitchFamily="18" charset="0"/>
                            <a:ea typeface="黑体" panose="02010609060101010101" pitchFamily="49" charset="-122"/>
                          </a:rPr>
                          <m:t>信号在信道上的传播速率</m:t>
                        </m:r>
                        <m:r>
                          <a:rPr lang="en-US" altLang="zh-CN">
                            <a:solidFill>
                              <a:schemeClr val="tx1"/>
                            </a:solidFill>
                            <a:latin typeface="Cambria Math" panose="02040503050406030204" pitchFamily="18" charset="0"/>
                            <a:ea typeface="黑体" panose="02010609060101010101" pitchFamily="49" charset="-122"/>
                          </a:rPr>
                          <m:t>(</m:t>
                        </m:r>
                        <m:f>
                          <m:fPr>
                            <m:type m:val="lin"/>
                            <m:ctrlPr>
                              <a:rPr lang="en-US" altLang="zh-CN" i="1">
                                <a:solidFill>
                                  <a:schemeClr val="tx1"/>
                                </a:solidFill>
                                <a:latin typeface="Cambria Math" panose="02040503050406030204" pitchFamily="18" charset="0"/>
                                <a:ea typeface="黑体" panose="02010609060101010101" pitchFamily="49" charset="-122"/>
                              </a:rPr>
                            </m:ctrlPr>
                          </m:fPr>
                          <m:num>
                            <m:r>
                              <m:rPr>
                                <m:sty m:val="p"/>
                              </m:rPr>
                              <a:rPr lang="en-US" altLang="zh-CN" b="0" i="0" smtClean="0">
                                <a:solidFill>
                                  <a:schemeClr val="tx1"/>
                                </a:solidFill>
                                <a:latin typeface="Cambria Math" panose="02040503050406030204" pitchFamily="18" charset="0"/>
                                <a:ea typeface="黑体" panose="02010609060101010101" pitchFamily="49" charset="-122"/>
                              </a:rPr>
                              <m:t>m</m:t>
                            </m:r>
                          </m:num>
                          <m:den>
                            <m:r>
                              <a:rPr lang="en-US" altLang="zh-CN">
                                <a:solidFill>
                                  <a:schemeClr val="tx1"/>
                                </a:solidFill>
                                <a:latin typeface="Cambria Math" panose="02040503050406030204" pitchFamily="18" charset="0"/>
                                <a:ea typeface="黑体" panose="02010609060101010101" pitchFamily="49" charset="-122"/>
                              </a:rPr>
                              <m:t>𝑠</m:t>
                            </m:r>
                          </m:den>
                        </m:f>
                        <m:r>
                          <a:rPr lang="en-US" altLang="zh-CN">
                            <a:solidFill>
                              <a:schemeClr val="tx1"/>
                            </a:solidFill>
                            <a:latin typeface="Cambria Math" panose="02040503050406030204" pitchFamily="18" charset="0"/>
                            <a:ea typeface="黑体" panose="02010609060101010101" pitchFamily="49" charset="-122"/>
                          </a:rPr>
                          <m:t>)</m:t>
                        </m:r>
                      </m:den>
                    </m:f>
                  </m:oMath>
                </a14:m>
                <a:endParaRPr lang="zh-CN" altLang="en-US" dirty="0">
                  <a:solidFill>
                    <a:schemeClr val="tx1"/>
                  </a:solidFill>
                  <a:latin typeface="Calibri" panose="020F0502020204030204" pitchFamily="34" charset="0"/>
                  <a:ea typeface="黑体" panose="02010609060101010101" pitchFamily="49"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1780031" y="5827778"/>
                <a:ext cx="5547361" cy="908531"/>
              </a:xfrm>
              <a:prstGeom prst="rect">
                <a:avLst/>
              </a:prstGeom>
              <a:blipFill rotWithShape="0">
                <a:blip r:embed="rId4" cstate="print"/>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7677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dissolve">
                                      <p:cBhvr>
                                        <p:cTn id="25" dur="500"/>
                                        <p:tgtEl>
                                          <p:spTgt spid="6">
                                            <p:txEl>
                                              <p:pRg st="1" end="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dissolve">
                                      <p:cBhvr>
                                        <p:cTn id="28" dur="500"/>
                                        <p:tgtEl>
                                          <p:spTgt spid="6">
                                            <p:txEl>
                                              <p:pRg st="2" end="2"/>
                                            </p:txEl>
                                          </p:spTgt>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dissolv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时延</a:t>
            </a:r>
            <a:r>
              <a:rPr lang="en-US" altLang="zh-CN" dirty="0"/>
              <a:t>/</a:t>
            </a:r>
            <a:r>
              <a:rPr lang="zh-CN" altLang="en-US" dirty="0"/>
              <a:t>延迟</a:t>
            </a:r>
          </a:p>
        </p:txBody>
      </p:sp>
      <p:sp>
        <p:nvSpPr>
          <p:cNvPr id="3" name="内容占位符 2"/>
          <p:cNvSpPr>
            <a:spLocks noGrp="1"/>
          </p:cNvSpPr>
          <p:nvPr>
            <p:ph idx="1"/>
          </p:nvPr>
        </p:nvSpPr>
        <p:spPr>
          <a:xfrm>
            <a:off x="457200" y="1444978"/>
            <a:ext cx="8229600" cy="3773197"/>
          </a:xfrm>
        </p:spPr>
        <p:txBody>
          <a:bodyPr/>
          <a:lstStyle/>
          <a:p>
            <a:r>
              <a:rPr lang="zh-CN" altLang="en-US" dirty="0"/>
              <a:t>处理时延</a:t>
            </a:r>
            <a:endParaRPr lang="en-US" altLang="zh-CN" dirty="0"/>
          </a:p>
          <a:p>
            <a:pPr lvl="1"/>
            <a:r>
              <a:rPr lang="zh-CN" altLang="en-US" dirty="0"/>
              <a:t>主机或路由器在收到分组时进行一些必要的处理所花费的时间</a:t>
            </a:r>
            <a:endParaRPr lang="en-US" altLang="zh-CN" dirty="0"/>
          </a:p>
          <a:p>
            <a:pPr lvl="2">
              <a:spcBef>
                <a:spcPts val="600"/>
              </a:spcBef>
            </a:pPr>
            <a:r>
              <a:rPr lang="zh-CN" altLang="en-US" dirty="0"/>
              <a:t>比如分析分组首部、差错检验、查找路由等</a:t>
            </a:r>
            <a:endParaRPr lang="en-US" altLang="zh-CN" dirty="0"/>
          </a:p>
          <a:p>
            <a:r>
              <a:rPr lang="zh-CN" altLang="en-US" dirty="0"/>
              <a:t>排队时延</a:t>
            </a:r>
            <a:endParaRPr lang="en-US" altLang="zh-CN" dirty="0"/>
          </a:p>
          <a:p>
            <a:pPr lvl="1"/>
            <a:r>
              <a:rPr lang="zh-CN" altLang="en-US" dirty="0"/>
              <a:t>结点缓存队列中分组排队所经历的时延</a:t>
            </a:r>
            <a:endParaRPr lang="en-US" altLang="zh-CN" dirty="0"/>
          </a:p>
          <a:p>
            <a:pPr lvl="2">
              <a:spcBef>
                <a:spcPts val="600"/>
              </a:spcBef>
            </a:pPr>
            <a:r>
              <a:rPr lang="zh-CN" altLang="en-US" dirty="0"/>
              <a:t>排队时延的长短往往取决于网络中当时的通信量</a:t>
            </a:r>
            <a:endParaRPr lang="en-US" altLang="zh-CN" dirty="0"/>
          </a:p>
          <a:p>
            <a:pPr>
              <a:spcBef>
                <a:spcPts val="600"/>
              </a:spcBef>
            </a:pPr>
            <a:r>
              <a:rPr lang="zh-CN" altLang="en-US" dirty="0"/>
              <a:t>四种延迟发生的地方</a:t>
            </a:r>
            <a:endParaRPr lang="en-US" altLang="zh-CN" dirty="0"/>
          </a:p>
        </p:txBody>
      </p:sp>
      <p:sp>
        <p:nvSpPr>
          <p:cNvPr id="4" name="灯片编号占位符 3"/>
          <p:cNvSpPr>
            <a:spLocks noGrp="1"/>
          </p:cNvSpPr>
          <p:nvPr>
            <p:ph type="sldNum" sz="quarter" idx="11"/>
          </p:nvPr>
        </p:nvSpPr>
        <p:spPr>
          <a:xfrm>
            <a:off x="8827911" y="6717791"/>
            <a:ext cx="208843" cy="152401"/>
          </a:xfrm>
        </p:spPr>
        <p:txBody>
          <a:bodyPr/>
          <a:lstStyle/>
          <a:p>
            <a:fld id="{1A7A0873-376A-4A4E-91BA-7081C35D808C}" type="slidenum">
              <a:rPr lang="zh-CN" altLang="en-US" smtClean="0"/>
              <a:pPr/>
              <a:t>57</a:t>
            </a:fld>
            <a:endParaRPr lang="zh-CN" altLang="en-US" dirty="0"/>
          </a:p>
        </p:txBody>
      </p:sp>
      <p:grpSp>
        <p:nvGrpSpPr>
          <p:cNvPr id="32" name="组合 31"/>
          <p:cNvGrpSpPr/>
          <p:nvPr/>
        </p:nvGrpSpPr>
        <p:grpSpPr>
          <a:xfrm>
            <a:off x="203903" y="5070983"/>
            <a:ext cx="8797349" cy="1701245"/>
            <a:chOff x="203903" y="5070983"/>
            <a:chExt cx="8797349" cy="1701245"/>
          </a:xfrm>
        </p:grpSpPr>
        <p:sp>
          <p:nvSpPr>
            <p:cNvPr id="8" name="Rectangle 7"/>
            <p:cNvSpPr>
              <a:spLocks noChangeArrowheads="1"/>
            </p:cNvSpPr>
            <p:nvPr/>
          </p:nvSpPr>
          <p:spPr bwMode="auto">
            <a:xfrm>
              <a:off x="2209927" y="5604383"/>
              <a:ext cx="5522913"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auto">
            <a:xfrm>
              <a:off x="941515" y="5070983"/>
              <a:ext cx="1358900"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7642352" y="5070983"/>
              <a:ext cx="1358900"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1"/>
            <p:cNvGrpSpPr>
              <a:grpSpLocks/>
            </p:cNvGrpSpPr>
            <p:nvPr/>
          </p:nvGrpSpPr>
          <p:grpSpPr bwMode="auto">
            <a:xfrm>
              <a:off x="1303465" y="5478971"/>
              <a:ext cx="723900" cy="458787"/>
              <a:chOff x="1567" y="1056"/>
              <a:chExt cx="384" cy="336"/>
            </a:xfrm>
          </p:grpSpPr>
          <p:sp>
            <p:nvSpPr>
              <p:cNvPr id="12" name="Rectangle 12"/>
              <p:cNvSpPr>
                <a:spLocks noChangeArrowheads="1"/>
              </p:cNvSpPr>
              <p:nvPr/>
            </p:nvSpPr>
            <p:spPr bwMode="auto">
              <a:xfrm>
                <a:off x="1663" y="1056"/>
                <a:ext cx="288" cy="336"/>
              </a:xfrm>
              <a:prstGeom prst="rect">
                <a:avLst/>
              </a:prstGeom>
              <a:solidFill>
                <a:srgbClr val="99CCFF"/>
              </a:solidFill>
              <a:ln w="9525">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chemeClr val="bg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a:off x="1855" y="1056"/>
                <a:ext cx="0" cy="336"/>
              </a:xfrm>
              <a:prstGeom prst="line">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a:off x="1759" y="1056"/>
                <a:ext cx="0" cy="336"/>
              </a:xfrm>
              <a:prstGeom prst="line">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a:off x="1663" y="1056"/>
                <a:ext cx="0" cy="336"/>
              </a:xfrm>
              <a:prstGeom prst="line">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Line 17"/>
            <p:cNvSpPr>
              <a:spLocks noChangeShapeType="1"/>
            </p:cNvSpPr>
            <p:nvPr/>
          </p:nvSpPr>
          <p:spPr bwMode="auto">
            <a:xfrm>
              <a:off x="2022602" y="5725033"/>
              <a:ext cx="271463"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Rectangle 18"/>
            <p:cNvSpPr>
              <a:spLocks noChangeArrowheads="1"/>
            </p:cNvSpPr>
            <p:nvPr/>
          </p:nvSpPr>
          <p:spPr bwMode="auto">
            <a:xfrm>
              <a:off x="2084515" y="5631371"/>
              <a:ext cx="169862" cy="193675"/>
            </a:xfrm>
            <a:prstGeom prst="rect">
              <a:avLst/>
            </a:prstGeom>
            <a:solidFill>
              <a:schemeClr va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21"/>
            <p:cNvSpPr>
              <a:spLocks noChangeArrowheads="1"/>
            </p:cNvSpPr>
            <p:nvPr/>
          </p:nvSpPr>
          <p:spPr bwMode="auto">
            <a:xfrm>
              <a:off x="2843340" y="5656771"/>
              <a:ext cx="1266825"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26"/>
            <p:cNvSpPr>
              <a:spLocks noChangeArrowheads="1"/>
            </p:cNvSpPr>
            <p:nvPr/>
          </p:nvSpPr>
          <p:spPr bwMode="auto">
            <a:xfrm>
              <a:off x="212852" y="5656771"/>
              <a:ext cx="1268413"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27"/>
            <p:cNvSpPr>
              <a:spLocks noChangeArrowheads="1"/>
            </p:cNvSpPr>
            <p:nvPr/>
          </p:nvSpPr>
          <p:spPr bwMode="auto">
            <a:xfrm>
              <a:off x="6637465" y="5648833"/>
              <a:ext cx="1266825"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8"/>
            <p:cNvSpPr txBox="1">
              <a:spLocks noChangeArrowheads="1"/>
            </p:cNvSpPr>
            <p:nvPr/>
          </p:nvSpPr>
          <p:spPr bwMode="auto">
            <a:xfrm>
              <a:off x="4133977" y="5547233"/>
              <a:ext cx="15922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rPr>
                <a:t>1 0 1 1 0 0 1</a:t>
              </a:r>
            </a:p>
          </p:txBody>
        </p:sp>
        <p:sp>
          <p:nvSpPr>
            <p:cNvPr id="23" name="Text Box 29"/>
            <p:cNvSpPr txBox="1">
              <a:spLocks noChangeArrowheads="1"/>
            </p:cNvSpPr>
            <p:nvPr/>
          </p:nvSpPr>
          <p:spPr bwMode="auto">
            <a:xfrm>
              <a:off x="5748465" y="541388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Times New Roman" panose="02020603050405020304" pitchFamily="18" charset="0"/>
                </a:rPr>
                <a:t>…</a:t>
              </a:r>
            </a:p>
          </p:txBody>
        </p:sp>
        <p:sp>
          <p:nvSpPr>
            <p:cNvPr id="24" name="Text Box 32"/>
            <p:cNvSpPr txBox="1">
              <a:spLocks noChangeArrowheads="1"/>
            </p:cNvSpPr>
            <p:nvPr/>
          </p:nvSpPr>
          <p:spPr bwMode="auto">
            <a:xfrm>
              <a:off x="2305177" y="637590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99"/>
                  </a:solidFill>
                  <a:latin typeface="Times New Roman" panose="02020603050405020304" pitchFamily="18" charset="0"/>
                  <a:ea typeface="黑体" panose="02010609060101010101" pitchFamily="49" charset="-122"/>
                </a:rPr>
                <a:t>发送器</a:t>
              </a:r>
            </a:p>
          </p:txBody>
        </p:sp>
        <p:sp>
          <p:nvSpPr>
            <p:cNvPr id="25" name="Text Box 34"/>
            <p:cNvSpPr txBox="1">
              <a:spLocks noChangeArrowheads="1"/>
            </p:cNvSpPr>
            <p:nvPr/>
          </p:nvSpPr>
          <p:spPr bwMode="auto">
            <a:xfrm>
              <a:off x="1260602" y="589013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99"/>
                  </a:solidFill>
                  <a:latin typeface="Times New Roman" panose="02020603050405020304" pitchFamily="18" charset="0"/>
                  <a:ea typeface="黑体" panose="02010609060101010101" pitchFamily="49" charset="-122"/>
                </a:rPr>
                <a:t>队列</a:t>
              </a:r>
            </a:p>
          </p:txBody>
        </p:sp>
        <p:sp>
          <p:nvSpPr>
            <p:cNvPr id="26" name="Text Box 37"/>
            <p:cNvSpPr txBox="1">
              <a:spLocks noChangeArrowheads="1"/>
            </p:cNvSpPr>
            <p:nvPr/>
          </p:nvSpPr>
          <p:spPr bwMode="auto">
            <a:xfrm>
              <a:off x="7963572" y="6402896"/>
              <a:ext cx="8643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333399"/>
                  </a:solidFill>
                  <a:latin typeface="Times New Roman" panose="02020603050405020304" pitchFamily="18" charset="0"/>
                  <a:ea typeface="黑体" panose="02010609060101010101" pitchFamily="49" charset="-122"/>
                </a:rPr>
                <a:t>结点</a:t>
              </a:r>
              <a:r>
                <a:rPr kumimoji="1" lang="zh-CN" altLang="en-US" dirty="0">
                  <a:solidFill>
                    <a:srgbClr val="333399"/>
                  </a:solidFill>
                  <a:ea typeface="黑体" panose="02010609060101010101" pitchFamily="49" charset="-122"/>
                </a:rPr>
                <a:t> </a:t>
              </a:r>
              <a:r>
                <a:rPr kumimoji="1" lang="en-US" altLang="zh-CN" dirty="0">
                  <a:solidFill>
                    <a:srgbClr val="333399"/>
                  </a:solidFill>
                  <a:ea typeface="黑体" panose="02010609060101010101" pitchFamily="49" charset="-122"/>
                </a:rPr>
                <a:t>B</a:t>
              </a:r>
            </a:p>
          </p:txBody>
        </p:sp>
        <p:sp>
          <p:nvSpPr>
            <p:cNvPr id="27" name="Text Box 38"/>
            <p:cNvSpPr txBox="1">
              <a:spLocks noChangeArrowheads="1"/>
            </p:cNvSpPr>
            <p:nvPr/>
          </p:nvSpPr>
          <p:spPr bwMode="auto">
            <a:xfrm>
              <a:off x="1114298" y="6375908"/>
              <a:ext cx="8515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333399"/>
                  </a:solidFill>
                  <a:latin typeface="Times New Roman" panose="02020603050405020304" pitchFamily="18" charset="0"/>
                  <a:ea typeface="黑体" panose="02010609060101010101" pitchFamily="49" charset="-122"/>
                </a:rPr>
                <a:t>结点</a:t>
              </a:r>
              <a:r>
                <a:rPr kumimoji="1" lang="zh-CN" altLang="en-US" dirty="0">
                  <a:solidFill>
                    <a:srgbClr val="333399"/>
                  </a:solidFill>
                  <a:ea typeface="黑体" panose="02010609060101010101" pitchFamily="49" charset="-122"/>
                </a:rPr>
                <a:t> </a:t>
              </a:r>
              <a:r>
                <a:rPr kumimoji="1" lang="en-US" altLang="zh-CN" dirty="0">
                  <a:solidFill>
                    <a:srgbClr val="333399"/>
                  </a:solidFill>
                  <a:ea typeface="黑体" panose="02010609060101010101" pitchFamily="49" charset="-122"/>
                </a:rPr>
                <a:t>A</a:t>
              </a:r>
            </a:p>
          </p:txBody>
        </p:sp>
        <p:sp>
          <p:nvSpPr>
            <p:cNvPr id="28" name="Line 41"/>
            <p:cNvSpPr>
              <a:spLocks noChangeShapeType="1"/>
            </p:cNvSpPr>
            <p:nvPr/>
          </p:nvSpPr>
          <p:spPr bwMode="auto">
            <a:xfrm flipH="1" flipV="1">
              <a:off x="2160715" y="5799646"/>
              <a:ext cx="431800" cy="647700"/>
            </a:xfrm>
            <a:prstGeom prst="line">
              <a:avLst/>
            </a:prstGeom>
            <a:noFill/>
            <a:ln w="28575">
              <a:solidFill>
                <a:schemeClr val="tx1">
                  <a:lumMod val="65000"/>
                  <a:lumOff val="3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46"/>
            <p:cNvSpPr txBox="1">
              <a:spLocks noChangeArrowheads="1"/>
            </p:cNvSpPr>
            <p:nvPr/>
          </p:nvSpPr>
          <p:spPr bwMode="auto">
            <a:xfrm>
              <a:off x="203903" y="5355701"/>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99"/>
                  </a:solidFill>
                  <a:latin typeface="Times New Roman" panose="02020603050405020304" pitchFamily="18" charset="0"/>
                  <a:ea typeface="黑体" panose="02010609060101010101" pitchFamily="49" charset="-122"/>
                </a:rPr>
                <a:t>数据</a:t>
              </a:r>
              <a:endParaRPr kumimoji="1" lang="zh-CN" altLang="en-US">
                <a:solidFill>
                  <a:srgbClr val="333399"/>
                </a:solidFill>
                <a:ea typeface="黑体" panose="02010609060101010101" pitchFamily="49" charset="-122"/>
              </a:endParaRPr>
            </a:p>
          </p:txBody>
        </p:sp>
        <p:sp>
          <p:nvSpPr>
            <p:cNvPr id="30" name="Text Box 48"/>
            <p:cNvSpPr txBox="1">
              <a:spLocks noChangeArrowheads="1"/>
            </p:cNvSpPr>
            <p:nvPr/>
          </p:nvSpPr>
          <p:spPr bwMode="auto">
            <a:xfrm>
              <a:off x="4429252" y="591553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333399"/>
                  </a:solidFill>
                  <a:latin typeface="Times New Roman" panose="02020603050405020304" pitchFamily="18" charset="0"/>
                  <a:ea typeface="黑体" panose="02010609060101010101" pitchFamily="49" charset="-122"/>
                </a:rPr>
                <a:t>链路</a:t>
              </a:r>
              <a:endParaRPr kumimoji="1" lang="zh-CN" altLang="en-US" dirty="0">
                <a:solidFill>
                  <a:srgbClr val="333399"/>
                </a:solidFill>
                <a:ea typeface="黑体" panose="02010609060101010101" pitchFamily="49" charset="-122"/>
              </a:endParaRPr>
            </a:p>
          </p:txBody>
        </p:sp>
      </p:grpSp>
      <p:sp>
        <p:nvSpPr>
          <p:cNvPr id="34" name="线形标注 1 33"/>
          <p:cNvSpPr/>
          <p:nvPr/>
        </p:nvSpPr>
        <p:spPr>
          <a:xfrm>
            <a:off x="2376615" y="3404207"/>
            <a:ext cx="2653284" cy="813535"/>
          </a:xfrm>
          <a:prstGeom prst="borderCallout1">
            <a:avLst>
              <a:gd name="adj1" fmla="val 37483"/>
              <a:gd name="adj2" fmla="val 377"/>
              <a:gd name="adj3" fmla="val 234317"/>
              <a:gd name="adj4" fmla="val -30104"/>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黑体" panose="02010609060101010101" pitchFamily="49" charset="-122"/>
                <a:ea typeface="黑体" panose="02010609060101010101" pitchFamily="49" charset="-122"/>
              </a:rPr>
              <a:t>在结点</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中产生</a:t>
            </a:r>
            <a:r>
              <a:rPr lang="zh-CN" altLang="en-US" dirty="0">
                <a:solidFill>
                  <a:srgbClr val="FFFF00"/>
                </a:solidFill>
                <a:latin typeface="黑体" panose="02010609060101010101" pitchFamily="49" charset="-122"/>
                <a:ea typeface="黑体" panose="02010609060101010101" pitchFamily="49" charset="-122"/>
              </a:rPr>
              <a:t>处理时延</a:t>
            </a:r>
            <a:r>
              <a:rPr lang="zh-CN" altLang="en-US" dirty="0">
                <a:latin typeface="黑体" panose="02010609060101010101" pitchFamily="49" charset="-122"/>
                <a:ea typeface="黑体" panose="02010609060101010101" pitchFamily="49" charset="-122"/>
              </a:rPr>
              <a:t>和</a:t>
            </a:r>
            <a:r>
              <a:rPr lang="zh-CN" altLang="en-US" dirty="0">
                <a:solidFill>
                  <a:srgbClr val="FFFF00"/>
                </a:solidFill>
                <a:latin typeface="黑体" panose="02010609060101010101" pitchFamily="49" charset="-122"/>
                <a:ea typeface="黑体" panose="02010609060101010101" pitchFamily="49" charset="-122"/>
              </a:rPr>
              <a:t>排队时延</a:t>
            </a:r>
            <a:endParaRPr lang="zh-CN" altLang="en-US" dirty="0">
              <a:latin typeface="黑体" panose="02010609060101010101" pitchFamily="49" charset="-122"/>
              <a:ea typeface="黑体" panose="02010609060101010101" pitchFamily="49" charset="-122"/>
            </a:endParaRPr>
          </a:p>
        </p:txBody>
      </p:sp>
      <p:sp>
        <p:nvSpPr>
          <p:cNvPr id="36" name="线形标注 1 35"/>
          <p:cNvSpPr/>
          <p:nvPr/>
        </p:nvSpPr>
        <p:spPr>
          <a:xfrm>
            <a:off x="2930141" y="4413450"/>
            <a:ext cx="2653284" cy="813535"/>
          </a:xfrm>
          <a:prstGeom prst="borderCallout1">
            <a:avLst>
              <a:gd name="adj1" fmla="val 37483"/>
              <a:gd name="adj2" fmla="val 377"/>
              <a:gd name="adj3" fmla="val 164068"/>
              <a:gd name="adj4" fmla="val -27233"/>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黑体" panose="02010609060101010101" pitchFamily="49" charset="-122"/>
                <a:ea typeface="黑体" panose="02010609060101010101" pitchFamily="49" charset="-122"/>
              </a:rPr>
              <a:t>在发送器产生</a:t>
            </a:r>
            <a:r>
              <a:rPr lang="zh-CN" altLang="en-US" dirty="0">
                <a:solidFill>
                  <a:srgbClr val="FFFF00"/>
                </a:solidFill>
                <a:latin typeface="黑体" panose="02010609060101010101" pitchFamily="49" charset="-122"/>
                <a:ea typeface="黑体" panose="02010609060101010101" pitchFamily="49" charset="-122"/>
              </a:rPr>
              <a:t>发送时延</a:t>
            </a:r>
          </a:p>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即</a:t>
            </a:r>
            <a:r>
              <a:rPr lang="zh-CN" altLang="en-US" dirty="0">
                <a:solidFill>
                  <a:srgbClr val="FFFF00"/>
                </a:solidFill>
                <a:latin typeface="黑体" panose="02010609060101010101" pitchFamily="49" charset="-122"/>
                <a:ea typeface="黑体" panose="02010609060101010101" pitchFamily="49" charset="-122"/>
              </a:rPr>
              <a:t>传输时延</a:t>
            </a:r>
            <a:r>
              <a:rPr lang="en-US" altLang="zh-CN" dirty="0">
                <a:latin typeface="黑体" panose="02010609060101010101" pitchFamily="49" charset="-122"/>
                <a:ea typeface="黑体" panose="02010609060101010101" pitchFamily="49" charset="-122"/>
              </a:rPr>
              <a:t>)</a:t>
            </a:r>
          </a:p>
        </p:txBody>
      </p:sp>
      <p:sp>
        <p:nvSpPr>
          <p:cNvPr id="37" name="线形标注 1 36"/>
          <p:cNvSpPr/>
          <p:nvPr/>
        </p:nvSpPr>
        <p:spPr>
          <a:xfrm>
            <a:off x="6164974" y="3928390"/>
            <a:ext cx="2653284" cy="813535"/>
          </a:xfrm>
          <a:prstGeom prst="borderCallout1">
            <a:avLst>
              <a:gd name="adj1" fmla="val 37483"/>
              <a:gd name="adj2" fmla="val 377"/>
              <a:gd name="adj3" fmla="val 229634"/>
              <a:gd name="adj4" fmla="val -31541"/>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黑体" panose="02010609060101010101" pitchFamily="49" charset="-122"/>
                <a:ea typeface="黑体" panose="02010609060101010101" pitchFamily="49" charset="-122"/>
              </a:rPr>
              <a:t>在链路上产生</a:t>
            </a:r>
            <a:r>
              <a:rPr lang="zh-CN" altLang="en-US" dirty="0">
                <a:solidFill>
                  <a:srgbClr val="FFFF00"/>
                </a:solidFill>
                <a:latin typeface="黑体" panose="02010609060101010101" pitchFamily="49" charset="-122"/>
                <a:ea typeface="黑体" panose="02010609060101010101" pitchFamily="49" charset="-122"/>
              </a:rPr>
              <a:t>传播时延</a:t>
            </a:r>
          </a:p>
        </p:txBody>
      </p:sp>
    </p:spTree>
    <p:extLst>
      <p:ext uri="{BB962C8B-B14F-4D97-AF65-F5344CB8AC3E}">
        <p14:creationId xmlns:p14="http://schemas.microsoft.com/office/powerpoint/2010/main" val="354317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时延</a:t>
            </a:r>
            <a:r>
              <a:rPr lang="en-US" altLang="zh-CN" dirty="0"/>
              <a:t>/</a:t>
            </a:r>
            <a:r>
              <a:rPr lang="zh-CN" altLang="en-US" dirty="0"/>
              <a:t>延迟</a:t>
            </a:r>
          </a:p>
        </p:txBody>
      </p:sp>
      <p:sp>
        <p:nvSpPr>
          <p:cNvPr id="3" name="内容占位符 2"/>
          <p:cNvSpPr>
            <a:spLocks noGrp="1"/>
          </p:cNvSpPr>
          <p:nvPr>
            <p:ph idx="1"/>
          </p:nvPr>
        </p:nvSpPr>
        <p:spPr/>
        <p:txBody>
          <a:bodyPr/>
          <a:lstStyle/>
          <a:p>
            <a:r>
              <a:rPr lang="zh-CN" altLang="en-US" dirty="0"/>
              <a:t>容易产生的错误概念</a:t>
            </a:r>
            <a:endParaRPr lang="en-US" altLang="zh-CN" dirty="0"/>
          </a:p>
          <a:p>
            <a:pPr lvl="1">
              <a:lnSpc>
                <a:spcPct val="150000"/>
              </a:lnSpc>
              <a:spcBef>
                <a:spcPts val="1200"/>
              </a:spcBef>
            </a:pPr>
            <a:r>
              <a:rPr lang="zh-CN" altLang="en-US" dirty="0"/>
              <a:t>对于高速网络链路，我们提高的仅仅是数据的发送速率而不是比特在链路上的传播速率 </a:t>
            </a:r>
          </a:p>
          <a:p>
            <a:pPr lvl="1">
              <a:lnSpc>
                <a:spcPct val="150000"/>
              </a:lnSpc>
              <a:spcBef>
                <a:spcPts val="1200"/>
              </a:spcBef>
            </a:pPr>
            <a:r>
              <a:rPr lang="zh-CN" altLang="en-US" dirty="0"/>
              <a:t>提高链路带宽减小了数据的</a:t>
            </a:r>
            <a:r>
              <a:rPr lang="zh-CN" altLang="en-US"/>
              <a:t>发送时延</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58</a:t>
            </a:fld>
            <a:endParaRPr lang="zh-CN" altLang="en-US" dirty="0"/>
          </a:p>
        </p:txBody>
      </p:sp>
    </p:spTree>
    <p:extLst>
      <p:ext uri="{BB962C8B-B14F-4D97-AF65-F5344CB8AC3E}">
        <p14:creationId xmlns:p14="http://schemas.microsoft.com/office/powerpoint/2010/main" val="2681255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带宽和时延</a:t>
            </a:r>
          </a:p>
        </p:txBody>
      </p:sp>
      <p:sp>
        <p:nvSpPr>
          <p:cNvPr id="3" name="内容占位符 2"/>
          <p:cNvSpPr>
            <a:spLocks noGrp="1"/>
          </p:cNvSpPr>
          <p:nvPr>
            <p:ph idx="1"/>
          </p:nvPr>
        </p:nvSpPr>
        <p:spPr>
          <a:xfrm>
            <a:off x="457200" y="1444978"/>
            <a:ext cx="8579554" cy="2137775"/>
          </a:xfrm>
        </p:spPr>
        <p:txBody>
          <a:bodyPr/>
          <a:lstStyle/>
          <a:p>
            <a:pPr>
              <a:lnSpc>
                <a:spcPct val="100000"/>
              </a:lnSpc>
            </a:pPr>
            <a:r>
              <a:rPr lang="zh-CN" altLang="en-US" dirty="0"/>
              <a:t>带宽和时延结合起来定义了一个给定链路或信道的性能特征，二者相对的重要性依赖于应用</a:t>
            </a:r>
            <a:endParaRPr lang="en-US" altLang="zh-CN" dirty="0"/>
          </a:p>
          <a:p>
            <a:pPr>
              <a:lnSpc>
                <a:spcPct val="100000"/>
              </a:lnSpc>
              <a:spcBef>
                <a:spcPts val="1800"/>
              </a:spcBef>
            </a:pPr>
            <a:r>
              <a:rPr lang="zh-CN" altLang="en-US" dirty="0"/>
              <a:t>两个例子</a:t>
            </a:r>
            <a:endParaRPr lang="en-US" altLang="zh-CN" dirty="0"/>
          </a:p>
          <a:p>
            <a:pPr lvl="1">
              <a:spcBef>
                <a:spcPts val="600"/>
              </a:spcBef>
            </a:pPr>
            <a:r>
              <a:rPr lang="zh-CN" altLang="en-US" dirty="0"/>
              <a:t>例一：通过一条链路发送</a:t>
            </a:r>
            <a:r>
              <a:rPr lang="zh-CN" altLang="zh-CN" dirty="0"/>
              <a:t>1B</a:t>
            </a:r>
            <a:r>
              <a:rPr lang="zh-CN" altLang="en-US" dirty="0"/>
              <a:t>数据并接受返回的</a:t>
            </a:r>
            <a:r>
              <a:rPr lang="zh-CN" altLang="zh-CN" dirty="0"/>
              <a:t>1B</a:t>
            </a:r>
            <a:r>
              <a:rPr lang="zh-CN" altLang="en-US" dirty="0"/>
              <a:t>，链路延时和带宽有两种可能，如下图</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59</a:t>
            </a:fld>
            <a:endParaRPr lang="zh-CN" altLang="en-US" dirty="0"/>
          </a:p>
        </p:txBody>
      </p:sp>
      <p:grpSp>
        <p:nvGrpSpPr>
          <p:cNvPr id="12" name="组合 11"/>
          <p:cNvGrpSpPr/>
          <p:nvPr/>
        </p:nvGrpSpPr>
        <p:grpSpPr>
          <a:xfrm>
            <a:off x="1146969" y="3644393"/>
            <a:ext cx="6850063" cy="1179632"/>
            <a:chOff x="1146969" y="3378200"/>
            <a:chExt cx="6850063" cy="1179632"/>
          </a:xfrm>
        </p:grpSpPr>
        <p:sp>
          <p:nvSpPr>
            <p:cNvPr id="5" name="Text Box 3"/>
            <p:cNvSpPr txBox="1">
              <a:spLocks noChangeArrowheads="1"/>
            </p:cNvSpPr>
            <p:nvPr/>
          </p:nvSpPr>
          <p:spPr bwMode="auto">
            <a:xfrm>
              <a:off x="1146969" y="3505200"/>
              <a:ext cx="1401763"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zh-CN" altLang="zh-CN" sz="2000" b="1" dirty="0">
                  <a:solidFill>
                    <a:srgbClr val="3366FF"/>
                  </a:solidFill>
                  <a:latin typeface="楷体_GB2312" pitchFamily="49" charset="-122"/>
                  <a:ea typeface="楷体_GB2312" pitchFamily="49" charset="-122"/>
                </a:rPr>
                <a:t>客户端</a:t>
              </a:r>
              <a:endParaRPr lang="zh-CN" altLang="en-US" sz="2000" b="1" dirty="0">
                <a:solidFill>
                  <a:srgbClr val="3366FF"/>
                </a:solidFill>
                <a:latin typeface="楷体_GB2312" pitchFamily="49" charset="-122"/>
                <a:ea typeface="楷体_GB2312" pitchFamily="49" charset="-122"/>
              </a:endParaRPr>
            </a:p>
          </p:txBody>
        </p:sp>
        <p:sp>
          <p:nvSpPr>
            <p:cNvPr id="6" name="Line 4"/>
            <p:cNvSpPr>
              <a:spLocks noChangeShapeType="1"/>
            </p:cNvSpPr>
            <p:nvPr/>
          </p:nvSpPr>
          <p:spPr bwMode="auto">
            <a:xfrm>
              <a:off x="2260600" y="3746500"/>
              <a:ext cx="4510882" cy="1588"/>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000"/>
            </a:p>
          </p:txBody>
        </p:sp>
        <p:sp>
          <p:nvSpPr>
            <p:cNvPr id="7" name="Text Box 5"/>
            <p:cNvSpPr txBox="1">
              <a:spLocks noChangeArrowheads="1"/>
            </p:cNvSpPr>
            <p:nvPr/>
          </p:nvSpPr>
          <p:spPr bwMode="auto">
            <a:xfrm>
              <a:off x="6750844" y="3441700"/>
              <a:ext cx="124618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zh-CN" altLang="en-US" sz="2000" b="1" dirty="0">
                  <a:solidFill>
                    <a:srgbClr val="3366FF"/>
                  </a:solidFill>
                  <a:latin typeface="楷体_GB2312" pitchFamily="49" charset="-122"/>
                  <a:ea typeface="楷体_GB2312" pitchFamily="49" charset="-122"/>
                </a:rPr>
                <a:t>服务器</a:t>
              </a:r>
            </a:p>
          </p:txBody>
        </p:sp>
        <p:sp>
          <p:nvSpPr>
            <p:cNvPr id="8" name="Text Box 6"/>
            <p:cNvSpPr txBox="1">
              <a:spLocks noChangeArrowheads="1"/>
            </p:cNvSpPr>
            <p:nvPr/>
          </p:nvSpPr>
          <p:spPr bwMode="auto">
            <a:xfrm>
              <a:off x="2636044" y="3378200"/>
              <a:ext cx="365918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2000" b="1" dirty="0">
                  <a:solidFill>
                    <a:srgbClr val="3366FF"/>
                  </a:solidFill>
                  <a:latin typeface="楷体_GB2312" pitchFamily="49" charset="-122"/>
                  <a:ea typeface="楷体_GB2312" pitchFamily="49" charset="-122"/>
                </a:rPr>
                <a:t>RTT:</a:t>
              </a:r>
              <a:r>
                <a:rPr lang="zh-CN" altLang="zh-CN" sz="2000" b="1" dirty="0">
                  <a:solidFill>
                    <a:srgbClr val="3366FF"/>
                  </a:solidFill>
                  <a:latin typeface="楷体_GB2312" pitchFamily="49" charset="-122"/>
                  <a:ea typeface="楷体_GB2312" pitchFamily="49" charset="-122"/>
                </a:rPr>
                <a:t>1ms     </a:t>
              </a:r>
              <a:r>
                <a:rPr lang="en-US" altLang="zh-CN" sz="2000" b="1" dirty="0">
                  <a:solidFill>
                    <a:srgbClr val="3366FF"/>
                  </a:solidFill>
                  <a:latin typeface="楷体_GB2312" pitchFamily="49" charset="-122"/>
                  <a:ea typeface="楷体_GB2312" pitchFamily="49" charset="-122"/>
                </a:rPr>
                <a:t> </a:t>
              </a:r>
              <a:r>
                <a:rPr lang="zh-CN" altLang="en-US" sz="2000" b="1" dirty="0">
                  <a:solidFill>
                    <a:srgbClr val="3366FF"/>
                  </a:solidFill>
                  <a:latin typeface="楷体_GB2312" pitchFamily="49" charset="-122"/>
                  <a:ea typeface="楷体_GB2312" pitchFamily="49" charset="-122"/>
                </a:rPr>
                <a:t>信道带宽</a:t>
              </a:r>
              <a:r>
                <a:rPr lang="en-US" altLang="zh-CN" sz="2000" b="1" dirty="0">
                  <a:solidFill>
                    <a:srgbClr val="3366FF"/>
                  </a:solidFill>
                  <a:latin typeface="楷体_GB2312" pitchFamily="49" charset="-122"/>
                  <a:ea typeface="楷体_GB2312" pitchFamily="49" charset="-122"/>
                </a:rPr>
                <a:t>:</a:t>
              </a:r>
              <a:r>
                <a:rPr lang="zh-CN" altLang="zh-CN" sz="2000" b="1" dirty="0">
                  <a:solidFill>
                    <a:srgbClr val="3366FF"/>
                  </a:solidFill>
                  <a:latin typeface="楷体_GB2312" pitchFamily="49" charset="-122"/>
                  <a:ea typeface="楷体_GB2312" pitchFamily="49" charset="-122"/>
                </a:rPr>
                <a:t>1Mbps</a:t>
              </a:r>
              <a:endParaRPr lang="en-US" altLang="zh-CN" sz="2000" b="1" dirty="0">
                <a:solidFill>
                  <a:srgbClr val="3366FF"/>
                </a:solidFill>
                <a:latin typeface="楷体_GB2312" pitchFamily="49" charset="-122"/>
                <a:ea typeface="楷体_GB2312" pitchFamily="49" charset="-122"/>
              </a:endParaRPr>
            </a:p>
          </p:txBody>
        </p:sp>
        <p:sp>
          <p:nvSpPr>
            <p:cNvPr id="9" name="未知"/>
            <p:cNvSpPr>
              <a:spLocks/>
            </p:cNvSpPr>
            <p:nvPr/>
          </p:nvSpPr>
          <p:spPr bwMode="auto">
            <a:xfrm>
              <a:off x="2331244" y="3822700"/>
              <a:ext cx="4281488" cy="387410"/>
            </a:xfrm>
            <a:custGeom>
              <a:avLst/>
              <a:gdLst>
                <a:gd name="T0" fmla="*/ 0 w 2640"/>
                <a:gd name="T1" fmla="*/ 0 h 496"/>
                <a:gd name="T2" fmla="*/ 816 w 2640"/>
                <a:gd name="T3" fmla="*/ 384 h 496"/>
                <a:gd name="T4" fmla="*/ 1776 w 2640"/>
                <a:gd name="T5" fmla="*/ 432 h 496"/>
                <a:gd name="T6" fmla="*/ 2640 w 2640"/>
                <a:gd name="T7" fmla="*/ 0 h 496"/>
              </a:gdLst>
              <a:ahLst/>
              <a:cxnLst>
                <a:cxn ang="0">
                  <a:pos x="T0" y="T1"/>
                </a:cxn>
                <a:cxn ang="0">
                  <a:pos x="T2" y="T3"/>
                </a:cxn>
                <a:cxn ang="0">
                  <a:pos x="T4" y="T5"/>
                </a:cxn>
                <a:cxn ang="0">
                  <a:pos x="T6" y="T7"/>
                </a:cxn>
              </a:cxnLst>
              <a:rect l="0" t="0" r="r" b="b"/>
              <a:pathLst>
                <a:path w="2640" h="496">
                  <a:moveTo>
                    <a:pt x="0" y="0"/>
                  </a:moveTo>
                  <a:cubicBezTo>
                    <a:pt x="260" y="156"/>
                    <a:pt x="520" y="312"/>
                    <a:pt x="816" y="384"/>
                  </a:cubicBezTo>
                  <a:cubicBezTo>
                    <a:pt x="1112" y="456"/>
                    <a:pt x="1472" y="496"/>
                    <a:pt x="1776" y="432"/>
                  </a:cubicBezTo>
                  <a:cubicBezTo>
                    <a:pt x="2080" y="368"/>
                    <a:pt x="2496" y="72"/>
                    <a:pt x="2640" y="0"/>
                  </a:cubicBezTo>
                </a:path>
              </a:pathLst>
            </a:cu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latin typeface="Times New Roman" panose="02020603050405020304" pitchFamily="18" charset="0"/>
                <a:ea typeface="宋体" panose="02010600030101010101" pitchFamily="2" charset="-122"/>
              </a:endParaRPr>
            </a:p>
          </p:txBody>
        </p:sp>
        <p:sp>
          <p:nvSpPr>
            <p:cNvPr id="10" name="Text Box 8"/>
            <p:cNvSpPr txBox="1">
              <a:spLocks noChangeArrowheads="1"/>
            </p:cNvSpPr>
            <p:nvPr/>
          </p:nvSpPr>
          <p:spPr bwMode="auto">
            <a:xfrm>
              <a:off x="2713832" y="4157722"/>
              <a:ext cx="3898900"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2000" b="1" dirty="0">
                  <a:solidFill>
                    <a:srgbClr val="3366FF"/>
                  </a:solidFill>
                  <a:latin typeface="楷体_GB2312" pitchFamily="49" charset="-122"/>
                  <a:ea typeface="楷体_GB2312" pitchFamily="49" charset="-122"/>
                </a:rPr>
                <a:t>RTT:</a:t>
              </a:r>
              <a:r>
                <a:rPr lang="zh-CN" altLang="zh-CN" sz="2000" b="1" dirty="0">
                  <a:solidFill>
                    <a:srgbClr val="3366FF"/>
                  </a:solidFill>
                  <a:latin typeface="楷体_GB2312" pitchFamily="49" charset="-122"/>
                  <a:ea typeface="楷体_GB2312" pitchFamily="49" charset="-122"/>
                </a:rPr>
                <a:t>100ms </a:t>
              </a:r>
              <a:r>
                <a:rPr lang="en-US" altLang="zh-CN" sz="2000" b="1" dirty="0">
                  <a:solidFill>
                    <a:srgbClr val="3366FF"/>
                  </a:solidFill>
                  <a:latin typeface="楷体_GB2312" pitchFamily="49" charset="-122"/>
                  <a:ea typeface="楷体_GB2312" pitchFamily="49" charset="-122"/>
                </a:rPr>
                <a:t>  </a:t>
              </a:r>
              <a:r>
                <a:rPr lang="zh-CN" altLang="en-US" sz="2000" b="1" dirty="0">
                  <a:solidFill>
                    <a:srgbClr val="3366FF"/>
                  </a:solidFill>
                  <a:latin typeface="楷体_GB2312" pitchFamily="49" charset="-122"/>
                  <a:ea typeface="楷体_GB2312" pitchFamily="49" charset="-122"/>
                </a:rPr>
                <a:t>信道带宽</a:t>
              </a:r>
              <a:r>
                <a:rPr lang="en-US" altLang="zh-CN" sz="2000" b="1" dirty="0">
                  <a:solidFill>
                    <a:srgbClr val="3366FF"/>
                  </a:solidFill>
                  <a:latin typeface="楷体_GB2312" pitchFamily="49" charset="-122"/>
                  <a:ea typeface="楷体_GB2312" pitchFamily="49" charset="-122"/>
                </a:rPr>
                <a:t>:</a:t>
              </a:r>
              <a:r>
                <a:rPr lang="zh-CN" altLang="zh-CN" sz="2000" b="1" dirty="0">
                  <a:solidFill>
                    <a:srgbClr val="3366FF"/>
                  </a:solidFill>
                  <a:latin typeface="楷体_GB2312" pitchFamily="49" charset="-122"/>
                  <a:ea typeface="楷体_GB2312" pitchFamily="49" charset="-122"/>
                </a:rPr>
                <a:t>100Mbps</a:t>
              </a:r>
              <a:endParaRPr lang="en-US" altLang="zh-CN" sz="2000" b="1" dirty="0">
                <a:solidFill>
                  <a:srgbClr val="3366FF"/>
                </a:solidFill>
                <a:latin typeface="楷体_GB2312" pitchFamily="49" charset="-122"/>
                <a:ea typeface="楷体_GB2312" pitchFamily="49" charset="-122"/>
              </a:endParaRPr>
            </a:p>
          </p:txBody>
        </p:sp>
      </p:grpSp>
      <p:sp>
        <p:nvSpPr>
          <p:cNvPr id="11" name="内容占位符 2"/>
          <p:cNvSpPr txBox="1">
            <a:spLocks/>
          </p:cNvSpPr>
          <p:nvPr/>
        </p:nvSpPr>
        <p:spPr bwMode="auto">
          <a:xfrm>
            <a:off x="1146968" y="5013172"/>
            <a:ext cx="7997032" cy="169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897" indent="-285750">
              <a:lnSpc>
                <a:spcPct val="100000"/>
              </a:lnSpc>
              <a:spcBef>
                <a:spcPts val="600"/>
              </a:spcBef>
              <a:buFont typeface="Arial" panose="020B0604020202020204" pitchFamily="34" charset="0"/>
              <a:buChar char="•"/>
            </a:pPr>
            <a:r>
              <a:rPr lang="zh-CN" altLang="en-US" sz="1800" kern="0" dirty="0"/>
              <a:t>总时延 </a:t>
            </a:r>
            <a:r>
              <a:rPr lang="en-US" altLang="zh-CN" sz="1800" kern="0" dirty="0"/>
              <a:t>= </a:t>
            </a:r>
            <a:r>
              <a:rPr lang="zh-CN" altLang="en-US" sz="1800" kern="0" dirty="0"/>
              <a:t>发送时延</a:t>
            </a:r>
            <a:r>
              <a:rPr lang="en-US" altLang="zh-CN" sz="1800" kern="0" dirty="0"/>
              <a:t>+</a:t>
            </a:r>
            <a:r>
              <a:rPr lang="zh-CN" altLang="en-US" sz="1800" kern="0" dirty="0"/>
              <a:t>传播时延</a:t>
            </a:r>
            <a:r>
              <a:rPr lang="en-US" altLang="zh-CN" sz="1800" kern="0" dirty="0"/>
              <a:t>+</a:t>
            </a:r>
            <a:r>
              <a:rPr lang="zh-CN" altLang="en-US" sz="1800" kern="0" dirty="0"/>
              <a:t>处理时延</a:t>
            </a:r>
            <a:r>
              <a:rPr lang="en-US" altLang="zh-CN" sz="1800" kern="0" dirty="0"/>
              <a:t>+</a:t>
            </a:r>
            <a:r>
              <a:rPr lang="zh-CN" altLang="en-US" sz="1800" kern="0" dirty="0"/>
              <a:t>排队时延</a:t>
            </a:r>
            <a:endParaRPr lang="en-US" altLang="zh-CN" sz="1800" kern="0" dirty="0"/>
          </a:p>
          <a:p>
            <a:pPr marL="342897" indent="-285750">
              <a:lnSpc>
                <a:spcPct val="100000"/>
              </a:lnSpc>
              <a:spcBef>
                <a:spcPts val="600"/>
              </a:spcBef>
              <a:buFont typeface="Arial" panose="020B0604020202020204" pitchFamily="34" charset="0"/>
              <a:buChar char="•"/>
            </a:pPr>
            <a:r>
              <a:rPr lang="zh-CN" altLang="en-US" sz="1800" kern="0" dirty="0"/>
              <a:t>发送时延</a:t>
            </a:r>
            <a:r>
              <a:rPr lang="en-US" altLang="zh-CN" sz="1800" kern="0" dirty="0"/>
              <a:t> = </a:t>
            </a:r>
            <a:r>
              <a:rPr lang="zh-CN" altLang="en-US" sz="1800" kern="0" dirty="0"/>
              <a:t>数据大小</a:t>
            </a:r>
            <a:r>
              <a:rPr lang="en-US" altLang="zh-CN" sz="1800" kern="0" dirty="0"/>
              <a:t>/</a:t>
            </a:r>
            <a:r>
              <a:rPr lang="zh-CN" altLang="en-US" sz="1800" kern="0" dirty="0"/>
              <a:t>带宽</a:t>
            </a:r>
            <a:r>
              <a:rPr lang="en-US" altLang="zh-CN" sz="1800" kern="0" dirty="0"/>
              <a:t>= 1B/1Mbps=8us </a:t>
            </a:r>
            <a:r>
              <a:rPr lang="zh-CN" altLang="en-US" sz="1800" kern="0" dirty="0"/>
              <a:t>或 </a:t>
            </a:r>
            <a:r>
              <a:rPr lang="en-US" altLang="zh-CN" sz="1800" kern="0"/>
              <a:t>= 1B/100Mbps=0.08us</a:t>
            </a:r>
            <a:endParaRPr lang="en-US" altLang="zh-CN" sz="1800" kern="0" dirty="0"/>
          </a:p>
          <a:p>
            <a:pPr marL="342897" indent="-285750">
              <a:lnSpc>
                <a:spcPct val="100000"/>
              </a:lnSpc>
              <a:spcBef>
                <a:spcPts val="600"/>
              </a:spcBef>
              <a:buFont typeface="Arial" panose="020B0604020202020204" pitchFamily="34" charset="0"/>
              <a:buChar char="•"/>
            </a:pPr>
            <a:r>
              <a:rPr lang="zh-CN" altLang="en-US" sz="1800" kern="0" dirty="0"/>
              <a:t>相比总时延可忽略不计，因此带宽是</a:t>
            </a:r>
            <a:r>
              <a:rPr lang="en-US" altLang="zh-CN" sz="1800" kern="0" dirty="0"/>
              <a:t>1Mbps</a:t>
            </a:r>
            <a:r>
              <a:rPr lang="zh-CN" altLang="en-US" sz="1800" kern="0" dirty="0"/>
              <a:t>还是</a:t>
            </a:r>
            <a:r>
              <a:rPr lang="en-US" altLang="zh-CN" sz="1800" kern="0" dirty="0"/>
              <a:t>100Mbps</a:t>
            </a:r>
            <a:r>
              <a:rPr lang="zh-CN" altLang="en-US" sz="1800" kern="0" dirty="0"/>
              <a:t>都不关键</a:t>
            </a:r>
            <a:endParaRPr lang="en-US" altLang="zh-CN" sz="1800" kern="0" dirty="0"/>
          </a:p>
          <a:p>
            <a:pPr marL="342897" indent="-285750">
              <a:lnSpc>
                <a:spcPct val="100000"/>
              </a:lnSpc>
              <a:spcBef>
                <a:spcPts val="600"/>
              </a:spcBef>
              <a:buFont typeface="Arial" panose="020B0604020202020204" pitchFamily="34" charset="0"/>
              <a:buChar char="•"/>
            </a:pPr>
            <a:r>
              <a:rPr lang="zh-CN" altLang="en-US" sz="1800" kern="0" dirty="0"/>
              <a:t>因此，此时带宽显得不重要，时延相对更重要</a:t>
            </a:r>
            <a:endParaRPr lang="en-US" altLang="zh-CN" sz="1800" kern="0" dirty="0"/>
          </a:p>
        </p:txBody>
      </p:sp>
    </p:spTree>
    <p:extLst>
      <p:ext uri="{BB962C8B-B14F-4D97-AF65-F5344CB8AC3E}">
        <p14:creationId xmlns:p14="http://schemas.microsoft.com/office/powerpoint/2010/main" val="192759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500"/>
                                        <p:tgtEl>
                                          <p:spTgt spid="3">
                                            <p:txEl>
                                              <p:pRg st="2" end="2"/>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dissolv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电路交换</a:t>
            </a:r>
          </a:p>
        </p:txBody>
      </p:sp>
      <p:sp>
        <p:nvSpPr>
          <p:cNvPr id="44" name="内容占位符 2"/>
          <p:cNvSpPr txBox="1">
            <a:spLocks/>
          </p:cNvSpPr>
          <p:nvPr/>
        </p:nvSpPr>
        <p:spPr bwMode="auto">
          <a:xfrm>
            <a:off x="444694" y="1507437"/>
            <a:ext cx="8592060" cy="438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电路交换</a:t>
            </a:r>
            <a:r>
              <a:rPr lang="en-US" altLang="zh-CN" kern="0" dirty="0"/>
              <a:t>(circuit switching)</a:t>
            </a:r>
            <a:r>
              <a:rPr lang="zh-CN" altLang="en-US" kern="0" dirty="0"/>
              <a:t>的特点</a:t>
            </a:r>
            <a:endParaRPr lang="en-US" altLang="zh-CN" kern="0" dirty="0"/>
          </a:p>
          <a:p>
            <a:pPr lvl="1">
              <a:lnSpc>
                <a:spcPct val="150000"/>
              </a:lnSpc>
            </a:pPr>
            <a:r>
              <a:rPr lang="zh-CN" altLang="en-US" kern="0" dirty="0"/>
              <a:t>面向连接</a:t>
            </a:r>
            <a:endParaRPr lang="en-US" altLang="zh-CN" kern="0" dirty="0"/>
          </a:p>
          <a:p>
            <a:pPr lvl="1">
              <a:lnSpc>
                <a:spcPct val="150000"/>
              </a:lnSpc>
            </a:pPr>
            <a:r>
              <a:rPr lang="zh-CN" altLang="en-US" kern="0" dirty="0"/>
              <a:t>必须经过三个步骤</a:t>
            </a:r>
            <a:endParaRPr lang="en-US" altLang="zh-CN" kern="0" dirty="0"/>
          </a:p>
          <a:p>
            <a:pPr lvl="2">
              <a:lnSpc>
                <a:spcPct val="150000"/>
              </a:lnSpc>
              <a:buFont typeface="Wingdings 3" panose="05040102010807070707" pitchFamily="18" charset="2"/>
              <a:buChar char=""/>
            </a:pPr>
            <a:r>
              <a:rPr lang="zh-CN" altLang="en-US" dirty="0"/>
              <a:t>建立连接 </a:t>
            </a:r>
            <a:r>
              <a:rPr lang="en-US" altLang="zh-CN" dirty="0"/>
              <a:t>(</a:t>
            </a:r>
            <a:r>
              <a:rPr lang="zh-CN" altLang="en-US" dirty="0"/>
              <a:t>占用通信资源</a:t>
            </a:r>
            <a:r>
              <a:rPr lang="en-US" altLang="zh-CN" dirty="0"/>
              <a:t>)</a:t>
            </a:r>
            <a:endParaRPr lang="en-US" altLang="zh-CN" dirty="0">
              <a:solidFill>
                <a:srgbClr val="0000FF"/>
              </a:solidFill>
            </a:endParaRPr>
          </a:p>
          <a:p>
            <a:pPr lvl="2">
              <a:lnSpc>
                <a:spcPct val="150000"/>
              </a:lnSpc>
              <a:buFont typeface="Wingdings 3" panose="05040102010807070707" pitchFamily="18" charset="2"/>
              <a:buChar char=""/>
            </a:pPr>
            <a:r>
              <a:rPr lang="zh-CN" altLang="en-US" dirty="0"/>
              <a:t>通话 </a:t>
            </a:r>
            <a:r>
              <a:rPr lang="en-US" altLang="zh-CN" dirty="0"/>
              <a:t>(</a:t>
            </a:r>
            <a:r>
              <a:rPr lang="zh-CN" altLang="en-US" dirty="0"/>
              <a:t>一直占用通信资源</a:t>
            </a:r>
            <a:r>
              <a:rPr lang="en-US" altLang="zh-CN" dirty="0"/>
              <a:t>)</a:t>
            </a:r>
          </a:p>
          <a:p>
            <a:pPr lvl="2">
              <a:lnSpc>
                <a:spcPct val="150000"/>
              </a:lnSpc>
              <a:buFont typeface="Wingdings 3" panose="05040102010807070707" pitchFamily="18" charset="2"/>
              <a:buChar char=""/>
            </a:pPr>
            <a:r>
              <a:rPr lang="zh-CN" altLang="en-US" dirty="0"/>
              <a:t>释放连接 </a:t>
            </a:r>
            <a:r>
              <a:rPr lang="en-US" altLang="zh-CN" dirty="0"/>
              <a:t>(</a:t>
            </a:r>
            <a:r>
              <a:rPr lang="zh-CN" altLang="en-US" dirty="0"/>
              <a:t>归还通信资源</a:t>
            </a:r>
            <a:r>
              <a:rPr lang="en-US" altLang="zh-CN" dirty="0"/>
              <a:t>)</a:t>
            </a:r>
            <a:endParaRPr lang="en-US" altLang="zh-CN" dirty="0">
              <a:solidFill>
                <a:srgbClr val="0000FF"/>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Tree>
    <p:extLst>
      <p:ext uri="{BB962C8B-B14F-4D97-AF65-F5344CB8AC3E}">
        <p14:creationId xmlns:p14="http://schemas.microsoft.com/office/powerpoint/2010/main" val="14319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带宽和时延</a:t>
            </a:r>
          </a:p>
        </p:txBody>
      </p:sp>
      <p:sp>
        <p:nvSpPr>
          <p:cNvPr id="3" name="内容占位符 2"/>
          <p:cNvSpPr>
            <a:spLocks noGrp="1"/>
          </p:cNvSpPr>
          <p:nvPr>
            <p:ph idx="1"/>
          </p:nvPr>
        </p:nvSpPr>
        <p:spPr>
          <a:xfrm>
            <a:off x="457200" y="1444978"/>
            <a:ext cx="8579554" cy="2137775"/>
          </a:xfrm>
        </p:spPr>
        <p:txBody>
          <a:bodyPr/>
          <a:lstStyle/>
          <a:p>
            <a:pPr>
              <a:lnSpc>
                <a:spcPct val="100000"/>
              </a:lnSpc>
            </a:pPr>
            <a:r>
              <a:rPr lang="zh-CN" altLang="en-US" dirty="0"/>
              <a:t>带宽和时延结合起来定义了一个给定链路或信道的性能特征，二者相对的重要性依赖于应用</a:t>
            </a:r>
            <a:endParaRPr lang="en-US" altLang="zh-CN" dirty="0"/>
          </a:p>
          <a:p>
            <a:pPr>
              <a:lnSpc>
                <a:spcPct val="100000"/>
              </a:lnSpc>
              <a:spcBef>
                <a:spcPts val="1800"/>
              </a:spcBef>
            </a:pPr>
            <a:r>
              <a:rPr lang="zh-CN" altLang="en-US" dirty="0"/>
              <a:t>两个例子</a:t>
            </a:r>
            <a:endParaRPr lang="en-US" altLang="zh-CN" dirty="0"/>
          </a:p>
          <a:p>
            <a:pPr lvl="1">
              <a:spcBef>
                <a:spcPts val="600"/>
              </a:spcBef>
            </a:pPr>
            <a:r>
              <a:rPr lang="zh-CN" altLang="en-US" dirty="0"/>
              <a:t>例二：考虑一个数字化图书馆程序要取回一幅</a:t>
            </a:r>
            <a:r>
              <a:rPr lang="en-US" altLang="zh-CN" dirty="0"/>
              <a:t>25MB</a:t>
            </a:r>
            <a:r>
              <a:rPr lang="zh-CN" altLang="en-US" dirty="0"/>
              <a:t>的图像，带宽越宽，速度越快，带宽决定性能</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60</a:t>
            </a:fld>
            <a:endParaRPr lang="zh-CN" altLang="en-US" dirty="0"/>
          </a:p>
        </p:txBody>
      </p:sp>
      <p:sp>
        <p:nvSpPr>
          <p:cNvPr id="11" name="内容占位符 2"/>
          <p:cNvSpPr txBox="1">
            <a:spLocks/>
          </p:cNvSpPr>
          <p:nvPr/>
        </p:nvSpPr>
        <p:spPr bwMode="auto">
          <a:xfrm>
            <a:off x="935300" y="3758971"/>
            <a:ext cx="7997032" cy="169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897" indent="-285750">
              <a:lnSpc>
                <a:spcPct val="100000"/>
              </a:lnSpc>
              <a:spcBef>
                <a:spcPts val="600"/>
              </a:spcBef>
              <a:buFont typeface="Arial" panose="020B0604020202020204" pitchFamily="34" charset="0"/>
              <a:buChar char="•"/>
            </a:pPr>
            <a:r>
              <a:rPr lang="zh-CN" altLang="en-US" sz="1800" kern="0" dirty="0"/>
              <a:t>总时延 </a:t>
            </a:r>
            <a:r>
              <a:rPr lang="en-US" altLang="zh-CN" sz="1800" kern="0" dirty="0"/>
              <a:t>= </a:t>
            </a:r>
            <a:r>
              <a:rPr lang="zh-CN" altLang="en-US" sz="1800" kern="0" dirty="0"/>
              <a:t>发送时延</a:t>
            </a:r>
            <a:r>
              <a:rPr lang="en-US" altLang="zh-CN" sz="1800" kern="0" dirty="0"/>
              <a:t>+</a:t>
            </a:r>
            <a:r>
              <a:rPr lang="zh-CN" altLang="en-US" sz="1800" kern="0" dirty="0"/>
              <a:t>传播时延</a:t>
            </a:r>
            <a:r>
              <a:rPr lang="en-US" altLang="zh-CN" sz="1800" kern="0" dirty="0"/>
              <a:t>+</a:t>
            </a:r>
            <a:r>
              <a:rPr lang="zh-CN" altLang="en-US" sz="1800" kern="0" dirty="0"/>
              <a:t>处理时延</a:t>
            </a:r>
            <a:r>
              <a:rPr lang="en-US" altLang="zh-CN" sz="1800" kern="0" dirty="0"/>
              <a:t>+</a:t>
            </a:r>
            <a:r>
              <a:rPr lang="zh-CN" altLang="en-US" sz="1800" kern="0" dirty="0"/>
              <a:t>排队时延</a:t>
            </a:r>
            <a:endParaRPr lang="en-US" altLang="zh-CN" sz="1800" kern="0" dirty="0"/>
          </a:p>
          <a:p>
            <a:pPr marL="342897" indent="-285750">
              <a:lnSpc>
                <a:spcPct val="100000"/>
              </a:lnSpc>
              <a:spcBef>
                <a:spcPts val="600"/>
              </a:spcBef>
              <a:buFont typeface="Arial" panose="020B0604020202020204" pitchFamily="34" charset="0"/>
              <a:buChar char="•"/>
            </a:pPr>
            <a:r>
              <a:rPr lang="zh-CN" altLang="en-US" sz="1800" kern="0" dirty="0"/>
              <a:t>假设：信道带宽为</a:t>
            </a:r>
            <a:r>
              <a:rPr lang="en-US" altLang="zh-CN" sz="1800" kern="0" dirty="0"/>
              <a:t>10Mbps</a:t>
            </a:r>
            <a:r>
              <a:rPr lang="zh-CN" altLang="en-US" sz="1800" kern="0" dirty="0"/>
              <a:t>， 则发送时延</a:t>
            </a:r>
            <a:r>
              <a:rPr lang="en-US" altLang="zh-CN" sz="1800" kern="0" dirty="0"/>
              <a:t>=(25*8)/10=20s</a:t>
            </a:r>
            <a:r>
              <a:rPr lang="zh-CN" altLang="en-US" sz="1800" kern="0" dirty="0"/>
              <a:t>，即 用</a:t>
            </a:r>
            <a:r>
              <a:rPr lang="en-US" altLang="zh-CN" sz="1800" kern="0" dirty="0"/>
              <a:t>20s</a:t>
            </a:r>
            <a:r>
              <a:rPr lang="zh-CN" altLang="en-US" sz="1800" kern="0" dirty="0"/>
              <a:t>传送图像</a:t>
            </a:r>
          </a:p>
          <a:p>
            <a:pPr marL="342897" indent="-285750">
              <a:lnSpc>
                <a:spcPct val="100000"/>
              </a:lnSpc>
              <a:spcBef>
                <a:spcPts val="600"/>
              </a:spcBef>
              <a:buFont typeface="Arial" panose="020B0604020202020204" pitchFamily="34" charset="0"/>
              <a:buChar char="•"/>
            </a:pPr>
            <a:r>
              <a:rPr lang="zh-CN" altLang="en-US" sz="1800" kern="0" dirty="0"/>
              <a:t>此时，图像是在</a:t>
            </a:r>
            <a:r>
              <a:rPr lang="en-US" altLang="zh-CN" sz="1800" kern="0" dirty="0"/>
              <a:t>RTT</a:t>
            </a:r>
            <a:r>
              <a:rPr lang="zh-CN" altLang="en-US" sz="1800" kern="0" dirty="0"/>
              <a:t>为</a:t>
            </a:r>
            <a:r>
              <a:rPr lang="en-US" altLang="zh-CN" sz="1800" kern="0" dirty="0"/>
              <a:t>1ms</a:t>
            </a:r>
            <a:r>
              <a:rPr lang="zh-CN" altLang="en-US" sz="1800" kern="0" dirty="0"/>
              <a:t>还是</a:t>
            </a:r>
            <a:r>
              <a:rPr lang="en-US" altLang="zh-CN" sz="1800" kern="0" dirty="0"/>
              <a:t>100ms</a:t>
            </a:r>
            <a:r>
              <a:rPr lang="zh-CN" altLang="en-US" sz="1800" kern="0" dirty="0"/>
              <a:t>的信道上传送相对而言并不重要，而带宽相对重要</a:t>
            </a:r>
          </a:p>
        </p:txBody>
      </p:sp>
      <p:sp>
        <p:nvSpPr>
          <p:cNvPr id="14" name="文本框 13"/>
          <p:cNvSpPr txBox="1"/>
          <p:nvPr/>
        </p:nvSpPr>
        <p:spPr>
          <a:xfrm>
            <a:off x="573024" y="5364481"/>
            <a:ext cx="8254887" cy="10371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zh-CN" altLang="en-US"/>
              <a:t>不能</a:t>
            </a:r>
            <a:r>
              <a:rPr lang="zh-CN" altLang="en-US" dirty="0"/>
              <a:t>笼统认为</a:t>
            </a:r>
            <a:r>
              <a:rPr lang="en-US" altLang="zh-CN" dirty="0"/>
              <a:t>:“</a:t>
            </a:r>
            <a:r>
              <a:rPr lang="zh-CN" altLang="en-US" dirty="0"/>
              <a:t>数据的发送速率越高</a:t>
            </a:r>
            <a:r>
              <a:rPr lang="en-US" altLang="zh-CN" dirty="0"/>
              <a:t>(</a:t>
            </a:r>
            <a:r>
              <a:rPr lang="zh-CN" altLang="en-US" dirty="0"/>
              <a:t>带宽越大</a:t>
            </a:r>
            <a:r>
              <a:rPr lang="en-US" altLang="zh-CN" dirty="0"/>
              <a:t>),</a:t>
            </a:r>
            <a:r>
              <a:rPr lang="zh-CN" altLang="en-US" dirty="0"/>
              <a:t>传送得越快”</a:t>
            </a:r>
            <a:r>
              <a:rPr lang="en-US" altLang="zh-CN" dirty="0"/>
              <a:t>,</a:t>
            </a:r>
            <a:r>
              <a:rPr lang="zh-CN" altLang="en-US" dirty="0"/>
              <a:t>需要看</a:t>
            </a:r>
            <a:r>
              <a:rPr lang="en-US" altLang="zh-CN" dirty="0"/>
              <a:t>4</a:t>
            </a:r>
            <a:r>
              <a:rPr lang="zh-CN" altLang="en-US" dirty="0"/>
              <a:t>项时延中哪一项起主要作用</a:t>
            </a:r>
          </a:p>
        </p:txBody>
      </p:sp>
    </p:spTree>
    <p:extLst>
      <p:ext uri="{BB962C8B-B14F-4D97-AF65-F5344CB8AC3E}">
        <p14:creationId xmlns:p14="http://schemas.microsoft.com/office/powerpoint/2010/main" val="351437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时延带宽积</a:t>
            </a:r>
          </a:p>
        </p:txBody>
      </p:sp>
      <p:sp>
        <p:nvSpPr>
          <p:cNvPr id="3" name="内容占位符 2"/>
          <p:cNvSpPr>
            <a:spLocks noGrp="1"/>
          </p:cNvSpPr>
          <p:nvPr>
            <p:ph idx="1"/>
          </p:nvPr>
        </p:nvSpPr>
        <p:spPr>
          <a:xfrm>
            <a:off x="457199" y="1444979"/>
            <a:ext cx="8370711" cy="1749326"/>
          </a:xfrm>
        </p:spPr>
        <p:txBody>
          <a:bodyPr/>
          <a:lstStyle/>
          <a:p>
            <a:r>
              <a:rPr lang="zh-CN" altLang="en-US" dirty="0"/>
              <a:t>时延带宽积 </a:t>
            </a:r>
            <a:r>
              <a:rPr lang="en-US" altLang="zh-CN" dirty="0"/>
              <a:t>= </a:t>
            </a:r>
            <a:r>
              <a:rPr lang="zh-CN" altLang="en-US" dirty="0"/>
              <a:t>时延*带宽</a:t>
            </a:r>
            <a:endParaRPr lang="en-US" altLang="zh-CN" dirty="0"/>
          </a:p>
          <a:p>
            <a:pPr lvl="1"/>
            <a:r>
              <a:rPr lang="zh-CN" altLang="en-US" sz="1600" dirty="0"/>
              <a:t>又称为</a:t>
            </a:r>
            <a:r>
              <a:rPr lang="zh-CN" altLang="en-US" sz="1600" dirty="0">
                <a:solidFill>
                  <a:schemeClr val="accent5">
                    <a:lumMod val="50000"/>
                  </a:schemeClr>
                </a:solidFill>
              </a:rPr>
              <a:t>以比特为单位的链路长度</a:t>
            </a:r>
            <a:endParaRPr lang="en-US" altLang="zh-CN" sz="1600" dirty="0">
              <a:solidFill>
                <a:schemeClr val="accent5">
                  <a:lumMod val="50000"/>
                </a:schemeClr>
              </a:solidFill>
            </a:endParaRPr>
          </a:p>
          <a:p>
            <a:pPr lvl="1"/>
            <a:r>
              <a:rPr lang="zh-CN" altLang="en-US" sz="1600" dirty="0"/>
              <a:t>如果将一对进程之间的信道看成一个中空的管道，时延相当于管道的长度，带宽相当于管道的直径，那么时延和带宽的积就是管道的容积，即它所能容纳的比特数</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61</a:t>
            </a:fld>
            <a:endParaRPr lang="zh-CN" altLang="en-US" dirty="0"/>
          </a:p>
        </p:txBody>
      </p:sp>
      <p:grpSp>
        <p:nvGrpSpPr>
          <p:cNvPr id="12" name="组合 11"/>
          <p:cNvGrpSpPr/>
          <p:nvPr/>
        </p:nvGrpSpPr>
        <p:grpSpPr>
          <a:xfrm>
            <a:off x="1183843" y="2959447"/>
            <a:ext cx="6436157" cy="1332137"/>
            <a:chOff x="1183843" y="3130135"/>
            <a:chExt cx="7147243" cy="1532072"/>
          </a:xfrm>
        </p:grpSpPr>
        <p:sp>
          <p:nvSpPr>
            <p:cNvPr id="11" name="矩形 10"/>
            <p:cNvSpPr/>
            <p:nvPr/>
          </p:nvSpPr>
          <p:spPr>
            <a:xfrm>
              <a:off x="1183843" y="3130135"/>
              <a:ext cx="7147243" cy="1532072"/>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Line 4"/>
            <p:cNvSpPr>
              <a:spLocks noChangeShapeType="1"/>
            </p:cNvSpPr>
            <p:nvPr/>
          </p:nvSpPr>
          <p:spPr bwMode="auto">
            <a:xfrm>
              <a:off x="1740598" y="3537299"/>
              <a:ext cx="6253190" cy="8504"/>
            </a:xfrm>
            <a:prstGeom prst="line">
              <a:avLst/>
            </a:prstGeom>
            <a:noFill/>
            <a:ln w="69850">
              <a:solidFill>
                <a:srgbClr val="FF9900"/>
              </a:solidFill>
              <a:round/>
              <a:headEnd type="stealth" w="sm" len="med"/>
              <a:tailEnd type="stealth" w="sm"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6" name="Line 5"/>
            <p:cNvSpPr>
              <a:spLocks noChangeShapeType="1"/>
            </p:cNvSpPr>
            <p:nvPr/>
          </p:nvSpPr>
          <p:spPr bwMode="auto">
            <a:xfrm>
              <a:off x="1608963" y="3774343"/>
              <a:ext cx="0" cy="657705"/>
            </a:xfrm>
            <a:prstGeom prst="line">
              <a:avLst/>
            </a:prstGeom>
            <a:noFill/>
            <a:ln w="69850">
              <a:solidFill>
                <a:srgbClr val="FF9933"/>
              </a:solidFill>
              <a:round/>
              <a:headEnd type="stealth" w="sm" len="med"/>
              <a:tailEnd type="stealth" w="sm"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7" name="Text Box 6"/>
            <p:cNvSpPr txBox="1">
              <a:spLocks noChangeArrowheads="1"/>
            </p:cNvSpPr>
            <p:nvPr/>
          </p:nvSpPr>
          <p:spPr bwMode="auto">
            <a:xfrm>
              <a:off x="4173170" y="3198732"/>
              <a:ext cx="128536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zh-CN" altLang="zh-CN" sz="1600" b="1" dirty="0">
                  <a:solidFill>
                    <a:srgbClr val="000066"/>
                  </a:solidFill>
                  <a:latin typeface="楷体_GB2312" pitchFamily="49" charset="-122"/>
                  <a:ea typeface="楷体_GB2312" pitchFamily="49" charset="-122"/>
                </a:rPr>
                <a:t>时</a:t>
              </a:r>
              <a:r>
                <a:rPr lang="en-US" altLang="zh-CN" sz="1600" b="1" dirty="0">
                  <a:solidFill>
                    <a:srgbClr val="000066"/>
                  </a:solidFill>
                  <a:latin typeface="楷体_GB2312" pitchFamily="49" charset="-122"/>
                  <a:ea typeface="楷体_GB2312" pitchFamily="49" charset="-122"/>
                </a:rPr>
                <a:t>延</a:t>
              </a:r>
              <a:endParaRPr lang="zh-CN" altLang="en-US" sz="1600" b="1" dirty="0">
                <a:solidFill>
                  <a:srgbClr val="000066"/>
                </a:solidFill>
                <a:latin typeface="楷体_GB2312" pitchFamily="49" charset="-122"/>
                <a:ea typeface="楷体_GB2312" pitchFamily="49" charset="-122"/>
              </a:endParaRPr>
            </a:p>
          </p:txBody>
        </p:sp>
        <p:sp>
          <p:nvSpPr>
            <p:cNvPr id="8" name="Text Box 7"/>
            <p:cNvSpPr txBox="1">
              <a:spLocks noChangeArrowheads="1"/>
            </p:cNvSpPr>
            <p:nvPr/>
          </p:nvSpPr>
          <p:spPr bwMode="auto">
            <a:xfrm>
              <a:off x="1186746" y="3654487"/>
              <a:ext cx="400050" cy="8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zh-CN" altLang="en-US" sz="1600" b="1" dirty="0">
                  <a:solidFill>
                    <a:srgbClr val="000066"/>
                  </a:solidFill>
                  <a:latin typeface="楷体_GB2312" pitchFamily="49" charset="-122"/>
                  <a:ea typeface="楷体_GB2312" pitchFamily="49" charset="-122"/>
                </a:rPr>
                <a:t>带宽</a:t>
              </a:r>
            </a:p>
          </p:txBody>
        </p:sp>
        <p:sp>
          <p:nvSpPr>
            <p:cNvPr id="9" name="AutoShape 10"/>
            <p:cNvSpPr>
              <a:spLocks noChangeArrowheads="1"/>
            </p:cNvSpPr>
            <p:nvPr/>
          </p:nvSpPr>
          <p:spPr bwMode="auto">
            <a:xfrm rot="16200000">
              <a:off x="4467803" y="928077"/>
              <a:ext cx="735280" cy="6316689"/>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10" name="Text Box 11"/>
            <p:cNvSpPr txBox="1">
              <a:spLocks noChangeArrowheads="1"/>
            </p:cNvSpPr>
            <p:nvPr/>
          </p:nvSpPr>
          <p:spPr bwMode="auto">
            <a:xfrm>
              <a:off x="4212349" y="3841585"/>
              <a:ext cx="1246188" cy="403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sz="1600" b="1" dirty="0">
                  <a:solidFill>
                    <a:schemeClr val="bg1"/>
                  </a:solidFill>
                  <a:latin typeface="Tahoma" panose="020B0604030504040204" pitchFamily="34" charset="0"/>
                  <a:ea typeface="楷体_GB2312" pitchFamily="49" charset="-122"/>
                </a:rPr>
                <a:t>链路</a:t>
              </a:r>
            </a:p>
          </p:txBody>
        </p:sp>
      </p:grpSp>
      <p:sp>
        <p:nvSpPr>
          <p:cNvPr id="13" name="内容占位符 2"/>
          <p:cNvSpPr txBox="1">
            <a:spLocks/>
          </p:cNvSpPr>
          <p:nvPr/>
        </p:nvSpPr>
        <p:spPr bwMode="auto">
          <a:xfrm>
            <a:off x="938784" y="4476724"/>
            <a:ext cx="8107680" cy="169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897" indent="-285750">
              <a:lnSpc>
                <a:spcPct val="100000"/>
              </a:lnSpc>
              <a:spcBef>
                <a:spcPts val="600"/>
              </a:spcBef>
              <a:buFont typeface="Wingdings" panose="05000000000000000000" pitchFamily="2" charset="2"/>
              <a:buChar char="l"/>
            </a:pPr>
            <a:r>
              <a:rPr lang="zh-CN" altLang="en-US" sz="1800" kern="0" dirty="0">
                <a:ea typeface="华文楷体" panose="02010600040101010101" pitchFamily="2" charset="-122"/>
              </a:rPr>
              <a:t>例：某链路单向时延为</a:t>
            </a:r>
            <a:r>
              <a:rPr lang="en-US" altLang="zh-CN" sz="1800" kern="0" dirty="0">
                <a:ea typeface="华文楷体" panose="02010600040101010101" pitchFamily="2" charset="-122"/>
              </a:rPr>
              <a:t>20ms</a:t>
            </a:r>
            <a:r>
              <a:rPr lang="zh-CN" altLang="en-US" sz="1800" kern="0" dirty="0">
                <a:ea typeface="华文楷体" panose="02010600040101010101" pitchFamily="2" charset="-122"/>
              </a:rPr>
              <a:t>，带宽</a:t>
            </a:r>
            <a:r>
              <a:rPr lang="en-US" altLang="zh-CN" sz="1800" kern="0" dirty="0">
                <a:ea typeface="华文楷体" panose="02010600040101010101" pitchFamily="2" charset="-122"/>
              </a:rPr>
              <a:t>10Mb/s</a:t>
            </a:r>
            <a:r>
              <a:rPr lang="zh-CN" altLang="en-US" sz="1800" kern="0" dirty="0">
                <a:ea typeface="华文楷体" panose="02010600040101010101" pitchFamily="2" charset="-122"/>
              </a:rPr>
              <a:t>，则</a:t>
            </a:r>
            <a:endParaRPr lang="en-US" altLang="zh-CN" sz="1800" kern="0" dirty="0">
              <a:ea typeface="华文楷体" panose="02010600040101010101" pitchFamily="2" charset="-122"/>
            </a:endParaRPr>
          </a:p>
          <a:p>
            <a:pPr marL="57147" indent="0">
              <a:lnSpc>
                <a:spcPct val="100000"/>
              </a:lnSpc>
              <a:spcBef>
                <a:spcPts val="600"/>
              </a:spcBef>
              <a:buNone/>
            </a:pPr>
            <a:r>
              <a:rPr lang="en-US" altLang="zh-CN" sz="1800" kern="0" dirty="0">
                <a:ea typeface="华文楷体" panose="02010600040101010101" pitchFamily="2" charset="-122"/>
              </a:rPr>
              <a:t>              </a:t>
            </a:r>
            <a:r>
              <a:rPr lang="zh-CN" altLang="en-US" sz="1800" kern="0" dirty="0">
                <a:ea typeface="华文楷体" panose="02010600040101010101" pitchFamily="2" charset="-122"/>
              </a:rPr>
              <a:t>时延带宽积</a:t>
            </a:r>
            <a:r>
              <a:rPr lang="en-US" altLang="zh-CN" sz="1800" kern="0" dirty="0">
                <a:ea typeface="华文楷体" panose="02010600040101010101" pitchFamily="2" charset="-122"/>
              </a:rPr>
              <a:t>=20</a:t>
            </a:r>
            <a:r>
              <a:rPr lang="zh-CN" altLang="en-US" sz="1800" kern="0" dirty="0">
                <a:ea typeface="华文楷体" panose="02010600040101010101" pitchFamily="2" charset="-122"/>
              </a:rPr>
              <a:t>*</a:t>
            </a:r>
            <a:r>
              <a:rPr lang="en-US" altLang="zh-CN" sz="1800" kern="0" dirty="0">
                <a:ea typeface="华文楷体" panose="02010600040101010101" pitchFamily="2" charset="-122"/>
              </a:rPr>
              <a:t>10</a:t>
            </a:r>
            <a:r>
              <a:rPr lang="en-US" altLang="zh-CN" sz="1800" kern="0" baseline="30000" dirty="0">
                <a:ea typeface="华文楷体" panose="02010600040101010101" pitchFamily="2" charset="-122"/>
              </a:rPr>
              <a:t>-3</a:t>
            </a:r>
            <a:r>
              <a:rPr lang="zh-CN" altLang="en-US" sz="1800" kern="0" dirty="0">
                <a:ea typeface="华文楷体" panose="02010600040101010101" pitchFamily="2" charset="-122"/>
              </a:rPr>
              <a:t>*</a:t>
            </a:r>
            <a:r>
              <a:rPr lang="en-US" altLang="zh-CN" sz="1800" kern="0" dirty="0">
                <a:ea typeface="华文楷体" panose="02010600040101010101" pitchFamily="2" charset="-122"/>
              </a:rPr>
              <a:t>10</a:t>
            </a:r>
            <a:r>
              <a:rPr lang="zh-CN" altLang="en-US" sz="1800" kern="0" dirty="0">
                <a:ea typeface="华文楷体" panose="02010600040101010101" pitchFamily="2" charset="-122"/>
              </a:rPr>
              <a:t>*</a:t>
            </a:r>
            <a:r>
              <a:rPr lang="en-US" altLang="zh-CN" sz="1800" kern="0" dirty="0">
                <a:ea typeface="华文楷体" panose="02010600040101010101" pitchFamily="2" charset="-122"/>
              </a:rPr>
              <a:t>10</a:t>
            </a:r>
            <a:r>
              <a:rPr lang="en-US" altLang="zh-CN" sz="1800" kern="0" baseline="30000" dirty="0">
                <a:ea typeface="华文楷体" panose="02010600040101010101" pitchFamily="2" charset="-122"/>
              </a:rPr>
              <a:t>6</a:t>
            </a:r>
            <a:r>
              <a:rPr lang="en-US" altLang="zh-CN" sz="1800" kern="0" dirty="0">
                <a:ea typeface="华文楷体" panose="02010600040101010101" pitchFamily="2" charset="-122"/>
              </a:rPr>
              <a:t>=2</a:t>
            </a:r>
            <a:r>
              <a:rPr lang="zh-CN" altLang="en-US" sz="1800" kern="0" dirty="0">
                <a:ea typeface="华文楷体" panose="02010600040101010101" pitchFamily="2" charset="-122"/>
              </a:rPr>
              <a:t>*</a:t>
            </a:r>
            <a:r>
              <a:rPr lang="en-US" altLang="zh-CN" sz="1800" kern="0" dirty="0">
                <a:ea typeface="华文楷体" panose="02010600040101010101" pitchFamily="2" charset="-122"/>
              </a:rPr>
              <a:t>10</a:t>
            </a:r>
            <a:r>
              <a:rPr lang="en-US" altLang="zh-CN" sz="1800" kern="0" baseline="30000" dirty="0">
                <a:ea typeface="华文楷体" panose="02010600040101010101" pitchFamily="2" charset="-122"/>
              </a:rPr>
              <a:t>5</a:t>
            </a:r>
            <a:r>
              <a:rPr lang="en-US" altLang="zh-CN" sz="1800" kern="0" dirty="0">
                <a:ea typeface="华文楷体" panose="02010600040101010101" pitchFamily="2" charset="-122"/>
              </a:rPr>
              <a:t>bit</a:t>
            </a:r>
          </a:p>
          <a:p>
            <a:pPr marL="57147" indent="0">
              <a:lnSpc>
                <a:spcPct val="100000"/>
              </a:lnSpc>
              <a:spcBef>
                <a:spcPts val="600"/>
              </a:spcBef>
              <a:buNone/>
            </a:pPr>
            <a:r>
              <a:rPr lang="en-US" altLang="zh-CN" sz="1800" kern="0" dirty="0">
                <a:ea typeface="华文楷体" panose="02010600040101010101" pitchFamily="2" charset="-122"/>
              </a:rPr>
              <a:t>      </a:t>
            </a:r>
            <a:r>
              <a:rPr lang="zh-CN" altLang="en-US" sz="1800" kern="0" dirty="0">
                <a:solidFill>
                  <a:schemeClr val="accent5">
                    <a:lumMod val="50000"/>
                  </a:schemeClr>
                </a:solidFill>
                <a:ea typeface="华文楷体" panose="02010600040101010101" pitchFamily="2" charset="-122"/>
              </a:rPr>
              <a:t>表示：若发送端连续发送数据，则在第一个比特到达终点时，发送端已发送 </a:t>
            </a:r>
            <a:endParaRPr lang="en-US" altLang="zh-CN" sz="1800" kern="0" dirty="0">
              <a:solidFill>
                <a:schemeClr val="accent5">
                  <a:lumMod val="50000"/>
                </a:schemeClr>
              </a:solidFill>
              <a:ea typeface="华文楷体" panose="02010600040101010101" pitchFamily="2" charset="-122"/>
            </a:endParaRPr>
          </a:p>
          <a:p>
            <a:pPr marL="57147" indent="0">
              <a:lnSpc>
                <a:spcPct val="100000"/>
              </a:lnSpc>
              <a:spcBef>
                <a:spcPts val="600"/>
              </a:spcBef>
              <a:buNone/>
            </a:pPr>
            <a:r>
              <a:rPr lang="en-US" altLang="zh-CN" sz="1800" kern="0" dirty="0">
                <a:solidFill>
                  <a:schemeClr val="accent5">
                    <a:lumMod val="50000"/>
                  </a:schemeClr>
                </a:solidFill>
                <a:ea typeface="华文楷体" panose="02010600040101010101" pitchFamily="2" charset="-122"/>
              </a:rPr>
              <a:t>                   </a:t>
            </a:r>
            <a:r>
              <a:rPr lang="zh-CN" altLang="en-US" sz="1800" kern="0" dirty="0">
                <a:solidFill>
                  <a:schemeClr val="accent5">
                    <a:lumMod val="50000"/>
                  </a:schemeClr>
                </a:solidFill>
                <a:ea typeface="华文楷体" panose="02010600040101010101" pitchFamily="2" charset="-122"/>
              </a:rPr>
              <a:t>了</a:t>
            </a:r>
            <a:r>
              <a:rPr lang="en-US" altLang="zh-CN" sz="1800" kern="0" dirty="0">
                <a:solidFill>
                  <a:schemeClr val="accent5">
                    <a:lumMod val="50000"/>
                  </a:schemeClr>
                </a:solidFill>
                <a:ea typeface="华文楷体" panose="02010600040101010101" pitchFamily="2" charset="-122"/>
              </a:rPr>
              <a:t>20</a:t>
            </a:r>
            <a:r>
              <a:rPr lang="zh-CN" altLang="en-US" sz="1800" kern="0" dirty="0">
                <a:solidFill>
                  <a:schemeClr val="accent5">
                    <a:lumMod val="50000"/>
                  </a:schemeClr>
                </a:solidFill>
                <a:ea typeface="华文楷体" panose="02010600040101010101" pitchFamily="2" charset="-122"/>
              </a:rPr>
              <a:t>万比特，这</a:t>
            </a:r>
            <a:r>
              <a:rPr lang="en-US" altLang="zh-CN" sz="1800" kern="0" dirty="0">
                <a:solidFill>
                  <a:schemeClr val="accent5">
                    <a:lumMod val="50000"/>
                  </a:schemeClr>
                </a:solidFill>
                <a:ea typeface="华文楷体" panose="02010600040101010101" pitchFamily="2" charset="-122"/>
              </a:rPr>
              <a:t>20</a:t>
            </a:r>
            <a:r>
              <a:rPr lang="zh-CN" altLang="en-US" sz="1800" kern="0" dirty="0">
                <a:solidFill>
                  <a:schemeClr val="accent5">
                    <a:lumMod val="50000"/>
                  </a:schemeClr>
                </a:solidFill>
                <a:ea typeface="华文楷体" panose="02010600040101010101" pitchFamily="2" charset="-122"/>
              </a:rPr>
              <a:t>万比特都正在链路上向前移动</a:t>
            </a:r>
            <a:endParaRPr lang="en-US" altLang="zh-CN" sz="1800" kern="0" dirty="0">
              <a:solidFill>
                <a:schemeClr val="accent5">
                  <a:lumMod val="50000"/>
                </a:schemeClr>
              </a:solidFill>
              <a:ea typeface="华文楷体" panose="02010600040101010101" pitchFamily="2" charset="-122"/>
            </a:endParaRPr>
          </a:p>
          <a:p>
            <a:pPr marL="57147" indent="0">
              <a:lnSpc>
                <a:spcPct val="100000"/>
              </a:lnSpc>
              <a:spcBef>
                <a:spcPts val="600"/>
              </a:spcBef>
              <a:buNone/>
            </a:pPr>
            <a:r>
              <a:rPr lang="en-US" altLang="zh-CN" sz="1800" kern="0" dirty="0"/>
              <a:t>       </a:t>
            </a:r>
          </a:p>
        </p:txBody>
      </p:sp>
      <p:sp>
        <p:nvSpPr>
          <p:cNvPr id="14" name="文本框 13"/>
          <p:cNvSpPr txBox="1"/>
          <p:nvPr/>
        </p:nvSpPr>
        <p:spPr>
          <a:xfrm>
            <a:off x="373289" y="5948391"/>
            <a:ext cx="8454622" cy="8492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管道中的比特数表示从发送端发出的尚未达到接收端的比特，对于一条正在传送数据的链路，只有在代表链路的管道都充满比特时，链路才得以充分利用</a:t>
            </a:r>
          </a:p>
        </p:txBody>
      </p:sp>
    </p:spTree>
    <p:extLst>
      <p:ext uri="{BB962C8B-B14F-4D97-AF65-F5344CB8AC3E}">
        <p14:creationId xmlns:p14="http://schemas.microsoft.com/office/powerpoint/2010/main" val="376210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5006035" y="3115057"/>
            <a:ext cx="3924605" cy="3102863"/>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6" name="内容占位符 2"/>
          <p:cNvSpPr txBox="1">
            <a:spLocks/>
          </p:cNvSpPr>
          <p:nvPr/>
        </p:nvSpPr>
        <p:spPr bwMode="auto">
          <a:xfrm>
            <a:off x="5006035" y="3153892"/>
            <a:ext cx="3924605" cy="169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897" indent="-285750">
              <a:lnSpc>
                <a:spcPct val="100000"/>
              </a:lnSpc>
              <a:spcBef>
                <a:spcPts val="600"/>
              </a:spcBef>
              <a:buFont typeface="Wingdings" panose="05000000000000000000" pitchFamily="2" charset="2"/>
              <a:buChar char="l"/>
            </a:pPr>
            <a:r>
              <a:rPr lang="en-US" altLang="zh-CN" sz="1800" kern="0" dirty="0">
                <a:ea typeface="华文楷体" panose="02010600040101010101" pitchFamily="2" charset="-122"/>
              </a:rPr>
              <a:t>1Gbps</a:t>
            </a:r>
            <a:r>
              <a:rPr lang="zh-CN" altLang="en-US" sz="1800" kern="0" dirty="0">
                <a:ea typeface="华文楷体" panose="02010600040101010101" pitchFamily="2" charset="-122"/>
              </a:rPr>
              <a:t>链路</a:t>
            </a:r>
            <a:endParaRPr lang="en-US" altLang="zh-CN" sz="1800" kern="0" dirty="0">
              <a:ea typeface="华文楷体" panose="02010600040101010101" pitchFamily="2" charset="-122"/>
            </a:endParaRPr>
          </a:p>
          <a:p>
            <a:pPr marL="57147" indent="0">
              <a:lnSpc>
                <a:spcPct val="100000"/>
              </a:lnSpc>
              <a:spcBef>
                <a:spcPts val="600"/>
              </a:spcBef>
              <a:buNone/>
            </a:pPr>
            <a:r>
              <a:rPr lang="zh-CN" altLang="en-US" sz="1800" kern="0" dirty="0">
                <a:ea typeface="华文楷体" panose="02010600040101010101" pitchFamily="2" charset="-122"/>
              </a:rPr>
              <a:t>    管道满载：</a:t>
            </a:r>
            <a:r>
              <a:rPr lang="en-US" altLang="zh-CN" sz="1800" kern="0" dirty="0">
                <a:ea typeface="华文楷体" panose="02010600040101010101" pitchFamily="2" charset="-122"/>
              </a:rPr>
              <a:t>1Gbps*100ms=12.5MB</a:t>
            </a:r>
          </a:p>
          <a:p>
            <a:pPr marL="57147" indent="0">
              <a:lnSpc>
                <a:spcPct val="100000"/>
              </a:lnSpc>
              <a:spcBef>
                <a:spcPts val="600"/>
              </a:spcBef>
              <a:buNone/>
            </a:pPr>
            <a:r>
              <a:rPr lang="en-US" altLang="zh-CN" sz="1800" kern="0" dirty="0">
                <a:ea typeface="华文楷体" panose="02010600040101010101" pitchFamily="2" charset="-122"/>
              </a:rPr>
              <a:t>     </a:t>
            </a:r>
            <a:r>
              <a:rPr lang="zh-CN" altLang="en-US" sz="1800" kern="0" dirty="0">
                <a:ea typeface="华文楷体" panose="02010600040101010101" pitchFamily="2" charset="-122"/>
              </a:rPr>
              <a:t>即传输</a:t>
            </a:r>
            <a:r>
              <a:rPr lang="en-US" altLang="zh-CN" sz="1800" kern="0" dirty="0">
                <a:ea typeface="华文楷体" panose="02010600040101010101" pitchFamily="2" charset="-122"/>
              </a:rPr>
              <a:t>1MB</a:t>
            </a:r>
            <a:r>
              <a:rPr lang="zh-CN" altLang="en-US" sz="1800" kern="0" dirty="0">
                <a:solidFill>
                  <a:schemeClr val="accent5">
                    <a:lumMod val="50000"/>
                  </a:schemeClr>
                </a:solidFill>
                <a:ea typeface="华文楷体" panose="02010600040101010101" pitchFamily="2" charset="-122"/>
              </a:rPr>
              <a:t>只装满一个管道的</a:t>
            </a:r>
            <a:r>
              <a:rPr lang="en-US" altLang="zh-CN" sz="1800" kern="0" dirty="0">
                <a:solidFill>
                  <a:schemeClr val="accent5">
                    <a:lumMod val="50000"/>
                  </a:schemeClr>
                </a:solidFill>
                <a:ea typeface="华文楷体" panose="02010600040101010101" pitchFamily="2" charset="-122"/>
              </a:rPr>
              <a:t>1/12</a:t>
            </a:r>
          </a:p>
          <a:p>
            <a:pPr marL="57147" indent="0">
              <a:lnSpc>
                <a:spcPct val="100000"/>
              </a:lnSpc>
              <a:spcBef>
                <a:spcPts val="600"/>
              </a:spcBef>
              <a:buNone/>
            </a:pPr>
            <a:endParaRPr lang="en-US" altLang="zh-CN" sz="1800" kern="0" dirty="0">
              <a:ea typeface="华文楷体" panose="02010600040101010101" pitchFamily="2" charset="-122"/>
            </a:endParaRPr>
          </a:p>
          <a:p>
            <a:pPr marL="57147" indent="0">
              <a:lnSpc>
                <a:spcPct val="100000"/>
              </a:lnSpc>
              <a:spcBef>
                <a:spcPts val="600"/>
              </a:spcBef>
              <a:buNone/>
            </a:pPr>
            <a:endParaRPr lang="en-US" altLang="zh-CN" sz="1800" kern="0" dirty="0">
              <a:solidFill>
                <a:schemeClr val="accent5">
                  <a:lumMod val="50000"/>
                </a:schemeClr>
              </a:solidFill>
              <a:ea typeface="华文楷体" panose="02010600040101010101" pitchFamily="2" charset="-122"/>
            </a:endParaRPr>
          </a:p>
          <a:p>
            <a:pPr marL="57147" indent="0">
              <a:lnSpc>
                <a:spcPct val="100000"/>
              </a:lnSpc>
              <a:spcBef>
                <a:spcPts val="600"/>
              </a:spcBef>
              <a:buNone/>
            </a:pPr>
            <a:r>
              <a:rPr lang="en-US" altLang="zh-CN" sz="1800" kern="0" dirty="0"/>
              <a:t>       </a:t>
            </a:r>
          </a:p>
        </p:txBody>
      </p:sp>
      <p:sp>
        <p:nvSpPr>
          <p:cNvPr id="2" name="标题 1"/>
          <p:cNvSpPr>
            <a:spLocks noGrp="1"/>
          </p:cNvSpPr>
          <p:nvPr>
            <p:ph type="title"/>
          </p:nvPr>
        </p:nvSpPr>
        <p:spPr/>
        <p:txBody>
          <a:bodyPr/>
          <a:lstStyle/>
          <a:p>
            <a:r>
              <a:rPr lang="zh-CN" altLang="en-US" dirty="0"/>
              <a:t>时延带宽积</a:t>
            </a:r>
            <a:r>
              <a:rPr lang="en-US" altLang="zh-CN" dirty="0"/>
              <a:t>—</a:t>
            </a:r>
            <a:r>
              <a:rPr lang="zh-CN" altLang="en-US" dirty="0"/>
              <a:t>高速网络设计</a:t>
            </a:r>
          </a:p>
        </p:txBody>
      </p:sp>
      <p:sp>
        <p:nvSpPr>
          <p:cNvPr id="3" name="内容占位符 2"/>
          <p:cNvSpPr>
            <a:spLocks noGrp="1"/>
          </p:cNvSpPr>
          <p:nvPr>
            <p:ph idx="1"/>
          </p:nvPr>
        </p:nvSpPr>
        <p:spPr>
          <a:xfrm>
            <a:off x="457200" y="1444979"/>
            <a:ext cx="8579554" cy="1785902"/>
          </a:xfrm>
        </p:spPr>
        <p:txBody>
          <a:bodyPr/>
          <a:lstStyle/>
          <a:p>
            <a:pPr marL="342891" lvl="1" indent="-342891">
              <a:buClr>
                <a:schemeClr val="bg2"/>
              </a:buClr>
              <a:buSzPct val="75000"/>
              <a:buFont typeface="Wingdings" panose="05000000000000000000" pitchFamily="2" charset="2"/>
              <a:buChar char="n"/>
            </a:pPr>
            <a:r>
              <a:rPr lang="zh-CN" altLang="en-US" dirty="0"/>
              <a:t>带宽以惊人速度增长，若可以达到无限，会对网络设计产生什么影响？</a:t>
            </a:r>
            <a:endParaRPr lang="en-US" altLang="zh-CN" dirty="0"/>
          </a:p>
          <a:p>
            <a:pPr lvl="1"/>
            <a:r>
              <a:rPr lang="zh-CN" altLang="en-US" dirty="0"/>
              <a:t>一条横穿大陆的链路，带宽是</a:t>
            </a:r>
            <a:r>
              <a:rPr lang="en-US" altLang="zh-CN" dirty="0"/>
              <a:t>1Gbps</a:t>
            </a:r>
            <a:r>
              <a:rPr lang="zh-CN" altLang="en-US" dirty="0"/>
              <a:t>还是</a:t>
            </a:r>
            <a:r>
              <a:rPr lang="en-US" altLang="zh-CN" dirty="0"/>
              <a:t>1Mbps</a:t>
            </a:r>
            <a:r>
              <a:rPr lang="zh-CN" altLang="en-US" dirty="0"/>
              <a:t>，</a:t>
            </a:r>
            <a:r>
              <a:rPr lang="en-US" altLang="zh-CN" dirty="0"/>
              <a:t>RTT</a:t>
            </a:r>
            <a:r>
              <a:rPr lang="zh-CN" altLang="en-US" dirty="0"/>
              <a:t>都是</a:t>
            </a:r>
            <a:r>
              <a:rPr lang="en-US" altLang="zh-CN" dirty="0"/>
              <a:t>100ms</a:t>
            </a:r>
          </a:p>
          <a:p>
            <a:pPr>
              <a:lnSpc>
                <a:spcPct val="100000"/>
              </a:lnSpc>
              <a:spcBef>
                <a:spcPts val="1800"/>
              </a:spcBef>
            </a:pPr>
            <a:r>
              <a:rPr lang="zh-CN" altLang="en-US" sz="2000" dirty="0"/>
              <a:t>两种链路上传输</a:t>
            </a:r>
            <a:r>
              <a:rPr lang="en-US" altLang="zh-CN" sz="2000" dirty="0"/>
              <a:t>1MB</a:t>
            </a:r>
            <a:r>
              <a:rPr lang="zh-CN" altLang="en-US" sz="2000" dirty="0"/>
              <a:t>的文件分别需要什么？</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62</a:t>
            </a:fld>
            <a:endParaRPr lang="zh-CN" altLang="en-US" dirty="0"/>
          </a:p>
        </p:txBody>
      </p:sp>
      <p:sp>
        <p:nvSpPr>
          <p:cNvPr id="14" name="矩形 13"/>
          <p:cNvSpPr/>
          <p:nvPr/>
        </p:nvSpPr>
        <p:spPr>
          <a:xfrm>
            <a:off x="866851" y="3121153"/>
            <a:ext cx="3924605" cy="3102863"/>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内容占位符 2"/>
          <p:cNvSpPr txBox="1">
            <a:spLocks/>
          </p:cNvSpPr>
          <p:nvPr/>
        </p:nvSpPr>
        <p:spPr bwMode="auto">
          <a:xfrm>
            <a:off x="866851" y="3159988"/>
            <a:ext cx="3924605" cy="169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897" indent="-285750">
              <a:lnSpc>
                <a:spcPct val="100000"/>
              </a:lnSpc>
              <a:spcBef>
                <a:spcPts val="600"/>
              </a:spcBef>
              <a:buFont typeface="Wingdings" panose="05000000000000000000" pitchFamily="2" charset="2"/>
              <a:buChar char="l"/>
            </a:pPr>
            <a:r>
              <a:rPr lang="en-US" altLang="zh-CN" sz="1800" kern="0" dirty="0">
                <a:ea typeface="华文楷体" panose="02010600040101010101" pitchFamily="2" charset="-122"/>
              </a:rPr>
              <a:t>1Mbps</a:t>
            </a:r>
            <a:r>
              <a:rPr lang="zh-CN" altLang="en-US" sz="1800" kern="0" dirty="0">
                <a:ea typeface="华文楷体" panose="02010600040101010101" pitchFamily="2" charset="-122"/>
              </a:rPr>
              <a:t>链路</a:t>
            </a:r>
            <a:endParaRPr lang="en-US" altLang="zh-CN" sz="1800" kern="0" dirty="0">
              <a:ea typeface="华文楷体" panose="02010600040101010101" pitchFamily="2" charset="-122"/>
            </a:endParaRPr>
          </a:p>
          <a:p>
            <a:pPr marL="57147" indent="0">
              <a:lnSpc>
                <a:spcPct val="100000"/>
              </a:lnSpc>
              <a:spcBef>
                <a:spcPts val="600"/>
              </a:spcBef>
              <a:buNone/>
            </a:pPr>
            <a:r>
              <a:rPr lang="zh-CN" altLang="en-US" sz="1800" kern="0" dirty="0">
                <a:ea typeface="华文楷体" panose="02010600040101010101" pitchFamily="2" charset="-122"/>
              </a:rPr>
              <a:t>    管道满载：</a:t>
            </a:r>
            <a:r>
              <a:rPr lang="en-US" altLang="zh-CN" sz="1800" kern="0" dirty="0">
                <a:ea typeface="华文楷体" panose="02010600040101010101" pitchFamily="2" charset="-122"/>
              </a:rPr>
              <a:t>1Mbps*100ms=0.1Mb</a:t>
            </a:r>
          </a:p>
          <a:p>
            <a:pPr marL="57147" indent="0">
              <a:lnSpc>
                <a:spcPct val="100000"/>
              </a:lnSpc>
              <a:spcBef>
                <a:spcPts val="600"/>
              </a:spcBef>
              <a:buNone/>
            </a:pPr>
            <a:r>
              <a:rPr lang="en-US" altLang="zh-CN" sz="1800" kern="0" dirty="0">
                <a:ea typeface="华文楷体" panose="02010600040101010101" pitchFamily="2" charset="-122"/>
              </a:rPr>
              <a:t>     </a:t>
            </a:r>
            <a:r>
              <a:rPr lang="zh-CN" altLang="en-US" sz="1800" kern="0" dirty="0">
                <a:ea typeface="华文楷体" panose="02010600040101010101" pitchFamily="2" charset="-122"/>
              </a:rPr>
              <a:t>即传输</a:t>
            </a:r>
            <a:r>
              <a:rPr lang="en-US" altLang="zh-CN" sz="1800" kern="0" dirty="0">
                <a:ea typeface="华文楷体" panose="02010600040101010101" pitchFamily="2" charset="-122"/>
              </a:rPr>
              <a:t>1MB</a:t>
            </a:r>
            <a:r>
              <a:rPr lang="zh-CN" altLang="en-US" sz="1800" kern="0" dirty="0">
                <a:ea typeface="华文楷体" panose="02010600040101010101" pitchFamily="2" charset="-122"/>
              </a:rPr>
              <a:t>需要</a:t>
            </a:r>
            <a:r>
              <a:rPr lang="zh-CN" altLang="en-US" sz="1800" kern="0" dirty="0">
                <a:solidFill>
                  <a:schemeClr val="accent5">
                    <a:lumMod val="50000"/>
                  </a:schemeClr>
                </a:solidFill>
                <a:ea typeface="华文楷体" panose="02010600040101010101" pitchFamily="2" charset="-122"/>
              </a:rPr>
              <a:t>完全占用链路</a:t>
            </a:r>
            <a:r>
              <a:rPr lang="en-US" altLang="zh-CN" sz="1800" kern="0" dirty="0">
                <a:solidFill>
                  <a:schemeClr val="accent5">
                    <a:lumMod val="50000"/>
                  </a:schemeClr>
                </a:solidFill>
                <a:ea typeface="华文楷体" panose="02010600040101010101" pitchFamily="2" charset="-122"/>
              </a:rPr>
              <a:t>80</a:t>
            </a:r>
            <a:r>
              <a:rPr lang="zh-CN" altLang="en-US" sz="1800" kern="0" dirty="0">
                <a:solidFill>
                  <a:schemeClr val="accent5">
                    <a:lumMod val="50000"/>
                  </a:schemeClr>
                </a:solidFill>
                <a:ea typeface="华文楷体" panose="02010600040101010101" pitchFamily="2" charset="-122"/>
              </a:rPr>
              <a:t>次</a:t>
            </a:r>
            <a:endParaRPr lang="en-US" altLang="zh-CN" sz="1800" kern="0" dirty="0">
              <a:solidFill>
                <a:schemeClr val="accent5">
                  <a:lumMod val="50000"/>
                </a:schemeClr>
              </a:solidFill>
              <a:ea typeface="华文楷体" panose="02010600040101010101" pitchFamily="2" charset="-122"/>
            </a:endParaRPr>
          </a:p>
          <a:p>
            <a:pPr marL="57147" indent="0">
              <a:lnSpc>
                <a:spcPct val="100000"/>
              </a:lnSpc>
              <a:spcBef>
                <a:spcPts val="600"/>
              </a:spcBef>
              <a:buNone/>
            </a:pPr>
            <a:endParaRPr lang="en-US" altLang="zh-CN" sz="1800" kern="0" dirty="0">
              <a:ea typeface="华文楷体" panose="02010600040101010101" pitchFamily="2" charset="-122"/>
            </a:endParaRPr>
          </a:p>
          <a:p>
            <a:pPr marL="57147" indent="0">
              <a:lnSpc>
                <a:spcPct val="100000"/>
              </a:lnSpc>
              <a:spcBef>
                <a:spcPts val="600"/>
              </a:spcBef>
              <a:buNone/>
            </a:pPr>
            <a:endParaRPr lang="en-US" altLang="zh-CN" sz="1800" kern="0" dirty="0">
              <a:solidFill>
                <a:schemeClr val="accent5">
                  <a:lumMod val="50000"/>
                </a:schemeClr>
              </a:solidFill>
              <a:ea typeface="华文楷体" panose="02010600040101010101" pitchFamily="2" charset="-122"/>
            </a:endParaRPr>
          </a:p>
          <a:p>
            <a:pPr marL="57147" indent="0">
              <a:lnSpc>
                <a:spcPct val="100000"/>
              </a:lnSpc>
              <a:spcBef>
                <a:spcPts val="600"/>
              </a:spcBef>
              <a:buNone/>
            </a:pPr>
            <a:r>
              <a:rPr lang="en-US" altLang="zh-CN" sz="1800" kern="0" dirty="0"/>
              <a:t>       </a:t>
            </a:r>
          </a:p>
        </p:txBody>
      </p:sp>
      <p:grpSp>
        <p:nvGrpSpPr>
          <p:cNvPr id="89" name="组合 88"/>
          <p:cNvGrpSpPr/>
          <p:nvPr/>
        </p:nvGrpSpPr>
        <p:grpSpPr>
          <a:xfrm>
            <a:off x="1961888" y="4313508"/>
            <a:ext cx="2342225" cy="390634"/>
            <a:chOff x="1961888" y="4313508"/>
            <a:chExt cx="2342225" cy="390634"/>
          </a:xfrm>
        </p:grpSpPr>
        <p:sp>
          <p:nvSpPr>
            <p:cNvPr id="24" name="Text Box 6"/>
            <p:cNvSpPr txBox="1">
              <a:spLocks noChangeArrowheads="1"/>
            </p:cNvSpPr>
            <p:nvPr/>
          </p:nvSpPr>
          <p:spPr bwMode="auto">
            <a:xfrm>
              <a:off x="2286986" y="4313508"/>
              <a:ext cx="1516918" cy="39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solidFill>
                    <a:schemeClr val="accent5">
                      <a:lumMod val="50000"/>
                    </a:schemeClr>
                  </a:solidFill>
                  <a:latin typeface="楷体_GB2312" pitchFamily="49" charset="-122"/>
                  <a:ea typeface="楷体_GB2312" pitchFamily="49" charset="-122"/>
                </a:rPr>
                <a:t>1Mbps</a:t>
              </a:r>
              <a:r>
                <a:rPr lang="zh-CN" altLang="en-US" sz="1400" dirty="0">
                  <a:solidFill>
                    <a:schemeClr val="accent5">
                      <a:lumMod val="50000"/>
                    </a:schemeClr>
                  </a:solidFill>
                  <a:latin typeface="楷体_GB2312" pitchFamily="49" charset="-122"/>
                  <a:ea typeface="楷体_GB2312" pitchFamily="49" charset="-122"/>
                </a:rPr>
                <a:t>跨国链路</a:t>
              </a:r>
            </a:p>
          </p:txBody>
        </p:sp>
        <p:sp>
          <p:nvSpPr>
            <p:cNvPr id="40" name="AutoShape 10"/>
            <p:cNvSpPr>
              <a:spLocks noChangeArrowheads="1"/>
            </p:cNvSpPr>
            <p:nvPr/>
          </p:nvSpPr>
          <p:spPr bwMode="auto">
            <a:xfrm rot="16200000">
              <a:off x="3087168" y="3397727"/>
              <a:ext cx="91665" cy="2342225"/>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grpSp>
      <p:grpSp>
        <p:nvGrpSpPr>
          <p:cNvPr id="95" name="组合 94"/>
          <p:cNvGrpSpPr/>
          <p:nvPr/>
        </p:nvGrpSpPr>
        <p:grpSpPr>
          <a:xfrm>
            <a:off x="942638" y="4852191"/>
            <a:ext cx="3874080" cy="1480567"/>
            <a:chOff x="942638" y="4852191"/>
            <a:chExt cx="3874080" cy="1480567"/>
          </a:xfrm>
        </p:grpSpPr>
        <p:sp>
          <p:nvSpPr>
            <p:cNvPr id="25" name="圆角矩形 24"/>
            <p:cNvSpPr/>
            <p:nvPr/>
          </p:nvSpPr>
          <p:spPr>
            <a:xfrm>
              <a:off x="942638" y="5041167"/>
              <a:ext cx="566928" cy="713457"/>
            </a:xfrm>
            <a:prstGeom prst="roundRect">
              <a:avLst/>
            </a:prstGeom>
            <a:solidFill>
              <a:srgbClr val="FFC000"/>
            </a:solidFill>
            <a:ln>
              <a:solidFill>
                <a:srgbClr val="8E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rPr>
                <a:t>1MB</a:t>
              </a:r>
              <a:endParaRPr lang="zh-CN" altLang="en-US" sz="1200" dirty="0">
                <a:solidFill>
                  <a:srgbClr val="FF0000"/>
                </a:solidFill>
              </a:endParaRPr>
            </a:p>
          </p:txBody>
        </p:sp>
        <p:grpSp>
          <p:nvGrpSpPr>
            <p:cNvPr id="39" name="组合 38"/>
            <p:cNvGrpSpPr/>
            <p:nvPr/>
          </p:nvGrpSpPr>
          <p:grpSpPr>
            <a:xfrm>
              <a:off x="2004560" y="4852191"/>
              <a:ext cx="2610113" cy="939009"/>
              <a:chOff x="1737754" y="4596159"/>
              <a:chExt cx="2791576" cy="939009"/>
            </a:xfrm>
          </p:grpSpPr>
          <p:sp>
            <p:nvSpPr>
              <p:cNvPr id="23" name="AutoShape 10"/>
              <p:cNvSpPr>
                <a:spLocks noChangeArrowheads="1"/>
              </p:cNvSpPr>
              <p:nvPr/>
            </p:nvSpPr>
            <p:spPr bwMode="auto">
              <a:xfrm rot="16200000">
                <a:off x="3090757" y="3468708"/>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26" name="AutoShape 10"/>
              <p:cNvSpPr>
                <a:spLocks noChangeArrowheads="1"/>
              </p:cNvSpPr>
              <p:nvPr/>
            </p:nvSpPr>
            <p:spPr bwMode="auto">
              <a:xfrm rot="16200000">
                <a:off x="2950549" y="3621108"/>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27" name="AutoShape 10"/>
              <p:cNvSpPr>
                <a:spLocks noChangeArrowheads="1"/>
              </p:cNvSpPr>
              <p:nvPr/>
            </p:nvSpPr>
            <p:spPr bwMode="auto">
              <a:xfrm rot="16200000">
                <a:off x="2950549" y="3779604"/>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28" name="AutoShape 10"/>
              <p:cNvSpPr>
                <a:spLocks noChangeArrowheads="1"/>
              </p:cNvSpPr>
              <p:nvPr/>
            </p:nvSpPr>
            <p:spPr bwMode="auto">
              <a:xfrm rot="16200000">
                <a:off x="2950549" y="3938100"/>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29" name="AutoShape 10"/>
              <p:cNvSpPr>
                <a:spLocks noChangeArrowheads="1"/>
              </p:cNvSpPr>
              <p:nvPr/>
            </p:nvSpPr>
            <p:spPr bwMode="auto">
              <a:xfrm rot="16200000">
                <a:off x="2944453" y="4090500"/>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0" name="AutoShape 10"/>
              <p:cNvSpPr>
                <a:spLocks noChangeArrowheads="1"/>
              </p:cNvSpPr>
              <p:nvPr/>
            </p:nvSpPr>
            <p:spPr bwMode="auto">
              <a:xfrm rot="16200000">
                <a:off x="2944453" y="4236804"/>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1" name="AutoShape 10"/>
              <p:cNvSpPr>
                <a:spLocks noChangeArrowheads="1"/>
              </p:cNvSpPr>
              <p:nvPr/>
            </p:nvSpPr>
            <p:spPr bwMode="auto">
              <a:xfrm rot="16200000">
                <a:off x="3102949" y="3651588"/>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2" name="AutoShape 10"/>
              <p:cNvSpPr>
                <a:spLocks noChangeArrowheads="1"/>
              </p:cNvSpPr>
              <p:nvPr/>
            </p:nvSpPr>
            <p:spPr bwMode="auto">
              <a:xfrm rot="16200000">
                <a:off x="3102949" y="3810084"/>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3" name="AutoShape 10"/>
              <p:cNvSpPr>
                <a:spLocks noChangeArrowheads="1"/>
              </p:cNvSpPr>
              <p:nvPr/>
            </p:nvSpPr>
            <p:spPr bwMode="auto">
              <a:xfrm rot="16200000">
                <a:off x="3096853" y="3962484"/>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4" name="AutoShape 10"/>
              <p:cNvSpPr>
                <a:spLocks noChangeArrowheads="1"/>
              </p:cNvSpPr>
              <p:nvPr/>
            </p:nvSpPr>
            <p:spPr bwMode="auto">
              <a:xfrm rot="16200000">
                <a:off x="3230965" y="3389460"/>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5" name="AutoShape 10"/>
              <p:cNvSpPr>
                <a:spLocks noChangeArrowheads="1"/>
              </p:cNvSpPr>
              <p:nvPr/>
            </p:nvSpPr>
            <p:spPr bwMode="auto">
              <a:xfrm rot="16200000">
                <a:off x="3230965" y="3547956"/>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36" name="AutoShape 10"/>
              <p:cNvSpPr>
                <a:spLocks noChangeArrowheads="1"/>
              </p:cNvSpPr>
              <p:nvPr/>
            </p:nvSpPr>
            <p:spPr bwMode="auto">
              <a:xfrm rot="16200000">
                <a:off x="3224869" y="3700356"/>
                <a:ext cx="91665" cy="2505064"/>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grpSp>
        <p:sp>
          <p:nvSpPr>
            <p:cNvPr id="41" name="左大括号 40"/>
            <p:cNvSpPr/>
            <p:nvPr/>
          </p:nvSpPr>
          <p:spPr>
            <a:xfrm>
              <a:off x="1585353" y="4925342"/>
              <a:ext cx="266693" cy="884371"/>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 Box 6"/>
            <p:cNvSpPr txBox="1">
              <a:spLocks noChangeArrowheads="1"/>
            </p:cNvSpPr>
            <p:nvPr/>
          </p:nvSpPr>
          <p:spPr bwMode="auto">
            <a:xfrm>
              <a:off x="1658754" y="5942124"/>
              <a:ext cx="1755006" cy="39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b="1" dirty="0">
                  <a:latin typeface="楷体_GB2312" pitchFamily="49" charset="-122"/>
                  <a:ea typeface="楷体_GB2312" pitchFamily="49" charset="-122"/>
                </a:rPr>
                <a:t>1MB</a:t>
              </a:r>
              <a:r>
                <a:rPr lang="zh-CN" altLang="en-US" sz="1400" b="1" dirty="0">
                  <a:latin typeface="楷体_GB2312" pitchFamily="49" charset="-122"/>
                  <a:ea typeface="楷体_GB2312" pitchFamily="49" charset="-122"/>
                </a:rPr>
                <a:t>数据 </a:t>
              </a:r>
              <a:r>
                <a:rPr lang="en-US" altLang="zh-CN" sz="1400" b="1" dirty="0">
                  <a:latin typeface="楷体_GB2312" pitchFamily="49" charset="-122"/>
                  <a:ea typeface="楷体_GB2312" pitchFamily="49" charset="-122"/>
                </a:rPr>
                <a:t>= 80</a:t>
              </a:r>
              <a:r>
                <a:rPr lang="zh-CN" altLang="en-US" sz="1400" b="1" dirty="0">
                  <a:latin typeface="楷体_GB2312" pitchFamily="49" charset="-122"/>
                  <a:ea typeface="楷体_GB2312" pitchFamily="49" charset="-122"/>
                </a:rPr>
                <a:t>条管道</a:t>
              </a:r>
            </a:p>
          </p:txBody>
        </p:sp>
        <p:sp>
          <p:nvSpPr>
            <p:cNvPr id="43" name="Text Box 6"/>
            <p:cNvSpPr txBox="1">
              <a:spLocks noChangeArrowheads="1"/>
            </p:cNvSpPr>
            <p:nvPr/>
          </p:nvSpPr>
          <p:spPr bwMode="auto">
            <a:xfrm rot="5400000">
              <a:off x="4375207" y="5157553"/>
              <a:ext cx="695521" cy="1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600" b="1" dirty="0">
                  <a:latin typeface="楷体_GB2312" pitchFamily="49" charset="-122"/>
                  <a:ea typeface="楷体_GB2312" pitchFamily="49" charset="-122"/>
                </a:rPr>
                <a:t>…</a:t>
              </a:r>
              <a:endParaRPr lang="zh-CN" altLang="en-US" sz="1600" b="1" dirty="0">
                <a:latin typeface="楷体_GB2312" pitchFamily="49" charset="-122"/>
                <a:ea typeface="楷体_GB2312" pitchFamily="49" charset="-122"/>
              </a:endParaRPr>
            </a:p>
          </p:txBody>
        </p:sp>
      </p:grpSp>
      <p:sp>
        <p:nvSpPr>
          <p:cNvPr id="68" name="圆角矩形 67"/>
          <p:cNvSpPr/>
          <p:nvPr/>
        </p:nvSpPr>
        <p:spPr>
          <a:xfrm>
            <a:off x="5081822" y="5035071"/>
            <a:ext cx="566928" cy="713457"/>
          </a:xfrm>
          <a:prstGeom prst="roundRect">
            <a:avLst/>
          </a:prstGeom>
          <a:solidFill>
            <a:srgbClr val="FFC000"/>
          </a:solidFill>
          <a:ln>
            <a:solidFill>
              <a:srgbClr val="8E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rPr>
              <a:t>1MB</a:t>
            </a:r>
            <a:endParaRPr lang="zh-CN" altLang="en-US" sz="1200" dirty="0">
              <a:solidFill>
                <a:srgbClr val="FF0000"/>
              </a:solidFill>
            </a:endParaRPr>
          </a:p>
        </p:txBody>
      </p:sp>
      <p:sp>
        <p:nvSpPr>
          <p:cNvPr id="84" name="Text Box 6"/>
          <p:cNvSpPr txBox="1">
            <a:spLocks noChangeArrowheads="1"/>
          </p:cNvSpPr>
          <p:nvPr/>
        </p:nvSpPr>
        <p:spPr bwMode="auto">
          <a:xfrm>
            <a:off x="5797938" y="5936028"/>
            <a:ext cx="2492622" cy="39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b="1" dirty="0">
                <a:latin typeface="楷体_GB2312" pitchFamily="49" charset="-122"/>
                <a:ea typeface="楷体_GB2312" pitchFamily="49" charset="-122"/>
              </a:rPr>
              <a:t>1MB</a:t>
            </a:r>
            <a:r>
              <a:rPr lang="zh-CN" altLang="en-US" sz="1400" b="1" dirty="0">
                <a:latin typeface="楷体_GB2312" pitchFamily="49" charset="-122"/>
                <a:ea typeface="楷体_GB2312" pitchFamily="49" charset="-122"/>
              </a:rPr>
              <a:t>数据 </a:t>
            </a:r>
            <a:r>
              <a:rPr lang="en-US" altLang="zh-CN" sz="1400" b="1" dirty="0">
                <a:latin typeface="楷体_GB2312" pitchFamily="49" charset="-122"/>
                <a:ea typeface="楷体_GB2312" pitchFamily="49" charset="-122"/>
              </a:rPr>
              <a:t>= 1</a:t>
            </a:r>
            <a:r>
              <a:rPr lang="zh-CN" altLang="en-US" sz="1400" b="1" dirty="0">
                <a:latin typeface="楷体_GB2312" pitchFamily="49" charset="-122"/>
                <a:ea typeface="楷体_GB2312" pitchFamily="49" charset="-122"/>
              </a:rPr>
              <a:t>条管道的</a:t>
            </a:r>
            <a:r>
              <a:rPr lang="en-US" altLang="zh-CN" sz="1400" b="1" dirty="0">
                <a:latin typeface="楷体_GB2312" pitchFamily="49" charset="-122"/>
                <a:ea typeface="楷体_GB2312" pitchFamily="49" charset="-122"/>
              </a:rPr>
              <a:t>1/12</a:t>
            </a:r>
            <a:endParaRPr lang="zh-CN" altLang="en-US" sz="1400" b="1" dirty="0">
              <a:latin typeface="楷体_GB2312" pitchFamily="49" charset="-122"/>
              <a:ea typeface="楷体_GB2312" pitchFamily="49" charset="-122"/>
            </a:endParaRPr>
          </a:p>
        </p:txBody>
      </p:sp>
      <p:sp>
        <p:nvSpPr>
          <p:cNvPr id="87" name="AutoShape 10"/>
          <p:cNvSpPr>
            <a:spLocks noChangeArrowheads="1"/>
          </p:cNvSpPr>
          <p:nvPr/>
        </p:nvSpPr>
        <p:spPr bwMode="auto">
          <a:xfrm rot="16200000">
            <a:off x="8573683" y="5274214"/>
            <a:ext cx="161659" cy="183238"/>
          </a:xfrm>
          <a:prstGeom prst="can">
            <a:avLst>
              <a:gd name="adj" fmla="val 49847"/>
            </a:avLst>
          </a:prstGeom>
          <a:gradFill rotWithShape="1">
            <a:gsLst>
              <a:gs pos="0">
                <a:srgbClr val="8E6C00"/>
              </a:gs>
              <a:gs pos="50000">
                <a:srgbClr val="FFC000"/>
              </a:gs>
              <a:gs pos="100000">
                <a:srgbClr val="8E6C00"/>
              </a:gs>
            </a:gsLst>
            <a:lin ang="0" scaled="1"/>
          </a:gradFill>
          <a:ln w="9525">
            <a:solidFill>
              <a:srgbClr val="8E6C00"/>
            </a:solidFill>
            <a:round/>
            <a:headEnd/>
            <a:tailEnd/>
          </a:ln>
          <a:effectLs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grpSp>
        <p:nvGrpSpPr>
          <p:cNvPr id="92" name="组合 91"/>
          <p:cNvGrpSpPr/>
          <p:nvPr/>
        </p:nvGrpSpPr>
        <p:grpSpPr>
          <a:xfrm>
            <a:off x="6058401" y="4514676"/>
            <a:ext cx="2585726" cy="1295037"/>
            <a:chOff x="6058401" y="4514676"/>
            <a:chExt cx="2585726" cy="1295037"/>
          </a:xfrm>
        </p:grpSpPr>
        <p:sp>
          <p:nvSpPr>
            <p:cNvPr id="67" name="Text Box 6"/>
            <p:cNvSpPr txBox="1">
              <a:spLocks noChangeArrowheads="1"/>
            </p:cNvSpPr>
            <p:nvPr/>
          </p:nvSpPr>
          <p:spPr bwMode="auto">
            <a:xfrm>
              <a:off x="6426170" y="4514676"/>
              <a:ext cx="1516918" cy="39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0" hangingPunct="0"/>
              <a:r>
                <a:rPr lang="en-US" altLang="zh-CN" sz="1400" dirty="0">
                  <a:solidFill>
                    <a:schemeClr val="accent5">
                      <a:lumMod val="50000"/>
                    </a:schemeClr>
                  </a:solidFill>
                  <a:latin typeface="楷体_GB2312" pitchFamily="49" charset="-122"/>
                  <a:ea typeface="楷体_GB2312" pitchFamily="49" charset="-122"/>
                </a:rPr>
                <a:t>1Gbps</a:t>
              </a:r>
              <a:r>
                <a:rPr lang="zh-CN" altLang="en-US" sz="1400" dirty="0">
                  <a:solidFill>
                    <a:schemeClr val="accent5">
                      <a:lumMod val="50000"/>
                    </a:schemeClr>
                  </a:solidFill>
                  <a:latin typeface="楷体_GB2312" pitchFamily="49" charset="-122"/>
                  <a:ea typeface="楷体_GB2312" pitchFamily="49" charset="-122"/>
                </a:rPr>
                <a:t>跨国链路</a:t>
              </a:r>
            </a:p>
          </p:txBody>
        </p:sp>
        <p:sp>
          <p:nvSpPr>
            <p:cNvPr id="82" name="AutoShape 10"/>
            <p:cNvSpPr>
              <a:spLocks noChangeArrowheads="1"/>
            </p:cNvSpPr>
            <p:nvPr/>
          </p:nvSpPr>
          <p:spPr bwMode="auto">
            <a:xfrm rot="16200000">
              <a:off x="6833104" y="3998690"/>
              <a:ext cx="1036320" cy="2585726"/>
            </a:xfrm>
            <a:prstGeom prst="can">
              <a:avLst>
                <a:gd name="adj" fmla="val 28670"/>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grpSp>
      <p:sp>
        <p:nvSpPr>
          <p:cNvPr id="86" name="AutoShape 10"/>
          <p:cNvSpPr>
            <a:spLocks noChangeArrowheads="1"/>
          </p:cNvSpPr>
          <p:nvPr/>
        </p:nvSpPr>
        <p:spPr bwMode="auto">
          <a:xfrm rot="16200000">
            <a:off x="6030849" y="5103041"/>
            <a:ext cx="170462" cy="473883"/>
          </a:xfrm>
          <a:prstGeom prst="can">
            <a:avLst>
              <a:gd name="adj" fmla="val 49847"/>
            </a:avLst>
          </a:prstGeom>
          <a:gradFill rotWithShape="1">
            <a:gsLst>
              <a:gs pos="0">
                <a:srgbClr val="8E6C00"/>
              </a:gs>
              <a:gs pos="50000">
                <a:srgbClr val="FFC000"/>
              </a:gs>
              <a:gs pos="100000">
                <a:srgbClr val="8E6C00"/>
              </a:gs>
            </a:gsLst>
            <a:lin ang="0" scaled="1"/>
          </a:gradFill>
          <a:ln w="9525">
            <a:solidFill>
              <a:srgbClr val="8E6C00"/>
            </a:solidFill>
            <a:round/>
            <a:headEnd/>
            <a:tailEnd/>
          </a:ln>
          <a:effectLst/>
          <a:extLst/>
        </p:spPr>
        <p:txBody>
          <a:bodyPr wrap="none" anchor="ctr"/>
          <a:ls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1800"/>
          </a:p>
        </p:txBody>
      </p:sp>
      <p:sp>
        <p:nvSpPr>
          <p:cNvPr id="97" name="圆角矩形标注 96"/>
          <p:cNvSpPr/>
          <p:nvPr/>
        </p:nvSpPr>
        <p:spPr>
          <a:xfrm>
            <a:off x="5709688" y="1872893"/>
            <a:ext cx="3283151" cy="1168477"/>
          </a:xfrm>
          <a:prstGeom prst="wedgeRoundRectCallout">
            <a:avLst>
              <a:gd name="adj1" fmla="val -76665"/>
              <a:gd name="adj2" fmla="val 53913"/>
              <a:gd name="adj3" fmla="val 16667"/>
            </a:avLst>
          </a:prstGeom>
          <a:solidFill>
            <a:srgbClr val="950770"/>
          </a:solidFill>
          <a:ln>
            <a:solidFill>
              <a:srgbClr val="950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latin typeface="黑体" panose="02010609060101010101" pitchFamily="49" charset="-122"/>
                <a:ea typeface="黑体" panose="02010609060101010101" pitchFamily="49" charset="-122"/>
              </a:rPr>
              <a:t>1MB</a:t>
            </a:r>
            <a:r>
              <a:rPr lang="zh-CN" altLang="en-US" sz="1600" dirty="0">
                <a:latin typeface="黑体" panose="02010609060101010101" pitchFamily="49" charset="-122"/>
                <a:ea typeface="黑体" panose="02010609060101010101" pitchFamily="49" charset="-122"/>
              </a:rPr>
              <a:t>文件</a:t>
            </a:r>
            <a:endParaRPr lang="en-US" altLang="zh-CN" sz="1600" dirty="0">
              <a:latin typeface="黑体" panose="02010609060101010101" pitchFamily="49" charset="-122"/>
              <a:ea typeface="黑体" panose="02010609060101010101" pitchFamily="49" charset="-122"/>
            </a:endParaRPr>
          </a:p>
          <a:p>
            <a:pPr marL="216000" indent="-180000">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在</a:t>
            </a:r>
            <a:r>
              <a:rPr lang="en-US" altLang="zh-CN" sz="1600" dirty="0">
                <a:latin typeface="黑体" panose="02010609060101010101" pitchFamily="49" charset="-122"/>
                <a:ea typeface="黑体" panose="02010609060101010101" pitchFamily="49" charset="-122"/>
              </a:rPr>
              <a:t>1Mbps</a:t>
            </a:r>
            <a:r>
              <a:rPr lang="zh-CN" altLang="en-US" sz="1600" dirty="0">
                <a:latin typeface="黑体" panose="02010609060101010101" pitchFamily="49" charset="-122"/>
                <a:ea typeface="黑体" panose="02010609060101010101" pitchFamily="49" charset="-122"/>
              </a:rPr>
              <a:t>链路上像一个数据流</a:t>
            </a:r>
            <a:endParaRPr lang="en-US" altLang="zh-CN" sz="1600" dirty="0">
              <a:latin typeface="黑体" panose="02010609060101010101" pitchFamily="49" charset="-122"/>
              <a:ea typeface="黑体" panose="02010609060101010101" pitchFamily="49" charset="-122"/>
            </a:endParaRPr>
          </a:p>
          <a:p>
            <a:pPr marL="216000" indent="-180000">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在</a:t>
            </a:r>
            <a:r>
              <a:rPr lang="en-US" altLang="zh-CN" sz="1600" dirty="0">
                <a:latin typeface="黑体" panose="02010609060101010101" pitchFamily="49" charset="-122"/>
                <a:ea typeface="黑体" panose="02010609060101010101" pitchFamily="49" charset="-122"/>
              </a:rPr>
              <a:t>1Gbps</a:t>
            </a:r>
            <a:r>
              <a:rPr lang="zh-CN" altLang="en-US" sz="1600" dirty="0">
                <a:latin typeface="黑体" panose="02010609060101010101" pitchFamily="49" charset="-122"/>
                <a:ea typeface="黑体" panose="02010609060101010101" pitchFamily="49" charset="-122"/>
              </a:rPr>
              <a:t>链路上像一个分组</a:t>
            </a:r>
          </a:p>
        </p:txBody>
      </p:sp>
      <p:sp>
        <p:nvSpPr>
          <p:cNvPr id="98" name="文本框 97"/>
          <p:cNvSpPr txBox="1"/>
          <p:nvPr/>
        </p:nvSpPr>
        <p:spPr>
          <a:xfrm>
            <a:off x="573023" y="6332758"/>
            <a:ext cx="8254887" cy="464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2000" dirty="0"/>
              <a:t>结论：时延固定时，持续增长的带宽很重要</a:t>
            </a:r>
          </a:p>
        </p:txBody>
      </p:sp>
    </p:spTree>
    <p:extLst>
      <p:ext uri="{BB962C8B-B14F-4D97-AF65-F5344CB8AC3E}">
        <p14:creationId xmlns:p14="http://schemas.microsoft.com/office/powerpoint/2010/main" val="40573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Effect transition="in" filter="dissolve">
                                      <p:cBhvr>
                                        <p:cTn id="26" dur="500"/>
                                        <p:tgtEl>
                                          <p:spTgt spid="21">
                                            <p:txEl>
                                              <p:pRg st="0" end="0"/>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1">
                                            <p:txEl>
                                              <p:pRg st="1" end="1"/>
                                            </p:txEl>
                                          </p:spTgt>
                                        </p:tgtEl>
                                        <p:attrNameLst>
                                          <p:attrName>style.visibility</p:attrName>
                                        </p:attrNameLst>
                                      </p:cBhvr>
                                      <p:to>
                                        <p:strVal val="visible"/>
                                      </p:to>
                                    </p:set>
                                    <p:animEffect transition="in" filter="dissolve">
                                      <p:cBhvr>
                                        <p:cTn id="29" dur="500"/>
                                        <p:tgtEl>
                                          <p:spTgt spid="21">
                                            <p:txEl>
                                              <p:pRg st="1" end="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dissolve">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1">
                                            <p:txEl>
                                              <p:pRg st="2" end="2"/>
                                            </p:txEl>
                                          </p:spTgt>
                                        </p:tgtEl>
                                        <p:attrNameLst>
                                          <p:attrName>style.visibility</p:attrName>
                                        </p:attrNameLst>
                                      </p:cBhvr>
                                      <p:to>
                                        <p:strVal val="visible"/>
                                      </p:to>
                                    </p:set>
                                    <p:animEffect transition="in" filter="dissolve">
                                      <p:cBhvr>
                                        <p:cTn id="37" dur="500"/>
                                        <p:tgtEl>
                                          <p:spTgt spid="21">
                                            <p:txEl>
                                              <p:pRg st="2" end="2"/>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left)">
                                      <p:cBhvr>
                                        <p:cTn id="41" dur="500"/>
                                        <p:tgtEl>
                                          <p:spTgt spid="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up)">
                                      <p:cBhvr>
                                        <p:cTn id="46" dur="500"/>
                                        <p:tgtEl>
                                          <p:spTgt spid="65"/>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66">
                                            <p:txEl>
                                              <p:pRg st="0" end="0"/>
                                            </p:txEl>
                                          </p:spTgt>
                                        </p:tgtEl>
                                        <p:attrNameLst>
                                          <p:attrName>style.visibility</p:attrName>
                                        </p:attrNameLst>
                                      </p:cBhvr>
                                      <p:to>
                                        <p:strVal val="visible"/>
                                      </p:to>
                                    </p:set>
                                    <p:animEffect transition="in" filter="dissolve">
                                      <p:cBhvr>
                                        <p:cTn id="50" dur="500"/>
                                        <p:tgtEl>
                                          <p:spTgt spid="66">
                                            <p:txEl>
                                              <p:pRg st="0" end="0"/>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66">
                                            <p:txEl>
                                              <p:pRg st="1" end="1"/>
                                            </p:txEl>
                                          </p:spTgt>
                                        </p:tgtEl>
                                        <p:attrNameLst>
                                          <p:attrName>style.visibility</p:attrName>
                                        </p:attrNameLst>
                                      </p:cBhvr>
                                      <p:to>
                                        <p:strVal val="visible"/>
                                      </p:to>
                                    </p:set>
                                    <p:animEffect transition="in" filter="dissolve">
                                      <p:cBhvr>
                                        <p:cTn id="53" dur="500"/>
                                        <p:tgtEl>
                                          <p:spTgt spid="66">
                                            <p:txEl>
                                              <p:pRg st="1" end="1"/>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dissolve">
                                      <p:cBhvr>
                                        <p:cTn id="56" dur="500"/>
                                        <p:tgtEl>
                                          <p:spTgt spid="92"/>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66">
                                            <p:txEl>
                                              <p:pRg st="2" end="2"/>
                                            </p:txEl>
                                          </p:spTgt>
                                        </p:tgtEl>
                                        <p:attrNameLst>
                                          <p:attrName>style.visibility</p:attrName>
                                        </p:attrNameLst>
                                      </p:cBhvr>
                                      <p:to>
                                        <p:strVal val="visible"/>
                                      </p:to>
                                    </p:set>
                                    <p:animEffect transition="in" filter="dissolve">
                                      <p:cBhvr>
                                        <p:cTn id="61" dur="500"/>
                                        <p:tgtEl>
                                          <p:spTgt spid="66">
                                            <p:txEl>
                                              <p:pRg st="2" end="2"/>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left)">
                                      <p:cBhvr>
                                        <p:cTn id="65" dur="500"/>
                                        <p:tgtEl>
                                          <p:spTgt spid="68"/>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wipe(left)">
                                      <p:cBhvr>
                                        <p:cTn id="73" dur="500"/>
                                        <p:tgtEl>
                                          <p:spTgt spid="87"/>
                                        </p:tgtEl>
                                      </p:cBhvr>
                                    </p:animEffect>
                                  </p:childTnLst>
                                </p:cTn>
                              </p:par>
                            </p:childTnLst>
                          </p:cTn>
                        </p:par>
                        <p:par>
                          <p:cTn id="74" fill="hold">
                            <p:stCondLst>
                              <p:cond delay="2000"/>
                            </p:stCondLst>
                            <p:childTnLst>
                              <p:par>
                                <p:cTn id="75" presetID="9" presetClass="entr" presetSubtype="0" fill="hold" grpId="0" nodeType="after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dissolve">
                                      <p:cBhvr>
                                        <p:cTn id="77" dur="500"/>
                                        <p:tgtEl>
                                          <p:spTgt spid="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left)">
                                      <p:cBhvr>
                                        <p:cTn id="82" dur="500"/>
                                        <p:tgtEl>
                                          <p:spTgt spid="9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dissolve">
                                      <p:cBhvr>
                                        <p:cTn id="8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4" grpId="0" animBg="1"/>
      <p:bldP spid="68" grpId="0" animBg="1"/>
      <p:bldP spid="84" grpId="0"/>
      <p:bldP spid="87" grpId="0" animBg="1"/>
      <p:bldP spid="86" grpId="0" animBg="1"/>
      <p:bldP spid="97" grpId="0" animBg="1"/>
      <p:bldP spid="9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44979"/>
                <a:ext cx="8229600" cy="4575024"/>
              </a:xfrm>
            </p:spPr>
            <p:txBody>
              <a:bodyPr/>
              <a:lstStyle/>
              <a:p>
                <a:r>
                  <a:rPr lang="zh-CN" altLang="en-US" dirty="0"/>
                  <a:t>信道利用率</a:t>
                </a:r>
                <a:endParaRPr lang="en-US" altLang="zh-CN" dirty="0"/>
              </a:p>
              <a:p>
                <a:pPr lvl="1">
                  <a:lnSpc>
                    <a:spcPts val="2500"/>
                  </a:lnSpc>
                </a:pPr>
                <a:r>
                  <a:rPr lang="zh-CN" altLang="en-US" sz="1800" dirty="0"/>
                  <a:t>信道有百分之几的时间是被利用的</a:t>
                </a:r>
                <a:r>
                  <a:rPr lang="en-US" altLang="zh-CN" sz="1800" dirty="0"/>
                  <a:t>(</a:t>
                </a:r>
                <a:r>
                  <a:rPr lang="zh-CN" altLang="en-US" sz="1800" dirty="0"/>
                  <a:t>有数据通过</a:t>
                </a:r>
                <a:r>
                  <a:rPr lang="en-US" altLang="zh-CN" sz="1800" dirty="0"/>
                  <a:t>)</a:t>
                </a:r>
                <a:r>
                  <a:rPr lang="zh-CN" altLang="en-US" sz="1800" dirty="0"/>
                  <a:t>，完全空闲的信道的利用率是零</a:t>
                </a:r>
              </a:p>
              <a:p>
                <a:r>
                  <a:rPr lang="zh-CN" altLang="en-US" dirty="0"/>
                  <a:t>网络利用率</a:t>
                </a:r>
                <a:endParaRPr lang="en-US" altLang="zh-CN" dirty="0"/>
              </a:p>
              <a:p>
                <a:pPr lvl="1"/>
                <a:r>
                  <a:rPr lang="zh-CN" altLang="en-US" sz="1800" dirty="0"/>
                  <a:t>全网络的信道利用率的加权平均值</a:t>
                </a:r>
                <a:endParaRPr lang="en-US" altLang="zh-CN" sz="1800" dirty="0"/>
              </a:p>
              <a:p>
                <a:r>
                  <a:rPr lang="zh-CN" altLang="en-US" dirty="0"/>
                  <a:t>信道利用率并非越高越好</a:t>
                </a:r>
                <a:endParaRPr lang="en-US" altLang="zh-CN" dirty="0"/>
              </a:p>
              <a:p>
                <a:pPr lvl="1">
                  <a:lnSpc>
                    <a:spcPts val="2500"/>
                  </a:lnSpc>
                </a:pPr>
                <a:r>
                  <a:rPr lang="zh-CN" altLang="en-US" sz="1800" dirty="0"/>
                  <a:t>根据排队论的理论，当某信道的利用率增大时，该信道引起的时延也就迅速增加 </a:t>
                </a:r>
              </a:p>
              <a:p>
                <a:pPr lvl="2">
                  <a:lnSpc>
                    <a:spcPts val="2500"/>
                  </a:lnSpc>
                </a:pPr>
                <a:r>
                  <a:rPr lang="zh-CN" altLang="en-US" dirty="0"/>
                  <a:t>令 </a:t>
                </a:r>
                <a:r>
                  <a:rPr lang="en-US" altLang="zh-CN" dirty="0"/>
                  <a:t>D</a:t>
                </a:r>
                <a:r>
                  <a:rPr lang="en-US" altLang="zh-CN" baseline="-25000" dirty="0"/>
                  <a:t>0</a:t>
                </a:r>
                <a:r>
                  <a:rPr lang="en-US" altLang="zh-CN" dirty="0"/>
                  <a:t> </a:t>
                </a:r>
                <a:r>
                  <a:rPr lang="zh-CN" altLang="en-US" dirty="0"/>
                  <a:t>表示网络空闲时的时延，</a:t>
                </a:r>
                <a:r>
                  <a:rPr lang="en-US" altLang="zh-CN" dirty="0"/>
                  <a:t>D </a:t>
                </a:r>
                <a:r>
                  <a:rPr lang="zh-CN" altLang="en-US" dirty="0"/>
                  <a:t>表示网络当前的时延，</a:t>
                </a:r>
                <a:r>
                  <a:rPr lang="en-US" altLang="zh-CN" dirty="0"/>
                  <a:t>U</a:t>
                </a:r>
                <a14:m>
                  <m:oMath xmlns:m="http://schemas.openxmlformats.org/officeDocument/2006/math">
                    <m:r>
                      <a:rPr lang="en-US" altLang="zh-CN">
                        <a:latin typeface="Cambria Math" panose="02040503050406030204" pitchFamily="18" charset="0"/>
                      </a:rPr>
                      <m:t>∈[0,1]</m:t>
                    </m:r>
                    <m:r>
                      <a:rPr lang="zh-CN" altLang="en-US">
                        <a:latin typeface="Cambria Math" panose="02040503050406030204" pitchFamily="18" charset="0"/>
                      </a:rPr>
                      <m:t>表示</m:t>
                    </m:r>
                  </m:oMath>
                </a14:m>
                <a:r>
                  <a:rPr lang="zh-CN" altLang="en-US" dirty="0"/>
                  <a:t>信道利用率，则在适当的假定条件下，可以用下面的简单公式表示 </a:t>
                </a:r>
                <a:r>
                  <a:rPr lang="en-US" altLang="zh-CN" dirty="0"/>
                  <a:t>D </a:t>
                </a:r>
                <a:r>
                  <a:rPr lang="zh-CN" altLang="en-US" dirty="0"/>
                  <a:t>和 </a:t>
                </a:r>
                <a:r>
                  <a:rPr lang="en-US" altLang="zh-CN" dirty="0"/>
                  <a:t>D</a:t>
                </a:r>
                <a:r>
                  <a:rPr lang="en-US" altLang="zh-CN" baseline="-25000" dirty="0"/>
                  <a:t>0</a:t>
                </a:r>
                <a:r>
                  <a:rPr lang="zh-CN" altLang="en-US" dirty="0"/>
                  <a:t>之间的关系： </a:t>
                </a: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44979"/>
                <a:ext cx="8229600" cy="4575024"/>
              </a:xfrm>
              <a:blipFill rotWithShape="0">
                <a:blip r:embed="rId3" cstate="print"/>
                <a:stretch>
                  <a:fillRect l="-444" r="-296" b="-2264"/>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63</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93203355"/>
              </p:ext>
            </p:extLst>
          </p:nvPr>
        </p:nvGraphicFramePr>
        <p:xfrm>
          <a:off x="3421063" y="5853424"/>
          <a:ext cx="1150937" cy="685596"/>
        </p:xfrm>
        <a:graphic>
          <a:graphicData uri="http://schemas.openxmlformats.org/presentationml/2006/ole">
            <mc:AlternateContent xmlns:mc="http://schemas.openxmlformats.org/markup-compatibility/2006">
              <mc:Choice xmlns:v="urn:schemas-microsoft-com:vml" Requires="v">
                <p:oleObj spid="_x0000_s2274" name="公式" r:id="rId4" imgW="1691766" imgH="1008756" progId="Equation.3">
                  <p:embed/>
                </p:oleObj>
              </mc:Choice>
              <mc:Fallback>
                <p:oleObj name="公式" r:id="rId4" imgW="1691766" imgH="1008756" progId="Equation.3">
                  <p:embed/>
                  <p:pic>
                    <p:nvPicPr>
                      <p:cNvPr id="0" name="Picture 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063" y="5853424"/>
                        <a:ext cx="1150937" cy="685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组合 26"/>
          <p:cNvGrpSpPr/>
          <p:nvPr/>
        </p:nvGrpSpPr>
        <p:grpSpPr>
          <a:xfrm>
            <a:off x="3670208" y="1589098"/>
            <a:ext cx="4304601" cy="2561226"/>
            <a:chOff x="3670208" y="1589098"/>
            <a:chExt cx="4304601" cy="2561226"/>
          </a:xfrm>
        </p:grpSpPr>
        <p:sp>
          <p:nvSpPr>
            <p:cNvPr id="26" name="线形标注 1 25"/>
            <p:cNvSpPr/>
            <p:nvPr/>
          </p:nvSpPr>
          <p:spPr>
            <a:xfrm>
              <a:off x="3670208" y="1589098"/>
              <a:ext cx="4304601" cy="2561226"/>
            </a:xfrm>
            <a:prstGeom prst="borderCallout1">
              <a:avLst>
                <a:gd name="adj1" fmla="val 100318"/>
                <a:gd name="adj2" fmla="val 18786"/>
                <a:gd name="adj3" fmla="val 176136"/>
                <a:gd name="adj4" fmla="val 6223"/>
              </a:avLst>
            </a:prstGeom>
            <a:solidFill>
              <a:srgbClr val="FFFFCC"/>
            </a:solidFill>
            <a:ln>
              <a:solidFill>
                <a:srgbClr val="4E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黑体" panose="02010609060101010101" pitchFamily="49" charset="-122"/>
                <a:ea typeface="黑体" panose="02010609060101010101" pitchFamily="49" charset="-122"/>
              </a:endParaRPr>
            </a:p>
          </p:txBody>
        </p:sp>
        <p:grpSp>
          <p:nvGrpSpPr>
            <p:cNvPr id="25" name="组合 24"/>
            <p:cNvGrpSpPr/>
            <p:nvPr/>
          </p:nvGrpSpPr>
          <p:grpSpPr>
            <a:xfrm>
              <a:off x="3829996" y="1711018"/>
              <a:ext cx="3885004" cy="2253754"/>
              <a:chOff x="487363" y="592138"/>
              <a:chExt cx="7937330" cy="4587257"/>
            </a:xfrm>
          </p:grpSpPr>
          <p:sp>
            <p:nvSpPr>
              <p:cNvPr id="16" name="Rectangle 4"/>
              <p:cNvSpPr>
                <a:spLocks noChangeArrowheads="1"/>
              </p:cNvSpPr>
              <p:nvPr/>
            </p:nvSpPr>
            <p:spPr bwMode="auto">
              <a:xfrm>
                <a:off x="4360863" y="982663"/>
                <a:ext cx="1603375" cy="41862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17" name="Text Box 5"/>
              <p:cNvSpPr txBox="1">
                <a:spLocks noChangeArrowheads="1"/>
              </p:cNvSpPr>
              <p:nvPr/>
            </p:nvSpPr>
            <p:spPr bwMode="auto">
              <a:xfrm>
                <a:off x="487363" y="592138"/>
                <a:ext cx="1477700" cy="62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400">
                    <a:solidFill>
                      <a:srgbClr val="3333CC"/>
                    </a:solidFill>
                    <a:ea typeface="黑体" panose="02010609060101010101" pitchFamily="49" charset="-122"/>
                  </a:rPr>
                  <a:t>时延 </a:t>
                </a:r>
                <a:r>
                  <a:rPr lang="en-US" altLang="zh-CN" sz="1400" i="1">
                    <a:solidFill>
                      <a:srgbClr val="3333CC"/>
                    </a:solidFill>
                    <a:ea typeface="黑体" panose="02010609060101010101" pitchFamily="49" charset="-122"/>
                  </a:rPr>
                  <a:t>D</a:t>
                </a:r>
              </a:p>
            </p:txBody>
          </p:sp>
          <p:sp>
            <p:nvSpPr>
              <p:cNvPr id="18" name="Line 6"/>
              <p:cNvSpPr>
                <a:spLocks noChangeShapeType="1"/>
              </p:cNvSpPr>
              <p:nvPr/>
            </p:nvSpPr>
            <p:spPr bwMode="auto">
              <a:xfrm flipV="1">
                <a:off x="1895475" y="836613"/>
                <a:ext cx="0" cy="4332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19" name="Line 7"/>
              <p:cNvSpPr>
                <a:spLocks noChangeShapeType="1"/>
              </p:cNvSpPr>
              <p:nvPr/>
            </p:nvSpPr>
            <p:spPr bwMode="auto">
              <a:xfrm rot="5400000" flipV="1">
                <a:off x="4422775" y="2641600"/>
                <a:ext cx="0" cy="505460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20" name="Line 8"/>
              <p:cNvSpPr>
                <a:spLocks noChangeShapeType="1"/>
              </p:cNvSpPr>
              <p:nvPr/>
            </p:nvSpPr>
            <p:spPr bwMode="auto">
              <a:xfrm>
                <a:off x="5964238" y="836613"/>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21" name="Arc 9"/>
              <p:cNvSpPr>
                <a:spLocks/>
              </p:cNvSpPr>
              <p:nvPr/>
            </p:nvSpPr>
            <p:spPr bwMode="auto">
              <a:xfrm flipV="1">
                <a:off x="1895475" y="982663"/>
                <a:ext cx="3981450"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0" y="0"/>
                    </a:moveTo>
                    <a:cubicBezTo>
                      <a:pt x="11929" y="0"/>
                      <a:pt x="21600" y="9670"/>
                      <a:pt x="21600" y="21600"/>
                    </a:cubicBezTo>
                    <a:cubicBezTo>
                      <a:pt x="21600" y="21603"/>
                      <a:pt x="21599" y="21607"/>
                      <a:pt x="21599" y="21611"/>
                    </a:cubicBezTo>
                  </a:path>
                  <a:path w="21600" h="21612" stroke="0" extrusionOk="0">
                    <a:moveTo>
                      <a:pt x="0"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22" name="Text Box 10"/>
              <p:cNvSpPr txBox="1">
                <a:spLocks noChangeArrowheads="1"/>
              </p:cNvSpPr>
              <p:nvPr/>
            </p:nvSpPr>
            <p:spPr bwMode="auto">
              <a:xfrm>
                <a:off x="6580188" y="4552950"/>
                <a:ext cx="1844505" cy="62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400">
                    <a:solidFill>
                      <a:srgbClr val="3333CC"/>
                    </a:solidFill>
                    <a:ea typeface="黑体" panose="02010609060101010101" pitchFamily="49" charset="-122"/>
                  </a:rPr>
                  <a:t>利用率 </a:t>
                </a:r>
                <a:r>
                  <a:rPr lang="en-US" altLang="zh-CN" sz="1400" i="1">
                    <a:solidFill>
                      <a:srgbClr val="3333CC"/>
                    </a:solidFill>
                    <a:ea typeface="黑体" panose="02010609060101010101" pitchFamily="49" charset="-122"/>
                  </a:rPr>
                  <a:t>U</a:t>
                </a:r>
              </a:p>
            </p:txBody>
          </p:sp>
          <p:sp>
            <p:nvSpPr>
              <p:cNvPr id="23" name="Text Box 13"/>
              <p:cNvSpPr txBox="1">
                <a:spLocks noChangeArrowheads="1"/>
              </p:cNvSpPr>
              <p:nvPr/>
            </p:nvSpPr>
            <p:spPr bwMode="auto">
              <a:xfrm>
                <a:off x="1282699" y="4483100"/>
                <a:ext cx="780117" cy="62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i="1">
                    <a:solidFill>
                      <a:srgbClr val="3333CC"/>
                    </a:solidFill>
                    <a:ea typeface="黑体" panose="02010609060101010101" pitchFamily="49" charset="-122"/>
                  </a:rPr>
                  <a:t>D</a:t>
                </a:r>
                <a:r>
                  <a:rPr lang="en-US" altLang="zh-CN" sz="1400" baseline="-25000">
                    <a:solidFill>
                      <a:srgbClr val="3333CC"/>
                    </a:solidFill>
                    <a:ea typeface="黑体" panose="02010609060101010101" pitchFamily="49" charset="-122"/>
                  </a:rPr>
                  <a:t>0</a:t>
                </a:r>
                <a:endParaRPr lang="en-US" altLang="zh-CN" sz="1400" i="1" baseline="-25000">
                  <a:solidFill>
                    <a:srgbClr val="3333CC"/>
                  </a:solidFill>
                  <a:ea typeface="黑体" panose="02010609060101010101" pitchFamily="49" charset="-122"/>
                </a:endParaRPr>
              </a:p>
            </p:txBody>
          </p:sp>
          <p:sp>
            <p:nvSpPr>
              <p:cNvPr id="24" name="Text Box 14"/>
              <p:cNvSpPr txBox="1">
                <a:spLocks noChangeArrowheads="1"/>
              </p:cNvSpPr>
              <p:nvPr/>
            </p:nvSpPr>
            <p:spPr bwMode="auto">
              <a:xfrm>
                <a:off x="4583113" y="1058864"/>
                <a:ext cx="1110896" cy="150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400" dirty="0">
                    <a:solidFill>
                      <a:srgbClr val="3333CC"/>
                    </a:solidFill>
                    <a:ea typeface="黑体" panose="02010609060101010101" pitchFamily="49" charset="-122"/>
                  </a:rPr>
                  <a:t>时延</a:t>
                </a:r>
              </a:p>
              <a:p>
                <a:pPr fontAlgn="base">
                  <a:spcBef>
                    <a:spcPct val="0"/>
                  </a:spcBef>
                  <a:spcAft>
                    <a:spcPct val="0"/>
                  </a:spcAft>
                </a:pPr>
                <a:r>
                  <a:rPr lang="zh-CN" altLang="en-US" sz="1400" dirty="0">
                    <a:solidFill>
                      <a:srgbClr val="3333CC"/>
                    </a:solidFill>
                    <a:ea typeface="黑体" panose="02010609060101010101" pitchFamily="49" charset="-122"/>
                  </a:rPr>
                  <a:t>急剧</a:t>
                </a:r>
              </a:p>
              <a:p>
                <a:pPr fontAlgn="base">
                  <a:spcBef>
                    <a:spcPct val="0"/>
                  </a:spcBef>
                  <a:spcAft>
                    <a:spcPct val="0"/>
                  </a:spcAft>
                </a:pPr>
                <a:r>
                  <a:rPr lang="zh-CN" altLang="en-US" sz="1400" dirty="0">
                    <a:solidFill>
                      <a:srgbClr val="3333CC"/>
                    </a:solidFill>
                    <a:ea typeface="黑体" panose="02010609060101010101" pitchFamily="49" charset="-122"/>
                  </a:rPr>
                  <a:t>增大</a:t>
                </a:r>
                <a:endParaRPr lang="zh-CN" altLang="en-US" sz="1400" i="1" dirty="0">
                  <a:solidFill>
                    <a:srgbClr val="3333CC"/>
                  </a:solidFill>
                  <a:ea typeface="黑体" panose="02010609060101010101" pitchFamily="49" charset="-122"/>
                </a:endParaRPr>
              </a:p>
            </p:txBody>
          </p:sp>
        </p:grpSp>
      </p:grpSp>
    </p:spTree>
    <p:extLst>
      <p:ext uri="{BB962C8B-B14F-4D97-AF65-F5344CB8AC3E}">
        <p14:creationId xmlns:p14="http://schemas.microsoft.com/office/powerpoint/2010/main" val="82240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计算机网络的非性能特征 </a:t>
            </a:r>
          </a:p>
        </p:txBody>
      </p:sp>
      <p:sp>
        <p:nvSpPr>
          <p:cNvPr id="3" name="内容占位符 2"/>
          <p:cNvSpPr>
            <a:spLocks noGrp="1"/>
          </p:cNvSpPr>
          <p:nvPr>
            <p:ph idx="1"/>
          </p:nvPr>
        </p:nvSpPr>
        <p:spPr/>
        <p:txBody>
          <a:bodyPr/>
          <a:lstStyle/>
          <a:p>
            <a:r>
              <a:rPr lang="zh-CN" altLang="en-US" dirty="0"/>
              <a:t>费用</a:t>
            </a:r>
          </a:p>
          <a:p>
            <a:r>
              <a:rPr lang="zh-CN" altLang="en-US" dirty="0"/>
              <a:t>质量</a:t>
            </a:r>
          </a:p>
          <a:p>
            <a:r>
              <a:rPr lang="zh-CN" altLang="en-US" dirty="0"/>
              <a:t>标准化</a:t>
            </a:r>
          </a:p>
          <a:p>
            <a:r>
              <a:rPr lang="zh-CN" altLang="en-US" dirty="0"/>
              <a:t>可靠性</a:t>
            </a:r>
          </a:p>
          <a:p>
            <a:r>
              <a:rPr lang="zh-CN" altLang="en-US" dirty="0"/>
              <a:t>可扩展性和可升级性 </a:t>
            </a:r>
          </a:p>
          <a:p>
            <a:r>
              <a:rPr lang="zh-CN" altLang="en-US" dirty="0"/>
              <a:t>易于管理和维护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64</a:t>
            </a:fld>
            <a:endParaRPr lang="zh-CN" altLang="en-US" dirty="0"/>
          </a:p>
        </p:txBody>
      </p:sp>
    </p:spTree>
    <p:extLst>
      <p:ext uri="{BB962C8B-B14F-4D97-AF65-F5344CB8AC3E}">
        <p14:creationId xmlns:p14="http://schemas.microsoft.com/office/powerpoint/2010/main" val="31625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电路交换</a:t>
            </a:r>
          </a:p>
        </p:txBody>
      </p:sp>
      <p:sp>
        <p:nvSpPr>
          <p:cNvPr id="44" name="内容占位符 2"/>
          <p:cNvSpPr txBox="1">
            <a:spLocks/>
          </p:cNvSpPr>
          <p:nvPr/>
        </p:nvSpPr>
        <p:spPr bwMode="auto">
          <a:xfrm>
            <a:off x="444694" y="1507438"/>
            <a:ext cx="8592060" cy="60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电路交换举例</a:t>
            </a:r>
            <a:endParaRPr lang="en-US" altLang="zh-CN" kern="0" dirty="0"/>
          </a:p>
        </p:txBody>
      </p:sp>
      <p:grpSp>
        <p:nvGrpSpPr>
          <p:cNvPr id="161" name="组合 160"/>
          <p:cNvGrpSpPr/>
          <p:nvPr/>
        </p:nvGrpSpPr>
        <p:grpSpPr>
          <a:xfrm>
            <a:off x="799927" y="2496241"/>
            <a:ext cx="8187663" cy="2315583"/>
            <a:chOff x="799927" y="2297935"/>
            <a:chExt cx="8187663" cy="2315583"/>
          </a:xfrm>
        </p:grpSpPr>
        <p:pic>
          <p:nvPicPr>
            <p:cNvPr id="153"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4580" y="2434075"/>
              <a:ext cx="6844695" cy="200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flipV="1">
              <a:off x="1322597" y="3788333"/>
              <a:ext cx="856981" cy="455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1307550" y="3438703"/>
              <a:ext cx="852309" cy="35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p:nvSpPr>
          <p:spPr bwMode="auto">
            <a:xfrm>
              <a:off x="1293201" y="2693671"/>
              <a:ext cx="902803" cy="4202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组合 2"/>
            <p:cNvGrpSpPr/>
            <p:nvPr/>
          </p:nvGrpSpPr>
          <p:grpSpPr>
            <a:xfrm>
              <a:off x="799927" y="2297935"/>
              <a:ext cx="862013" cy="820327"/>
              <a:chOff x="799927" y="2297935"/>
              <a:chExt cx="862013" cy="820327"/>
            </a:xfrm>
          </p:grpSpPr>
          <p:sp>
            <p:nvSpPr>
              <p:cNvPr id="81" name="Text Box 4"/>
              <p:cNvSpPr txBox="1">
                <a:spLocks noChangeArrowheads="1"/>
              </p:cNvSpPr>
              <p:nvPr/>
            </p:nvSpPr>
            <p:spPr bwMode="auto">
              <a:xfrm>
                <a:off x="799927" y="2297935"/>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84" name="Text Box 74"/>
              <p:cNvSpPr txBox="1">
                <a:spLocks noChangeArrowheads="1"/>
              </p:cNvSpPr>
              <p:nvPr/>
            </p:nvSpPr>
            <p:spPr bwMode="auto">
              <a:xfrm>
                <a:off x="1012920" y="2748930"/>
                <a:ext cx="229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FF"/>
                    </a:solidFill>
                    <a:latin typeface="Calibri" panose="020F0502020204030204" pitchFamily="34" charset="0"/>
                  </a:rPr>
                  <a:t>A</a:t>
                </a:r>
              </a:p>
            </p:txBody>
          </p:sp>
        </p:grpSp>
        <p:grpSp>
          <p:nvGrpSpPr>
            <p:cNvPr id="87" name="组合 86"/>
            <p:cNvGrpSpPr/>
            <p:nvPr/>
          </p:nvGrpSpPr>
          <p:grpSpPr>
            <a:xfrm>
              <a:off x="809338" y="3023844"/>
              <a:ext cx="862013" cy="820327"/>
              <a:chOff x="799927" y="2297935"/>
              <a:chExt cx="862013" cy="820327"/>
            </a:xfrm>
          </p:grpSpPr>
          <p:sp>
            <p:nvSpPr>
              <p:cNvPr id="88" name="Text Box 4"/>
              <p:cNvSpPr txBox="1">
                <a:spLocks noChangeArrowheads="1"/>
              </p:cNvSpPr>
              <p:nvPr/>
            </p:nvSpPr>
            <p:spPr bwMode="auto">
              <a:xfrm>
                <a:off x="799927" y="2297935"/>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89" name="Text Box 74"/>
              <p:cNvSpPr txBox="1">
                <a:spLocks noChangeArrowheads="1"/>
              </p:cNvSpPr>
              <p:nvPr/>
            </p:nvSpPr>
            <p:spPr bwMode="auto">
              <a:xfrm>
                <a:off x="1012920" y="2748930"/>
                <a:ext cx="229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FF"/>
                    </a:solidFill>
                    <a:latin typeface="Calibri" panose="020F0502020204030204" pitchFamily="34" charset="0"/>
                  </a:rPr>
                  <a:t>B</a:t>
                </a:r>
              </a:p>
            </p:txBody>
          </p:sp>
        </p:grpSp>
        <p:grpSp>
          <p:nvGrpSpPr>
            <p:cNvPr id="90" name="组合 89"/>
            <p:cNvGrpSpPr/>
            <p:nvPr/>
          </p:nvGrpSpPr>
          <p:grpSpPr>
            <a:xfrm>
              <a:off x="807500" y="3793191"/>
              <a:ext cx="862013" cy="820327"/>
              <a:chOff x="799927" y="2297935"/>
              <a:chExt cx="862013" cy="820327"/>
            </a:xfrm>
          </p:grpSpPr>
          <p:sp>
            <p:nvSpPr>
              <p:cNvPr id="91" name="Text Box 4"/>
              <p:cNvSpPr txBox="1">
                <a:spLocks noChangeArrowheads="1"/>
              </p:cNvSpPr>
              <p:nvPr/>
            </p:nvSpPr>
            <p:spPr bwMode="auto">
              <a:xfrm>
                <a:off x="799927" y="2297935"/>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92" name="Text Box 74"/>
              <p:cNvSpPr txBox="1">
                <a:spLocks noChangeArrowheads="1"/>
              </p:cNvSpPr>
              <p:nvPr/>
            </p:nvSpPr>
            <p:spPr bwMode="auto">
              <a:xfrm>
                <a:off x="1012920" y="2748930"/>
                <a:ext cx="229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FF"/>
                    </a:solidFill>
                    <a:latin typeface="Calibri" panose="020F0502020204030204" pitchFamily="34" charset="0"/>
                  </a:rPr>
                  <a:t>C</a:t>
                </a:r>
              </a:p>
            </p:txBody>
          </p:sp>
        </p:grpSp>
        <p:grpSp>
          <p:nvGrpSpPr>
            <p:cNvPr id="106" name="组合 105"/>
            <p:cNvGrpSpPr/>
            <p:nvPr/>
          </p:nvGrpSpPr>
          <p:grpSpPr>
            <a:xfrm>
              <a:off x="2159859" y="2512547"/>
              <a:ext cx="1095310" cy="1549234"/>
              <a:chOff x="1950242" y="2545080"/>
              <a:chExt cx="1095310" cy="1549234"/>
            </a:xfrm>
          </p:grpSpPr>
          <p:pic>
            <p:nvPicPr>
              <p:cNvPr id="93" name="Picture 104" descr="抽象图标0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0" y="2786190"/>
                <a:ext cx="701500" cy="1308124"/>
              </a:xfrm>
              <a:prstGeom prst="rect">
                <a:avLst/>
              </a:prstGeom>
              <a:noFill/>
              <a:extLst>
                <a:ext uri="{909E8E84-426E-40DD-AFC4-6F175D3DCCD1}">
                  <a14:hiddenFill xmlns:a14="http://schemas.microsoft.com/office/drawing/2010/main">
                    <a:solidFill>
                      <a:srgbClr val="FFFFFF"/>
                    </a:solidFill>
                  </a14:hiddenFill>
                </a:ext>
              </a:extLst>
            </p:spPr>
          </p:pic>
          <p:sp>
            <p:nvSpPr>
              <p:cNvPr id="94" name="文本框 93"/>
              <p:cNvSpPr txBox="1"/>
              <p:nvPr/>
            </p:nvSpPr>
            <p:spPr>
              <a:xfrm>
                <a:off x="2032000" y="2545080"/>
                <a:ext cx="1013552" cy="307777"/>
              </a:xfrm>
              <a:prstGeom prst="rect">
                <a:avLst/>
              </a:prstGeom>
              <a:noFill/>
            </p:spPr>
            <p:txBody>
              <a:bodyPr wrap="square" rtlCol="0">
                <a:spAutoFit/>
              </a:bodyPr>
              <a:lstStyle/>
              <a:p>
                <a:r>
                  <a:rPr lang="zh-CN" altLang="en-US" sz="1400" dirty="0">
                    <a:solidFill>
                      <a:schemeClr val="accent1">
                        <a:lumMod val="75000"/>
                      </a:schemeClr>
                    </a:solidFill>
                    <a:latin typeface="黑体" panose="02010609060101010101" pitchFamily="49" charset="-122"/>
                    <a:ea typeface="黑体" panose="02010609060101010101" pitchFamily="49" charset="-122"/>
                  </a:rPr>
                  <a:t>交换机</a:t>
                </a:r>
              </a:p>
            </p:txBody>
          </p:sp>
          <p:sp>
            <p:nvSpPr>
              <p:cNvPr id="96" name="Oval 16"/>
              <p:cNvSpPr>
                <a:spLocks noChangeArrowheads="1"/>
              </p:cNvSpPr>
              <p:nvPr/>
            </p:nvSpPr>
            <p:spPr bwMode="auto">
              <a:xfrm>
                <a:off x="1950242"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17"/>
              <p:cNvSpPr>
                <a:spLocks noChangeArrowheads="1"/>
              </p:cNvSpPr>
              <p:nvPr/>
            </p:nvSpPr>
            <p:spPr bwMode="auto">
              <a:xfrm>
                <a:off x="1950242"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Oval 18"/>
              <p:cNvSpPr>
                <a:spLocks noChangeArrowheads="1"/>
              </p:cNvSpPr>
              <p:nvPr/>
            </p:nvSpPr>
            <p:spPr bwMode="auto">
              <a:xfrm>
                <a:off x="1950242"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Oval 19"/>
              <p:cNvSpPr>
                <a:spLocks noChangeArrowheads="1"/>
              </p:cNvSpPr>
              <p:nvPr/>
            </p:nvSpPr>
            <p:spPr bwMode="auto">
              <a:xfrm>
                <a:off x="1950242"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Oval 20"/>
              <p:cNvSpPr>
                <a:spLocks noChangeArrowheads="1"/>
              </p:cNvSpPr>
              <p:nvPr/>
            </p:nvSpPr>
            <p:spPr bwMode="auto">
              <a:xfrm>
                <a:off x="1950242"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Oval 16"/>
              <p:cNvSpPr>
                <a:spLocks noChangeArrowheads="1"/>
              </p:cNvSpPr>
              <p:nvPr/>
            </p:nvSpPr>
            <p:spPr bwMode="auto">
              <a:xfrm>
                <a:off x="2664634"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Oval 17"/>
              <p:cNvSpPr>
                <a:spLocks noChangeArrowheads="1"/>
              </p:cNvSpPr>
              <p:nvPr/>
            </p:nvSpPr>
            <p:spPr bwMode="auto">
              <a:xfrm>
                <a:off x="2664634"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18"/>
              <p:cNvSpPr>
                <a:spLocks noChangeArrowheads="1"/>
              </p:cNvSpPr>
              <p:nvPr/>
            </p:nvSpPr>
            <p:spPr bwMode="auto">
              <a:xfrm>
                <a:off x="2664634"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Oval 19"/>
              <p:cNvSpPr>
                <a:spLocks noChangeArrowheads="1"/>
              </p:cNvSpPr>
              <p:nvPr/>
            </p:nvSpPr>
            <p:spPr bwMode="auto">
              <a:xfrm>
                <a:off x="2664634"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20"/>
              <p:cNvSpPr>
                <a:spLocks noChangeArrowheads="1"/>
              </p:cNvSpPr>
              <p:nvPr/>
            </p:nvSpPr>
            <p:spPr bwMode="auto">
              <a:xfrm>
                <a:off x="2664634"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组合 106"/>
            <p:cNvGrpSpPr/>
            <p:nvPr/>
          </p:nvGrpSpPr>
          <p:grpSpPr>
            <a:xfrm>
              <a:off x="3751295" y="2319748"/>
              <a:ext cx="947705" cy="1549234"/>
              <a:chOff x="1950242" y="2545080"/>
              <a:chExt cx="947705" cy="1549234"/>
            </a:xfrm>
          </p:grpSpPr>
          <p:pic>
            <p:nvPicPr>
              <p:cNvPr id="108" name="Picture 104" descr="抽象图标0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0" y="2786190"/>
                <a:ext cx="701500" cy="1308124"/>
              </a:xfrm>
              <a:prstGeom prst="rect">
                <a:avLst/>
              </a:prstGeom>
              <a:noFill/>
              <a:extLst>
                <a:ext uri="{909E8E84-426E-40DD-AFC4-6F175D3DCCD1}">
                  <a14:hiddenFill xmlns:a14="http://schemas.microsoft.com/office/drawing/2010/main">
                    <a:solidFill>
                      <a:srgbClr val="FFFFFF"/>
                    </a:solidFill>
                  </a14:hiddenFill>
                </a:ext>
              </a:extLst>
            </p:spPr>
          </p:pic>
          <p:sp>
            <p:nvSpPr>
              <p:cNvPr id="109" name="文本框 108"/>
              <p:cNvSpPr txBox="1"/>
              <p:nvPr/>
            </p:nvSpPr>
            <p:spPr>
              <a:xfrm>
                <a:off x="2032000" y="2545080"/>
                <a:ext cx="865947" cy="307777"/>
              </a:xfrm>
              <a:prstGeom prst="rect">
                <a:avLst/>
              </a:prstGeom>
              <a:noFill/>
            </p:spPr>
            <p:txBody>
              <a:bodyPr wrap="square" rtlCol="0">
                <a:spAutoFit/>
              </a:bodyPr>
              <a:lstStyle/>
              <a:p>
                <a:r>
                  <a:rPr lang="zh-CN" altLang="en-US" sz="1400" dirty="0">
                    <a:solidFill>
                      <a:schemeClr val="accent1">
                        <a:lumMod val="75000"/>
                      </a:schemeClr>
                    </a:solidFill>
                    <a:latin typeface="黑体" panose="02010609060101010101" pitchFamily="49" charset="-122"/>
                    <a:ea typeface="黑体" panose="02010609060101010101" pitchFamily="49" charset="-122"/>
                  </a:rPr>
                  <a:t>交换机</a:t>
                </a:r>
              </a:p>
            </p:txBody>
          </p:sp>
          <p:sp>
            <p:nvSpPr>
              <p:cNvPr id="110" name="Oval 16"/>
              <p:cNvSpPr>
                <a:spLocks noChangeArrowheads="1"/>
              </p:cNvSpPr>
              <p:nvPr/>
            </p:nvSpPr>
            <p:spPr bwMode="auto">
              <a:xfrm>
                <a:off x="1950242"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17"/>
              <p:cNvSpPr>
                <a:spLocks noChangeArrowheads="1"/>
              </p:cNvSpPr>
              <p:nvPr/>
            </p:nvSpPr>
            <p:spPr bwMode="auto">
              <a:xfrm>
                <a:off x="1950242"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Oval 18"/>
              <p:cNvSpPr>
                <a:spLocks noChangeArrowheads="1"/>
              </p:cNvSpPr>
              <p:nvPr/>
            </p:nvSpPr>
            <p:spPr bwMode="auto">
              <a:xfrm>
                <a:off x="1950242"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Oval 19"/>
              <p:cNvSpPr>
                <a:spLocks noChangeArrowheads="1"/>
              </p:cNvSpPr>
              <p:nvPr/>
            </p:nvSpPr>
            <p:spPr bwMode="auto">
              <a:xfrm>
                <a:off x="1950242"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Oval 20"/>
              <p:cNvSpPr>
                <a:spLocks noChangeArrowheads="1"/>
              </p:cNvSpPr>
              <p:nvPr/>
            </p:nvSpPr>
            <p:spPr bwMode="auto">
              <a:xfrm>
                <a:off x="1950242"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Oval 16"/>
              <p:cNvSpPr>
                <a:spLocks noChangeArrowheads="1"/>
              </p:cNvSpPr>
              <p:nvPr/>
            </p:nvSpPr>
            <p:spPr bwMode="auto">
              <a:xfrm>
                <a:off x="2664634"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Oval 17"/>
              <p:cNvSpPr>
                <a:spLocks noChangeArrowheads="1"/>
              </p:cNvSpPr>
              <p:nvPr/>
            </p:nvSpPr>
            <p:spPr bwMode="auto">
              <a:xfrm>
                <a:off x="2664634"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Oval 18"/>
              <p:cNvSpPr>
                <a:spLocks noChangeArrowheads="1"/>
              </p:cNvSpPr>
              <p:nvPr/>
            </p:nvSpPr>
            <p:spPr bwMode="auto">
              <a:xfrm>
                <a:off x="2664634"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Oval 19"/>
              <p:cNvSpPr>
                <a:spLocks noChangeArrowheads="1"/>
              </p:cNvSpPr>
              <p:nvPr/>
            </p:nvSpPr>
            <p:spPr bwMode="auto">
              <a:xfrm>
                <a:off x="2664634"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Oval 20"/>
              <p:cNvSpPr>
                <a:spLocks noChangeArrowheads="1"/>
              </p:cNvSpPr>
              <p:nvPr/>
            </p:nvSpPr>
            <p:spPr bwMode="auto">
              <a:xfrm>
                <a:off x="2664634"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 name="组合 119"/>
            <p:cNvGrpSpPr/>
            <p:nvPr/>
          </p:nvGrpSpPr>
          <p:grpSpPr>
            <a:xfrm>
              <a:off x="5052844" y="2880847"/>
              <a:ext cx="1095310" cy="1549234"/>
              <a:chOff x="1950242" y="2545080"/>
              <a:chExt cx="1095310" cy="1549234"/>
            </a:xfrm>
          </p:grpSpPr>
          <p:pic>
            <p:nvPicPr>
              <p:cNvPr id="121" name="Picture 104" descr="抽象图标0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0" y="2786190"/>
                <a:ext cx="701500" cy="1308124"/>
              </a:xfrm>
              <a:prstGeom prst="rect">
                <a:avLst/>
              </a:prstGeom>
              <a:noFill/>
              <a:extLst>
                <a:ext uri="{909E8E84-426E-40DD-AFC4-6F175D3DCCD1}">
                  <a14:hiddenFill xmlns:a14="http://schemas.microsoft.com/office/drawing/2010/main">
                    <a:solidFill>
                      <a:srgbClr val="FFFFFF"/>
                    </a:solidFill>
                  </a14:hiddenFill>
                </a:ext>
              </a:extLst>
            </p:spPr>
          </p:pic>
          <p:sp>
            <p:nvSpPr>
              <p:cNvPr id="122" name="文本框 93"/>
              <p:cNvSpPr txBox="1"/>
              <p:nvPr/>
            </p:nvSpPr>
            <p:spPr>
              <a:xfrm>
                <a:off x="2032000" y="2545080"/>
                <a:ext cx="101355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accent1">
                        <a:lumMod val="75000"/>
                      </a:schemeClr>
                    </a:solidFill>
                    <a:latin typeface="黑体" panose="02010609060101010101" pitchFamily="49" charset="-122"/>
                    <a:ea typeface="黑体" panose="02010609060101010101" pitchFamily="49" charset="-122"/>
                  </a:rPr>
                  <a:t>交换机</a:t>
                </a:r>
              </a:p>
            </p:txBody>
          </p:sp>
          <p:sp>
            <p:nvSpPr>
              <p:cNvPr id="123" name="Oval 16"/>
              <p:cNvSpPr>
                <a:spLocks noChangeArrowheads="1"/>
              </p:cNvSpPr>
              <p:nvPr/>
            </p:nvSpPr>
            <p:spPr bwMode="auto">
              <a:xfrm>
                <a:off x="1950242"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Oval 17"/>
              <p:cNvSpPr>
                <a:spLocks noChangeArrowheads="1"/>
              </p:cNvSpPr>
              <p:nvPr/>
            </p:nvSpPr>
            <p:spPr bwMode="auto">
              <a:xfrm>
                <a:off x="1950242"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Oval 18"/>
              <p:cNvSpPr>
                <a:spLocks noChangeArrowheads="1"/>
              </p:cNvSpPr>
              <p:nvPr/>
            </p:nvSpPr>
            <p:spPr bwMode="auto">
              <a:xfrm>
                <a:off x="1950242"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Oval 19"/>
              <p:cNvSpPr>
                <a:spLocks noChangeArrowheads="1"/>
              </p:cNvSpPr>
              <p:nvPr/>
            </p:nvSpPr>
            <p:spPr bwMode="auto">
              <a:xfrm>
                <a:off x="1950242"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Oval 20"/>
              <p:cNvSpPr>
                <a:spLocks noChangeArrowheads="1"/>
              </p:cNvSpPr>
              <p:nvPr/>
            </p:nvSpPr>
            <p:spPr bwMode="auto">
              <a:xfrm>
                <a:off x="1950242"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Oval 16"/>
              <p:cNvSpPr>
                <a:spLocks noChangeArrowheads="1"/>
              </p:cNvSpPr>
              <p:nvPr/>
            </p:nvSpPr>
            <p:spPr bwMode="auto">
              <a:xfrm>
                <a:off x="2664634"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Oval 17"/>
              <p:cNvSpPr>
                <a:spLocks noChangeArrowheads="1"/>
              </p:cNvSpPr>
              <p:nvPr/>
            </p:nvSpPr>
            <p:spPr bwMode="auto">
              <a:xfrm>
                <a:off x="2664634"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Oval 18"/>
              <p:cNvSpPr>
                <a:spLocks noChangeArrowheads="1"/>
              </p:cNvSpPr>
              <p:nvPr/>
            </p:nvSpPr>
            <p:spPr bwMode="auto">
              <a:xfrm>
                <a:off x="2664634"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Oval 19"/>
              <p:cNvSpPr>
                <a:spLocks noChangeArrowheads="1"/>
              </p:cNvSpPr>
              <p:nvPr/>
            </p:nvSpPr>
            <p:spPr bwMode="auto">
              <a:xfrm>
                <a:off x="2664634"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Oval 20"/>
              <p:cNvSpPr>
                <a:spLocks noChangeArrowheads="1"/>
              </p:cNvSpPr>
              <p:nvPr/>
            </p:nvSpPr>
            <p:spPr bwMode="auto">
              <a:xfrm>
                <a:off x="2664634"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33" name="组合 132"/>
            <p:cNvGrpSpPr/>
            <p:nvPr/>
          </p:nvGrpSpPr>
          <p:grpSpPr>
            <a:xfrm>
              <a:off x="6459179" y="2435635"/>
              <a:ext cx="1095310" cy="1549234"/>
              <a:chOff x="1950242" y="2545080"/>
              <a:chExt cx="1095310" cy="1549234"/>
            </a:xfrm>
          </p:grpSpPr>
          <p:pic>
            <p:nvPicPr>
              <p:cNvPr id="134" name="Picture 104" descr="抽象图标0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0" y="2786190"/>
                <a:ext cx="701500" cy="1308124"/>
              </a:xfrm>
              <a:prstGeom prst="rect">
                <a:avLst/>
              </a:prstGeom>
              <a:noFill/>
              <a:extLst>
                <a:ext uri="{909E8E84-426E-40DD-AFC4-6F175D3DCCD1}">
                  <a14:hiddenFill xmlns:a14="http://schemas.microsoft.com/office/drawing/2010/main">
                    <a:solidFill>
                      <a:srgbClr val="FFFFFF"/>
                    </a:solidFill>
                  </a14:hiddenFill>
                </a:ext>
              </a:extLst>
            </p:spPr>
          </p:pic>
          <p:sp>
            <p:nvSpPr>
              <p:cNvPr id="135" name="文本框 93"/>
              <p:cNvSpPr txBox="1"/>
              <p:nvPr/>
            </p:nvSpPr>
            <p:spPr>
              <a:xfrm>
                <a:off x="2032000" y="2545080"/>
                <a:ext cx="101355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accent1">
                        <a:lumMod val="75000"/>
                      </a:schemeClr>
                    </a:solidFill>
                    <a:latin typeface="黑体" panose="02010609060101010101" pitchFamily="49" charset="-122"/>
                    <a:ea typeface="黑体" panose="02010609060101010101" pitchFamily="49" charset="-122"/>
                  </a:rPr>
                  <a:t>交换机</a:t>
                </a:r>
              </a:p>
            </p:txBody>
          </p:sp>
          <p:sp>
            <p:nvSpPr>
              <p:cNvPr id="136" name="Oval 16"/>
              <p:cNvSpPr>
                <a:spLocks noChangeArrowheads="1"/>
              </p:cNvSpPr>
              <p:nvPr/>
            </p:nvSpPr>
            <p:spPr bwMode="auto">
              <a:xfrm>
                <a:off x="1950242"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Oval 17"/>
              <p:cNvSpPr>
                <a:spLocks noChangeArrowheads="1"/>
              </p:cNvSpPr>
              <p:nvPr/>
            </p:nvSpPr>
            <p:spPr bwMode="auto">
              <a:xfrm>
                <a:off x="1950242"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Oval 18"/>
              <p:cNvSpPr>
                <a:spLocks noChangeArrowheads="1"/>
              </p:cNvSpPr>
              <p:nvPr/>
            </p:nvSpPr>
            <p:spPr bwMode="auto">
              <a:xfrm>
                <a:off x="1950242"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Oval 19"/>
              <p:cNvSpPr>
                <a:spLocks noChangeArrowheads="1"/>
              </p:cNvSpPr>
              <p:nvPr/>
            </p:nvSpPr>
            <p:spPr bwMode="auto">
              <a:xfrm>
                <a:off x="1950242"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Oval 20"/>
              <p:cNvSpPr>
                <a:spLocks noChangeArrowheads="1"/>
              </p:cNvSpPr>
              <p:nvPr/>
            </p:nvSpPr>
            <p:spPr bwMode="auto">
              <a:xfrm>
                <a:off x="1950242"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Oval 16"/>
              <p:cNvSpPr>
                <a:spLocks noChangeArrowheads="1"/>
              </p:cNvSpPr>
              <p:nvPr/>
            </p:nvSpPr>
            <p:spPr bwMode="auto">
              <a:xfrm>
                <a:off x="2664634" y="3102442"/>
                <a:ext cx="93663" cy="936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Oval 17"/>
              <p:cNvSpPr>
                <a:spLocks noChangeArrowheads="1"/>
              </p:cNvSpPr>
              <p:nvPr/>
            </p:nvSpPr>
            <p:spPr bwMode="auto">
              <a:xfrm>
                <a:off x="2664634" y="3270717"/>
                <a:ext cx="93663" cy="920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Oval 18"/>
              <p:cNvSpPr>
                <a:spLocks noChangeArrowheads="1"/>
              </p:cNvSpPr>
              <p:nvPr/>
            </p:nvSpPr>
            <p:spPr bwMode="auto">
              <a:xfrm>
                <a:off x="2664634" y="3446930"/>
                <a:ext cx="93663" cy="936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Oval 19"/>
              <p:cNvSpPr>
                <a:spLocks noChangeArrowheads="1"/>
              </p:cNvSpPr>
              <p:nvPr/>
            </p:nvSpPr>
            <p:spPr bwMode="auto">
              <a:xfrm>
                <a:off x="2664634" y="3604092"/>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Oval 20"/>
              <p:cNvSpPr>
                <a:spLocks noChangeArrowheads="1"/>
              </p:cNvSpPr>
              <p:nvPr/>
            </p:nvSpPr>
            <p:spPr bwMode="auto">
              <a:xfrm>
                <a:off x="2664634" y="3772367"/>
                <a:ext cx="93663" cy="952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48" name="组合 147"/>
            <p:cNvGrpSpPr/>
            <p:nvPr/>
          </p:nvGrpSpPr>
          <p:grpSpPr>
            <a:xfrm>
              <a:off x="8125577" y="3403129"/>
              <a:ext cx="862013" cy="820327"/>
              <a:chOff x="799927" y="2297935"/>
              <a:chExt cx="862013" cy="820327"/>
            </a:xfrm>
          </p:grpSpPr>
          <p:sp>
            <p:nvSpPr>
              <p:cNvPr id="149" name="Text Box 4"/>
              <p:cNvSpPr txBox="1">
                <a:spLocks noChangeArrowheads="1"/>
              </p:cNvSpPr>
              <p:nvPr/>
            </p:nvSpPr>
            <p:spPr bwMode="auto">
              <a:xfrm>
                <a:off x="799927" y="2297935"/>
                <a:ext cx="862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sz="4000" dirty="0">
                    <a:latin typeface="Times New Roman" panose="02020603050405020304" pitchFamily="18" charset="0"/>
                    <a:ea typeface="宋体" panose="02010600030101010101" pitchFamily="2" charset="-122"/>
                  </a:rPr>
                  <a:t> </a:t>
                </a:r>
              </a:p>
            </p:txBody>
          </p:sp>
          <p:sp>
            <p:nvSpPr>
              <p:cNvPr id="150" name="Text Box 74"/>
              <p:cNvSpPr txBox="1">
                <a:spLocks noChangeArrowheads="1"/>
              </p:cNvSpPr>
              <p:nvPr/>
            </p:nvSpPr>
            <p:spPr bwMode="auto">
              <a:xfrm>
                <a:off x="1012920" y="2748930"/>
                <a:ext cx="229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FF"/>
                    </a:solidFill>
                    <a:latin typeface="Calibri" panose="020F0502020204030204" pitchFamily="34" charset="0"/>
                  </a:rPr>
                  <a:t>D</a:t>
                </a:r>
              </a:p>
            </p:txBody>
          </p:sp>
        </p:grpSp>
        <p:sp>
          <p:nvSpPr>
            <p:cNvPr id="151" name="Line 6"/>
            <p:cNvSpPr>
              <a:spLocks noChangeShapeType="1"/>
            </p:cNvSpPr>
            <p:nvPr/>
          </p:nvSpPr>
          <p:spPr bwMode="auto">
            <a:xfrm flipV="1">
              <a:off x="2958358" y="2953311"/>
              <a:ext cx="817734" cy="317834"/>
            </a:xfrm>
            <a:prstGeom prst="line">
              <a:avLst/>
            </a:prstGeom>
            <a:noFill/>
            <a:ln w="28575">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Line 6"/>
            <p:cNvSpPr>
              <a:spLocks noChangeShapeType="1"/>
            </p:cNvSpPr>
            <p:nvPr/>
          </p:nvSpPr>
          <p:spPr bwMode="auto">
            <a:xfrm>
              <a:off x="4531465" y="3280418"/>
              <a:ext cx="578340" cy="554666"/>
            </a:xfrm>
            <a:prstGeom prst="line">
              <a:avLst/>
            </a:prstGeom>
            <a:noFill/>
            <a:ln w="28575">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Line 6"/>
            <p:cNvSpPr>
              <a:spLocks noChangeShapeType="1"/>
            </p:cNvSpPr>
            <p:nvPr/>
          </p:nvSpPr>
          <p:spPr bwMode="auto">
            <a:xfrm flipV="1">
              <a:off x="5829866" y="3567287"/>
              <a:ext cx="686274" cy="417582"/>
            </a:xfrm>
            <a:prstGeom prst="line">
              <a:avLst/>
            </a:prstGeom>
            <a:noFill/>
            <a:ln w="28575">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 name="文本框 155"/>
            <p:cNvSpPr txBox="1"/>
            <p:nvPr/>
          </p:nvSpPr>
          <p:spPr>
            <a:xfrm>
              <a:off x="2938918" y="2923915"/>
              <a:ext cx="865947" cy="307777"/>
            </a:xfrm>
            <a:prstGeom prst="rect">
              <a:avLst/>
            </a:prstGeom>
            <a:noFill/>
          </p:spPr>
          <p:txBody>
            <a:bodyPr wrap="square" rtlCol="0">
              <a:spAutoFit/>
            </a:bodyPr>
            <a:lstStyle/>
            <a:p>
              <a:r>
                <a:rPr lang="zh-CN" altLang="en-US" sz="1400" dirty="0">
                  <a:solidFill>
                    <a:schemeClr val="accent1">
                      <a:lumMod val="75000"/>
                    </a:schemeClr>
                  </a:solidFill>
                  <a:latin typeface="黑体" panose="02010609060101010101" pitchFamily="49" charset="-122"/>
                  <a:ea typeface="黑体" panose="02010609060101010101" pitchFamily="49" charset="-122"/>
                </a:rPr>
                <a:t>中继线</a:t>
              </a:r>
            </a:p>
          </p:txBody>
        </p:sp>
        <p:sp>
          <p:nvSpPr>
            <p:cNvPr id="157" name="文本框 156"/>
            <p:cNvSpPr txBox="1"/>
            <p:nvPr/>
          </p:nvSpPr>
          <p:spPr>
            <a:xfrm>
              <a:off x="1373122" y="2680409"/>
              <a:ext cx="865947" cy="307777"/>
            </a:xfrm>
            <a:prstGeom prst="rect">
              <a:avLst/>
            </a:prstGeom>
            <a:noFill/>
          </p:spPr>
          <p:txBody>
            <a:bodyPr wrap="square" rtlCol="0">
              <a:spAutoFit/>
            </a:bodyPr>
            <a:lstStyle/>
            <a:p>
              <a:r>
                <a:rPr lang="zh-CN" altLang="en-US" sz="1400" dirty="0">
                  <a:solidFill>
                    <a:schemeClr val="accent1">
                      <a:lumMod val="75000"/>
                    </a:schemeClr>
                  </a:solidFill>
                  <a:latin typeface="黑体" panose="02010609060101010101" pitchFamily="49" charset="-122"/>
                  <a:ea typeface="黑体" panose="02010609060101010101" pitchFamily="49" charset="-122"/>
                </a:rPr>
                <a:t>用户线</a:t>
              </a:r>
            </a:p>
          </p:txBody>
        </p:sp>
        <p:sp>
          <p:nvSpPr>
            <p:cNvPr id="158" name="Line 5"/>
            <p:cNvSpPr>
              <a:spLocks noChangeShapeType="1"/>
            </p:cNvSpPr>
            <p:nvPr/>
          </p:nvSpPr>
          <p:spPr bwMode="auto">
            <a:xfrm>
              <a:off x="7193947" y="3052394"/>
              <a:ext cx="1106687" cy="79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文本框 159"/>
            <p:cNvSpPr txBox="1"/>
            <p:nvPr/>
          </p:nvSpPr>
          <p:spPr>
            <a:xfrm>
              <a:off x="4927336" y="2414540"/>
              <a:ext cx="865947"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电信网</a:t>
              </a:r>
            </a:p>
          </p:txBody>
        </p:sp>
      </p:grpSp>
      <p:sp>
        <p:nvSpPr>
          <p:cNvPr id="162" name="Rectangle 3"/>
          <p:cNvSpPr txBox="1">
            <a:spLocks noChangeArrowheads="1"/>
          </p:cNvSpPr>
          <p:nvPr/>
        </p:nvSpPr>
        <p:spPr bwMode="auto">
          <a:xfrm>
            <a:off x="501224" y="5178477"/>
            <a:ext cx="8060482" cy="107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a:lnSpc>
                <a:spcPct val="150000"/>
              </a:lnSpc>
            </a:pPr>
            <a:r>
              <a:rPr lang="en-US" altLang="zh-CN" kern="0" dirty="0"/>
              <a:t>A </a:t>
            </a:r>
            <a:r>
              <a:rPr lang="zh-CN" altLang="en-US" kern="0" dirty="0"/>
              <a:t>和 </a:t>
            </a:r>
            <a:r>
              <a:rPr lang="en-US" altLang="zh-CN" kern="0" dirty="0"/>
              <a:t>B </a:t>
            </a:r>
            <a:r>
              <a:rPr lang="zh-CN" altLang="en-US" kern="0" dirty="0"/>
              <a:t>通话只经过一个本地交换机，通话在 </a:t>
            </a:r>
            <a:r>
              <a:rPr lang="en-US" altLang="zh-CN" kern="0" dirty="0"/>
              <a:t>A </a:t>
            </a:r>
            <a:r>
              <a:rPr lang="zh-CN" altLang="en-US" kern="0" dirty="0"/>
              <a:t>到 </a:t>
            </a:r>
            <a:r>
              <a:rPr lang="en-US" altLang="zh-CN" kern="0" dirty="0"/>
              <a:t>B </a:t>
            </a:r>
            <a:r>
              <a:rPr lang="zh-CN" altLang="en-US" kern="0" dirty="0"/>
              <a:t>的连接上进行</a:t>
            </a:r>
            <a:endParaRPr lang="en-US" altLang="zh-CN" kern="0" dirty="0"/>
          </a:p>
          <a:p>
            <a:pPr lvl="1">
              <a:lnSpc>
                <a:spcPct val="150000"/>
              </a:lnSpc>
            </a:pPr>
            <a:r>
              <a:rPr lang="en-US" altLang="zh-CN" kern="0" dirty="0"/>
              <a:t>C </a:t>
            </a:r>
            <a:r>
              <a:rPr lang="zh-CN" altLang="en-US" kern="0" dirty="0"/>
              <a:t>和 </a:t>
            </a:r>
            <a:r>
              <a:rPr lang="en-US" altLang="zh-CN" kern="0" dirty="0"/>
              <a:t>D </a:t>
            </a:r>
            <a:r>
              <a:rPr lang="zh-CN" altLang="en-US" kern="0" dirty="0"/>
              <a:t>通话经过四个交换机，在</a:t>
            </a:r>
            <a:r>
              <a:rPr lang="en-US" altLang="zh-CN" kern="0" dirty="0"/>
              <a:t>C </a:t>
            </a:r>
            <a:r>
              <a:rPr lang="zh-CN" altLang="en-US" kern="0" dirty="0"/>
              <a:t>到 </a:t>
            </a:r>
            <a:r>
              <a:rPr lang="en-US" altLang="zh-CN" kern="0" dirty="0"/>
              <a:t>D </a:t>
            </a:r>
            <a:r>
              <a:rPr lang="zh-CN" altLang="en-US" kern="0" dirty="0"/>
              <a:t>的连接上进行</a:t>
            </a:r>
          </a:p>
        </p:txBody>
      </p:sp>
      <p:grpSp>
        <p:nvGrpSpPr>
          <p:cNvPr id="77" name="Group 75"/>
          <p:cNvGrpSpPr>
            <a:grpSpLocks/>
          </p:cNvGrpSpPr>
          <p:nvPr/>
        </p:nvGrpSpPr>
        <p:grpSpPr bwMode="auto">
          <a:xfrm rot="1864243">
            <a:off x="1076428" y="3066784"/>
            <a:ext cx="1208089" cy="746473"/>
            <a:chOff x="386" y="3112"/>
            <a:chExt cx="761" cy="432"/>
          </a:xfrm>
        </p:grpSpPr>
        <p:sp>
          <p:nvSpPr>
            <p:cNvPr id="78" name="Freeform 76"/>
            <p:cNvSpPr>
              <a:spLocks/>
            </p:cNvSpPr>
            <p:nvPr/>
          </p:nvSpPr>
          <p:spPr bwMode="auto">
            <a:xfrm>
              <a:off x="1014" y="3112"/>
              <a:ext cx="133" cy="227"/>
            </a:xfrm>
            <a:custGeom>
              <a:avLst/>
              <a:gdLst>
                <a:gd name="T0" fmla="*/ 0 w 133"/>
                <a:gd name="T1" fmla="*/ 2 h 227"/>
                <a:gd name="T2" fmla="*/ 54 w 133"/>
                <a:gd name="T3" fmla="*/ 5 h 227"/>
                <a:gd name="T4" fmla="*/ 97 w 133"/>
                <a:gd name="T5" fmla="*/ 30 h 227"/>
                <a:gd name="T6" fmla="*/ 126 w 133"/>
                <a:gd name="T7" fmla="*/ 66 h 227"/>
                <a:gd name="T8" fmla="*/ 129 w 133"/>
                <a:gd name="T9" fmla="*/ 115 h 227"/>
                <a:gd name="T10" fmla="*/ 100 w 133"/>
                <a:gd name="T11" fmla="*/ 168 h 227"/>
                <a:gd name="T12" fmla="*/ 66 w 133"/>
                <a:gd name="T13" fmla="*/ 194 h 227"/>
                <a:gd name="T14" fmla="*/ 9 w 133"/>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27">
                  <a:moveTo>
                    <a:pt x="0" y="2"/>
                  </a:moveTo>
                  <a:cubicBezTo>
                    <a:pt x="9" y="2"/>
                    <a:pt x="38" y="0"/>
                    <a:pt x="54" y="5"/>
                  </a:cubicBezTo>
                  <a:cubicBezTo>
                    <a:pt x="70" y="10"/>
                    <a:pt x="85" y="20"/>
                    <a:pt x="97" y="30"/>
                  </a:cubicBezTo>
                  <a:cubicBezTo>
                    <a:pt x="109" y="40"/>
                    <a:pt x="121" y="52"/>
                    <a:pt x="126" y="66"/>
                  </a:cubicBezTo>
                  <a:cubicBezTo>
                    <a:pt x="131" y="79"/>
                    <a:pt x="133" y="99"/>
                    <a:pt x="129" y="115"/>
                  </a:cubicBezTo>
                  <a:cubicBezTo>
                    <a:pt x="125" y="132"/>
                    <a:pt x="110" y="155"/>
                    <a:pt x="100" y="168"/>
                  </a:cubicBezTo>
                  <a:cubicBezTo>
                    <a:pt x="90" y="181"/>
                    <a:pt x="81" y="184"/>
                    <a:pt x="66" y="194"/>
                  </a:cubicBezTo>
                  <a:cubicBezTo>
                    <a:pt x="51" y="204"/>
                    <a:pt x="21" y="220"/>
                    <a:pt x="9" y="227"/>
                  </a:cubicBezTo>
                </a:path>
              </a:pathLst>
            </a:custGeom>
            <a:noFill/>
            <a:ln w="762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77"/>
            <p:cNvSpPr>
              <a:spLocks noChangeShapeType="1"/>
            </p:cNvSpPr>
            <p:nvPr/>
          </p:nvSpPr>
          <p:spPr bwMode="auto">
            <a:xfrm flipV="1">
              <a:off x="386" y="3113"/>
              <a:ext cx="634" cy="5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78"/>
            <p:cNvSpPr>
              <a:spLocks noChangeShapeType="1"/>
            </p:cNvSpPr>
            <p:nvPr/>
          </p:nvSpPr>
          <p:spPr bwMode="auto">
            <a:xfrm flipV="1">
              <a:off x="659" y="3333"/>
              <a:ext cx="373" cy="211"/>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 name="Line 78"/>
          <p:cNvSpPr>
            <a:spLocks noChangeShapeType="1"/>
          </p:cNvSpPr>
          <p:nvPr/>
        </p:nvSpPr>
        <p:spPr bwMode="auto">
          <a:xfrm rot="1864243" flipV="1">
            <a:off x="1712455" y="3156659"/>
            <a:ext cx="832538" cy="16362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Line 78"/>
          <p:cNvSpPr>
            <a:spLocks noChangeShapeType="1"/>
          </p:cNvSpPr>
          <p:nvPr/>
        </p:nvSpPr>
        <p:spPr bwMode="auto">
          <a:xfrm rot="1864243" flipV="1">
            <a:off x="3085505" y="2881229"/>
            <a:ext cx="584443" cy="83101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 name="Line 78"/>
          <p:cNvSpPr>
            <a:spLocks noChangeShapeType="1"/>
          </p:cNvSpPr>
          <p:nvPr/>
        </p:nvSpPr>
        <p:spPr bwMode="auto">
          <a:xfrm rot="1864243" flipV="1">
            <a:off x="3796069" y="3280655"/>
            <a:ext cx="803308" cy="68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 name="Line 78"/>
          <p:cNvSpPr>
            <a:spLocks noChangeShapeType="1"/>
          </p:cNvSpPr>
          <p:nvPr/>
        </p:nvSpPr>
        <p:spPr bwMode="auto">
          <a:xfrm rot="1864243">
            <a:off x="4411702" y="3676765"/>
            <a:ext cx="825562" cy="1751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Line 78"/>
          <p:cNvSpPr>
            <a:spLocks noChangeShapeType="1"/>
          </p:cNvSpPr>
          <p:nvPr/>
        </p:nvSpPr>
        <p:spPr bwMode="auto">
          <a:xfrm rot="1864243" flipV="1">
            <a:off x="5084155" y="3962978"/>
            <a:ext cx="780336" cy="26254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 name="Line 78"/>
          <p:cNvSpPr>
            <a:spLocks noChangeShapeType="1"/>
          </p:cNvSpPr>
          <p:nvPr/>
        </p:nvSpPr>
        <p:spPr bwMode="auto">
          <a:xfrm rot="1864243" flipV="1">
            <a:off x="6130054" y="2982102"/>
            <a:ext cx="759897" cy="1488449"/>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78"/>
          <p:cNvSpPr>
            <a:spLocks noChangeShapeType="1"/>
          </p:cNvSpPr>
          <p:nvPr/>
        </p:nvSpPr>
        <p:spPr bwMode="auto">
          <a:xfrm rot="1864243">
            <a:off x="7092741" y="3639697"/>
            <a:ext cx="1407918" cy="99964"/>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灯片编号占位符 170"/>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Tree>
    <p:extLst>
      <p:ext uri="{BB962C8B-B14F-4D97-AF65-F5344CB8AC3E}">
        <p14:creationId xmlns:p14="http://schemas.microsoft.com/office/powerpoint/2010/main" val="33000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dissolve">
                                      <p:cBhvr>
                                        <p:cTn id="11" dur="500"/>
                                        <p:tgtEl>
                                          <p:spTgt spid="1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2">
                                            <p:txEl>
                                              <p:pRg st="0" end="0"/>
                                            </p:txEl>
                                          </p:spTgt>
                                        </p:tgtEl>
                                        <p:attrNameLst>
                                          <p:attrName>style.visibility</p:attrName>
                                        </p:attrNameLst>
                                      </p:cBhvr>
                                      <p:to>
                                        <p:strVal val="visible"/>
                                      </p:to>
                                    </p:set>
                                  </p:childTnLst>
                                </p:cTn>
                              </p:par>
                            </p:childTnLst>
                          </p:cTn>
                        </p:par>
                        <p:par>
                          <p:cTn id="16" fill="hold">
                            <p:stCondLst>
                              <p:cond delay="0"/>
                            </p:stCondLst>
                            <p:childTnLst>
                              <p:par>
                                <p:cTn id="17" presetID="22" presetClass="entr" presetSubtype="1"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up)">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2">
                                            <p:txEl>
                                              <p:pRg st="1" end="1"/>
                                            </p:txEl>
                                          </p:spTgt>
                                        </p:tgtEl>
                                        <p:attrNameLst>
                                          <p:attrName>style.visibility</p:attrName>
                                        </p:attrNameLst>
                                      </p:cBhvr>
                                      <p:to>
                                        <p:strVal val="visible"/>
                                      </p:to>
                                    </p:set>
                                  </p:childTnLst>
                                </p:cTn>
                              </p:par>
                              <p:par>
                                <p:cTn id="24" presetID="10" presetClass="exit" presetSubtype="0" fill="hold" nodeType="withEffect">
                                  <p:stCondLst>
                                    <p:cond delay="0"/>
                                  </p:stCondLst>
                                  <p:childTnLst>
                                    <p:animEffect transition="out" filter="fade">
                                      <p:cBhvr>
                                        <p:cTn id="25" dur="500"/>
                                        <p:tgtEl>
                                          <p:spTgt spid="77"/>
                                        </p:tgtEl>
                                      </p:cBhvr>
                                    </p:animEffect>
                                    <p:set>
                                      <p:cBhvr>
                                        <p:cTn id="26" dur="1" fill="hold">
                                          <p:stCondLst>
                                            <p:cond delay="499"/>
                                          </p:stCondLst>
                                        </p:cTn>
                                        <p:tgtEl>
                                          <p:spTgt spid="77"/>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63"/>
                                        </p:tgtEl>
                                        <p:attrNameLst>
                                          <p:attrName>style.visibility</p:attrName>
                                        </p:attrNameLst>
                                      </p:cBhvr>
                                      <p:to>
                                        <p:strVal val="visible"/>
                                      </p:to>
                                    </p:set>
                                    <p:animEffect transition="in" filter="wipe(left)">
                                      <p:cBhvr>
                                        <p:cTn id="30" dur="500"/>
                                        <p:tgtEl>
                                          <p:spTgt spid="163"/>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64"/>
                                        </p:tgtEl>
                                        <p:attrNameLst>
                                          <p:attrName>style.visibility</p:attrName>
                                        </p:attrNameLst>
                                      </p:cBhvr>
                                      <p:to>
                                        <p:strVal val="visible"/>
                                      </p:to>
                                    </p:set>
                                    <p:animEffect transition="in" filter="wipe(left)">
                                      <p:cBhvr>
                                        <p:cTn id="34" dur="500"/>
                                        <p:tgtEl>
                                          <p:spTgt spid="164"/>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wipe(left)">
                                      <p:cBhvr>
                                        <p:cTn id="38" dur="500"/>
                                        <p:tgtEl>
                                          <p:spTgt spid="165"/>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66"/>
                                        </p:tgtEl>
                                        <p:attrNameLst>
                                          <p:attrName>style.visibility</p:attrName>
                                        </p:attrNameLst>
                                      </p:cBhvr>
                                      <p:to>
                                        <p:strVal val="visible"/>
                                      </p:to>
                                    </p:set>
                                    <p:animEffect transition="in" filter="wipe(left)">
                                      <p:cBhvr>
                                        <p:cTn id="42" dur="500"/>
                                        <p:tgtEl>
                                          <p:spTgt spid="166"/>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167"/>
                                        </p:tgtEl>
                                        <p:attrNameLst>
                                          <p:attrName>style.visibility</p:attrName>
                                        </p:attrNameLst>
                                      </p:cBhvr>
                                      <p:to>
                                        <p:strVal val="visible"/>
                                      </p:to>
                                    </p:set>
                                    <p:animEffect transition="in" filter="wipe(left)">
                                      <p:cBhvr>
                                        <p:cTn id="46" dur="500"/>
                                        <p:tgtEl>
                                          <p:spTgt spid="167"/>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168"/>
                                        </p:tgtEl>
                                        <p:attrNameLst>
                                          <p:attrName>style.visibility</p:attrName>
                                        </p:attrNameLst>
                                      </p:cBhvr>
                                      <p:to>
                                        <p:strVal val="visible"/>
                                      </p:to>
                                    </p:set>
                                    <p:animEffect transition="in" filter="wipe(left)">
                                      <p:cBhvr>
                                        <p:cTn id="50" dur="500"/>
                                        <p:tgtEl>
                                          <p:spTgt spid="168"/>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169"/>
                                        </p:tgtEl>
                                        <p:attrNameLst>
                                          <p:attrName>style.visibility</p:attrName>
                                        </p:attrNameLst>
                                      </p:cBhvr>
                                      <p:to>
                                        <p:strVal val="visible"/>
                                      </p:to>
                                    </p:set>
                                    <p:animEffect transition="in" filter="wipe(left)">
                                      <p:cBhvr>
                                        <p:cTn id="54"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62" grpId="0" uiExpand="1" build="p"/>
      <p:bldP spid="163" grpId="0" animBg="1"/>
      <p:bldP spid="164" grpId="0" animBg="1"/>
      <p:bldP spid="165" grpId="0" animBg="1"/>
      <p:bldP spid="166" grpId="0" animBg="1"/>
      <p:bldP spid="167" grpId="0" animBg="1"/>
      <p:bldP spid="168" grpId="0" animBg="1"/>
      <p:bldP spid="1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电路交换</a:t>
            </a:r>
          </a:p>
        </p:txBody>
      </p:sp>
      <p:sp>
        <p:nvSpPr>
          <p:cNvPr id="44" name="内容占位符 2"/>
          <p:cNvSpPr txBox="1">
            <a:spLocks/>
          </p:cNvSpPr>
          <p:nvPr/>
        </p:nvSpPr>
        <p:spPr bwMode="auto">
          <a:xfrm>
            <a:off x="444694" y="1540487"/>
            <a:ext cx="8592060" cy="438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以电路交换方式</a:t>
            </a:r>
            <a:r>
              <a:rPr lang="zh-CN" altLang="en-US" dirty="0"/>
              <a:t>传送计算机数据效率低</a:t>
            </a:r>
            <a:endParaRPr lang="en-US" altLang="zh-CN" kern="0" dirty="0"/>
          </a:p>
          <a:p>
            <a:pPr lvl="1">
              <a:lnSpc>
                <a:spcPct val="150000"/>
              </a:lnSpc>
            </a:pPr>
            <a:r>
              <a:rPr lang="zh-CN" altLang="en-US" dirty="0"/>
              <a:t>计算机数据具有突发性（</a:t>
            </a:r>
            <a:r>
              <a:rPr lang="en-US" altLang="zh-CN" dirty="0"/>
              <a:t>burst</a:t>
            </a:r>
            <a:r>
              <a:rPr lang="zh-CN" altLang="en-US" dirty="0"/>
              <a:t>）</a:t>
            </a:r>
            <a:endParaRPr lang="en-US" altLang="zh-CN" dirty="0"/>
          </a:p>
          <a:p>
            <a:pPr lvl="2">
              <a:lnSpc>
                <a:spcPct val="150000"/>
              </a:lnSpc>
            </a:pPr>
            <a:r>
              <a:rPr lang="zh-CN" altLang="en-US" kern="0" dirty="0"/>
              <a:t>传送数据的时间不到</a:t>
            </a:r>
            <a:r>
              <a:rPr lang="en-US" altLang="zh-CN" kern="0" dirty="0"/>
              <a:t>10%</a:t>
            </a:r>
            <a:r>
              <a:rPr lang="zh-CN" altLang="en-US" kern="0" dirty="0"/>
              <a:t>，甚至低于</a:t>
            </a:r>
            <a:r>
              <a:rPr lang="en-US" altLang="zh-CN" kern="0"/>
              <a:t>1%</a:t>
            </a:r>
            <a:endParaRPr lang="en-US" altLang="zh-CN" kern="0" dirty="0"/>
          </a:p>
          <a:p>
            <a:pPr lvl="1">
              <a:lnSpc>
                <a:spcPct val="150000"/>
              </a:lnSpc>
            </a:pPr>
            <a:r>
              <a:rPr lang="zh-CN" altLang="en-US" kern="0" dirty="0"/>
              <a:t>面向连接的方式进行传输导致</a:t>
            </a:r>
            <a:r>
              <a:rPr lang="zh-CN" altLang="en-US" kern="0"/>
              <a:t>资源浪费（</a:t>
            </a:r>
            <a:r>
              <a:rPr lang="zh-CN" altLang="en-US" kern="0">
                <a:solidFill>
                  <a:srgbClr val="FF0000"/>
                </a:solidFill>
              </a:rPr>
              <a:t>即时性：通话？？数据？？</a:t>
            </a:r>
            <a:r>
              <a:rPr lang="zh-CN" altLang="en-US" kern="0"/>
              <a:t>）</a:t>
            </a:r>
            <a:endParaRPr lang="en-US" altLang="zh-CN" kern="0" dirty="0"/>
          </a:p>
          <a:p>
            <a:pPr lvl="2">
              <a:lnSpc>
                <a:spcPct val="150000"/>
              </a:lnSpc>
            </a:pPr>
            <a:r>
              <a:rPr lang="zh-CN" altLang="en-US" kern="0" dirty="0"/>
              <a:t>被占用</a:t>
            </a:r>
            <a:r>
              <a:rPr lang="zh-CN" altLang="en-US" kern="0"/>
              <a:t>的通信线路</a:t>
            </a:r>
            <a:r>
              <a:rPr lang="zh-CN" altLang="en-US" kern="0" dirty="0"/>
              <a:t>绝大部分时间空闲</a:t>
            </a:r>
            <a:endParaRPr lang="en-US" altLang="zh-CN" kern="0" dirty="0"/>
          </a:p>
        </p:txBody>
      </p:sp>
      <p:sp>
        <p:nvSpPr>
          <p:cNvPr id="3" name="灯片编号占位符 2"/>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Tree>
    <p:extLst>
      <p:ext uri="{BB962C8B-B14F-4D97-AF65-F5344CB8AC3E}">
        <p14:creationId xmlns:p14="http://schemas.microsoft.com/office/powerpoint/2010/main" val="243729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平行四边形 40"/>
          <p:cNvSpPr/>
          <p:nvPr/>
        </p:nvSpPr>
        <p:spPr>
          <a:xfrm>
            <a:off x="3921709" y="2759578"/>
            <a:ext cx="1705590" cy="560039"/>
          </a:xfrm>
          <a:prstGeom prst="parallelogram">
            <a:avLst>
              <a:gd name="adj" fmla="val 32816"/>
            </a:avLst>
          </a:prstGeom>
          <a:gradFill flip="none" rotWithShape="1">
            <a:gsLst>
              <a:gs pos="100000">
                <a:srgbClr val="9595C9"/>
              </a:gs>
              <a:gs pos="48000">
                <a:srgbClr val="D1D1E8"/>
              </a:gs>
              <a:gs pos="0">
                <a:srgbClr val="F7F7FB"/>
              </a:gs>
            </a:gsLst>
            <a:lin ang="16200000" scaled="1"/>
            <a:tileRect/>
          </a:gra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1"/>
          <p:cNvSpPr>
            <a:spLocks noChangeArrowheads="1"/>
          </p:cNvSpPr>
          <p:nvPr/>
        </p:nvSpPr>
        <p:spPr bwMode="auto">
          <a:xfrm>
            <a:off x="650869" y="3319269"/>
            <a:ext cx="451746"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zh-CN" altLang="en-US" sz="1600" dirty="0">
                <a:latin typeface="黑体" panose="02010609060101010101" pitchFamily="49" charset="-122"/>
                <a:ea typeface="黑体" panose="02010609060101010101" pitchFamily="49" charset="-122"/>
              </a:rPr>
              <a:t>首部</a:t>
            </a:r>
          </a:p>
        </p:txBody>
      </p:sp>
      <p:sp>
        <p:nvSpPr>
          <p:cNvPr id="27" name="平行四边形 26"/>
          <p:cNvSpPr/>
          <p:nvPr/>
        </p:nvSpPr>
        <p:spPr>
          <a:xfrm rot="3534020">
            <a:off x="6437984" y="2387633"/>
            <a:ext cx="1600136" cy="1329861"/>
          </a:xfrm>
          <a:prstGeom prst="parallelogram">
            <a:avLst>
              <a:gd name="adj" fmla="val 59488"/>
            </a:avLst>
          </a:prstGeom>
          <a:gradFill flip="none" rotWithShape="1">
            <a:gsLst>
              <a:gs pos="100000">
                <a:srgbClr val="9595C9"/>
              </a:gs>
              <a:gs pos="48000">
                <a:srgbClr val="D1D1E8"/>
              </a:gs>
              <a:gs pos="0">
                <a:srgbClr val="F7F7FB"/>
              </a:gs>
            </a:gsLst>
            <a:path path="circle">
              <a:fillToRect l="100000" t="100000"/>
            </a:path>
            <a:tileRect r="-100000" b="-100000"/>
          </a:gra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a:off x="1101689" y="2740277"/>
            <a:ext cx="2334650" cy="596010"/>
          </a:xfrm>
          <a:prstGeom prst="parallelogram">
            <a:avLst>
              <a:gd name="adj" fmla="val 147817"/>
            </a:avLst>
          </a:prstGeom>
          <a:gradFill flip="none" rotWithShape="1">
            <a:gsLst>
              <a:gs pos="100000">
                <a:srgbClr val="9595C9"/>
              </a:gs>
              <a:gs pos="48000">
                <a:srgbClr val="D1D1E8"/>
              </a:gs>
              <a:gs pos="0">
                <a:srgbClr val="F7F7FB"/>
              </a:gs>
            </a:gsLst>
            <a:lin ang="16200000" scaled="1"/>
            <a:tileRect/>
          </a:gra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分组交换 </a:t>
            </a:r>
            <a:r>
              <a:rPr lang="en-US" altLang="zh-CN" dirty="0"/>
              <a:t>-</a:t>
            </a:r>
            <a:r>
              <a:rPr lang="zh-CN" altLang="en-US" dirty="0"/>
              <a:t> 原理</a:t>
            </a:r>
            <a:endParaRPr lang="zh-CN" altLang="en-US" sz="2800" dirty="0"/>
          </a:p>
        </p:txBody>
      </p:sp>
      <p:sp>
        <p:nvSpPr>
          <p:cNvPr id="44" name="内容占位符 2"/>
          <p:cNvSpPr txBox="1">
            <a:spLocks/>
          </p:cNvSpPr>
          <p:nvPr/>
        </p:nvSpPr>
        <p:spPr bwMode="auto">
          <a:xfrm>
            <a:off x="422662" y="1322276"/>
            <a:ext cx="8592060" cy="585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发送端</a:t>
            </a:r>
            <a:endParaRPr lang="en-US" altLang="zh-CN" kern="0" dirty="0"/>
          </a:p>
        </p:txBody>
      </p:sp>
      <p:sp>
        <p:nvSpPr>
          <p:cNvPr id="5" name="内容占位符 2"/>
          <p:cNvSpPr txBox="1">
            <a:spLocks/>
          </p:cNvSpPr>
          <p:nvPr/>
        </p:nvSpPr>
        <p:spPr bwMode="auto">
          <a:xfrm>
            <a:off x="275970" y="4485076"/>
            <a:ext cx="8592060" cy="2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a:spcBef>
                <a:spcPts val="1200"/>
              </a:spcBef>
            </a:pPr>
            <a:r>
              <a:rPr lang="zh-CN" altLang="en-US" kern="0" dirty="0"/>
              <a:t>把较长的报文划分成较短的、固定长度的数据段</a:t>
            </a:r>
            <a:endParaRPr lang="en-US" altLang="zh-CN" kern="0" dirty="0"/>
          </a:p>
          <a:p>
            <a:pPr lvl="1">
              <a:spcBef>
                <a:spcPts val="1200"/>
              </a:spcBef>
            </a:pPr>
            <a:r>
              <a:rPr lang="zh-CN" altLang="en-US" kern="0" dirty="0"/>
              <a:t>每一个数据段前面添加上</a:t>
            </a:r>
            <a:r>
              <a:rPr lang="zh-CN" altLang="en-US" kern="0" dirty="0">
                <a:solidFill>
                  <a:schemeClr val="accent5">
                    <a:lumMod val="50000"/>
                  </a:schemeClr>
                </a:solidFill>
              </a:rPr>
              <a:t>首部</a:t>
            </a:r>
            <a:r>
              <a:rPr lang="en-US" altLang="zh-CN" kern="0" dirty="0">
                <a:solidFill>
                  <a:schemeClr val="accent5">
                    <a:lumMod val="50000"/>
                  </a:schemeClr>
                </a:solidFill>
              </a:rPr>
              <a:t>(header)</a:t>
            </a:r>
            <a:r>
              <a:rPr lang="zh-CN" altLang="en-US" kern="0" dirty="0"/>
              <a:t>构成</a:t>
            </a:r>
            <a:r>
              <a:rPr lang="zh-CN" altLang="en-US" kern="0" dirty="0">
                <a:solidFill>
                  <a:schemeClr val="accent5">
                    <a:lumMod val="50000"/>
                  </a:schemeClr>
                </a:solidFill>
              </a:rPr>
              <a:t>分组</a:t>
            </a:r>
            <a:r>
              <a:rPr lang="en-US" altLang="zh-CN" kern="0" dirty="0">
                <a:solidFill>
                  <a:schemeClr val="accent5">
                    <a:lumMod val="50000"/>
                  </a:schemeClr>
                </a:solidFill>
              </a:rPr>
              <a:t>(Packet)</a:t>
            </a:r>
            <a:endParaRPr lang="en-US" altLang="zh-CN" kern="0" dirty="0"/>
          </a:p>
          <a:p>
            <a:pPr lvl="2">
              <a:spcBef>
                <a:spcPts val="600"/>
              </a:spcBef>
            </a:pPr>
            <a:r>
              <a:rPr lang="zh-CN" altLang="en-US" dirty="0"/>
              <a:t>分组是互联网中传送的数据单元</a:t>
            </a:r>
            <a:endParaRPr lang="en-US" altLang="zh-CN" dirty="0"/>
          </a:p>
          <a:p>
            <a:pPr lvl="2">
              <a:spcBef>
                <a:spcPts val="600"/>
              </a:spcBef>
            </a:pPr>
            <a:r>
              <a:rPr lang="zh-CN" altLang="en-US" dirty="0"/>
              <a:t>每个首部都包含</a:t>
            </a:r>
            <a:r>
              <a:rPr lang="zh-CN" altLang="en-US" dirty="0">
                <a:solidFill>
                  <a:schemeClr val="hlink"/>
                </a:solidFill>
              </a:rPr>
              <a:t>地址</a:t>
            </a:r>
            <a:r>
              <a:rPr lang="zh-CN" altLang="en-US" dirty="0"/>
              <a:t>等控制信息</a:t>
            </a:r>
            <a:endParaRPr lang="en-US" altLang="zh-CN" dirty="0"/>
          </a:p>
          <a:p>
            <a:pPr lvl="1">
              <a:spcBef>
                <a:spcPts val="1200"/>
              </a:spcBef>
            </a:pPr>
            <a:r>
              <a:rPr lang="zh-CN" altLang="en-US" kern="0" dirty="0"/>
              <a:t>依次把各分组发送出去</a:t>
            </a:r>
            <a:endParaRPr lang="en-US" altLang="zh-CN" kern="0" dirty="0"/>
          </a:p>
        </p:txBody>
      </p:sp>
      <p:sp>
        <p:nvSpPr>
          <p:cNvPr id="6" name="Rectangle 11"/>
          <p:cNvSpPr>
            <a:spLocks noChangeArrowheads="1"/>
          </p:cNvSpPr>
          <p:nvPr/>
        </p:nvSpPr>
        <p:spPr bwMode="auto">
          <a:xfrm>
            <a:off x="1927036" y="2319491"/>
            <a:ext cx="5883933" cy="431800"/>
          </a:xfrm>
          <a:prstGeom prst="rect">
            <a:avLst/>
          </a:prstGeom>
          <a:solidFill>
            <a:srgbClr val="ECECF5"/>
          </a:solidFill>
          <a:ln w="25400">
            <a:solidFill>
              <a:schemeClr val="tx1"/>
            </a:solidFill>
            <a:miter lim="800000"/>
            <a:headEnd/>
            <a:tailEnd/>
          </a:ln>
          <a:effectLst/>
        </p:spPr>
        <p:txBody>
          <a:bodyPr wrap="none" lIns="0" anchor="ctr"/>
          <a:lstStyle/>
          <a:p>
            <a:r>
              <a:rPr lang="en-US" altLang="zh-CN" dirty="0"/>
              <a:t>101001110001</a:t>
            </a:r>
            <a:r>
              <a:rPr lang="en-US" altLang="zh-CN" dirty="0">
                <a:sym typeface="Wingdings 2" panose="05020102010507070707" pitchFamily="18" charset="2"/>
              </a:rPr>
              <a:t></a:t>
            </a:r>
            <a:r>
              <a:rPr lang="en-US" altLang="zh-CN" dirty="0"/>
              <a:t>111000011000</a:t>
            </a:r>
            <a:r>
              <a:rPr lang="en-US" altLang="zh-CN" dirty="0">
                <a:sym typeface="Wingdings 2" panose="05020102010507070707" pitchFamily="18" charset="2"/>
              </a:rPr>
              <a:t></a:t>
            </a:r>
            <a:r>
              <a:rPr lang="en-US" altLang="zh-CN" dirty="0"/>
              <a:t>110101000111</a:t>
            </a:r>
            <a:endParaRPr lang="zh-CN" altLang="en-US" dirty="0"/>
          </a:p>
        </p:txBody>
      </p:sp>
      <p:sp>
        <p:nvSpPr>
          <p:cNvPr id="15" name="Line 2"/>
          <p:cNvSpPr>
            <a:spLocks noChangeShapeType="1"/>
          </p:cNvSpPr>
          <p:nvPr/>
        </p:nvSpPr>
        <p:spPr bwMode="auto">
          <a:xfrm flipV="1">
            <a:off x="1943556" y="1995544"/>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
          <p:cNvSpPr>
            <a:spLocks noChangeShapeType="1"/>
          </p:cNvSpPr>
          <p:nvPr/>
        </p:nvSpPr>
        <p:spPr bwMode="auto">
          <a:xfrm flipV="1">
            <a:off x="7810956" y="1995544"/>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组合 21"/>
          <p:cNvGrpSpPr/>
          <p:nvPr/>
        </p:nvGrpSpPr>
        <p:grpSpPr>
          <a:xfrm>
            <a:off x="1943556" y="1925569"/>
            <a:ext cx="5867400" cy="307777"/>
            <a:chOff x="1509311" y="2564545"/>
            <a:chExt cx="4549966" cy="307777"/>
          </a:xfrm>
        </p:grpSpPr>
        <p:cxnSp>
          <p:nvCxnSpPr>
            <p:cNvPr id="16" name="直接箭头连接符 15"/>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33138" y="2564545"/>
              <a:ext cx="932068" cy="307777"/>
            </a:xfrm>
            <a:prstGeom prst="rect">
              <a:avLst/>
            </a:prstGeom>
            <a:solidFill>
              <a:schemeClr val="bg1"/>
            </a:solidFill>
          </p:spPr>
          <p:txBody>
            <a:bodyPr wrap="square" lIns="36000" rIns="36000" rtlCol="0">
              <a:spAutoFit/>
            </a:bodyPr>
            <a:lstStyle/>
            <a:p>
              <a:pPr algn="ctr"/>
              <a:r>
                <a:rPr lang="zh-CN" altLang="en-US" sz="1400" dirty="0">
                  <a:latin typeface="黑体" panose="02010609060101010101" pitchFamily="49" charset="-122"/>
                  <a:ea typeface="黑体" panose="02010609060101010101" pitchFamily="49" charset="-122"/>
                </a:rPr>
                <a:t>报文</a:t>
              </a:r>
              <a:r>
                <a:rPr lang="en-US" altLang="zh-CN" sz="1400" dirty="0">
                  <a:latin typeface="黑体" panose="02010609060101010101" pitchFamily="49" charset="-122"/>
                  <a:ea typeface="黑体" panose="02010609060101010101" pitchFamily="49" charset="-122"/>
                </a:rPr>
                <a:t>(message)</a:t>
              </a:r>
              <a:endParaRPr lang="zh-CN" altLang="en-US" sz="1400" dirty="0">
                <a:latin typeface="黑体" panose="02010609060101010101" pitchFamily="49" charset="-122"/>
                <a:ea typeface="黑体" panose="02010609060101010101" pitchFamily="49" charset="-122"/>
              </a:endParaRPr>
            </a:p>
          </p:txBody>
        </p:sp>
      </p:grpSp>
      <p:sp>
        <p:nvSpPr>
          <p:cNvPr id="8" name="Rectangle 11"/>
          <p:cNvSpPr>
            <a:spLocks noChangeArrowheads="1"/>
          </p:cNvSpPr>
          <p:nvPr/>
        </p:nvSpPr>
        <p:spPr bwMode="auto">
          <a:xfrm>
            <a:off x="1927027" y="2327011"/>
            <a:ext cx="1509312" cy="431800"/>
          </a:xfrm>
          <a:prstGeom prst="rect">
            <a:avLst/>
          </a:prstGeom>
          <a:solidFill>
            <a:srgbClr val="ECECF5"/>
          </a:solidFill>
          <a:ln w="25400">
            <a:solidFill>
              <a:schemeClr val="tx1"/>
            </a:solidFill>
            <a:miter lim="800000"/>
            <a:headEnd/>
            <a:tailEnd/>
          </a:ln>
          <a:effectLst/>
        </p:spPr>
        <p:txBody>
          <a:bodyPr wrap="none" lIns="0" rIns="0" anchor="ctr"/>
          <a:lstStyle/>
          <a:p>
            <a:r>
              <a:rPr lang="en-US" altLang="zh-CN" dirty="0"/>
              <a:t>101001110001 </a:t>
            </a:r>
            <a:endParaRPr lang="zh-CN" altLang="en-US" dirty="0"/>
          </a:p>
        </p:txBody>
      </p:sp>
      <p:sp>
        <p:nvSpPr>
          <p:cNvPr id="11" name="Rectangle 11"/>
          <p:cNvSpPr>
            <a:spLocks noChangeArrowheads="1"/>
          </p:cNvSpPr>
          <p:nvPr/>
        </p:nvSpPr>
        <p:spPr bwMode="auto">
          <a:xfrm>
            <a:off x="4108373" y="2320097"/>
            <a:ext cx="1509985"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en-US" altLang="zh-CN" sz="1600" dirty="0"/>
              <a:t>111000011000</a:t>
            </a:r>
            <a:endParaRPr lang="zh-CN" altLang="en-US" sz="1600" b="1" baseline="-25000" dirty="0">
              <a:latin typeface="Calibri" panose="020F0502020204030204" pitchFamily="34" charset="0"/>
            </a:endParaRPr>
          </a:p>
        </p:txBody>
      </p:sp>
      <p:sp>
        <p:nvSpPr>
          <p:cNvPr id="13" name="Rectangle 11"/>
          <p:cNvSpPr>
            <a:spLocks noChangeArrowheads="1"/>
          </p:cNvSpPr>
          <p:nvPr/>
        </p:nvSpPr>
        <p:spPr bwMode="auto">
          <a:xfrm>
            <a:off x="6249990" y="2327092"/>
            <a:ext cx="1560970" cy="431800"/>
          </a:xfrm>
          <a:prstGeom prst="rect">
            <a:avLst/>
          </a:prstGeom>
          <a:solidFill>
            <a:srgbClr val="ECECF5"/>
          </a:solidFill>
          <a:ln w="25400">
            <a:solidFill>
              <a:schemeClr val="tx1"/>
            </a:solidFill>
            <a:miter lim="800000"/>
            <a:headEnd/>
            <a:tailEnd/>
          </a:ln>
          <a:effectLst/>
        </p:spPr>
        <p:txBody>
          <a:bodyPr wrap="none" lIns="0" rIns="0" anchor="ctr"/>
          <a:lstStyle/>
          <a:p>
            <a:r>
              <a:rPr lang="en-US" altLang="zh-CN" dirty="0"/>
              <a:t>110101000111</a:t>
            </a:r>
            <a:endParaRPr lang="zh-CN" altLang="en-US" dirty="0"/>
          </a:p>
        </p:txBody>
      </p:sp>
      <p:sp>
        <p:nvSpPr>
          <p:cNvPr id="25" name="Rectangle 11"/>
          <p:cNvSpPr>
            <a:spLocks noChangeArrowheads="1"/>
          </p:cNvSpPr>
          <p:nvPr/>
        </p:nvSpPr>
        <p:spPr bwMode="auto">
          <a:xfrm>
            <a:off x="1101689" y="3319269"/>
            <a:ext cx="1509312" cy="431800"/>
          </a:xfrm>
          <a:prstGeom prst="rect">
            <a:avLst/>
          </a:prstGeom>
          <a:solidFill>
            <a:srgbClr val="ECECF5"/>
          </a:solidFill>
          <a:ln w="25400">
            <a:solidFill>
              <a:schemeClr val="tx1"/>
            </a:solidFill>
            <a:miter lim="800000"/>
            <a:headEnd/>
            <a:tailEnd/>
          </a:ln>
          <a:effectLst/>
        </p:spPr>
        <p:txBody>
          <a:bodyPr wrap="none" lIns="0" rIns="0" anchor="ctr"/>
          <a:lstStyle/>
          <a:p>
            <a:r>
              <a:rPr lang="en-US" altLang="zh-CN" dirty="0"/>
              <a:t>101001110001 </a:t>
            </a:r>
            <a:endParaRPr lang="zh-CN" altLang="en-US" dirty="0"/>
          </a:p>
        </p:txBody>
      </p:sp>
      <p:sp>
        <p:nvSpPr>
          <p:cNvPr id="28" name="Rectangle 11"/>
          <p:cNvSpPr>
            <a:spLocks noChangeArrowheads="1"/>
          </p:cNvSpPr>
          <p:nvPr/>
        </p:nvSpPr>
        <p:spPr bwMode="auto">
          <a:xfrm>
            <a:off x="6668635" y="3325187"/>
            <a:ext cx="1560970" cy="431800"/>
          </a:xfrm>
          <a:prstGeom prst="rect">
            <a:avLst/>
          </a:prstGeom>
          <a:solidFill>
            <a:srgbClr val="ECECF5"/>
          </a:solidFill>
          <a:ln w="25400">
            <a:solidFill>
              <a:schemeClr val="tx1"/>
            </a:solidFill>
            <a:miter lim="800000"/>
            <a:headEnd/>
            <a:tailEnd/>
          </a:ln>
          <a:effectLst/>
        </p:spPr>
        <p:txBody>
          <a:bodyPr wrap="none" lIns="0" rIns="0" anchor="ctr"/>
          <a:lstStyle/>
          <a:p>
            <a:r>
              <a:rPr lang="en-US" altLang="zh-CN" dirty="0"/>
              <a:t>110101000111</a:t>
            </a:r>
            <a:endParaRPr lang="zh-CN" altLang="en-US" dirty="0"/>
          </a:p>
        </p:txBody>
      </p:sp>
      <p:sp>
        <p:nvSpPr>
          <p:cNvPr id="29" name="Rectangle 11"/>
          <p:cNvSpPr>
            <a:spLocks noChangeArrowheads="1"/>
          </p:cNvSpPr>
          <p:nvPr/>
        </p:nvSpPr>
        <p:spPr bwMode="auto">
          <a:xfrm>
            <a:off x="5618601" y="2320097"/>
            <a:ext cx="628740" cy="431800"/>
          </a:xfrm>
          <a:prstGeom prst="rect">
            <a:avLst/>
          </a:prstGeom>
          <a:noFill/>
          <a:ln w="25400">
            <a:noFill/>
            <a:miter lim="800000"/>
            <a:headEnd/>
            <a:tailEnd/>
          </a:ln>
          <a:effectLst/>
        </p:spPr>
        <p:txBody>
          <a:bodyPr wrap="none" lIns="0" rIns="0" anchor="ctr"/>
          <a:lstStyle/>
          <a:p>
            <a:pPr algn="ctr"/>
            <a:r>
              <a:rPr lang="en-US" altLang="zh-CN" dirty="0">
                <a:sym typeface="Wingdings 2" panose="05020102010507070707" pitchFamily="18" charset="2"/>
              </a:rPr>
              <a:t></a:t>
            </a:r>
            <a:r>
              <a:rPr lang="en-US" altLang="zh-CN" dirty="0"/>
              <a:t> </a:t>
            </a:r>
            <a:endParaRPr lang="zh-CN" altLang="en-US" dirty="0"/>
          </a:p>
        </p:txBody>
      </p:sp>
      <p:sp>
        <p:nvSpPr>
          <p:cNvPr id="33" name="Rectangle 11"/>
          <p:cNvSpPr>
            <a:spLocks noChangeArrowheads="1"/>
          </p:cNvSpPr>
          <p:nvPr/>
        </p:nvSpPr>
        <p:spPr bwMode="auto">
          <a:xfrm>
            <a:off x="3477262" y="2338582"/>
            <a:ext cx="628740" cy="431800"/>
          </a:xfrm>
          <a:prstGeom prst="rect">
            <a:avLst/>
          </a:prstGeom>
          <a:noFill/>
          <a:ln w="25400">
            <a:noFill/>
            <a:miter lim="800000"/>
            <a:headEnd/>
            <a:tailEnd/>
          </a:ln>
          <a:effectLst/>
        </p:spPr>
        <p:txBody>
          <a:bodyPr wrap="none" lIns="0" rIns="0" anchor="ctr"/>
          <a:lstStyle/>
          <a:p>
            <a:pPr algn="ctr"/>
            <a:r>
              <a:rPr lang="en-US" altLang="zh-CN" dirty="0">
                <a:sym typeface="Wingdings 2" panose="05020102010507070707" pitchFamily="18" charset="2"/>
              </a:rPr>
              <a:t></a:t>
            </a:r>
            <a:r>
              <a:rPr lang="en-US" altLang="zh-CN" dirty="0"/>
              <a:t> </a:t>
            </a:r>
            <a:endParaRPr lang="zh-CN" altLang="en-US" dirty="0"/>
          </a:p>
        </p:txBody>
      </p:sp>
      <p:sp>
        <p:nvSpPr>
          <p:cNvPr id="34" name="Rectangle 11"/>
          <p:cNvSpPr>
            <a:spLocks noChangeArrowheads="1"/>
          </p:cNvSpPr>
          <p:nvPr/>
        </p:nvSpPr>
        <p:spPr bwMode="auto">
          <a:xfrm>
            <a:off x="2671046" y="3319269"/>
            <a:ext cx="656048" cy="431800"/>
          </a:xfrm>
          <a:prstGeom prst="rect">
            <a:avLst/>
          </a:prstGeom>
          <a:noFill/>
          <a:ln w="25400">
            <a:noFill/>
            <a:miter lim="800000"/>
            <a:headEnd/>
            <a:tailEnd/>
          </a:ln>
          <a:effectLst/>
        </p:spPr>
        <p:txBody>
          <a:bodyPr wrap="none" lIns="0" rIns="0" anchor="ctr"/>
          <a:lstStyle/>
          <a:p>
            <a:pPr algn="ctr"/>
            <a:r>
              <a:rPr lang="en-US" altLang="zh-CN" dirty="0">
                <a:sym typeface="Wingdings 2" panose="05020102010507070707" pitchFamily="18" charset="2"/>
              </a:rPr>
              <a:t></a:t>
            </a:r>
            <a:r>
              <a:rPr lang="en-US" altLang="zh-CN" dirty="0"/>
              <a:t> </a:t>
            </a:r>
            <a:endParaRPr lang="zh-CN" altLang="en-US" dirty="0"/>
          </a:p>
        </p:txBody>
      </p:sp>
      <p:sp>
        <p:nvSpPr>
          <p:cNvPr id="35" name="Rectangle 11"/>
          <p:cNvSpPr>
            <a:spLocks noChangeArrowheads="1"/>
          </p:cNvSpPr>
          <p:nvPr/>
        </p:nvSpPr>
        <p:spPr bwMode="auto">
          <a:xfrm>
            <a:off x="3940747" y="3319269"/>
            <a:ext cx="1509985"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en-US" altLang="zh-CN" sz="1600" dirty="0"/>
              <a:t>111000011000</a:t>
            </a:r>
            <a:endParaRPr lang="zh-CN" altLang="en-US" sz="1600" b="1" baseline="-25000" dirty="0">
              <a:latin typeface="Calibri" panose="020F0502020204030204" pitchFamily="34" charset="0"/>
            </a:endParaRPr>
          </a:p>
        </p:txBody>
      </p:sp>
      <p:sp>
        <p:nvSpPr>
          <p:cNvPr id="38" name="Rectangle 11"/>
          <p:cNvSpPr>
            <a:spLocks noChangeArrowheads="1"/>
          </p:cNvSpPr>
          <p:nvPr/>
        </p:nvSpPr>
        <p:spPr bwMode="auto">
          <a:xfrm>
            <a:off x="5635573" y="3319269"/>
            <a:ext cx="656048" cy="431800"/>
          </a:xfrm>
          <a:prstGeom prst="rect">
            <a:avLst/>
          </a:prstGeom>
          <a:noFill/>
          <a:ln w="25400">
            <a:noFill/>
            <a:miter lim="800000"/>
            <a:headEnd/>
            <a:tailEnd/>
          </a:ln>
          <a:effectLst/>
        </p:spPr>
        <p:txBody>
          <a:bodyPr wrap="none" lIns="0" rIns="0" anchor="ctr"/>
          <a:lstStyle/>
          <a:p>
            <a:pPr algn="ctr"/>
            <a:r>
              <a:rPr lang="en-US" altLang="zh-CN" dirty="0">
                <a:sym typeface="Wingdings 2" panose="05020102010507070707" pitchFamily="18" charset="2"/>
              </a:rPr>
              <a:t></a:t>
            </a:r>
            <a:r>
              <a:rPr lang="en-US" altLang="zh-CN" dirty="0"/>
              <a:t> </a:t>
            </a:r>
            <a:endParaRPr lang="zh-CN" altLang="en-US" dirty="0"/>
          </a:p>
        </p:txBody>
      </p:sp>
      <p:sp>
        <p:nvSpPr>
          <p:cNvPr id="39" name="Rectangle 11"/>
          <p:cNvSpPr>
            <a:spLocks noChangeArrowheads="1"/>
          </p:cNvSpPr>
          <p:nvPr/>
        </p:nvSpPr>
        <p:spPr bwMode="auto">
          <a:xfrm>
            <a:off x="3490646" y="3319269"/>
            <a:ext cx="451746" cy="431800"/>
          </a:xfrm>
          <a:prstGeom prst="rect">
            <a:avLst/>
          </a:prstGeom>
          <a:solidFill>
            <a:srgbClr val="ECECF5"/>
          </a:solidFill>
          <a:ln w="25400">
            <a:solidFill>
              <a:schemeClr val="tx1"/>
            </a:solidFill>
            <a:miter lim="800000"/>
            <a:headEnd/>
            <a:tailEnd/>
          </a:ln>
          <a:effectLst/>
        </p:spPr>
        <p:txBody>
          <a:bodyPr wrap="none" lIns="0" rIns="0" anchor="ctr"/>
          <a:lstStyle/>
          <a:p>
            <a:pPr algn="ctr"/>
            <a:r>
              <a:rPr lang="zh-CN" altLang="en-US" sz="1600" dirty="0">
                <a:latin typeface="黑体" panose="02010609060101010101" pitchFamily="49" charset="-122"/>
                <a:ea typeface="黑体" panose="02010609060101010101" pitchFamily="49" charset="-122"/>
              </a:rPr>
              <a:t>首部</a:t>
            </a:r>
          </a:p>
        </p:txBody>
      </p:sp>
      <p:sp>
        <p:nvSpPr>
          <p:cNvPr id="40" name="Rectangle 11"/>
          <p:cNvSpPr>
            <a:spLocks noChangeArrowheads="1"/>
          </p:cNvSpPr>
          <p:nvPr/>
        </p:nvSpPr>
        <p:spPr bwMode="auto">
          <a:xfrm>
            <a:off x="6219684" y="3325654"/>
            <a:ext cx="451746" cy="431800"/>
          </a:xfrm>
          <a:prstGeom prst="rect">
            <a:avLst/>
          </a:prstGeom>
          <a:solidFill>
            <a:srgbClr val="ECECF5"/>
          </a:solidFill>
          <a:ln w="25400">
            <a:solidFill>
              <a:schemeClr val="tx1"/>
            </a:solidFill>
            <a:miter lim="800000"/>
            <a:headEnd/>
            <a:tailEnd/>
          </a:ln>
          <a:effectLst/>
        </p:spPr>
        <p:txBody>
          <a:bodyPr wrap="none"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黑体" panose="02010609060101010101" pitchFamily="49" charset="-122"/>
                <a:ea typeface="黑体" panose="02010609060101010101" pitchFamily="49" charset="-122"/>
              </a:rPr>
              <a:t>首部</a:t>
            </a:r>
          </a:p>
        </p:txBody>
      </p:sp>
      <p:sp>
        <p:nvSpPr>
          <p:cNvPr id="42" name="Line 2"/>
          <p:cNvSpPr>
            <a:spLocks noChangeShapeType="1"/>
          </p:cNvSpPr>
          <p:nvPr/>
        </p:nvSpPr>
        <p:spPr bwMode="auto">
          <a:xfrm flipV="1">
            <a:off x="650869" y="3760391"/>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组合 42"/>
          <p:cNvGrpSpPr/>
          <p:nvPr/>
        </p:nvGrpSpPr>
        <p:grpSpPr>
          <a:xfrm>
            <a:off x="642375" y="3839462"/>
            <a:ext cx="1987126" cy="230832"/>
            <a:chOff x="1509311" y="2674248"/>
            <a:chExt cx="4549966" cy="230832"/>
          </a:xfrm>
        </p:grpSpPr>
        <p:cxnSp>
          <p:nvCxnSpPr>
            <p:cNvPr id="45" name="直接箭头连接符 44"/>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813273" y="2674248"/>
              <a:ext cx="1826342" cy="230832"/>
            </a:xfrm>
            <a:prstGeom prst="rect">
              <a:avLst/>
            </a:prstGeom>
            <a:solidFill>
              <a:schemeClr val="bg1"/>
            </a:solidFill>
          </p:spPr>
          <p:txBody>
            <a:bodyPr wrap="square" lIns="36000" tIns="0" rIns="36000" bIns="0" rtlCol="0" anchor="ctr" anchorCtr="0">
              <a:spAutoFit/>
            </a:bodyPr>
            <a:lstStyle/>
            <a:p>
              <a:pPr algn="ctr">
                <a:lnSpc>
                  <a:spcPts val="900"/>
                </a:lnSpc>
              </a:pPr>
              <a:r>
                <a:rPr lang="zh-CN" altLang="en-US" sz="1400" dirty="0">
                  <a:latin typeface="黑体" panose="02010609060101010101" pitchFamily="49" charset="-122"/>
                  <a:ea typeface="黑体" panose="02010609060101010101" pitchFamily="49" charset="-122"/>
                </a:rPr>
                <a:t>分组</a:t>
              </a:r>
              <a:r>
                <a:rPr lang="en-US" altLang="zh-CN" sz="1400" dirty="0">
                  <a:latin typeface="黑体" panose="02010609060101010101" pitchFamily="49" charset="-122"/>
                  <a:ea typeface="黑体" panose="02010609060101010101" pitchFamily="49" charset="-122"/>
                </a:rPr>
                <a:t>1</a:t>
              </a:r>
            </a:p>
            <a:p>
              <a:pPr algn="ctr">
                <a:lnSpc>
                  <a:spcPts val="900"/>
                </a:lnSpc>
              </a:pPr>
              <a:r>
                <a:rPr lang="en-US" altLang="zh-CN" sz="1400" dirty="0">
                  <a:latin typeface="黑体" panose="02010609060101010101" pitchFamily="49" charset="-122"/>
                  <a:ea typeface="黑体" panose="02010609060101010101" pitchFamily="49" charset="-122"/>
                </a:rPr>
                <a:t>(packet)</a:t>
              </a:r>
              <a:endParaRPr lang="zh-CN" altLang="en-US" sz="1400" dirty="0">
                <a:latin typeface="黑体" panose="02010609060101010101" pitchFamily="49" charset="-122"/>
                <a:ea typeface="黑体" panose="02010609060101010101" pitchFamily="49" charset="-122"/>
              </a:endParaRPr>
            </a:p>
          </p:txBody>
        </p:sp>
      </p:grpSp>
      <p:sp>
        <p:nvSpPr>
          <p:cNvPr id="47" name="Line 2"/>
          <p:cNvSpPr>
            <a:spLocks noChangeShapeType="1"/>
          </p:cNvSpPr>
          <p:nvPr/>
        </p:nvSpPr>
        <p:spPr bwMode="auto">
          <a:xfrm flipV="1">
            <a:off x="2606505" y="3751069"/>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
          <p:cNvSpPr>
            <a:spLocks noChangeShapeType="1"/>
          </p:cNvSpPr>
          <p:nvPr/>
        </p:nvSpPr>
        <p:spPr bwMode="auto">
          <a:xfrm flipV="1">
            <a:off x="3479912" y="3733943"/>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组合 48"/>
          <p:cNvGrpSpPr/>
          <p:nvPr/>
        </p:nvGrpSpPr>
        <p:grpSpPr>
          <a:xfrm>
            <a:off x="3471418" y="3827943"/>
            <a:ext cx="1987126" cy="230832"/>
            <a:chOff x="1509311" y="2689177"/>
            <a:chExt cx="4549966" cy="230832"/>
          </a:xfrm>
        </p:grpSpPr>
        <p:cxnSp>
          <p:nvCxnSpPr>
            <p:cNvPr id="50" name="直接箭头连接符 49"/>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975241" y="2689177"/>
              <a:ext cx="1821080" cy="230832"/>
            </a:xfrm>
            <a:prstGeom prst="rect">
              <a:avLst/>
            </a:prstGeom>
            <a:solidFill>
              <a:schemeClr val="bg1"/>
            </a:solidFill>
          </p:spPr>
          <p:txBody>
            <a:bodyPr wrap="square" lIns="36000" tIns="0" rIns="36000" bIns="0" rtlCol="0" anchor="ctr" anchorCtr="0">
              <a:spAutoFit/>
            </a:bodyPr>
            <a:lstStyle/>
            <a:p>
              <a:pPr algn="ctr">
                <a:lnSpc>
                  <a:spcPts val="900"/>
                </a:lnSpc>
              </a:pPr>
              <a:r>
                <a:rPr lang="zh-CN" altLang="en-US" sz="1400" dirty="0">
                  <a:latin typeface="黑体" panose="02010609060101010101" pitchFamily="49" charset="-122"/>
                  <a:ea typeface="黑体" panose="02010609060101010101" pitchFamily="49" charset="-122"/>
                </a:rPr>
                <a:t>分组</a:t>
              </a:r>
              <a:r>
                <a:rPr lang="en-US" altLang="zh-CN" sz="1400" dirty="0" err="1">
                  <a:latin typeface="黑体" panose="02010609060101010101" pitchFamily="49" charset="-122"/>
                  <a:ea typeface="黑体" panose="02010609060101010101" pitchFamily="49" charset="-122"/>
                </a:rPr>
                <a:t>i</a:t>
              </a:r>
              <a:endParaRPr lang="en-US" altLang="zh-CN" sz="1400" dirty="0">
                <a:latin typeface="黑体" panose="02010609060101010101" pitchFamily="49" charset="-122"/>
                <a:ea typeface="黑体" panose="02010609060101010101" pitchFamily="49" charset="-122"/>
              </a:endParaRPr>
            </a:p>
            <a:p>
              <a:pPr algn="ctr">
                <a:lnSpc>
                  <a:spcPts val="900"/>
                </a:lnSpc>
              </a:pPr>
              <a:r>
                <a:rPr lang="en-US" altLang="zh-CN" sz="1400" dirty="0">
                  <a:latin typeface="黑体" panose="02010609060101010101" pitchFamily="49" charset="-122"/>
                  <a:ea typeface="黑体" panose="02010609060101010101" pitchFamily="49" charset="-122"/>
                </a:rPr>
                <a:t>(packet)</a:t>
              </a:r>
              <a:endParaRPr lang="zh-CN" altLang="en-US" sz="1400" dirty="0">
                <a:latin typeface="黑体" panose="02010609060101010101" pitchFamily="49" charset="-122"/>
                <a:ea typeface="黑体" panose="02010609060101010101" pitchFamily="49" charset="-122"/>
              </a:endParaRPr>
            </a:p>
          </p:txBody>
        </p:sp>
      </p:grpSp>
      <p:sp>
        <p:nvSpPr>
          <p:cNvPr id="52" name="Line 2"/>
          <p:cNvSpPr>
            <a:spLocks noChangeShapeType="1"/>
          </p:cNvSpPr>
          <p:nvPr/>
        </p:nvSpPr>
        <p:spPr bwMode="auto">
          <a:xfrm flipV="1">
            <a:off x="5435548" y="3724621"/>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
          <p:cNvSpPr>
            <a:spLocks noChangeShapeType="1"/>
          </p:cNvSpPr>
          <p:nvPr/>
        </p:nvSpPr>
        <p:spPr bwMode="auto">
          <a:xfrm flipV="1">
            <a:off x="6219967" y="3754501"/>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54" name="组合 53"/>
          <p:cNvGrpSpPr/>
          <p:nvPr/>
        </p:nvGrpSpPr>
        <p:grpSpPr>
          <a:xfrm>
            <a:off x="6211472" y="3849469"/>
            <a:ext cx="2029421" cy="232308"/>
            <a:chOff x="1509311" y="2694054"/>
            <a:chExt cx="4549966" cy="171568"/>
          </a:xfrm>
        </p:grpSpPr>
        <p:cxnSp>
          <p:nvCxnSpPr>
            <p:cNvPr id="56" name="直接箭头连接符 55"/>
            <p:cNvCxnSpPr/>
            <p:nvPr/>
          </p:nvCxnSpPr>
          <p:spPr>
            <a:xfrm>
              <a:off x="1509311" y="2754217"/>
              <a:ext cx="4549966"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文本框 45"/>
            <p:cNvSpPr txBox="1"/>
            <p:nvPr/>
          </p:nvSpPr>
          <p:spPr>
            <a:xfrm>
              <a:off x="3017569" y="2694054"/>
              <a:ext cx="1622440" cy="171568"/>
            </a:xfrm>
            <a:prstGeom prst="rect">
              <a:avLst/>
            </a:prstGeom>
            <a:solidFill>
              <a:schemeClr val="bg1"/>
            </a:solidFill>
          </p:spPr>
          <p:txBody>
            <a:bodyPr wrap="square" lIns="36000" tIns="0" rIns="36000" bIns="0"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00"/>
                </a:lnSpc>
              </a:pPr>
              <a:r>
                <a:rPr lang="zh-CN" altLang="en-US" sz="1400" dirty="0">
                  <a:latin typeface="黑体" panose="02010609060101010101" pitchFamily="49" charset="-122"/>
                  <a:ea typeface="黑体" panose="02010609060101010101" pitchFamily="49" charset="-122"/>
                </a:rPr>
                <a:t>分组</a:t>
              </a:r>
              <a:r>
                <a:rPr lang="en-US" altLang="zh-CN" sz="1400" dirty="0">
                  <a:latin typeface="黑体" panose="02010609060101010101" pitchFamily="49" charset="-122"/>
                  <a:ea typeface="黑体" panose="02010609060101010101" pitchFamily="49" charset="-122"/>
                </a:rPr>
                <a:t>n</a:t>
              </a:r>
            </a:p>
            <a:p>
              <a:pPr algn="ctr">
                <a:lnSpc>
                  <a:spcPts val="900"/>
                </a:lnSpc>
              </a:pPr>
              <a:r>
                <a:rPr lang="en-US" altLang="zh-CN" sz="1400" dirty="0">
                  <a:latin typeface="黑体" panose="02010609060101010101" pitchFamily="49" charset="-122"/>
                  <a:ea typeface="黑体" panose="02010609060101010101" pitchFamily="49" charset="-122"/>
                </a:rPr>
                <a:t>(packet)</a:t>
              </a:r>
              <a:endParaRPr lang="zh-CN" altLang="en-US" sz="1400" dirty="0">
                <a:latin typeface="黑体" panose="02010609060101010101" pitchFamily="49" charset="-122"/>
                <a:ea typeface="黑体" panose="02010609060101010101" pitchFamily="49" charset="-122"/>
              </a:endParaRPr>
            </a:p>
          </p:txBody>
        </p:sp>
      </p:grpSp>
      <p:sp>
        <p:nvSpPr>
          <p:cNvPr id="55" name="Line 2"/>
          <p:cNvSpPr>
            <a:spLocks noChangeShapeType="1"/>
          </p:cNvSpPr>
          <p:nvPr/>
        </p:nvSpPr>
        <p:spPr bwMode="auto">
          <a:xfrm flipV="1">
            <a:off x="8219671" y="3745179"/>
            <a:ext cx="0" cy="29089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灯片编号占位符 35"/>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extLst>
      <p:ext uri="{BB962C8B-B14F-4D97-AF65-F5344CB8AC3E}">
        <p14:creationId xmlns:p14="http://schemas.microsoft.com/office/powerpoint/2010/main" val="105129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up)">
                                      <p:cBhvr>
                                        <p:cTn id="24" dur="500"/>
                                        <p:tgtEl>
                                          <p:spTgt spid="5">
                                            <p:txEl>
                                              <p:pRg st="0" end="0"/>
                                            </p:txEl>
                                          </p:spTgt>
                                        </p:tgtEl>
                                      </p:cBhvr>
                                    </p:animEffect>
                                  </p:childTnLst>
                                </p:cTn>
                              </p:par>
                            </p:childTnLst>
                          </p:cTn>
                        </p:par>
                        <p:par>
                          <p:cTn id="25" fill="hold">
                            <p:stCondLst>
                              <p:cond delay="500"/>
                            </p:stCondLst>
                            <p:childTnLst>
                              <p:par>
                                <p:cTn id="26" presetID="1" presetClass="exit" presetSubtype="0" fill="hold" grpId="1" nodeType="afterEffect">
                                  <p:stCondLst>
                                    <p:cond delay="500"/>
                                  </p:stCondLst>
                                  <p:childTnLst>
                                    <p:set>
                                      <p:cBhvr>
                                        <p:cTn id="27" dur="1" fill="hold">
                                          <p:stCondLst>
                                            <p:cond delay="0"/>
                                          </p:stCondLst>
                                        </p:cTn>
                                        <p:tgtEl>
                                          <p:spTgt spid="6"/>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dissolve">
                                      <p:cBhvr>
                                        <p:cTn id="39" dur="500"/>
                                        <p:tgtEl>
                                          <p:spTgt spid="3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dissolve">
                                      <p:cBhvr>
                                        <p:cTn id="56" dur="500"/>
                                        <p:tgtEl>
                                          <p:spTgt spid="2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dissolve">
                                      <p:cBhvr>
                                        <p:cTn id="59" dur="500"/>
                                        <p:tgtEl>
                                          <p:spTgt spid="3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dissolve">
                                      <p:cBhvr>
                                        <p:cTn id="62" dur="500"/>
                                        <p:tgtEl>
                                          <p:spTgt spid="2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dissolve">
                                      <p:cBhvr>
                                        <p:cTn id="68" dur="500"/>
                                        <p:tgtEl>
                                          <p:spTgt spid="3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Effect transition="in" filter="wipe(up)">
                                      <p:cBhvr>
                                        <p:cTn id="73" dur="500"/>
                                        <p:tgtEl>
                                          <p:spTgt spid="5">
                                            <p:txEl>
                                              <p:pRg st="1" end="1"/>
                                            </p:txEl>
                                          </p:spTgt>
                                        </p:tgtEl>
                                      </p:cBhvr>
                                    </p:animEffect>
                                  </p:childTnLst>
                                </p:cTn>
                              </p:par>
                              <p:par>
                                <p:cTn id="74" presetID="22" presetClass="entr" presetSubtype="1" fill="hold" nodeType="withEffect">
                                  <p:stCondLst>
                                    <p:cond delay="0"/>
                                  </p:stCondLst>
                                  <p:childTnLst>
                                    <p:set>
                                      <p:cBhvr>
                                        <p:cTn id="75" dur="1" fill="hold">
                                          <p:stCondLst>
                                            <p:cond delay="0"/>
                                          </p:stCondLst>
                                        </p:cTn>
                                        <p:tgtEl>
                                          <p:spTgt spid="5">
                                            <p:txEl>
                                              <p:pRg st="2" end="2"/>
                                            </p:txEl>
                                          </p:spTgt>
                                        </p:tgtEl>
                                        <p:attrNameLst>
                                          <p:attrName>style.visibility</p:attrName>
                                        </p:attrNameLst>
                                      </p:cBhvr>
                                      <p:to>
                                        <p:strVal val="visible"/>
                                      </p:to>
                                    </p:set>
                                    <p:animEffect transition="in" filter="wipe(up)">
                                      <p:cBhvr>
                                        <p:cTn id="76" dur="500"/>
                                        <p:tgtEl>
                                          <p:spTgt spid="5">
                                            <p:txEl>
                                              <p:pRg st="2" end="2"/>
                                            </p:txEl>
                                          </p:spTgt>
                                        </p:tgtEl>
                                      </p:cBhvr>
                                    </p:animEffect>
                                  </p:childTnLst>
                                </p:cTn>
                              </p:par>
                              <p:par>
                                <p:cTn id="77" presetID="22" presetClass="entr" presetSubtype="1" fill="hold" nodeType="with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Effect transition="in" filter="wipe(up)">
                                      <p:cBhvr>
                                        <p:cTn id="79" dur="500"/>
                                        <p:tgtEl>
                                          <p:spTgt spid="5">
                                            <p:txEl>
                                              <p:pRg st="3" end="3"/>
                                            </p:txEl>
                                          </p:spTgt>
                                        </p:tgtEl>
                                      </p:cBhvr>
                                    </p:animEffect>
                                  </p:childTnLst>
                                </p:cTn>
                              </p:par>
                              <p:par>
                                <p:cTn id="80" presetID="22" presetClass="entr" presetSubtype="1" fill="hold" nodeType="withEffect">
                                  <p:stCondLst>
                                    <p:cond delay="0"/>
                                  </p:stCondLst>
                                  <p:childTnLst>
                                    <p:set>
                                      <p:cBhvr>
                                        <p:cTn id="81" dur="1" fill="hold">
                                          <p:stCondLst>
                                            <p:cond delay="0"/>
                                          </p:stCondLst>
                                        </p:cTn>
                                        <p:tgtEl>
                                          <p:spTgt spid="5">
                                            <p:txEl>
                                              <p:pRg st="4" end="4"/>
                                            </p:txEl>
                                          </p:spTgt>
                                        </p:tgtEl>
                                        <p:attrNameLst>
                                          <p:attrName>style.visibility</p:attrName>
                                        </p:attrNameLst>
                                      </p:cBhvr>
                                      <p:to>
                                        <p:strVal val="visible"/>
                                      </p:to>
                                    </p:set>
                                    <p:animEffect transition="in" filter="wipe(up)">
                                      <p:cBhvr>
                                        <p:cTn id="82" dur="500"/>
                                        <p:tgtEl>
                                          <p:spTgt spid="5">
                                            <p:txEl>
                                              <p:pRg st="4" end="4"/>
                                            </p:txEl>
                                          </p:spTgt>
                                        </p:tgtEl>
                                      </p:cBhvr>
                                    </p:animEffect>
                                  </p:childTnLst>
                                </p:cTn>
                              </p:par>
                            </p:childTnLst>
                          </p:cTn>
                        </p:par>
                        <p:par>
                          <p:cTn id="83" fill="hold">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dissolve">
                                      <p:cBhvr>
                                        <p:cTn id="86" dur="500"/>
                                        <p:tgtEl>
                                          <p:spTgt spid="3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wipe(up)">
                                      <p:cBhvr>
                                        <p:cTn id="96" dur="500"/>
                                        <p:tgtEl>
                                          <p:spTgt spid="42"/>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up)">
                                      <p:cBhvr>
                                        <p:cTn id="99" dur="500"/>
                                        <p:tgtEl>
                                          <p:spTgt spid="4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up)">
                                      <p:cBhvr>
                                        <p:cTn id="102" dur="500"/>
                                        <p:tgtEl>
                                          <p:spTgt spid="4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up)">
                                      <p:cBhvr>
                                        <p:cTn id="105" dur="500"/>
                                        <p:tgtEl>
                                          <p:spTgt spid="52"/>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up)">
                                      <p:cBhvr>
                                        <p:cTn id="108" dur="500"/>
                                        <p:tgtEl>
                                          <p:spTgt spid="53"/>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wipe(up)">
                                      <p:cBhvr>
                                        <p:cTn id="111" dur="500"/>
                                        <p:tgtEl>
                                          <p:spTgt spid="55"/>
                                        </p:tgtEl>
                                      </p:cBhvr>
                                    </p:animEffect>
                                  </p:childTnLst>
                                </p:cTn>
                              </p:par>
                              <p:par>
                                <p:cTn id="112" presetID="9" presetClass="entr" presetSubtype="0" fill="hold"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dissolve">
                                      <p:cBhvr>
                                        <p:cTn id="114" dur="500"/>
                                        <p:tgtEl>
                                          <p:spTgt spid="43"/>
                                        </p:tgtEl>
                                      </p:cBhvr>
                                    </p:animEffect>
                                  </p:childTnLst>
                                </p:cTn>
                              </p:par>
                              <p:par>
                                <p:cTn id="115" presetID="9" presetClass="entr" presetSubtype="0" fill="hold"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par>
                                <p:cTn id="118" presetID="9" presetClass="entr" presetSubtype="0" fill="hold" nodeType="withEffect">
                                  <p:stCondLst>
                                    <p:cond delay="0"/>
                                  </p:stCondLst>
                                  <p:childTnLst>
                                    <p:set>
                                      <p:cBhvr>
                                        <p:cTn id="119" dur="1" fill="hold">
                                          <p:stCondLst>
                                            <p:cond delay="0"/>
                                          </p:stCondLst>
                                        </p:cTn>
                                        <p:tgtEl>
                                          <p:spTgt spid="54"/>
                                        </p:tgtEl>
                                        <p:attrNameLst>
                                          <p:attrName>style.visibility</p:attrName>
                                        </p:attrNameLst>
                                      </p:cBhvr>
                                      <p:to>
                                        <p:strVal val="visible"/>
                                      </p:to>
                                    </p:set>
                                    <p:animEffect transition="in" filter="dissolve">
                                      <p:cBhvr>
                                        <p:cTn id="1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7" grpId="0" animBg="1"/>
      <p:bldP spid="27" grpId="0" animBg="1"/>
      <p:bldP spid="24" grpId="0" animBg="1"/>
      <p:bldP spid="44" grpId="0"/>
      <p:bldP spid="6" grpId="0" animBg="1"/>
      <p:bldP spid="6" grpId="1" animBg="1"/>
      <p:bldP spid="15" grpId="0" animBg="1"/>
      <p:bldP spid="21" grpId="0" animBg="1"/>
      <p:bldP spid="8" grpId="0" animBg="1"/>
      <p:bldP spid="11" grpId="0" animBg="1"/>
      <p:bldP spid="13" grpId="0" animBg="1"/>
      <p:bldP spid="25" grpId="0" animBg="1"/>
      <p:bldP spid="28" grpId="0" animBg="1"/>
      <p:bldP spid="29" grpId="0"/>
      <p:bldP spid="33" grpId="0"/>
      <p:bldP spid="34" grpId="0"/>
      <p:bldP spid="35" grpId="0" animBg="1"/>
      <p:bldP spid="38" grpId="0"/>
      <p:bldP spid="39" grpId="0" animBg="1"/>
      <p:bldP spid="40" grpId="0" animBg="1"/>
      <p:bldP spid="42" grpId="0" animBg="1"/>
      <p:bldP spid="47" grpId="0" animBg="1"/>
      <p:bldP spid="48" grpId="0" animBg="1"/>
      <p:bldP spid="52" grpId="0" animBg="1"/>
      <p:bldP spid="53" grpId="0" animBg="1"/>
      <p:bldP spid="55"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9276</TotalTime>
  <Words>5430</Words>
  <Application>Microsoft Office PowerPoint</Application>
  <PresentationFormat>全屏显示(4:3)</PresentationFormat>
  <Paragraphs>925</Paragraphs>
  <Slides>64</Slides>
  <Notes>27</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4</vt:i4>
      </vt:variant>
      <vt:variant>
        <vt:lpstr>幻灯片标题</vt:lpstr>
      </vt:variant>
      <vt:variant>
        <vt:i4>64</vt:i4>
      </vt:variant>
    </vt:vector>
  </HeadingPairs>
  <TitlesOfParts>
    <vt:vector size="85" baseType="lpstr">
      <vt:lpstr>FrutigerNext LT BlackCn</vt:lpstr>
      <vt:lpstr>仿宋_GB2312</vt:lpstr>
      <vt:lpstr>黑体</vt:lpstr>
      <vt:lpstr>楷体</vt:lpstr>
      <vt:lpstr>楷体_GB2312</vt:lpstr>
      <vt:lpstr>Arial</vt:lpstr>
      <vt:lpstr>Arial Black</vt:lpstr>
      <vt:lpstr>Arial Narrow</vt:lpstr>
      <vt:lpstr>Calibri</vt:lpstr>
      <vt:lpstr>Cambria Math</vt:lpstr>
      <vt:lpstr>Levenim MT</vt:lpstr>
      <vt:lpstr>Tahoma</vt:lpstr>
      <vt:lpstr>Times New Roman</vt:lpstr>
      <vt:lpstr>Wingdings</vt:lpstr>
      <vt:lpstr>Wingdings 3</vt:lpstr>
      <vt:lpstr>Pixel</vt:lpstr>
      <vt:lpstr>自定义设计方案</vt:lpstr>
      <vt:lpstr>VISIO</vt:lpstr>
      <vt:lpstr>Microsoft ClipArt Gallery</vt:lpstr>
      <vt:lpstr>CorelDRAW</vt:lpstr>
      <vt:lpstr>公式</vt:lpstr>
      <vt:lpstr>第一章 计算机网络概述</vt:lpstr>
      <vt:lpstr>提纲</vt:lpstr>
      <vt:lpstr>计算机网络的产生背景</vt:lpstr>
      <vt:lpstr>电路交换</vt:lpstr>
      <vt:lpstr>电路交换</vt:lpstr>
      <vt:lpstr>电路交换</vt:lpstr>
      <vt:lpstr>电路交换</vt:lpstr>
      <vt:lpstr>电路交换</vt:lpstr>
      <vt:lpstr>分组交换 - 原理</vt:lpstr>
      <vt:lpstr>分组交换 - 原理</vt:lpstr>
      <vt:lpstr>分组交换 - 原理</vt:lpstr>
      <vt:lpstr>分组交换 - 示意图</vt:lpstr>
      <vt:lpstr>分组交换 - 优点</vt:lpstr>
      <vt:lpstr>分组交换 - 带来的问题</vt:lpstr>
      <vt:lpstr>三种交换的比较</vt:lpstr>
      <vt:lpstr>三种交换的比较</vt:lpstr>
      <vt:lpstr>Internet概述 -- 基本概念</vt:lpstr>
      <vt:lpstr>Internet概述 -- 基本概念</vt:lpstr>
      <vt:lpstr>Internet概述 -- 基本概念</vt:lpstr>
      <vt:lpstr>Internet概述 -- 发展历程</vt:lpstr>
      <vt:lpstr>Internet概述 -- 发展历程</vt:lpstr>
      <vt:lpstr>Internet概述 -- 发展历程</vt:lpstr>
      <vt:lpstr>Internet概述 -- 发展历程</vt:lpstr>
      <vt:lpstr>Internet概述 -- 发展历程</vt:lpstr>
      <vt:lpstr>计算机网络在我国的发展</vt:lpstr>
      <vt:lpstr>中科院与中国互联网发展的关系</vt:lpstr>
      <vt:lpstr>Internet的标准化工作</vt:lpstr>
      <vt:lpstr>Internet的标准化工作</vt:lpstr>
      <vt:lpstr>Internet的标准化工作</vt:lpstr>
      <vt:lpstr>Internet的标准化工作</vt:lpstr>
      <vt:lpstr>提纲</vt:lpstr>
      <vt:lpstr>Internet组成</vt:lpstr>
      <vt:lpstr>端系统</vt:lpstr>
      <vt:lpstr>端系统</vt:lpstr>
      <vt:lpstr>端系统</vt:lpstr>
      <vt:lpstr>端系统</vt:lpstr>
      <vt:lpstr>接入网</vt:lpstr>
      <vt:lpstr>接入网</vt:lpstr>
      <vt:lpstr>家庭接入</vt:lpstr>
      <vt:lpstr>家庭接入</vt:lpstr>
      <vt:lpstr>家庭接入</vt:lpstr>
      <vt:lpstr>家庭接入</vt:lpstr>
      <vt:lpstr>企业(和家庭)接入</vt:lpstr>
      <vt:lpstr>企业(和家庭)接入</vt:lpstr>
      <vt:lpstr>企业(和家庭)接入</vt:lpstr>
      <vt:lpstr>网络核心</vt:lpstr>
      <vt:lpstr>网络核心</vt:lpstr>
      <vt:lpstr>提纲</vt:lpstr>
      <vt:lpstr>计算机网络的性能指标</vt:lpstr>
      <vt:lpstr>速率</vt:lpstr>
      <vt:lpstr>带宽</vt:lpstr>
      <vt:lpstr>带宽</vt:lpstr>
      <vt:lpstr>吞吐量</vt:lpstr>
      <vt:lpstr>吞吐量</vt:lpstr>
      <vt:lpstr>时延/延迟</vt:lpstr>
      <vt:lpstr>时延/延迟</vt:lpstr>
      <vt:lpstr>时延/延迟</vt:lpstr>
      <vt:lpstr>时延/延迟</vt:lpstr>
      <vt:lpstr>带宽和时延</vt:lpstr>
      <vt:lpstr>带宽和时延</vt:lpstr>
      <vt:lpstr>时延带宽积</vt:lpstr>
      <vt:lpstr>时延带宽积—高速网络设计</vt:lpstr>
      <vt:lpstr>利用率</vt:lpstr>
      <vt:lpstr>计算机网络的非性能特征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 </cp:lastModifiedBy>
  <cp:revision>453</cp:revision>
  <dcterms:created xsi:type="dcterms:W3CDTF">2017-02-02T15:53:23Z</dcterms:created>
  <dcterms:modified xsi:type="dcterms:W3CDTF">2019-02-27T00:20:33Z</dcterms:modified>
</cp:coreProperties>
</file>