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0"/>
  </p:notesMasterIdLst>
  <p:sldIdLst>
    <p:sldId id="256" r:id="rId3"/>
    <p:sldId id="390" r:id="rId4"/>
    <p:sldId id="396" r:id="rId5"/>
    <p:sldId id="397" r:id="rId6"/>
    <p:sldId id="398" r:id="rId7"/>
    <p:sldId id="399" r:id="rId8"/>
    <p:sldId id="400" r:id="rId9"/>
    <p:sldId id="405" r:id="rId10"/>
    <p:sldId id="394" r:id="rId11"/>
    <p:sldId id="392" r:id="rId12"/>
    <p:sldId id="261" r:id="rId13"/>
    <p:sldId id="393" r:id="rId14"/>
    <p:sldId id="257" r:id="rId15"/>
    <p:sldId id="406" r:id="rId16"/>
    <p:sldId id="401" r:id="rId17"/>
    <p:sldId id="402" r:id="rId18"/>
    <p:sldId id="40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8E8E8"/>
    <a:srgbClr val="E5E5FF"/>
    <a:srgbClr val="FFFFCC"/>
    <a:srgbClr val="3333FF"/>
    <a:srgbClr val="D1D1FF"/>
    <a:srgbClr val="B8A9F1"/>
    <a:srgbClr val="84E8E3"/>
    <a:srgbClr val="000042"/>
    <a:srgbClr val="F7F7FF"/>
    <a:srgbClr val="C0B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8" autoAdjust="0"/>
    <p:restoredTop sz="81239" autoAdjust="0"/>
  </p:normalViewPr>
  <p:slideViewPr>
    <p:cSldViewPr snapToGrid="0">
      <p:cViewPr varScale="1">
        <p:scale>
          <a:sx n="58" d="100"/>
          <a:sy n="58" d="100"/>
        </p:scale>
        <p:origin x="-164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2019/2/24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 xmlns:p14="http://schemas.microsoft.com/office/powerpoint/2010/main" val="25231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 xmlns:p14="http://schemas.microsoft.com/office/powerpoint/2010/main" val="302940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4</a:t>
            </a:fld>
            <a:endParaRPr lang="zh-CN" altLang="en-US"/>
          </a:p>
        </p:txBody>
      </p:sp>
    </p:spTree>
    <p:extLst>
      <p:ext uri="{BB962C8B-B14F-4D97-AF65-F5344CB8AC3E}">
        <p14:creationId xmlns="" xmlns:p14="http://schemas.microsoft.com/office/powerpoint/2010/main" val="194099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6</a:t>
            </a:fld>
            <a:endParaRPr lang="zh-CN" altLang="en-US"/>
          </a:p>
        </p:txBody>
      </p:sp>
    </p:spTree>
    <p:extLst>
      <p:ext uri="{BB962C8B-B14F-4D97-AF65-F5344CB8AC3E}">
        <p14:creationId xmlns="" xmlns:p14="http://schemas.microsoft.com/office/powerpoint/2010/main" val="376192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7</a:t>
            </a:fld>
            <a:endParaRPr lang="zh-CN" altLang="en-US"/>
          </a:p>
        </p:txBody>
      </p:sp>
    </p:spTree>
    <p:extLst>
      <p:ext uri="{BB962C8B-B14F-4D97-AF65-F5344CB8AC3E}">
        <p14:creationId xmlns="" xmlns:p14="http://schemas.microsoft.com/office/powerpoint/2010/main" val="376192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177346-C215-48B2-A047-C101930A03C2}" type="slidenum">
              <a:rPr lang="zh-CN" altLang="en-US" smtClean="0"/>
              <a:pPr/>
              <a:t>8</a:t>
            </a:fld>
            <a:endParaRPr lang="zh-CN" altLang="en-US"/>
          </a:p>
        </p:txBody>
      </p:sp>
    </p:spTree>
    <p:extLst>
      <p:ext uri="{BB962C8B-B14F-4D97-AF65-F5344CB8AC3E}">
        <p14:creationId xmlns="" xmlns:p14="http://schemas.microsoft.com/office/powerpoint/2010/main" val="3761924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 xmlns:p14="http://schemas.microsoft.com/office/powerpoint/2010/main" val="993528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 xmlns:p14="http://schemas.microsoft.com/office/powerpoint/2010/main" val="208181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xmlns="" val="208181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sz="1200" dirty="0" smtClean="0"/>
              <a:t>最基本的，实现终端（结点）之间</a:t>
            </a:r>
            <a:r>
              <a:rPr lang="zh-CN" altLang="en-US" sz="1200" dirty="0" smtClean="0">
                <a:solidFill>
                  <a:schemeClr val="accent5">
                    <a:lumMod val="50000"/>
                  </a:schemeClr>
                </a:solidFill>
              </a:rPr>
              <a:t>可扩展</a:t>
            </a:r>
            <a:r>
              <a:rPr lang="zh-CN" altLang="en-US" sz="1200" dirty="0" smtClean="0"/>
              <a:t>的连通性，实现任意结点间的通信。</a:t>
            </a:r>
            <a:r>
              <a:rPr lang="zh-CN" altLang="en-US" dirty="0" smtClean="0"/>
              <a:t>最简单的直连网络。。。。，首先需要实现最基本的信号处理和传输（物理层功能）；介质访问控制等数据链路层的功能</a:t>
            </a:r>
            <a:endParaRPr lang="en-US" altLang="zh-CN" dirty="0" smtClean="0"/>
          </a:p>
          <a:p>
            <a:r>
              <a:rPr lang="en-US" altLang="zh-CN" dirty="0" smtClean="0"/>
              <a:t>2</a:t>
            </a:r>
            <a:r>
              <a:rPr lang="zh-CN" altLang="en-US" dirty="0" smtClean="0"/>
              <a:t>、直连网络在结点数量和覆盖范围上有很大的局限性，引入交换网络。交换网络并不是计算机网特有的，传统的电话网已经采用了交换技术，但是计算机网络引入了分组交换。。。。。。</a:t>
            </a:r>
            <a:endParaRPr lang="en-US" altLang="zh-CN" dirty="0" smtClean="0"/>
          </a:p>
          <a:p>
            <a:r>
              <a:rPr lang="en-US" altLang="zh-CN" dirty="0" smtClean="0"/>
              <a:t>3</a:t>
            </a:r>
            <a:r>
              <a:rPr lang="zh-CN" altLang="en-US" dirty="0" smtClean="0"/>
              <a:t>、引入交换技术，利用交换设备也仅能对网络进行线性扩展，扩展规模依然有限（比如交换以太网）。而且随着各种物理网络技术的发展，不同的（异构）网络间也有的互通的需求，比如通过蜂窝网连接的手机和通过以太网连接的笔记本之间，需要一种技术实现真正的全局网络互联（包括任意规模的同构、异构网络），也就是当前互联网最核心的技术</a:t>
            </a:r>
            <a:r>
              <a:rPr lang="en-US" altLang="zh-CN" dirty="0" smtClean="0"/>
              <a:t>IP</a:t>
            </a:r>
          </a:p>
          <a:p>
            <a:r>
              <a:rPr lang="en-US" altLang="zh-CN" dirty="0" smtClean="0"/>
              <a:t>4</a:t>
            </a:r>
            <a:r>
              <a:rPr lang="zh-CN" altLang="en-US" dirty="0" smtClean="0"/>
              <a:t>、计算机网络通信最终要实现的是应用进程与应用进程之间端到端的通信，建立应用进程之间的逻辑通道</a:t>
            </a:r>
            <a:endParaRPr lang="en-US" altLang="zh-CN" dirty="0" smtClean="0"/>
          </a:p>
          <a:p>
            <a:r>
              <a:rPr lang="en-US" altLang="zh-CN" dirty="0" smtClean="0"/>
              <a:t>5</a:t>
            </a:r>
            <a:r>
              <a:rPr lang="zh-CN" altLang="en-US" dirty="0" smtClean="0"/>
              <a:t>、在此之上实现各种类型的应用，并支持新应用的产生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 xmlns:p14="http://schemas.microsoft.com/office/powerpoint/2010/main" val="2036327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endParaRPr lang="zh-CN" altLang="en-US" noProof="0" dirty="0" smtClean="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smtClean="0"/>
              <a:t>单击此处编辑母版标题样式</a:t>
            </a:r>
            <a:endParaRPr lang="zh-CN" altLang="en-US" noProof="0" dirty="0" smtClean="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A3781D2-0FC0-429B-B9FE-5030B6E54291}" type="datetime1">
              <a:rPr lang="zh-CN" altLang="en-US" smtClean="0"/>
              <a:pPr/>
              <a:t>2019/2/24</a:t>
            </a:fld>
            <a:endParaRPr lang="zh-CN" altLang="en-US"/>
          </a:p>
        </p:txBody>
      </p:sp>
    </p:spTree>
    <p:extLst>
      <p:ext uri="{BB962C8B-B14F-4D97-AF65-F5344CB8AC3E}">
        <p14:creationId xmlns=""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DAEF739-1766-471D-BA9F-A4322C6F8843}" type="datetime1">
              <a:rPr lang="zh-CN" altLang="en-US" smtClean="0"/>
              <a:pPr/>
              <a:t>2019/2/24</a:t>
            </a:fld>
            <a:endParaRPr lang="zh-CN" altLang="en-US"/>
          </a:p>
        </p:txBody>
      </p:sp>
    </p:spTree>
    <p:extLst>
      <p:ext uri="{BB962C8B-B14F-4D97-AF65-F5344CB8AC3E}">
        <p14:creationId xmlns=""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57922407-BCB3-4B2A-B7F9-3492D5F65C0B}" type="datetime1">
              <a:rPr lang="zh-CN" altLang="en-US" smtClean="0"/>
              <a:pPr/>
              <a:t>2019/2/24</a:t>
            </a:fld>
            <a:endParaRPr lang="zh-CN" altLang="en-US"/>
          </a:p>
        </p:txBody>
      </p:sp>
    </p:spTree>
    <p:extLst>
      <p:ext uri="{BB962C8B-B14F-4D97-AF65-F5344CB8AC3E}">
        <p14:creationId xmlns=""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1CED036C-30ED-475C-AF32-13C3C17B8B03}"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151201-E2F4-433C-8650-6712FD08D17C}"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2B3EC36-783B-4B7F-9CA0-04709EFBA722}"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EAC250-9652-46DA-95BA-C2F9287BD97F}"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E2372F-15A7-45C4-87DB-D1434446AB2B}"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17A9C2-71DD-4310-BBAB-E4D4958B0EF8}"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892078-E184-453C-8552-860B07676592}"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327BEB-2C37-43CB-8768-1A49ECD4CEA4}"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a:defRPr sz="1800" b="0" baseline="0">
                <a:latin typeface="Calibri" panose="020F0502020204030204" pitchFamily="34" charset="0"/>
                <a:ea typeface="黑体" panose="02010609060101010101" pitchFamily="49" charset="-122"/>
              </a:defRPr>
            </a:lvl3pPr>
            <a:lvl4pPr>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3DAE9093-A4E2-4ED4-AAFA-F803B756B8DD}" type="datetime1">
              <a:rPr lang="zh-CN" altLang="en-US" smtClean="0"/>
              <a:pPr/>
              <a:t>2019/2/24</a:t>
            </a:fld>
            <a:endParaRPr lang="zh-CN" altLang="en-US"/>
          </a:p>
        </p:txBody>
      </p:sp>
    </p:spTree>
    <p:extLst>
      <p:ext uri="{BB962C8B-B14F-4D97-AF65-F5344CB8AC3E}">
        <p14:creationId xmlns=""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F659AD-F653-4BF1-8B95-DD00660FBC89}"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A5E879-AB21-456C-9121-AD17927CB7B3}"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466897-8650-4CA3-9E1A-F1B827F867B2}"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0AF5F98-A751-4323-93BF-DB3E7A688F2C}"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 xmlns:p14="http://schemas.microsoft.com/office/powerpoint/2010/main" val="219636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ED3EE5A-7480-4B4A-838B-B5929882DECF}" type="datetime1">
              <a:rPr lang="zh-CN" altLang="en-US" smtClean="0"/>
              <a:pPr/>
              <a:t>2019/2/24</a:t>
            </a:fld>
            <a:endParaRPr lang="zh-CN" altLang="en-US"/>
          </a:p>
        </p:txBody>
      </p:sp>
    </p:spTree>
    <p:extLst>
      <p:ext uri="{BB962C8B-B14F-4D97-AF65-F5344CB8AC3E}">
        <p14:creationId xmlns="" xmlns:p14="http://schemas.microsoft.com/office/powerpoint/2010/main" val="83762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760C815E-B128-4FAE-9EDE-FEA89F6F958C}" type="datetime1">
              <a:rPr lang="zh-CN" altLang="en-US" smtClean="0"/>
              <a:pPr/>
              <a:t>2019/2/24</a:t>
            </a:fld>
            <a:endParaRPr lang="zh-CN" altLang="en-US"/>
          </a:p>
        </p:txBody>
      </p:sp>
    </p:spTree>
    <p:extLst>
      <p:ext uri="{BB962C8B-B14F-4D97-AF65-F5344CB8AC3E}">
        <p14:creationId xmlns="" xmlns:p14="http://schemas.microsoft.com/office/powerpoint/2010/main" val="312354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E86C8468-6983-4678-9AAB-4D2ABEF84341}" type="datetime1">
              <a:rPr lang="zh-CN" altLang="en-US" smtClean="0"/>
              <a:pPr/>
              <a:t>2019/2/24</a:t>
            </a:fld>
            <a:endParaRPr lang="zh-CN" altLang="en-US"/>
          </a:p>
        </p:txBody>
      </p:sp>
    </p:spTree>
    <p:extLst>
      <p:ext uri="{BB962C8B-B14F-4D97-AF65-F5344CB8AC3E}">
        <p14:creationId xmlns="" xmlns:p14="http://schemas.microsoft.com/office/powerpoint/2010/main" val="401105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922D5C6D-787B-474F-BCC3-F53F5951B20A}" type="datetime1">
              <a:rPr lang="zh-CN" altLang="en-US" smtClean="0"/>
              <a:pPr/>
              <a:t>2019/2/24</a:t>
            </a:fld>
            <a:endParaRPr lang="zh-CN" altLang="en-US"/>
          </a:p>
        </p:txBody>
      </p:sp>
    </p:spTree>
    <p:extLst>
      <p:ext uri="{BB962C8B-B14F-4D97-AF65-F5344CB8AC3E}">
        <p14:creationId xmlns=""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E93B29B9-1B90-4121-8663-FE563B07C9D8}" type="datetime1">
              <a:rPr lang="zh-CN" altLang="en-US" smtClean="0"/>
              <a:pPr/>
              <a:t>2019/2/24</a:t>
            </a:fld>
            <a:endParaRPr lang="zh-CN" altLang="en-US"/>
          </a:p>
        </p:txBody>
      </p:sp>
    </p:spTree>
    <p:extLst>
      <p:ext uri="{BB962C8B-B14F-4D97-AF65-F5344CB8AC3E}">
        <p14:creationId xmlns=""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4397EA2-195E-4D7E-B5BC-907A7C70C3E2}" type="datetime1">
              <a:rPr lang="zh-CN" altLang="en-US" smtClean="0"/>
              <a:pPr/>
              <a:t>2019/2/24</a:t>
            </a:fld>
            <a:endParaRPr lang="zh-CN" altLang="en-US"/>
          </a:p>
        </p:txBody>
      </p:sp>
    </p:spTree>
    <p:extLst>
      <p:ext uri="{BB962C8B-B14F-4D97-AF65-F5344CB8AC3E}">
        <p14:creationId xmlns=""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0EF8BEF2-D925-49E7-9561-3704E2CF9A2D}" type="datetime1">
              <a:rPr lang="zh-CN" altLang="en-US" smtClean="0"/>
              <a:pPr/>
              <a:t>2019/2/24</a:t>
            </a:fld>
            <a:endParaRPr lang="zh-CN" altLang="en-US"/>
          </a:p>
        </p:txBody>
      </p:sp>
    </p:spTree>
    <p:extLst>
      <p:ext uri="{BB962C8B-B14F-4D97-AF65-F5344CB8AC3E}">
        <p14:creationId xmlns=""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642891A-AB75-4714-BBBF-90ED55B80069}" type="datetime1">
              <a:rPr lang="zh-CN" altLang="en-US" smtClean="0"/>
              <a:pPr/>
              <a:t>2019/2/24</a:t>
            </a:fld>
            <a:endParaRPr lang="zh-CN" altLang="en-US"/>
          </a:p>
        </p:txBody>
      </p:sp>
    </p:spTree>
    <p:extLst>
      <p:ext uri="{BB962C8B-B14F-4D97-AF65-F5344CB8AC3E}">
        <p14:creationId xmlns=""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3A97BF3E-1736-4D84-A356-468CCD4E93B7}" type="datetime1">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jpeg"/><Relationship Id="rId12" Type="http://schemas.openxmlformats.org/officeDocument/2006/relationships/image" Target="../media/image19.wmf"/><Relationship Id="rId2" Type="http://schemas.openxmlformats.org/officeDocument/2006/relationships/notesSlide" Target="../notesSlides/notesSlide9.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wmf"/><Relationship Id="rId14" Type="http://schemas.openxmlformats.org/officeDocument/2006/relationships/image" Target="../media/image21.wmf"/></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2246" y="2028036"/>
            <a:ext cx="7560840" cy="2010569"/>
          </a:xfrm>
        </p:spPr>
        <p:txBody>
          <a:bodyPr/>
          <a:lstStyle/>
          <a:p>
            <a:pPr>
              <a:lnSpc>
                <a:spcPct val="150000"/>
              </a:lnSpc>
            </a:pPr>
            <a:r>
              <a:rPr lang="en-US" altLang="zh-CN" smtClean="0"/>
              <a:t>《</a:t>
            </a:r>
            <a:r>
              <a:rPr lang="zh-CN" altLang="en-US" smtClean="0"/>
              <a:t>计算机网络</a:t>
            </a:r>
            <a:r>
              <a:rPr lang="en-US" altLang="zh-CN" smtClean="0"/>
              <a:t>》</a:t>
            </a:r>
            <a:br>
              <a:rPr lang="en-US" altLang="zh-CN" smtClean="0"/>
            </a:br>
            <a:r>
              <a:rPr lang="zh-CN" altLang="en-US" smtClean="0"/>
              <a:t>课程说明</a:t>
            </a:r>
            <a:endParaRPr lang="zh-CN" altLang="en-US" dirty="0"/>
          </a:p>
        </p:txBody>
      </p:sp>
    </p:spTree>
    <p:extLst>
      <p:ext uri="{BB962C8B-B14F-4D97-AF65-F5344CB8AC3E}">
        <p14:creationId xmlns="" xmlns:p14="http://schemas.microsoft.com/office/powerpoint/2010/main" val="411350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理论课内容设置</a:t>
            </a:r>
            <a:endParaRPr lang="zh-CN" altLang="en-US" dirty="0"/>
          </a:p>
        </p:txBody>
      </p:sp>
      <p:sp>
        <p:nvSpPr>
          <p:cNvPr id="3" name="内容占位符 2"/>
          <p:cNvSpPr>
            <a:spLocks noGrp="1"/>
          </p:cNvSpPr>
          <p:nvPr>
            <p:ph idx="1"/>
          </p:nvPr>
        </p:nvSpPr>
        <p:spPr>
          <a:xfrm>
            <a:off x="457200" y="1475975"/>
            <a:ext cx="8229600" cy="4831836"/>
          </a:xfrm>
        </p:spPr>
        <p:txBody>
          <a:bodyPr/>
          <a:lstStyle/>
          <a:p>
            <a:r>
              <a:rPr lang="zh-CN" altLang="en-US" sz="2000" dirty="0" smtClean="0"/>
              <a:t>计算机网络概述（</a:t>
            </a:r>
            <a:r>
              <a:rPr lang="en-US" altLang="zh-CN" sz="2000" dirty="0" smtClean="0"/>
              <a:t>3-4</a:t>
            </a:r>
            <a:r>
              <a:rPr lang="zh-CN" altLang="en-US" sz="2000" dirty="0" smtClean="0"/>
              <a:t>学时）</a:t>
            </a:r>
            <a:endParaRPr lang="en-US" altLang="zh-CN" sz="2000" dirty="0" smtClean="0"/>
          </a:p>
          <a:p>
            <a:r>
              <a:rPr lang="zh-CN" altLang="en-US" sz="2000" dirty="0" smtClean="0"/>
              <a:t>直连网络（</a:t>
            </a:r>
            <a:r>
              <a:rPr lang="en-US" altLang="zh-CN" sz="2000" dirty="0" smtClean="0"/>
              <a:t>6-8</a:t>
            </a:r>
            <a:r>
              <a:rPr lang="zh-CN" altLang="en-US" sz="2000" dirty="0" smtClean="0"/>
              <a:t>学时）</a:t>
            </a:r>
            <a:endParaRPr lang="en-US" altLang="zh-CN" sz="2000" dirty="0" smtClean="0"/>
          </a:p>
          <a:p>
            <a:r>
              <a:rPr lang="zh-CN" altLang="en-US" sz="2000" dirty="0" smtClean="0"/>
              <a:t>分组交换（</a:t>
            </a:r>
            <a:r>
              <a:rPr lang="en-US" altLang="zh-CN" sz="2000" dirty="0" smtClean="0"/>
              <a:t>2-4</a:t>
            </a:r>
            <a:r>
              <a:rPr lang="zh-CN" altLang="en-US" sz="2000" dirty="0" smtClean="0"/>
              <a:t>学时</a:t>
            </a:r>
            <a:r>
              <a:rPr lang="zh-CN" altLang="en-US" sz="2000" dirty="0"/>
              <a:t>）</a:t>
            </a:r>
          </a:p>
          <a:p>
            <a:r>
              <a:rPr lang="zh-CN" altLang="en-US" sz="2000" dirty="0" smtClean="0"/>
              <a:t>网络互连 （</a:t>
            </a:r>
            <a:r>
              <a:rPr lang="en-US" altLang="zh-CN" sz="2000" dirty="0" smtClean="0"/>
              <a:t>10-12</a:t>
            </a:r>
            <a:r>
              <a:rPr lang="zh-CN" altLang="en-US" sz="2000" dirty="0" smtClean="0"/>
              <a:t>学时</a:t>
            </a:r>
            <a:r>
              <a:rPr lang="zh-CN" altLang="en-US" sz="2000" dirty="0"/>
              <a:t>）</a:t>
            </a:r>
          </a:p>
          <a:p>
            <a:r>
              <a:rPr lang="zh-CN" altLang="en-US" sz="2000" dirty="0" smtClean="0"/>
              <a:t>端</a:t>
            </a:r>
            <a:r>
              <a:rPr lang="zh-CN" altLang="en-US" sz="2000" dirty="0"/>
              <a:t>到</a:t>
            </a:r>
            <a:r>
              <a:rPr lang="zh-CN" altLang="en-US" sz="2000" dirty="0" smtClean="0"/>
              <a:t>端传输（</a:t>
            </a:r>
            <a:r>
              <a:rPr lang="en-US" altLang="zh-CN" sz="2000" dirty="0" smtClean="0"/>
              <a:t>8-10</a:t>
            </a:r>
            <a:r>
              <a:rPr lang="zh-CN" altLang="en-US" sz="2000" dirty="0" smtClean="0"/>
              <a:t>学时</a:t>
            </a:r>
            <a:r>
              <a:rPr lang="zh-CN" altLang="en-US" sz="2000" dirty="0"/>
              <a:t>）</a:t>
            </a:r>
          </a:p>
          <a:p>
            <a:r>
              <a:rPr lang="zh-CN" altLang="en-US" sz="2000" dirty="0" smtClean="0"/>
              <a:t>网络应用（</a:t>
            </a:r>
            <a:r>
              <a:rPr lang="en-US" altLang="zh-CN" sz="2000" dirty="0" smtClean="0"/>
              <a:t>6-8</a:t>
            </a:r>
            <a:r>
              <a:rPr lang="zh-CN" altLang="en-US" sz="2000" dirty="0"/>
              <a:t>学时）</a:t>
            </a:r>
            <a:endParaRPr lang="en-US" altLang="zh-CN" sz="2000" dirty="0"/>
          </a:p>
          <a:p>
            <a:r>
              <a:rPr lang="zh-CN" altLang="en-US" sz="2000" smtClean="0"/>
              <a:t>专题：网络</a:t>
            </a:r>
            <a:r>
              <a:rPr lang="zh-CN" altLang="en-US" sz="2000" dirty="0" smtClean="0"/>
              <a:t>安全、</a:t>
            </a:r>
            <a:r>
              <a:rPr lang="en-US" altLang="zh-CN" sz="2000" dirty="0" smtClean="0"/>
              <a:t>IPv6</a:t>
            </a:r>
            <a:r>
              <a:rPr lang="zh-CN" altLang="en-US" sz="2000" dirty="0" smtClean="0"/>
              <a:t>、软件定义网络、</a:t>
            </a:r>
            <a:r>
              <a:rPr lang="zh-CN" altLang="en-US" sz="2000"/>
              <a:t>未来</a:t>
            </a:r>
            <a:r>
              <a:rPr lang="zh-CN" altLang="en-US" sz="2000" smtClean="0"/>
              <a:t>网络体系结构、无线移动通信（</a:t>
            </a:r>
            <a:r>
              <a:rPr lang="en-US" altLang="zh-CN" sz="2000" dirty="0" smtClean="0"/>
              <a:t>12-16</a:t>
            </a:r>
            <a:r>
              <a:rPr lang="zh-CN" altLang="en-US" sz="2000" dirty="0" smtClean="0"/>
              <a:t>学时）</a:t>
            </a:r>
            <a:endParaRPr lang="en-US" altLang="zh-CN" sz="2000" dirty="0" smtClean="0"/>
          </a:p>
          <a:p>
            <a:r>
              <a:rPr lang="zh-CN" altLang="en-US" sz="2000" dirty="0" smtClean="0"/>
              <a:t>习题、答疑与考试（</a:t>
            </a:r>
            <a:r>
              <a:rPr lang="en-US" altLang="zh-CN" sz="2000" dirty="0" smtClean="0"/>
              <a:t>6-10</a:t>
            </a:r>
            <a:r>
              <a:rPr lang="zh-CN" altLang="en-US" sz="2000" dirty="0" smtClean="0"/>
              <a:t>学时）</a:t>
            </a:r>
            <a:endParaRPr lang="en-US" altLang="zh-CN" sz="2000" dirty="0"/>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Tree>
    <p:extLst>
      <p:ext uri="{BB962C8B-B14F-4D97-AF65-F5344CB8AC3E}">
        <p14:creationId xmlns="" xmlns:p14="http://schemas.microsoft.com/office/powerpoint/2010/main" val="4158360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理论课内容设置</a:t>
            </a:r>
            <a:endParaRPr lang="zh-CN" altLang="en-US" dirty="0"/>
          </a:p>
        </p:txBody>
      </p:sp>
      <p:sp>
        <p:nvSpPr>
          <p:cNvPr id="3" name="内容占位符 2"/>
          <p:cNvSpPr>
            <a:spLocks noGrp="1"/>
          </p:cNvSpPr>
          <p:nvPr>
            <p:ph idx="1"/>
          </p:nvPr>
        </p:nvSpPr>
        <p:spPr>
          <a:xfrm>
            <a:off x="457200" y="1444978"/>
            <a:ext cx="8579555" cy="5034843"/>
          </a:xfrm>
        </p:spPr>
        <p:txBody>
          <a:bodyPr/>
          <a:lstStyle/>
          <a:p>
            <a:r>
              <a:rPr lang="zh-CN" altLang="en-US" b="0" dirty="0" smtClean="0"/>
              <a:t>教科书</a:t>
            </a:r>
            <a:endParaRPr lang="en-US" altLang="zh-CN" b="0" dirty="0" smtClean="0"/>
          </a:p>
          <a:p>
            <a:pPr lvl="1"/>
            <a:r>
              <a:rPr lang="zh-CN" altLang="en-US" b="0" dirty="0" smtClean="0"/>
              <a:t>计算机网络</a:t>
            </a:r>
            <a:r>
              <a:rPr lang="en-US" altLang="zh-CN" b="0" smtClean="0"/>
              <a:t>(</a:t>
            </a:r>
            <a:r>
              <a:rPr lang="zh-CN" altLang="en-US" b="0" smtClean="0"/>
              <a:t>第</a:t>
            </a:r>
            <a:r>
              <a:rPr lang="en-US" altLang="zh-CN" dirty="0" smtClean="0"/>
              <a:t>7</a:t>
            </a:r>
            <a:r>
              <a:rPr lang="zh-CN" altLang="en-US" b="0" smtClean="0"/>
              <a:t>版</a:t>
            </a:r>
            <a:r>
              <a:rPr lang="en-US" altLang="zh-CN" b="0" dirty="0" smtClean="0"/>
              <a:t>), </a:t>
            </a:r>
            <a:r>
              <a:rPr lang="zh-CN" altLang="en-US" b="0" dirty="0" smtClean="0"/>
              <a:t>谢希仁</a:t>
            </a:r>
            <a:r>
              <a:rPr lang="en-US" altLang="zh-CN" b="0" dirty="0" smtClean="0"/>
              <a:t>, </a:t>
            </a:r>
            <a:r>
              <a:rPr lang="zh-CN" altLang="en-US" b="0" dirty="0" smtClean="0"/>
              <a:t>电子工业出版社</a:t>
            </a:r>
            <a:endParaRPr lang="en-US" altLang="zh-CN" b="0" dirty="0" smtClean="0"/>
          </a:p>
          <a:p>
            <a:pPr>
              <a:spcBef>
                <a:spcPts val="1800"/>
              </a:spcBef>
            </a:pPr>
            <a:r>
              <a:rPr lang="zh-CN" altLang="en-US" dirty="0" smtClean="0"/>
              <a:t>其它参考书</a:t>
            </a:r>
            <a:endParaRPr lang="en-US" altLang="zh-CN" b="0" dirty="0" smtClean="0"/>
          </a:p>
          <a:p>
            <a:pPr lvl="1"/>
            <a:r>
              <a:rPr lang="zh-CN" altLang="en-US" smtClean="0"/>
              <a:t>计算机网络</a:t>
            </a:r>
            <a:r>
              <a:rPr lang="en-US" altLang="zh-CN" dirty="0"/>
              <a:t>: </a:t>
            </a:r>
            <a:r>
              <a:rPr lang="zh-CN" altLang="en-US" dirty="0" smtClean="0"/>
              <a:t>系统方法</a:t>
            </a:r>
            <a:r>
              <a:rPr lang="en-US" altLang="zh-CN" dirty="0" smtClean="0"/>
              <a:t>(</a:t>
            </a:r>
            <a:r>
              <a:rPr lang="en-US" altLang="zh-CN" dirty="0"/>
              <a:t>Computer Networks: A Systems </a:t>
            </a:r>
            <a:r>
              <a:rPr lang="en-US" altLang="zh-CN" dirty="0" smtClean="0"/>
              <a:t>Approach), James </a:t>
            </a:r>
            <a:r>
              <a:rPr lang="en-US" altLang="zh-CN" dirty="0"/>
              <a:t>Kurose, Keith Ross, </a:t>
            </a:r>
            <a:r>
              <a:rPr lang="zh-CN" altLang="en-US" dirty="0">
                <a:latin typeface="黑体" panose="02010609060101010101" pitchFamily="49" charset="-122"/>
              </a:rPr>
              <a:t>机械工业</a:t>
            </a:r>
            <a:r>
              <a:rPr lang="zh-CN" altLang="en-US" dirty="0" smtClean="0">
                <a:latin typeface="黑体" panose="02010609060101010101" pitchFamily="49" charset="-122"/>
              </a:rPr>
              <a:t>出版社</a:t>
            </a:r>
            <a:endParaRPr lang="en-US" altLang="zh-CN" dirty="0" smtClean="0"/>
          </a:p>
          <a:p>
            <a:pPr>
              <a:spcBef>
                <a:spcPts val="1800"/>
              </a:spcBef>
            </a:pPr>
            <a:r>
              <a:rPr lang="zh-CN" altLang="en-US" dirty="0"/>
              <a:t>学术论文与文档</a:t>
            </a:r>
          </a:p>
          <a:p>
            <a:pPr lvl="1"/>
            <a:r>
              <a:rPr lang="zh-CN" altLang="en-US" dirty="0" smtClean="0"/>
              <a:t>会议：</a:t>
            </a:r>
            <a:r>
              <a:rPr lang="en-US" altLang="zh-CN" dirty="0" err="1" smtClean="0"/>
              <a:t>Sigcomm</a:t>
            </a:r>
            <a:r>
              <a:rPr lang="zh-CN" altLang="en-US" dirty="0"/>
              <a:t>、</a:t>
            </a:r>
            <a:r>
              <a:rPr lang="en-US" altLang="zh-CN" dirty="0"/>
              <a:t>NSDI</a:t>
            </a:r>
            <a:r>
              <a:rPr lang="zh-CN" altLang="en-US" dirty="0"/>
              <a:t>、</a:t>
            </a:r>
            <a:r>
              <a:rPr lang="en-US" altLang="zh-CN" dirty="0" err="1"/>
              <a:t>CoNEXT</a:t>
            </a:r>
            <a:r>
              <a:rPr lang="zh-CN" altLang="en-US" dirty="0"/>
              <a:t>、</a:t>
            </a:r>
            <a:r>
              <a:rPr lang="en-US" altLang="zh-CN" dirty="0"/>
              <a:t>ANCS</a:t>
            </a:r>
            <a:r>
              <a:rPr lang="zh-CN" altLang="en-US" dirty="0"/>
              <a:t>、</a:t>
            </a:r>
            <a:r>
              <a:rPr lang="en-US" altLang="zh-CN" dirty="0"/>
              <a:t>IMC</a:t>
            </a:r>
            <a:r>
              <a:rPr lang="zh-CN" altLang="en-US" dirty="0"/>
              <a:t>、</a:t>
            </a:r>
            <a:r>
              <a:rPr lang="en-US" altLang="zh-CN" dirty="0"/>
              <a:t>ICNP</a:t>
            </a:r>
            <a:r>
              <a:rPr lang="zh-CN" altLang="en-US" dirty="0"/>
              <a:t>、</a:t>
            </a:r>
            <a:r>
              <a:rPr lang="en-US" altLang="zh-CN" dirty="0" err="1"/>
              <a:t>Infocom</a:t>
            </a:r>
            <a:endParaRPr lang="en-US" altLang="zh-CN" dirty="0"/>
          </a:p>
          <a:p>
            <a:pPr lvl="1"/>
            <a:r>
              <a:rPr lang="zh-CN" altLang="en-US" dirty="0" smtClean="0"/>
              <a:t>期刊：</a:t>
            </a:r>
            <a:r>
              <a:rPr lang="en-US" altLang="zh-CN" dirty="0" err="1" smtClean="0"/>
              <a:t>ToN</a:t>
            </a:r>
            <a:r>
              <a:rPr lang="zh-CN" altLang="en-US" dirty="0"/>
              <a:t>、</a:t>
            </a:r>
            <a:r>
              <a:rPr lang="en-US" altLang="zh-CN" dirty="0"/>
              <a:t>JSAC</a:t>
            </a:r>
            <a:r>
              <a:rPr lang="zh-CN" altLang="en-US" dirty="0"/>
              <a:t>、</a:t>
            </a:r>
            <a:r>
              <a:rPr lang="en-US" altLang="zh-CN" dirty="0"/>
              <a:t>TPDS</a:t>
            </a:r>
            <a:r>
              <a:rPr lang="zh-CN" altLang="en-US" dirty="0"/>
              <a:t>、</a:t>
            </a:r>
            <a:r>
              <a:rPr lang="en-US" altLang="zh-CN" dirty="0" err="1"/>
              <a:t>ToC</a:t>
            </a:r>
            <a:endParaRPr lang="en-US" altLang="zh-CN" dirty="0"/>
          </a:p>
          <a:p>
            <a:pPr lvl="1"/>
            <a:r>
              <a:rPr lang="zh-CN" altLang="en-US" dirty="0" smtClean="0"/>
              <a:t>标准文档：</a:t>
            </a:r>
            <a:r>
              <a:rPr lang="en-US" altLang="zh-CN" dirty="0" smtClean="0"/>
              <a:t>IETF RFCs</a:t>
            </a:r>
            <a:endParaRPr lang="en-US" altLang="zh-CN" dirty="0"/>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Tree>
    <p:extLst>
      <p:ext uri="{BB962C8B-B14F-4D97-AF65-F5344CB8AC3E}">
        <p14:creationId xmlns="" xmlns:p14="http://schemas.microsoft.com/office/powerpoint/2010/main" val="3812416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研讨课内容设置</a:t>
            </a:r>
            <a:endParaRPr lang="zh-CN" altLang="en-US" dirty="0"/>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7" name="内容占位符 2"/>
          <p:cNvSpPr>
            <a:spLocks noGrp="1"/>
          </p:cNvSpPr>
          <p:nvPr>
            <p:ph idx="1"/>
          </p:nvPr>
        </p:nvSpPr>
        <p:spPr>
          <a:xfrm>
            <a:off x="457200" y="1444978"/>
            <a:ext cx="3727342" cy="4909327"/>
          </a:xfrm>
        </p:spPr>
        <p:txBody>
          <a:bodyPr/>
          <a:lstStyle/>
          <a:p>
            <a:r>
              <a:rPr lang="zh-CN" altLang="en-US" sz="1800" smtClean="0"/>
              <a:t>互联网系统初识</a:t>
            </a:r>
          </a:p>
          <a:p>
            <a:r>
              <a:rPr lang="zh-CN" altLang="en-US" sz="1800" smtClean="0"/>
              <a:t>互联网性能测量实验</a:t>
            </a:r>
          </a:p>
          <a:p>
            <a:r>
              <a:rPr lang="en-US" altLang="zh-CN" sz="1800" smtClean="0"/>
              <a:t>Socket</a:t>
            </a:r>
            <a:r>
              <a:rPr lang="zh-CN" altLang="en-US" sz="1800" smtClean="0"/>
              <a:t>应用编程实验</a:t>
            </a:r>
          </a:p>
          <a:p>
            <a:r>
              <a:rPr lang="en-US" altLang="zh-CN" sz="1800" smtClean="0"/>
              <a:t>Mininet</a:t>
            </a:r>
            <a:r>
              <a:rPr lang="zh-CN" altLang="en-US" sz="1800" smtClean="0"/>
              <a:t>实验环境初识</a:t>
            </a:r>
          </a:p>
          <a:p>
            <a:r>
              <a:rPr lang="zh-CN" altLang="en-US" sz="1800" smtClean="0"/>
              <a:t>广播网络实验</a:t>
            </a:r>
          </a:p>
          <a:p>
            <a:r>
              <a:rPr lang="zh-CN" altLang="en-US" sz="1800" smtClean="0"/>
              <a:t>交换转发实验</a:t>
            </a:r>
          </a:p>
          <a:p>
            <a:r>
              <a:rPr lang="en-US" altLang="zh-CN" sz="1800" smtClean="0"/>
              <a:t>ARP</a:t>
            </a:r>
            <a:r>
              <a:rPr lang="zh-CN" altLang="en-US" sz="1800" smtClean="0"/>
              <a:t>查找与缓存实验</a:t>
            </a:r>
          </a:p>
          <a:p>
            <a:r>
              <a:rPr lang="zh-CN" altLang="en-US" sz="1800" smtClean="0"/>
              <a:t>交换层实验总结</a:t>
            </a:r>
          </a:p>
          <a:p>
            <a:r>
              <a:rPr lang="en-US" altLang="zh-CN" sz="1800" smtClean="0"/>
              <a:t>IP</a:t>
            </a:r>
            <a:r>
              <a:rPr lang="zh-CN" altLang="en-US" sz="1800" smtClean="0"/>
              <a:t>查找、转发实验</a:t>
            </a:r>
          </a:p>
          <a:p>
            <a:r>
              <a:rPr lang="en-US" altLang="zh-CN" sz="1800" smtClean="0"/>
              <a:t>ICMP</a:t>
            </a:r>
            <a:r>
              <a:rPr lang="zh-CN" altLang="en-US" sz="1800" smtClean="0"/>
              <a:t>实验</a:t>
            </a:r>
            <a:endParaRPr lang="zh-CN" altLang="en-US" sz="1800" dirty="0" smtClean="0"/>
          </a:p>
        </p:txBody>
      </p:sp>
      <p:sp>
        <p:nvSpPr>
          <p:cNvPr id="8" name="内容占位符 2"/>
          <p:cNvSpPr txBox="1">
            <a:spLocks/>
          </p:cNvSpPr>
          <p:nvPr/>
        </p:nvSpPr>
        <p:spPr bwMode="auto">
          <a:xfrm>
            <a:off x="4747566" y="1457896"/>
            <a:ext cx="3727342" cy="50348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indent="-342891" fontAlgn="base">
              <a:lnSpc>
                <a:spcPct val="150000"/>
              </a:lnSpc>
              <a:spcBef>
                <a:spcPct val="20000"/>
              </a:spcBef>
              <a:spcAft>
                <a:spcPct val="0"/>
              </a:spcAft>
              <a:buClr>
                <a:schemeClr val="bg2"/>
              </a:buClr>
              <a:buSzPct val="75000"/>
              <a:buFont typeface="Wingdings" panose="05000000000000000000" pitchFamily="2" charset="2"/>
              <a:buChar char="n"/>
            </a:pPr>
            <a:r>
              <a:rPr lang="en-US" altLang="zh-CN" smtClean="0"/>
              <a:t>IP</a:t>
            </a:r>
            <a:r>
              <a:rPr lang="zh-CN" altLang="en-US" smtClean="0"/>
              <a:t>路由实验一</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IP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路由实验二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网络层实验总结</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TCP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连接管理实验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TCP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可靠传输实验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TCP</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拥塞控制实验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传输层实验总结</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用户态</a:t>
            </a:r>
            <a:r>
              <a:rPr kumimoji="0" lang="en-US" altLang="zh-CN"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Socket</a:t>
            </a: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机制实验</a:t>
            </a:r>
          </a:p>
          <a:p>
            <a:pPr marL="342891" marR="0" lvl="0" indent="-342891" algn="l" defTabSz="914400" rtl="0" eaLnBrk="1" fontAlgn="base" latinLnBrk="0" hangingPunct="1">
              <a:lnSpc>
                <a:spcPct val="150000"/>
              </a:lnSpc>
              <a:spcBef>
                <a:spcPct val="20000"/>
              </a:spcBef>
              <a:spcAft>
                <a:spcPct val="0"/>
              </a:spcAft>
              <a:buClr>
                <a:schemeClr val="bg2"/>
              </a:buClr>
              <a:buSzPct val="75000"/>
              <a:buFont typeface="Wingdings" panose="05000000000000000000" pitchFamily="2" charset="2"/>
              <a:buChar char="n"/>
              <a:tabLst/>
              <a:defRPr/>
            </a:pPr>
            <a:r>
              <a:rPr kumimoji="0" lang="zh-CN" altLang="en-US" b="0" i="0" u="none" strike="noStrike" kern="0" cap="none" spc="0" normalizeH="0" baseline="0" noProof="0" smtClean="0">
                <a:ln>
                  <a:noFill/>
                </a:ln>
                <a:solidFill>
                  <a:schemeClr val="tx1"/>
                </a:solidFill>
                <a:effectLst/>
                <a:uLnTx/>
                <a:uFillTx/>
                <a:latin typeface="Calibri" panose="020F0502020204030204" pitchFamily="34" charset="0"/>
                <a:ea typeface="黑体" panose="02010609060101010101" pitchFamily="49" charset="-122"/>
                <a:cs typeface="+mn-cs"/>
              </a:rPr>
              <a:t>课程总结</a:t>
            </a:r>
            <a:endParaRPr kumimoji="0" lang="zh-CN" altLang="en-US" b="0" i="0" u="none" strike="noStrike" kern="0" cap="none" spc="0" normalizeH="0" baseline="0" noProof="0" dirty="0" smtClean="0">
              <a:ln>
                <a:noFill/>
              </a:ln>
              <a:solidFill>
                <a:schemeClr val="tx1"/>
              </a:solidFill>
              <a:effectLst/>
              <a:uLnTx/>
              <a:uFillTx/>
              <a:latin typeface="Calibri" panose="020F0502020204030204" pitchFamily="34" charset="0"/>
              <a:ea typeface="黑体" panose="02010609060101010101" pitchFamily="49" charset="-122"/>
              <a:cs typeface="+mn-cs"/>
            </a:endParaRPr>
          </a:p>
        </p:txBody>
      </p:sp>
    </p:spTree>
    <p:extLst>
      <p:ext uri="{BB962C8B-B14F-4D97-AF65-F5344CB8AC3E}">
        <p14:creationId xmlns="" xmlns:p14="http://schemas.microsoft.com/office/powerpoint/2010/main" val="4158360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课程授课教师</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6" name="内容占位符 2"/>
          <p:cNvSpPr>
            <a:spLocks noGrp="1"/>
          </p:cNvSpPr>
          <p:nvPr>
            <p:ph idx="1"/>
          </p:nvPr>
        </p:nvSpPr>
        <p:spPr>
          <a:xfrm>
            <a:off x="472698" y="1398484"/>
            <a:ext cx="8229600" cy="4455949"/>
          </a:xfrm>
        </p:spPr>
        <p:txBody>
          <a:bodyPr/>
          <a:lstStyle/>
          <a:p>
            <a:r>
              <a:rPr lang="zh-CN" altLang="en-US" dirty="0" smtClean="0"/>
              <a:t>张玉军：博士，研究员</a:t>
            </a:r>
            <a:endParaRPr lang="en-US" altLang="zh-CN" dirty="0" smtClean="0"/>
          </a:p>
          <a:p>
            <a:pPr lvl="1"/>
            <a:r>
              <a:rPr lang="en-US" altLang="zh-CN" dirty="0" smtClean="0"/>
              <a:t>13911819410</a:t>
            </a:r>
            <a:r>
              <a:rPr lang="zh-CN" altLang="en-US" dirty="0" smtClean="0"/>
              <a:t>，</a:t>
            </a:r>
            <a:r>
              <a:rPr lang="en-US" altLang="zh-CN" dirty="0" smtClean="0"/>
              <a:t>zhmj@ict.ac.cn</a:t>
            </a:r>
          </a:p>
          <a:p>
            <a:r>
              <a:rPr lang="zh-CN" altLang="en-US" dirty="0" smtClean="0"/>
              <a:t>张瀚文：博士，副研究员</a:t>
            </a:r>
            <a:endParaRPr lang="en-US" altLang="zh-CN" dirty="0" smtClean="0"/>
          </a:p>
          <a:p>
            <a:pPr lvl="1"/>
            <a:r>
              <a:rPr lang="en-US" altLang="zh-CN" dirty="0" smtClean="0"/>
              <a:t>18601116196</a:t>
            </a:r>
            <a:r>
              <a:rPr lang="zh-CN" altLang="en-US" dirty="0" smtClean="0"/>
              <a:t>，</a:t>
            </a:r>
            <a:r>
              <a:rPr lang="en-US" altLang="zh-CN" dirty="0" smtClean="0"/>
              <a:t>hwzhang@ict.ac.cn</a:t>
            </a:r>
          </a:p>
          <a:p>
            <a:r>
              <a:rPr lang="zh-CN" altLang="en-US" dirty="0" smtClean="0"/>
              <a:t>武庆华：博士，副研究员</a:t>
            </a:r>
            <a:endParaRPr lang="en-US" altLang="zh-CN" dirty="0" smtClean="0"/>
          </a:p>
          <a:p>
            <a:pPr lvl="1"/>
            <a:r>
              <a:rPr lang="en-US" altLang="zh-CN" dirty="0" smtClean="0"/>
              <a:t>15110037506</a:t>
            </a:r>
            <a:r>
              <a:rPr lang="zh-CN" altLang="en-US" dirty="0" smtClean="0"/>
              <a:t>，</a:t>
            </a:r>
            <a:r>
              <a:rPr lang="en-US" altLang="zh-CN" dirty="0" smtClean="0"/>
              <a:t>wuqinghua@ict.ac.cn</a:t>
            </a:r>
          </a:p>
          <a:p>
            <a:r>
              <a:rPr lang="zh-CN" altLang="en-US" dirty="0" smtClean="0"/>
              <a:t>助教</a:t>
            </a:r>
            <a:endParaRPr lang="en-US" altLang="zh-CN" dirty="0" smtClean="0"/>
          </a:p>
          <a:p>
            <a:pPr lvl="1"/>
            <a:r>
              <a:rPr lang="zh-CN" altLang="en-US" smtClean="0"/>
              <a:t>郭江：</a:t>
            </a:r>
            <a:r>
              <a:rPr lang="en-US" altLang="zh-CN" smtClean="0"/>
              <a:t>18618265141</a:t>
            </a:r>
            <a:r>
              <a:rPr lang="zh-CN" altLang="en-US" smtClean="0"/>
              <a:t>，</a:t>
            </a:r>
            <a:r>
              <a:rPr lang="en-US" altLang="zh-CN" smtClean="0"/>
              <a:t>guojiang@ict.ac.cn</a:t>
            </a:r>
            <a:endParaRPr lang="en-US" altLang="zh-CN" dirty="0" smtClean="0"/>
          </a:p>
          <a:p>
            <a:pPr lvl="1"/>
            <a:r>
              <a:rPr lang="zh-CN" altLang="en-US" smtClean="0"/>
              <a:t>周朋朋：</a:t>
            </a:r>
            <a:r>
              <a:rPr lang="en-US" altLang="zh-CN" smtClean="0"/>
              <a:t>18810982558</a:t>
            </a:r>
            <a:r>
              <a:rPr lang="zh-CN" altLang="en-US" smtClean="0"/>
              <a:t>，</a:t>
            </a:r>
            <a:r>
              <a:rPr lang="en-US" altLang="zh-CN" smtClean="0"/>
              <a:t>zhoupengpeng@ict.ac.cn</a:t>
            </a:r>
            <a:endParaRPr lang="en-US" altLang="zh-CN" dirty="0" smtClean="0">
              <a:solidFill>
                <a:srgbClr val="FF0000"/>
              </a:solidFill>
            </a:endParaRPr>
          </a:p>
        </p:txBody>
      </p:sp>
      <p:sp>
        <p:nvSpPr>
          <p:cNvPr id="7" name="TextBox 6"/>
          <p:cNvSpPr txBox="1"/>
          <p:nvPr/>
        </p:nvSpPr>
        <p:spPr>
          <a:xfrm>
            <a:off x="697440" y="6106318"/>
            <a:ext cx="7795636" cy="646331"/>
          </a:xfrm>
          <a:prstGeom prst="rect">
            <a:avLst/>
          </a:prstGeom>
          <a:noFill/>
        </p:spPr>
        <p:txBody>
          <a:bodyPr wrap="square" rtlCol="0">
            <a:spAutoFit/>
          </a:bodyPr>
          <a:lstStyle/>
          <a:p>
            <a:pPr algn="ctr"/>
            <a:r>
              <a:rPr lang="zh-CN" altLang="en-US" sz="3600" b="1" smtClean="0">
                <a:solidFill>
                  <a:srgbClr val="FF0000"/>
                </a:solidFill>
                <a:latin typeface="华文楷体" pitchFamily="2" charset="-122"/>
                <a:ea typeface="华文楷体" pitchFamily="2" charset="-122"/>
              </a:rPr>
              <a:t>理论课和研讨课程统筹组织和实施</a:t>
            </a:r>
            <a:endParaRPr lang="zh-CN" altLang="en-US" sz="3600" b="1">
              <a:solidFill>
                <a:srgbClr val="FF0000"/>
              </a:solidFill>
              <a:latin typeface="华文楷体" pitchFamily="2" charset="-122"/>
              <a:ea typeface="华文楷体" pitchFamily="2" charset="-122"/>
            </a:endParaRPr>
          </a:p>
        </p:txBody>
      </p:sp>
    </p:spTree>
    <p:extLst>
      <p:ext uri="{BB962C8B-B14F-4D97-AF65-F5344CB8AC3E}">
        <p14:creationId xmlns="" xmlns:p14="http://schemas.microsoft.com/office/powerpoint/2010/main" val="4138264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课程交流途径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6" name="内容占位符 2"/>
          <p:cNvSpPr>
            <a:spLocks noGrp="1"/>
          </p:cNvSpPr>
          <p:nvPr>
            <p:ph idx="1"/>
          </p:nvPr>
        </p:nvSpPr>
        <p:spPr>
          <a:xfrm>
            <a:off x="457200" y="1444979"/>
            <a:ext cx="8229600" cy="3901936"/>
          </a:xfrm>
        </p:spPr>
        <p:txBody>
          <a:bodyPr/>
          <a:lstStyle/>
          <a:p>
            <a:r>
              <a:rPr lang="zh-CN" altLang="en-US" dirty="0" smtClean="0"/>
              <a:t>课程网站平台（</a:t>
            </a:r>
            <a:r>
              <a:rPr lang="en-US" altLang="zh-CN" dirty="0" smtClean="0"/>
              <a:t>sep.ucas.ac.cn</a:t>
            </a:r>
            <a:r>
              <a:rPr lang="zh-CN" altLang="en-US" dirty="0" smtClean="0"/>
              <a:t>）</a:t>
            </a:r>
            <a:endParaRPr lang="en-US" altLang="zh-CN" dirty="0" smtClean="0"/>
          </a:p>
          <a:p>
            <a:pPr lvl="1"/>
            <a:r>
              <a:rPr lang="zh-CN" altLang="en-US" dirty="0" smtClean="0"/>
              <a:t>讲义发布</a:t>
            </a:r>
            <a:endParaRPr lang="en-US" altLang="zh-CN" dirty="0" smtClean="0"/>
          </a:p>
          <a:p>
            <a:pPr lvl="1"/>
            <a:r>
              <a:rPr lang="zh-CN" altLang="en-US" dirty="0" smtClean="0"/>
              <a:t>通知公告</a:t>
            </a:r>
            <a:endParaRPr lang="en-US" altLang="zh-CN" dirty="0" smtClean="0"/>
          </a:p>
          <a:p>
            <a:pPr>
              <a:spcBef>
                <a:spcPts val="1200"/>
              </a:spcBef>
            </a:pPr>
            <a:r>
              <a:rPr lang="zh-CN" altLang="en-US" dirty="0"/>
              <a:t>班级交流补充方式：</a:t>
            </a:r>
            <a:r>
              <a:rPr lang="en-US" altLang="zh-CN" dirty="0" err="1"/>
              <a:t>qq</a:t>
            </a:r>
            <a:r>
              <a:rPr lang="zh-CN" altLang="en-US" dirty="0"/>
              <a:t>群</a:t>
            </a:r>
            <a:endParaRPr lang="en-US" altLang="zh-CN" dirty="0"/>
          </a:p>
          <a:p>
            <a:pPr lvl="1"/>
            <a:r>
              <a:rPr lang="zh-CN" altLang="en-US" dirty="0"/>
              <a:t>群</a:t>
            </a:r>
            <a:r>
              <a:rPr lang="zh-CN" altLang="en-US" dirty="0" smtClean="0"/>
              <a:t>名称</a:t>
            </a:r>
            <a:r>
              <a:rPr lang="zh-CN" altLang="en-US" dirty="0"/>
              <a:t>：</a:t>
            </a:r>
            <a:r>
              <a:rPr lang="zh-CN" altLang="en-US" dirty="0" smtClean="0"/>
              <a:t>计算机网络</a:t>
            </a:r>
            <a:r>
              <a:rPr lang="en-US" altLang="zh-CN" dirty="0" smtClean="0"/>
              <a:t>2019</a:t>
            </a:r>
            <a:r>
              <a:rPr lang="zh-CN" altLang="en-US" dirty="0" smtClean="0"/>
              <a:t>春季</a:t>
            </a:r>
            <a:endParaRPr lang="en-US" altLang="zh-CN" dirty="0" smtClean="0"/>
          </a:p>
          <a:p>
            <a:pPr lvl="1"/>
            <a:r>
              <a:rPr lang="zh-CN" altLang="en-US" dirty="0" smtClean="0"/>
              <a:t>群号：</a:t>
            </a:r>
            <a:r>
              <a:rPr lang="en-US" altLang="zh-CN" smtClean="0"/>
              <a:t>616581594</a:t>
            </a:r>
            <a:endParaRPr lang="en-US" altLang="zh-CN" dirty="0" smtClean="0"/>
          </a:p>
          <a:p>
            <a:pPr lvl="1"/>
            <a:r>
              <a:rPr lang="zh-CN" altLang="en-US" dirty="0"/>
              <a:t>二维</a:t>
            </a:r>
            <a:r>
              <a:rPr lang="zh-CN" altLang="en-US" dirty="0" smtClean="0"/>
              <a:t>码：</a:t>
            </a:r>
            <a:endParaRPr lang="en-US" altLang="zh-CN" dirty="0" smtClean="0"/>
          </a:p>
          <a:p>
            <a:pPr>
              <a:spcBef>
                <a:spcPts val="1200"/>
              </a:spcBef>
            </a:pPr>
            <a:r>
              <a:rPr lang="zh-CN" altLang="en-US" dirty="0" smtClean="0"/>
              <a:t>其他：直接联系授课教师或助教</a:t>
            </a:r>
            <a:endParaRPr lang="en-US" altLang="zh-CN" dirty="0" smtClean="0"/>
          </a:p>
        </p:txBody>
      </p:sp>
      <p:pic>
        <p:nvPicPr>
          <p:cNvPr id="3" name="图片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00634" y="1827497"/>
            <a:ext cx="2290233" cy="3136900"/>
          </a:xfrm>
          <a:prstGeom prst="rect">
            <a:avLst/>
          </a:prstGeom>
        </p:spPr>
      </p:pic>
    </p:spTree>
    <p:extLst>
      <p:ext uri="{BB962C8B-B14F-4D97-AF65-F5344CB8AC3E}">
        <p14:creationId xmlns:p14="http://schemas.microsoft.com/office/powerpoint/2010/main" xmlns="" val="4138264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初识计算机网络</a:t>
            </a:r>
            <a:endParaRPr lang="zh-CN" altLang="en-US" dirty="0"/>
          </a:p>
        </p:txBody>
      </p:sp>
      <p:sp>
        <p:nvSpPr>
          <p:cNvPr id="3" name="内容占位符 2"/>
          <p:cNvSpPr>
            <a:spLocks noGrp="1"/>
          </p:cNvSpPr>
          <p:nvPr>
            <p:ph idx="1"/>
          </p:nvPr>
        </p:nvSpPr>
        <p:spPr>
          <a:xfrm>
            <a:off x="255726" y="1286360"/>
            <a:ext cx="8686800" cy="5193462"/>
          </a:xfrm>
        </p:spPr>
        <p:txBody>
          <a:bodyPr/>
          <a:lstStyle/>
          <a:p>
            <a:pPr>
              <a:spcBef>
                <a:spcPts val="0"/>
              </a:spcBef>
            </a:pPr>
            <a:r>
              <a:rPr lang="zh-CN" altLang="en-US" sz="2000" dirty="0" smtClean="0"/>
              <a:t>网络</a:t>
            </a:r>
            <a:endParaRPr lang="en-US" altLang="zh-CN" sz="2000" dirty="0" smtClean="0"/>
          </a:p>
          <a:p>
            <a:pPr lvl="1">
              <a:lnSpc>
                <a:spcPct val="150000"/>
              </a:lnSpc>
              <a:spcBef>
                <a:spcPts val="0"/>
              </a:spcBef>
            </a:pPr>
            <a:r>
              <a:rPr lang="zh-CN" altLang="en-US" sz="1800" dirty="0" smtClean="0"/>
              <a:t>曾经，指将哑终端连接到大型机的串行线集合</a:t>
            </a:r>
            <a:endParaRPr lang="en-US" altLang="zh-CN" sz="1800" dirty="0" smtClean="0"/>
          </a:p>
          <a:p>
            <a:pPr lvl="2">
              <a:lnSpc>
                <a:spcPct val="150000"/>
              </a:lnSpc>
              <a:spcBef>
                <a:spcPts val="0"/>
              </a:spcBef>
            </a:pPr>
            <a:r>
              <a:rPr lang="zh-CN" altLang="en-US" dirty="0" smtClean="0"/>
              <a:t>电话网、有线电视网</a:t>
            </a:r>
            <a:endParaRPr lang="en-US" altLang="zh-CN" dirty="0" smtClean="0"/>
          </a:p>
          <a:p>
            <a:pPr lvl="1">
              <a:lnSpc>
                <a:spcPct val="150000"/>
              </a:lnSpc>
              <a:spcBef>
                <a:spcPts val="0"/>
              </a:spcBef>
            </a:pPr>
            <a:r>
              <a:rPr lang="zh-CN" altLang="en-US" sz="1800" dirty="0" smtClean="0"/>
              <a:t>连接专用设备，专门处理某种特定类型的数据</a:t>
            </a:r>
            <a:endParaRPr lang="en-US" altLang="zh-CN" sz="1800" dirty="0" smtClean="0"/>
          </a:p>
          <a:p>
            <a:pPr lvl="2">
              <a:lnSpc>
                <a:spcPct val="150000"/>
              </a:lnSpc>
              <a:spcBef>
                <a:spcPts val="0"/>
              </a:spcBef>
            </a:pPr>
            <a:r>
              <a:rPr lang="zh-CN" altLang="en-US" dirty="0" smtClean="0"/>
              <a:t>按键、音频、视频</a:t>
            </a:r>
            <a:endParaRPr lang="en-US" altLang="zh-CN" dirty="0" smtClean="0"/>
          </a:p>
          <a:p>
            <a:pPr>
              <a:spcBef>
                <a:spcPts val="0"/>
              </a:spcBef>
            </a:pPr>
            <a:r>
              <a:rPr lang="zh-CN" altLang="en-US" sz="2000" smtClean="0"/>
              <a:t>计算机网络的最重要特征：通用性</a:t>
            </a:r>
            <a:endParaRPr lang="en-US" altLang="zh-CN" sz="2000" dirty="0"/>
          </a:p>
          <a:p>
            <a:pPr lvl="1">
              <a:lnSpc>
                <a:spcPct val="150000"/>
              </a:lnSpc>
              <a:spcBef>
                <a:spcPts val="0"/>
              </a:spcBef>
            </a:pPr>
            <a:r>
              <a:rPr lang="zh-CN" altLang="en-US" sz="1800" dirty="0" smtClean="0"/>
              <a:t>由通用可编程硬件构建，不需要为特定应用做任何优化</a:t>
            </a:r>
            <a:endParaRPr lang="en-US" altLang="zh-CN" sz="1800" dirty="0" smtClean="0"/>
          </a:p>
          <a:p>
            <a:pPr lvl="1">
              <a:lnSpc>
                <a:spcPct val="150000"/>
              </a:lnSpc>
              <a:spcBef>
                <a:spcPts val="0"/>
              </a:spcBef>
            </a:pPr>
            <a:r>
              <a:rPr lang="zh-CN" altLang="en-US" sz="1800" dirty="0" smtClean="0"/>
              <a:t>传输多种不同类型的数据，并且支持不断增加的新应用</a:t>
            </a:r>
            <a:endParaRPr lang="en-US" altLang="zh-CN" sz="1800" dirty="0" smtClean="0"/>
          </a:p>
          <a:p>
            <a:pPr lvl="2">
              <a:lnSpc>
                <a:spcPct val="150000"/>
              </a:lnSpc>
              <a:spcBef>
                <a:spcPts val="0"/>
              </a:spcBef>
            </a:pPr>
            <a:r>
              <a:rPr lang="zh-CN" altLang="en-US" dirty="0" smtClean="0"/>
              <a:t>音频、视频、文件共享、电子邮件、</a:t>
            </a:r>
            <a:r>
              <a:rPr lang="en-US" altLang="zh-CN" dirty="0" smtClean="0"/>
              <a:t>web</a:t>
            </a:r>
            <a:r>
              <a:rPr lang="zh-CN" altLang="en-US" dirty="0" smtClean="0"/>
              <a:t>应用、</a:t>
            </a:r>
            <a:r>
              <a:rPr lang="zh-CN" altLang="en-US" smtClean="0"/>
              <a:t>社交网络</a:t>
            </a:r>
            <a:r>
              <a:rPr lang="en-US" altLang="zh-CN" smtClean="0"/>
              <a:t>……</a:t>
            </a:r>
            <a:endParaRPr lang="en-US" altLang="zh-CN" dirty="0"/>
          </a:p>
          <a:p>
            <a:pPr lvl="1">
              <a:lnSpc>
                <a:spcPct val="150000"/>
              </a:lnSpc>
              <a:spcBef>
                <a:spcPts val="0"/>
              </a:spcBef>
            </a:pPr>
            <a:r>
              <a:rPr lang="zh-CN" altLang="en-US" dirty="0" smtClean="0"/>
              <a:t>接管过去由单一用途网络执行的功能</a:t>
            </a:r>
            <a:endParaRPr lang="en-US" altLang="zh-CN" dirty="0" smtClean="0"/>
          </a:p>
          <a:p>
            <a:pPr lvl="2">
              <a:lnSpc>
                <a:spcPct val="150000"/>
              </a:lnSpc>
              <a:spcBef>
                <a:spcPts val="0"/>
              </a:spcBef>
            </a:pPr>
            <a:r>
              <a:rPr lang="zh-CN" altLang="en-US" dirty="0" smtClean="0"/>
              <a:t>融合无线通信网络、</a:t>
            </a:r>
            <a:r>
              <a:rPr lang="zh-CN" altLang="en-US" smtClean="0"/>
              <a:t>有线电视网络</a:t>
            </a:r>
            <a:r>
              <a:rPr lang="en-US" altLang="zh-CN" smtClean="0"/>
              <a:t>…….</a:t>
            </a:r>
            <a:endParaRPr lang="en-US" altLang="zh-CN" dirty="0" smtClean="0"/>
          </a:p>
          <a:p>
            <a:pPr lvl="2">
              <a:lnSpc>
                <a:spcPct val="150000"/>
              </a:lnSpc>
              <a:spcBef>
                <a:spcPts val="0"/>
              </a:spcBef>
            </a:pPr>
            <a:r>
              <a:rPr lang="zh-CN" altLang="en-US" dirty="0"/>
              <a:t>最初连接的终端是计算机</a:t>
            </a:r>
            <a:r>
              <a:rPr lang="zh-CN" altLang="en-US" dirty="0" smtClean="0"/>
              <a:t>，当前连接各种非传统终端：智能手机、电视、游戏机、</a:t>
            </a:r>
            <a:r>
              <a:rPr lang="zh-CN" altLang="en-US" smtClean="0"/>
              <a:t>传感设备</a:t>
            </a:r>
            <a:r>
              <a:rPr lang="en-US" altLang="zh-CN" smtClean="0"/>
              <a: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extLst>
      <p:ext uri="{BB962C8B-B14F-4D97-AF65-F5344CB8AC3E}">
        <p14:creationId xmlns="" xmlns:p14="http://schemas.microsoft.com/office/powerpoint/2010/main" val="1384659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初识计算机网络</a:t>
            </a:r>
            <a:endParaRPr lang="zh-CN" altLang="en-US" dirty="0"/>
          </a:p>
        </p:txBody>
      </p:sp>
      <p:sp>
        <p:nvSpPr>
          <p:cNvPr id="3" name="内容占位符 2"/>
          <p:cNvSpPr>
            <a:spLocks noGrp="1"/>
          </p:cNvSpPr>
          <p:nvPr>
            <p:ph idx="1"/>
          </p:nvPr>
        </p:nvSpPr>
        <p:spPr>
          <a:xfrm>
            <a:off x="359664" y="1312150"/>
            <a:ext cx="8677090" cy="650757"/>
          </a:xfrm>
        </p:spPr>
        <p:txBody>
          <a:bodyPr/>
          <a:lstStyle/>
          <a:p>
            <a:r>
              <a:rPr lang="zh-CN" altLang="en-US" dirty="0" smtClean="0"/>
              <a:t>如何构建计算机网络</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grpSp>
        <p:nvGrpSpPr>
          <p:cNvPr id="5" name="组合 25"/>
          <p:cNvGrpSpPr/>
          <p:nvPr/>
        </p:nvGrpSpPr>
        <p:grpSpPr>
          <a:xfrm>
            <a:off x="2233218" y="2611704"/>
            <a:ext cx="2615185" cy="748233"/>
            <a:chOff x="2782296" y="5281955"/>
            <a:chExt cx="2615185" cy="748233"/>
          </a:xfrm>
        </p:grpSpPr>
        <p:grpSp>
          <p:nvGrpSpPr>
            <p:cNvPr id="6" name="组合 13"/>
            <p:cNvGrpSpPr/>
            <p:nvPr/>
          </p:nvGrpSpPr>
          <p:grpSpPr>
            <a:xfrm>
              <a:off x="2782296" y="5281955"/>
              <a:ext cx="2615185" cy="409798"/>
              <a:chOff x="4901182" y="3031590"/>
              <a:chExt cx="3108961" cy="587909"/>
            </a:xfrm>
          </p:grpSpPr>
          <p:sp>
            <p:nvSpPr>
              <p:cNvPr id="15" name="圆角矩形 14"/>
              <p:cNvSpPr/>
              <p:nvPr/>
            </p:nvSpPr>
            <p:spPr>
              <a:xfrm>
                <a:off x="4901182" y="3573780"/>
                <a:ext cx="3108961" cy="45719"/>
              </a:xfrm>
              <a:prstGeom prst="roundRect">
                <a:avLst/>
              </a:prstGeom>
              <a:solidFill>
                <a:schemeClr val="bg1">
                  <a:lumMod val="7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5365383" y="3385430"/>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94693" y="3031590"/>
                <a:ext cx="475898" cy="37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8" name="直接连接符 17"/>
              <p:cNvCxnSpPr/>
              <p:nvPr/>
            </p:nvCxnSpPr>
            <p:spPr>
              <a:xfrm>
                <a:off x="605423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83541" y="3037686"/>
                <a:ext cx="475898" cy="37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 name="直接连接符 19"/>
              <p:cNvCxnSpPr/>
              <p:nvPr/>
            </p:nvCxnSpPr>
            <p:spPr>
              <a:xfrm>
                <a:off x="6846711" y="3391526"/>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1"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76021" y="3037686"/>
                <a:ext cx="475898" cy="37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2" name="直接连接符 21"/>
              <p:cNvCxnSpPr/>
              <p:nvPr/>
            </p:nvCxnSpPr>
            <p:spPr>
              <a:xfrm>
                <a:off x="7474599" y="3397622"/>
                <a:ext cx="0" cy="18835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03909" y="3043782"/>
                <a:ext cx="475898" cy="37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 name="Text Box 48"/>
            <p:cNvSpPr txBox="1">
              <a:spLocks noChangeArrowheads="1"/>
            </p:cNvSpPr>
            <p:nvPr/>
          </p:nvSpPr>
          <p:spPr bwMode="auto">
            <a:xfrm>
              <a:off x="3638484" y="5768578"/>
              <a:ext cx="889987"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kumimoji="1" sz="1100">
                  <a:ea typeface="黑体" panose="02010609060101010101" pitchFamily="49" charset="-122"/>
                </a:defRPr>
              </a:lvl1pPr>
            </a:lstStyle>
            <a:p>
              <a:r>
                <a:rPr lang="zh-CN" altLang="en-US" dirty="0"/>
                <a:t>总线以太网</a:t>
              </a:r>
            </a:p>
          </p:txBody>
        </p:sp>
      </p:grpSp>
      <p:sp>
        <p:nvSpPr>
          <p:cNvPr id="28" name="Freeform 32"/>
          <p:cNvSpPr>
            <a:spLocks/>
          </p:cNvSpPr>
          <p:nvPr/>
        </p:nvSpPr>
        <p:spPr bwMode="auto">
          <a:xfrm>
            <a:off x="6215740" y="5817318"/>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a:solidFill>
                  <a:srgbClr val="CACAFF">
                    <a:lumMod val="50000"/>
                  </a:srgbClr>
                </a:solidFill>
                <a:latin typeface="Arial" panose="020B0604020202020204" pitchFamily="34" charset="0"/>
                <a:ea typeface="楷体" panose="02010609060101010101" pitchFamily="49" charset="-122"/>
              </a:rPr>
              <a:t>处理链路上原始比特的传输：传输物理信号</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接口</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信号编码调制</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速率</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sp>
        <p:nvSpPr>
          <p:cNvPr id="68" name="Freeform 32"/>
          <p:cNvSpPr>
            <a:spLocks/>
          </p:cNvSpPr>
          <p:nvPr/>
        </p:nvSpPr>
        <p:spPr bwMode="auto">
          <a:xfrm>
            <a:off x="6202918" y="4895483"/>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dirty="0" smtClean="0">
                <a:solidFill>
                  <a:srgbClr val="CACAFF">
                    <a:lumMod val="50000"/>
                  </a:srgbClr>
                </a:solidFill>
                <a:latin typeface="Arial" panose="020B0604020202020204" pitchFamily="34" charset="0"/>
                <a:ea typeface="楷体" panose="02010609060101010101" pitchFamily="49" charset="-122"/>
              </a:rPr>
              <a:t>实现可靠的点对点数据帧传输：介质访问控制、数据帧可靠传输等</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grpSp>
        <p:nvGrpSpPr>
          <p:cNvPr id="7" name="组合 68"/>
          <p:cNvGrpSpPr/>
          <p:nvPr/>
        </p:nvGrpSpPr>
        <p:grpSpPr>
          <a:xfrm>
            <a:off x="3508485" y="5304857"/>
            <a:ext cx="2776148" cy="1250687"/>
            <a:chOff x="5253816" y="1779807"/>
            <a:chExt cx="2776148" cy="1250687"/>
          </a:xfrm>
        </p:grpSpPr>
        <p:grpSp>
          <p:nvGrpSpPr>
            <p:cNvPr id="8" name="组合 69"/>
            <p:cNvGrpSpPr/>
            <p:nvPr/>
          </p:nvGrpSpPr>
          <p:grpSpPr>
            <a:xfrm>
              <a:off x="5253816" y="1779807"/>
              <a:ext cx="2776148" cy="1250687"/>
              <a:chOff x="643128" y="1370253"/>
              <a:chExt cx="2776148" cy="1250687"/>
            </a:xfrm>
          </p:grpSpPr>
          <p:sp>
            <p:nvSpPr>
              <p:cNvPr id="72" name="椭圆 71"/>
              <p:cNvSpPr/>
              <p:nvPr/>
            </p:nvSpPr>
            <p:spPr>
              <a:xfrm>
                <a:off x="643128" y="1370253"/>
                <a:ext cx="2776148" cy="1250687"/>
              </a:xfrm>
              <a:prstGeom prst="ellipse">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9" name="Group 35"/>
              <p:cNvGrpSpPr>
                <a:grpSpLocks/>
              </p:cNvGrpSpPr>
              <p:nvPr/>
            </p:nvGrpSpPr>
            <p:grpSpPr bwMode="auto">
              <a:xfrm>
                <a:off x="1833931" y="1484497"/>
                <a:ext cx="566452" cy="727085"/>
                <a:chOff x="344" y="1590"/>
                <a:chExt cx="685" cy="1328"/>
              </a:xfrm>
            </p:grpSpPr>
            <p:grpSp>
              <p:nvGrpSpPr>
                <p:cNvPr id="10" name="Group 36"/>
                <p:cNvGrpSpPr>
                  <a:grpSpLocks/>
                </p:cNvGrpSpPr>
                <p:nvPr/>
              </p:nvGrpSpPr>
              <p:grpSpPr bwMode="auto">
                <a:xfrm>
                  <a:off x="344" y="1590"/>
                  <a:ext cx="685" cy="233"/>
                  <a:chOff x="1928" y="1215"/>
                  <a:chExt cx="685" cy="233"/>
                </a:xfrm>
              </p:grpSpPr>
              <p:sp>
                <p:nvSpPr>
                  <p:cNvPr id="100" name="Freeform 37"/>
                  <p:cNvSpPr>
                    <a:spLocks/>
                  </p:cNvSpPr>
                  <p:nvPr/>
                </p:nvSpPr>
                <p:spPr bwMode="auto">
                  <a:xfrm>
                    <a:off x="2400" y="1311"/>
                    <a:ext cx="213" cy="133"/>
                  </a:xfrm>
                  <a:custGeom>
                    <a:avLst/>
                    <a:gdLst>
                      <a:gd name="T0" fmla="*/ 0 w 213"/>
                      <a:gd name="T1" fmla="*/ 132 h 133"/>
                      <a:gd name="T2" fmla="*/ 53 w 213"/>
                      <a:gd name="T3" fmla="*/ 89 h 133"/>
                      <a:gd name="T4" fmla="*/ 60 w 213"/>
                      <a:gd name="T5" fmla="*/ 109 h 133"/>
                      <a:gd name="T6" fmla="*/ 145 w 213"/>
                      <a:gd name="T7" fmla="*/ 36 h 133"/>
                      <a:gd name="T8" fmla="*/ 148 w 213"/>
                      <a:gd name="T9" fmla="*/ 50 h 133"/>
                      <a:gd name="T10" fmla="*/ 212 w 213"/>
                      <a:gd name="T11" fmla="*/ 0 h 133"/>
                    </a:gdLst>
                    <a:ahLst/>
                    <a:cxnLst>
                      <a:cxn ang="0">
                        <a:pos x="T0" y="T1"/>
                      </a:cxn>
                      <a:cxn ang="0">
                        <a:pos x="T2" y="T3"/>
                      </a:cxn>
                      <a:cxn ang="0">
                        <a:pos x="T4" y="T5"/>
                      </a:cxn>
                      <a:cxn ang="0">
                        <a:pos x="T6" y="T7"/>
                      </a:cxn>
                      <a:cxn ang="0">
                        <a:pos x="T8" y="T9"/>
                      </a:cxn>
                      <a:cxn ang="0">
                        <a:pos x="T10" y="T11"/>
                      </a:cxn>
                    </a:cxnLst>
                    <a:rect l="0" t="0" r="r" b="b"/>
                    <a:pathLst>
                      <a:path w="213" h="133">
                        <a:moveTo>
                          <a:pt x="0" y="132"/>
                        </a:moveTo>
                        <a:lnTo>
                          <a:pt x="53" y="89"/>
                        </a:lnTo>
                        <a:lnTo>
                          <a:pt x="60" y="109"/>
                        </a:lnTo>
                        <a:lnTo>
                          <a:pt x="145" y="36"/>
                        </a:lnTo>
                        <a:lnTo>
                          <a:pt x="148" y="50"/>
                        </a:lnTo>
                        <a:lnTo>
                          <a:pt x="212" y="0"/>
                        </a:lnTo>
                      </a:path>
                    </a:pathLst>
                  </a:custGeom>
                  <a:noFill/>
                  <a:ln w="12700" cap="rnd" cmpd="sng">
                    <a:solidFill>
                      <a:srgbClr val="FF0033"/>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Freeform 38"/>
                  <p:cNvSpPr>
                    <a:spLocks/>
                  </p:cNvSpPr>
                  <p:nvPr/>
                </p:nvSpPr>
                <p:spPr bwMode="auto">
                  <a:xfrm>
                    <a:off x="2305" y="1215"/>
                    <a:ext cx="149" cy="203"/>
                  </a:xfrm>
                  <a:custGeom>
                    <a:avLst/>
                    <a:gdLst>
                      <a:gd name="T0" fmla="*/ 0 w 149"/>
                      <a:gd name="T1" fmla="*/ 202 h 203"/>
                      <a:gd name="T2" fmla="*/ 22 w 149"/>
                      <a:gd name="T3" fmla="*/ 146 h 203"/>
                      <a:gd name="T4" fmla="*/ 44 w 149"/>
                      <a:gd name="T5" fmla="*/ 162 h 203"/>
                      <a:gd name="T6" fmla="*/ 91 w 149"/>
                      <a:gd name="T7" fmla="*/ 56 h 203"/>
                      <a:gd name="T8" fmla="*/ 114 w 149"/>
                      <a:gd name="T9" fmla="*/ 73 h 203"/>
                      <a:gd name="T10" fmla="*/ 148 w 149"/>
                      <a:gd name="T11" fmla="*/ 0 h 203"/>
                    </a:gdLst>
                    <a:ahLst/>
                    <a:cxnLst>
                      <a:cxn ang="0">
                        <a:pos x="T0" y="T1"/>
                      </a:cxn>
                      <a:cxn ang="0">
                        <a:pos x="T2" y="T3"/>
                      </a:cxn>
                      <a:cxn ang="0">
                        <a:pos x="T4" y="T5"/>
                      </a:cxn>
                      <a:cxn ang="0">
                        <a:pos x="T6" y="T7"/>
                      </a:cxn>
                      <a:cxn ang="0">
                        <a:pos x="T8" y="T9"/>
                      </a:cxn>
                      <a:cxn ang="0">
                        <a:pos x="T10" y="T11"/>
                      </a:cxn>
                    </a:cxnLst>
                    <a:rect l="0" t="0" r="r" b="b"/>
                    <a:pathLst>
                      <a:path w="149" h="203">
                        <a:moveTo>
                          <a:pt x="0" y="202"/>
                        </a:moveTo>
                        <a:lnTo>
                          <a:pt x="22" y="146"/>
                        </a:lnTo>
                        <a:lnTo>
                          <a:pt x="44" y="162"/>
                        </a:lnTo>
                        <a:lnTo>
                          <a:pt x="91" y="56"/>
                        </a:lnTo>
                        <a:lnTo>
                          <a:pt x="114" y="73"/>
                        </a:lnTo>
                        <a:lnTo>
                          <a:pt x="148" y="0"/>
                        </a:lnTo>
                      </a:path>
                    </a:pathLst>
                  </a:custGeom>
                  <a:noFill/>
                  <a:ln w="12700" cap="rnd" cmpd="sng">
                    <a:solidFill>
                      <a:srgbClr val="FF0033"/>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Freeform 39"/>
                  <p:cNvSpPr>
                    <a:spLocks/>
                  </p:cNvSpPr>
                  <p:nvPr/>
                </p:nvSpPr>
                <p:spPr bwMode="auto">
                  <a:xfrm>
                    <a:off x="2083" y="1215"/>
                    <a:ext cx="150" cy="203"/>
                  </a:xfrm>
                  <a:custGeom>
                    <a:avLst/>
                    <a:gdLst>
                      <a:gd name="T0" fmla="*/ 149 w 150"/>
                      <a:gd name="T1" fmla="*/ 202 h 203"/>
                      <a:gd name="T2" fmla="*/ 127 w 150"/>
                      <a:gd name="T3" fmla="*/ 146 h 203"/>
                      <a:gd name="T4" fmla="*/ 101 w 150"/>
                      <a:gd name="T5" fmla="*/ 162 h 203"/>
                      <a:gd name="T6" fmla="*/ 54 w 150"/>
                      <a:gd name="T7" fmla="*/ 56 h 203"/>
                      <a:gd name="T8" fmla="*/ 35 w 150"/>
                      <a:gd name="T9" fmla="*/ 73 h 203"/>
                      <a:gd name="T10" fmla="*/ 0 w 150"/>
                      <a:gd name="T11" fmla="*/ 0 h 203"/>
                    </a:gdLst>
                    <a:ahLst/>
                    <a:cxnLst>
                      <a:cxn ang="0">
                        <a:pos x="T0" y="T1"/>
                      </a:cxn>
                      <a:cxn ang="0">
                        <a:pos x="T2" y="T3"/>
                      </a:cxn>
                      <a:cxn ang="0">
                        <a:pos x="T4" y="T5"/>
                      </a:cxn>
                      <a:cxn ang="0">
                        <a:pos x="T6" y="T7"/>
                      </a:cxn>
                      <a:cxn ang="0">
                        <a:pos x="T8" y="T9"/>
                      </a:cxn>
                      <a:cxn ang="0">
                        <a:pos x="T10" y="T11"/>
                      </a:cxn>
                    </a:cxnLst>
                    <a:rect l="0" t="0" r="r" b="b"/>
                    <a:pathLst>
                      <a:path w="150" h="203">
                        <a:moveTo>
                          <a:pt x="149" y="202"/>
                        </a:moveTo>
                        <a:lnTo>
                          <a:pt x="127" y="146"/>
                        </a:lnTo>
                        <a:lnTo>
                          <a:pt x="101" y="162"/>
                        </a:lnTo>
                        <a:lnTo>
                          <a:pt x="54" y="56"/>
                        </a:lnTo>
                        <a:lnTo>
                          <a:pt x="35" y="73"/>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Freeform 40"/>
                  <p:cNvSpPr>
                    <a:spLocks/>
                  </p:cNvSpPr>
                  <p:nvPr/>
                </p:nvSpPr>
                <p:spPr bwMode="auto">
                  <a:xfrm>
                    <a:off x="1928" y="1314"/>
                    <a:ext cx="210" cy="134"/>
                  </a:xfrm>
                  <a:custGeom>
                    <a:avLst/>
                    <a:gdLst>
                      <a:gd name="T0" fmla="*/ 209 w 210"/>
                      <a:gd name="T1" fmla="*/ 133 h 134"/>
                      <a:gd name="T2" fmla="*/ 152 w 210"/>
                      <a:gd name="T3" fmla="*/ 83 h 134"/>
                      <a:gd name="T4" fmla="*/ 152 w 210"/>
                      <a:gd name="T5" fmla="*/ 106 h 134"/>
                      <a:gd name="T6" fmla="*/ 67 w 210"/>
                      <a:gd name="T7" fmla="*/ 30 h 134"/>
                      <a:gd name="T8" fmla="*/ 60 w 210"/>
                      <a:gd name="T9" fmla="*/ 50 h 134"/>
                      <a:gd name="T10" fmla="*/ 0 w 210"/>
                      <a:gd name="T11" fmla="*/ 0 h 134"/>
                    </a:gdLst>
                    <a:ahLst/>
                    <a:cxnLst>
                      <a:cxn ang="0">
                        <a:pos x="T0" y="T1"/>
                      </a:cxn>
                      <a:cxn ang="0">
                        <a:pos x="T2" y="T3"/>
                      </a:cxn>
                      <a:cxn ang="0">
                        <a:pos x="T4" y="T5"/>
                      </a:cxn>
                      <a:cxn ang="0">
                        <a:pos x="T6" y="T7"/>
                      </a:cxn>
                      <a:cxn ang="0">
                        <a:pos x="T8" y="T9"/>
                      </a:cxn>
                      <a:cxn ang="0">
                        <a:pos x="T10" y="T11"/>
                      </a:cxn>
                    </a:cxnLst>
                    <a:rect l="0" t="0" r="r" b="b"/>
                    <a:pathLst>
                      <a:path w="210" h="134">
                        <a:moveTo>
                          <a:pt x="209" y="133"/>
                        </a:moveTo>
                        <a:lnTo>
                          <a:pt x="152" y="83"/>
                        </a:lnTo>
                        <a:lnTo>
                          <a:pt x="152" y="106"/>
                        </a:lnTo>
                        <a:lnTo>
                          <a:pt x="67" y="30"/>
                        </a:lnTo>
                        <a:lnTo>
                          <a:pt x="60" y="50"/>
                        </a:lnTo>
                        <a:lnTo>
                          <a:pt x="0" y="0"/>
                        </a:lnTo>
                      </a:path>
                    </a:pathLst>
                  </a:custGeom>
                  <a:noFill/>
                  <a:ln w="12700" cap="rnd" cmpd="sng">
                    <a:solidFill>
                      <a:srgbClr val="FF0033"/>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41"/>
                <p:cNvGrpSpPr>
                  <a:grpSpLocks/>
                </p:cNvGrpSpPr>
                <p:nvPr/>
              </p:nvGrpSpPr>
              <p:grpSpPr bwMode="auto">
                <a:xfrm>
                  <a:off x="619" y="1849"/>
                  <a:ext cx="135" cy="1069"/>
                  <a:chOff x="2203" y="1474"/>
                  <a:chExt cx="135" cy="1069"/>
                </a:xfrm>
              </p:grpSpPr>
              <p:sp>
                <p:nvSpPr>
                  <p:cNvPr id="84" name="Line 42"/>
                  <p:cNvSpPr>
                    <a:spLocks noChangeShapeType="1"/>
                  </p:cNvSpPr>
                  <p:nvPr/>
                </p:nvSpPr>
                <p:spPr bwMode="auto">
                  <a:xfrm>
                    <a:off x="2254" y="1856"/>
                    <a:ext cx="38" cy="0"/>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43"/>
                  <p:cNvGrpSpPr>
                    <a:grpSpLocks/>
                  </p:cNvGrpSpPr>
                  <p:nvPr/>
                </p:nvGrpSpPr>
                <p:grpSpPr bwMode="auto">
                  <a:xfrm>
                    <a:off x="2203" y="1474"/>
                    <a:ext cx="135" cy="1069"/>
                    <a:chOff x="2203" y="1474"/>
                    <a:chExt cx="135" cy="1069"/>
                  </a:xfrm>
                </p:grpSpPr>
                <p:sp>
                  <p:nvSpPr>
                    <p:cNvPr id="86" name="Line 44"/>
                    <p:cNvSpPr>
                      <a:spLocks noChangeShapeType="1"/>
                    </p:cNvSpPr>
                    <p:nvPr/>
                  </p:nvSpPr>
                  <p:spPr bwMode="auto">
                    <a:xfrm flipV="1">
                      <a:off x="2273" y="1483"/>
                      <a:ext cx="0" cy="215"/>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45"/>
                    <p:cNvSpPr>
                      <a:spLocks noChangeShapeType="1"/>
                    </p:cNvSpPr>
                    <p:nvPr/>
                  </p:nvSpPr>
                  <p:spPr bwMode="auto">
                    <a:xfrm flipV="1">
                      <a:off x="2203" y="1694"/>
                      <a:ext cx="53" cy="849"/>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46"/>
                    <p:cNvSpPr>
                      <a:spLocks noChangeShapeType="1"/>
                    </p:cNvSpPr>
                    <p:nvPr/>
                  </p:nvSpPr>
                  <p:spPr bwMode="auto">
                    <a:xfrm>
                      <a:off x="2285" y="1694"/>
                      <a:ext cx="53" cy="849"/>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47"/>
                    <p:cNvSpPr>
                      <a:spLocks noChangeShapeType="1"/>
                    </p:cNvSpPr>
                    <p:nvPr/>
                  </p:nvSpPr>
                  <p:spPr bwMode="auto">
                    <a:xfrm>
                      <a:off x="2210" y="2523"/>
                      <a:ext cx="126" cy="0"/>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48"/>
                    <p:cNvSpPr>
                      <a:spLocks noChangeShapeType="1"/>
                    </p:cNvSpPr>
                    <p:nvPr/>
                  </p:nvSpPr>
                  <p:spPr bwMode="auto">
                    <a:xfrm>
                      <a:off x="2226" y="2292"/>
                      <a:ext cx="98" cy="0"/>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49"/>
                    <p:cNvSpPr>
                      <a:spLocks noChangeShapeType="1"/>
                    </p:cNvSpPr>
                    <p:nvPr/>
                  </p:nvSpPr>
                  <p:spPr bwMode="auto">
                    <a:xfrm>
                      <a:off x="2223" y="2295"/>
                      <a:ext cx="114" cy="235"/>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50"/>
                    <p:cNvSpPr>
                      <a:spLocks noChangeShapeType="1"/>
                    </p:cNvSpPr>
                    <p:nvPr/>
                  </p:nvSpPr>
                  <p:spPr bwMode="auto">
                    <a:xfrm flipV="1">
                      <a:off x="2213" y="2292"/>
                      <a:ext cx="110" cy="235"/>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51"/>
                    <p:cNvSpPr>
                      <a:spLocks noChangeShapeType="1"/>
                    </p:cNvSpPr>
                    <p:nvPr/>
                  </p:nvSpPr>
                  <p:spPr bwMode="auto">
                    <a:xfrm>
                      <a:off x="2238" y="2064"/>
                      <a:ext cx="70" cy="0"/>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52"/>
                    <p:cNvSpPr>
                      <a:spLocks noChangeShapeType="1"/>
                    </p:cNvSpPr>
                    <p:nvPr/>
                  </p:nvSpPr>
                  <p:spPr bwMode="auto">
                    <a:xfrm>
                      <a:off x="2238" y="2064"/>
                      <a:ext cx="82" cy="225"/>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53"/>
                    <p:cNvSpPr>
                      <a:spLocks noChangeShapeType="1"/>
                    </p:cNvSpPr>
                    <p:nvPr/>
                  </p:nvSpPr>
                  <p:spPr bwMode="auto">
                    <a:xfrm flipV="1">
                      <a:off x="2222" y="2064"/>
                      <a:ext cx="85" cy="221"/>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54"/>
                    <p:cNvSpPr>
                      <a:spLocks noChangeShapeType="1"/>
                    </p:cNvSpPr>
                    <p:nvPr/>
                  </p:nvSpPr>
                  <p:spPr bwMode="auto">
                    <a:xfrm>
                      <a:off x="2247" y="1856"/>
                      <a:ext cx="63" cy="208"/>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55"/>
                    <p:cNvSpPr>
                      <a:spLocks noChangeShapeType="1"/>
                    </p:cNvSpPr>
                    <p:nvPr/>
                  </p:nvSpPr>
                  <p:spPr bwMode="auto">
                    <a:xfrm flipV="1">
                      <a:off x="2235" y="1853"/>
                      <a:ext cx="59" cy="211"/>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56"/>
                    <p:cNvSpPr>
                      <a:spLocks noChangeShapeType="1"/>
                    </p:cNvSpPr>
                    <p:nvPr/>
                  </p:nvSpPr>
                  <p:spPr bwMode="auto">
                    <a:xfrm flipV="1">
                      <a:off x="2248" y="1698"/>
                      <a:ext cx="37" cy="158"/>
                    </a:xfrm>
                    <a:prstGeom prst="line">
                      <a:avLst/>
                    </a:prstGeom>
                    <a:noFill/>
                    <a:ln w="12700">
                      <a:solidFill>
                        <a:srgbClr val="000066"/>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Oval 57"/>
                    <p:cNvSpPr>
                      <a:spLocks noChangeArrowheads="1"/>
                    </p:cNvSpPr>
                    <p:nvPr/>
                  </p:nvSpPr>
                  <p:spPr bwMode="auto">
                    <a:xfrm>
                      <a:off x="2261" y="1474"/>
                      <a:ext cx="27" cy="15"/>
                    </a:xfrm>
                    <a:prstGeom prst="ellipse">
                      <a:avLst/>
                    </a:prstGeom>
                    <a:solidFill>
                      <a:srgbClr val="FF0033"/>
                    </a:solidFill>
                    <a:ln w="12700">
                      <a:solidFill>
                        <a:srgbClr val="00006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pic>
            <p:nvPicPr>
              <p:cNvPr id="74" name="Picture 219" descr="汽车"/>
              <p:cNvPicPr>
                <a:picLocks noChangeAspect="1" noChangeArrowheads="1"/>
              </p:cNvPicPr>
              <p:nvPr/>
            </p:nvPicPr>
            <p:blipFill>
              <a:blip r:embed="rId4" cstate="print">
                <a:clrChange>
                  <a:clrFrom>
                    <a:srgbClr val="FEFEFE"/>
                  </a:clrFrom>
                  <a:clrTo>
                    <a:srgbClr val="FEFEFE">
                      <a:alpha val="0"/>
                    </a:srgbClr>
                  </a:clrTo>
                </a:clrChange>
                <a:extLst>
                  <a:ext uri="{28A0092B-C50C-407E-A947-70E740481C1C}">
                    <a14:useLocalDpi xmlns="" xmlns:a14="http://schemas.microsoft.com/office/drawing/2010/main" val="0"/>
                  </a:ext>
                </a:extLst>
              </a:blip>
              <a:srcRect/>
              <a:stretch>
                <a:fillRect/>
              </a:stretch>
            </p:blipFill>
            <p:spPr bwMode="auto">
              <a:xfrm>
                <a:off x="927903" y="1865521"/>
                <a:ext cx="544459" cy="165984"/>
              </a:xfrm>
              <a:prstGeom prst="rect">
                <a:avLst/>
              </a:prstGeom>
              <a:noFill/>
              <a:extLst>
                <a:ext uri="{909E8E84-426E-40DD-AFC4-6F175D3DCCD1}">
                  <a14:hiddenFill xmlns="" xmlns:a14="http://schemas.microsoft.com/office/drawing/2010/main">
                    <a:solidFill>
                      <a:srgbClr val="FFFFFF"/>
                    </a:solidFill>
                  </a14:hiddenFill>
                </a:ext>
              </a:extLst>
            </p:spPr>
          </p:pic>
          <p:pic>
            <p:nvPicPr>
              <p:cNvPr id="75" name="Picture 342" descr="generic_lapto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40881" y="1581826"/>
                <a:ext cx="331180" cy="32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 name="图片 75"/>
              <p:cNvPicPr>
                <a:picLocks noChangeAspect="1"/>
              </p:cNvPicPr>
              <p:nvPr/>
            </p:nvPicPr>
            <p:blipFill>
              <a:blip r:embed="rId6" cstate="print"/>
              <a:stretch>
                <a:fillRect/>
              </a:stretch>
            </p:blipFill>
            <p:spPr>
              <a:xfrm>
                <a:off x="1369509" y="1511773"/>
                <a:ext cx="207360" cy="376272"/>
              </a:xfrm>
              <a:prstGeom prst="rect">
                <a:avLst/>
              </a:prstGeom>
            </p:spPr>
          </p:pic>
          <p:pic>
            <p:nvPicPr>
              <p:cNvPr id="77" name="图片 76"/>
              <p:cNvPicPr>
                <a:picLocks noChangeAspect="1"/>
              </p:cNvPicPr>
              <p:nvPr/>
            </p:nvPicPr>
            <p:blipFill>
              <a:blip r:embed="rId7" cstate="print"/>
              <a:stretch>
                <a:fillRect/>
              </a:stretch>
            </p:blipFill>
            <p:spPr>
              <a:xfrm>
                <a:off x="1634431" y="1948513"/>
                <a:ext cx="207360" cy="376272"/>
              </a:xfrm>
              <a:prstGeom prst="rect">
                <a:avLst/>
              </a:prstGeom>
            </p:spPr>
          </p:pic>
          <p:cxnSp>
            <p:nvCxnSpPr>
              <p:cNvPr id="78" name="直接连接符 77"/>
              <p:cNvCxnSpPr>
                <a:endCxn id="92" idx="1"/>
              </p:cNvCxnSpPr>
              <p:nvPr/>
            </p:nvCxnSpPr>
            <p:spPr>
              <a:xfrm flipH="1" flipV="1">
                <a:off x="2160571" y="2074158"/>
                <a:ext cx="510379" cy="198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801"/>
              <p:cNvGrpSpPr>
                <a:grpSpLocks/>
              </p:cNvGrpSpPr>
              <p:nvPr/>
            </p:nvGrpSpPr>
            <p:grpSpPr bwMode="auto">
              <a:xfrm>
                <a:off x="2593490" y="2058898"/>
                <a:ext cx="365666" cy="238486"/>
                <a:chOff x="1602" y="2976"/>
                <a:chExt cx="270" cy="253"/>
              </a:xfrm>
            </p:grpSpPr>
            <p:sp>
              <p:nvSpPr>
                <p:cNvPr id="80" name="AutoShape 802"/>
                <p:cNvSpPr>
                  <a:spLocks noChangeArrowheads="1"/>
                </p:cNvSpPr>
                <p:nvPr/>
              </p:nvSpPr>
              <p:spPr bwMode="auto">
                <a:xfrm>
                  <a:off x="1602" y="2976"/>
                  <a:ext cx="270" cy="253"/>
                </a:xfrm>
                <a:prstGeom prst="can">
                  <a:avLst>
                    <a:gd name="adj" fmla="val 50000"/>
                  </a:avLst>
                </a:prstGeom>
                <a:gradFill rotWithShape="0">
                  <a:gsLst>
                    <a:gs pos="0">
                      <a:srgbClr val="FF9933"/>
                    </a:gs>
                    <a:gs pos="100000">
                      <a:srgbClr val="993300"/>
                    </a:gs>
                  </a:gsLst>
                  <a:lin ang="0" scaled="1"/>
                </a:gradFill>
                <a:ln>
                  <a:noFill/>
                </a:ln>
                <a:effectLst/>
                <a:extLst>
                  <a:ext uri="{91240B29-F687-4F45-9708-019B960494DF}">
                    <a14:hiddenLine xmlns="" xmlns:a14="http://schemas.microsoft.com/office/drawing/2010/main" w="38100">
                      <a:solidFill>
                        <a:srgbClr val="000000"/>
                      </a:solidFill>
                      <a:round/>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lIns="55771" tIns="27886" rIns="55771" bIns="27886" anchor="ctr"/>
                <a:lstStyle/>
                <a:p>
                  <a:pPr algn="ctr"/>
                  <a:endParaRPr kumimoji="1" lang="en-US" altLang="ja-JP" sz="1200">
                    <a:solidFill>
                      <a:srgbClr val="000000"/>
                    </a:solidFill>
                    <a:latin typeface="Arial Narrow" panose="020B0606020202030204" pitchFamily="34" charset="0"/>
                    <a:ea typeface="MS PGothic" panose="020B0600070205080204" pitchFamily="34" charset="-128"/>
                  </a:endParaRPr>
                </a:p>
              </p:txBody>
            </p:sp>
            <p:sp>
              <p:nvSpPr>
                <p:cNvPr id="81" name="AutoShape 803"/>
                <p:cNvSpPr>
                  <a:spLocks noChangeArrowheads="1"/>
                </p:cNvSpPr>
                <p:nvPr/>
              </p:nvSpPr>
              <p:spPr bwMode="auto">
                <a:xfrm>
                  <a:off x="1636" y="2982"/>
                  <a:ext cx="202" cy="102"/>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FFFFCC"/>
                </a:solidFill>
                <a:ln>
                  <a:noFill/>
                </a:ln>
                <a:effectLst>
                  <a:outerShdw dist="12700" dir="5400000" algn="ctr" rotWithShape="0">
                    <a:srgbClr val="000000"/>
                  </a:outerShdw>
                </a:effectLst>
                <a:extLst>
                  <a:ext uri="{91240B29-F687-4F45-9708-019B960494DF}">
                    <a14:hiddenLine xmlns="" xmlns:a14="http://schemas.microsoft.com/office/drawing/2010/main" w="38100">
                      <a:solidFill>
                        <a:srgbClr val="000000"/>
                      </a:solidFill>
                      <a:miter lim="800000"/>
                      <a:headEnd/>
                      <a:tailEnd/>
                    </a14:hiddenLine>
                  </a:ext>
                </a:extLst>
              </p:spPr>
              <p:txBody>
                <a:bodyPr anchor="ctr"/>
                <a:lstStyle/>
                <a:p>
                  <a:endParaRPr lang="zh-CN" altLang="en-US"/>
                </a:p>
              </p:txBody>
            </p:sp>
          </p:grpSp>
        </p:grpSp>
        <p:sp>
          <p:nvSpPr>
            <p:cNvPr id="71" name="Text Box 48"/>
            <p:cNvSpPr txBox="1">
              <a:spLocks noChangeArrowheads="1"/>
            </p:cNvSpPr>
            <p:nvPr/>
          </p:nvSpPr>
          <p:spPr bwMode="auto">
            <a:xfrm>
              <a:off x="6116581" y="2760369"/>
              <a:ext cx="1172116"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dirty="0" smtClean="0">
                  <a:ea typeface="黑体" panose="02010609060101010101" pitchFamily="49" charset="-122"/>
                </a:rPr>
                <a:t>蜂窝移动通信网</a:t>
              </a:r>
              <a:endParaRPr kumimoji="1" lang="zh-CN" altLang="en-US" sz="1100" dirty="0">
                <a:ea typeface="黑体" panose="02010609060101010101" pitchFamily="49" charset="-122"/>
              </a:endParaRPr>
            </a:p>
          </p:txBody>
        </p:sp>
      </p:grpSp>
      <p:grpSp>
        <p:nvGrpSpPr>
          <p:cNvPr id="14" name="组合 105"/>
          <p:cNvGrpSpPr/>
          <p:nvPr/>
        </p:nvGrpSpPr>
        <p:grpSpPr>
          <a:xfrm>
            <a:off x="1905697" y="3391468"/>
            <a:ext cx="4395812" cy="1993807"/>
            <a:chOff x="2074548" y="2367611"/>
            <a:chExt cx="4395812" cy="1993807"/>
          </a:xfrm>
        </p:grpSpPr>
        <p:sp>
          <p:nvSpPr>
            <p:cNvPr id="107" name="椭圆 106"/>
            <p:cNvSpPr/>
            <p:nvPr/>
          </p:nvSpPr>
          <p:spPr>
            <a:xfrm>
              <a:off x="2074548" y="2367611"/>
              <a:ext cx="4395812" cy="1993807"/>
            </a:xfrm>
            <a:prstGeom prst="ellipse">
              <a:avLst/>
            </a:prstGeom>
            <a:solidFill>
              <a:srgbClr val="F4F4FA"/>
            </a:solidFill>
            <a:ln w="19050">
              <a:solidFill>
                <a:srgbClr val="D7D7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5" name="组合 107"/>
            <p:cNvGrpSpPr/>
            <p:nvPr/>
          </p:nvGrpSpPr>
          <p:grpSpPr>
            <a:xfrm>
              <a:off x="2245803" y="2764324"/>
              <a:ext cx="1560025" cy="834663"/>
              <a:chOff x="3087051" y="2529247"/>
              <a:chExt cx="1560025" cy="834663"/>
            </a:xfrm>
          </p:grpSpPr>
          <p:pic>
            <p:nvPicPr>
              <p:cNvPr id="160" name="Picture 70"/>
              <p:cNvPicPr>
                <a:picLocks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1" name="Text Box 48"/>
              <p:cNvSpPr txBox="1">
                <a:spLocks noChangeArrowheads="1"/>
              </p:cNvSpPr>
              <p:nvPr/>
            </p:nvSpPr>
            <p:spPr bwMode="auto">
              <a:xfrm>
                <a:off x="3298049" y="2529247"/>
                <a:ext cx="1284326"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smtClean="0">
                    <a:ea typeface="黑体" panose="02010609060101010101" pitchFamily="49" charset="-122"/>
                  </a:rPr>
                  <a:t>local/regional ISP</a:t>
                </a:r>
                <a:endParaRPr kumimoji="1" lang="zh-CN" altLang="en-US" sz="1100" dirty="0">
                  <a:ea typeface="黑体" panose="02010609060101010101" pitchFamily="49" charset="-122"/>
                </a:endParaRPr>
              </a:p>
            </p:txBody>
          </p:sp>
          <p:cxnSp>
            <p:nvCxnSpPr>
              <p:cNvPr id="162" name="直接连接符 161"/>
              <p:cNvCxnSpPr>
                <a:stCxn id="165" idx="0"/>
                <a:endCxn id="166"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65" idx="0"/>
                <a:endCxn id="167"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65"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66"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67"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grpSp>
          <p:nvGrpSpPr>
            <p:cNvPr id="26" name="组合 108"/>
            <p:cNvGrpSpPr/>
            <p:nvPr/>
          </p:nvGrpSpPr>
          <p:grpSpPr>
            <a:xfrm>
              <a:off x="3855520" y="2418376"/>
              <a:ext cx="1924541" cy="1287992"/>
              <a:chOff x="4123744" y="2345224"/>
              <a:chExt cx="1924541" cy="1287992"/>
            </a:xfrm>
          </p:grpSpPr>
          <p:grpSp>
            <p:nvGrpSpPr>
              <p:cNvPr id="27" name="Group 42"/>
              <p:cNvGrpSpPr>
                <a:grpSpLocks/>
              </p:cNvGrpSpPr>
              <p:nvPr/>
            </p:nvGrpSpPr>
            <p:grpSpPr bwMode="auto">
              <a:xfrm>
                <a:off x="4123744" y="2528880"/>
                <a:ext cx="1924541" cy="1104336"/>
                <a:chOff x="3611" y="1812"/>
                <a:chExt cx="1736" cy="1043"/>
              </a:xfrm>
            </p:grpSpPr>
            <p:grpSp>
              <p:nvGrpSpPr>
                <p:cNvPr id="29" name="Group 43"/>
                <p:cNvGrpSpPr>
                  <a:grpSpLocks/>
                </p:cNvGrpSpPr>
                <p:nvPr/>
              </p:nvGrpSpPr>
              <p:grpSpPr bwMode="auto">
                <a:xfrm>
                  <a:off x="3611" y="1816"/>
                  <a:ext cx="1730" cy="1034"/>
                  <a:chOff x="3611" y="1816"/>
                  <a:chExt cx="1730" cy="1034"/>
                </a:xfrm>
              </p:grpSpPr>
              <p:sp>
                <p:nvSpPr>
                  <p:cNvPr id="151" name="Oval 44"/>
                  <p:cNvSpPr>
                    <a:spLocks noChangeArrowheads="1"/>
                  </p:cNvSpPr>
                  <p:nvPr/>
                </p:nvSpPr>
                <p:spPr bwMode="auto">
                  <a:xfrm>
                    <a:off x="4202" y="1816"/>
                    <a:ext cx="754" cy="428"/>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2" name="Oval 45"/>
                  <p:cNvSpPr>
                    <a:spLocks noChangeArrowheads="1"/>
                  </p:cNvSpPr>
                  <p:nvPr/>
                </p:nvSpPr>
                <p:spPr bwMode="auto">
                  <a:xfrm>
                    <a:off x="3787" y="1929"/>
                    <a:ext cx="578" cy="427"/>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3" name="Oval 46"/>
                  <p:cNvSpPr>
                    <a:spLocks noChangeArrowheads="1"/>
                  </p:cNvSpPr>
                  <p:nvPr/>
                </p:nvSpPr>
                <p:spPr bwMode="auto">
                  <a:xfrm>
                    <a:off x="3611" y="2186"/>
                    <a:ext cx="390" cy="349"/>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4" name="Oval 47"/>
                  <p:cNvSpPr>
                    <a:spLocks noChangeArrowheads="1"/>
                  </p:cNvSpPr>
                  <p:nvPr/>
                </p:nvSpPr>
                <p:spPr bwMode="auto">
                  <a:xfrm>
                    <a:off x="3729" y="2340"/>
                    <a:ext cx="586" cy="378"/>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5" name="Oval 48"/>
                  <p:cNvSpPr>
                    <a:spLocks noChangeArrowheads="1"/>
                  </p:cNvSpPr>
                  <p:nvPr/>
                </p:nvSpPr>
                <p:spPr bwMode="auto">
                  <a:xfrm>
                    <a:off x="4143" y="2402"/>
                    <a:ext cx="876" cy="448"/>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6" name="Oval 49"/>
                  <p:cNvSpPr>
                    <a:spLocks noChangeArrowheads="1"/>
                  </p:cNvSpPr>
                  <p:nvPr/>
                </p:nvSpPr>
                <p:spPr bwMode="auto">
                  <a:xfrm>
                    <a:off x="4701" y="1941"/>
                    <a:ext cx="561" cy="336"/>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7" name="Oval 50"/>
                  <p:cNvSpPr>
                    <a:spLocks noChangeArrowheads="1"/>
                  </p:cNvSpPr>
                  <p:nvPr/>
                </p:nvSpPr>
                <p:spPr bwMode="auto">
                  <a:xfrm>
                    <a:off x="4784" y="2157"/>
                    <a:ext cx="557" cy="336"/>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8" name="Oval 51"/>
                  <p:cNvSpPr>
                    <a:spLocks noChangeArrowheads="1"/>
                  </p:cNvSpPr>
                  <p:nvPr/>
                </p:nvSpPr>
                <p:spPr bwMode="auto">
                  <a:xfrm>
                    <a:off x="4734" y="2228"/>
                    <a:ext cx="553" cy="552"/>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9" name="Oval 52"/>
                  <p:cNvSpPr>
                    <a:spLocks noChangeArrowheads="1"/>
                  </p:cNvSpPr>
                  <p:nvPr/>
                </p:nvSpPr>
                <p:spPr bwMode="auto">
                  <a:xfrm>
                    <a:off x="3926" y="2061"/>
                    <a:ext cx="1122" cy="553"/>
                  </a:xfrm>
                  <a:prstGeom prst="ellipse">
                    <a:avLst/>
                  </a:pr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nvGrpSpPr>
                <p:cNvPr id="36" name="Group 53"/>
                <p:cNvGrpSpPr>
                  <a:grpSpLocks/>
                </p:cNvGrpSpPr>
                <p:nvPr/>
              </p:nvGrpSpPr>
              <p:grpSpPr bwMode="auto">
                <a:xfrm>
                  <a:off x="3611" y="1812"/>
                  <a:ext cx="1736" cy="1043"/>
                  <a:chOff x="3611" y="1812"/>
                  <a:chExt cx="1736" cy="1043"/>
                </a:xfrm>
              </p:grpSpPr>
              <p:sp>
                <p:nvSpPr>
                  <p:cNvPr id="135" name="Arc 54"/>
                  <p:cNvSpPr>
                    <a:spLocks/>
                  </p:cNvSpPr>
                  <p:nvPr/>
                </p:nvSpPr>
                <p:spPr bwMode="auto">
                  <a:xfrm>
                    <a:off x="4222" y="1812"/>
                    <a:ext cx="715" cy="216"/>
                  </a:xfrm>
                  <a:custGeom>
                    <a:avLst/>
                    <a:gdLst>
                      <a:gd name="G0" fmla="+- 20477 0 0"/>
                      <a:gd name="G1" fmla="+- 21600 0 0"/>
                      <a:gd name="G2" fmla="+- 21600 0 0"/>
                      <a:gd name="T0" fmla="*/ 0 w 40549"/>
                      <a:gd name="T1" fmla="*/ 14725 h 21600"/>
                      <a:gd name="T2" fmla="*/ 40549 w 40549"/>
                      <a:gd name="T3" fmla="*/ 13620 h 21600"/>
                      <a:gd name="T4" fmla="*/ 20477 w 40549"/>
                      <a:gd name="T5" fmla="*/ 21600 h 21600"/>
                    </a:gdLst>
                    <a:ahLst/>
                    <a:cxnLst>
                      <a:cxn ang="0">
                        <a:pos x="T0" y="T1"/>
                      </a:cxn>
                      <a:cxn ang="0">
                        <a:pos x="T2" y="T3"/>
                      </a:cxn>
                      <a:cxn ang="0">
                        <a:pos x="T4" y="T5"/>
                      </a:cxn>
                    </a:cxnLst>
                    <a:rect l="0" t="0" r="r" b="b"/>
                    <a:pathLst>
                      <a:path w="40549" h="21600" fill="none" extrusionOk="0">
                        <a:moveTo>
                          <a:pt x="0" y="14725"/>
                        </a:moveTo>
                        <a:cubicBezTo>
                          <a:pt x="2953" y="5927"/>
                          <a:pt x="11196" y="-1"/>
                          <a:pt x="20477" y="0"/>
                        </a:cubicBezTo>
                        <a:cubicBezTo>
                          <a:pt x="29325" y="0"/>
                          <a:pt x="37279" y="5397"/>
                          <a:pt x="40548" y="13620"/>
                        </a:cubicBezTo>
                      </a:path>
                      <a:path w="40549" h="21600" stroke="0" extrusionOk="0">
                        <a:moveTo>
                          <a:pt x="0" y="14725"/>
                        </a:moveTo>
                        <a:cubicBezTo>
                          <a:pt x="2953" y="5927"/>
                          <a:pt x="11196" y="-1"/>
                          <a:pt x="20477" y="0"/>
                        </a:cubicBezTo>
                        <a:cubicBezTo>
                          <a:pt x="29325" y="0"/>
                          <a:pt x="37279" y="5397"/>
                          <a:pt x="40548" y="13620"/>
                        </a:cubicBezTo>
                        <a:lnTo>
                          <a:pt x="20477" y="21600"/>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36" name="Arc 55"/>
                  <p:cNvSpPr>
                    <a:spLocks/>
                  </p:cNvSpPr>
                  <p:nvPr/>
                </p:nvSpPr>
                <p:spPr bwMode="auto">
                  <a:xfrm>
                    <a:off x="4226" y="1816"/>
                    <a:ext cx="707" cy="212"/>
                  </a:xfrm>
                  <a:custGeom>
                    <a:avLst/>
                    <a:gdLst>
                      <a:gd name="G0" fmla="+- 20460 0 0"/>
                      <a:gd name="G1" fmla="+- 21600 0 0"/>
                      <a:gd name="G2" fmla="+- 21600 0 0"/>
                      <a:gd name="T0" fmla="*/ 0 w 40509"/>
                      <a:gd name="T1" fmla="*/ 14674 h 21600"/>
                      <a:gd name="T2" fmla="*/ 40509 w 40509"/>
                      <a:gd name="T3" fmla="*/ 13564 h 21600"/>
                      <a:gd name="T4" fmla="*/ 20460 w 40509"/>
                      <a:gd name="T5" fmla="*/ 21600 h 21600"/>
                    </a:gdLst>
                    <a:ahLst/>
                    <a:cxnLst>
                      <a:cxn ang="0">
                        <a:pos x="T0" y="T1"/>
                      </a:cxn>
                      <a:cxn ang="0">
                        <a:pos x="T2" y="T3"/>
                      </a:cxn>
                      <a:cxn ang="0">
                        <a:pos x="T4" y="T5"/>
                      </a:cxn>
                    </a:cxnLst>
                    <a:rect l="0" t="0" r="r" b="b"/>
                    <a:pathLst>
                      <a:path w="40509" h="21600" fill="none" extrusionOk="0">
                        <a:moveTo>
                          <a:pt x="0" y="14674"/>
                        </a:moveTo>
                        <a:cubicBezTo>
                          <a:pt x="2969" y="5902"/>
                          <a:pt x="11199" y="-1"/>
                          <a:pt x="20460" y="0"/>
                        </a:cubicBezTo>
                        <a:cubicBezTo>
                          <a:pt x="29286" y="0"/>
                          <a:pt x="37225" y="5370"/>
                          <a:pt x="40509" y="13563"/>
                        </a:cubicBezTo>
                      </a:path>
                      <a:path w="40509" h="21600" stroke="0" extrusionOk="0">
                        <a:moveTo>
                          <a:pt x="0" y="14674"/>
                        </a:moveTo>
                        <a:cubicBezTo>
                          <a:pt x="2969" y="5902"/>
                          <a:pt x="11199" y="-1"/>
                          <a:pt x="20460" y="0"/>
                        </a:cubicBezTo>
                        <a:cubicBezTo>
                          <a:pt x="29286" y="0"/>
                          <a:pt x="37225" y="5370"/>
                          <a:pt x="40509" y="13563"/>
                        </a:cubicBezTo>
                        <a:lnTo>
                          <a:pt x="20460" y="21600"/>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37" name="Arc 56"/>
                  <p:cNvSpPr>
                    <a:spLocks/>
                  </p:cNvSpPr>
                  <p:nvPr/>
                </p:nvSpPr>
                <p:spPr bwMode="auto">
                  <a:xfrm>
                    <a:off x="3787" y="1924"/>
                    <a:ext cx="445" cy="263"/>
                  </a:xfrm>
                  <a:custGeom>
                    <a:avLst/>
                    <a:gdLst>
                      <a:gd name="G0" fmla="+- 21600 0 0"/>
                      <a:gd name="G1" fmla="+- 21600 0 0"/>
                      <a:gd name="G2" fmla="+- 21600 0 0"/>
                      <a:gd name="T0" fmla="*/ 509 w 32981"/>
                      <a:gd name="T1" fmla="*/ 26263 h 26263"/>
                      <a:gd name="T2" fmla="*/ 32981 w 32981"/>
                      <a:gd name="T3" fmla="*/ 3241 h 26263"/>
                      <a:gd name="T4" fmla="*/ 21600 w 32981"/>
                      <a:gd name="T5" fmla="*/ 21600 h 26263"/>
                    </a:gdLst>
                    <a:ahLst/>
                    <a:cxnLst>
                      <a:cxn ang="0">
                        <a:pos x="T0" y="T1"/>
                      </a:cxn>
                      <a:cxn ang="0">
                        <a:pos x="T2" y="T3"/>
                      </a:cxn>
                      <a:cxn ang="0">
                        <a:pos x="T4" y="T5"/>
                      </a:cxn>
                    </a:cxnLst>
                    <a:rect l="0" t="0" r="r" b="b"/>
                    <a:pathLst>
                      <a:path w="32981" h="26263" fill="none" extrusionOk="0">
                        <a:moveTo>
                          <a:pt x="509" y="26262"/>
                        </a:moveTo>
                        <a:cubicBezTo>
                          <a:pt x="170" y="24731"/>
                          <a:pt x="0" y="23168"/>
                          <a:pt x="0" y="21600"/>
                        </a:cubicBezTo>
                        <a:cubicBezTo>
                          <a:pt x="0" y="9670"/>
                          <a:pt x="9670" y="0"/>
                          <a:pt x="21600" y="0"/>
                        </a:cubicBezTo>
                        <a:cubicBezTo>
                          <a:pt x="25621" y="-1"/>
                          <a:pt x="29562" y="1122"/>
                          <a:pt x="32980" y="3241"/>
                        </a:cubicBezTo>
                      </a:path>
                      <a:path w="32981" h="26263" stroke="0" extrusionOk="0">
                        <a:moveTo>
                          <a:pt x="509" y="26262"/>
                        </a:moveTo>
                        <a:cubicBezTo>
                          <a:pt x="170" y="24731"/>
                          <a:pt x="0" y="23168"/>
                          <a:pt x="0" y="21600"/>
                        </a:cubicBezTo>
                        <a:cubicBezTo>
                          <a:pt x="0" y="9670"/>
                          <a:pt x="9670" y="0"/>
                          <a:pt x="21600" y="0"/>
                        </a:cubicBezTo>
                        <a:cubicBezTo>
                          <a:pt x="25621" y="-1"/>
                          <a:pt x="29562" y="1122"/>
                          <a:pt x="32980" y="3241"/>
                        </a:cubicBezTo>
                        <a:lnTo>
                          <a:pt x="21600" y="21600"/>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38" name="Arc 57"/>
                  <p:cNvSpPr>
                    <a:spLocks/>
                  </p:cNvSpPr>
                  <p:nvPr/>
                </p:nvSpPr>
                <p:spPr bwMode="auto">
                  <a:xfrm>
                    <a:off x="3791" y="1928"/>
                    <a:ext cx="438" cy="258"/>
                  </a:xfrm>
                  <a:custGeom>
                    <a:avLst/>
                    <a:gdLst>
                      <a:gd name="G0" fmla="+- 21600 0 0"/>
                      <a:gd name="G1" fmla="+- 21600 0 0"/>
                      <a:gd name="G2" fmla="+- 21600 0 0"/>
                      <a:gd name="T0" fmla="*/ 514 w 32940"/>
                      <a:gd name="T1" fmla="*/ 26284 h 26284"/>
                      <a:gd name="T2" fmla="*/ 32940 w 32940"/>
                      <a:gd name="T3" fmla="*/ 3216 h 26284"/>
                      <a:gd name="T4" fmla="*/ 21600 w 32940"/>
                      <a:gd name="T5" fmla="*/ 21600 h 26284"/>
                    </a:gdLst>
                    <a:ahLst/>
                    <a:cxnLst>
                      <a:cxn ang="0">
                        <a:pos x="T0" y="T1"/>
                      </a:cxn>
                      <a:cxn ang="0">
                        <a:pos x="T2" y="T3"/>
                      </a:cxn>
                      <a:cxn ang="0">
                        <a:pos x="T4" y="T5"/>
                      </a:cxn>
                    </a:cxnLst>
                    <a:rect l="0" t="0" r="r" b="b"/>
                    <a:pathLst>
                      <a:path w="32940" h="26284" fill="none" extrusionOk="0">
                        <a:moveTo>
                          <a:pt x="513" y="26284"/>
                        </a:moveTo>
                        <a:cubicBezTo>
                          <a:pt x="172" y="24746"/>
                          <a:pt x="0" y="23175"/>
                          <a:pt x="0" y="21600"/>
                        </a:cubicBezTo>
                        <a:cubicBezTo>
                          <a:pt x="0" y="9670"/>
                          <a:pt x="9670" y="0"/>
                          <a:pt x="21600" y="0"/>
                        </a:cubicBezTo>
                        <a:cubicBezTo>
                          <a:pt x="25605" y="-1"/>
                          <a:pt x="29531" y="1113"/>
                          <a:pt x="32939" y="3216"/>
                        </a:cubicBezTo>
                      </a:path>
                      <a:path w="32940" h="26284" stroke="0" extrusionOk="0">
                        <a:moveTo>
                          <a:pt x="513" y="26284"/>
                        </a:moveTo>
                        <a:cubicBezTo>
                          <a:pt x="172" y="24746"/>
                          <a:pt x="0" y="23175"/>
                          <a:pt x="0" y="21600"/>
                        </a:cubicBezTo>
                        <a:cubicBezTo>
                          <a:pt x="0" y="9670"/>
                          <a:pt x="9670" y="0"/>
                          <a:pt x="21600" y="0"/>
                        </a:cubicBezTo>
                        <a:cubicBezTo>
                          <a:pt x="25605" y="-1"/>
                          <a:pt x="29531" y="1113"/>
                          <a:pt x="32939" y="3216"/>
                        </a:cubicBezTo>
                        <a:lnTo>
                          <a:pt x="21600" y="21600"/>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39" name="Arc 58"/>
                  <p:cNvSpPr>
                    <a:spLocks/>
                  </p:cNvSpPr>
                  <p:nvPr/>
                </p:nvSpPr>
                <p:spPr bwMode="auto">
                  <a:xfrm>
                    <a:off x="3724" y="2518"/>
                    <a:ext cx="450" cy="205"/>
                  </a:xfrm>
                  <a:custGeom>
                    <a:avLst/>
                    <a:gdLst>
                      <a:gd name="G0" fmla="+- 21600 0 0"/>
                      <a:gd name="G1" fmla="+- 1044 0 0"/>
                      <a:gd name="G2" fmla="+- 21600 0 0"/>
                      <a:gd name="T0" fmla="*/ 32166 w 32166"/>
                      <a:gd name="T1" fmla="*/ 19883 h 22644"/>
                      <a:gd name="T2" fmla="*/ 25 w 32166"/>
                      <a:gd name="T3" fmla="*/ 0 h 22644"/>
                      <a:gd name="T4" fmla="*/ 21600 w 32166"/>
                      <a:gd name="T5" fmla="*/ 1044 h 22644"/>
                    </a:gdLst>
                    <a:ahLst/>
                    <a:cxnLst>
                      <a:cxn ang="0">
                        <a:pos x="T0" y="T1"/>
                      </a:cxn>
                      <a:cxn ang="0">
                        <a:pos x="T2" y="T3"/>
                      </a:cxn>
                      <a:cxn ang="0">
                        <a:pos x="T4" y="T5"/>
                      </a:cxn>
                    </a:cxnLst>
                    <a:rect l="0" t="0" r="r" b="b"/>
                    <a:pathLst>
                      <a:path w="32166" h="22644" fill="none" extrusionOk="0">
                        <a:moveTo>
                          <a:pt x="32166" y="19883"/>
                        </a:moveTo>
                        <a:cubicBezTo>
                          <a:pt x="28938" y="21693"/>
                          <a:pt x="25300" y="22643"/>
                          <a:pt x="21600" y="22644"/>
                        </a:cubicBezTo>
                        <a:cubicBezTo>
                          <a:pt x="9670" y="22644"/>
                          <a:pt x="0" y="12973"/>
                          <a:pt x="0" y="1044"/>
                        </a:cubicBezTo>
                        <a:cubicBezTo>
                          <a:pt x="-1" y="695"/>
                          <a:pt x="8" y="347"/>
                          <a:pt x="25" y="0"/>
                        </a:cubicBezTo>
                      </a:path>
                      <a:path w="32166" h="22644" stroke="0" extrusionOk="0">
                        <a:moveTo>
                          <a:pt x="32166" y="19883"/>
                        </a:moveTo>
                        <a:cubicBezTo>
                          <a:pt x="28938" y="21693"/>
                          <a:pt x="25300" y="22643"/>
                          <a:pt x="21600" y="22644"/>
                        </a:cubicBezTo>
                        <a:cubicBezTo>
                          <a:pt x="9670" y="22644"/>
                          <a:pt x="0" y="12973"/>
                          <a:pt x="0" y="1044"/>
                        </a:cubicBezTo>
                        <a:cubicBezTo>
                          <a:pt x="-1" y="695"/>
                          <a:pt x="8" y="347"/>
                          <a:pt x="25" y="0"/>
                        </a:cubicBezTo>
                        <a:lnTo>
                          <a:pt x="21600" y="1044"/>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40" name="Arc 59"/>
                  <p:cNvSpPr>
                    <a:spLocks/>
                  </p:cNvSpPr>
                  <p:nvPr/>
                </p:nvSpPr>
                <p:spPr bwMode="auto">
                  <a:xfrm>
                    <a:off x="3728" y="2518"/>
                    <a:ext cx="443" cy="201"/>
                  </a:xfrm>
                  <a:custGeom>
                    <a:avLst/>
                    <a:gdLst>
                      <a:gd name="G0" fmla="+- 21600 0 0"/>
                      <a:gd name="G1" fmla="+- 1052 0 0"/>
                      <a:gd name="G2" fmla="+- 21600 0 0"/>
                      <a:gd name="T0" fmla="*/ 32107 w 32107"/>
                      <a:gd name="T1" fmla="*/ 19924 h 22652"/>
                      <a:gd name="T2" fmla="*/ 26 w 32107"/>
                      <a:gd name="T3" fmla="*/ 0 h 22652"/>
                      <a:gd name="T4" fmla="*/ 21600 w 32107"/>
                      <a:gd name="T5" fmla="*/ 1052 h 22652"/>
                    </a:gdLst>
                    <a:ahLst/>
                    <a:cxnLst>
                      <a:cxn ang="0">
                        <a:pos x="T0" y="T1"/>
                      </a:cxn>
                      <a:cxn ang="0">
                        <a:pos x="T2" y="T3"/>
                      </a:cxn>
                      <a:cxn ang="0">
                        <a:pos x="T4" y="T5"/>
                      </a:cxn>
                    </a:cxnLst>
                    <a:rect l="0" t="0" r="r" b="b"/>
                    <a:pathLst>
                      <a:path w="32107" h="22652" fill="none" extrusionOk="0">
                        <a:moveTo>
                          <a:pt x="32107" y="19924"/>
                        </a:moveTo>
                        <a:cubicBezTo>
                          <a:pt x="28894" y="21713"/>
                          <a:pt x="25277" y="22651"/>
                          <a:pt x="21600" y="22652"/>
                        </a:cubicBezTo>
                        <a:cubicBezTo>
                          <a:pt x="9670" y="22652"/>
                          <a:pt x="0" y="12981"/>
                          <a:pt x="0" y="1052"/>
                        </a:cubicBezTo>
                        <a:cubicBezTo>
                          <a:pt x="-1" y="701"/>
                          <a:pt x="8" y="350"/>
                          <a:pt x="25" y="-1"/>
                        </a:cubicBezTo>
                      </a:path>
                      <a:path w="32107" h="22652" stroke="0" extrusionOk="0">
                        <a:moveTo>
                          <a:pt x="32107" y="19924"/>
                        </a:moveTo>
                        <a:cubicBezTo>
                          <a:pt x="28894" y="21713"/>
                          <a:pt x="25277" y="22651"/>
                          <a:pt x="21600" y="22652"/>
                        </a:cubicBezTo>
                        <a:cubicBezTo>
                          <a:pt x="9670" y="22652"/>
                          <a:pt x="0" y="12981"/>
                          <a:pt x="0" y="1052"/>
                        </a:cubicBezTo>
                        <a:cubicBezTo>
                          <a:pt x="-1" y="701"/>
                          <a:pt x="8" y="350"/>
                          <a:pt x="25" y="-1"/>
                        </a:cubicBezTo>
                        <a:lnTo>
                          <a:pt x="21600" y="1052"/>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41" name="Arc 60"/>
                  <p:cNvSpPr>
                    <a:spLocks/>
                  </p:cNvSpPr>
                  <p:nvPr/>
                </p:nvSpPr>
                <p:spPr bwMode="auto">
                  <a:xfrm>
                    <a:off x="4929" y="1937"/>
                    <a:ext cx="337" cy="252"/>
                  </a:xfrm>
                  <a:custGeom>
                    <a:avLst/>
                    <a:gdLst>
                      <a:gd name="G0" fmla="+- 4379 0 0"/>
                      <a:gd name="G1" fmla="+- 21600 0 0"/>
                      <a:gd name="G2" fmla="+- 21600 0 0"/>
                      <a:gd name="T0" fmla="*/ 0 w 25979"/>
                      <a:gd name="T1" fmla="*/ 449 h 32416"/>
                      <a:gd name="T2" fmla="*/ 23076 w 25979"/>
                      <a:gd name="T3" fmla="*/ 32416 h 32416"/>
                      <a:gd name="T4" fmla="*/ 4379 w 25979"/>
                      <a:gd name="T5" fmla="*/ 21600 h 32416"/>
                    </a:gdLst>
                    <a:ahLst/>
                    <a:cxnLst>
                      <a:cxn ang="0">
                        <a:pos x="T0" y="T1"/>
                      </a:cxn>
                      <a:cxn ang="0">
                        <a:pos x="T2" y="T3"/>
                      </a:cxn>
                      <a:cxn ang="0">
                        <a:pos x="T4" y="T5"/>
                      </a:cxn>
                    </a:cxnLst>
                    <a:rect l="0" t="0" r="r" b="b"/>
                    <a:pathLst>
                      <a:path w="25979" h="32416" fill="none" extrusionOk="0">
                        <a:moveTo>
                          <a:pt x="-1" y="448"/>
                        </a:moveTo>
                        <a:cubicBezTo>
                          <a:pt x="1440" y="150"/>
                          <a:pt x="2907" y="-1"/>
                          <a:pt x="4379" y="0"/>
                        </a:cubicBezTo>
                        <a:cubicBezTo>
                          <a:pt x="16308" y="0"/>
                          <a:pt x="25979" y="9670"/>
                          <a:pt x="25979" y="21600"/>
                        </a:cubicBezTo>
                        <a:cubicBezTo>
                          <a:pt x="25979" y="25397"/>
                          <a:pt x="24977" y="29128"/>
                          <a:pt x="23075" y="32415"/>
                        </a:cubicBezTo>
                      </a:path>
                      <a:path w="25979" h="32416" stroke="0" extrusionOk="0">
                        <a:moveTo>
                          <a:pt x="-1" y="448"/>
                        </a:moveTo>
                        <a:cubicBezTo>
                          <a:pt x="1440" y="150"/>
                          <a:pt x="2907" y="-1"/>
                          <a:pt x="4379" y="0"/>
                        </a:cubicBezTo>
                        <a:cubicBezTo>
                          <a:pt x="16308" y="0"/>
                          <a:pt x="25979" y="9670"/>
                          <a:pt x="25979" y="21600"/>
                        </a:cubicBezTo>
                        <a:cubicBezTo>
                          <a:pt x="25979" y="25397"/>
                          <a:pt x="24977" y="29128"/>
                          <a:pt x="23075" y="32415"/>
                        </a:cubicBezTo>
                        <a:lnTo>
                          <a:pt x="4379" y="21600"/>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42" name="Arc 61"/>
                  <p:cNvSpPr>
                    <a:spLocks/>
                  </p:cNvSpPr>
                  <p:nvPr/>
                </p:nvSpPr>
                <p:spPr bwMode="auto">
                  <a:xfrm>
                    <a:off x="4930" y="1941"/>
                    <a:ext cx="332" cy="247"/>
                  </a:xfrm>
                  <a:custGeom>
                    <a:avLst/>
                    <a:gdLst>
                      <a:gd name="G0" fmla="+- 4338 0 0"/>
                      <a:gd name="G1" fmla="+- 21600 0 0"/>
                      <a:gd name="G2" fmla="+- 21600 0 0"/>
                      <a:gd name="T0" fmla="*/ 0 w 25938"/>
                      <a:gd name="T1" fmla="*/ 440 h 32495"/>
                      <a:gd name="T2" fmla="*/ 22989 w 25938"/>
                      <a:gd name="T3" fmla="*/ 32495 h 32495"/>
                      <a:gd name="T4" fmla="*/ 4338 w 25938"/>
                      <a:gd name="T5" fmla="*/ 21600 h 32495"/>
                    </a:gdLst>
                    <a:ahLst/>
                    <a:cxnLst>
                      <a:cxn ang="0">
                        <a:pos x="T0" y="T1"/>
                      </a:cxn>
                      <a:cxn ang="0">
                        <a:pos x="T2" y="T3"/>
                      </a:cxn>
                      <a:cxn ang="0">
                        <a:pos x="T4" y="T5"/>
                      </a:cxn>
                    </a:cxnLst>
                    <a:rect l="0" t="0" r="r" b="b"/>
                    <a:pathLst>
                      <a:path w="25938" h="32495" fill="none" extrusionOk="0">
                        <a:moveTo>
                          <a:pt x="0" y="440"/>
                        </a:moveTo>
                        <a:cubicBezTo>
                          <a:pt x="1427" y="147"/>
                          <a:pt x="2880" y="-1"/>
                          <a:pt x="4338" y="0"/>
                        </a:cubicBezTo>
                        <a:cubicBezTo>
                          <a:pt x="16267" y="0"/>
                          <a:pt x="25938" y="9670"/>
                          <a:pt x="25938" y="21600"/>
                        </a:cubicBezTo>
                        <a:cubicBezTo>
                          <a:pt x="25938" y="25428"/>
                          <a:pt x="24920" y="29188"/>
                          <a:pt x="22988" y="32494"/>
                        </a:cubicBezTo>
                      </a:path>
                      <a:path w="25938" h="32495" stroke="0" extrusionOk="0">
                        <a:moveTo>
                          <a:pt x="0" y="440"/>
                        </a:moveTo>
                        <a:cubicBezTo>
                          <a:pt x="1427" y="147"/>
                          <a:pt x="2880" y="-1"/>
                          <a:pt x="4338" y="0"/>
                        </a:cubicBezTo>
                        <a:cubicBezTo>
                          <a:pt x="16267" y="0"/>
                          <a:pt x="25938" y="9670"/>
                          <a:pt x="25938" y="21600"/>
                        </a:cubicBezTo>
                        <a:cubicBezTo>
                          <a:pt x="25938" y="25428"/>
                          <a:pt x="24920" y="29188"/>
                          <a:pt x="22988" y="32494"/>
                        </a:cubicBezTo>
                        <a:lnTo>
                          <a:pt x="4338" y="21600"/>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43" name="Arc 62"/>
                  <p:cNvSpPr>
                    <a:spLocks/>
                  </p:cNvSpPr>
                  <p:nvPr/>
                </p:nvSpPr>
                <p:spPr bwMode="auto">
                  <a:xfrm>
                    <a:off x="5024" y="2184"/>
                    <a:ext cx="323" cy="250"/>
                  </a:xfrm>
                  <a:custGeom>
                    <a:avLst/>
                    <a:gdLst>
                      <a:gd name="G0" fmla="+- 0 0 0"/>
                      <a:gd name="G1" fmla="+- 16841 0 0"/>
                      <a:gd name="G2" fmla="+- 21600 0 0"/>
                      <a:gd name="T0" fmla="*/ 13525 w 21600"/>
                      <a:gd name="T1" fmla="*/ 0 h 29495"/>
                      <a:gd name="T2" fmla="*/ 17505 w 21600"/>
                      <a:gd name="T3" fmla="*/ 29495 h 29495"/>
                      <a:gd name="T4" fmla="*/ 0 w 21600"/>
                      <a:gd name="T5" fmla="*/ 16841 h 29495"/>
                    </a:gdLst>
                    <a:ahLst/>
                    <a:cxnLst>
                      <a:cxn ang="0">
                        <a:pos x="T0" y="T1"/>
                      </a:cxn>
                      <a:cxn ang="0">
                        <a:pos x="T2" y="T3"/>
                      </a:cxn>
                      <a:cxn ang="0">
                        <a:pos x="T4" y="T5"/>
                      </a:cxn>
                    </a:cxnLst>
                    <a:rect l="0" t="0" r="r" b="b"/>
                    <a:pathLst>
                      <a:path w="21600" h="29495" fill="none" extrusionOk="0">
                        <a:moveTo>
                          <a:pt x="13525" y="-1"/>
                        </a:moveTo>
                        <a:cubicBezTo>
                          <a:pt x="18630" y="4099"/>
                          <a:pt x="21600" y="10293"/>
                          <a:pt x="21600" y="16841"/>
                        </a:cubicBezTo>
                        <a:cubicBezTo>
                          <a:pt x="21600" y="21384"/>
                          <a:pt x="20167" y="25812"/>
                          <a:pt x="17505" y="29495"/>
                        </a:cubicBezTo>
                      </a:path>
                      <a:path w="21600" h="29495" stroke="0" extrusionOk="0">
                        <a:moveTo>
                          <a:pt x="13525" y="-1"/>
                        </a:moveTo>
                        <a:cubicBezTo>
                          <a:pt x="18630" y="4099"/>
                          <a:pt x="21600" y="10293"/>
                          <a:pt x="21600" y="16841"/>
                        </a:cubicBezTo>
                        <a:cubicBezTo>
                          <a:pt x="21600" y="21384"/>
                          <a:pt x="20167" y="25812"/>
                          <a:pt x="17505" y="29495"/>
                        </a:cubicBezTo>
                        <a:lnTo>
                          <a:pt x="0" y="16841"/>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44" name="Arc 63"/>
                  <p:cNvSpPr>
                    <a:spLocks/>
                  </p:cNvSpPr>
                  <p:nvPr/>
                </p:nvSpPr>
                <p:spPr bwMode="auto">
                  <a:xfrm>
                    <a:off x="5024" y="2187"/>
                    <a:ext cx="319" cy="246"/>
                  </a:xfrm>
                  <a:custGeom>
                    <a:avLst/>
                    <a:gdLst>
                      <a:gd name="G0" fmla="+- 0 0 0"/>
                      <a:gd name="G1" fmla="+- 16905 0 0"/>
                      <a:gd name="G2" fmla="+- 21600 0 0"/>
                      <a:gd name="T0" fmla="*/ 13446 w 21600"/>
                      <a:gd name="T1" fmla="*/ 0 h 29639"/>
                      <a:gd name="T2" fmla="*/ 17447 w 21600"/>
                      <a:gd name="T3" fmla="*/ 29639 h 29639"/>
                      <a:gd name="T4" fmla="*/ 0 w 21600"/>
                      <a:gd name="T5" fmla="*/ 16905 h 29639"/>
                    </a:gdLst>
                    <a:ahLst/>
                    <a:cxnLst>
                      <a:cxn ang="0">
                        <a:pos x="T0" y="T1"/>
                      </a:cxn>
                      <a:cxn ang="0">
                        <a:pos x="T2" y="T3"/>
                      </a:cxn>
                      <a:cxn ang="0">
                        <a:pos x="T4" y="T5"/>
                      </a:cxn>
                    </a:cxnLst>
                    <a:rect l="0" t="0" r="r" b="b"/>
                    <a:pathLst>
                      <a:path w="21600" h="29639" fill="none" extrusionOk="0">
                        <a:moveTo>
                          <a:pt x="13445" y="0"/>
                        </a:moveTo>
                        <a:cubicBezTo>
                          <a:pt x="18597" y="4098"/>
                          <a:pt x="21600" y="10321"/>
                          <a:pt x="21600" y="16905"/>
                        </a:cubicBezTo>
                        <a:cubicBezTo>
                          <a:pt x="21600" y="21482"/>
                          <a:pt x="20145" y="25941"/>
                          <a:pt x="17447" y="29639"/>
                        </a:cubicBezTo>
                      </a:path>
                      <a:path w="21600" h="29639" stroke="0" extrusionOk="0">
                        <a:moveTo>
                          <a:pt x="13445" y="0"/>
                        </a:moveTo>
                        <a:cubicBezTo>
                          <a:pt x="18597" y="4098"/>
                          <a:pt x="21600" y="10321"/>
                          <a:pt x="21600" y="16905"/>
                        </a:cubicBezTo>
                        <a:cubicBezTo>
                          <a:pt x="21600" y="21482"/>
                          <a:pt x="20145" y="25941"/>
                          <a:pt x="17447" y="29639"/>
                        </a:cubicBezTo>
                        <a:lnTo>
                          <a:pt x="0" y="16905"/>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45" name="Arc 64"/>
                  <p:cNvSpPr>
                    <a:spLocks/>
                  </p:cNvSpPr>
                  <p:nvPr/>
                </p:nvSpPr>
                <p:spPr bwMode="auto">
                  <a:xfrm>
                    <a:off x="4918" y="2430"/>
                    <a:ext cx="377" cy="358"/>
                  </a:xfrm>
                  <a:custGeom>
                    <a:avLst/>
                    <a:gdLst>
                      <a:gd name="G0" fmla="+- 7051 0 0"/>
                      <a:gd name="G1" fmla="+- 6188 0 0"/>
                      <a:gd name="G2" fmla="+- 21600 0 0"/>
                      <a:gd name="T0" fmla="*/ 27746 w 28651"/>
                      <a:gd name="T1" fmla="*/ 0 h 27788"/>
                      <a:gd name="T2" fmla="*/ 0 w 28651"/>
                      <a:gd name="T3" fmla="*/ 26605 h 27788"/>
                      <a:gd name="T4" fmla="*/ 7051 w 28651"/>
                      <a:gd name="T5" fmla="*/ 6188 h 27788"/>
                    </a:gdLst>
                    <a:ahLst/>
                    <a:cxnLst>
                      <a:cxn ang="0">
                        <a:pos x="T0" y="T1"/>
                      </a:cxn>
                      <a:cxn ang="0">
                        <a:pos x="T2" y="T3"/>
                      </a:cxn>
                      <a:cxn ang="0">
                        <a:pos x="T4" y="T5"/>
                      </a:cxn>
                    </a:cxnLst>
                    <a:rect l="0" t="0" r="r" b="b"/>
                    <a:pathLst>
                      <a:path w="28651" h="27788" fill="none" extrusionOk="0">
                        <a:moveTo>
                          <a:pt x="27745" y="0"/>
                        </a:moveTo>
                        <a:cubicBezTo>
                          <a:pt x="28346" y="2007"/>
                          <a:pt x="28651" y="4092"/>
                          <a:pt x="28651" y="6188"/>
                        </a:cubicBezTo>
                        <a:cubicBezTo>
                          <a:pt x="28651" y="18117"/>
                          <a:pt x="18980" y="27788"/>
                          <a:pt x="7051" y="27788"/>
                        </a:cubicBezTo>
                        <a:cubicBezTo>
                          <a:pt x="4651" y="27788"/>
                          <a:pt x="2268" y="27388"/>
                          <a:pt x="0" y="26604"/>
                        </a:cubicBezTo>
                      </a:path>
                      <a:path w="28651" h="27788" stroke="0" extrusionOk="0">
                        <a:moveTo>
                          <a:pt x="27745" y="0"/>
                        </a:moveTo>
                        <a:cubicBezTo>
                          <a:pt x="28346" y="2007"/>
                          <a:pt x="28651" y="4092"/>
                          <a:pt x="28651" y="6188"/>
                        </a:cubicBezTo>
                        <a:cubicBezTo>
                          <a:pt x="28651" y="18117"/>
                          <a:pt x="18980" y="27788"/>
                          <a:pt x="7051" y="27788"/>
                        </a:cubicBezTo>
                        <a:cubicBezTo>
                          <a:pt x="4651" y="27788"/>
                          <a:pt x="2268" y="27388"/>
                          <a:pt x="0" y="26604"/>
                        </a:cubicBezTo>
                        <a:lnTo>
                          <a:pt x="7051" y="6188"/>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46" name="Arc 65"/>
                  <p:cNvSpPr>
                    <a:spLocks/>
                  </p:cNvSpPr>
                  <p:nvPr/>
                </p:nvSpPr>
                <p:spPr bwMode="auto">
                  <a:xfrm>
                    <a:off x="4919" y="2431"/>
                    <a:ext cx="372" cy="353"/>
                  </a:xfrm>
                  <a:custGeom>
                    <a:avLst/>
                    <a:gdLst>
                      <a:gd name="G0" fmla="+- 7048 0 0"/>
                      <a:gd name="G1" fmla="+- 6190 0 0"/>
                      <a:gd name="G2" fmla="+- 21600 0 0"/>
                      <a:gd name="T0" fmla="*/ 27742 w 28648"/>
                      <a:gd name="T1" fmla="*/ 0 h 27790"/>
                      <a:gd name="T2" fmla="*/ 0 w 28648"/>
                      <a:gd name="T3" fmla="*/ 26608 h 27790"/>
                      <a:gd name="T4" fmla="*/ 7048 w 28648"/>
                      <a:gd name="T5" fmla="*/ 6190 h 27790"/>
                    </a:gdLst>
                    <a:ahLst/>
                    <a:cxnLst>
                      <a:cxn ang="0">
                        <a:pos x="T0" y="T1"/>
                      </a:cxn>
                      <a:cxn ang="0">
                        <a:pos x="T2" y="T3"/>
                      </a:cxn>
                      <a:cxn ang="0">
                        <a:pos x="T4" y="T5"/>
                      </a:cxn>
                    </a:cxnLst>
                    <a:rect l="0" t="0" r="r" b="b"/>
                    <a:pathLst>
                      <a:path w="28648" h="27790" fill="none" extrusionOk="0">
                        <a:moveTo>
                          <a:pt x="27742" y="-1"/>
                        </a:moveTo>
                        <a:cubicBezTo>
                          <a:pt x="28342" y="2008"/>
                          <a:pt x="28648" y="4093"/>
                          <a:pt x="28648" y="6190"/>
                        </a:cubicBezTo>
                        <a:cubicBezTo>
                          <a:pt x="28648" y="18119"/>
                          <a:pt x="18977" y="27790"/>
                          <a:pt x="7048" y="27790"/>
                        </a:cubicBezTo>
                        <a:cubicBezTo>
                          <a:pt x="4649" y="27790"/>
                          <a:pt x="2267" y="27390"/>
                          <a:pt x="0" y="26607"/>
                        </a:cubicBezTo>
                      </a:path>
                      <a:path w="28648" h="27790" stroke="0" extrusionOk="0">
                        <a:moveTo>
                          <a:pt x="27742" y="-1"/>
                        </a:moveTo>
                        <a:cubicBezTo>
                          <a:pt x="28342" y="2008"/>
                          <a:pt x="28648" y="4093"/>
                          <a:pt x="28648" y="6190"/>
                        </a:cubicBezTo>
                        <a:cubicBezTo>
                          <a:pt x="28648" y="18119"/>
                          <a:pt x="18977" y="27790"/>
                          <a:pt x="7048" y="27790"/>
                        </a:cubicBezTo>
                        <a:cubicBezTo>
                          <a:pt x="4649" y="27790"/>
                          <a:pt x="2267" y="27390"/>
                          <a:pt x="0" y="26607"/>
                        </a:cubicBezTo>
                        <a:lnTo>
                          <a:pt x="7048" y="6190"/>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47" name="Arc 66"/>
                  <p:cNvSpPr>
                    <a:spLocks/>
                  </p:cNvSpPr>
                  <p:nvPr/>
                </p:nvSpPr>
                <p:spPr bwMode="auto">
                  <a:xfrm>
                    <a:off x="3611" y="2183"/>
                    <a:ext cx="206" cy="341"/>
                  </a:xfrm>
                  <a:custGeom>
                    <a:avLst/>
                    <a:gdLst>
                      <a:gd name="G0" fmla="+- 21600 0 0"/>
                      <a:gd name="G1" fmla="+- 21560 0 0"/>
                      <a:gd name="G2" fmla="+- 21600 0 0"/>
                      <a:gd name="T0" fmla="*/ 12798 w 21600"/>
                      <a:gd name="T1" fmla="*/ 41285 h 41285"/>
                      <a:gd name="T2" fmla="*/ 20292 w 21600"/>
                      <a:gd name="T3" fmla="*/ 0 h 41285"/>
                      <a:gd name="T4" fmla="*/ 21600 w 21600"/>
                      <a:gd name="T5" fmla="*/ 21560 h 41285"/>
                    </a:gdLst>
                    <a:ahLst/>
                    <a:cxnLst>
                      <a:cxn ang="0">
                        <a:pos x="T0" y="T1"/>
                      </a:cxn>
                      <a:cxn ang="0">
                        <a:pos x="T2" y="T3"/>
                      </a:cxn>
                      <a:cxn ang="0">
                        <a:pos x="T4" y="T5"/>
                      </a:cxn>
                    </a:cxnLst>
                    <a:rect l="0" t="0" r="r" b="b"/>
                    <a:pathLst>
                      <a:path w="21600" h="41285" fill="none" extrusionOk="0">
                        <a:moveTo>
                          <a:pt x="12797" y="41285"/>
                        </a:moveTo>
                        <a:cubicBezTo>
                          <a:pt x="5013" y="37811"/>
                          <a:pt x="0" y="30084"/>
                          <a:pt x="0" y="21560"/>
                        </a:cubicBezTo>
                        <a:cubicBezTo>
                          <a:pt x="-1" y="10138"/>
                          <a:pt x="8891" y="691"/>
                          <a:pt x="20291" y="-1"/>
                        </a:cubicBezTo>
                      </a:path>
                      <a:path w="21600" h="41285" stroke="0" extrusionOk="0">
                        <a:moveTo>
                          <a:pt x="12797" y="41285"/>
                        </a:moveTo>
                        <a:cubicBezTo>
                          <a:pt x="5013" y="37811"/>
                          <a:pt x="0" y="30084"/>
                          <a:pt x="0" y="21560"/>
                        </a:cubicBezTo>
                        <a:cubicBezTo>
                          <a:pt x="-1" y="10138"/>
                          <a:pt x="8891" y="691"/>
                          <a:pt x="20291" y="-1"/>
                        </a:cubicBezTo>
                        <a:lnTo>
                          <a:pt x="21600" y="21560"/>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48" name="Arc 67"/>
                  <p:cNvSpPr>
                    <a:spLocks/>
                  </p:cNvSpPr>
                  <p:nvPr/>
                </p:nvSpPr>
                <p:spPr bwMode="auto">
                  <a:xfrm>
                    <a:off x="3615" y="2187"/>
                    <a:ext cx="202" cy="334"/>
                  </a:xfrm>
                  <a:custGeom>
                    <a:avLst/>
                    <a:gdLst>
                      <a:gd name="G0" fmla="+- 21600 0 0"/>
                      <a:gd name="G1" fmla="+- 21561 0 0"/>
                      <a:gd name="G2" fmla="+- 21600 0 0"/>
                      <a:gd name="T0" fmla="*/ 12820 w 21600"/>
                      <a:gd name="T1" fmla="*/ 41296 h 41296"/>
                      <a:gd name="T2" fmla="*/ 20296 w 21600"/>
                      <a:gd name="T3" fmla="*/ 0 h 41296"/>
                      <a:gd name="T4" fmla="*/ 21600 w 21600"/>
                      <a:gd name="T5" fmla="*/ 21561 h 41296"/>
                    </a:gdLst>
                    <a:ahLst/>
                    <a:cxnLst>
                      <a:cxn ang="0">
                        <a:pos x="T0" y="T1"/>
                      </a:cxn>
                      <a:cxn ang="0">
                        <a:pos x="T2" y="T3"/>
                      </a:cxn>
                      <a:cxn ang="0">
                        <a:pos x="T4" y="T5"/>
                      </a:cxn>
                    </a:cxnLst>
                    <a:rect l="0" t="0" r="r" b="b"/>
                    <a:pathLst>
                      <a:path w="21600" h="41296" fill="none" extrusionOk="0">
                        <a:moveTo>
                          <a:pt x="12819" y="41296"/>
                        </a:moveTo>
                        <a:cubicBezTo>
                          <a:pt x="5023" y="37827"/>
                          <a:pt x="0" y="30094"/>
                          <a:pt x="0" y="21561"/>
                        </a:cubicBezTo>
                        <a:cubicBezTo>
                          <a:pt x="-1" y="10138"/>
                          <a:pt x="8893" y="689"/>
                          <a:pt x="20296" y="0"/>
                        </a:cubicBezTo>
                      </a:path>
                      <a:path w="21600" h="41296" stroke="0" extrusionOk="0">
                        <a:moveTo>
                          <a:pt x="12819" y="41296"/>
                        </a:moveTo>
                        <a:cubicBezTo>
                          <a:pt x="5023" y="37827"/>
                          <a:pt x="0" y="30094"/>
                          <a:pt x="0" y="21561"/>
                        </a:cubicBezTo>
                        <a:cubicBezTo>
                          <a:pt x="-1" y="10138"/>
                          <a:pt x="8893" y="689"/>
                          <a:pt x="20296" y="0"/>
                        </a:cubicBezTo>
                        <a:lnTo>
                          <a:pt x="21600" y="21561"/>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49" name="Arc 68"/>
                  <p:cNvSpPr>
                    <a:spLocks/>
                  </p:cNvSpPr>
                  <p:nvPr/>
                </p:nvSpPr>
                <p:spPr bwMode="auto">
                  <a:xfrm>
                    <a:off x="4157" y="2647"/>
                    <a:ext cx="773" cy="208"/>
                  </a:xfrm>
                  <a:custGeom>
                    <a:avLst/>
                    <a:gdLst>
                      <a:gd name="G0" fmla="+- 21169 0 0"/>
                      <a:gd name="G1" fmla="+- 0 0 0"/>
                      <a:gd name="G2" fmla="+- 21600 0 0"/>
                      <a:gd name="T0" fmla="*/ 38935 w 38935"/>
                      <a:gd name="T1" fmla="*/ 12285 h 21600"/>
                      <a:gd name="T2" fmla="*/ 0 w 38935"/>
                      <a:gd name="T3" fmla="*/ 4293 h 21600"/>
                      <a:gd name="T4" fmla="*/ 21169 w 38935"/>
                      <a:gd name="T5" fmla="*/ 0 h 21600"/>
                    </a:gdLst>
                    <a:ahLst/>
                    <a:cxnLst>
                      <a:cxn ang="0">
                        <a:pos x="T0" y="T1"/>
                      </a:cxn>
                      <a:cxn ang="0">
                        <a:pos x="T2" y="T3"/>
                      </a:cxn>
                      <a:cxn ang="0">
                        <a:pos x="T4" y="T5"/>
                      </a:cxn>
                    </a:cxnLst>
                    <a:rect l="0" t="0" r="r" b="b"/>
                    <a:pathLst>
                      <a:path w="38935" h="21600" fill="none" extrusionOk="0">
                        <a:moveTo>
                          <a:pt x="38935" y="12285"/>
                        </a:moveTo>
                        <a:cubicBezTo>
                          <a:pt x="34901" y="18118"/>
                          <a:pt x="28261" y="21599"/>
                          <a:pt x="21169" y="21600"/>
                        </a:cubicBezTo>
                        <a:cubicBezTo>
                          <a:pt x="10894" y="21600"/>
                          <a:pt x="2041" y="14362"/>
                          <a:pt x="-1" y="4293"/>
                        </a:cubicBezTo>
                      </a:path>
                      <a:path w="38935" h="21600" stroke="0" extrusionOk="0">
                        <a:moveTo>
                          <a:pt x="38935" y="12285"/>
                        </a:moveTo>
                        <a:cubicBezTo>
                          <a:pt x="34901" y="18118"/>
                          <a:pt x="28261" y="21599"/>
                          <a:pt x="21169" y="21600"/>
                        </a:cubicBezTo>
                        <a:cubicBezTo>
                          <a:pt x="10894" y="21600"/>
                          <a:pt x="2041" y="14362"/>
                          <a:pt x="-1" y="4293"/>
                        </a:cubicBezTo>
                        <a:lnTo>
                          <a:pt x="21169" y="0"/>
                        </a:lnTo>
                        <a:close/>
                      </a:path>
                    </a:pathLst>
                  </a:custGeom>
                  <a:solidFill>
                    <a:srgbClr val="E7EDE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50" name="Arc 69"/>
                  <p:cNvSpPr>
                    <a:spLocks/>
                  </p:cNvSpPr>
                  <p:nvPr/>
                </p:nvSpPr>
                <p:spPr bwMode="auto">
                  <a:xfrm>
                    <a:off x="4161" y="2647"/>
                    <a:ext cx="765" cy="204"/>
                  </a:xfrm>
                  <a:custGeom>
                    <a:avLst/>
                    <a:gdLst>
                      <a:gd name="G0" fmla="+- 21161 0 0"/>
                      <a:gd name="G1" fmla="+- 0 0 0"/>
                      <a:gd name="G2" fmla="+- 21600 0 0"/>
                      <a:gd name="T0" fmla="*/ 38869 w 38869"/>
                      <a:gd name="T1" fmla="*/ 12368 h 21600"/>
                      <a:gd name="T2" fmla="*/ 0 w 38869"/>
                      <a:gd name="T3" fmla="*/ 4334 h 21600"/>
                      <a:gd name="T4" fmla="*/ 21161 w 38869"/>
                      <a:gd name="T5" fmla="*/ 0 h 21600"/>
                    </a:gdLst>
                    <a:ahLst/>
                    <a:cxnLst>
                      <a:cxn ang="0">
                        <a:pos x="T0" y="T1"/>
                      </a:cxn>
                      <a:cxn ang="0">
                        <a:pos x="T2" y="T3"/>
                      </a:cxn>
                      <a:cxn ang="0">
                        <a:pos x="T4" y="T5"/>
                      </a:cxn>
                    </a:cxnLst>
                    <a:rect l="0" t="0" r="r" b="b"/>
                    <a:pathLst>
                      <a:path w="38869" h="21600" fill="none" extrusionOk="0">
                        <a:moveTo>
                          <a:pt x="38869" y="12368"/>
                        </a:moveTo>
                        <a:cubicBezTo>
                          <a:pt x="34828" y="18153"/>
                          <a:pt x="28217" y="21599"/>
                          <a:pt x="21161" y="21600"/>
                        </a:cubicBezTo>
                        <a:cubicBezTo>
                          <a:pt x="10902" y="21600"/>
                          <a:pt x="2058" y="14384"/>
                          <a:pt x="0" y="4333"/>
                        </a:cubicBezTo>
                      </a:path>
                      <a:path w="38869" h="21600" stroke="0" extrusionOk="0">
                        <a:moveTo>
                          <a:pt x="38869" y="12368"/>
                        </a:moveTo>
                        <a:cubicBezTo>
                          <a:pt x="34828" y="18153"/>
                          <a:pt x="28217" y="21599"/>
                          <a:pt x="21161" y="21600"/>
                        </a:cubicBezTo>
                        <a:cubicBezTo>
                          <a:pt x="10902" y="21600"/>
                          <a:pt x="2058" y="14384"/>
                          <a:pt x="0" y="4333"/>
                        </a:cubicBezTo>
                        <a:lnTo>
                          <a:pt x="21161" y="0"/>
                        </a:lnTo>
                        <a:close/>
                      </a:path>
                    </a:pathLst>
                  </a:custGeom>
                  <a:noFill/>
                  <a:ln w="1270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cxnSp>
            <p:nvCxnSpPr>
              <p:cNvPr id="122" name="直接连接符 121"/>
              <p:cNvCxnSpPr>
                <a:stCxn id="131" idx="1"/>
                <a:endCxn id="128" idx="0"/>
              </p:cNvCxnSpPr>
              <p:nvPr/>
            </p:nvCxnSpPr>
            <p:spPr>
              <a:xfrm flipV="1">
                <a:off x="4516631" y="2739452"/>
                <a:ext cx="621515" cy="2999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9" idx="3"/>
                <a:endCxn id="128" idx="0"/>
              </p:cNvCxnSpPr>
              <p:nvPr/>
            </p:nvCxnSpPr>
            <p:spPr>
              <a:xfrm flipH="1" flipV="1">
                <a:off x="5138146" y="2739452"/>
                <a:ext cx="675309" cy="31403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1"/>
                <a:endCxn id="131" idx="2"/>
              </p:cNvCxnSpPr>
              <p:nvPr/>
            </p:nvCxnSpPr>
            <p:spPr>
              <a:xfrm flipH="1" flipV="1">
                <a:off x="4668447" y="3143616"/>
                <a:ext cx="402348" cy="1731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0" idx="2"/>
                <a:endCxn id="129" idx="2"/>
              </p:cNvCxnSpPr>
              <p:nvPr/>
            </p:nvCxnSpPr>
            <p:spPr>
              <a:xfrm flipV="1">
                <a:off x="5222611" y="3157686"/>
                <a:ext cx="439028" cy="26330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0" idx="2"/>
                <a:endCxn id="128" idx="0"/>
              </p:cNvCxnSpPr>
              <p:nvPr/>
            </p:nvCxnSpPr>
            <p:spPr>
              <a:xfrm flipH="1" flipV="1">
                <a:off x="5138146" y="2739452"/>
                <a:ext cx="84465" cy="681543"/>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9" idx="1"/>
                <a:endCxn id="131" idx="1"/>
              </p:cNvCxnSpPr>
              <p:nvPr/>
            </p:nvCxnSpPr>
            <p:spPr>
              <a:xfrm flipH="1" flipV="1">
                <a:off x="4516631" y="3039421"/>
                <a:ext cx="993192" cy="1407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8"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986330" y="2739452"/>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29"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5509823" y="2949295"/>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30"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5070795" y="3212604"/>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31"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516631" y="2935225"/>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132" name="Text Box 48"/>
              <p:cNvSpPr txBox="1">
                <a:spLocks noChangeArrowheads="1"/>
              </p:cNvSpPr>
              <p:nvPr/>
            </p:nvSpPr>
            <p:spPr bwMode="auto">
              <a:xfrm>
                <a:off x="4442532" y="2345224"/>
                <a:ext cx="1362874"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smtClean="0">
                    <a:ea typeface="黑体" panose="02010609060101010101" pitchFamily="49" charset="-122"/>
                  </a:rPr>
                  <a:t>national/global ISP</a:t>
                </a:r>
                <a:endParaRPr kumimoji="1" lang="zh-CN" altLang="en-US" sz="1100" dirty="0">
                  <a:ea typeface="黑体" panose="02010609060101010101" pitchFamily="49" charset="-122"/>
                </a:endParaRPr>
              </a:p>
            </p:txBody>
          </p:sp>
        </p:grpSp>
        <p:grpSp>
          <p:nvGrpSpPr>
            <p:cNvPr id="40" name="组合 109"/>
            <p:cNvGrpSpPr/>
            <p:nvPr/>
          </p:nvGrpSpPr>
          <p:grpSpPr>
            <a:xfrm>
              <a:off x="3025428" y="3688448"/>
              <a:ext cx="1560025" cy="615994"/>
              <a:chOff x="3087051" y="2747916"/>
              <a:chExt cx="1560025" cy="615994"/>
            </a:xfrm>
          </p:grpSpPr>
          <p:pic>
            <p:nvPicPr>
              <p:cNvPr id="114" name="Picture 70"/>
              <p:cNvPicPr>
                <a:picLocks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087051" y="2747916"/>
                <a:ext cx="1560025" cy="6159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15" name="直接连接符 114"/>
              <p:cNvCxnSpPr>
                <a:stCxn id="118" idx="0"/>
                <a:endCxn id="119" idx="2"/>
              </p:cNvCxnSpPr>
              <p:nvPr/>
            </p:nvCxnSpPr>
            <p:spPr>
              <a:xfrm flipH="1">
                <a:off x="3500491" y="2833796"/>
                <a:ext cx="403024" cy="3755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flipV="1">
                <a:off x="3531199" y="3171285"/>
                <a:ext cx="736585" cy="140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18" idx="0"/>
                <a:endCxn id="120" idx="2"/>
              </p:cNvCxnSpPr>
              <p:nvPr/>
            </p:nvCxnSpPr>
            <p:spPr>
              <a:xfrm>
                <a:off x="3903515" y="2833796"/>
                <a:ext cx="371093" cy="38965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8"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751699" y="2833796"/>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19"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348675" y="3000994"/>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20" name="Picture 121"/>
              <p:cNvPicPr>
                <a:picLocks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122792" y="3015064"/>
                <a:ext cx="303632" cy="208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cxnSp>
          <p:nvCxnSpPr>
            <p:cNvPr id="111" name="直接连接符 110"/>
            <p:cNvCxnSpPr>
              <a:stCxn id="167" idx="3"/>
              <a:endCxn id="131" idx="2"/>
            </p:cNvCxnSpPr>
            <p:nvPr/>
          </p:nvCxnSpPr>
          <p:spPr>
            <a:xfrm flipV="1">
              <a:off x="3585176" y="3216768"/>
              <a:ext cx="815047" cy="13756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18" idx="3"/>
            </p:cNvCxnSpPr>
            <p:nvPr/>
          </p:nvCxnSpPr>
          <p:spPr>
            <a:xfrm flipV="1">
              <a:off x="3993708" y="3360035"/>
              <a:ext cx="1106983" cy="518489"/>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8" idx="0"/>
            </p:cNvCxnSpPr>
            <p:nvPr/>
          </p:nvCxnSpPr>
          <p:spPr>
            <a:xfrm flipV="1">
              <a:off x="3841892" y="3082656"/>
              <a:ext cx="704635" cy="691672"/>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
          <p:cNvGrpSpPr/>
          <p:nvPr/>
        </p:nvGrpSpPr>
        <p:grpSpPr>
          <a:xfrm>
            <a:off x="395140" y="2271021"/>
            <a:ext cx="1690634" cy="1669237"/>
            <a:chOff x="393920" y="4835143"/>
            <a:chExt cx="1690634" cy="1669237"/>
          </a:xfrm>
        </p:grpSpPr>
        <p:grpSp>
          <p:nvGrpSpPr>
            <p:cNvPr id="42" name="组合 51"/>
            <p:cNvGrpSpPr/>
            <p:nvPr/>
          </p:nvGrpSpPr>
          <p:grpSpPr>
            <a:xfrm>
              <a:off x="393920" y="4835143"/>
              <a:ext cx="1690634" cy="1475653"/>
              <a:chOff x="563385" y="2871895"/>
              <a:chExt cx="1690634" cy="1475653"/>
            </a:xfrm>
          </p:grpSpPr>
          <p:grpSp>
            <p:nvGrpSpPr>
              <p:cNvPr id="52" name="组合 52"/>
              <p:cNvGrpSpPr/>
              <p:nvPr/>
            </p:nvGrpSpPr>
            <p:grpSpPr>
              <a:xfrm>
                <a:off x="563385" y="2871895"/>
                <a:ext cx="1690634" cy="1475653"/>
                <a:chOff x="878293" y="2901257"/>
                <a:chExt cx="1585900" cy="1195001"/>
              </a:xfrm>
            </p:grpSpPr>
            <p:sp>
              <p:nvSpPr>
                <p:cNvPr id="66" name="等腰三角形 65"/>
                <p:cNvSpPr/>
                <p:nvPr/>
              </p:nvSpPr>
              <p:spPr>
                <a:xfrm>
                  <a:off x="878293" y="2901257"/>
                  <a:ext cx="1585900" cy="404759"/>
                </a:xfrm>
                <a:prstGeom prst="triangle">
                  <a:avLst>
                    <a:gd name="adj" fmla="val 49107"/>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矩形 66"/>
                <p:cNvSpPr/>
                <p:nvPr/>
              </p:nvSpPr>
              <p:spPr>
                <a:xfrm>
                  <a:off x="1106893" y="3295694"/>
                  <a:ext cx="1152103" cy="800564"/>
                </a:xfrm>
                <a:prstGeom prst="rect">
                  <a:avLst/>
                </a:prstGeom>
                <a:solidFill>
                  <a:srgbClr val="FFF5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5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52518" y="3155367"/>
                <a:ext cx="347908" cy="324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 name="Picture 342" descr="generic_lapto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25264" y="3766890"/>
                <a:ext cx="323373" cy="314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 name="图片 55"/>
              <p:cNvPicPr>
                <a:picLocks noChangeAspect="1"/>
              </p:cNvPicPr>
              <p:nvPr/>
            </p:nvPicPr>
            <p:blipFill>
              <a:blip r:embed="rId10" cstate="print"/>
              <a:stretch>
                <a:fillRect/>
              </a:stretch>
            </p:blipFill>
            <p:spPr>
              <a:xfrm>
                <a:off x="986605" y="3671409"/>
                <a:ext cx="220500" cy="400116"/>
              </a:xfrm>
              <a:prstGeom prst="rect">
                <a:avLst/>
              </a:prstGeom>
            </p:spPr>
          </p:pic>
          <p:grpSp>
            <p:nvGrpSpPr>
              <p:cNvPr id="53" name="Group 25"/>
              <p:cNvGrpSpPr>
                <a:grpSpLocks/>
              </p:cNvGrpSpPr>
              <p:nvPr/>
            </p:nvGrpSpPr>
            <p:grpSpPr bwMode="auto">
              <a:xfrm>
                <a:off x="1499364" y="3223455"/>
                <a:ext cx="456345" cy="319953"/>
                <a:chOff x="920" y="1436"/>
                <a:chExt cx="188" cy="129"/>
              </a:xfrm>
            </p:grpSpPr>
            <p:pic>
              <p:nvPicPr>
                <p:cNvPr id="64" name="Picture 26" descr="16ILAJ24"/>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920" y="1481"/>
                  <a:ext cx="188" cy="84"/>
                </a:xfrm>
                <a:prstGeom prst="rect">
                  <a:avLst/>
                </a:prstGeom>
                <a:noFill/>
                <a:extLst>
                  <a:ext uri="{909E8E84-426E-40DD-AFC4-6F175D3DCCD1}">
                    <a14:hiddenFill xmlns="" xmlns:a14="http://schemas.microsoft.com/office/drawing/2010/main">
                      <a:solidFill>
                        <a:srgbClr val="FFFFFF"/>
                      </a:solidFill>
                    </a14:hiddenFill>
                  </a:ext>
                </a:extLst>
              </p:spPr>
            </p:pic>
            <p:sp>
              <p:nvSpPr>
                <p:cNvPr id="65" name="Line 27"/>
                <p:cNvSpPr>
                  <a:spLocks noChangeShapeType="1"/>
                </p:cNvSpPr>
                <p:nvPr/>
              </p:nvSpPr>
              <p:spPr bwMode="auto">
                <a:xfrm flipV="1">
                  <a:off x="985" y="1436"/>
                  <a:ext cx="0" cy="6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58" name="直接连接符 57"/>
              <p:cNvCxnSpPr/>
              <p:nvPr/>
            </p:nvCxnSpPr>
            <p:spPr>
              <a:xfrm flipH="1" flipV="1">
                <a:off x="1128824" y="3333716"/>
                <a:ext cx="663050" cy="11557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7" name="Group 34"/>
              <p:cNvGrpSpPr>
                <a:grpSpLocks/>
              </p:cNvGrpSpPr>
              <p:nvPr/>
            </p:nvGrpSpPr>
            <p:grpSpPr bwMode="auto">
              <a:xfrm rot="18252759">
                <a:off x="1377413" y="3477907"/>
                <a:ext cx="260529" cy="370336"/>
                <a:chOff x="4201" y="1344"/>
                <a:chExt cx="750" cy="1002"/>
              </a:xfrm>
            </p:grpSpPr>
            <p:sp>
              <p:nvSpPr>
                <p:cNvPr id="61" name="Arc 35"/>
                <p:cNvSpPr>
                  <a:spLocks/>
                </p:cNvSpPr>
                <p:nvPr/>
              </p:nvSpPr>
              <p:spPr bwMode="auto">
                <a:xfrm flipH="1">
                  <a:off x="4201" y="1344"/>
                  <a:ext cx="701" cy="1002"/>
                </a:xfrm>
                <a:custGeom>
                  <a:avLst/>
                  <a:gdLst>
                    <a:gd name="G0" fmla="+- 0 0 0"/>
                    <a:gd name="G1" fmla="+- 13085 0 0"/>
                    <a:gd name="G2" fmla="+- 21600 0 0"/>
                    <a:gd name="T0" fmla="*/ 17185 w 21600"/>
                    <a:gd name="T1" fmla="*/ 0 h 26282"/>
                    <a:gd name="T2" fmla="*/ 17100 w 21600"/>
                    <a:gd name="T3" fmla="*/ 26282 h 26282"/>
                    <a:gd name="T4" fmla="*/ 0 w 21600"/>
                    <a:gd name="T5" fmla="*/ 13085 h 26282"/>
                  </a:gdLst>
                  <a:ahLst/>
                  <a:cxnLst>
                    <a:cxn ang="0">
                      <a:pos x="T0" y="T1"/>
                    </a:cxn>
                    <a:cxn ang="0">
                      <a:pos x="T2" y="T3"/>
                    </a:cxn>
                    <a:cxn ang="0">
                      <a:pos x="T4" y="T5"/>
                    </a:cxn>
                  </a:cxnLst>
                  <a:rect l="0" t="0" r="r" b="b"/>
                  <a:pathLst>
                    <a:path w="21600" h="26282" fill="none" extrusionOk="0">
                      <a:moveTo>
                        <a:pt x="17185" y="-1"/>
                      </a:moveTo>
                      <a:cubicBezTo>
                        <a:pt x="20049" y="3760"/>
                        <a:pt x="21600" y="8357"/>
                        <a:pt x="21600" y="13085"/>
                      </a:cubicBezTo>
                      <a:cubicBezTo>
                        <a:pt x="21600" y="17860"/>
                        <a:pt x="20017" y="22501"/>
                        <a:pt x="17099" y="26281"/>
                      </a:cubicBezTo>
                    </a:path>
                    <a:path w="21600" h="26282" stroke="0" extrusionOk="0">
                      <a:moveTo>
                        <a:pt x="17185" y="-1"/>
                      </a:moveTo>
                      <a:cubicBezTo>
                        <a:pt x="20049" y="3760"/>
                        <a:pt x="21600" y="8357"/>
                        <a:pt x="21600" y="13085"/>
                      </a:cubicBezTo>
                      <a:cubicBezTo>
                        <a:pt x="21600" y="17860"/>
                        <a:pt x="20017" y="22501"/>
                        <a:pt x="17099" y="26281"/>
                      </a:cubicBezTo>
                      <a:lnTo>
                        <a:pt x="0" y="13085"/>
                      </a:lnTo>
                      <a:close/>
                    </a:path>
                  </a:pathLst>
                </a:custGeom>
                <a:noFill/>
                <a:ln w="22225">
                  <a:solidFill>
                    <a:schemeClr val="bg1">
                      <a:lumMod val="50000"/>
                    </a:schemeClr>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62" name="Arc 36"/>
                <p:cNvSpPr>
                  <a:spLocks/>
                </p:cNvSpPr>
                <p:nvPr/>
              </p:nvSpPr>
              <p:spPr bwMode="auto">
                <a:xfrm flipH="1">
                  <a:off x="4446" y="1478"/>
                  <a:ext cx="430" cy="749"/>
                </a:xfrm>
                <a:custGeom>
                  <a:avLst/>
                  <a:gdLst>
                    <a:gd name="G0" fmla="+- 0 0 0"/>
                    <a:gd name="G1" fmla="+- 15087 0 0"/>
                    <a:gd name="G2" fmla="+- 21600 0 0"/>
                    <a:gd name="T0" fmla="*/ 15458 w 21600"/>
                    <a:gd name="T1" fmla="*/ 0 h 29131"/>
                    <a:gd name="T2" fmla="*/ 16411 w 21600"/>
                    <a:gd name="T3" fmla="*/ 29131 h 29131"/>
                    <a:gd name="T4" fmla="*/ 0 w 21600"/>
                    <a:gd name="T5" fmla="*/ 15087 h 29131"/>
                  </a:gdLst>
                  <a:ahLst/>
                  <a:cxnLst>
                    <a:cxn ang="0">
                      <a:pos x="T0" y="T1"/>
                    </a:cxn>
                    <a:cxn ang="0">
                      <a:pos x="T2" y="T3"/>
                    </a:cxn>
                    <a:cxn ang="0">
                      <a:pos x="T4" y="T5"/>
                    </a:cxn>
                  </a:cxnLst>
                  <a:rect l="0" t="0" r="r" b="b"/>
                  <a:pathLst>
                    <a:path w="21600" h="29131" fill="none" extrusionOk="0">
                      <a:moveTo>
                        <a:pt x="15457" y="0"/>
                      </a:moveTo>
                      <a:cubicBezTo>
                        <a:pt x="19395" y="4034"/>
                        <a:pt x="21600" y="9449"/>
                        <a:pt x="21600" y="15087"/>
                      </a:cubicBezTo>
                      <a:cubicBezTo>
                        <a:pt x="21600" y="20237"/>
                        <a:pt x="19759" y="25218"/>
                        <a:pt x="16411" y="29131"/>
                      </a:cubicBezTo>
                    </a:path>
                    <a:path w="21600" h="29131" stroke="0" extrusionOk="0">
                      <a:moveTo>
                        <a:pt x="15457" y="0"/>
                      </a:moveTo>
                      <a:cubicBezTo>
                        <a:pt x="19395" y="4034"/>
                        <a:pt x="21600" y="9449"/>
                        <a:pt x="21600" y="15087"/>
                      </a:cubicBezTo>
                      <a:cubicBezTo>
                        <a:pt x="21600" y="20237"/>
                        <a:pt x="19759" y="25218"/>
                        <a:pt x="16411" y="29131"/>
                      </a:cubicBezTo>
                      <a:lnTo>
                        <a:pt x="0" y="15087"/>
                      </a:lnTo>
                      <a:close/>
                    </a:path>
                  </a:pathLst>
                </a:custGeom>
                <a:noFill/>
                <a:ln w="22225">
                  <a:solidFill>
                    <a:schemeClr val="bg1">
                      <a:lumMod val="50000"/>
                    </a:schemeClr>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sp>
              <p:nvSpPr>
                <p:cNvPr id="63" name="Arc 37"/>
                <p:cNvSpPr>
                  <a:spLocks/>
                </p:cNvSpPr>
                <p:nvPr/>
              </p:nvSpPr>
              <p:spPr bwMode="auto">
                <a:xfrm flipH="1">
                  <a:off x="4703" y="1602"/>
                  <a:ext cx="248" cy="501"/>
                </a:xfrm>
                <a:custGeom>
                  <a:avLst/>
                  <a:gdLst>
                    <a:gd name="G0" fmla="+- 0 0 0"/>
                    <a:gd name="G1" fmla="+- 15650 0 0"/>
                    <a:gd name="G2" fmla="+- 21600 0 0"/>
                    <a:gd name="T0" fmla="*/ 14887 w 21600"/>
                    <a:gd name="T1" fmla="*/ 0 h 30009"/>
                    <a:gd name="T2" fmla="*/ 16136 w 21600"/>
                    <a:gd name="T3" fmla="*/ 30009 h 30009"/>
                    <a:gd name="T4" fmla="*/ 0 w 21600"/>
                    <a:gd name="T5" fmla="*/ 15650 h 30009"/>
                  </a:gdLst>
                  <a:ahLst/>
                  <a:cxnLst>
                    <a:cxn ang="0">
                      <a:pos x="T0" y="T1"/>
                    </a:cxn>
                    <a:cxn ang="0">
                      <a:pos x="T2" y="T3"/>
                    </a:cxn>
                    <a:cxn ang="0">
                      <a:pos x="T4" y="T5"/>
                    </a:cxn>
                  </a:cxnLst>
                  <a:rect l="0" t="0" r="r" b="b"/>
                  <a:pathLst>
                    <a:path w="21600" h="30009" fill="none" extrusionOk="0">
                      <a:moveTo>
                        <a:pt x="14887" y="-1"/>
                      </a:moveTo>
                      <a:cubicBezTo>
                        <a:pt x="19173" y="4077"/>
                        <a:pt x="21600" y="9734"/>
                        <a:pt x="21600" y="15650"/>
                      </a:cubicBezTo>
                      <a:cubicBezTo>
                        <a:pt x="21600" y="20944"/>
                        <a:pt x="19655" y="26054"/>
                        <a:pt x="16136" y="30009"/>
                      </a:cubicBezTo>
                    </a:path>
                    <a:path w="21600" h="30009" stroke="0" extrusionOk="0">
                      <a:moveTo>
                        <a:pt x="14887" y="-1"/>
                      </a:moveTo>
                      <a:cubicBezTo>
                        <a:pt x="19173" y="4077"/>
                        <a:pt x="21600" y="9734"/>
                        <a:pt x="21600" y="15650"/>
                      </a:cubicBezTo>
                      <a:cubicBezTo>
                        <a:pt x="21600" y="20944"/>
                        <a:pt x="19655" y="26054"/>
                        <a:pt x="16136" y="30009"/>
                      </a:cubicBezTo>
                      <a:lnTo>
                        <a:pt x="0" y="15650"/>
                      </a:lnTo>
                      <a:close/>
                    </a:path>
                  </a:pathLst>
                </a:custGeom>
                <a:noFill/>
                <a:ln w="22225">
                  <a:solidFill>
                    <a:schemeClr val="bg1">
                      <a:lumMod val="50000"/>
                    </a:schemeClr>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p>
              </p:txBody>
            </p:sp>
          </p:grpSp>
          <p:sp>
            <p:nvSpPr>
              <p:cNvPr id="60" name="Text Box 48"/>
              <p:cNvSpPr txBox="1">
                <a:spLocks noChangeArrowheads="1"/>
              </p:cNvSpPr>
              <p:nvPr/>
            </p:nvSpPr>
            <p:spPr bwMode="auto">
              <a:xfrm>
                <a:off x="915435" y="4062385"/>
                <a:ext cx="1093569"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dirty="0" smtClean="0">
                    <a:ea typeface="黑体" panose="02010609060101010101" pitchFamily="49" charset="-122"/>
                  </a:rPr>
                  <a:t>home network</a:t>
                </a:r>
                <a:endParaRPr kumimoji="1" lang="zh-CN" altLang="en-US" sz="1100" dirty="0">
                  <a:ea typeface="黑体" panose="02010609060101010101" pitchFamily="49" charset="-122"/>
                </a:endParaRPr>
              </a:p>
            </p:txBody>
          </p:sp>
        </p:grpSp>
        <p:sp>
          <p:nvSpPr>
            <p:cNvPr id="168" name="Text Box 48"/>
            <p:cNvSpPr txBox="1">
              <a:spLocks noChangeArrowheads="1"/>
            </p:cNvSpPr>
            <p:nvPr/>
          </p:nvSpPr>
          <p:spPr bwMode="auto">
            <a:xfrm>
              <a:off x="832332" y="6242770"/>
              <a:ext cx="1219733"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00" dirty="0" smtClean="0">
                  <a:ea typeface="黑体" panose="02010609060101010101" pitchFamily="49" charset="-122"/>
                </a:rPr>
                <a:t>无线以太网</a:t>
              </a:r>
              <a:endParaRPr kumimoji="1" lang="zh-CN" altLang="en-US" sz="1100" dirty="0">
                <a:ea typeface="黑体" panose="02010609060101010101" pitchFamily="49" charset="-122"/>
              </a:endParaRPr>
            </a:p>
          </p:txBody>
        </p:sp>
      </p:grpSp>
      <p:grpSp>
        <p:nvGrpSpPr>
          <p:cNvPr id="59" name="组合 5"/>
          <p:cNvGrpSpPr/>
          <p:nvPr/>
        </p:nvGrpSpPr>
        <p:grpSpPr>
          <a:xfrm>
            <a:off x="57533" y="4546722"/>
            <a:ext cx="2193792" cy="1671889"/>
            <a:chOff x="2962498" y="4959264"/>
            <a:chExt cx="2193792" cy="1671889"/>
          </a:xfrm>
        </p:grpSpPr>
        <p:grpSp>
          <p:nvGrpSpPr>
            <p:cNvPr id="69" name="组合 28"/>
            <p:cNvGrpSpPr/>
            <p:nvPr/>
          </p:nvGrpSpPr>
          <p:grpSpPr>
            <a:xfrm>
              <a:off x="2962498" y="4959264"/>
              <a:ext cx="2193792" cy="1671886"/>
              <a:chOff x="1414354" y="4036034"/>
              <a:chExt cx="2571975" cy="2047846"/>
            </a:xfrm>
          </p:grpSpPr>
          <p:pic>
            <p:nvPicPr>
              <p:cNvPr id="30" name="Picture 25"/>
              <p:cNvPicPr>
                <a:picLocks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1414354" y="4624978"/>
                <a:ext cx="2571975" cy="1128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1" name="直接连接符 30"/>
              <p:cNvCxnSpPr>
                <a:stCxn id="34" idx="2"/>
                <a:endCxn id="47" idx="2"/>
              </p:cNvCxnSpPr>
              <p:nvPr/>
            </p:nvCxnSpPr>
            <p:spPr>
              <a:xfrm>
                <a:off x="1654397" y="4412735"/>
                <a:ext cx="184363" cy="96323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817879" y="4818631"/>
                <a:ext cx="862394" cy="42526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2963472" y="5574013"/>
                <a:ext cx="494881" cy="20419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16448" y="4036034"/>
                <a:ext cx="475898" cy="3767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5" name="直接连接符 34"/>
              <p:cNvCxnSpPr>
                <a:stCxn id="45" idx="2"/>
                <a:endCxn id="47" idx="0"/>
              </p:cNvCxnSpPr>
              <p:nvPr/>
            </p:nvCxnSpPr>
            <p:spPr>
              <a:xfrm flipH="1">
                <a:off x="1838759" y="4441816"/>
                <a:ext cx="288811" cy="670001"/>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1905086" y="5277097"/>
                <a:ext cx="1033314" cy="304106"/>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683380" y="5057070"/>
                <a:ext cx="731917" cy="21478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44" idx="2"/>
              </p:cNvCxnSpPr>
              <p:nvPr/>
            </p:nvCxnSpPr>
            <p:spPr>
              <a:xfrm flipH="1">
                <a:off x="2696114" y="4658353"/>
                <a:ext cx="846700" cy="185818"/>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398941" y="5707180"/>
                <a:ext cx="475898" cy="37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 name="Picture 22"/>
              <p:cNvPicPr>
                <a:picLocks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3317036" y="4283350"/>
                <a:ext cx="451556" cy="375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22"/>
              <p:cNvPicPr>
                <a:picLocks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1922753" y="4066813"/>
                <a:ext cx="409632" cy="375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6" name="直接连接符 45"/>
              <p:cNvCxnSpPr/>
              <p:nvPr/>
            </p:nvCxnSpPr>
            <p:spPr>
              <a:xfrm flipH="1">
                <a:off x="1827994" y="5243054"/>
                <a:ext cx="868120" cy="8847"/>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7" name="Picture 129" descr="抽象图标21黄"/>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1645878" y="5111817"/>
                <a:ext cx="385762" cy="264148"/>
              </a:xfrm>
              <a:prstGeom prst="rect">
                <a:avLst/>
              </a:prstGeom>
              <a:noFill/>
              <a:extLst>
                <a:ext uri="{909E8E84-426E-40DD-AFC4-6F175D3DCCD1}">
                  <a14:hiddenFill xmlns="" xmlns:a14="http://schemas.microsoft.com/office/drawing/2010/main">
                    <a:solidFill>
                      <a:srgbClr val="FFFFFF"/>
                    </a:solidFill>
                  </a14:hiddenFill>
                </a:ext>
              </a:extLst>
            </p:spPr>
          </p:pic>
          <p:pic>
            <p:nvPicPr>
              <p:cNvPr id="48" name="Picture 129" descr="抽象图标21黄"/>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2503233" y="4682568"/>
                <a:ext cx="385762" cy="272124"/>
              </a:xfrm>
              <a:prstGeom prst="rect">
                <a:avLst/>
              </a:prstGeom>
              <a:noFill/>
              <a:extLst>
                <a:ext uri="{909E8E84-426E-40DD-AFC4-6F175D3DCCD1}">
                  <a14:hiddenFill xmlns="" xmlns:a14="http://schemas.microsoft.com/office/drawing/2010/main">
                    <a:solidFill>
                      <a:srgbClr val="FFFFFF"/>
                    </a:solidFill>
                  </a14:hiddenFill>
                </a:ext>
              </a:extLst>
            </p:spPr>
          </p:pic>
          <p:pic>
            <p:nvPicPr>
              <p:cNvPr id="49" name="Picture 129" descr="抽象图标21黄"/>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2769003" y="5424968"/>
                <a:ext cx="385762" cy="283267"/>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129" descr="抽象图标21黄"/>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3194519" y="4861581"/>
                <a:ext cx="385762" cy="281461"/>
              </a:xfrm>
              <a:prstGeom prst="rect">
                <a:avLst/>
              </a:prstGeom>
              <a:noFill/>
              <a:extLst>
                <a:ext uri="{909E8E84-426E-40DD-AFC4-6F175D3DCCD1}">
                  <a14:hiddenFill xmlns="" xmlns:a14="http://schemas.microsoft.com/office/drawing/2010/main">
                    <a:solidFill>
                      <a:srgbClr val="FFFFFF"/>
                    </a:solidFill>
                  </a14:hiddenFill>
                </a:ext>
              </a:extLst>
            </p:spPr>
          </p:pic>
          <p:pic>
            <p:nvPicPr>
              <p:cNvPr id="51" name="Picture 129" descr="抽象图标21黄"/>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2470939" y="5121799"/>
                <a:ext cx="385762" cy="23320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9" name="Text Box 48"/>
            <p:cNvSpPr txBox="1">
              <a:spLocks noChangeArrowheads="1"/>
            </p:cNvSpPr>
            <p:nvPr/>
          </p:nvSpPr>
          <p:spPr bwMode="auto">
            <a:xfrm>
              <a:off x="3361247" y="6369543"/>
              <a:ext cx="1219733"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00" dirty="0">
                  <a:ea typeface="黑体" panose="02010609060101010101" pitchFamily="49" charset="-122"/>
                </a:rPr>
                <a:t>交换</a:t>
              </a:r>
              <a:r>
                <a:rPr kumimoji="1" lang="zh-CN" altLang="en-US" sz="1100" dirty="0" smtClean="0">
                  <a:ea typeface="黑体" panose="02010609060101010101" pitchFamily="49" charset="-122"/>
                </a:rPr>
                <a:t>以太网</a:t>
              </a:r>
              <a:endParaRPr kumimoji="1" lang="zh-CN" altLang="en-US" sz="1100" dirty="0">
                <a:ea typeface="黑体" panose="02010609060101010101" pitchFamily="49" charset="-122"/>
              </a:endParaRPr>
            </a:p>
          </p:txBody>
        </p:sp>
      </p:grpSp>
      <p:cxnSp>
        <p:nvCxnSpPr>
          <p:cNvPr id="170" name="直接连接符 169"/>
          <p:cNvCxnSpPr>
            <a:stCxn id="165" idx="0"/>
          </p:cNvCxnSpPr>
          <p:nvPr/>
        </p:nvCxnSpPr>
        <p:spPr>
          <a:xfrm flipH="1" flipV="1">
            <a:off x="1598999" y="3423955"/>
            <a:ext cx="1294417" cy="66877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67" idx="0"/>
            <a:endCxn id="15" idx="1"/>
          </p:cNvCxnSpPr>
          <p:nvPr/>
        </p:nvCxnSpPr>
        <p:spPr>
          <a:xfrm flipH="1" flipV="1">
            <a:off x="2233218" y="3005568"/>
            <a:ext cx="1031291" cy="126843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50" idx="3"/>
          </p:cNvCxnSpPr>
          <p:nvPr/>
        </p:nvCxnSpPr>
        <p:spPr>
          <a:xfrm flipH="1">
            <a:off x="1904983" y="5034826"/>
            <a:ext cx="1336819" cy="30077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92" idx="0"/>
          </p:cNvCxnSpPr>
          <p:nvPr/>
        </p:nvCxnSpPr>
        <p:spPr>
          <a:xfrm flipH="1" flipV="1">
            <a:off x="4128748" y="5108421"/>
            <a:ext cx="806217" cy="102900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76" idx="1"/>
          </p:cNvCxnSpPr>
          <p:nvPr/>
        </p:nvCxnSpPr>
        <p:spPr>
          <a:xfrm flipH="1" flipV="1">
            <a:off x="1680445" y="3502454"/>
            <a:ext cx="2554421" cy="2132059"/>
          </a:xfrm>
          <a:prstGeom prst="line">
            <a:avLst/>
          </a:prstGeom>
          <a:ln w="317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 name="Freeform 32"/>
          <p:cNvSpPr>
            <a:spLocks/>
          </p:cNvSpPr>
          <p:nvPr/>
        </p:nvSpPr>
        <p:spPr bwMode="auto">
          <a:xfrm>
            <a:off x="6178816" y="4201879"/>
            <a:ext cx="2857937" cy="65238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a:solidFill>
                  <a:schemeClr val="accent5">
                    <a:lumMod val="50000"/>
                  </a:schemeClr>
                </a:solidFill>
                <a:latin typeface="Arial" panose="020B0604020202020204" pitchFamily="34" charset="0"/>
                <a:ea typeface="楷体" panose="02010609060101010101" pitchFamily="49" charset="-122"/>
              </a:rPr>
              <a:t>网络</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互联技术</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IP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，实现全局路由</a:t>
            </a:r>
            <a:r>
              <a:rPr lang="zh-CN" altLang="en-US" sz="1600" dirty="0">
                <a:solidFill>
                  <a:schemeClr val="accent5">
                    <a:lumMod val="50000"/>
                  </a:schemeClr>
                </a:solidFill>
                <a:latin typeface="Arial" panose="020B0604020202020204" pitchFamily="34" charset="0"/>
                <a:ea typeface="楷体" panose="02010609060101010101" pitchFamily="49" charset="-122"/>
              </a:rPr>
              <a:t>，实现主机到主机的通信</a:t>
            </a:r>
          </a:p>
        </p:txBody>
      </p:sp>
      <p:sp>
        <p:nvSpPr>
          <p:cNvPr id="185" name="Freeform 32"/>
          <p:cNvSpPr>
            <a:spLocks/>
          </p:cNvSpPr>
          <p:nvPr/>
        </p:nvSpPr>
        <p:spPr bwMode="auto">
          <a:xfrm>
            <a:off x="6178816" y="3533226"/>
            <a:ext cx="2857937" cy="62010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实现应用进程到应用进程之间端到端的通信</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sp>
        <p:nvSpPr>
          <p:cNvPr id="186" name="Freeform 32"/>
          <p:cNvSpPr>
            <a:spLocks/>
          </p:cNvSpPr>
          <p:nvPr/>
        </p:nvSpPr>
        <p:spPr bwMode="auto">
          <a:xfrm>
            <a:off x="6168475" y="3070535"/>
            <a:ext cx="2857937" cy="407137"/>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应用：</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http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ftp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email…</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pic>
        <p:nvPicPr>
          <p:cNvPr id="189" name="Picture 3" descr="C:\Users\Administrator\Desktop\3afe8fe6bfe17e05fe49e17f29526623.png"/>
          <p:cNvPicPr>
            <a:picLocks noChangeAspect="1" noChangeArrowheads="1"/>
          </p:cNvPicPr>
          <p:nvPr/>
        </p:nvPicPr>
        <p:blipFill>
          <a:blip r:embed="rId15" cstate="print"/>
          <a:srcRect/>
          <a:stretch>
            <a:fillRect/>
          </a:stretch>
        </p:blipFill>
        <p:spPr bwMode="auto">
          <a:xfrm>
            <a:off x="-4684" y="1716090"/>
            <a:ext cx="1920434" cy="1371646"/>
          </a:xfrm>
          <a:prstGeom prst="rect">
            <a:avLst/>
          </a:prstGeom>
          <a:noFill/>
        </p:spPr>
      </p:pic>
      <p:pic>
        <p:nvPicPr>
          <p:cNvPr id="190" name="图片 189"/>
          <p:cNvPicPr>
            <a:picLocks noChangeAspect="1"/>
          </p:cNvPicPr>
          <p:nvPr/>
        </p:nvPicPr>
        <p:blipFill>
          <a:blip r:embed="rId16" cstate="print"/>
          <a:stretch>
            <a:fillRect/>
          </a:stretch>
        </p:blipFill>
        <p:spPr>
          <a:xfrm>
            <a:off x="4182132" y="4969876"/>
            <a:ext cx="1093628" cy="1624052"/>
          </a:xfrm>
          <a:prstGeom prst="rect">
            <a:avLst/>
          </a:prstGeom>
        </p:spPr>
      </p:pic>
      <p:cxnSp>
        <p:nvCxnSpPr>
          <p:cNvPr id="191" name="直接连接符 190"/>
          <p:cNvCxnSpPr/>
          <p:nvPr/>
        </p:nvCxnSpPr>
        <p:spPr>
          <a:xfrm flipH="1" flipV="1">
            <a:off x="1311661" y="2231846"/>
            <a:ext cx="3200011" cy="2901320"/>
          </a:xfrm>
          <a:prstGeom prst="line">
            <a:avLst/>
          </a:prstGeom>
          <a:ln w="317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93" name="圆角矩形标注 192"/>
          <p:cNvSpPr/>
          <p:nvPr/>
        </p:nvSpPr>
        <p:spPr>
          <a:xfrm>
            <a:off x="4777974" y="1564840"/>
            <a:ext cx="4258779" cy="1055362"/>
          </a:xfrm>
          <a:prstGeom prst="wedgeRoundRectCallout">
            <a:avLst>
              <a:gd name="adj1" fmla="val -55115"/>
              <a:gd name="adj2" fmla="val 107594"/>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FFFFFF"/>
                </a:solidFill>
                <a:latin typeface="黑体" panose="02010609060101010101" pitchFamily="49" charset="-122"/>
                <a:ea typeface="黑体" panose="02010609060101010101" pitchFamily="49" charset="-122"/>
              </a:rPr>
              <a:t>基于</a:t>
            </a:r>
            <a:r>
              <a:rPr lang="en-US" altLang="zh-CN" sz="1600" dirty="0" smtClean="0">
                <a:solidFill>
                  <a:srgbClr val="FFFFFF"/>
                </a:solidFill>
                <a:latin typeface="黑体" panose="02010609060101010101" pitchFamily="49" charset="-122"/>
                <a:ea typeface="黑体" panose="02010609060101010101" pitchFamily="49" charset="-122"/>
              </a:rPr>
              <a:t>IP</a:t>
            </a:r>
            <a:r>
              <a:rPr lang="zh-CN" altLang="en-US" sz="1600" dirty="0" smtClean="0">
                <a:solidFill>
                  <a:srgbClr val="FFFFFF"/>
                </a:solidFill>
                <a:latin typeface="黑体" panose="02010609060101010101" pitchFamily="49" charset="-122"/>
                <a:ea typeface="黑体" panose="02010609060101010101" pitchFamily="49" charset="-122"/>
              </a:rPr>
              <a:t>，网络可以由网络的嵌套来构成，融合各种同构、</a:t>
            </a:r>
            <a:r>
              <a:rPr lang="zh-CN" altLang="en-US" sz="1600" smtClean="0">
                <a:solidFill>
                  <a:srgbClr val="FFFFFF"/>
                </a:solidFill>
                <a:latin typeface="黑体" panose="02010609060101010101" pitchFamily="49" charset="-122"/>
                <a:ea typeface="黑体" panose="02010609060101010101" pitchFamily="49" charset="-122"/>
              </a:rPr>
              <a:t>异构网络</a:t>
            </a:r>
            <a:endParaRPr lang="zh-CN" altLang="en-US" sz="1600"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303956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dissolv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dissolv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par>
                          <p:cTn id="36" fill="hold">
                            <p:stCondLst>
                              <p:cond delay="500"/>
                            </p:stCondLst>
                            <p:childTnLst>
                              <p:par>
                                <p:cTn id="37" presetID="16" presetClass="entr" presetSubtype="42" fill="hold" nodeType="after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barn(outHorizontal)">
                                      <p:cBhvr>
                                        <p:cTn id="39" dur="500"/>
                                        <p:tgtEl>
                                          <p:spTgt spid="18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wipe(down)">
                                      <p:cBhvr>
                                        <p:cTn id="44" dur="500"/>
                                        <p:tgtEl>
                                          <p:spTgt spid="10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71"/>
                                        </p:tgtEl>
                                        <p:attrNameLst>
                                          <p:attrName>style.visibility</p:attrName>
                                        </p:attrNameLst>
                                      </p:cBhvr>
                                      <p:to>
                                        <p:strVal val="visible"/>
                                      </p:to>
                                    </p:set>
                                    <p:animEffect transition="in" filter="wipe(down)">
                                      <p:cBhvr>
                                        <p:cTn id="53" dur="500"/>
                                        <p:tgtEl>
                                          <p:spTgt spid="171"/>
                                        </p:tgtEl>
                                      </p:cBhvr>
                                    </p:animEffect>
                                  </p:childTnLst>
                                </p:cTn>
                              </p:par>
                              <p:par>
                                <p:cTn id="54" presetID="22" presetClass="entr" presetSubtype="4" fill="hold" nodeType="withEffect">
                                  <p:stCondLst>
                                    <p:cond delay="0"/>
                                  </p:stCondLst>
                                  <p:childTnLst>
                                    <p:set>
                                      <p:cBhvr>
                                        <p:cTn id="55" dur="1" fill="hold">
                                          <p:stCondLst>
                                            <p:cond delay="0"/>
                                          </p:stCondLst>
                                        </p:cTn>
                                        <p:tgtEl>
                                          <p:spTgt spid="170"/>
                                        </p:tgtEl>
                                        <p:attrNameLst>
                                          <p:attrName>style.visibility</p:attrName>
                                        </p:attrNameLst>
                                      </p:cBhvr>
                                      <p:to>
                                        <p:strVal val="visible"/>
                                      </p:to>
                                    </p:set>
                                    <p:animEffect transition="in" filter="wipe(down)">
                                      <p:cBhvr>
                                        <p:cTn id="56" dur="500"/>
                                        <p:tgtEl>
                                          <p:spTgt spid="170"/>
                                        </p:tgtEl>
                                      </p:cBhvr>
                                    </p:animEffect>
                                  </p:childTnLst>
                                </p:cTn>
                              </p:par>
                              <p:par>
                                <p:cTn id="57" presetID="22" presetClass="entr" presetSubtype="1"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animEffect transition="in" filter="wipe(up)">
                                      <p:cBhvr>
                                        <p:cTn id="59" dur="500"/>
                                        <p:tgtEl>
                                          <p:spTgt spid="173"/>
                                        </p:tgtEl>
                                      </p:cBhvr>
                                    </p:animEffect>
                                  </p:childTnLst>
                                </p:cTn>
                              </p:par>
                              <p:par>
                                <p:cTn id="60" presetID="22" presetClass="entr" presetSubtype="1" fill="hold" nodeType="withEffect">
                                  <p:stCondLst>
                                    <p:cond delay="0"/>
                                  </p:stCondLst>
                                  <p:childTnLst>
                                    <p:set>
                                      <p:cBhvr>
                                        <p:cTn id="61" dur="1" fill="hold">
                                          <p:stCondLst>
                                            <p:cond delay="0"/>
                                          </p:stCondLst>
                                        </p:cTn>
                                        <p:tgtEl>
                                          <p:spTgt spid="178"/>
                                        </p:tgtEl>
                                        <p:attrNameLst>
                                          <p:attrName>style.visibility</p:attrName>
                                        </p:attrNameLst>
                                      </p:cBhvr>
                                      <p:to>
                                        <p:strVal val="visible"/>
                                      </p:to>
                                    </p:set>
                                    <p:animEffect transition="in" filter="wipe(up)">
                                      <p:cBhvr>
                                        <p:cTn id="62" dur="500"/>
                                        <p:tgtEl>
                                          <p:spTgt spid="17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3"/>
                                        </p:tgtEl>
                                        <p:attrNameLst>
                                          <p:attrName>style.visibility</p:attrName>
                                        </p:attrNameLst>
                                      </p:cBhvr>
                                      <p:to>
                                        <p:strVal val="visible"/>
                                      </p:to>
                                    </p:set>
                                    <p:animEffect transition="in" filter="wipe(down)">
                                      <p:cBhvr>
                                        <p:cTn id="67" dur="500"/>
                                        <p:tgtEl>
                                          <p:spTgt spid="19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1" fill="hold" grpId="1" nodeType="clickEffect">
                                  <p:stCondLst>
                                    <p:cond delay="0"/>
                                  </p:stCondLst>
                                  <p:childTnLst>
                                    <p:animEffect transition="out" filter="wipe(up)">
                                      <p:cBhvr>
                                        <p:cTn id="71" dur="500"/>
                                        <p:tgtEl>
                                          <p:spTgt spid="193"/>
                                        </p:tgtEl>
                                      </p:cBhvr>
                                    </p:animEffect>
                                    <p:set>
                                      <p:cBhvr>
                                        <p:cTn id="72" dur="1" fill="hold">
                                          <p:stCondLst>
                                            <p:cond delay="499"/>
                                          </p:stCondLst>
                                        </p:cTn>
                                        <p:tgtEl>
                                          <p:spTgt spid="19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89"/>
                                        </p:tgtEl>
                                        <p:attrNameLst>
                                          <p:attrName>style.visibility</p:attrName>
                                        </p:attrNameLst>
                                      </p:cBhvr>
                                      <p:to>
                                        <p:strVal val="visible"/>
                                      </p:to>
                                    </p:set>
                                    <p:animEffect transition="in" filter="wipe(down)">
                                      <p:cBhvr>
                                        <p:cTn id="77" dur="500"/>
                                        <p:tgtEl>
                                          <p:spTgt spid="189"/>
                                        </p:tgtEl>
                                      </p:cBhvr>
                                    </p:animEffect>
                                  </p:childTnLst>
                                </p:cTn>
                              </p:par>
                              <p:par>
                                <p:cTn id="78" presetID="22" presetClass="entr" presetSubtype="4" fill="hold" nodeType="withEffect">
                                  <p:stCondLst>
                                    <p:cond delay="0"/>
                                  </p:stCondLst>
                                  <p:childTnLst>
                                    <p:set>
                                      <p:cBhvr>
                                        <p:cTn id="79" dur="1" fill="hold">
                                          <p:stCondLst>
                                            <p:cond delay="0"/>
                                          </p:stCondLst>
                                        </p:cTn>
                                        <p:tgtEl>
                                          <p:spTgt spid="190"/>
                                        </p:tgtEl>
                                        <p:attrNameLst>
                                          <p:attrName>style.visibility</p:attrName>
                                        </p:attrNameLst>
                                      </p:cBhvr>
                                      <p:to>
                                        <p:strVal val="visible"/>
                                      </p:to>
                                    </p:set>
                                    <p:animEffect transition="in" filter="wipe(down)">
                                      <p:cBhvr>
                                        <p:cTn id="80" dur="500"/>
                                        <p:tgtEl>
                                          <p:spTgt spid="190"/>
                                        </p:tgtEl>
                                      </p:cBhvr>
                                    </p:animEffect>
                                  </p:childTnLst>
                                </p:cTn>
                              </p:par>
                            </p:childTnLst>
                          </p:cTn>
                        </p:par>
                        <p:par>
                          <p:cTn id="81" fill="hold">
                            <p:stCondLst>
                              <p:cond delay="500"/>
                            </p:stCondLst>
                            <p:childTnLst>
                              <p:par>
                                <p:cTn id="82" presetID="16" presetClass="exit" presetSubtype="21" fill="hold" nodeType="afterEffect">
                                  <p:stCondLst>
                                    <p:cond delay="0"/>
                                  </p:stCondLst>
                                  <p:childTnLst>
                                    <p:animEffect transition="out" filter="barn(inVertical)">
                                      <p:cBhvr>
                                        <p:cTn id="83" dur="500"/>
                                        <p:tgtEl>
                                          <p:spTgt spid="180"/>
                                        </p:tgtEl>
                                      </p:cBhvr>
                                    </p:animEffect>
                                    <p:set>
                                      <p:cBhvr>
                                        <p:cTn id="84" dur="1" fill="hold">
                                          <p:stCondLst>
                                            <p:cond delay="499"/>
                                          </p:stCondLst>
                                        </p:cTn>
                                        <p:tgtEl>
                                          <p:spTgt spid="180"/>
                                        </p:tgtEl>
                                        <p:attrNameLst>
                                          <p:attrName>style.visibility</p:attrName>
                                        </p:attrNameLst>
                                      </p:cBhvr>
                                      <p:to>
                                        <p:strVal val="hidden"/>
                                      </p:to>
                                    </p:set>
                                  </p:childTnLst>
                                </p:cTn>
                              </p:par>
                            </p:childTnLst>
                          </p:cTn>
                        </p:par>
                        <p:par>
                          <p:cTn id="85" fill="hold">
                            <p:stCondLst>
                              <p:cond delay="1000"/>
                            </p:stCondLst>
                            <p:childTnLst>
                              <p:par>
                                <p:cTn id="86" presetID="16" presetClass="entr" presetSubtype="42" fill="hold" nodeType="afterEffect">
                                  <p:stCondLst>
                                    <p:cond delay="0"/>
                                  </p:stCondLst>
                                  <p:childTnLst>
                                    <p:set>
                                      <p:cBhvr>
                                        <p:cTn id="87" dur="1" fill="hold">
                                          <p:stCondLst>
                                            <p:cond delay="0"/>
                                          </p:stCondLst>
                                        </p:cTn>
                                        <p:tgtEl>
                                          <p:spTgt spid="191"/>
                                        </p:tgtEl>
                                        <p:attrNameLst>
                                          <p:attrName>style.visibility</p:attrName>
                                        </p:attrNameLst>
                                      </p:cBhvr>
                                      <p:to>
                                        <p:strVal val="visible"/>
                                      </p:to>
                                    </p:set>
                                    <p:animEffect transition="in" filter="barn(outHorizontal)">
                                      <p:cBhvr>
                                        <p:cTn id="88" dur="500"/>
                                        <p:tgtEl>
                                          <p:spTgt spid="191"/>
                                        </p:tgtEl>
                                      </p:cBhvr>
                                    </p:animEffect>
                                  </p:childTnLst>
                                </p:cTn>
                              </p:par>
                            </p:childTnLst>
                          </p:cTn>
                        </p:par>
                        <p:par>
                          <p:cTn id="89" fill="hold">
                            <p:stCondLst>
                              <p:cond delay="1500"/>
                            </p:stCondLst>
                            <p:childTnLst>
                              <p:par>
                                <p:cTn id="90" presetID="22" presetClass="entr" presetSubtype="4" fill="hold" grpId="0" nodeType="afterEffect">
                                  <p:stCondLst>
                                    <p:cond delay="0"/>
                                  </p:stCondLst>
                                  <p:childTnLst>
                                    <p:set>
                                      <p:cBhvr>
                                        <p:cTn id="91" dur="1" fill="hold">
                                          <p:stCondLst>
                                            <p:cond delay="0"/>
                                          </p:stCondLst>
                                        </p:cTn>
                                        <p:tgtEl>
                                          <p:spTgt spid="185"/>
                                        </p:tgtEl>
                                        <p:attrNameLst>
                                          <p:attrName>style.visibility</p:attrName>
                                        </p:attrNameLst>
                                      </p:cBhvr>
                                      <p:to>
                                        <p:strVal val="visible"/>
                                      </p:to>
                                    </p:set>
                                    <p:animEffect transition="in" filter="wipe(down)">
                                      <p:cBhvr>
                                        <p:cTn id="92" dur="500"/>
                                        <p:tgtEl>
                                          <p:spTgt spid="18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86"/>
                                        </p:tgtEl>
                                        <p:attrNameLst>
                                          <p:attrName>style.visibility</p:attrName>
                                        </p:attrNameLst>
                                      </p:cBhvr>
                                      <p:to>
                                        <p:strVal val="visible"/>
                                      </p:to>
                                    </p:set>
                                    <p:animEffect transition="in" filter="wipe(down)">
                                      <p:cBhvr>
                                        <p:cTn id="97"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animBg="1"/>
      <p:bldP spid="68" grpId="0" animBg="1"/>
      <p:bldP spid="105" grpId="0" animBg="1"/>
      <p:bldP spid="185" grpId="0" animBg="1"/>
      <p:bldP spid="186" grpId="0" animBg="1"/>
      <p:bldP spid="193" grpId="0" animBg="1"/>
      <p:bldP spid="19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87"/>
          <p:cNvGrpSpPr/>
          <p:nvPr/>
        </p:nvGrpSpPr>
        <p:grpSpPr>
          <a:xfrm>
            <a:off x="538067" y="2869090"/>
            <a:ext cx="2590800" cy="3281363"/>
            <a:chOff x="706198" y="2046890"/>
            <a:chExt cx="2590800" cy="3281363"/>
          </a:xfrm>
        </p:grpSpPr>
        <p:grpSp>
          <p:nvGrpSpPr>
            <p:cNvPr id="6" name="组合 191"/>
            <p:cNvGrpSpPr/>
            <p:nvPr/>
          </p:nvGrpSpPr>
          <p:grpSpPr>
            <a:xfrm>
              <a:off x="706198" y="2046890"/>
              <a:ext cx="2590800" cy="3281363"/>
              <a:chOff x="685800" y="2057400"/>
              <a:chExt cx="2590800" cy="3281363"/>
            </a:xfrm>
          </p:grpSpPr>
          <p:grpSp>
            <p:nvGrpSpPr>
              <p:cNvPr id="7" name="Group 5"/>
              <p:cNvGrpSpPr>
                <a:grpSpLocks/>
              </p:cNvGrpSpPr>
              <p:nvPr/>
            </p:nvGrpSpPr>
            <p:grpSpPr bwMode="auto">
              <a:xfrm>
                <a:off x="755198" y="2251611"/>
                <a:ext cx="2426306" cy="2905079"/>
                <a:chOff x="4155" y="672"/>
                <a:chExt cx="944" cy="1436"/>
              </a:xfrm>
            </p:grpSpPr>
            <p:sp>
              <p:nvSpPr>
                <p:cNvPr id="212" name="Rectangle 6"/>
                <p:cNvSpPr>
                  <a:spLocks noChangeAspect="1" noChangeArrowheads="1"/>
                </p:cNvSpPr>
                <p:nvPr/>
              </p:nvSpPr>
              <p:spPr bwMode="auto">
                <a:xfrm>
                  <a:off x="4176" y="1560"/>
                  <a:ext cx="912" cy="168"/>
                </a:xfrm>
                <a:prstGeom prst="rect">
                  <a:avLst/>
                </a:prstGeom>
                <a:solidFill>
                  <a:srgbClr val="66FFCC"/>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3" name="Rectangle 7"/>
                <p:cNvSpPr>
                  <a:spLocks noChangeAspect="1" noChangeArrowheads="1"/>
                </p:cNvSpPr>
                <p:nvPr/>
              </p:nvSpPr>
              <p:spPr bwMode="auto">
                <a:xfrm>
                  <a:off x="4176" y="1728"/>
                  <a:ext cx="912" cy="168"/>
                </a:xfrm>
                <a:prstGeom prst="rect">
                  <a:avLst/>
                </a:prstGeom>
                <a:solidFill>
                  <a:srgbClr val="66FFCC"/>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4" name="Rectangle 8"/>
                <p:cNvSpPr>
                  <a:spLocks noChangeAspect="1" noChangeArrowheads="1"/>
                </p:cNvSpPr>
                <p:nvPr/>
              </p:nvSpPr>
              <p:spPr bwMode="auto">
                <a:xfrm>
                  <a:off x="4155" y="1892"/>
                  <a:ext cx="912" cy="216"/>
                </a:xfrm>
                <a:prstGeom prst="rect">
                  <a:avLst/>
                </a:prstGeom>
                <a:solidFill>
                  <a:srgbClr val="66FFCC"/>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5" name="Rectangle 9"/>
                <p:cNvSpPr>
                  <a:spLocks noChangeAspect="1" noChangeArrowheads="1"/>
                </p:cNvSpPr>
                <p:nvPr/>
              </p:nvSpPr>
              <p:spPr bwMode="auto">
                <a:xfrm>
                  <a:off x="4176" y="672"/>
                  <a:ext cx="912" cy="249"/>
                </a:xfrm>
                <a:prstGeom prst="rect">
                  <a:avLst/>
                </a:prstGeom>
                <a:solidFill>
                  <a:srgbClr val="FFFF66"/>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6" name="Rectangle 11"/>
                <p:cNvSpPr>
                  <a:spLocks noChangeAspect="1" noChangeArrowheads="1"/>
                </p:cNvSpPr>
                <p:nvPr/>
              </p:nvSpPr>
              <p:spPr bwMode="auto">
                <a:xfrm>
                  <a:off x="4176" y="1339"/>
                  <a:ext cx="912" cy="221"/>
                </a:xfrm>
                <a:prstGeom prst="rect">
                  <a:avLst/>
                </a:prstGeom>
                <a:solidFill>
                  <a:srgbClr val="FFCCFF"/>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7" name="Rectangle 12"/>
                <p:cNvSpPr>
                  <a:spLocks noChangeAspect="1" noChangeArrowheads="1"/>
                </p:cNvSpPr>
                <p:nvPr/>
              </p:nvSpPr>
              <p:spPr bwMode="auto">
                <a:xfrm>
                  <a:off x="4176" y="921"/>
                  <a:ext cx="912" cy="235"/>
                </a:xfrm>
                <a:prstGeom prst="rect">
                  <a:avLst/>
                </a:prstGeom>
                <a:solidFill>
                  <a:srgbClr val="FFFF66"/>
                </a:solidFill>
                <a:ln w="9525">
                  <a:solidFill>
                    <a:schemeClr val="tx1"/>
                  </a:solidFill>
                  <a:miter lim="800000"/>
                  <a:headEnd/>
                  <a:tailEnd/>
                </a:ln>
              </p:spPr>
              <p:txBody>
                <a:bodyPr wrap="none" anchor="ctr"/>
                <a:lstStyle/>
                <a:p>
                  <a:pPr algn="ctr" eaLnBrk="0" hangingPunct="0"/>
                  <a:endParaRPr lang="zh-CN" altLang="zh-CN" sz="1400">
                    <a:solidFill>
                      <a:srgbClr val="FF99CC"/>
                    </a:solidFill>
                    <a:latin typeface="Calibri" pitchFamily="34" charset="0"/>
                  </a:endParaRPr>
                </a:p>
              </p:txBody>
            </p:sp>
            <p:sp>
              <p:nvSpPr>
                <p:cNvPr id="218" name="Rectangle 10"/>
                <p:cNvSpPr>
                  <a:spLocks noChangeAspect="1" noChangeArrowheads="1"/>
                </p:cNvSpPr>
                <p:nvPr/>
              </p:nvSpPr>
              <p:spPr bwMode="auto">
                <a:xfrm>
                  <a:off x="4187" y="1113"/>
                  <a:ext cx="912" cy="226"/>
                </a:xfrm>
                <a:prstGeom prst="rect">
                  <a:avLst/>
                </a:prstGeom>
                <a:solidFill>
                  <a:srgbClr val="FFCCFF"/>
                </a:solidFill>
                <a:ln w="9525">
                  <a:solidFill>
                    <a:schemeClr val="tx1"/>
                  </a:solidFill>
                  <a:miter lim="800000"/>
                  <a:headEnd/>
                  <a:tailEnd/>
                </a:ln>
              </p:spPr>
              <p:txBody>
                <a:bodyPr wrap="none" anchor="ctr"/>
                <a:lstStyle/>
                <a:p>
                  <a:pPr algn="ctr"/>
                  <a:endParaRPr lang="zh-CN" altLang="zh-CN" sz="1400">
                    <a:solidFill>
                      <a:srgbClr val="000000"/>
                    </a:solidFill>
                    <a:latin typeface="Calibri" pitchFamily="34" charset="0"/>
                  </a:endParaRPr>
                </a:p>
              </p:txBody>
            </p:sp>
          </p:grpSp>
          <p:sp>
            <p:nvSpPr>
              <p:cNvPr id="201" name="Freeform 13"/>
              <p:cNvSpPr>
                <a:spLocks noChangeAspect="1"/>
              </p:cNvSpPr>
              <p:nvPr/>
            </p:nvSpPr>
            <p:spPr bwMode="auto">
              <a:xfrm>
                <a:off x="809172" y="2241497"/>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2" name="Freeform 14"/>
              <p:cNvSpPr>
                <a:spLocks noChangeAspect="1"/>
              </p:cNvSpPr>
              <p:nvPr/>
            </p:nvSpPr>
            <p:spPr bwMode="auto">
              <a:xfrm flipV="1">
                <a:off x="809172" y="3698082"/>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3" name="Freeform 15"/>
              <p:cNvSpPr>
                <a:spLocks noChangeAspect="1"/>
              </p:cNvSpPr>
              <p:nvPr/>
            </p:nvSpPr>
            <p:spPr bwMode="auto">
              <a:xfrm flipH="1">
                <a:off x="2127703" y="2241497"/>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4" name="Freeform 16"/>
              <p:cNvSpPr>
                <a:spLocks noChangeAspect="1"/>
              </p:cNvSpPr>
              <p:nvPr/>
            </p:nvSpPr>
            <p:spPr bwMode="auto">
              <a:xfrm flipH="1" flipV="1">
                <a:off x="2127703" y="3698082"/>
                <a:ext cx="1025525" cy="1456585"/>
              </a:xfrm>
              <a:custGeom>
                <a:avLst/>
                <a:gdLst>
                  <a:gd name="T0" fmla="*/ 220187556 w 799"/>
                  <a:gd name="T1" fmla="*/ 0 h 1440"/>
                  <a:gd name="T2" fmla="*/ 220187556 w 799"/>
                  <a:gd name="T3" fmla="*/ 784532687 h 1440"/>
                  <a:gd name="T4" fmla="*/ 1491922393 w 799"/>
                  <a:gd name="T5" fmla="*/ 1275504767 h 1440"/>
                  <a:gd name="T6" fmla="*/ 1603045747 w 799"/>
                  <a:gd name="T7" fmla="*/ 1471893498 h 1440"/>
                  <a:gd name="T8" fmla="*/ 0 w 799"/>
                  <a:gd name="T9" fmla="*/ 1472915988 h 1440"/>
                  <a:gd name="T10" fmla="*/ 0 w 799"/>
                  <a:gd name="T11" fmla="*/ 0 h 1440"/>
                  <a:gd name="T12" fmla="*/ 220187556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pPr algn="ctr"/>
                <a:endParaRPr lang="zh-CN" altLang="zh-CN" sz="1400">
                  <a:solidFill>
                    <a:srgbClr val="000000"/>
                  </a:solidFill>
                  <a:latin typeface="Calibri" pitchFamily="34" charset="0"/>
                </a:endParaRPr>
              </a:p>
            </p:txBody>
          </p:sp>
          <p:sp>
            <p:nvSpPr>
              <p:cNvPr id="205" name="Rectangle 17"/>
              <p:cNvSpPr>
                <a:spLocks noChangeAspect="1" noChangeArrowheads="1"/>
              </p:cNvSpPr>
              <p:nvPr/>
            </p:nvSpPr>
            <p:spPr bwMode="auto">
              <a:xfrm>
                <a:off x="685800" y="2192944"/>
                <a:ext cx="185058" cy="301027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06" name="Rectangle 18"/>
              <p:cNvSpPr>
                <a:spLocks noChangeAspect="1" noChangeArrowheads="1"/>
              </p:cNvSpPr>
              <p:nvPr/>
            </p:nvSpPr>
            <p:spPr bwMode="auto">
              <a:xfrm>
                <a:off x="3130498" y="2192944"/>
                <a:ext cx="61686" cy="301027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07" name="AutoShape 19" descr="Oak"/>
              <p:cNvSpPr>
                <a:spLocks noChangeAspect="1" noChangeArrowheads="1"/>
              </p:cNvSpPr>
              <p:nvPr/>
            </p:nvSpPr>
            <p:spPr bwMode="auto">
              <a:xfrm>
                <a:off x="685800" y="2057400"/>
                <a:ext cx="2590800" cy="194211"/>
              </a:xfrm>
              <a:prstGeom prst="roundRect">
                <a:avLst>
                  <a:gd name="adj" fmla="val 50000"/>
                </a:avLst>
              </a:prstGeom>
              <a:blipFill dpi="0" rotWithShape="0">
                <a:blip r:embed="rId3" cstate="print"/>
                <a:srcRect/>
                <a:tile tx="0" ty="0" sx="100000" sy="100000" flip="none" algn="tl"/>
              </a:blipFill>
              <a:ln w="9525">
                <a:noFill/>
                <a:round/>
                <a:headEnd/>
                <a:tailEnd/>
              </a:ln>
            </p:spPr>
            <p:txBody>
              <a:bodyPr wrap="none" anchor="ctr"/>
              <a:lstStyle/>
              <a:p>
                <a:pPr algn="ctr"/>
                <a:endParaRPr lang="zh-CN" altLang="zh-CN" sz="1400">
                  <a:solidFill>
                    <a:srgbClr val="000000"/>
                  </a:solidFill>
                  <a:latin typeface="Calibri" pitchFamily="34" charset="0"/>
                </a:endParaRPr>
              </a:p>
            </p:txBody>
          </p:sp>
          <p:sp>
            <p:nvSpPr>
              <p:cNvPr id="208" name="AutoShape 20" descr="Oak"/>
              <p:cNvSpPr>
                <a:spLocks noChangeAspect="1" noChangeArrowheads="1"/>
              </p:cNvSpPr>
              <p:nvPr/>
            </p:nvSpPr>
            <p:spPr bwMode="auto">
              <a:xfrm>
                <a:off x="685800" y="5144552"/>
                <a:ext cx="2590800" cy="194211"/>
              </a:xfrm>
              <a:prstGeom prst="roundRect">
                <a:avLst>
                  <a:gd name="adj" fmla="val 50000"/>
                </a:avLst>
              </a:prstGeom>
              <a:blipFill dpi="0" rotWithShape="0">
                <a:blip r:embed="rId3" cstate="print"/>
                <a:srcRect/>
                <a:tile tx="0" ty="0" sx="100000" sy="100000" flip="none" algn="tl"/>
              </a:blipFill>
              <a:ln w="9525">
                <a:noFill/>
                <a:round/>
                <a:headEnd/>
                <a:tailEnd/>
              </a:ln>
            </p:spPr>
            <p:txBody>
              <a:bodyPr wrap="none" anchor="ctr"/>
              <a:lstStyle/>
              <a:p>
                <a:pPr algn="ctr"/>
                <a:endParaRPr lang="zh-CN" altLang="zh-CN" sz="1400">
                  <a:solidFill>
                    <a:srgbClr val="000000"/>
                  </a:solidFill>
                  <a:latin typeface="Calibri" pitchFamily="34" charset="0"/>
                </a:endParaRPr>
              </a:p>
            </p:txBody>
          </p:sp>
          <p:sp>
            <p:nvSpPr>
              <p:cNvPr id="209" name="Rectangle 21"/>
              <p:cNvSpPr>
                <a:spLocks noChangeAspect="1" noChangeArrowheads="1"/>
              </p:cNvSpPr>
              <p:nvPr/>
            </p:nvSpPr>
            <p:spPr bwMode="auto">
              <a:xfrm>
                <a:off x="752626" y="3649530"/>
                <a:ext cx="1048658" cy="9710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0" name="Rectangle 22"/>
              <p:cNvSpPr>
                <a:spLocks noChangeAspect="1" noChangeArrowheads="1"/>
              </p:cNvSpPr>
              <p:nvPr/>
            </p:nvSpPr>
            <p:spPr bwMode="auto">
              <a:xfrm>
                <a:off x="2166258" y="3649530"/>
                <a:ext cx="1048658" cy="97106"/>
              </a:xfrm>
              <a:prstGeom prst="rect">
                <a:avLst/>
              </a:prstGeom>
              <a:solidFill>
                <a:schemeClr val="bg1"/>
              </a:solidFill>
              <a:ln w="9525">
                <a:noFill/>
                <a:miter lim="800000"/>
                <a:headEnd/>
                <a:tailEnd/>
              </a:ln>
            </p:spPr>
            <p:txBody>
              <a:bodyPr wrap="none" anchor="ctr"/>
              <a:lstStyle/>
              <a:p>
                <a:pPr algn="ctr"/>
                <a:endParaRPr lang="zh-CN" altLang="zh-CN" sz="1400">
                  <a:solidFill>
                    <a:srgbClr val="000000"/>
                  </a:solidFill>
                  <a:latin typeface="Calibri" pitchFamily="34" charset="0"/>
                </a:endParaRPr>
              </a:p>
            </p:txBody>
          </p:sp>
          <p:sp>
            <p:nvSpPr>
              <p:cNvPr id="211" name="TextBox 27"/>
              <p:cNvSpPr txBox="1">
                <a:spLocks noChangeArrowheads="1"/>
              </p:cNvSpPr>
              <p:nvPr/>
            </p:nvSpPr>
            <p:spPr bwMode="auto">
              <a:xfrm>
                <a:off x="1813824" y="3714988"/>
                <a:ext cx="320675" cy="304800"/>
              </a:xfrm>
              <a:prstGeom prst="rect">
                <a:avLst/>
              </a:prstGeom>
              <a:noFill/>
              <a:ln w="9525">
                <a:noFill/>
                <a:miter lim="800000"/>
                <a:headEnd/>
                <a:tailEnd/>
              </a:ln>
            </p:spPr>
            <p:txBody>
              <a:bodyPr wrap="none">
                <a:spAutoFit/>
              </a:bodyPr>
              <a:lstStyle/>
              <a:p>
                <a:pPr algn="ctr"/>
                <a:r>
                  <a:rPr lang="en-US" altLang="zh-CN" sz="1400" dirty="0">
                    <a:solidFill>
                      <a:srgbClr val="000000"/>
                    </a:solidFill>
                    <a:latin typeface="Calibri" pitchFamily="34" charset="0"/>
                  </a:rPr>
                  <a:t>IP</a:t>
                </a:r>
              </a:p>
            </p:txBody>
          </p:sp>
        </p:grpSp>
        <p:sp>
          <p:nvSpPr>
            <p:cNvPr id="194" name="矩形 193"/>
            <p:cNvSpPr/>
            <p:nvPr/>
          </p:nvSpPr>
          <p:spPr>
            <a:xfrm>
              <a:off x="833996" y="2341229"/>
              <a:ext cx="2294411" cy="350865"/>
            </a:xfrm>
            <a:prstGeom prst="rect">
              <a:avLst/>
            </a:prstGeom>
          </p:spPr>
          <p:txBody>
            <a:bodyPr wrap="none">
              <a:spAutoFit/>
            </a:bodyPr>
            <a:lstStyle/>
            <a:p>
              <a:pPr algn="ctr" eaLnBrk="0" hangingPunct="0">
                <a:lnSpc>
                  <a:spcPct val="120000"/>
                </a:lnSpc>
                <a:spcBef>
                  <a:spcPct val="50000"/>
                </a:spcBef>
              </a:pPr>
              <a:r>
                <a:rPr lang="en-US" altLang="zh-CN" sz="1400" dirty="0" smtClean="0">
                  <a:solidFill>
                    <a:srgbClr val="000000"/>
                  </a:solidFill>
                  <a:latin typeface="Calibri" pitchFamily="34" charset="0"/>
                </a:rPr>
                <a:t>Email,  Web,  Video, Voice, ...</a:t>
              </a:r>
              <a:endParaRPr lang="en-US" altLang="zh-CN" sz="1400" dirty="0">
                <a:solidFill>
                  <a:srgbClr val="000000"/>
                </a:solidFill>
                <a:latin typeface="Calibri" pitchFamily="34" charset="0"/>
              </a:endParaRPr>
            </a:p>
          </p:txBody>
        </p:sp>
        <p:sp>
          <p:nvSpPr>
            <p:cNvPr id="195" name="矩形 194"/>
            <p:cNvSpPr/>
            <p:nvPr/>
          </p:nvSpPr>
          <p:spPr>
            <a:xfrm>
              <a:off x="1165031" y="2794356"/>
              <a:ext cx="1665521" cy="350865"/>
            </a:xfrm>
            <a:prstGeom prst="rect">
              <a:avLst/>
            </a:prstGeom>
          </p:spPr>
          <p:txBody>
            <a:bodyPr wrap="none">
              <a:spAutoFit/>
            </a:bodyPr>
            <a:lstStyle/>
            <a:p>
              <a:pPr algn="ctr" eaLnBrk="0" hangingPunct="0">
                <a:lnSpc>
                  <a:spcPct val="120000"/>
                </a:lnSpc>
                <a:spcBef>
                  <a:spcPct val="50000"/>
                </a:spcBef>
              </a:pPr>
              <a:r>
                <a:rPr lang="en-US" altLang="zh-CN" sz="1400" dirty="0" smtClean="0">
                  <a:solidFill>
                    <a:srgbClr val="000000"/>
                  </a:solidFill>
                  <a:latin typeface="Calibri" pitchFamily="34" charset="0"/>
                </a:rPr>
                <a:t>SMTP,  HTTP,  RTP, ...</a:t>
              </a:r>
              <a:endParaRPr lang="en-US" altLang="zh-CN" sz="1400" dirty="0">
                <a:solidFill>
                  <a:srgbClr val="000000"/>
                </a:solidFill>
                <a:latin typeface="Calibri" pitchFamily="34" charset="0"/>
              </a:endParaRPr>
            </a:p>
          </p:txBody>
        </p:sp>
        <p:sp>
          <p:nvSpPr>
            <p:cNvPr id="196" name="矩形 195"/>
            <p:cNvSpPr/>
            <p:nvPr/>
          </p:nvSpPr>
          <p:spPr>
            <a:xfrm>
              <a:off x="1538050" y="3195050"/>
              <a:ext cx="840038" cy="350865"/>
            </a:xfrm>
            <a:prstGeom prst="rect">
              <a:avLst/>
            </a:prstGeom>
          </p:spPr>
          <p:txBody>
            <a:bodyPr wrap="none">
              <a:spAutoFit/>
            </a:bodyPr>
            <a:lstStyle/>
            <a:p>
              <a:pPr algn="ctr" eaLnBrk="0" hangingPunct="0">
                <a:lnSpc>
                  <a:spcPct val="120000"/>
                </a:lnSpc>
                <a:spcBef>
                  <a:spcPct val="50000"/>
                </a:spcBef>
              </a:pPr>
              <a:r>
                <a:rPr lang="en-US" altLang="zh-CN" sz="1400" dirty="0" smtClean="0">
                  <a:solidFill>
                    <a:srgbClr val="000000"/>
                  </a:solidFill>
                  <a:latin typeface="Calibri" pitchFamily="34" charset="0"/>
                </a:rPr>
                <a:t>TCP, UDP</a:t>
              </a:r>
            </a:p>
          </p:txBody>
        </p:sp>
        <p:sp>
          <p:nvSpPr>
            <p:cNvPr id="197" name="矩形 196"/>
            <p:cNvSpPr/>
            <p:nvPr/>
          </p:nvSpPr>
          <p:spPr>
            <a:xfrm>
              <a:off x="1238560" y="4085288"/>
              <a:ext cx="1587166" cy="338554"/>
            </a:xfrm>
            <a:prstGeom prst="rect">
              <a:avLst/>
            </a:prstGeom>
          </p:spPr>
          <p:txBody>
            <a:bodyPr wrap="none">
              <a:spAutoFit/>
            </a:bodyPr>
            <a:lstStyle/>
            <a:p>
              <a:r>
                <a:rPr lang="en-US" altLang="zh-CN" sz="1600" dirty="0" smtClean="0">
                  <a:solidFill>
                    <a:srgbClr val="000000"/>
                  </a:solidFill>
                  <a:latin typeface="Calibri" pitchFamily="34" charset="0"/>
                </a:rPr>
                <a:t> Ethernet, PPP, …</a:t>
              </a:r>
              <a:endParaRPr lang="zh-CN" altLang="en-US" sz="1600" dirty="0">
                <a:solidFill>
                  <a:srgbClr val="000000"/>
                </a:solidFill>
              </a:endParaRPr>
            </a:p>
          </p:txBody>
        </p:sp>
        <p:sp>
          <p:nvSpPr>
            <p:cNvPr id="198" name="矩形 197"/>
            <p:cNvSpPr/>
            <p:nvPr/>
          </p:nvSpPr>
          <p:spPr>
            <a:xfrm>
              <a:off x="981348" y="4359758"/>
              <a:ext cx="2093715" cy="387798"/>
            </a:xfrm>
            <a:prstGeom prst="rect">
              <a:avLst/>
            </a:prstGeom>
          </p:spPr>
          <p:txBody>
            <a:bodyPr wrap="none">
              <a:spAutoFit/>
            </a:bodyPr>
            <a:lstStyle/>
            <a:p>
              <a:pPr algn="ctr" eaLnBrk="0" hangingPunct="0">
                <a:lnSpc>
                  <a:spcPct val="120000"/>
                </a:lnSpc>
                <a:spcBef>
                  <a:spcPct val="50000"/>
                </a:spcBef>
              </a:pPr>
              <a:r>
                <a:rPr lang="en-US" altLang="zh-CN" sz="1600" dirty="0" smtClean="0">
                  <a:solidFill>
                    <a:srgbClr val="000000"/>
                  </a:solidFill>
                  <a:latin typeface="Calibri" pitchFamily="34" charset="0"/>
                </a:rPr>
                <a:t>CSMA, </a:t>
              </a:r>
              <a:r>
                <a:rPr lang="en-US" altLang="zh-CN" sz="1600" dirty="0" err="1" smtClean="0">
                  <a:solidFill>
                    <a:srgbClr val="000000"/>
                  </a:solidFill>
                  <a:latin typeface="Calibri" pitchFamily="34" charset="0"/>
                </a:rPr>
                <a:t>Async</a:t>
              </a:r>
              <a:r>
                <a:rPr lang="en-US" altLang="zh-CN" sz="1600" dirty="0" smtClean="0">
                  <a:solidFill>
                    <a:srgbClr val="000000"/>
                  </a:solidFill>
                  <a:latin typeface="Calibri" pitchFamily="34" charset="0"/>
                </a:rPr>
                <a:t>, </a:t>
              </a:r>
              <a:r>
                <a:rPr lang="en-US" altLang="zh-CN" sz="1600" dirty="0" err="1" smtClean="0">
                  <a:solidFill>
                    <a:srgbClr val="000000"/>
                  </a:solidFill>
                  <a:latin typeface="Calibri" pitchFamily="34" charset="0"/>
                </a:rPr>
                <a:t>Sonet</a:t>
              </a:r>
              <a:r>
                <a:rPr lang="en-US" altLang="zh-CN" sz="1600" dirty="0" smtClean="0">
                  <a:solidFill>
                    <a:srgbClr val="000000"/>
                  </a:solidFill>
                  <a:latin typeface="Calibri" pitchFamily="34" charset="0"/>
                </a:rPr>
                <a:t>, ...</a:t>
              </a:r>
              <a:endParaRPr lang="en-US" altLang="zh-CN" sz="1600" dirty="0">
                <a:solidFill>
                  <a:srgbClr val="000000"/>
                </a:solidFill>
                <a:latin typeface="Calibri" pitchFamily="34" charset="0"/>
              </a:endParaRPr>
            </a:p>
          </p:txBody>
        </p:sp>
        <p:sp>
          <p:nvSpPr>
            <p:cNvPr id="199" name="矩形 198"/>
            <p:cNvSpPr/>
            <p:nvPr/>
          </p:nvSpPr>
          <p:spPr>
            <a:xfrm>
              <a:off x="996553" y="4751547"/>
              <a:ext cx="2002472" cy="387798"/>
            </a:xfrm>
            <a:prstGeom prst="rect">
              <a:avLst/>
            </a:prstGeom>
          </p:spPr>
          <p:txBody>
            <a:bodyPr wrap="none">
              <a:spAutoFit/>
            </a:bodyPr>
            <a:lstStyle/>
            <a:p>
              <a:pPr algn="ctr" eaLnBrk="0" hangingPunct="0">
                <a:lnSpc>
                  <a:spcPct val="120000"/>
                </a:lnSpc>
                <a:spcBef>
                  <a:spcPct val="50000"/>
                </a:spcBef>
              </a:pPr>
              <a:r>
                <a:rPr lang="en-US" altLang="zh-CN" sz="1600" dirty="0" smtClean="0">
                  <a:solidFill>
                    <a:srgbClr val="000000"/>
                  </a:solidFill>
                  <a:latin typeface="Calibri" pitchFamily="34" charset="0"/>
                </a:rPr>
                <a:t>Copper, Fiber, </a:t>
              </a:r>
              <a:r>
                <a:rPr lang="en-US" altLang="zh-CN" sz="1600" dirty="0">
                  <a:solidFill>
                    <a:srgbClr val="000000"/>
                  </a:solidFill>
                  <a:latin typeface="Calibri" pitchFamily="34" charset="0"/>
                </a:rPr>
                <a:t>R</a:t>
              </a:r>
              <a:r>
                <a:rPr lang="en-US" altLang="zh-CN" sz="1600" dirty="0" smtClean="0">
                  <a:solidFill>
                    <a:srgbClr val="000000"/>
                  </a:solidFill>
                  <a:latin typeface="Calibri" pitchFamily="34" charset="0"/>
                </a:rPr>
                <a:t>adio...</a:t>
              </a:r>
              <a:endParaRPr lang="en-US" altLang="zh-CN" sz="1600" dirty="0">
                <a:solidFill>
                  <a:srgbClr val="000000"/>
                </a:solidFill>
                <a:latin typeface="Calibri" pitchFamily="34" charset="0"/>
              </a:endParaRPr>
            </a:p>
          </p:txBody>
        </p:sp>
      </p:grpSp>
      <p:sp>
        <p:nvSpPr>
          <p:cNvPr id="2" name="标题 1"/>
          <p:cNvSpPr>
            <a:spLocks noGrp="1"/>
          </p:cNvSpPr>
          <p:nvPr>
            <p:ph type="title"/>
          </p:nvPr>
        </p:nvSpPr>
        <p:spPr/>
        <p:txBody>
          <a:bodyPr/>
          <a:lstStyle/>
          <a:p>
            <a:r>
              <a:rPr lang="zh-CN" altLang="en-US" dirty="0" smtClean="0"/>
              <a:t>初识计算机网络</a:t>
            </a:r>
            <a:endParaRPr lang="zh-CN" altLang="en-US" dirty="0"/>
          </a:p>
        </p:txBody>
      </p:sp>
      <p:sp>
        <p:nvSpPr>
          <p:cNvPr id="3" name="内容占位符 2"/>
          <p:cNvSpPr>
            <a:spLocks noGrp="1"/>
          </p:cNvSpPr>
          <p:nvPr>
            <p:ph idx="1"/>
          </p:nvPr>
        </p:nvSpPr>
        <p:spPr>
          <a:xfrm>
            <a:off x="359664" y="1312150"/>
            <a:ext cx="8677090" cy="650757"/>
          </a:xfrm>
        </p:spPr>
        <p:txBody>
          <a:bodyPr/>
          <a:lstStyle/>
          <a:p>
            <a:r>
              <a:rPr lang="zh-CN" altLang="en-US" dirty="0" smtClean="0"/>
              <a:t>如何构建计算机网络</a:t>
            </a:r>
            <a:endParaRPr lang="en-US" altLang="zh-CN"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28" name="Freeform 32"/>
          <p:cNvSpPr>
            <a:spLocks/>
          </p:cNvSpPr>
          <p:nvPr/>
        </p:nvSpPr>
        <p:spPr bwMode="auto">
          <a:xfrm>
            <a:off x="6215740" y="5817318"/>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a:solidFill>
                  <a:srgbClr val="CACAFF">
                    <a:lumMod val="50000"/>
                  </a:srgbClr>
                </a:solidFill>
                <a:latin typeface="Arial" panose="020B0604020202020204" pitchFamily="34" charset="0"/>
                <a:ea typeface="楷体" panose="02010609060101010101" pitchFamily="49" charset="-122"/>
              </a:rPr>
              <a:t>处理链路上原始比特的传输：传输物理信号</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接口</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信号编码调制</a:t>
            </a:r>
            <a:r>
              <a:rPr lang="en-US" altLang="zh-CN" sz="1600">
                <a:solidFill>
                  <a:srgbClr val="CACAFF">
                    <a:lumMod val="50000"/>
                  </a:srgbClr>
                </a:solidFill>
                <a:latin typeface="Arial" panose="020B0604020202020204" pitchFamily="34" charset="0"/>
                <a:ea typeface="楷体" panose="02010609060101010101" pitchFamily="49" charset="-122"/>
              </a:rPr>
              <a:t>/</a:t>
            </a:r>
            <a:r>
              <a:rPr lang="zh-CN" altLang="en-US" sz="1600">
                <a:solidFill>
                  <a:srgbClr val="CACAFF">
                    <a:lumMod val="50000"/>
                  </a:srgbClr>
                </a:solidFill>
                <a:latin typeface="Arial" panose="020B0604020202020204" pitchFamily="34" charset="0"/>
                <a:ea typeface="楷体" panose="02010609060101010101" pitchFamily="49" charset="-122"/>
              </a:rPr>
              <a:t>速率</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sp>
        <p:nvSpPr>
          <p:cNvPr id="68" name="Freeform 32"/>
          <p:cNvSpPr>
            <a:spLocks/>
          </p:cNvSpPr>
          <p:nvPr/>
        </p:nvSpPr>
        <p:spPr bwMode="auto">
          <a:xfrm>
            <a:off x="6202918" y="4895483"/>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pPr lvl="0"/>
            <a:r>
              <a:rPr lang="zh-CN" altLang="en-US" sz="1600" dirty="0" smtClean="0">
                <a:solidFill>
                  <a:srgbClr val="CACAFF">
                    <a:lumMod val="50000"/>
                  </a:srgbClr>
                </a:solidFill>
                <a:latin typeface="Arial" panose="020B0604020202020204" pitchFamily="34" charset="0"/>
                <a:ea typeface="楷体" panose="02010609060101010101" pitchFamily="49" charset="-122"/>
              </a:rPr>
              <a:t>实现可靠的点对点数据帧传输：介质访问控制、数据帧可靠传输等</a:t>
            </a:r>
            <a:endParaRPr lang="zh-CN" altLang="en-US" sz="1600" dirty="0">
              <a:solidFill>
                <a:srgbClr val="CACAFF">
                  <a:lumMod val="50000"/>
                </a:srgbClr>
              </a:solidFill>
              <a:latin typeface="Arial" panose="020B0604020202020204" pitchFamily="34" charset="0"/>
              <a:ea typeface="楷体" panose="02010609060101010101" pitchFamily="49" charset="-122"/>
            </a:endParaRPr>
          </a:p>
        </p:txBody>
      </p:sp>
      <p:sp>
        <p:nvSpPr>
          <p:cNvPr id="105" name="Freeform 32"/>
          <p:cNvSpPr>
            <a:spLocks/>
          </p:cNvSpPr>
          <p:nvPr/>
        </p:nvSpPr>
        <p:spPr bwMode="auto">
          <a:xfrm>
            <a:off x="6178816" y="4201879"/>
            <a:ext cx="2857937" cy="65238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a:solidFill>
                  <a:schemeClr val="accent5">
                    <a:lumMod val="50000"/>
                  </a:schemeClr>
                </a:solidFill>
                <a:latin typeface="Arial" panose="020B0604020202020204" pitchFamily="34" charset="0"/>
                <a:ea typeface="楷体" panose="02010609060101010101" pitchFamily="49" charset="-122"/>
              </a:rPr>
              <a:t>网络</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互联技术</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IP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，实现全局路由</a:t>
            </a:r>
            <a:r>
              <a:rPr lang="zh-CN" altLang="en-US" sz="1600" dirty="0">
                <a:solidFill>
                  <a:schemeClr val="accent5">
                    <a:lumMod val="50000"/>
                  </a:schemeClr>
                </a:solidFill>
                <a:latin typeface="Arial" panose="020B0604020202020204" pitchFamily="34" charset="0"/>
                <a:ea typeface="楷体" panose="02010609060101010101" pitchFamily="49" charset="-122"/>
              </a:rPr>
              <a:t>，实现主机到主机的通信</a:t>
            </a:r>
          </a:p>
        </p:txBody>
      </p:sp>
      <p:sp>
        <p:nvSpPr>
          <p:cNvPr id="185" name="Freeform 32"/>
          <p:cNvSpPr>
            <a:spLocks/>
          </p:cNvSpPr>
          <p:nvPr/>
        </p:nvSpPr>
        <p:spPr bwMode="auto">
          <a:xfrm>
            <a:off x="6178816" y="3533226"/>
            <a:ext cx="2857937" cy="620105"/>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实现应用进程到应用进程之间端到端的通信</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sp>
        <p:nvSpPr>
          <p:cNvPr id="186" name="Freeform 32"/>
          <p:cNvSpPr>
            <a:spLocks/>
          </p:cNvSpPr>
          <p:nvPr/>
        </p:nvSpPr>
        <p:spPr bwMode="auto">
          <a:xfrm>
            <a:off x="6168475" y="3070535"/>
            <a:ext cx="2857937" cy="407137"/>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FFFDEF"/>
          </a:solidFill>
          <a:ln w="9525" cmpd="sng">
            <a:solidFill>
              <a:schemeClr val="accent4"/>
            </a:solidFill>
            <a:round/>
            <a:headEnd/>
            <a:tailEnd/>
          </a:ln>
        </p:spPr>
        <p:txBody>
          <a:bodyPr/>
          <a:lstStyle/>
          <a:p>
            <a:r>
              <a:rPr lang="zh-CN" altLang="en-US" sz="1600" dirty="0" smtClean="0">
                <a:solidFill>
                  <a:schemeClr val="accent5">
                    <a:lumMod val="50000"/>
                  </a:schemeClr>
                </a:solidFill>
                <a:latin typeface="Arial" panose="020B0604020202020204" pitchFamily="34" charset="0"/>
                <a:ea typeface="楷体" panose="02010609060101010101" pitchFamily="49" charset="-122"/>
              </a:rPr>
              <a:t>应用：</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http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ftp</a:t>
            </a:r>
            <a:r>
              <a:rPr lang="zh-CN" altLang="en-US" sz="1600" dirty="0" smtClean="0">
                <a:solidFill>
                  <a:schemeClr val="accent5">
                    <a:lumMod val="50000"/>
                  </a:schemeClr>
                </a:solidFill>
                <a:latin typeface="Arial" panose="020B0604020202020204" pitchFamily="34" charset="0"/>
                <a:ea typeface="楷体" panose="02010609060101010101" pitchFamily="49" charset="-122"/>
              </a:rPr>
              <a:t>、</a:t>
            </a:r>
            <a:r>
              <a:rPr lang="en-US" altLang="zh-CN" sz="1600" dirty="0" smtClean="0">
                <a:solidFill>
                  <a:schemeClr val="accent5">
                    <a:lumMod val="50000"/>
                  </a:schemeClr>
                </a:solidFill>
                <a:latin typeface="Arial" panose="020B0604020202020204" pitchFamily="34" charset="0"/>
                <a:ea typeface="楷体" panose="02010609060101010101" pitchFamily="49" charset="-122"/>
              </a:rPr>
              <a:t>email…</a:t>
            </a:r>
            <a:endParaRPr lang="zh-CN" altLang="en-US" sz="1600" dirty="0">
              <a:solidFill>
                <a:schemeClr val="accent5">
                  <a:lumMod val="50000"/>
                </a:schemeClr>
              </a:solidFill>
              <a:latin typeface="Arial" panose="020B0604020202020204" pitchFamily="34" charset="0"/>
              <a:ea typeface="楷体" panose="02010609060101010101" pitchFamily="49" charset="-122"/>
            </a:endParaRPr>
          </a:p>
        </p:txBody>
      </p:sp>
      <p:sp>
        <p:nvSpPr>
          <p:cNvPr id="172" name="AutoShape 6"/>
          <p:cNvSpPr>
            <a:spLocks noChangeArrowheads="1"/>
          </p:cNvSpPr>
          <p:nvPr/>
        </p:nvSpPr>
        <p:spPr bwMode="auto">
          <a:xfrm rot="10800000">
            <a:off x="3364135" y="4374278"/>
            <a:ext cx="2164758" cy="609600"/>
          </a:xfrm>
          <a:prstGeom prst="rightArrow">
            <a:avLst>
              <a:gd name="adj1" fmla="val 50000"/>
              <a:gd name="adj2" fmla="val 100000"/>
            </a:avLst>
          </a:prstGeom>
          <a:gradFill rotWithShape="1">
            <a:gsLst>
              <a:gs pos="100000">
                <a:srgbClr val="32457D">
                  <a:alpha val="78000"/>
                </a:srgbClr>
              </a:gs>
              <a:gs pos="66000">
                <a:srgbClr val="7789AE">
                  <a:alpha val="74000"/>
                </a:srgbClr>
              </a:gs>
              <a:gs pos="0">
                <a:srgbClr val="A4BCEF">
                  <a:alpha val="66000"/>
                </a:srgbClr>
              </a:gs>
            </a:gsLst>
            <a:lin ang="0" scaled="1"/>
          </a:gradFill>
          <a:ln w="19050" cmpd="sng">
            <a:solidFill>
              <a:srgbClr val="32457D"/>
            </a:solidFill>
            <a:miter lim="800000"/>
            <a:headEnd/>
            <a:tailEnd/>
          </a:ln>
          <a:effectLst>
            <a:outerShdw blurRad="63500" dist="76200" dir="5400000" rotWithShape="0">
              <a:srgbClr val="000000">
                <a:alpha val="34999"/>
              </a:srgbClr>
            </a:outerShdw>
            <a:softEdge rad="38100"/>
          </a:effectLst>
        </p:spPr>
        <p:txBody>
          <a:bodyPr wrap="none" anchor="ctr"/>
          <a:lstStyle>
            <a:defPPr>
              <a:defRPr lang="en-US"/>
            </a:defPPr>
            <a:lvl1pPr algn="l" rtl="0" fontAlgn="base">
              <a:spcBef>
                <a:spcPct val="0"/>
              </a:spcBef>
              <a:spcAft>
                <a:spcPct val="0"/>
              </a:spcAft>
              <a:defRPr kumimoji="1" sz="2400" kern="1200">
                <a:solidFill>
                  <a:schemeClr val="tx1"/>
                </a:solidFill>
                <a:latin typeface="Times New Roman" charset="0"/>
                <a:ea typeface="宋体" charset="0"/>
                <a:cs typeface="宋体" charset="0"/>
              </a:defRPr>
            </a:lvl1pPr>
            <a:lvl2pPr marL="457200" algn="l" rtl="0" fontAlgn="base">
              <a:spcBef>
                <a:spcPct val="0"/>
              </a:spcBef>
              <a:spcAft>
                <a:spcPct val="0"/>
              </a:spcAft>
              <a:defRPr kumimoji="1" sz="2400" kern="1200">
                <a:solidFill>
                  <a:schemeClr val="tx1"/>
                </a:solidFill>
                <a:latin typeface="Times New Roman" charset="0"/>
                <a:ea typeface="宋体" charset="0"/>
                <a:cs typeface="宋体" charset="0"/>
              </a:defRPr>
            </a:lvl2pPr>
            <a:lvl3pPr marL="914400" algn="l" rtl="0" fontAlgn="base">
              <a:spcBef>
                <a:spcPct val="0"/>
              </a:spcBef>
              <a:spcAft>
                <a:spcPct val="0"/>
              </a:spcAft>
              <a:defRPr kumimoji="1" sz="2400" kern="1200">
                <a:solidFill>
                  <a:schemeClr val="tx1"/>
                </a:solidFill>
                <a:latin typeface="Times New Roman" charset="0"/>
                <a:ea typeface="宋体" charset="0"/>
                <a:cs typeface="宋体" charset="0"/>
              </a:defRPr>
            </a:lvl3pPr>
            <a:lvl4pPr marL="1371600" algn="l" rtl="0" fontAlgn="base">
              <a:spcBef>
                <a:spcPct val="0"/>
              </a:spcBef>
              <a:spcAft>
                <a:spcPct val="0"/>
              </a:spcAft>
              <a:defRPr kumimoji="1" sz="2400" kern="1200">
                <a:solidFill>
                  <a:schemeClr val="tx1"/>
                </a:solidFill>
                <a:latin typeface="Times New Roman" charset="0"/>
                <a:ea typeface="宋体" charset="0"/>
                <a:cs typeface="宋体" charset="0"/>
              </a:defRPr>
            </a:lvl4pPr>
            <a:lvl5pPr marL="1828800" algn="l" rtl="0" fontAlgn="base">
              <a:spcBef>
                <a:spcPct val="0"/>
              </a:spcBef>
              <a:spcAft>
                <a:spcPct val="0"/>
              </a:spcAft>
              <a:defRPr kumimoji="1" sz="2400" kern="1200">
                <a:solidFill>
                  <a:schemeClr val="tx1"/>
                </a:solidFill>
                <a:latin typeface="Times New Roman" charset="0"/>
                <a:ea typeface="宋体" charset="0"/>
                <a:cs typeface="宋体" charset="0"/>
              </a:defRPr>
            </a:lvl5pPr>
            <a:lvl6pPr marL="2286000" algn="l" defTabSz="457200" rtl="0" eaLnBrk="1" latinLnBrk="0" hangingPunct="1">
              <a:defRPr kumimoji="1" sz="2400" kern="1200">
                <a:solidFill>
                  <a:schemeClr val="tx1"/>
                </a:solidFill>
                <a:latin typeface="Times New Roman" charset="0"/>
                <a:ea typeface="宋体" charset="0"/>
                <a:cs typeface="宋体" charset="0"/>
              </a:defRPr>
            </a:lvl6pPr>
            <a:lvl7pPr marL="2743200" algn="l" defTabSz="457200" rtl="0" eaLnBrk="1" latinLnBrk="0" hangingPunct="1">
              <a:defRPr kumimoji="1" sz="2400" kern="1200">
                <a:solidFill>
                  <a:schemeClr val="tx1"/>
                </a:solidFill>
                <a:latin typeface="Times New Roman" charset="0"/>
                <a:ea typeface="宋体" charset="0"/>
                <a:cs typeface="宋体" charset="0"/>
              </a:defRPr>
            </a:lvl7pPr>
            <a:lvl8pPr marL="3200400" algn="l" defTabSz="457200" rtl="0" eaLnBrk="1" latinLnBrk="0" hangingPunct="1">
              <a:defRPr kumimoji="1" sz="2400" kern="1200">
                <a:solidFill>
                  <a:schemeClr val="tx1"/>
                </a:solidFill>
                <a:latin typeface="Times New Roman" charset="0"/>
                <a:ea typeface="宋体" charset="0"/>
                <a:cs typeface="宋体" charset="0"/>
              </a:defRPr>
            </a:lvl8pPr>
            <a:lvl9pPr marL="3657600" algn="l" defTabSz="457200" rtl="0" eaLnBrk="1" latinLnBrk="0" hangingPunct="1">
              <a:defRPr kumimoji="1" sz="2400" kern="1200">
                <a:solidFill>
                  <a:schemeClr val="tx1"/>
                </a:solidFill>
                <a:latin typeface="Times New Roman" charset="0"/>
                <a:ea typeface="宋体" charset="0"/>
                <a:cs typeface="宋体" charset="0"/>
              </a:defRPr>
            </a:lvl9pPr>
          </a:lstStyle>
          <a:p>
            <a:pPr algn="ctr">
              <a:defRPr/>
            </a:pPr>
            <a:endParaRPr lang="zh-CN" altLang="zh-CN" sz="2000" b="1">
              <a:solidFill>
                <a:srgbClr val="FFFFFF"/>
              </a:solidFill>
              <a:effectLst>
                <a:outerShdw blurRad="38100" dist="38100" dir="2700000" algn="tl">
                  <a:srgbClr val="000000"/>
                </a:outerShdw>
              </a:effectLst>
              <a:latin typeface="Arial"/>
              <a:ea typeface="黑体" pitchFamily="2" charset="-122"/>
            </a:endParaRPr>
          </a:p>
        </p:txBody>
      </p:sp>
      <p:sp>
        <p:nvSpPr>
          <p:cNvPr id="174" name="Freeform 32"/>
          <p:cNvSpPr>
            <a:spLocks/>
          </p:cNvSpPr>
          <p:nvPr/>
        </p:nvSpPr>
        <p:spPr bwMode="auto">
          <a:xfrm>
            <a:off x="6168474" y="2420649"/>
            <a:ext cx="2857937" cy="407137"/>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noFill/>
          <a:ln w="9525" cmpd="sng">
            <a:noFill/>
            <a:round/>
            <a:headEnd/>
            <a:tailEnd/>
          </a:ln>
        </p:spPr>
        <p:txBody>
          <a:bodyPr/>
          <a:lstStyle/>
          <a:p>
            <a:pPr algn="ctr"/>
            <a:r>
              <a:rPr lang="zh-CN" altLang="en-US" sz="2400" dirty="0" smtClean="0">
                <a:latin typeface="黑体" panose="02010609060101010101" pitchFamily="49" charset="-122"/>
                <a:ea typeface="黑体" panose="02010609060101010101" pitchFamily="49" charset="-122"/>
              </a:rPr>
              <a:t>网络体系结构</a:t>
            </a:r>
            <a:endParaRPr lang="zh-CN" altLang="en-US" sz="2400" dirty="0">
              <a:latin typeface="黑体" panose="02010609060101010101" pitchFamily="49" charset="-122"/>
              <a:ea typeface="黑体" panose="02010609060101010101" pitchFamily="49" charset="-122"/>
            </a:endParaRPr>
          </a:p>
        </p:txBody>
      </p:sp>
      <p:sp>
        <p:nvSpPr>
          <p:cNvPr id="181" name="Freeform 32"/>
          <p:cNvSpPr>
            <a:spLocks/>
          </p:cNvSpPr>
          <p:nvPr/>
        </p:nvSpPr>
        <p:spPr bwMode="auto">
          <a:xfrm>
            <a:off x="6215740" y="5817318"/>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308BC4"/>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a:solidFill>
                  <a:prstClr val="white"/>
                </a:solidFill>
                <a:latin typeface="Calibri"/>
                <a:ea typeface="微软雅黑" panose="020B0503020204020204" pitchFamily="34" charset="-122"/>
              </a:rPr>
              <a:t>物理层</a:t>
            </a:r>
          </a:p>
        </p:txBody>
      </p:sp>
      <p:sp>
        <p:nvSpPr>
          <p:cNvPr id="182" name="Freeform 32"/>
          <p:cNvSpPr>
            <a:spLocks/>
          </p:cNvSpPr>
          <p:nvPr/>
        </p:nvSpPr>
        <p:spPr bwMode="auto">
          <a:xfrm>
            <a:off x="6215739" y="4906954"/>
            <a:ext cx="2857937" cy="853408"/>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73C8FF"/>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smtClean="0">
                <a:solidFill>
                  <a:prstClr val="white"/>
                </a:solidFill>
                <a:latin typeface="Calibri"/>
                <a:ea typeface="微软雅黑" panose="020B0503020204020204" pitchFamily="34" charset="-122"/>
              </a:rPr>
              <a:t>数据链路层</a:t>
            </a:r>
            <a:endParaRPr lang="zh-CN" altLang="en-US" kern="0" dirty="0">
              <a:solidFill>
                <a:prstClr val="white"/>
              </a:solidFill>
              <a:latin typeface="Calibri"/>
              <a:ea typeface="微软雅黑" panose="020B0503020204020204" pitchFamily="34" charset="-122"/>
            </a:endParaRPr>
          </a:p>
        </p:txBody>
      </p:sp>
      <p:sp>
        <p:nvSpPr>
          <p:cNvPr id="183" name="Freeform 32"/>
          <p:cNvSpPr>
            <a:spLocks/>
          </p:cNvSpPr>
          <p:nvPr/>
        </p:nvSpPr>
        <p:spPr bwMode="auto">
          <a:xfrm>
            <a:off x="6185226" y="4201336"/>
            <a:ext cx="2857937" cy="664399"/>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308BC4"/>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a:solidFill>
                  <a:prstClr val="white"/>
                </a:solidFill>
                <a:latin typeface="Calibri"/>
                <a:ea typeface="微软雅黑" panose="020B0503020204020204" pitchFamily="34" charset="-122"/>
              </a:rPr>
              <a:t>网络</a:t>
            </a:r>
            <a:r>
              <a:rPr lang="zh-CN" altLang="en-US" kern="0" dirty="0" smtClean="0">
                <a:solidFill>
                  <a:prstClr val="white"/>
                </a:solidFill>
                <a:latin typeface="Calibri"/>
                <a:ea typeface="微软雅黑" panose="020B0503020204020204" pitchFamily="34" charset="-122"/>
              </a:rPr>
              <a:t>层</a:t>
            </a:r>
            <a:endParaRPr lang="zh-CN" altLang="en-US" kern="0" dirty="0">
              <a:solidFill>
                <a:prstClr val="white"/>
              </a:solidFill>
              <a:latin typeface="Calibri"/>
              <a:ea typeface="微软雅黑" panose="020B0503020204020204" pitchFamily="34" charset="-122"/>
            </a:endParaRPr>
          </a:p>
        </p:txBody>
      </p:sp>
      <p:sp>
        <p:nvSpPr>
          <p:cNvPr id="184" name="Freeform 32"/>
          <p:cNvSpPr>
            <a:spLocks/>
          </p:cNvSpPr>
          <p:nvPr/>
        </p:nvSpPr>
        <p:spPr bwMode="auto">
          <a:xfrm>
            <a:off x="6185259" y="3533226"/>
            <a:ext cx="2857937" cy="611154"/>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73C8FF"/>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smtClean="0">
                <a:solidFill>
                  <a:prstClr val="white"/>
                </a:solidFill>
                <a:latin typeface="Calibri"/>
                <a:ea typeface="微软雅黑" panose="020B0503020204020204" pitchFamily="34" charset="-122"/>
              </a:rPr>
              <a:t>传输层</a:t>
            </a:r>
            <a:endParaRPr lang="zh-CN" altLang="en-US" kern="0" dirty="0">
              <a:solidFill>
                <a:prstClr val="white"/>
              </a:solidFill>
              <a:latin typeface="Calibri"/>
              <a:ea typeface="微软雅黑" panose="020B0503020204020204" pitchFamily="34" charset="-122"/>
            </a:endParaRPr>
          </a:p>
        </p:txBody>
      </p:sp>
      <p:sp>
        <p:nvSpPr>
          <p:cNvPr id="187" name="Freeform 32"/>
          <p:cNvSpPr>
            <a:spLocks/>
          </p:cNvSpPr>
          <p:nvPr/>
        </p:nvSpPr>
        <p:spPr bwMode="auto">
          <a:xfrm>
            <a:off x="6162032" y="3070535"/>
            <a:ext cx="2857937" cy="414143"/>
          </a:xfrm>
          <a:custGeom>
            <a:avLst/>
            <a:gdLst>
              <a:gd name="T0" fmla="*/ 199 w 199"/>
              <a:gd name="T1" fmla="*/ 45 h 57"/>
              <a:gd name="T2" fmla="*/ 188 w 199"/>
              <a:gd name="T3" fmla="*/ 57 h 57"/>
              <a:gd name="T4" fmla="*/ 11 w 199"/>
              <a:gd name="T5" fmla="*/ 57 h 57"/>
              <a:gd name="T6" fmla="*/ 0 w 199"/>
              <a:gd name="T7" fmla="*/ 45 h 57"/>
              <a:gd name="T8" fmla="*/ 0 w 199"/>
              <a:gd name="T9" fmla="*/ 11 h 57"/>
              <a:gd name="T10" fmla="*/ 11 w 199"/>
              <a:gd name="T11" fmla="*/ 0 h 57"/>
              <a:gd name="T12" fmla="*/ 188 w 199"/>
              <a:gd name="T13" fmla="*/ 0 h 57"/>
              <a:gd name="T14" fmla="*/ 199 w 199"/>
              <a:gd name="T15" fmla="*/ 11 h 57"/>
              <a:gd name="T16" fmla="*/ 199 w 199"/>
              <a:gd name="T17"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7">
                <a:moveTo>
                  <a:pt x="199" y="45"/>
                </a:moveTo>
                <a:cubicBezTo>
                  <a:pt x="199" y="52"/>
                  <a:pt x="194" y="57"/>
                  <a:pt x="188" y="57"/>
                </a:cubicBezTo>
                <a:cubicBezTo>
                  <a:pt x="11" y="57"/>
                  <a:pt x="11" y="57"/>
                  <a:pt x="11" y="57"/>
                </a:cubicBezTo>
                <a:cubicBezTo>
                  <a:pt x="5" y="57"/>
                  <a:pt x="0" y="52"/>
                  <a:pt x="0" y="45"/>
                </a:cubicBezTo>
                <a:cubicBezTo>
                  <a:pt x="0" y="11"/>
                  <a:pt x="0" y="11"/>
                  <a:pt x="0" y="11"/>
                </a:cubicBezTo>
                <a:cubicBezTo>
                  <a:pt x="0" y="5"/>
                  <a:pt x="5" y="0"/>
                  <a:pt x="11" y="0"/>
                </a:cubicBezTo>
                <a:cubicBezTo>
                  <a:pt x="188" y="0"/>
                  <a:pt x="188" y="0"/>
                  <a:pt x="188" y="0"/>
                </a:cubicBezTo>
                <a:cubicBezTo>
                  <a:pt x="194" y="0"/>
                  <a:pt x="199" y="5"/>
                  <a:pt x="199" y="11"/>
                </a:cubicBezTo>
                <a:lnTo>
                  <a:pt x="199" y="45"/>
                </a:lnTo>
                <a:close/>
              </a:path>
            </a:pathLst>
          </a:custGeom>
          <a:solidFill>
            <a:srgbClr val="308BC4"/>
          </a:solidFill>
          <a:ln w="25400" cap="flat" cmpd="sng" algn="ctr">
            <a:noFill/>
            <a:prstDash val="solid"/>
          </a:ln>
          <a:effectLst/>
        </p:spPr>
        <p:txBody>
          <a:bodyPr lIns="65023" tIns="32511" rIns="65023" bIns="32511" rtlCol="0" anchor="ctr"/>
          <a:lstStyle/>
          <a:p>
            <a:pPr algn="ctr" defTabSz="914282">
              <a:lnSpc>
                <a:spcPct val="150000"/>
              </a:lnSpc>
            </a:pPr>
            <a:r>
              <a:rPr lang="zh-CN" altLang="en-US" kern="0" dirty="0" smtClean="0">
                <a:solidFill>
                  <a:prstClr val="white"/>
                </a:solidFill>
                <a:latin typeface="Calibri"/>
                <a:ea typeface="微软雅黑" panose="020B0503020204020204" pitchFamily="34" charset="-122"/>
              </a:rPr>
              <a:t>应用层</a:t>
            </a:r>
            <a:endParaRPr lang="zh-CN" altLang="en-US" kern="0" dirty="0">
              <a:solidFill>
                <a:prstClr val="white"/>
              </a:solidFill>
              <a:latin typeface="Calibri"/>
              <a:ea typeface="微软雅黑" panose="020B0503020204020204" pitchFamily="34" charset="-122"/>
            </a:endParaRPr>
          </a:p>
        </p:txBody>
      </p:sp>
      <p:sp>
        <p:nvSpPr>
          <p:cNvPr id="219" name="椭圆 218"/>
          <p:cNvSpPr/>
          <p:nvPr/>
        </p:nvSpPr>
        <p:spPr>
          <a:xfrm>
            <a:off x="925490" y="4347699"/>
            <a:ext cx="1905404" cy="534344"/>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1" name="线形标注 1 220"/>
          <p:cNvSpPr/>
          <p:nvPr/>
        </p:nvSpPr>
        <p:spPr>
          <a:xfrm>
            <a:off x="2736800" y="1929205"/>
            <a:ext cx="3431674" cy="1690432"/>
          </a:xfrm>
          <a:prstGeom prst="borderCallout1">
            <a:avLst>
              <a:gd name="adj1" fmla="val 37483"/>
              <a:gd name="adj2" fmla="val 377"/>
              <a:gd name="adj3" fmla="val 144714"/>
              <a:gd name="adj4" fmla="val -13319"/>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en-US" altLang="zh-CN" sz="1600" dirty="0" smtClean="0">
                <a:solidFill>
                  <a:srgbClr val="FFFFFF"/>
                </a:solidFill>
                <a:latin typeface="黑体" panose="02010609060101010101" pitchFamily="49" charset="-122"/>
                <a:ea typeface="黑体" panose="02010609060101010101" pitchFamily="49" charset="-122"/>
              </a:rPr>
              <a:t>IP</a:t>
            </a:r>
            <a:r>
              <a:rPr lang="zh-CN" altLang="en-US" sz="1600" dirty="0" smtClean="0">
                <a:solidFill>
                  <a:srgbClr val="FFFFFF"/>
                </a:solidFill>
                <a:latin typeface="黑体" panose="02010609060101010101" pitchFamily="49" charset="-122"/>
                <a:ea typeface="黑体" panose="02010609060101010101" pitchFamily="49" charset="-122"/>
              </a:rPr>
              <a:t>为细腰</a:t>
            </a:r>
            <a:endParaRPr lang="en-US" altLang="zh-CN" sz="1600" dirty="0" smtClean="0">
              <a:solidFill>
                <a:srgbClr val="FFFFFF"/>
              </a:solidFill>
              <a:latin typeface="黑体" panose="02010609060101010101" pitchFamily="49" charset="-122"/>
              <a:ea typeface="黑体" panose="02010609060101010101" pitchFamily="49" charset="-122"/>
            </a:endParaRPr>
          </a:p>
          <a:p>
            <a:pPr marL="360000" lvl="1" indent="-72000">
              <a:spcBef>
                <a:spcPts val="600"/>
              </a:spcBef>
              <a:buFont typeface="Wingdings" panose="05000000000000000000" pitchFamily="2" charset="2"/>
              <a:buChar char=""/>
            </a:pPr>
            <a:r>
              <a:rPr lang="en-US" altLang="zh-CN" sz="1600" dirty="0" smtClean="0">
                <a:solidFill>
                  <a:srgbClr val="FFFFFF"/>
                </a:solidFill>
                <a:latin typeface="黑体" panose="02010609060101010101" pitchFamily="49" charset="-122"/>
                <a:ea typeface="黑体" panose="02010609060101010101" pitchFamily="49" charset="-122"/>
              </a:rPr>
              <a:t> </a:t>
            </a:r>
            <a:r>
              <a:rPr lang="en-US" altLang="zh-CN" sz="1400" dirty="0" smtClean="0">
                <a:solidFill>
                  <a:srgbClr val="FFFFFF"/>
                </a:solidFill>
                <a:latin typeface="黑体" panose="02010609060101010101" pitchFamily="49" charset="-122"/>
                <a:ea typeface="黑体" panose="02010609060101010101" pitchFamily="49" charset="-122"/>
              </a:rPr>
              <a:t>IP over Everything</a:t>
            </a:r>
          </a:p>
          <a:p>
            <a:pPr marL="648000" lvl="2" indent="-108000">
              <a:spcBef>
                <a:spcPts val="600"/>
              </a:spcBef>
              <a:buFont typeface="Wingdings 3" panose="05040102010807070707" pitchFamily="18" charset="2"/>
              <a:buChar char="4"/>
            </a:pPr>
            <a:r>
              <a:rPr lang="en-US" altLang="zh-CN" sz="1400" dirty="0" smtClean="0">
                <a:solidFill>
                  <a:srgbClr val="FFFFFF"/>
                </a:solidFill>
                <a:latin typeface="黑体" panose="02010609060101010101" pitchFamily="49" charset="-122"/>
                <a:ea typeface="黑体" panose="02010609060101010101" pitchFamily="49" charset="-122"/>
              </a:rPr>
              <a:t> IP </a:t>
            </a:r>
            <a:r>
              <a:rPr lang="zh-CN" altLang="en-US" sz="1400" dirty="0">
                <a:solidFill>
                  <a:srgbClr val="FFFFFF"/>
                </a:solidFill>
                <a:latin typeface="黑体" panose="02010609060101010101" pitchFamily="49" charset="-122"/>
                <a:ea typeface="黑体" panose="02010609060101010101" pitchFamily="49" charset="-122"/>
              </a:rPr>
              <a:t>可应用到各式各样的网络</a:t>
            </a:r>
            <a:r>
              <a:rPr lang="zh-CN" altLang="en-US" sz="1400" dirty="0" smtClean="0">
                <a:solidFill>
                  <a:srgbClr val="FFFFFF"/>
                </a:solidFill>
                <a:latin typeface="黑体" panose="02010609060101010101" pitchFamily="49" charset="-122"/>
                <a:ea typeface="黑体" panose="02010609060101010101" pitchFamily="49" charset="-122"/>
              </a:rPr>
              <a:t>上</a:t>
            </a:r>
            <a:endParaRPr lang="en-US" altLang="zh-CN" sz="1400" dirty="0" smtClean="0">
              <a:solidFill>
                <a:srgbClr val="FFFFFF"/>
              </a:solidFill>
              <a:latin typeface="黑体" panose="02010609060101010101" pitchFamily="49" charset="-122"/>
              <a:ea typeface="黑体" panose="02010609060101010101" pitchFamily="49" charset="-122"/>
            </a:endParaRPr>
          </a:p>
          <a:p>
            <a:pPr marL="360000" lvl="1" indent="-72000">
              <a:spcBef>
                <a:spcPts val="600"/>
              </a:spcBef>
              <a:buFont typeface="Wingdings" panose="05000000000000000000" pitchFamily="2" charset="2"/>
              <a:buChar char=""/>
            </a:pPr>
            <a:r>
              <a:rPr lang="en-US" altLang="zh-CN" sz="1600" dirty="0">
                <a:solidFill>
                  <a:srgbClr val="FFFFFF"/>
                </a:solidFill>
                <a:latin typeface="黑体" panose="02010609060101010101" pitchFamily="49" charset="-122"/>
                <a:ea typeface="黑体" panose="02010609060101010101" pitchFamily="49" charset="-122"/>
              </a:rPr>
              <a:t> Everything over </a:t>
            </a:r>
            <a:r>
              <a:rPr lang="en-US" altLang="zh-CN" sz="1600" dirty="0" smtClean="0">
                <a:solidFill>
                  <a:srgbClr val="FFFFFF"/>
                </a:solidFill>
                <a:latin typeface="黑体" panose="02010609060101010101" pitchFamily="49" charset="-122"/>
                <a:ea typeface="黑体" panose="02010609060101010101" pitchFamily="49" charset="-122"/>
              </a:rPr>
              <a:t>IP</a:t>
            </a:r>
          </a:p>
          <a:p>
            <a:pPr marL="648000" lvl="2" indent="-108000">
              <a:spcBef>
                <a:spcPts val="600"/>
              </a:spcBef>
              <a:buFont typeface="Wingdings 3" panose="05040102010807070707" pitchFamily="18" charset="2"/>
              <a:buChar char="4"/>
            </a:pPr>
            <a:r>
              <a:rPr lang="en-US" altLang="zh-CN" sz="1400" dirty="0">
                <a:solidFill>
                  <a:srgbClr val="FFFFFF"/>
                </a:solidFill>
                <a:latin typeface="黑体" panose="02010609060101010101" pitchFamily="49" charset="-122"/>
                <a:ea typeface="黑体" panose="02010609060101010101" pitchFamily="49" charset="-122"/>
              </a:rPr>
              <a:t> </a:t>
            </a:r>
            <a:r>
              <a:rPr lang="zh-CN" altLang="en-US" sz="1400" dirty="0" smtClean="0">
                <a:solidFill>
                  <a:srgbClr val="FFFFFF"/>
                </a:solidFill>
                <a:latin typeface="黑体" panose="02010609060101010101" pitchFamily="49" charset="-122"/>
                <a:ea typeface="黑体" panose="02010609060101010101" pitchFamily="49" charset="-122"/>
              </a:rPr>
              <a:t>各式各样</a:t>
            </a:r>
            <a:r>
              <a:rPr lang="zh-CN" altLang="en-US" sz="1400" dirty="0">
                <a:solidFill>
                  <a:srgbClr val="FFFFFF"/>
                </a:solidFill>
                <a:latin typeface="黑体" panose="02010609060101010101" pitchFamily="49" charset="-122"/>
                <a:ea typeface="黑体" panose="02010609060101010101" pitchFamily="49" charset="-122"/>
              </a:rPr>
              <a:t>的</a:t>
            </a:r>
            <a:r>
              <a:rPr lang="zh-CN" altLang="en-US" sz="1400" dirty="0" smtClean="0">
                <a:solidFill>
                  <a:srgbClr val="FFFFFF"/>
                </a:solidFill>
                <a:latin typeface="黑体" panose="02010609060101010101" pitchFamily="49" charset="-122"/>
                <a:ea typeface="黑体" panose="02010609060101010101" pitchFamily="49" charset="-122"/>
              </a:rPr>
              <a:t>应用可承载在</a:t>
            </a:r>
            <a:r>
              <a:rPr lang="en-US" altLang="zh-CN" sz="1400" dirty="0" smtClean="0">
                <a:solidFill>
                  <a:srgbClr val="FFFFFF"/>
                </a:solidFill>
                <a:latin typeface="黑体" panose="02010609060101010101" pitchFamily="49" charset="-122"/>
                <a:ea typeface="黑体" panose="02010609060101010101" pitchFamily="49" charset="-122"/>
              </a:rPr>
              <a:t>IP</a:t>
            </a:r>
            <a:r>
              <a:rPr lang="zh-CN" altLang="en-US" sz="1400" dirty="0" smtClean="0">
                <a:solidFill>
                  <a:srgbClr val="FFFFFF"/>
                </a:solidFill>
                <a:latin typeface="黑体" panose="02010609060101010101" pitchFamily="49" charset="-122"/>
                <a:ea typeface="黑体" panose="02010609060101010101" pitchFamily="49" charset="-122"/>
              </a:rPr>
              <a:t>之上</a:t>
            </a:r>
            <a:endParaRPr lang="zh-CN" altLang="en-US" sz="1400"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186618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dissolve">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wipe(left)">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wipe(left)">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wipe(left)">
                                      <p:cBhvr>
                                        <p:cTn id="22" dur="500"/>
                                        <p:tgtEl>
                                          <p:spTgt spid="1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
                                        </p:tgtEl>
                                        <p:attrNameLst>
                                          <p:attrName>style.visibility</p:attrName>
                                        </p:attrNameLst>
                                      </p:cBhvr>
                                      <p:to>
                                        <p:strVal val="visible"/>
                                      </p:to>
                                    </p:set>
                                    <p:animEffect transition="in" filter="wipe(left)">
                                      <p:cBhvr>
                                        <p:cTn id="27" dur="500"/>
                                        <p:tgtEl>
                                          <p:spTgt spid="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7"/>
                                        </p:tgtEl>
                                        <p:attrNameLst>
                                          <p:attrName>style.visibility</p:attrName>
                                        </p:attrNameLst>
                                      </p:cBhvr>
                                      <p:to>
                                        <p:strVal val="visible"/>
                                      </p:to>
                                    </p:set>
                                    <p:animEffect transition="in" filter="wipe(left)">
                                      <p:cBhvr>
                                        <p:cTn id="32" dur="500"/>
                                        <p:tgtEl>
                                          <p:spTgt spid="1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72"/>
                                        </p:tgtEl>
                                        <p:attrNameLst>
                                          <p:attrName>style.visibility</p:attrName>
                                        </p:attrNameLst>
                                      </p:cBhvr>
                                      <p:to>
                                        <p:strVal val="visible"/>
                                      </p:to>
                                    </p:set>
                                    <p:animEffect transition="in" filter="wipe(right)">
                                      <p:cBhvr>
                                        <p:cTn id="37" dur="500"/>
                                        <p:tgtEl>
                                          <p:spTgt spid="172"/>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9"/>
                                        </p:tgtEl>
                                        <p:attrNameLst>
                                          <p:attrName>style.visibility</p:attrName>
                                        </p:attrNameLst>
                                      </p:cBhvr>
                                      <p:to>
                                        <p:strVal val="visible"/>
                                      </p:to>
                                    </p:set>
                                    <p:animEffect transition="in" filter="wipe(left)">
                                      <p:cBhvr>
                                        <p:cTn id="46" dur="500"/>
                                        <p:tgtEl>
                                          <p:spTgt spid="219"/>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21"/>
                                        </p:tgtEl>
                                        <p:attrNameLst>
                                          <p:attrName>style.visibility</p:attrName>
                                        </p:attrNameLst>
                                      </p:cBhvr>
                                      <p:to>
                                        <p:strVal val="visible"/>
                                      </p:to>
                                    </p:set>
                                    <p:animEffect transition="in" filter="wipe(left)">
                                      <p:cBhvr>
                                        <p:cTn id="50" dur="500"/>
                                        <p:tgtEl>
                                          <p:spTgt spid="2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221"/>
                                        </p:tgtEl>
                                      </p:cBhvr>
                                    </p:animEffect>
                                    <p:set>
                                      <p:cBhvr>
                                        <p:cTn id="55" dur="1" fill="hold">
                                          <p:stCondLst>
                                            <p:cond delay="499"/>
                                          </p:stCondLst>
                                        </p:cTn>
                                        <p:tgtEl>
                                          <p:spTgt spid="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4" grpId="0"/>
      <p:bldP spid="181" grpId="0" animBg="1"/>
      <p:bldP spid="182" grpId="0" animBg="1"/>
      <p:bldP spid="183" grpId="0" animBg="1"/>
      <p:bldP spid="184" grpId="0" animBg="1"/>
      <p:bldP spid="187" grpId="0" animBg="1"/>
      <p:bldP spid="219" grpId="0" animBg="1"/>
      <p:bldP spid="221" grpId="0" animBg="1"/>
      <p:bldP spid="22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457200" y="1444978"/>
            <a:ext cx="8229600" cy="4425243"/>
          </a:xfrm>
        </p:spPr>
        <p:txBody>
          <a:bodyPr/>
          <a:lstStyle/>
          <a:p>
            <a:pPr>
              <a:lnSpc>
                <a:spcPct val="150000"/>
              </a:lnSpc>
            </a:pPr>
            <a:r>
              <a:rPr lang="zh-CN" altLang="en-US" smtClean="0"/>
              <a:t>为什么要学习计算机网络课程？</a:t>
            </a:r>
            <a:endParaRPr lang="en-US" altLang="zh-CN" smtClean="0"/>
          </a:p>
          <a:p>
            <a:pPr>
              <a:lnSpc>
                <a:spcPct val="150000"/>
              </a:lnSpc>
            </a:pPr>
            <a:r>
              <a:rPr lang="zh-CN" altLang="en-US" smtClean="0"/>
              <a:t>课程组织形式</a:t>
            </a:r>
            <a:endParaRPr lang="en-US" altLang="zh-CN" smtClean="0"/>
          </a:p>
          <a:p>
            <a:pPr>
              <a:lnSpc>
                <a:spcPct val="150000"/>
              </a:lnSpc>
            </a:pPr>
            <a:r>
              <a:rPr lang="zh-CN" altLang="en-US" smtClean="0"/>
              <a:t>课程内容设置</a:t>
            </a:r>
            <a:endParaRPr lang="en-US" altLang="zh-CN" smtClean="0"/>
          </a:p>
          <a:p>
            <a:pPr>
              <a:lnSpc>
                <a:spcPct val="150000"/>
              </a:lnSpc>
            </a:pPr>
            <a:r>
              <a:rPr lang="zh-CN" altLang="en-US" smtClean="0"/>
              <a:t>课程授课教师</a:t>
            </a:r>
            <a:endParaRPr lang="en-US" altLang="zh-CN" smtClean="0"/>
          </a:p>
          <a:p>
            <a:pPr>
              <a:lnSpc>
                <a:spcPct val="150000"/>
              </a:lnSpc>
            </a:pPr>
            <a:r>
              <a:rPr lang="zh-CN" altLang="en-US" smtClean="0"/>
              <a:t>初识计算机网络</a:t>
            </a:r>
            <a:endParaRPr lang="zh-CN" altLang="en-US" dirty="0"/>
          </a:p>
        </p:txBody>
      </p:sp>
      <p:sp>
        <p:nvSpPr>
          <p:cNvPr id="5" name="文本框 4"/>
          <p:cNvSpPr txBox="1"/>
          <p:nvPr/>
        </p:nvSpPr>
        <p:spPr>
          <a:xfrm>
            <a:off x="225778" y="6243935"/>
            <a:ext cx="8461022" cy="425758"/>
          </a:xfrm>
          <a:prstGeom prst="rect">
            <a:avLst/>
          </a:prstGeom>
          <a:noFill/>
        </p:spPr>
        <p:txBody>
          <a:bodyPr wrap="square" rtlCol="0">
            <a:spAutoFit/>
          </a:bodyPr>
          <a:lstStyle/>
          <a:p>
            <a:pPr fontAlgn="base">
              <a:lnSpc>
                <a:spcPct val="150000"/>
              </a:lnSpc>
              <a:spcBef>
                <a:spcPct val="20000"/>
              </a:spcBef>
              <a:spcAft>
                <a:spcPct val="0"/>
              </a:spcAft>
              <a:buClr>
                <a:schemeClr val="bg2"/>
              </a:buClr>
              <a:buSzPct val="75000"/>
            </a:pPr>
            <a:r>
              <a:rPr lang="zh-CN" altLang="en-US" sz="1600" b="1" dirty="0" smtClean="0">
                <a:solidFill>
                  <a:schemeClr val="tx1">
                    <a:lumMod val="65000"/>
                    <a:lumOff val="35000"/>
                  </a:schemeClr>
                </a:solidFill>
                <a:latin typeface="Calibri" panose="020F0502020204030204" pitchFamily="34" charset="0"/>
                <a:ea typeface="华文楷体" panose="02010600040101010101" pitchFamily="2" charset="-122"/>
              </a:rPr>
              <a:t>课程课件中部分内容及图片</a:t>
            </a: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来源于互联网、教科书</a:t>
            </a:r>
            <a:r>
              <a:rPr lang="zh-CN" altLang="en-US" sz="1600" b="1" dirty="0" smtClean="0">
                <a:solidFill>
                  <a:schemeClr val="tx1">
                    <a:lumMod val="65000"/>
                    <a:lumOff val="35000"/>
                  </a:schemeClr>
                </a:solidFill>
                <a:latin typeface="Calibri" panose="020F0502020204030204" pitchFamily="34" charset="0"/>
                <a:ea typeface="华文楷体" panose="02010600040101010101" pitchFamily="2" charset="-122"/>
              </a:rPr>
              <a:t>，没有</a:t>
            </a: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全部索引标注</a:t>
            </a:r>
            <a:r>
              <a:rPr lang="zh-CN" altLang="en-US" sz="1600" b="1" dirty="0" smtClean="0">
                <a:solidFill>
                  <a:schemeClr val="tx1">
                    <a:lumMod val="65000"/>
                    <a:lumOff val="35000"/>
                  </a:schemeClr>
                </a:solidFill>
                <a:latin typeface="Calibri" panose="020F0502020204030204" pitchFamily="34" charset="0"/>
                <a:ea typeface="华文楷体" panose="02010600040101010101" pitchFamily="2" charset="-122"/>
              </a:rPr>
              <a:t>，版权</a:t>
            </a:r>
            <a:r>
              <a:rPr lang="zh-CN" altLang="en-US" sz="1600" b="1" dirty="0">
                <a:solidFill>
                  <a:schemeClr val="tx1">
                    <a:lumMod val="65000"/>
                    <a:lumOff val="35000"/>
                  </a:schemeClr>
                </a:solidFill>
                <a:latin typeface="Calibri" panose="020F0502020204030204" pitchFamily="34" charset="0"/>
                <a:ea typeface="华文楷体" panose="02010600040101010101" pitchFamily="2" charset="-122"/>
              </a:rPr>
              <a:t>归原作者所有</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 xmlns:p14="http://schemas.microsoft.com/office/powerpoint/2010/main" val="3682551006"/>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为什么要学习计算机网络课程？</a:t>
            </a:r>
            <a:endParaRPr lang="zh-CN" altLang="en-US" dirty="0"/>
          </a:p>
        </p:txBody>
      </p:sp>
      <p:sp>
        <p:nvSpPr>
          <p:cNvPr id="3" name="内容占位符 2"/>
          <p:cNvSpPr>
            <a:spLocks noGrp="1"/>
          </p:cNvSpPr>
          <p:nvPr>
            <p:ph idx="1"/>
          </p:nvPr>
        </p:nvSpPr>
        <p:spPr>
          <a:xfrm>
            <a:off x="457200" y="1475975"/>
            <a:ext cx="8229600" cy="3018530"/>
          </a:xfrm>
        </p:spPr>
        <p:txBody>
          <a:bodyPr/>
          <a:lstStyle/>
          <a:p>
            <a:pPr marL="228600" lvl="1">
              <a:spcBef>
                <a:spcPts val="1000"/>
              </a:spcBef>
            </a:pPr>
            <a:r>
              <a:rPr lang="zh-CN" altLang="en-US" sz="2400" smtClean="0">
                <a:cs typeface="+mn-cs"/>
              </a:rPr>
              <a:t>改变社会生活</a:t>
            </a:r>
            <a:endParaRPr lang="en-US" altLang="zh-CN" sz="2400" smtClean="0">
              <a:cs typeface="+mn-cs"/>
            </a:endParaRPr>
          </a:p>
          <a:p>
            <a:pPr marL="628639" lvl="2">
              <a:spcBef>
                <a:spcPts val="1000"/>
              </a:spcBef>
            </a:pPr>
            <a:r>
              <a:rPr lang="zh-CN" altLang="en-US" sz="2200" smtClean="0">
                <a:cs typeface="+mn-cs"/>
              </a:rPr>
              <a:t>改变</a:t>
            </a:r>
            <a:r>
              <a:rPr lang="zh-CN" altLang="zh-CN" sz="2200" smtClean="0">
                <a:cs typeface="+mn-cs"/>
              </a:rPr>
              <a:t>获取</a:t>
            </a:r>
            <a:r>
              <a:rPr lang="zh-CN" altLang="zh-CN" sz="2200" dirty="0">
                <a:cs typeface="+mn-cs"/>
              </a:rPr>
              <a:t>知识信息的路径</a:t>
            </a:r>
            <a:r>
              <a:rPr lang="zh-CN" altLang="zh-CN" sz="2200" dirty="0" smtClean="0">
                <a:cs typeface="+mn-cs"/>
              </a:rPr>
              <a:t>，</a:t>
            </a:r>
            <a:r>
              <a:rPr lang="zh-CN" altLang="en-US" sz="2200" dirty="0">
                <a:cs typeface="+mn-cs"/>
              </a:rPr>
              <a:t>影响</a:t>
            </a:r>
            <a:r>
              <a:rPr lang="zh-CN" altLang="zh-CN" sz="2200" dirty="0" smtClean="0">
                <a:cs typeface="+mn-cs"/>
              </a:rPr>
              <a:t>社交</a:t>
            </a:r>
            <a:r>
              <a:rPr lang="zh-CN" altLang="zh-CN" sz="2200" dirty="0">
                <a:cs typeface="+mn-cs"/>
              </a:rPr>
              <a:t>、工作、生活方式</a:t>
            </a:r>
            <a:endParaRPr lang="en-US" altLang="zh-CN" sz="2200" dirty="0">
              <a:cs typeface="+mn-cs"/>
            </a:endParaRPr>
          </a:p>
          <a:p>
            <a:pPr marL="228600" lvl="1">
              <a:spcBef>
                <a:spcPts val="1000"/>
              </a:spcBef>
            </a:pPr>
            <a:r>
              <a:rPr lang="zh-CN" altLang="en-US" sz="2400" smtClean="0">
                <a:cs typeface="+mn-cs"/>
              </a:rPr>
              <a:t>推动经济转型</a:t>
            </a:r>
            <a:endParaRPr lang="en-US" altLang="zh-CN" sz="2400" smtClean="0">
              <a:cs typeface="+mn-cs"/>
            </a:endParaRPr>
          </a:p>
          <a:p>
            <a:pPr marL="628639" lvl="2">
              <a:spcBef>
                <a:spcPts val="1000"/>
              </a:spcBef>
            </a:pPr>
            <a:r>
              <a:rPr lang="zh-CN" altLang="zh-CN" sz="2200" smtClean="0">
                <a:cs typeface="+mn-cs"/>
              </a:rPr>
              <a:t>经济</a:t>
            </a:r>
            <a:r>
              <a:rPr lang="zh-CN" altLang="zh-CN" sz="2200" dirty="0">
                <a:cs typeface="+mn-cs"/>
              </a:rPr>
              <a:t>转型升级的</a:t>
            </a:r>
            <a:r>
              <a:rPr lang="zh-CN" altLang="zh-CN" sz="2200" dirty="0" smtClean="0">
                <a:cs typeface="+mn-cs"/>
              </a:rPr>
              <a:t>“新引擎”</a:t>
            </a:r>
            <a:r>
              <a:rPr lang="zh-CN" altLang="en-US" sz="2200" dirty="0">
                <a:cs typeface="+mn-cs"/>
              </a:rPr>
              <a:t>，</a:t>
            </a:r>
            <a:r>
              <a:rPr lang="zh-CN" altLang="zh-CN" sz="2200" dirty="0" smtClean="0">
                <a:cs typeface="+mn-cs"/>
              </a:rPr>
              <a:t>促进</a:t>
            </a:r>
            <a:r>
              <a:rPr lang="zh-CN" altLang="zh-CN" sz="2200" dirty="0">
                <a:cs typeface="+mn-cs"/>
              </a:rPr>
              <a:t>产业转型、催生</a:t>
            </a:r>
            <a:r>
              <a:rPr lang="zh-CN" altLang="zh-CN" sz="2200" dirty="0" smtClean="0">
                <a:cs typeface="+mn-cs"/>
              </a:rPr>
              <a:t>新经济</a:t>
            </a:r>
            <a:endParaRPr lang="en-US" altLang="zh-CN" sz="2200" dirty="0" smtClean="0">
              <a:cs typeface="+mn-cs"/>
            </a:endParaRPr>
          </a:p>
          <a:p>
            <a:pPr marL="228600" lvl="1">
              <a:spcBef>
                <a:spcPts val="1000"/>
              </a:spcBef>
            </a:pPr>
            <a:r>
              <a:rPr lang="zh-CN" altLang="en-US" sz="2400" dirty="0" smtClean="0">
                <a:cs typeface="+mn-cs"/>
              </a:rPr>
              <a:t>促进</a:t>
            </a:r>
            <a:r>
              <a:rPr lang="zh-CN" altLang="en-US" sz="2400" smtClean="0">
                <a:cs typeface="+mn-cs"/>
              </a:rPr>
              <a:t>技术创新</a:t>
            </a:r>
            <a:endParaRPr lang="en-US" altLang="zh-CN" sz="2400" smtClean="0">
              <a:cs typeface="+mn-cs"/>
            </a:endParaRPr>
          </a:p>
          <a:p>
            <a:pPr marL="628639" lvl="2">
              <a:spcBef>
                <a:spcPts val="1000"/>
              </a:spcBef>
            </a:pPr>
            <a:r>
              <a:rPr lang="zh-CN" altLang="en-US" sz="2200" smtClean="0">
                <a:cs typeface="+mn-cs"/>
              </a:rPr>
              <a:t>大量新技术的产生以网络技术为基础</a:t>
            </a:r>
            <a:endParaRPr lang="en-US" altLang="zh-CN" sz="2200" dirty="0" smtClean="0">
              <a:cs typeface="+mn-cs"/>
            </a:endParaRPr>
          </a:p>
        </p:txBody>
      </p:sp>
      <p:sp>
        <p:nvSpPr>
          <p:cNvPr id="5" name="TextBox 4"/>
          <p:cNvSpPr txBox="1"/>
          <p:nvPr/>
        </p:nvSpPr>
        <p:spPr>
          <a:xfrm>
            <a:off x="1208875" y="4881976"/>
            <a:ext cx="6819229" cy="1200329"/>
          </a:xfrm>
          <a:prstGeom prst="rect">
            <a:avLst/>
          </a:prstGeom>
          <a:noFill/>
        </p:spPr>
        <p:txBody>
          <a:bodyPr wrap="square" rtlCol="0">
            <a:spAutoFit/>
          </a:bodyPr>
          <a:lstStyle/>
          <a:p>
            <a:pPr algn="ctr">
              <a:lnSpc>
                <a:spcPct val="150000"/>
              </a:lnSpc>
            </a:pPr>
            <a:r>
              <a:rPr lang="zh-CN" altLang="en-US" sz="2400" b="1" smtClean="0">
                <a:solidFill>
                  <a:srgbClr val="FF0000"/>
                </a:solidFill>
                <a:latin typeface="黑体" pitchFamily="49" charset="-122"/>
                <a:ea typeface="黑体" pitchFamily="49" charset="-122"/>
              </a:rPr>
              <a:t>网络无处不在，成为信息社会的命脉和发展知识经济的重要基础</a:t>
            </a:r>
            <a:endParaRPr lang="zh-CN" altLang="en-US" sz="2400" b="1">
              <a:solidFill>
                <a:srgbClr val="FF0000"/>
              </a:solidFill>
              <a:latin typeface="黑体" pitchFamily="49" charset="-122"/>
              <a:ea typeface="黑体" pitchFamily="49" charset="-122"/>
            </a:endParaRPr>
          </a:p>
        </p:txBody>
      </p:sp>
    </p:spTree>
    <p:extLst>
      <p:ext uri="{BB962C8B-B14F-4D97-AF65-F5344CB8AC3E}">
        <p14:creationId xmlns="" xmlns:p14="http://schemas.microsoft.com/office/powerpoint/2010/main" val="1444535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07589" y="1748859"/>
            <a:ext cx="4519399" cy="3815033"/>
          </a:xfrm>
        </p:spPr>
        <p:txBody>
          <a:bodyPr/>
          <a:lstStyle/>
          <a:p>
            <a:pPr>
              <a:lnSpc>
                <a:spcPct val="150000"/>
              </a:lnSpc>
            </a:pPr>
            <a:r>
              <a:rPr lang="zh-CN" altLang="zh-CN" sz="2000" smtClean="0">
                <a:latin typeface="黑体" pitchFamily="49" charset="-122"/>
                <a:ea typeface="黑体" pitchFamily="49" charset="-122"/>
              </a:rPr>
              <a:t>传统</a:t>
            </a:r>
            <a:r>
              <a:rPr lang="zh-CN" altLang="zh-CN" sz="2000" dirty="0" smtClean="0">
                <a:latin typeface="黑体" pitchFamily="49" charset="-122"/>
                <a:ea typeface="黑体" pitchFamily="49" charset="-122"/>
              </a:rPr>
              <a:t>集市</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淘</a:t>
            </a:r>
            <a:r>
              <a:rPr lang="zh-CN" altLang="zh-CN" sz="2000" dirty="0" smtClean="0">
                <a:latin typeface="黑体" pitchFamily="49" charset="-122"/>
                <a:ea typeface="黑体" pitchFamily="49" charset="-122"/>
              </a:rPr>
              <a:t>宝</a:t>
            </a:r>
            <a:endParaRPr lang="en-US" altLang="zh-CN" sz="2000" dirty="0" smtClean="0">
              <a:latin typeface="黑体" pitchFamily="49" charset="-122"/>
              <a:ea typeface="黑体" pitchFamily="49" charset="-122"/>
            </a:endParaRPr>
          </a:p>
          <a:p>
            <a:pPr>
              <a:lnSpc>
                <a:spcPct val="150000"/>
              </a:lnSpc>
            </a:pPr>
            <a:r>
              <a:rPr lang="zh-CN" altLang="zh-CN" sz="2000" dirty="0" smtClean="0">
                <a:latin typeface="黑体" pitchFamily="49" charset="-122"/>
                <a:ea typeface="黑体" pitchFamily="49" charset="-122"/>
              </a:rPr>
              <a:t>传统百货卖场</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京</a:t>
            </a:r>
            <a:r>
              <a:rPr lang="zh-CN" altLang="zh-CN" sz="2000" dirty="0" smtClean="0">
                <a:latin typeface="黑体" pitchFamily="49" charset="-122"/>
                <a:ea typeface="黑体" pitchFamily="49" charset="-122"/>
              </a:rPr>
              <a:t>东</a:t>
            </a:r>
            <a:endParaRPr lang="en-US" altLang="zh-CN" sz="2000" dirty="0" smtClean="0">
              <a:latin typeface="黑体" pitchFamily="49" charset="-122"/>
              <a:ea typeface="黑体" pitchFamily="49" charset="-122"/>
            </a:endParaRPr>
          </a:p>
          <a:p>
            <a:pPr>
              <a:lnSpc>
                <a:spcPct val="150000"/>
              </a:lnSpc>
            </a:pPr>
            <a:r>
              <a:rPr lang="zh-CN" altLang="zh-CN" sz="2000" dirty="0" smtClean="0">
                <a:latin typeface="黑体" pitchFamily="49" charset="-122"/>
                <a:ea typeface="黑体" pitchFamily="49" charset="-122"/>
              </a:rPr>
              <a:t>传统银行</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支付</a:t>
            </a:r>
            <a:r>
              <a:rPr lang="zh-CN" altLang="zh-CN" sz="2000" dirty="0" smtClean="0">
                <a:latin typeface="黑体" pitchFamily="49" charset="-122"/>
                <a:ea typeface="黑体" pitchFamily="49" charset="-122"/>
              </a:rPr>
              <a:t>宝</a:t>
            </a:r>
            <a:endParaRPr lang="en-US" altLang="zh-CN" sz="2000" dirty="0" smtClean="0">
              <a:latin typeface="黑体" pitchFamily="49" charset="-122"/>
              <a:ea typeface="黑体" pitchFamily="49" charset="-122"/>
            </a:endParaRPr>
          </a:p>
          <a:p>
            <a:pPr>
              <a:lnSpc>
                <a:spcPct val="150000"/>
              </a:lnSpc>
            </a:pPr>
            <a:r>
              <a:rPr lang="zh-CN" altLang="zh-CN" sz="2000" dirty="0" smtClean="0">
                <a:latin typeface="黑体" pitchFamily="49" charset="-122"/>
                <a:ea typeface="黑体" pitchFamily="49" charset="-122"/>
              </a:rPr>
              <a:t>传统交通</a:t>
            </a:r>
            <a:r>
              <a:rPr lang="en-US" altLang="zh-CN" sz="2000" smtClean="0">
                <a:latin typeface="黑体" pitchFamily="49" charset="-122"/>
                <a:ea typeface="黑体" pitchFamily="49" charset="-122"/>
              </a:rPr>
              <a:t>+</a:t>
            </a:r>
            <a:r>
              <a:rPr lang="zh-CN" altLang="zh-CN" sz="2000" smtClean="0">
                <a:latin typeface="黑体" pitchFamily="49" charset="-122"/>
                <a:ea typeface="黑体" pitchFamily="49" charset="-122"/>
              </a:rPr>
              <a:t>互联网</a:t>
            </a:r>
            <a:r>
              <a:rPr lang="en-US" altLang="zh-CN" sz="2000" smtClean="0">
                <a:latin typeface="黑体" pitchFamily="49" charset="-122"/>
                <a:ea typeface="黑体" pitchFamily="49" charset="-122"/>
                <a:sym typeface="Wingdings" pitchFamily="2" charset="2"/>
              </a:rPr>
              <a:t></a:t>
            </a:r>
            <a:r>
              <a:rPr lang="zh-CN" altLang="zh-CN" sz="2000" smtClean="0">
                <a:latin typeface="黑体" pitchFamily="49" charset="-122"/>
                <a:ea typeface="黑体" pitchFamily="49" charset="-122"/>
              </a:rPr>
              <a:t>滴滴</a:t>
            </a:r>
            <a:r>
              <a:rPr lang="zh-CN" altLang="en-US" sz="2000" smtClean="0">
                <a:latin typeface="黑体" pitchFamily="49" charset="-122"/>
                <a:ea typeface="黑体" pitchFamily="49" charset="-122"/>
              </a:rPr>
              <a:t>、摩拜、</a:t>
            </a:r>
            <a:r>
              <a:rPr lang="en-US" altLang="zh-CN" sz="2000" smtClean="0">
                <a:latin typeface="黑体" pitchFamily="49" charset="-122"/>
                <a:ea typeface="黑体" pitchFamily="49" charset="-122"/>
              </a:rPr>
              <a:t>OFO….</a:t>
            </a:r>
          </a:p>
          <a:p>
            <a:pPr>
              <a:lnSpc>
                <a:spcPct val="150000"/>
              </a:lnSpc>
            </a:pPr>
            <a:r>
              <a:rPr lang="zh-CN" altLang="en-US" sz="2000" smtClean="0">
                <a:latin typeface="黑体" pitchFamily="49" charset="-122"/>
                <a:ea typeface="黑体" pitchFamily="49" charset="-122"/>
              </a:rPr>
              <a:t>即时通信：微信、</a:t>
            </a:r>
            <a:r>
              <a:rPr lang="en-US" altLang="zh-CN" sz="2000" smtClean="0">
                <a:latin typeface="黑体" pitchFamily="49" charset="-122"/>
                <a:ea typeface="黑体" pitchFamily="49" charset="-122"/>
              </a:rPr>
              <a:t>QQ</a:t>
            </a:r>
          </a:p>
          <a:p>
            <a:pPr>
              <a:lnSpc>
                <a:spcPct val="150000"/>
              </a:lnSpc>
            </a:pPr>
            <a:r>
              <a:rPr lang="en-US" altLang="zh-CN" sz="2000" smtClean="0">
                <a:latin typeface="黑体" pitchFamily="49" charset="-122"/>
                <a:ea typeface="黑体" pitchFamily="49" charset="-122"/>
              </a:rPr>
              <a:t>……</a:t>
            </a:r>
            <a:endParaRPr lang="zh-CN" altLang="en-US" sz="2000" dirty="0" smtClean="0">
              <a:latin typeface="黑体" pitchFamily="49" charset="-122"/>
              <a:ea typeface="黑体" pitchFamily="49" charset="-122"/>
            </a:endParaRPr>
          </a:p>
        </p:txBody>
      </p:sp>
      <p:pic>
        <p:nvPicPr>
          <p:cNvPr id="2050" name="Picture 2" descr="http://www.lsz.gov.cn/lszrmzf/rdtj/1931599/2015031009441623695.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53929" y="1780001"/>
            <a:ext cx="3704095" cy="340430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340986" y="5997832"/>
            <a:ext cx="8415556" cy="646331"/>
          </a:xfrm>
          <a:prstGeom prst="rect">
            <a:avLst/>
          </a:prstGeom>
          <a:noFill/>
        </p:spPr>
        <p:txBody>
          <a:bodyPr wrap="square" rtlCol="0">
            <a:spAutoFit/>
          </a:bodyPr>
          <a:lstStyle/>
          <a:p>
            <a:pPr algn="ctr"/>
            <a:r>
              <a:rPr lang="zh-CN" altLang="en-US" sz="3600" b="1" smtClean="0">
                <a:solidFill>
                  <a:srgbClr val="FF0000"/>
                </a:solidFill>
                <a:latin typeface="黑体" pitchFamily="49" charset="-122"/>
                <a:ea typeface="黑体" pitchFamily="49" charset="-122"/>
              </a:rPr>
              <a:t>网络改变社会生活</a:t>
            </a:r>
            <a:endParaRPr lang="zh-CN" altLang="en-US" sz="3600" b="1">
              <a:solidFill>
                <a:srgbClr val="FF0000"/>
              </a:solidFill>
              <a:latin typeface="黑体" pitchFamily="49" charset="-122"/>
              <a:ea typeface="黑体" pitchFamily="49" charset="-122"/>
            </a:endParaRPr>
          </a:p>
        </p:txBody>
      </p:sp>
      <p:sp>
        <p:nvSpPr>
          <p:cNvPr id="11" name="标题 1"/>
          <p:cNvSpPr>
            <a:spLocks noGrp="1"/>
          </p:cNvSpPr>
          <p:nvPr>
            <p:ph type="title"/>
          </p:nvPr>
        </p:nvSpPr>
        <p:spPr>
          <a:xfrm>
            <a:off x="457200" y="457200"/>
            <a:ext cx="8299342" cy="736169"/>
          </a:xfrm>
        </p:spPr>
        <p:txBody>
          <a:bodyPr/>
          <a:lstStyle/>
          <a:p>
            <a:r>
              <a:rPr lang="zh-CN" altLang="en-US" sz="3600" b="1" smtClean="0">
                <a:latin typeface="黑体" pitchFamily="49" charset="-122"/>
                <a:ea typeface="黑体" pitchFamily="49" charset="-122"/>
              </a:rPr>
              <a:t>为什么要学习计算机网络课程？</a:t>
            </a:r>
            <a:endParaRPr lang="zh-CN" altLang="en-US" sz="3600" b="1" dirty="0">
              <a:latin typeface="黑体" pitchFamily="49" charset="-122"/>
              <a:ea typeface="黑体" pitchFamily="49" charset="-122"/>
            </a:endParaRPr>
          </a:p>
        </p:txBody>
      </p:sp>
    </p:spTree>
    <p:extLst>
      <p:ext uri="{BB962C8B-B14F-4D97-AF65-F5344CB8AC3E}">
        <p14:creationId xmlns="" xmlns:p14="http://schemas.microsoft.com/office/powerpoint/2010/main" val="4160562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697" y="5819590"/>
            <a:ext cx="8229600" cy="811560"/>
          </a:xfrm>
        </p:spPr>
        <p:txBody>
          <a:bodyPr/>
          <a:lstStyle/>
          <a:p>
            <a:pPr algn="ctr"/>
            <a:r>
              <a:rPr lang="zh-CN" altLang="en-US" smtClean="0">
                <a:solidFill>
                  <a:srgbClr val="FF0000"/>
                </a:solidFill>
              </a:rPr>
              <a:t>网络推动经济转型和战略扩展</a:t>
            </a:r>
            <a:endParaRPr lang="zh-CN" altLang="en-US" dirty="0">
              <a:solidFill>
                <a:srgbClr val="FF0000"/>
              </a:solidFill>
            </a:endParaRPr>
          </a:p>
        </p:txBody>
      </p:sp>
      <p:sp>
        <p:nvSpPr>
          <p:cNvPr id="3" name="内容占位符 2"/>
          <p:cNvSpPr>
            <a:spLocks noGrp="1"/>
          </p:cNvSpPr>
          <p:nvPr>
            <p:ph idx="1"/>
          </p:nvPr>
        </p:nvSpPr>
        <p:spPr>
          <a:xfrm>
            <a:off x="317718" y="1816931"/>
            <a:ext cx="8229600" cy="3700448"/>
          </a:xfrm>
        </p:spPr>
        <p:txBody>
          <a:bodyPr>
            <a:noAutofit/>
          </a:bodyPr>
          <a:lstStyle/>
          <a:p>
            <a:pPr>
              <a:lnSpc>
                <a:spcPct val="100000"/>
              </a:lnSpc>
            </a:pPr>
            <a:r>
              <a:rPr lang="zh-CN" altLang="en-US" dirty="0" smtClean="0"/>
              <a:t>智能制造</a:t>
            </a:r>
            <a:endParaRPr lang="en-US" altLang="zh-CN" dirty="0" smtClean="0"/>
          </a:p>
          <a:p>
            <a:pPr lvl="1"/>
            <a:r>
              <a:rPr lang="zh-CN" altLang="en-US" dirty="0" smtClean="0"/>
              <a:t>互联网</a:t>
            </a:r>
            <a:r>
              <a:rPr lang="en-US" altLang="zh-CN" dirty="0" smtClean="0"/>
              <a:t>+</a:t>
            </a:r>
            <a:r>
              <a:rPr lang="zh-CN" altLang="en-US" smtClean="0"/>
              <a:t>传统工业</a:t>
            </a:r>
            <a:endParaRPr lang="en-US" altLang="zh-CN" smtClean="0"/>
          </a:p>
          <a:p>
            <a:pPr lvl="1"/>
            <a:r>
              <a:rPr lang="zh-CN" altLang="en-US" smtClean="0"/>
              <a:t>工业互联网</a:t>
            </a:r>
            <a:endParaRPr lang="en-US" altLang="zh-CN" smtClean="0"/>
          </a:p>
          <a:p>
            <a:pPr>
              <a:lnSpc>
                <a:spcPct val="100000"/>
              </a:lnSpc>
            </a:pPr>
            <a:r>
              <a:rPr lang="zh-CN" altLang="en-US" smtClean="0"/>
              <a:t>移动通信</a:t>
            </a:r>
            <a:endParaRPr lang="en-US" altLang="zh-CN" dirty="0"/>
          </a:p>
          <a:p>
            <a:pPr lvl="1"/>
            <a:r>
              <a:rPr lang="zh-CN" altLang="en-US" smtClean="0"/>
              <a:t>通信技术与网络技术融合的产物</a:t>
            </a:r>
            <a:endParaRPr lang="en-US" altLang="zh-CN" smtClean="0"/>
          </a:p>
          <a:p>
            <a:pPr lvl="1"/>
            <a:r>
              <a:rPr lang="zh-CN" altLang="en-US" smtClean="0"/>
              <a:t>移动互联网是经济发展的重要推动力</a:t>
            </a:r>
            <a:endParaRPr lang="en-US" altLang="zh-CN" smtClean="0"/>
          </a:p>
          <a:p>
            <a:pPr>
              <a:lnSpc>
                <a:spcPct val="100000"/>
              </a:lnSpc>
            </a:pPr>
            <a:r>
              <a:rPr lang="zh-CN" altLang="en-US" smtClean="0"/>
              <a:t>网络空间</a:t>
            </a:r>
            <a:endParaRPr lang="en-US" altLang="zh-CN" smtClean="0"/>
          </a:p>
          <a:p>
            <a:pPr lvl="1"/>
            <a:r>
              <a:rPr lang="zh-CN" altLang="en-US" smtClean="0"/>
              <a:t>海陆空之外的第四领域</a:t>
            </a:r>
            <a:endParaRPr lang="en-US" altLang="zh-CN" dirty="0"/>
          </a:p>
          <a:p>
            <a:pPr lvl="1"/>
            <a:r>
              <a:rPr lang="zh-CN" altLang="en-US" smtClean="0"/>
              <a:t>国家安全的重要组成部分</a:t>
            </a:r>
            <a:endParaRPr lang="zh-CN" altLang="en-US" sz="3600" b="1" kern="1200" dirty="0">
              <a:solidFill>
                <a:srgbClr val="FF0000"/>
              </a:solidFill>
              <a:latin typeface="华文楷体" pitchFamily="2" charset="-122"/>
              <a:ea typeface="华文楷体" pitchFamily="2" charset="-122"/>
            </a:endParaRPr>
          </a:p>
        </p:txBody>
      </p:sp>
      <p:pic>
        <p:nvPicPr>
          <p:cNvPr id="3074" name="Picture 2" descr="https://imgsa.baidu.com/baike/c0%3Dbaike80%2C5%2C5%2C80%2C26/sign=2a9844dc9558d109d0eea1e0b031a7da/377adab44aed2e737c18a18e8001a18b86d6fa9b.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2816" y="1357562"/>
            <a:ext cx="3546764" cy="214672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标题 1"/>
          <p:cNvSpPr txBox="1">
            <a:spLocks/>
          </p:cNvSpPr>
          <p:nvPr/>
        </p:nvSpPr>
        <p:spPr bwMode="auto">
          <a:xfrm>
            <a:off x="457200" y="457200"/>
            <a:ext cx="8299342" cy="736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chemeClr val="tx1"/>
                </a:solidFill>
                <a:effectLst/>
                <a:uLnTx/>
                <a:uFillTx/>
                <a:latin typeface="黑体" pitchFamily="49" charset="-122"/>
                <a:ea typeface="黑体" pitchFamily="49" charset="-122"/>
                <a:cs typeface="+mj-cs"/>
              </a:rPr>
              <a:t>为什么要学习计算机网络课程？</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extLst>
      <p:ext uri="{BB962C8B-B14F-4D97-AF65-F5344CB8AC3E}">
        <p14:creationId xmlns="" xmlns:p14="http://schemas.microsoft.com/office/powerpoint/2010/main" val="2722588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10705" y="5788611"/>
            <a:ext cx="8229600" cy="811560"/>
          </a:xfrm>
        </p:spPr>
        <p:txBody>
          <a:bodyPr>
            <a:normAutofit/>
          </a:bodyPr>
          <a:lstStyle/>
          <a:p>
            <a:pPr algn="ctr"/>
            <a:r>
              <a:rPr lang="zh-CN" altLang="en-US" smtClean="0">
                <a:solidFill>
                  <a:srgbClr val="FF0000"/>
                </a:solidFill>
              </a:rPr>
              <a:t>网络促进技术创新</a:t>
            </a:r>
            <a:endParaRPr lang="zh-CN" altLang="en-US" dirty="0">
              <a:solidFill>
                <a:srgbClr val="FF0000"/>
              </a:solidFill>
            </a:endParaRPr>
          </a:p>
        </p:txBody>
      </p:sp>
      <p:sp>
        <p:nvSpPr>
          <p:cNvPr id="5" name="内容占位符 4"/>
          <p:cNvSpPr>
            <a:spLocks noGrp="1"/>
          </p:cNvSpPr>
          <p:nvPr>
            <p:ph idx="1"/>
          </p:nvPr>
        </p:nvSpPr>
        <p:spPr>
          <a:xfrm>
            <a:off x="457200" y="1289998"/>
            <a:ext cx="8229600" cy="4382385"/>
          </a:xfrm>
        </p:spPr>
        <p:txBody>
          <a:bodyPr>
            <a:noAutofit/>
          </a:bodyPr>
          <a:lstStyle/>
          <a:p>
            <a:pPr>
              <a:lnSpc>
                <a:spcPct val="100000"/>
              </a:lnSpc>
            </a:pPr>
            <a:r>
              <a:rPr lang="zh-CN" altLang="en-US" dirty="0" smtClean="0"/>
              <a:t>物联网</a:t>
            </a:r>
            <a:endParaRPr lang="en-US" altLang="zh-CN" dirty="0" smtClean="0"/>
          </a:p>
          <a:p>
            <a:pPr lvl="1"/>
            <a:r>
              <a:rPr lang="zh-CN" altLang="en-US" dirty="0" smtClean="0"/>
              <a:t>互联网基础上的延伸和扩展，物</a:t>
            </a:r>
            <a:r>
              <a:rPr lang="zh-CN" altLang="en-US" dirty="0"/>
              <a:t>物相连</a:t>
            </a:r>
            <a:r>
              <a:rPr lang="zh-CN" altLang="en-US"/>
              <a:t>的</a:t>
            </a:r>
            <a:r>
              <a:rPr lang="zh-CN" altLang="en-US" smtClean="0"/>
              <a:t>互联网</a:t>
            </a:r>
            <a:endParaRPr lang="en-US" altLang="zh-CN" dirty="0" smtClean="0"/>
          </a:p>
          <a:p>
            <a:pPr>
              <a:lnSpc>
                <a:spcPct val="100000"/>
              </a:lnSpc>
            </a:pPr>
            <a:r>
              <a:rPr lang="zh-CN" altLang="en-US" dirty="0" smtClean="0"/>
              <a:t>云计算</a:t>
            </a:r>
            <a:endParaRPr lang="en-US" altLang="zh-CN" dirty="0" smtClean="0"/>
          </a:p>
          <a:p>
            <a:pPr lvl="1"/>
            <a:r>
              <a:rPr lang="zh-CN" altLang="en-US" smtClean="0"/>
              <a:t>资源集中部署和管理，通过</a:t>
            </a:r>
            <a:r>
              <a:rPr lang="zh-CN" altLang="en-US" dirty="0"/>
              <a:t>互联网来提供动态易</a:t>
            </a:r>
            <a:r>
              <a:rPr lang="zh-CN" altLang="en-US" dirty="0" smtClean="0"/>
              <a:t>扩展虚拟</a:t>
            </a:r>
            <a:r>
              <a:rPr lang="zh-CN" altLang="en-US" dirty="0"/>
              <a:t>化</a:t>
            </a:r>
            <a:r>
              <a:rPr lang="zh-CN" altLang="en-US"/>
              <a:t>的</a:t>
            </a:r>
            <a:r>
              <a:rPr lang="zh-CN" altLang="en-US" smtClean="0"/>
              <a:t>资源</a:t>
            </a:r>
            <a:endParaRPr lang="en-US" altLang="zh-CN" dirty="0" smtClean="0"/>
          </a:p>
          <a:p>
            <a:pPr>
              <a:lnSpc>
                <a:spcPct val="100000"/>
              </a:lnSpc>
            </a:pPr>
            <a:r>
              <a:rPr lang="zh-CN" altLang="en-US" dirty="0" smtClean="0"/>
              <a:t>大数据</a:t>
            </a:r>
            <a:endParaRPr lang="en-US" altLang="zh-CN" dirty="0" smtClean="0"/>
          </a:p>
          <a:p>
            <a:pPr lvl="1"/>
            <a:r>
              <a:rPr lang="zh-CN" altLang="en-US" smtClean="0"/>
              <a:t>大数据是一种技术性战略资源：市场经济调控、安全防范、灾难预警、社会舆论监督、商业推广</a:t>
            </a:r>
            <a:endParaRPr lang="en-US" altLang="zh-CN" smtClean="0"/>
          </a:p>
          <a:p>
            <a:pPr lvl="1"/>
            <a:r>
              <a:rPr lang="zh-CN" altLang="en-US" smtClean="0"/>
              <a:t>数据收集、传输、存储、计算、分析</a:t>
            </a:r>
            <a:endParaRPr lang="en-US" altLang="zh-CN" smtClean="0"/>
          </a:p>
          <a:p>
            <a:r>
              <a:rPr lang="zh-CN" altLang="en-US" smtClean="0"/>
              <a:t>人工智能</a:t>
            </a:r>
            <a:endParaRPr lang="en-US" altLang="zh-CN" smtClean="0"/>
          </a:p>
          <a:p>
            <a:pPr lvl="1"/>
            <a:r>
              <a:rPr lang="zh-CN" altLang="en-US" smtClean="0"/>
              <a:t>以网络作为各种具体应用的支撑平台</a:t>
            </a:r>
            <a:endParaRPr lang="zh-CN" altLang="en-US" dirty="0"/>
          </a:p>
        </p:txBody>
      </p:sp>
      <p:sp>
        <p:nvSpPr>
          <p:cNvPr id="6" name="标题 1"/>
          <p:cNvSpPr txBox="1">
            <a:spLocks/>
          </p:cNvSpPr>
          <p:nvPr/>
        </p:nvSpPr>
        <p:spPr bwMode="auto">
          <a:xfrm>
            <a:off x="457200" y="457200"/>
            <a:ext cx="8299342" cy="736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chemeClr val="tx1"/>
                </a:solidFill>
                <a:effectLst/>
                <a:uLnTx/>
                <a:uFillTx/>
                <a:latin typeface="黑体" pitchFamily="49" charset="-122"/>
                <a:ea typeface="黑体" pitchFamily="49" charset="-122"/>
                <a:cs typeface="+mj-cs"/>
              </a:rPr>
              <a:t>为什么要学习计算机网络课程？</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extLst>
      <p:ext uri="{BB962C8B-B14F-4D97-AF65-F5344CB8AC3E}">
        <p14:creationId xmlns="" xmlns:p14="http://schemas.microsoft.com/office/powerpoint/2010/main" val="4021596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457200" y="457200"/>
            <a:ext cx="8299342" cy="736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chemeClr val="tx1"/>
                </a:solidFill>
                <a:effectLst/>
                <a:uLnTx/>
                <a:uFillTx/>
                <a:latin typeface="黑体" pitchFamily="49" charset="-122"/>
                <a:ea typeface="黑体" pitchFamily="49" charset="-122"/>
                <a:cs typeface="+mj-cs"/>
              </a:rPr>
              <a:t>为什么要学习计算机网络课程？</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
        <p:nvSpPr>
          <p:cNvPr id="8" name="内容占位符 2"/>
          <p:cNvSpPr>
            <a:spLocks noGrp="1"/>
          </p:cNvSpPr>
          <p:nvPr>
            <p:ph idx="1"/>
          </p:nvPr>
        </p:nvSpPr>
        <p:spPr>
          <a:xfrm>
            <a:off x="131742" y="1336492"/>
            <a:ext cx="8919270" cy="5034843"/>
          </a:xfrm>
        </p:spPr>
        <p:txBody>
          <a:bodyPr/>
          <a:lstStyle/>
          <a:p>
            <a:r>
              <a:rPr lang="zh-CN" altLang="en-US" sz="2800" smtClean="0"/>
              <a:t>学到什么？</a:t>
            </a:r>
            <a:endParaRPr lang="en-US" altLang="zh-CN" sz="2800" smtClean="0"/>
          </a:p>
          <a:p>
            <a:pPr lvl="1">
              <a:lnSpc>
                <a:spcPct val="150000"/>
              </a:lnSpc>
            </a:pPr>
            <a:r>
              <a:rPr lang="zh-CN" altLang="en-US" sz="2400" smtClean="0"/>
              <a:t>知识：网络技术的基本知识，掌握网络系统的基本运行原理</a:t>
            </a:r>
            <a:endParaRPr lang="en-US" altLang="zh-CN" sz="2400" smtClean="0"/>
          </a:p>
          <a:p>
            <a:pPr lvl="1">
              <a:lnSpc>
                <a:spcPct val="150000"/>
              </a:lnSpc>
            </a:pPr>
            <a:r>
              <a:rPr lang="zh-CN" altLang="en-US" sz="2400" smtClean="0"/>
              <a:t>能力：大量的实验研讨，锻炼编程、协作等各方面能力</a:t>
            </a:r>
            <a:endParaRPr lang="en-US" altLang="zh-CN" sz="2400" smtClean="0"/>
          </a:p>
          <a:p>
            <a:pPr lvl="1">
              <a:lnSpc>
                <a:spcPct val="150000"/>
              </a:lnSpc>
            </a:pPr>
            <a:r>
              <a:rPr lang="zh-CN" altLang="en-US" sz="2400" smtClean="0"/>
              <a:t>思维：分析网络新应用，学习用网络思维解决问题的</a:t>
            </a:r>
            <a:r>
              <a:rPr lang="zh-CN" altLang="en-US" sz="2400" smtClean="0"/>
              <a:t>能力</a:t>
            </a:r>
            <a:endParaRPr lang="en-US" altLang="zh-CN" sz="2400" smtClean="0"/>
          </a:p>
          <a:p>
            <a:pPr lvl="2">
              <a:lnSpc>
                <a:spcPct val="150000"/>
              </a:lnSpc>
            </a:pPr>
            <a:r>
              <a:rPr lang="zh-CN" altLang="en-US" sz="2200" smtClean="0"/>
              <a:t>分层</a:t>
            </a:r>
            <a:r>
              <a:rPr lang="zh-CN" altLang="en-US" sz="2200" smtClean="0"/>
              <a:t>分级、分布式、代理、端到端 </a:t>
            </a:r>
            <a:r>
              <a:rPr lang="en-US" altLang="zh-CN" sz="2200" smtClean="0"/>
              <a:t>…</a:t>
            </a:r>
            <a:r>
              <a:rPr lang="zh-CN" altLang="en-US" sz="2200" smtClean="0"/>
              <a:t> </a:t>
            </a:r>
            <a:r>
              <a:rPr lang="en-US" altLang="zh-CN" sz="2200" smtClean="0"/>
              <a:t>…</a:t>
            </a:r>
            <a:endParaRPr lang="en-US" altLang="zh-CN" sz="2200" dirty="0" smtClean="0"/>
          </a:p>
        </p:txBody>
      </p:sp>
      <p:sp>
        <p:nvSpPr>
          <p:cNvPr id="10" name="TextBox 9"/>
          <p:cNvSpPr txBox="1"/>
          <p:nvPr/>
        </p:nvSpPr>
        <p:spPr>
          <a:xfrm>
            <a:off x="356484" y="5067952"/>
            <a:ext cx="8415556" cy="1323439"/>
          </a:xfrm>
          <a:prstGeom prst="rect">
            <a:avLst/>
          </a:prstGeom>
          <a:noFill/>
        </p:spPr>
        <p:txBody>
          <a:bodyPr wrap="square" rtlCol="0">
            <a:spAutoFit/>
          </a:bodyPr>
          <a:lstStyle/>
          <a:p>
            <a:pPr algn="ctr">
              <a:lnSpc>
                <a:spcPct val="150000"/>
              </a:lnSpc>
            </a:pPr>
            <a:r>
              <a:rPr lang="zh-CN" altLang="en-US" sz="2800" b="1" smtClean="0">
                <a:solidFill>
                  <a:srgbClr val="FF0000"/>
                </a:solidFill>
                <a:latin typeface="华文楷体" pitchFamily="2" charset="-122"/>
                <a:ea typeface="华文楷体" pitchFamily="2" charset="-122"/>
              </a:rPr>
              <a:t>通过文献阅读，解决实际问题，技术报告和研讨，了解科研活动的一般规律和流程，初步锻炼科研能力</a:t>
            </a:r>
            <a:endParaRPr lang="zh-CN" altLang="en-US" sz="2800" b="1">
              <a:solidFill>
                <a:srgbClr val="FF0000"/>
              </a:solidFill>
              <a:latin typeface="华文楷体" pitchFamily="2" charset="-122"/>
              <a:ea typeface="华文楷体" pitchFamily="2" charset="-122"/>
            </a:endParaRPr>
          </a:p>
        </p:txBody>
      </p:sp>
    </p:spTree>
    <p:extLst>
      <p:ext uri="{BB962C8B-B14F-4D97-AF65-F5344CB8AC3E}">
        <p14:creationId xmlns="" xmlns:p14="http://schemas.microsoft.com/office/powerpoint/2010/main" val="4021596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457200" y="457200"/>
            <a:ext cx="8299342" cy="736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b="1" kern="0" smtClean="0">
                <a:latin typeface="黑体" pitchFamily="49" charset="-122"/>
                <a:ea typeface="黑体" pitchFamily="49" charset="-122"/>
                <a:cs typeface="+mj-cs"/>
              </a:rPr>
              <a:t>对课程的整体认知</a:t>
            </a:r>
            <a:endParaRPr kumimoji="0" lang="zh-CN" altLang="en-US" sz="3600" b="1" i="0" u="none" strike="noStrike" kern="0" cap="none" spc="0" normalizeH="0" baseline="0" noProof="0" dirty="0">
              <a:ln>
                <a:noFill/>
              </a:ln>
              <a:solidFill>
                <a:schemeClr val="tx1"/>
              </a:solidFill>
              <a:effectLst/>
              <a:uLnTx/>
              <a:uFillTx/>
              <a:latin typeface="黑体" pitchFamily="49" charset="-122"/>
              <a:ea typeface="黑体" pitchFamily="49" charset="-122"/>
              <a:cs typeface="+mj-cs"/>
            </a:endParaRPr>
          </a:p>
        </p:txBody>
      </p:sp>
      <p:sp>
        <p:nvSpPr>
          <p:cNvPr id="8" name="内容占位符 2"/>
          <p:cNvSpPr>
            <a:spLocks noGrp="1"/>
          </p:cNvSpPr>
          <p:nvPr>
            <p:ph idx="1"/>
          </p:nvPr>
        </p:nvSpPr>
        <p:spPr>
          <a:xfrm>
            <a:off x="131742" y="1274500"/>
            <a:ext cx="8919270" cy="5265785"/>
          </a:xfrm>
        </p:spPr>
        <p:txBody>
          <a:bodyPr/>
          <a:lstStyle/>
          <a:p>
            <a:r>
              <a:rPr lang="zh-CN" altLang="en-US" sz="2800" smtClean="0"/>
              <a:t>理论学习和动手组网脱离</a:t>
            </a:r>
            <a:endParaRPr lang="en-US" altLang="zh-CN" sz="2800" smtClean="0"/>
          </a:p>
          <a:p>
            <a:pPr lvl="1">
              <a:lnSpc>
                <a:spcPct val="150000"/>
              </a:lnSpc>
            </a:pPr>
            <a:r>
              <a:rPr lang="zh-CN" altLang="en-US" smtClean="0"/>
              <a:t>组网只需要了解基本概念和设备手册</a:t>
            </a:r>
            <a:endParaRPr lang="en-US" altLang="zh-CN" smtClean="0"/>
          </a:p>
          <a:p>
            <a:r>
              <a:rPr lang="zh-CN" altLang="en-US" sz="2800" smtClean="0"/>
              <a:t>理论知识本身的系统性</a:t>
            </a:r>
            <a:endParaRPr lang="en-US" altLang="zh-CN" sz="2800" smtClean="0"/>
          </a:p>
          <a:p>
            <a:pPr lvl="1">
              <a:lnSpc>
                <a:spcPct val="150000"/>
              </a:lnSpc>
            </a:pPr>
            <a:r>
              <a:rPr lang="zh-CN" altLang="en-US" smtClean="0"/>
              <a:t>从系统研发与实现的角度看，不太可能涉及从底层到上层的所有层次，更多的是解决特定层次的关键问题</a:t>
            </a:r>
            <a:endParaRPr lang="en-US" altLang="zh-CN" smtClean="0"/>
          </a:p>
          <a:p>
            <a:pPr lvl="1">
              <a:lnSpc>
                <a:spcPct val="150000"/>
              </a:lnSpc>
            </a:pPr>
            <a:r>
              <a:rPr lang="zh-CN" altLang="en-US" smtClean="0"/>
              <a:t>仍然要具有系统的观点，才能够更好地理解各个知识点</a:t>
            </a:r>
            <a:endParaRPr lang="en-US" altLang="zh-CN" smtClean="0"/>
          </a:p>
          <a:p>
            <a:pPr lvl="1">
              <a:lnSpc>
                <a:spcPct val="150000"/>
              </a:lnSpc>
            </a:pPr>
            <a:r>
              <a:rPr lang="zh-CN" altLang="en-US" smtClean="0"/>
              <a:t>许多关键技术具有共性的解决思路（</a:t>
            </a:r>
            <a:r>
              <a:rPr lang="zh-CN" altLang="en-US" smtClean="0">
                <a:solidFill>
                  <a:srgbClr val="FF0000"/>
                </a:solidFill>
              </a:rPr>
              <a:t>思维和能力提升的关键所在</a:t>
            </a:r>
            <a:r>
              <a:rPr lang="zh-CN" altLang="en-US" smtClean="0"/>
              <a:t>）</a:t>
            </a:r>
            <a:endParaRPr lang="en-US" altLang="zh-CN" smtClean="0"/>
          </a:p>
          <a:p>
            <a:r>
              <a:rPr lang="zh-CN" altLang="en-US" sz="2800" smtClean="0"/>
              <a:t>知识的零散性</a:t>
            </a:r>
            <a:endParaRPr lang="en-US" altLang="zh-CN" sz="2800" smtClean="0"/>
          </a:p>
          <a:p>
            <a:pPr lvl="1"/>
            <a:r>
              <a:rPr lang="zh-CN" altLang="en-US" smtClean="0"/>
              <a:t>不同的掌握程度：</a:t>
            </a:r>
            <a:r>
              <a:rPr lang="zh-CN" altLang="en-US" smtClean="0">
                <a:solidFill>
                  <a:srgbClr val="FF0000"/>
                </a:solidFill>
              </a:rPr>
              <a:t>了解、理解、掌握、运用</a:t>
            </a:r>
            <a:endParaRPr lang="en-US" altLang="zh-CN" dirty="0" smtClean="0">
              <a:solidFill>
                <a:srgbClr val="FF0000"/>
              </a:solidFill>
            </a:endParaRPr>
          </a:p>
        </p:txBody>
      </p:sp>
    </p:spTree>
    <p:extLst>
      <p:ext uri="{BB962C8B-B14F-4D97-AF65-F5344CB8AC3E}">
        <p14:creationId xmlns="" xmlns:p14="http://schemas.microsoft.com/office/powerpoint/2010/main" val="4021596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课程组织形式</a:t>
            </a:r>
            <a:endParaRPr lang="zh-CN" altLang="en-US" dirty="0"/>
          </a:p>
        </p:txBody>
      </p:sp>
      <p:sp>
        <p:nvSpPr>
          <p:cNvPr id="3" name="内容占位符 2"/>
          <p:cNvSpPr>
            <a:spLocks noGrp="1"/>
          </p:cNvSpPr>
          <p:nvPr>
            <p:ph idx="1"/>
          </p:nvPr>
        </p:nvSpPr>
        <p:spPr/>
        <p:txBody>
          <a:bodyPr/>
          <a:lstStyle/>
          <a:p>
            <a:r>
              <a:rPr lang="zh-CN" altLang="en-US" dirty="0" smtClean="0"/>
              <a:t>课程设置</a:t>
            </a:r>
            <a:endParaRPr lang="en-US" altLang="zh-CN" dirty="0" smtClean="0"/>
          </a:p>
          <a:p>
            <a:pPr lvl="1"/>
            <a:r>
              <a:rPr lang="zh-CN" altLang="en-US" dirty="0" smtClean="0"/>
              <a:t>计算机网络（理论课）：</a:t>
            </a:r>
            <a:r>
              <a:rPr lang="en-US" altLang="zh-CN" dirty="0" smtClean="0"/>
              <a:t>60</a:t>
            </a:r>
            <a:r>
              <a:rPr lang="zh-CN" altLang="en-US" dirty="0" smtClean="0"/>
              <a:t>学时</a:t>
            </a:r>
            <a:r>
              <a:rPr lang="en-US" altLang="zh-CN" dirty="0" smtClean="0"/>
              <a:t>/3</a:t>
            </a:r>
            <a:r>
              <a:rPr lang="zh-CN" altLang="en-US" dirty="0" smtClean="0"/>
              <a:t>学分，单周周一（</a:t>
            </a:r>
            <a:r>
              <a:rPr lang="en-US" altLang="zh-CN" dirty="0" smtClean="0"/>
              <a:t>1-2</a:t>
            </a:r>
            <a:r>
              <a:rPr lang="zh-CN" altLang="en-US" dirty="0" smtClean="0"/>
              <a:t>）、每周周三（</a:t>
            </a:r>
            <a:r>
              <a:rPr lang="en-US" altLang="zh-CN" dirty="0" smtClean="0"/>
              <a:t>1-2</a:t>
            </a:r>
            <a:r>
              <a:rPr lang="zh-CN" altLang="en-US" dirty="0" smtClean="0"/>
              <a:t>），</a:t>
            </a:r>
            <a:r>
              <a:rPr lang="zh-CN" altLang="en-US" smtClean="0"/>
              <a:t>地点：阶二</a:t>
            </a:r>
            <a:r>
              <a:rPr lang="en-US" altLang="zh-CN" smtClean="0"/>
              <a:t>5</a:t>
            </a:r>
            <a:endParaRPr lang="en-US" altLang="zh-CN" dirty="0" smtClean="0"/>
          </a:p>
          <a:p>
            <a:pPr lvl="1"/>
            <a:r>
              <a:rPr lang="zh-CN" altLang="en-US" dirty="0" smtClean="0"/>
              <a:t>计算机网络（研讨课）：</a:t>
            </a:r>
            <a:r>
              <a:rPr lang="en-US" altLang="zh-CN" dirty="0" smtClean="0"/>
              <a:t>40</a:t>
            </a:r>
            <a:r>
              <a:rPr lang="zh-CN" altLang="en-US" dirty="0" smtClean="0"/>
              <a:t>学时</a:t>
            </a:r>
            <a:r>
              <a:rPr lang="en-US" altLang="zh-CN" dirty="0" smtClean="0"/>
              <a:t>/2</a:t>
            </a:r>
            <a:r>
              <a:rPr lang="zh-CN" altLang="en-US" dirty="0" smtClean="0"/>
              <a:t>学分，</a:t>
            </a:r>
            <a:r>
              <a:rPr lang="zh-CN" altLang="en-US" smtClean="0"/>
              <a:t>每周周四（</a:t>
            </a:r>
            <a:r>
              <a:rPr lang="en-US" altLang="zh-CN" dirty="0" smtClean="0"/>
              <a:t>1-2</a:t>
            </a:r>
            <a:r>
              <a:rPr lang="zh-CN" altLang="en-US" dirty="0" smtClean="0"/>
              <a:t>），地点</a:t>
            </a:r>
            <a:r>
              <a:rPr lang="zh-CN" altLang="en-US" dirty="0"/>
              <a:t>：教</a:t>
            </a:r>
            <a:r>
              <a:rPr lang="en-US" altLang="zh-CN" dirty="0"/>
              <a:t>205</a:t>
            </a:r>
            <a:r>
              <a:rPr lang="zh-CN" altLang="en-US" dirty="0"/>
              <a:t>（机房一</a:t>
            </a:r>
            <a:r>
              <a:rPr lang="zh-CN" altLang="en-US" dirty="0" smtClean="0"/>
              <a:t>）</a:t>
            </a:r>
            <a:endParaRPr lang="en-US" altLang="zh-CN" dirty="0" smtClean="0"/>
          </a:p>
          <a:p>
            <a:pPr>
              <a:spcBef>
                <a:spcPts val="1800"/>
              </a:spcBef>
            </a:pPr>
            <a:r>
              <a:rPr lang="zh-CN" altLang="en-US" dirty="0" smtClean="0"/>
              <a:t>课程形式</a:t>
            </a:r>
            <a:endParaRPr lang="en-US" altLang="zh-CN" dirty="0" smtClean="0"/>
          </a:p>
          <a:p>
            <a:pPr lvl="1"/>
            <a:r>
              <a:rPr lang="zh-CN" altLang="en-US" dirty="0" smtClean="0"/>
              <a:t>理论（定期）</a:t>
            </a:r>
            <a:r>
              <a:rPr lang="en-US" altLang="zh-CN" dirty="0" smtClean="0"/>
              <a:t>+</a:t>
            </a:r>
            <a:r>
              <a:rPr lang="zh-CN" altLang="en-US" dirty="0" smtClean="0"/>
              <a:t> 研讨（定期）</a:t>
            </a:r>
            <a:r>
              <a:rPr lang="en-US" altLang="zh-CN" dirty="0" smtClean="0"/>
              <a:t>+</a:t>
            </a:r>
            <a:r>
              <a:rPr lang="zh-CN" altLang="en-US" dirty="0" smtClean="0"/>
              <a:t> 习题（不定期）</a:t>
            </a:r>
            <a:endParaRPr lang="en-US" altLang="zh-CN" dirty="0" smtClean="0"/>
          </a:p>
          <a:p>
            <a:r>
              <a:rPr lang="zh-CN" altLang="en-US" dirty="0" smtClean="0"/>
              <a:t>考核方式</a:t>
            </a:r>
            <a:endParaRPr lang="en-US" altLang="zh-CN" dirty="0" smtClean="0"/>
          </a:p>
          <a:p>
            <a:pPr lvl="1"/>
            <a:r>
              <a:rPr lang="zh-CN" altLang="en-US" dirty="0" smtClean="0"/>
              <a:t>理论</a:t>
            </a:r>
            <a:r>
              <a:rPr lang="zh-CN" altLang="en-US" smtClean="0"/>
              <a:t>课：期末考试</a:t>
            </a:r>
            <a:r>
              <a:rPr lang="en-US" altLang="zh-CN" smtClean="0"/>
              <a:t>60%</a:t>
            </a:r>
            <a:r>
              <a:rPr lang="zh-CN" altLang="en-US" smtClean="0"/>
              <a:t>、期中考试</a:t>
            </a:r>
            <a:r>
              <a:rPr lang="en-US" altLang="zh-CN" smtClean="0"/>
              <a:t>20</a:t>
            </a:r>
            <a:r>
              <a:rPr lang="en-US" altLang="zh-CN" dirty="0" smtClean="0"/>
              <a:t>%</a:t>
            </a:r>
            <a:r>
              <a:rPr lang="zh-CN" altLang="en-US" dirty="0" smtClean="0"/>
              <a:t>、考勤</a:t>
            </a:r>
            <a:r>
              <a:rPr lang="zh-CN" altLang="en-US" smtClean="0"/>
              <a:t>及作业</a:t>
            </a:r>
            <a:r>
              <a:rPr lang="en-US" altLang="zh-CN" smtClean="0"/>
              <a:t>20</a:t>
            </a:r>
            <a:r>
              <a:rPr lang="en-US" altLang="zh-CN" dirty="0" smtClean="0"/>
              <a:t>%</a:t>
            </a:r>
          </a:p>
          <a:p>
            <a:pPr lvl="1"/>
            <a:r>
              <a:rPr lang="zh-CN" altLang="en-US" dirty="0" smtClean="0"/>
              <a:t>研讨</a:t>
            </a:r>
            <a:r>
              <a:rPr lang="zh-CN" altLang="en-US" smtClean="0"/>
              <a:t>课：以研讨课要求为准</a:t>
            </a:r>
            <a:endParaRPr lang="en-US" altLang="zh-CN" dirty="0" smtClean="0">
              <a:solidFill>
                <a:srgbClr val="FF0000"/>
              </a:solidFill>
            </a:endParaRPr>
          </a:p>
        </p:txBody>
      </p:sp>
      <p:sp>
        <p:nvSpPr>
          <p:cNvPr id="5" name="灯片编号占位符 4"/>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6" name="TextBox 5"/>
          <p:cNvSpPr txBox="1"/>
          <p:nvPr/>
        </p:nvSpPr>
        <p:spPr>
          <a:xfrm>
            <a:off x="697440" y="6106318"/>
            <a:ext cx="7795636" cy="646331"/>
          </a:xfrm>
          <a:prstGeom prst="rect">
            <a:avLst/>
          </a:prstGeom>
          <a:noFill/>
        </p:spPr>
        <p:txBody>
          <a:bodyPr wrap="square" rtlCol="0">
            <a:spAutoFit/>
          </a:bodyPr>
          <a:lstStyle/>
          <a:p>
            <a:pPr algn="ctr"/>
            <a:r>
              <a:rPr lang="zh-CN" altLang="en-US" sz="3600" b="1" smtClean="0">
                <a:solidFill>
                  <a:srgbClr val="FF0000"/>
                </a:solidFill>
                <a:latin typeface="华文楷体" pitchFamily="2" charset="-122"/>
                <a:ea typeface="华文楷体" pitchFamily="2" charset="-122"/>
              </a:rPr>
              <a:t>理论学习和动手实验并重</a:t>
            </a:r>
            <a:endParaRPr lang="zh-CN" altLang="en-US" sz="3600" b="1">
              <a:solidFill>
                <a:srgbClr val="FF0000"/>
              </a:solidFill>
              <a:latin typeface="华文楷体" pitchFamily="2" charset="-122"/>
              <a:ea typeface="华文楷体" pitchFamily="2" charset="-122"/>
            </a:endParaRPr>
          </a:p>
        </p:txBody>
      </p:sp>
    </p:spTree>
    <p:extLst>
      <p:ext uri="{BB962C8B-B14F-4D97-AF65-F5344CB8AC3E}">
        <p14:creationId xmlns="" xmlns:p14="http://schemas.microsoft.com/office/powerpoint/2010/main" val="4158360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6446</TotalTime>
  <Words>1549</Words>
  <Application>Microsoft Office PowerPoint</Application>
  <PresentationFormat>全屏显示(4:3)</PresentationFormat>
  <Paragraphs>208</Paragraphs>
  <Slides>17</Slides>
  <Notes>10</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Pixel</vt:lpstr>
      <vt:lpstr>自定义设计方案</vt:lpstr>
      <vt:lpstr>《计算机网络》 课程说明</vt:lpstr>
      <vt:lpstr>提纲</vt:lpstr>
      <vt:lpstr>为什么要学习计算机网络课程？</vt:lpstr>
      <vt:lpstr>为什么要学习计算机网络课程？</vt:lpstr>
      <vt:lpstr>网络推动经济转型和战略扩展</vt:lpstr>
      <vt:lpstr>网络促进技术创新</vt:lpstr>
      <vt:lpstr>幻灯片 7</vt:lpstr>
      <vt:lpstr>幻灯片 8</vt:lpstr>
      <vt:lpstr>课程组织形式</vt:lpstr>
      <vt:lpstr>理论课内容设置</vt:lpstr>
      <vt:lpstr>理论课内容设置</vt:lpstr>
      <vt:lpstr>研讨课内容设置</vt:lpstr>
      <vt:lpstr>课程授课教师</vt:lpstr>
      <vt:lpstr>课程交流途径</vt:lpstr>
      <vt:lpstr>初识计算机网络</vt:lpstr>
      <vt:lpstr>初识计算机网络</vt:lpstr>
      <vt:lpstr>初识计算机网络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zhang</cp:lastModifiedBy>
  <cp:revision>450</cp:revision>
  <dcterms:created xsi:type="dcterms:W3CDTF">2017-02-02T15:53:23Z</dcterms:created>
  <dcterms:modified xsi:type="dcterms:W3CDTF">2019-02-24T06:27:54Z</dcterms:modified>
</cp:coreProperties>
</file>