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6" r:id="rId3"/>
    <p:sldId id="392" r:id="rId4"/>
    <p:sldId id="350" r:id="rId5"/>
    <p:sldId id="352" r:id="rId6"/>
    <p:sldId id="357" r:id="rId7"/>
    <p:sldId id="358" r:id="rId8"/>
    <p:sldId id="359" r:id="rId9"/>
    <p:sldId id="360" r:id="rId10"/>
    <p:sldId id="361" r:id="rId11"/>
    <p:sldId id="413" r:id="rId12"/>
    <p:sldId id="414" r:id="rId13"/>
    <p:sldId id="394" r:id="rId14"/>
    <p:sldId id="395" r:id="rId15"/>
    <p:sldId id="396" r:id="rId16"/>
    <p:sldId id="397" r:id="rId17"/>
    <p:sldId id="398" r:id="rId18"/>
    <p:sldId id="415" r:id="rId19"/>
    <p:sldId id="399" r:id="rId20"/>
    <p:sldId id="416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00" r:id="rId32"/>
    <p:sldId id="41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8E8E8"/>
    <a:srgbClr val="E5E5FF"/>
    <a:srgbClr val="3333FF"/>
    <a:srgbClr val="D1D1FF"/>
    <a:srgbClr val="B8A9F1"/>
    <a:srgbClr val="84E8E3"/>
    <a:srgbClr val="000042"/>
    <a:srgbClr val="F7F7FF"/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 autoAdjust="0"/>
    <p:restoredTop sz="85590" autoAdjust="0"/>
  </p:normalViewPr>
  <p:slideViewPr>
    <p:cSldViewPr snapToGrid="0">
      <p:cViewPr varScale="1">
        <p:scale>
          <a:sx n="83" d="100"/>
          <a:sy n="83" d="100"/>
        </p:scale>
        <p:origin x="2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7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6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4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22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6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1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5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9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6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2019/3/5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wmf"/><Relationship Id="rId21" Type="http://schemas.openxmlformats.org/officeDocument/2006/relationships/image" Target="../media/image29.wmf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wmf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wmf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jpeg"/><Relationship Id="rId4" Type="http://schemas.openxmlformats.org/officeDocument/2006/relationships/image" Target="../media/image12.wmf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0.wmf"/><Relationship Id="rId7" Type="http://schemas.openxmlformats.org/officeDocument/2006/relationships/image" Target="../media/image2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12.wmf"/><Relationship Id="rId4" Type="http://schemas.openxmlformats.org/officeDocument/2006/relationships/image" Target="../media/image31.wmf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slide" Target="slide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互联网的组成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827911" y="6961631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07763" y="1488678"/>
            <a:ext cx="7479037" cy="4669053"/>
            <a:chOff x="6209" y="926592"/>
            <a:chExt cx="9224279" cy="5545845"/>
          </a:xfrm>
        </p:grpSpPr>
        <p:grpSp>
          <p:nvGrpSpPr>
            <p:cNvPr id="5" name="组合 4"/>
            <p:cNvGrpSpPr/>
            <p:nvPr/>
          </p:nvGrpSpPr>
          <p:grpSpPr>
            <a:xfrm>
              <a:off x="6209" y="926592"/>
              <a:ext cx="8193905" cy="5545845"/>
              <a:chOff x="1378516" y="1863043"/>
              <a:chExt cx="5752140" cy="3255007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1378516" y="1863043"/>
                <a:ext cx="5752140" cy="3255007"/>
              </a:xfrm>
              <a:prstGeom prst="ellipse">
                <a:avLst/>
              </a:prstGeom>
              <a:solidFill>
                <a:schemeClr val="bg1">
                  <a:alpha val="61000"/>
                </a:schemeClr>
              </a:solidFill>
              <a:ln w="12700">
                <a:solidFill>
                  <a:srgbClr val="7E5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8" name="Text Box 48"/>
              <p:cNvSpPr txBox="1">
                <a:spLocks noChangeArrowheads="1"/>
              </p:cNvSpPr>
              <p:nvPr/>
            </p:nvSpPr>
            <p:spPr bwMode="auto">
              <a:xfrm>
                <a:off x="3612549" y="2032177"/>
                <a:ext cx="1335141" cy="2686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黑体" panose="02010609060101010101" pitchFamily="49" charset="-122"/>
                  </a:rPr>
                  <a:t>网络边缘</a:t>
                </a:r>
                <a:endParaRPr kumimoji="1"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74548" y="2367611"/>
              <a:ext cx="4395812" cy="1993807"/>
              <a:chOff x="2074548" y="2367611"/>
              <a:chExt cx="4395812" cy="199380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074548" y="2367611"/>
                <a:ext cx="4395812" cy="1993807"/>
              </a:xfrm>
              <a:prstGeom prst="ellipse">
                <a:avLst/>
              </a:prstGeom>
              <a:solidFill>
                <a:srgbClr val="F4F4FA"/>
              </a:solidFill>
              <a:ln w="19050">
                <a:solidFill>
                  <a:srgbClr val="D7D7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2245803" y="2764324"/>
                <a:ext cx="1560025" cy="834663"/>
                <a:chOff x="3087051" y="2529247"/>
                <a:chExt cx="1560025" cy="834663"/>
              </a:xfrm>
            </p:grpSpPr>
            <p:pic>
              <p:nvPicPr>
                <p:cNvPr id="7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051" y="2747916"/>
                  <a:ext cx="1560025" cy="615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98049" y="2529247"/>
                  <a:ext cx="1284326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100" dirty="0" smtClean="0">
                      <a:ea typeface="黑体" panose="02010609060101010101" pitchFamily="49" charset="-122"/>
                    </a:rPr>
                    <a:t>local/regional ISP</a:t>
                  </a:r>
                  <a:endParaRPr kumimoji="1" lang="zh-CN" altLang="en-US" sz="1100" dirty="0"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46" name="直接连接符 45"/>
                <p:cNvCxnSpPr>
                  <a:stCxn id="39" idx="0"/>
                  <a:endCxn id="42" idx="2"/>
                </p:cNvCxnSpPr>
                <p:nvPr/>
              </p:nvCxnSpPr>
              <p:spPr>
                <a:xfrm flipH="1">
                  <a:off x="3500491" y="2833796"/>
                  <a:ext cx="403024" cy="37558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H="1" flipV="1">
                  <a:off x="3531199" y="3171285"/>
                  <a:ext cx="736585" cy="140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39" idx="0"/>
                  <a:endCxn id="43" idx="2"/>
                </p:cNvCxnSpPr>
                <p:nvPr/>
              </p:nvCxnSpPr>
              <p:spPr>
                <a:xfrm>
                  <a:off x="3903515" y="2833796"/>
                  <a:ext cx="371093" cy="38965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9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1699" y="2833796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2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8675" y="300099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2792" y="301506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" name="组合 2"/>
              <p:cNvGrpSpPr/>
              <p:nvPr/>
            </p:nvGrpSpPr>
            <p:grpSpPr>
              <a:xfrm>
                <a:off x="3855520" y="2418376"/>
                <a:ext cx="1924541" cy="1287992"/>
                <a:chOff x="4123744" y="2345224"/>
                <a:chExt cx="1924541" cy="1287992"/>
              </a:xfrm>
            </p:grpSpPr>
            <p:grpSp>
              <p:nvGrpSpPr>
                <p:cNvPr id="10" name="Group 42"/>
                <p:cNvGrpSpPr>
                  <a:grpSpLocks/>
                </p:cNvGrpSpPr>
                <p:nvPr/>
              </p:nvGrpSpPr>
              <p:grpSpPr bwMode="auto">
                <a:xfrm>
                  <a:off x="4123744" y="2528880"/>
                  <a:ext cx="1924541" cy="1104336"/>
                  <a:chOff x="3611" y="1812"/>
                  <a:chExt cx="1736" cy="1043"/>
                </a:xfrm>
              </p:grpSpPr>
              <p:grpSp>
                <p:nvGrpSpPr>
                  <p:cNvPr id="1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611" y="1816"/>
                    <a:ext cx="1730" cy="1034"/>
                    <a:chOff x="3611" y="1816"/>
                    <a:chExt cx="1730" cy="1034"/>
                  </a:xfrm>
                </p:grpSpPr>
                <p:sp>
                  <p:nvSpPr>
                    <p:cNvPr id="29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" y="1816"/>
                      <a:ext cx="754" cy="428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7" y="1929"/>
                      <a:ext cx="578" cy="427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1" y="2186"/>
                      <a:ext cx="390" cy="349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29" y="2340"/>
                      <a:ext cx="586" cy="378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3" y="2402"/>
                      <a:ext cx="876" cy="448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1" y="1941"/>
                      <a:ext cx="561" cy="336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4" y="2157"/>
                      <a:ext cx="557" cy="336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4" y="2228"/>
                      <a:ext cx="553" cy="552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2061"/>
                      <a:ext cx="1122" cy="553"/>
                    </a:xfrm>
                    <a:prstGeom prst="ellipse">
                      <a:avLst/>
                    </a:pr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611" y="1812"/>
                    <a:ext cx="1736" cy="1043"/>
                    <a:chOff x="3611" y="1812"/>
                    <a:chExt cx="1736" cy="1043"/>
                  </a:xfrm>
                </p:grpSpPr>
                <p:sp>
                  <p:nvSpPr>
                    <p:cNvPr id="13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4222" y="1812"/>
                      <a:ext cx="715" cy="216"/>
                    </a:xfrm>
                    <a:custGeom>
                      <a:avLst/>
                      <a:gdLst>
                        <a:gd name="G0" fmla="+- 20477 0 0"/>
                        <a:gd name="G1" fmla="+- 21600 0 0"/>
                        <a:gd name="G2" fmla="+- 21600 0 0"/>
                        <a:gd name="T0" fmla="*/ 0 w 40549"/>
                        <a:gd name="T1" fmla="*/ 14725 h 21600"/>
                        <a:gd name="T2" fmla="*/ 40549 w 40549"/>
                        <a:gd name="T3" fmla="*/ 13620 h 21600"/>
                        <a:gd name="T4" fmla="*/ 20477 w 40549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0549" h="21600" fill="none" extrusionOk="0">
                          <a:moveTo>
                            <a:pt x="0" y="14725"/>
                          </a:moveTo>
                          <a:cubicBezTo>
                            <a:pt x="2953" y="5927"/>
                            <a:pt x="11196" y="-1"/>
                            <a:pt x="20477" y="0"/>
                          </a:cubicBezTo>
                          <a:cubicBezTo>
                            <a:pt x="29325" y="0"/>
                            <a:pt x="37279" y="5397"/>
                            <a:pt x="40548" y="13620"/>
                          </a:cubicBezTo>
                        </a:path>
                        <a:path w="40549" h="21600" stroke="0" extrusionOk="0">
                          <a:moveTo>
                            <a:pt x="0" y="14725"/>
                          </a:moveTo>
                          <a:cubicBezTo>
                            <a:pt x="2953" y="5927"/>
                            <a:pt x="11196" y="-1"/>
                            <a:pt x="20477" y="0"/>
                          </a:cubicBezTo>
                          <a:cubicBezTo>
                            <a:pt x="29325" y="0"/>
                            <a:pt x="37279" y="5397"/>
                            <a:pt x="40548" y="13620"/>
                          </a:cubicBezTo>
                          <a:lnTo>
                            <a:pt x="20477" y="2160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4226" y="1816"/>
                      <a:ext cx="707" cy="212"/>
                    </a:xfrm>
                    <a:custGeom>
                      <a:avLst/>
                      <a:gdLst>
                        <a:gd name="G0" fmla="+- 20460 0 0"/>
                        <a:gd name="G1" fmla="+- 21600 0 0"/>
                        <a:gd name="G2" fmla="+- 21600 0 0"/>
                        <a:gd name="T0" fmla="*/ 0 w 40509"/>
                        <a:gd name="T1" fmla="*/ 14674 h 21600"/>
                        <a:gd name="T2" fmla="*/ 40509 w 40509"/>
                        <a:gd name="T3" fmla="*/ 13564 h 21600"/>
                        <a:gd name="T4" fmla="*/ 20460 w 40509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0509" h="21600" fill="none" extrusionOk="0">
                          <a:moveTo>
                            <a:pt x="0" y="14674"/>
                          </a:moveTo>
                          <a:cubicBezTo>
                            <a:pt x="2969" y="5902"/>
                            <a:pt x="11199" y="-1"/>
                            <a:pt x="20460" y="0"/>
                          </a:cubicBezTo>
                          <a:cubicBezTo>
                            <a:pt x="29286" y="0"/>
                            <a:pt x="37225" y="5370"/>
                            <a:pt x="40509" y="13563"/>
                          </a:cubicBezTo>
                        </a:path>
                        <a:path w="40509" h="21600" stroke="0" extrusionOk="0">
                          <a:moveTo>
                            <a:pt x="0" y="14674"/>
                          </a:moveTo>
                          <a:cubicBezTo>
                            <a:pt x="2969" y="5902"/>
                            <a:pt x="11199" y="-1"/>
                            <a:pt x="20460" y="0"/>
                          </a:cubicBezTo>
                          <a:cubicBezTo>
                            <a:pt x="29286" y="0"/>
                            <a:pt x="37225" y="5370"/>
                            <a:pt x="40509" y="13563"/>
                          </a:cubicBezTo>
                          <a:lnTo>
                            <a:pt x="2046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" name="Arc 56"/>
                    <p:cNvSpPr>
                      <a:spLocks/>
                    </p:cNvSpPr>
                    <p:nvPr/>
                  </p:nvSpPr>
                  <p:spPr bwMode="auto">
                    <a:xfrm>
                      <a:off x="3787" y="1924"/>
                      <a:ext cx="445" cy="263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09 w 32981"/>
                        <a:gd name="T1" fmla="*/ 26263 h 26263"/>
                        <a:gd name="T2" fmla="*/ 32981 w 32981"/>
                        <a:gd name="T3" fmla="*/ 3241 h 26263"/>
                        <a:gd name="T4" fmla="*/ 21600 w 32981"/>
                        <a:gd name="T5" fmla="*/ 21600 h 262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981" h="26263" fill="none" extrusionOk="0">
                          <a:moveTo>
                            <a:pt x="509" y="26262"/>
                          </a:moveTo>
                          <a:cubicBezTo>
                            <a:pt x="170" y="24731"/>
                            <a:pt x="0" y="2316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21" y="-1"/>
                            <a:pt x="29562" y="1122"/>
                            <a:pt x="32980" y="3241"/>
                          </a:cubicBezTo>
                        </a:path>
                        <a:path w="32981" h="26263" stroke="0" extrusionOk="0">
                          <a:moveTo>
                            <a:pt x="509" y="26262"/>
                          </a:moveTo>
                          <a:cubicBezTo>
                            <a:pt x="170" y="24731"/>
                            <a:pt x="0" y="2316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21" y="-1"/>
                            <a:pt x="29562" y="1122"/>
                            <a:pt x="32980" y="3241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" name="Arc 57"/>
                    <p:cNvSpPr>
                      <a:spLocks/>
                    </p:cNvSpPr>
                    <p:nvPr/>
                  </p:nvSpPr>
                  <p:spPr bwMode="auto">
                    <a:xfrm>
                      <a:off x="3791" y="1928"/>
                      <a:ext cx="438" cy="258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14 w 32940"/>
                        <a:gd name="T1" fmla="*/ 26284 h 26284"/>
                        <a:gd name="T2" fmla="*/ 32940 w 32940"/>
                        <a:gd name="T3" fmla="*/ 3216 h 26284"/>
                        <a:gd name="T4" fmla="*/ 21600 w 32940"/>
                        <a:gd name="T5" fmla="*/ 21600 h 26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940" h="26284" fill="none" extrusionOk="0">
                          <a:moveTo>
                            <a:pt x="513" y="26284"/>
                          </a:moveTo>
                          <a:cubicBezTo>
                            <a:pt x="172" y="24746"/>
                            <a:pt x="0" y="2317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05" y="-1"/>
                            <a:pt x="29531" y="1113"/>
                            <a:pt x="32939" y="3216"/>
                          </a:cubicBezTo>
                        </a:path>
                        <a:path w="32940" h="26284" stroke="0" extrusionOk="0">
                          <a:moveTo>
                            <a:pt x="513" y="26284"/>
                          </a:moveTo>
                          <a:cubicBezTo>
                            <a:pt x="172" y="24746"/>
                            <a:pt x="0" y="2317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5605" y="-1"/>
                            <a:pt x="29531" y="1113"/>
                            <a:pt x="32939" y="3216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" name="Arc 58"/>
                    <p:cNvSpPr>
                      <a:spLocks/>
                    </p:cNvSpPr>
                    <p:nvPr/>
                  </p:nvSpPr>
                  <p:spPr bwMode="auto">
                    <a:xfrm>
                      <a:off x="3724" y="2518"/>
                      <a:ext cx="450" cy="205"/>
                    </a:xfrm>
                    <a:custGeom>
                      <a:avLst/>
                      <a:gdLst>
                        <a:gd name="G0" fmla="+- 21600 0 0"/>
                        <a:gd name="G1" fmla="+- 1044 0 0"/>
                        <a:gd name="G2" fmla="+- 21600 0 0"/>
                        <a:gd name="T0" fmla="*/ 32166 w 32166"/>
                        <a:gd name="T1" fmla="*/ 19883 h 22644"/>
                        <a:gd name="T2" fmla="*/ 25 w 32166"/>
                        <a:gd name="T3" fmla="*/ 0 h 22644"/>
                        <a:gd name="T4" fmla="*/ 21600 w 32166"/>
                        <a:gd name="T5" fmla="*/ 1044 h 226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166" h="22644" fill="none" extrusionOk="0">
                          <a:moveTo>
                            <a:pt x="32166" y="19883"/>
                          </a:moveTo>
                          <a:cubicBezTo>
                            <a:pt x="28938" y="21693"/>
                            <a:pt x="25300" y="22643"/>
                            <a:pt x="21600" y="22644"/>
                          </a:cubicBezTo>
                          <a:cubicBezTo>
                            <a:pt x="9670" y="22644"/>
                            <a:pt x="0" y="12973"/>
                            <a:pt x="0" y="1044"/>
                          </a:cubicBezTo>
                          <a:cubicBezTo>
                            <a:pt x="-1" y="695"/>
                            <a:pt x="8" y="347"/>
                            <a:pt x="25" y="0"/>
                          </a:cubicBezTo>
                        </a:path>
                        <a:path w="32166" h="22644" stroke="0" extrusionOk="0">
                          <a:moveTo>
                            <a:pt x="32166" y="19883"/>
                          </a:moveTo>
                          <a:cubicBezTo>
                            <a:pt x="28938" y="21693"/>
                            <a:pt x="25300" y="22643"/>
                            <a:pt x="21600" y="22644"/>
                          </a:cubicBezTo>
                          <a:cubicBezTo>
                            <a:pt x="9670" y="22644"/>
                            <a:pt x="0" y="12973"/>
                            <a:pt x="0" y="1044"/>
                          </a:cubicBezTo>
                          <a:cubicBezTo>
                            <a:pt x="-1" y="695"/>
                            <a:pt x="8" y="347"/>
                            <a:pt x="25" y="0"/>
                          </a:cubicBezTo>
                          <a:lnTo>
                            <a:pt x="21600" y="1044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Arc 59"/>
                    <p:cNvSpPr>
                      <a:spLocks/>
                    </p:cNvSpPr>
                    <p:nvPr/>
                  </p:nvSpPr>
                  <p:spPr bwMode="auto">
                    <a:xfrm>
                      <a:off x="3728" y="2518"/>
                      <a:ext cx="443" cy="201"/>
                    </a:xfrm>
                    <a:custGeom>
                      <a:avLst/>
                      <a:gdLst>
                        <a:gd name="G0" fmla="+- 21600 0 0"/>
                        <a:gd name="G1" fmla="+- 1052 0 0"/>
                        <a:gd name="G2" fmla="+- 21600 0 0"/>
                        <a:gd name="T0" fmla="*/ 32107 w 32107"/>
                        <a:gd name="T1" fmla="*/ 19924 h 22652"/>
                        <a:gd name="T2" fmla="*/ 26 w 32107"/>
                        <a:gd name="T3" fmla="*/ 0 h 22652"/>
                        <a:gd name="T4" fmla="*/ 21600 w 32107"/>
                        <a:gd name="T5" fmla="*/ 1052 h 226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107" h="22652" fill="none" extrusionOk="0">
                          <a:moveTo>
                            <a:pt x="32107" y="19924"/>
                          </a:moveTo>
                          <a:cubicBezTo>
                            <a:pt x="28894" y="21713"/>
                            <a:pt x="25277" y="22651"/>
                            <a:pt x="21600" y="22652"/>
                          </a:cubicBezTo>
                          <a:cubicBezTo>
                            <a:pt x="9670" y="22652"/>
                            <a:pt x="0" y="12981"/>
                            <a:pt x="0" y="1052"/>
                          </a:cubicBezTo>
                          <a:cubicBezTo>
                            <a:pt x="-1" y="701"/>
                            <a:pt x="8" y="350"/>
                            <a:pt x="25" y="-1"/>
                          </a:cubicBezTo>
                        </a:path>
                        <a:path w="32107" h="22652" stroke="0" extrusionOk="0">
                          <a:moveTo>
                            <a:pt x="32107" y="19924"/>
                          </a:moveTo>
                          <a:cubicBezTo>
                            <a:pt x="28894" y="21713"/>
                            <a:pt x="25277" y="22651"/>
                            <a:pt x="21600" y="22652"/>
                          </a:cubicBezTo>
                          <a:cubicBezTo>
                            <a:pt x="9670" y="22652"/>
                            <a:pt x="0" y="12981"/>
                            <a:pt x="0" y="1052"/>
                          </a:cubicBezTo>
                          <a:cubicBezTo>
                            <a:pt x="-1" y="701"/>
                            <a:pt x="8" y="350"/>
                            <a:pt x="25" y="-1"/>
                          </a:cubicBezTo>
                          <a:lnTo>
                            <a:pt x="21600" y="105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Arc 60"/>
                    <p:cNvSpPr>
                      <a:spLocks/>
                    </p:cNvSpPr>
                    <p:nvPr/>
                  </p:nvSpPr>
                  <p:spPr bwMode="auto">
                    <a:xfrm>
                      <a:off x="4929" y="1937"/>
                      <a:ext cx="337" cy="252"/>
                    </a:xfrm>
                    <a:custGeom>
                      <a:avLst/>
                      <a:gdLst>
                        <a:gd name="G0" fmla="+- 4379 0 0"/>
                        <a:gd name="G1" fmla="+- 21600 0 0"/>
                        <a:gd name="G2" fmla="+- 21600 0 0"/>
                        <a:gd name="T0" fmla="*/ 0 w 25979"/>
                        <a:gd name="T1" fmla="*/ 449 h 32416"/>
                        <a:gd name="T2" fmla="*/ 23076 w 25979"/>
                        <a:gd name="T3" fmla="*/ 32416 h 32416"/>
                        <a:gd name="T4" fmla="*/ 4379 w 25979"/>
                        <a:gd name="T5" fmla="*/ 21600 h 32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979" h="32416" fill="none" extrusionOk="0">
                          <a:moveTo>
                            <a:pt x="-1" y="448"/>
                          </a:moveTo>
                          <a:cubicBezTo>
                            <a:pt x="1440" y="150"/>
                            <a:pt x="2907" y="-1"/>
                            <a:pt x="4379" y="0"/>
                          </a:cubicBezTo>
                          <a:cubicBezTo>
                            <a:pt x="16308" y="0"/>
                            <a:pt x="25979" y="9670"/>
                            <a:pt x="25979" y="21600"/>
                          </a:cubicBezTo>
                          <a:cubicBezTo>
                            <a:pt x="25979" y="25397"/>
                            <a:pt x="24977" y="29128"/>
                            <a:pt x="23075" y="32415"/>
                          </a:cubicBezTo>
                        </a:path>
                        <a:path w="25979" h="32416" stroke="0" extrusionOk="0">
                          <a:moveTo>
                            <a:pt x="-1" y="448"/>
                          </a:moveTo>
                          <a:cubicBezTo>
                            <a:pt x="1440" y="150"/>
                            <a:pt x="2907" y="-1"/>
                            <a:pt x="4379" y="0"/>
                          </a:cubicBezTo>
                          <a:cubicBezTo>
                            <a:pt x="16308" y="0"/>
                            <a:pt x="25979" y="9670"/>
                            <a:pt x="25979" y="21600"/>
                          </a:cubicBezTo>
                          <a:cubicBezTo>
                            <a:pt x="25979" y="25397"/>
                            <a:pt x="24977" y="29128"/>
                            <a:pt x="23075" y="32415"/>
                          </a:cubicBezTo>
                          <a:lnTo>
                            <a:pt x="4379" y="2160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4930" y="1941"/>
                      <a:ext cx="332" cy="247"/>
                    </a:xfrm>
                    <a:custGeom>
                      <a:avLst/>
                      <a:gdLst>
                        <a:gd name="G0" fmla="+- 4338 0 0"/>
                        <a:gd name="G1" fmla="+- 21600 0 0"/>
                        <a:gd name="G2" fmla="+- 21600 0 0"/>
                        <a:gd name="T0" fmla="*/ 0 w 25938"/>
                        <a:gd name="T1" fmla="*/ 440 h 32495"/>
                        <a:gd name="T2" fmla="*/ 22989 w 25938"/>
                        <a:gd name="T3" fmla="*/ 32495 h 32495"/>
                        <a:gd name="T4" fmla="*/ 4338 w 25938"/>
                        <a:gd name="T5" fmla="*/ 21600 h 32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938" h="32495" fill="none" extrusionOk="0">
                          <a:moveTo>
                            <a:pt x="0" y="440"/>
                          </a:moveTo>
                          <a:cubicBezTo>
                            <a:pt x="1427" y="147"/>
                            <a:pt x="2880" y="-1"/>
                            <a:pt x="4338" y="0"/>
                          </a:cubicBezTo>
                          <a:cubicBezTo>
                            <a:pt x="16267" y="0"/>
                            <a:pt x="25938" y="9670"/>
                            <a:pt x="25938" y="21600"/>
                          </a:cubicBezTo>
                          <a:cubicBezTo>
                            <a:pt x="25938" y="25428"/>
                            <a:pt x="24920" y="29188"/>
                            <a:pt x="22988" y="32494"/>
                          </a:cubicBezTo>
                        </a:path>
                        <a:path w="25938" h="32495" stroke="0" extrusionOk="0">
                          <a:moveTo>
                            <a:pt x="0" y="440"/>
                          </a:moveTo>
                          <a:cubicBezTo>
                            <a:pt x="1427" y="147"/>
                            <a:pt x="2880" y="-1"/>
                            <a:pt x="4338" y="0"/>
                          </a:cubicBezTo>
                          <a:cubicBezTo>
                            <a:pt x="16267" y="0"/>
                            <a:pt x="25938" y="9670"/>
                            <a:pt x="25938" y="21600"/>
                          </a:cubicBezTo>
                          <a:cubicBezTo>
                            <a:pt x="25938" y="25428"/>
                            <a:pt x="24920" y="29188"/>
                            <a:pt x="22988" y="32494"/>
                          </a:cubicBezTo>
                          <a:lnTo>
                            <a:pt x="4338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Arc 62"/>
                    <p:cNvSpPr>
                      <a:spLocks/>
                    </p:cNvSpPr>
                    <p:nvPr/>
                  </p:nvSpPr>
                  <p:spPr bwMode="auto">
                    <a:xfrm>
                      <a:off x="5024" y="2184"/>
                      <a:ext cx="323" cy="250"/>
                    </a:xfrm>
                    <a:custGeom>
                      <a:avLst/>
                      <a:gdLst>
                        <a:gd name="G0" fmla="+- 0 0 0"/>
                        <a:gd name="G1" fmla="+- 16841 0 0"/>
                        <a:gd name="G2" fmla="+- 21600 0 0"/>
                        <a:gd name="T0" fmla="*/ 13525 w 21600"/>
                        <a:gd name="T1" fmla="*/ 0 h 29495"/>
                        <a:gd name="T2" fmla="*/ 17505 w 21600"/>
                        <a:gd name="T3" fmla="*/ 29495 h 29495"/>
                        <a:gd name="T4" fmla="*/ 0 w 21600"/>
                        <a:gd name="T5" fmla="*/ 16841 h 29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9495" fill="none" extrusionOk="0">
                          <a:moveTo>
                            <a:pt x="13525" y="-1"/>
                          </a:moveTo>
                          <a:cubicBezTo>
                            <a:pt x="18630" y="4099"/>
                            <a:pt x="21600" y="10293"/>
                            <a:pt x="21600" y="16841"/>
                          </a:cubicBezTo>
                          <a:cubicBezTo>
                            <a:pt x="21600" y="21384"/>
                            <a:pt x="20167" y="25812"/>
                            <a:pt x="17505" y="29495"/>
                          </a:cubicBezTo>
                        </a:path>
                        <a:path w="21600" h="29495" stroke="0" extrusionOk="0">
                          <a:moveTo>
                            <a:pt x="13525" y="-1"/>
                          </a:moveTo>
                          <a:cubicBezTo>
                            <a:pt x="18630" y="4099"/>
                            <a:pt x="21600" y="10293"/>
                            <a:pt x="21600" y="16841"/>
                          </a:cubicBezTo>
                          <a:cubicBezTo>
                            <a:pt x="21600" y="21384"/>
                            <a:pt x="20167" y="25812"/>
                            <a:pt x="17505" y="29495"/>
                          </a:cubicBezTo>
                          <a:lnTo>
                            <a:pt x="0" y="16841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Arc 63"/>
                    <p:cNvSpPr>
                      <a:spLocks/>
                    </p:cNvSpPr>
                    <p:nvPr/>
                  </p:nvSpPr>
                  <p:spPr bwMode="auto">
                    <a:xfrm>
                      <a:off x="5024" y="2187"/>
                      <a:ext cx="319" cy="246"/>
                    </a:xfrm>
                    <a:custGeom>
                      <a:avLst/>
                      <a:gdLst>
                        <a:gd name="G0" fmla="+- 0 0 0"/>
                        <a:gd name="G1" fmla="+- 16905 0 0"/>
                        <a:gd name="G2" fmla="+- 21600 0 0"/>
                        <a:gd name="T0" fmla="*/ 13446 w 21600"/>
                        <a:gd name="T1" fmla="*/ 0 h 29639"/>
                        <a:gd name="T2" fmla="*/ 17447 w 21600"/>
                        <a:gd name="T3" fmla="*/ 29639 h 29639"/>
                        <a:gd name="T4" fmla="*/ 0 w 21600"/>
                        <a:gd name="T5" fmla="*/ 16905 h 296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9639" fill="none" extrusionOk="0">
                          <a:moveTo>
                            <a:pt x="13445" y="0"/>
                          </a:moveTo>
                          <a:cubicBezTo>
                            <a:pt x="18597" y="4098"/>
                            <a:pt x="21600" y="10321"/>
                            <a:pt x="21600" y="16905"/>
                          </a:cubicBezTo>
                          <a:cubicBezTo>
                            <a:pt x="21600" y="21482"/>
                            <a:pt x="20145" y="25941"/>
                            <a:pt x="17447" y="29639"/>
                          </a:cubicBezTo>
                        </a:path>
                        <a:path w="21600" h="29639" stroke="0" extrusionOk="0">
                          <a:moveTo>
                            <a:pt x="13445" y="0"/>
                          </a:moveTo>
                          <a:cubicBezTo>
                            <a:pt x="18597" y="4098"/>
                            <a:pt x="21600" y="10321"/>
                            <a:pt x="21600" y="16905"/>
                          </a:cubicBezTo>
                          <a:cubicBezTo>
                            <a:pt x="21600" y="21482"/>
                            <a:pt x="20145" y="25941"/>
                            <a:pt x="17447" y="29639"/>
                          </a:cubicBezTo>
                          <a:lnTo>
                            <a:pt x="0" y="1690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Arc 64"/>
                    <p:cNvSpPr>
                      <a:spLocks/>
                    </p:cNvSpPr>
                    <p:nvPr/>
                  </p:nvSpPr>
                  <p:spPr bwMode="auto">
                    <a:xfrm>
                      <a:off x="4918" y="2430"/>
                      <a:ext cx="377" cy="358"/>
                    </a:xfrm>
                    <a:custGeom>
                      <a:avLst/>
                      <a:gdLst>
                        <a:gd name="G0" fmla="+- 7051 0 0"/>
                        <a:gd name="G1" fmla="+- 6188 0 0"/>
                        <a:gd name="G2" fmla="+- 21600 0 0"/>
                        <a:gd name="T0" fmla="*/ 27746 w 28651"/>
                        <a:gd name="T1" fmla="*/ 0 h 27788"/>
                        <a:gd name="T2" fmla="*/ 0 w 28651"/>
                        <a:gd name="T3" fmla="*/ 26605 h 27788"/>
                        <a:gd name="T4" fmla="*/ 7051 w 28651"/>
                        <a:gd name="T5" fmla="*/ 6188 h 277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8651" h="27788" fill="none" extrusionOk="0">
                          <a:moveTo>
                            <a:pt x="27745" y="0"/>
                          </a:moveTo>
                          <a:cubicBezTo>
                            <a:pt x="28346" y="2007"/>
                            <a:pt x="28651" y="4092"/>
                            <a:pt x="28651" y="6188"/>
                          </a:cubicBezTo>
                          <a:cubicBezTo>
                            <a:pt x="28651" y="18117"/>
                            <a:pt x="18980" y="27788"/>
                            <a:pt x="7051" y="27788"/>
                          </a:cubicBezTo>
                          <a:cubicBezTo>
                            <a:pt x="4651" y="27788"/>
                            <a:pt x="2268" y="27388"/>
                            <a:pt x="0" y="26604"/>
                          </a:cubicBezTo>
                        </a:path>
                        <a:path w="28651" h="27788" stroke="0" extrusionOk="0">
                          <a:moveTo>
                            <a:pt x="27745" y="0"/>
                          </a:moveTo>
                          <a:cubicBezTo>
                            <a:pt x="28346" y="2007"/>
                            <a:pt x="28651" y="4092"/>
                            <a:pt x="28651" y="6188"/>
                          </a:cubicBezTo>
                          <a:cubicBezTo>
                            <a:pt x="28651" y="18117"/>
                            <a:pt x="18980" y="27788"/>
                            <a:pt x="7051" y="27788"/>
                          </a:cubicBezTo>
                          <a:cubicBezTo>
                            <a:pt x="4651" y="27788"/>
                            <a:pt x="2268" y="27388"/>
                            <a:pt x="0" y="26604"/>
                          </a:cubicBezTo>
                          <a:lnTo>
                            <a:pt x="7051" y="6188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4919" y="2431"/>
                      <a:ext cx="372" cy="353"/>
                    </a:xfrm>
                    <a:custGeom>
                      <a:avLst/>
                      <a:gdLst>
                        <a:gd name="G0" fmla="+- 7048 0 0"/>
                        <a:gd name="G1" fmla="+- 6190 0 0"/>
                        <a:gd name="G2" fmla="+- 21600 0 0"/>
                        <a:gd name="T0" fmla="*/ 27742 w 28648"/>
                        <a:gd name="T1" fmla="*/ 0 h 27790"/>
                        <a:gd name="T2" fmla="*/ 0 w 28648"/>
                        <a:gd name="T3" fmla="*/ 26608 h 27790"/>
                        <a:gd name="T4" fmla="*/ 7048 w 28648"/>
                        <a:gd name="T5" fmla="*/ 6190 h 277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8648" h="27790" fill="none" extrusionOk="0">
                          <a:moveTo>
                            <a:pt x="27742" y="-1"/>
                          </a:moveTo>
                          <a:cubicBezTo>
                            <a:pt x="28342" y="2008"/>
                            <a:pt x="28648" y="4093"/>
                            <a:pt x="28648" y="6190"/>
                          </a:cubicBezTo>
                          <a:cubicBezTo>
                            <a:pt x="28648" y="18119"/>
                            <a:pt x="18977" y="27790"/>
                            <a:pt x="7048" y="27790"/>
                          </a:cubicBezTo>
                          <a:cubicBezTo>
                            <a:pt x="4649" y="27790"/>
                            <a:pt x="2267" y="27390"/>
                            <a:pt x="0" y="26607"/>
                          </a:cubicBezTo>
                        </a:path>
                        <a:path w="28648" h="27790" stroke="0" extrusionOk="0">
                          <a:moveTo>
                            <a:pt x="27742" y="-1"/>
                          </a:moveTo>
                          <a:cubicBezTo>
                            <a:pt x="28342" y="2008"/>
                            <a:pt x="28648" y="4093"/>
                            <a:pt x="28648" y="6190"/>
                          </a:cubicBezTo>
                          <a:cubicBezTo>
                            <a:pt x="28648" y="18119"/>
                            <a:pt x="18977" y="27790"/>
                            <a:pt x="7048" y="27790"/>
                          </a:cubicBezTo>
                          <a:cubicBezTo>
                            <a:pt x="4649" y="27790"/>
                            <a:pt x="2267" y="27390"/>
                            <a:pt x="0" y="26607"/>
                          </a:cubicBezTo>
                          <a:lnTo>
                            <a:pt x="7048" y="619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Arc 66"/>
                    <p:cNvSpPr>
                      <a:spLocks/>
                    </p:cNvSpPr>
                    <p:nvPr/>
                  </p:nvSpPr>
                  <p:spPr bwMode="auto">
                    <a:xfrm>
                      <a:off x="3611" y="2183"/>
                      <a:ext cx="206" cy="341"/>
                    </a:xfrm>
                    <a:custGeom>
                      <a:avLst/>
                      <a:gdLst>
                        <a:gd name="G0" fmla="+- 21600 0 0"/>
                        <a:gd name="G1" fmla="+- 21560 0 0"/>
                        <a:gd name="G2" fmla="+- 21600 0 0"/>
                        <a:gd name="T0" fmla="*/ 12798 w 21600"/>
                        <a:gd name="T1" fmla="*/ 41285 h 41285"/>
                        <a:gd name="T2" fmla="*/ 20292 w 21600"/>
                        <a:gd name="T3" fmla="*/ 0 h 41285"/>
                        <a:gd name="T4" fmla="*/ 21600 w 21600"/>
                        <a:gd name="T5" fmla="*/ 21560 h 412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1285" fill="none" extrusionOk="0">
                          <a:moveTo>
                            <a:pt x="12797" y="41285"/>
                          </a:moveTo>
                          <a:cubicBezTo>
                            <a:pt x="5013" y="37811"/>
                            <a:pt x="0" y="30084"/>
                            <a:pt x="0" y="21560"/>
                          </a:cubicBezTo>
                          <a:cubicBezTo>
                            <a:pt x="-1" y="10138"/>
                            <a:pt x="8891" y="691"/>
                            <a:pt x="20291" y="-1"/>
                          </a:cubicBezTo>
                        </a:path>
                        <a:path w="21600" h="41285" stroke="0" extrusionOk="0">
                          <a:moveTo>
                            <a:pt x="12797" y="41285"/>
                          </a:moveTo>
                          <a:cubicBezTo>
                            <a:pt x="5013" y="37811"/>
                            <a:pt x="0" y="30084"/>
                            <a:pt x="0" y="21560"/>
                          </a:cubicBezTo>
                          <a:cubicBezTo>
                            <a:pt x="-1" y="10138"/>
                            <a:pt x="8891" y="691"/>
                            <a:pt x="20291" y="-1"/>
                          </a:cubicBezTo>
                          <a:lnTo>
                            <a:pt x="21600" y="2156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Arc 67"/>
                    <p:cNvSpPr>
                      <a:spLocks/>
                    </p:cNvSpPr>
                    <p:nvPr/>
                  </p:nvSpPr>
                  <p:spPr bwMode="auto">
                    <a:xfrm>
                      <a:off x="3615" y="2187"/>
                      <a:ext cx="202" cy="334"/>
                    </a:xfrm>
                    <a:custGeom>
                      <a:avLst/>
                      <a:gdLst>
                        <a:gd name="G0" fmla="+- 21600 0 0"/>
                        <a:gd name="G1" fmla="+- 21561 0 0"/>
                        <a:gd name="G2" fmla="+- 21600 0 0"/>
                        <a:gd name="T0" fmla="*/ 12820 w 21600"/>
                        <a:gd name="T1" fmla="*/ 41296 h 41296"/>
                        <a:gd name="T2" fmla="*/ 20296 w 21600"/>
                        <a:gd name="T3" fmla="*/ 0 h 41296"/>
                        <a:gd name="T4" fmla="*/ 21600 w 21600"/>
                        <a:gd name="T5" fmla="*/ 21561 h 412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1296" fill="none" extrusionOk="0">
                          <a:moveTo>
                            <a:pt x="12819" y="41296"/>
                          </a:moveTo>
                          <a:cubicBezTo>
                            <a:pt x="5023" y="37827"/>
                            <a:pt x="0" y="30094"/>
                            <a:pt x="0" y="21561"/>
                          </a:cubicBezTo>
                          <a:cubicBezTo>
                            <a:pt x="-1" y="10138"/>
                            <a:pt x="8893" y="689"/>
                            <a:pt x="20296" y="0"/>
                          </a:cubicBezTo>
                        </a:path>
                        <a:path w="21600" h="41296" stroke="0" extrusionOk="0">
                          <a:moveTo>
                            <a:pt x="12819" y="41296"/>
                          </a:moveTo>
                          <a:cubicBezTo>
                            <a:pt x="5023" y="37827"/>
                            <a:pt x="0" y="30094"/>
                            <a:pt x="0" y="21561"/>
                          </a:cubicBezTo>
                          <a:cubicBezTo>
                            <a:pt x="-1" y="10138"/>
                            <a:pt x="8893" y="689"/>
                            <a:pt x="20296" y="0"/>
                          </a:cubicBezTo>
                          <a:lnTo>
                            <a:pt x="21600" y="21561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4157" y="2647"/>
                      <a:ext cx="773" cy="208"/>
                    </a:xfrm>
                    <a:custGeom>
                      <a:avLst/>
                      <a:gdLst>
                        <a:gd name="G0" fmla="+- 21169 0 0"/>
                        <a:gd name="G1" fmla="+- 0 0 0"/>
                        <a:gd name="G2" fmla="+- 21600 0 0"/>
                        <a:gd name="T0" fmla="*/ 38935 w 38935"/>
                        <a:gd name="T1" fmla="*/ 12285 h 21600"/>
                        <a:gd name="T2" fmla="*/ 0 w 38935"/>
                        <a:gd name="T3" fmla="*/ 4293 h 21600"/>
                        <a:gd name="T4" fmla="*/ 21169 w 38935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935" h="21600" fill="none" extrusionOk="0">
                          <a:moveTo>
                            <a:pt x="38935" y="12285"/>
                          </a:moveTo>
                          <a:cubicBezTo>
                            <a:pt x="34901" y="18118"/>
                            <a:pt x="28261" y="21599"/>
                            <a:pt x="21169" y="21600"/>
                          </a:cubicBezTo>
                          <a:cubicBezTo>
                            <a:pt x="10894" y="21600"/>
                            <a:pt x="2041" y="14362"/>
                            <a:pt x="-1" y="4293"/>
                          </a:cubicBezTo>
                        </a:path>
                        <a:path w="38935" h="21600" stroke="0" extrusionOk="0">
                          <a:moveTo>
                            <a:pt x="38935" y="12285"/>
                          </a:moveTo>
                          <a:cubicBezTo>
                            <a:pt x="34901" y="18118"/>
                            <a:pt x="28261" y="21599"/>
                            <a:pt x="21169" y="21600"/>
                          </a:cubicBezTo>
                          <a:cubicBezTo>
                            <a:pt x="10894" y="21600"/>
                            <a:pt x="2041" y="14362"/>
                            <a:pt x="-1" y="4293"/>
                          </a:cubicBezTo>
                          <a:lnTo>
                            <a:pt x="21169" y="0"/>
                          </a:lnTo>
                          <a:close/>
                        </a:path>
                      </a:pathLst>
                    </a:custGeom>
                    <a:solidFill>
                      <a:srgbClr val="E7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Arc 69"/>
                    <p:cNvSpPr>
                      <a:spLocks/>
                    </p:cNvSpPr>
                    <p:nvPr/>
                  </p:nvSpPr>
                  <p:spPr bwMode="auto">
                    <a:xfrm>
                      <a:off x="4161" y="2647"/>
                      <a:ext cx="765" cy="204"/>
                    </a:xfrm>
                    <a:custGeom>
                      <a:avLst/>
                      <a:gdLst>
                        <a:gd name="G0" fmla="+- 21161 0 0"/>
                        <a:gd name="G1" fmla="+- 0 0 0"/>
                        <a:gd name="G2" fmla="+- 21600 0 0"/>
                        <a:gd name="T0" fmla="*/ 38869 w 38869"/>
                        <a:gd name="T1" fmla="*/ 12368 h 21600"/>
                        <a:gd name="T2" fmla="*/ 0 w 38869"/>
                        <a:gd name="T3" fmla="*/ 4334 h 21600"/>
                        <a:gd name="T4" fmla="*/ 21161 w 38869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869" h="21600" fill="none" extrusionOk="0">
                          <a:moveTo>
                            <a:pt x="38869" y="12368"/>
                          </a:moveTo>
                          <a:cubicBezTo>
                            <a:pt x="34828" y="18153"/>
                            <a:pt x="28217" y="21599"/>
                            <a:pt x="21161" y="21600"/>
                          </a:cubicBezTo>
                          <a:cubicBezTo>
                            <a:pt x="10902" y="21600"/>
                            <a:pt x="2058" y="14384"/>
                            <a:pt x="0" y="4333"/>
                          </a:cubicBezTo>
                        </a:path>
                        <a:path w="38869" h="21600" stroke="0" extrusionOk="0">
                          <a:moveTo>
                            <a:pt x="38869" y="12368"/>
                          </a:moveTo>
                          <a:cubicBezTo>
                            <a:pt x="34828" y="18153"/>
                            <a:pt x="28217" y="21599"/>
                            <a:pt x="21161" y="21600"/>
                          </a:cubicBezTo>
                          <a:cubicBezTo>
                            <a:pt x="10902" y="21600"/>
                            <a:pt x="2058" y="14384"/>
                            <a:pt x="0" y="4333"/>
                          </a:cubicBezTo>
                          <a:lnTo>
                            <a:pt x="21161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6C8F9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cxnSp>
              <p:nvCxnSpPr>
                <p:cNvPr id="70" name="直接连接符 69"/>
                <p:cNvCxnSpPr>
                  <a:stCxn id="67" idx="1"/>
                  <a:endCxn id="66" idx="0"/>
                </p:cNvCxnSpPr>
                <p:nvPr/>
              </p:nvCxnSpPr>
              <p:spPr>
                <a:xfrm flipV="1">
                  <a:off x="4516631" y="2739452"/>
                  <a:ext cx="621515" cy="299969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>
                  <a:stCxn id="68" idx="3"/>
                  <a:endCxn id="66" idx="0"/>
                </p:cNvCxnSpPr>
                <p:nvPr/>
              </p:nvCxnSpPr>
              <p:spPr>
                <a:xfrm flipH="1" flipV="1">
                  <a:off x="5138146" y="2739452"/>
                  <a:ext cx="675309" cy="314039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>
                  <a:stCxn id="69" idx="1"/>
                  <a:endCxn id="67" idx="2"/>
                </p:cNvCxnSpPr>
                <p:nvPr/>
              </p:nvCxnSpPr>
              <p:spPr>
                <a:xfrm flipH="1" flipV="1">
                  <a:off x="4668447" y="3143616"/>
                  <a:ext cx="402348" cy="173184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69" idx="2"/>
                  <a:endCxn id="68" idx="2"/>
                </p:cNvCxnSpPr>
                <p:nvPr/>
              </p:nvCxnSpPr>
              <p:spPr>
                <a:xfrm flipV="1">
                  <a:off x="5222611" y="3157686"/>
                  <a:ext cx="439028" cy="263309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>
                  <a:stCxn id="69" idx="2"/>
                  <a:endCxn id="66" idx="0"/>
                </p:cNvCxnSpPr>
                <p:nvPr/>
              </p:nvCxnSpPr>
              <p:spPr>
                <a:xfrm flipH="1" flipV="1">
                  <a:off x="5138146" y="2739452"/>
                  <a:ext cx="84465" cy="68154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stCxn id="68" idx="1"/>
                  <a:endCxn id="67" idx="1"/>
                </p:cNvCxnSpPr>
                <p:nvPr/>
              </p:nvCxnSpPr>
              <p:spPr>
                <a:xfrm flipH="1" flipV="1">
                  <a:off x="4516631" y="3039421"/>
                  <a:ext cx="993192" cy="14070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6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6330" y="2739452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8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9823" y="2949295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9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0795" y="321260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7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6631" y="2935225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42532" y="2345224"/>
                  <a:ext cx="1362874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100" dirty="0" smtClean="0">
                      <a:ea typeface="黑体" panose="02010609060101010101" pitchFamily="49" charset="-122"/>
                    </a:rPr>
                    <a:t>national/global ISP</a:t>
                  </a:r>
                  <a:endParaRPr kumimoji="1" lang="zh-CN" altLang="en-US" sz="1100" dirty="0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3025428" y="3688448"/>
                <a:ext cx="1560025" cy="615994"/>
                <a:chOff x="3087051" y="2747916"/>
                <a:chExt cx="1560025" cy="615994"/>
              </a:xfrm>
            </p:grpSpPr>
            <p:pic>
              <p:nvPicPr>
                <p:cNvPr id="95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051" y="2747916"/>
                  <a:ext cx="1560025" cy="615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7" name="直接连接符 96"/>
                <p:cNvCxnSpPr>
                  <a:stCxn id="100" idx="0"/>
                  <a:endCxn id="101" idx="2"/>
                </p:cNvCxnSpPr>
                <p:nvPr/>
              </p:nvCxnSpPr>
              <p:spPr>
                <a:xfrm flipH="1">
                  <a:off x="3500491" y="2833796"/>
                  <a:ext cx="403024" cy="37558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flipH="1" flipV="1">
                  <a:off x="3531199" y="3171285"/>
                  <a:ext cx="736585" cy="140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>
                  <a:stCxn id="100" idx="0"/>
                  <a:endCxn id="102" idx="2"/>
                </p:cNvCxnSpPr>
                <p:nvPr/>
              </p:nvCxnSpPr>
              <p:spPr>
                <a:xfrm>
                  <a:off x="3903515" y="2833796"/>
                  <a:ext cx="371093" cy="38965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0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1699" y="2833796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8675" y="300099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2792" y="3015064"/>
                  <a:ext cx="303632" cy="208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03" name="直接连接符 102"/>
              <p:cNvCxnSpPr>
                <a:stCxn id="43" idx="3"/>
                <a:endCxn id="67" idx="2"/>
              </p:cNvCxnSpPr>
              <p:nvPr/>
            </p:nvCxnSpPr>
            <p:spPr>
              <a:xfrm flipV="1">
                <a:off x="3585176" y="3216768"/>
                <a:ext cx="815047" cy="13756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00" idx="3"/>
              </p:cNvCxnSpPr>
              <p:nvPr/>
            </p:nvCxnSpPr>
            <p:spPr>
              <a:xfrm flipV="1">
                <a:off x="3993708" y="3360035"/>
                <a:ext cx="1106983" cy="51848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0" idx="0"/>
              </p:cNvCxnSpPr>
              <p:nvPr/>
            </p:nvCxnSpPr>
            <p:spPr>
              <a:xfrm flipV="1">
                <a:off x="3841892" y="3082656"/>
                <a:ext cx="704635" cy="691672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6209" y="2893103"/>
              <a:ext cx="1690634" cy="1475653"/>
              <a:chOff x="563385" y="2871895"/>
              <a:chExt cx="1690634" cy="1475653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563385" y="2871895"/>
                <a:ext cx="1690634" cy="1475653"/>
                <a:chOff x="878293" y="2901257"/>
                <a:chExt cx="1585900" cy="1195001"/>
              </a:xfrm>
            </p:grpSpPr>
            <p:sp>
              <p:nvSpPr>
                <p:cNvPr id="112" name="等腰三角形 111"/>
                <p:cNvSpPr/>
                <p:nvPr/>
              </p:nvSpPr>
              <p:spPr>
                <a:xfrm>
                  <a:off x="878293" y="2901257"/>
                  <a:ext cx="1585900" cy="404759"/>
                </a:xfrm>
                <a:prstGeom prst="triangle">
                  <a:avLst>
                    <a:gd name="adj" fmla="val 49107"/>
                  </a:avLst>
                </a:prstGeom>
                <a:solidFill>
                  <a:srgbClr val="FFF5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106893" y="3295694"/>
                  <a:ext cx="1152103" cy="800564"/>
                </a:xfrm>
                <a:prstGeom prst="rect">
                  <a:avLst/>
                </a:prstGeom>
                <a:solidFill>
                  <a:srgbClr val="FFF5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16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518" y="3155367"/>
                <a:ext cx="347908" cy="324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342" descr="generic_lapto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264" y="3766890"/>
                <a:ext cx="323373" cy="314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6605" y="3671409"/>
                <a:ext cx="220500" cy="400116"/>
              </a:xfrm>
              <a:prstGeom prst="rect">
                <a:avLst/>
              </a:prstGeom>
            </p:spPr>
          </p:pic>
          <p:grpSp>
            <p:nvGrpSpPr>
              <p:cNvPr id="119" name="Group 25"/>
              <p:cNvGrpSpPr>
                <a:grpSpLocks/>
              </p:cNvGrpSpPr>
              <p:nvPr/>
            </p:nvGrpSpPr>
            <p:grpSpPr bwMode="auto">
              <a:xfrm>
                <a:off x="1499364" y="3223455"/>
                <a:ext cx="456345" cy="319953"/>
                <a:chOff x="920" y="1436"/>
                <a:chExt cx="188" cy="129"/>
              </a:xfrm>
            </p:grpSpPr>
            <p:pic>
              <p:nvPicPr>
                <p:cNvPr id="120" name="Picture 26" descr="16ILAJ24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" y="1481"/>
                  <a:ext cx="188" cy="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85" y="1436"/>
                  <a:ext cx="0" cy="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24" name="直接连接符 123"/>
              <p:cNvCxnSpPr/>
              <p:nvPr/>
            </p:nvCxnSpPr>
            <p:spPr>
              <a:xfrm flipH="1" flipV="1">
                <a:off x="1128824" y="3333716"/>
                <a:ext cx="663050" cy="11557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34"/>
              <p:cNvGrpSpPr>
                <a:grpSpLocks/>
              </p:cNvGrpSpPr>
              <p:nvPr/>
            </p:nvGrpSpPr>
            <p:grpSpPr bwMode="auto">
              <a:xfrm rot="18252759">
                <a:off x="1377413" y="3477907"/>
                <a:ext cx="260529" cy="370336"/>
                <a:chOff x="4201" y="1344"/>
                <a:chExt cx="750" cy="1002"/>
              </a:xfrm>
            </p:grpSpPr>
            <p:sp>
              <p:nvSpPr>
                <p:cNvPr id="127" name="Arc 35"/>
                <p:cNvSpPr>
                  <a:spLocks/>
                </p:cNvSpPr>
                <p:nvPr/>
              </p:nvSpPr>
              <p:spPr bwMode="auto">
                <a:xfrm flipH="1">
                  <a:off x="4201" y="1344"/>
                  <a:ext cx="701" cy="1002"/>
                </a:xfrm>
                <a:custGeom>
                  <a:avLst/>
                  <a:gdLst>
                    <a:gd name="G0" fmla="+- 0 0 0"/>
                    <a:gd name="G1" fmla="+- 13085 0 0"/>
                    <a:gd name="G2" fmla="+- 21600 0 0"/>
                    <a:gd name="T0" fmla="*/ 17185 w 21600"/>
                    <a:gd name="T1" fmla="*/ 0 h 26282"/>
                    <a:gd name="T2" fmla="*/ 17100 w 21600"/>
                    <a:gd name="T3" fmla="*/ 26282 h 26282"/>
                    <a:gd name="T4" fmla="*/ 0 w 21600"/>
                    <a:gd name="T5" fmla="*/ 13085 h 26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6282" fill="none" extrusionOk="0">
                      <a:moveTo>
                        <a:pt x="17185" y="-1"/>
                      </a:moveTo>
                      <a:cubicBezTo>
                        <a:pt x="20049" y="3760"/>
                        <a:pt x="21600" y="8357"/>
                        <a:pt x="21600" y="13085"/>
                      </a:cubicBezTo>
                      <a:cubicBezTo>
                        <a:pt x="21600" y="17860"/>
                        <a:pt x="20017" y="22501"/>
                        <a:pt x="17099" y="26281"/>
                      </a:cubicBezTo>
                    </a:path>
                    <a:path w="21600" h="26282" stroke="0" extrusionOk="0">
                      <a:moveTo>
                        <a:pt x="17185" y="-1"/>
                      </a:moveTo>
                      <a:cubicBezTo>
                        <a:pt x="20049" y="3760"/>
                        <a:pt x="21600" y="8357"/>
                        <a:pt x="21600" y="13085"/>
                      </a:cubicBezTo>
                      <a:cubicBezTo>
                        <a:pt x="21600" y="17860"/>
                        <a:pt x="20017" y="22501"/>
                        <a:pt x="17099" y="26281"/>
                      </a:cubicBezTo>
                      <a:lnTo>
                        <a:pt x="0" y="13085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Arc 36"/>
                <p:cNvSpPr>
                  <a:spLocks/>
                </p:cNvSpPr>
                <p:nvPr/>
              </p:nvSpPr>
              <p:spPr bwMode="auto">
                <a:xfrm flipH="1">
                  <a:off x="4446" y="1478"/>
                  <a:ext cx="430" cy="749"/>
                </a:xfrm>
                <a:custGeom>
                  <a:avLst/>
                  <a:gdLst>
                    <a:gd name="G0" fmla="+- 0 0 0"/>
                    <a:gd name="G1" fmla="+- 15087 0 0"/>
                    <a:gd name="G2" fmla="+- 21600 0 0"/>
                    <a:gd name="T0" fmla="*/ 15458 w 21600"/>
                    <a:gd name="T1" fmla="*/ 0 h 29131"/>
                    <a:gd name="T2" fmla="*/ 16411 w 21600"/>
                    <a:gd name="T3" fmla="*/ 29131 h 29131"/>
                    <a:gd name="T4" fmla="*/ 0 w 21600"/>
                    <a:gd name="T5" fmla="*/ 15087 h 29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131" fill="none" extrusionOk="0">
                      <a:moveTo>
                        <a:pt x="15457" y="0"/>
                      </a:moveTo>
                      <a:cubicBezTo>
                        <a:pt x="19395" y="4034"/>
                        <a:pt x="21600" y="9449"/>
                        <a:pt x="21600" y="15087"/>
                      </a:cubicBezTo>
                      <a:cubicBezTo>
                        <a:pt x="21600" y="20237"/>
                        <a:pt x="19759" y="25218"/>
                        <a:pt x="16411" y="29131"/>
                      </a:cubicBezTo>
                    </a:path>
                    <a:path w="21600" h="29131" stroke="0" extrusionOk="0">
                      <a:moveTo>
                        <a:pt x="15457" y="0"/>
                      </a:moveTo>
                      <a:cubicBezTo>
                        <a:pt x="19395" y="4034"/>
                        <a:pt x="21600" y="9449"/>
                        <a:pt x="21600" y="15087"/>
                      </a:cubicBezTo>
                      <a:cubicBezTo>
                        <a:pt x="21600" y="20237"/>
                        <a:pt x="19759" y="25218"/>
                        <a:pt x="16411" y="29131"/>
                      </a:cubicBezTo>
                      <a:lnTo>
                        <a:pt x="0" y="15087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Arc 37"/>
                <p:cNvSpPr>
                  <a:spLocks/>
                </p:cNvSpPr>
                <p:nvPr/>
              </p:nvSpPr>
              <p:spPr bwMode="auto">
                <a:xfrm flipH="1">
                  <a:off x="4703" y="1602"/>
                  <a:ext cx="248" cy="501"/>
                </a:xfrm>
                <a:custGeom>
                  <a:avLst/>
                  <a:gdLst>
                    <a:gd name="G0" fmla="+- 0 0 0"/>
                    <a:gd name="G1" fmla="+- 15650 0 0"/>
                    <a:gd name="G2" fmla="+- 21600 0 0"/>
                    <a:gd name="T0" fmla="*/ 14887 w 21600"/>
                    <a:gd name="T1" fmla="*/ 0 h 30009"/>
                    <a:gd name="T2" fmla="*/ 16136 w 21600"/>
                    <a:gd name="T3" fmla="*/ 30009 h 30009"/>
                    <a:gd name="T4" fmla="*/ 0 w 21600"/>
                    <a:gd name="T5" fmla="*/ 15650 h 300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009" fill="none" extrusionOk="0">
                      <a:moveTo>
                        <a:pt x="14887" y="-1"/>
                      </a:moveTo>
                      <a:cubicBezTo>
                        <a:pt x="19173" y="4077"/>
                        <a:pt x="21600" y="9734"/>
                        <a:pt x="21600" y="15650"/>
                      </a:cubicBezTo>
                      <a:cubicBezTo>
                        <a:pt x="21600" y="20944"/>
                        <a:pt x="19655" y="26054"/>
                        <a:pt x="16136" y="30009"/>
                      </a:cubicBezTo>
                    </a:path>
                    <a:path w="21600" h="30009" stroke="0" extrusionOk="0">
                      <a:moveTo>
                        <a:pt x="14887" y="-1"/>
                      </a:moveTo>
                      <a:cubicBezTo>
                        <a:pt x="19173" y="4077"/>
                        <a:pt x="21600" y="9734"/>
                        <a:pt x="21600" y="15650"/>
                      </a:cubicBezTo>
                      <a:cubicBezTo>
                        <a:pt x="21600" y="20944"/>
                        <a:pt x="19655" y="26054"/>
                        <a:pt x="16136" y="30009"/>
                      </a:cubicBezTo>
                      <a:lnTo>
                        <a:pt x="0" y="15650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Text Box 48"/>
              <p:cNvSpPr txBox="1">
                <a:spLocks noChangeArrowheads="1"/>
              </p:cNvSpPr>
              <p:nvPr/>
            </p:nvSpPr>
            <p:spPr bwMode="auto">
              <a:xfrm>
                <a:off x="915435" y="4062385"/>
                <a:ext cx="1093569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home network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0" name="直接连接符 129"/>
            <p:cNvCxnSpPr>
              <a:stCxn id="42" idx="1"/>
              <a:endCxn id="120" idx="3"/>
            </p:cNvCxnSpPr>
            <p:nvPr/>
          </p:nvCxnSpPr>
          <p:spPr>
            <a:xfrm flipH="1">
              <a:off x="1398533" y="3340267"/>
              <a:ext cx="1108894" cy="12017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>
              <a:stCxn id="101" idx="2"/>
              <a:endCxn id="414" idx="2"/>
            </p:cNvCxnSpPr>
            <p:nvPr/>
          </p:nvCxnSpPr>
          <p:spPr>
            <a:xfrm flipH="1">
              <a:off x="2519185" y="4149917"/>
              <a:ext cx="919683" cy="4823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6333824" y="1779526"/>
              <a:ext cx="2896664" cy="1563909"/>
              <a:chOff x="6126978" y="1499616"/>
              <a:chExt cx="2896664" cy="1563909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26978" y="1499616"/>
                <a:ext cx="2896664" cy="1482558"/>
                <a:chOff x="6114453" y="1506672"/>
                <a:chExt cx="2896664" cy="1482558"/>
              </a:xfrm>
            </p:grpSpPr>
            <p:pic>
              <p:nvPicPr>
                <p:cNvPr id="206" name="Picture 8" descr="云3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4453" y="1506672"/>
                  <a:ext cx="2896664" cy="14714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07" name="组合 206"/>
                <p:cNvGrpSpPr/>
                <p:nvPr/>
              </p:nvGrpSpPr>
              <p:grpSpPr>
                <a:xfrm>
                  <a:off x="6932724" y="1591277"/>
                  <a:ext cx="798101" cy="625959"/>
                  <a:chOff x="2564728" y="3197467"/>
                  <a:chExt cx="1036593" cy="831664"/>
                </a:xfrm>
              </p:grpSpPr>
              <p:pic>
                <p:nvPicPr>
                  <p:cNvPr id="235" name="Picture 17" descr="未标题-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64728" y="3390646"/>
                    <a:ext cx="542088" cy="4279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23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002013" y="3197467"/>
                    <a:ext cx="599308" cy="831664"/>
                    <a:chOff x="3548" y="1649"/>
                    <a:chExt cx="791" cy="604"/>
                  </a:xfrm>
                </p:grpSpPr>
                <p:grpSp>
                  <p:nvGrpSpPr>
                    <p:cNvPr id="240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8" y="1649"/>
                      <a:ext cx="731" cy="492"/>
                      <a:chOff x="2789" y="669"/>
                      <a:chExt cx="480" cy="315"/>
                    </a:xfrm>
                  </p:grpSpPr>
                  <p:pic>
                    <p:nvPicPr>
                      <p:cNvPr id="243" name="Picture 20" descr="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" y="769"/>
                        <a:ext cx="480" cy="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316" name="Picture 21" descr="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" y="721"/>
                        <a:ext cx="480" cy="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318" name="Picture 22" descr="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" y="669"/>
                        <a:ext cx="480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242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8" y="2073"/>
                      <a:ext cx="791" cy="1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95634" tIns="47817" rIns="95634" bIns="47817">
                      <a:spAutoFit/>
                    </a:bodyPr>
                    <a:lstStyle>
                      <a:lvl1pPr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endParaRPr kumimoji="0" lang="zh-CN" altLang="en-US" sz="1000" b="1">
                        <a:latin typeface="FrutigerNext LT BlackCn" charset="-122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208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6699823" y="1837063"/>
                  <a:ext cx="165556" cy="82973"/>
                  <a:chOff x="1320" y="425"/>
                  <a:chExt cx="428" cy="176"/>
                </a:xfrm>
              </p:grpSpPr>
              <p:sp>
                <p:nvSpPr>
                  <p:cNvPr id="232" name="Rectangl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0" y="595"/>
                    <a:ext cx="70" cy="6"/>
                  </a:xfrm>
                  <a:prstGeom prst="rect">
                    <a:avLst/>
                  </a:prstGeom>
                  <a:solidFill>
                    <a:srgbClr val="5D76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0" lang="zh-CN" altLang="en-US" sz="1800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33" name="Rectangle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82" y="425"/>
                    <a:ext cx="10" cy="24"/>
                  </a:xfrm>
                  <a:prstGeom prst="rect">
                    <a:avLst/>
                  </a:prstGeom>
                  <a:solidFill>
                    <a:srgbClr val="7F9D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0" lang="zh-CN" altLang="en-US" sz="1800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34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30" y="455"/>
                    <a:ext cx="18" cy="10"/>
                  </a:xfrm>
                  <a:prstGeom prst="rect">
                    <a:avLst/>
                  </a:prstGeom>
                  <a:solidFill>
                    <a:srgbClr val="5D76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0" lang="zh-CN" altLang="en-US" sz="1800"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0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8243159" y="2192139"/>
                  <a:ext cx="145615" cy="1866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634" tIns="47817" rIns="95634" bIns="47817">
                  <a:spAutoFit/>
                </a:bodyPr>
                <a:lstStyle>
                  <a:lvl1pPr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kumimoji="0" lang="zh-CN" altLang="en-US" sz="1000" b="1">
                    <a:latin typeface="FrutigerNext LT BlackCn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975750" y="2516710"/>
                  <a:ext cx="463279" cy="1866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634" tIns="47817" rIns="95634" bIns="47817">
                  <a:spAutoFit/>
                </a:bodyPr>
                <a:lstStyle>
                  <a:lvl1pPr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57263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57263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kumimoji="0" lang="zh-CN" altLang="en-US" sz="1000" b="1">
                    <a:latin typeface="FrutigerNext LT BlackCn" charset="-122"/>
                    <a:ea typeface="黑体" panose="02010609060101010101" pitchFamily="49" charset="-122"/>
                  </a:endParaRPr>
                </a:p>
              </p:txBody>
            </p:sp>
            <p:pic>
              <p:nvPicPr>
                <p:cNvPr id="211" name="Picture 6" descr="server 4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69613" y="1667431"/>
                  <a:ext cx="776134" cy="610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2" name="组合 211"/>
                <p:cNvGrpSpPr/>
                <p:nvPr/>
              </p:nvGrpSpPr>
              <p:grpSpPr>
                <a:xfrm>
                  <a:off x="7361120" y="2241252"/>
                  <a:ext cx="837668" cy="747978"/>
                  <a:chOff x="2062393" y="4105990"/>
                  <a:chExt cx="1087984" cy="993782"/>
                </a:xfrm>
              </p:grpSpPr>
              <p:sp>
                <p:nvSpPr>
                  <p:cNvPr id="221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393" y="4283915"/>
                    <a:ext cx="156603" cy="247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5634" tIns="47817" rIns="95634" bIns="47817">
                    <a:spAutoFit/>
                  </a:bodyPr>
                  <a:lstStyle>
                    <a:lvl1pPr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957263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957263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hangingPunct="0"/>
                    <a:endParaRPr kumimoji="0" lang="zh-CN" altLang="en-US" sz="1000" b="1">
                      <a:latin typeface="FrutigerNext LT BlackCn" charset="-122"/>
                      <a:ea typeface="黑体" panose="02010609060101010101" pitchFamily="49" charset="-122"/>
                    </a:endParaRPr>
                  </a:p>
                </p:txBody>
              </p:sp>
              <p:pic>
                <p:nvPicPr>
                  <p:cNvPr id="222" name="Picture 17" descr="未标题-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5518" y="4297896"/>
                    <a:ext cx="542088" cy="4279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22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532999" y="4105990"/>
                    <a:ext cx="617378" cy="993782"/>
                    <a:chOff x="3525" y="1560"/>
                    <a:chExt cx="814" cy="722"/>
                  </a:xfrm>
                </p:grpSpPr>
                <p:grpSp>
                  <p:nvGrpSpPr>
                    <p:cNvPr id="22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25" y="1560"/>
                      <a:ext cx="813" cy="505"/>
                      <a:chOff x="2735" y="613"/>
                      <a:chExt cx="534" cy="324"/>
                    </a:xfrm>
                  </p:grpSpPr>
                  <p:pic>
                    <p:nvPicPr>
                      <p:cNvPr id="229" name="Picture 12" descr="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" y="722"/>
                        <a:ext cx="480" cy="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30" name="Picture 13" descr="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" y="668"/>
                        <a:ext cx="480" cy="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31" name="Picture 14" descr="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" y="613"/>
                        <a:ext cx="480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22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8" y="2080"/>
                      <a:ext cx="791" cy="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95634" tIns="47817" rIns="95634" bIns="47817">
                      <a:spAutoFit/>
                    </a:bodyPr>
                    <a:lstStyle>
                      <a:lvl1pPr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57263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57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endParaRPr kumimoji="0" lang="zh-CN" altLang="en-US" sz="1200" b="1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  <p:pic>
              <p:nvPicPr>
                <p:cNvPr id="213" name="Picture 12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4605" y="2310751"/>
                  <a:ext cx="327696" cy="2360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14" name="直接连接符 213"/>
                <p:cNvCxnSpPr>
                  <a:endCxn id="218" idx="0"/>
                </p:cNvCxnSpPr>
                <p:nvPr/>
              </p:nvCxnSpPr>
              <p:spPr>
                <a:xfrm flipH="1">
                  <a:off x="7115878" y="2025467"/>
                  <a:ext cx="259982" cy="169771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/>
                <p:cNvCxnSpPr>
                  <a:stCxn id="231" idx="1"/>
                  <a:endCxn id="218" idx="2"/>
                </p:cNvCxnSpPr>
                <p:nvPr/>
              </p:nvCxnSpPr>
              <p:spPr>
                <a:xfrm flipH="1">
                  <a:off x="7115878" y="2415642"/>
                  <a:ext cx="607574" cy="994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/>
                <p:cNvCxnSpPr>
                  <a:stCxn id="218" idx="2"/>
                </p:cNvCxnSpPr>
                <p:nvPr/>
              </p:nvCxnSpPr>
              <p:spPr>
                <a:xfrm flipV="1">
                  <a:off x="7115878" y="2143072"/>
                  <a:ext cx="949823" cy="28251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/>
                <p:cNvCxnSpPr>
                  <a:stCxn id="218" idx="2"/>
                  <a:endCxn id="213" idx="2"/>
                </p:cNvCxnSpPr>
                <p:nvPr/>
              </p:nvCxnSpPr>
              <p:spPr>
                <a:xfrm flipH="1">
                  <a:off x="6628453" y="2425590"/>
                  <a:ext cx="487425" cy="12116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8" name="Picture 129" descr="抽象图标21黄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48859" y="2195238"/>
                  <a:ext cx="334037" cy="2303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9" name="Text Box 48"/>
              <p:cNvSpPr txBox="1">
                <a:spLocks noChangeArrowheads="1"/>
              </p:cNvSpPr>
              <p:nvPr/>
            </p:nvSpPr>
            <p:spPr bwMode="auto">
              <a:xfrm>
                <a:off x="6704253" y="2801915"/>
                <a:ext cx="2056973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cloud</a:t>
                </a:r>
                <a:r>
                  <a:rPr kumimoji="1" lang="zh-CN" altLang="en-US" sz="1100" dirty="0" smtClean="0"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service/content provider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321" name="直接连接符 320"/>
            <p:cNvCxnSpPr>
              <a:stCxn id="68" idx="3"/>
              <a:endCxn id="213" idx="1"/>
            </p:cNvCxnSpPr>
            <p:nvPr/>
          </p:nvCxnSpPr>
          <p:spPr>
            <a:xfrm flipV="1">
              <a:off x="5545231" y="2701608"/>
              <a:ext cx="1138745" cy="4250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组合 355"/>
            <p:cNvGrpSpPr/>
            <p:nvPr/>
          </p:nvGrpSpPr>
          <p:grpSpPr>
            <a:xfrm>
              <a:off x="932790" y="1316011"/>
              <a:ext cx="2776148" cy="1250687"/>
              <a:chOff x="5253816" y="1779807"/>
              <a:chExt cx="2776148" cy="1250687"/>
            </a:xfrm>
          </p:grpSpPr>
          <p:grpSp>
            <p:nvGrpSpPr>
              <p:cNvPr id="357" name="组合 356"/>
              <p:cNvGrpSpPr/>
              <p:nvPr/>
            </p:nvGrpSpPr>
            <p:grpSpPr>
              <a:xfrm>
                <a:off x="5253816" y="1779807"/>
                <a:ext cx="2776148" cy="1250687"/>
                <a:chOff x="643128" y="1370253"/>
                <a:chExt cx="2776148" cy="1250687"/>
              </a:xfrm>
            </p:grpSpPr>
            <p:sp>
              <p:nvSpPr>
                <p:cNvPr id="359" name="椭圆 358"/>
                <p:cNvSpPr/>
                <p:nvPr/>
              </p:nvSpPr>
              <p:spPr>
                <a:xfrm>
                  <a:off x="643128" y="1370253"/>
                  <a:ext cx="2776148" cy="1250687"/>
                </a:xfrm>
                <a:prstGeom prst="ellipse">
                  <a:avLst/>
                </a:prstGeom>
                <a:solidFill>
                  <a:srgbClr val="FFF5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0" name="Group 35"/>
                <p:cNvGrpSpPr>
                  <a:grpSpLocks/>
                </p:cNvGrpSpPr>
                <p:nvPr/>
              </p:nvGrpSpPr>
              <p:grpSpPr bwMode="auto">
                <a:xfrm>
                  <a:off x="1833931" y="1484497"/>
                  <a:ext cx="566452" cy="727085"/>
                  <a:chOff x="344" y="1590"/>
                  <a:chExt cx="685" cy="1328"/>
                </a:xfrm>
              </p:grpSpPr>
              <p:grpSp>
                <p:nvGrpSpPr>
                  <p:cNvPr id="369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44" y="1590"/>
                    <a:ext cx="685" cy="233"/>
                    <a:chOff x="1928" y="1215"/>
                    <a:chExt cx="685" cy="233"/>
                  </a:xfrm>
                </p:grpSpPr>
                <p:sp>
                  <p:nvSpPr>
                    <p:cNvPr id="387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400" y="1311"/>
                      <a:ext cx="213" cy="133"/>
                    </a:xfrm>
                    <a:custGeom>
                      <a:avLst/>
                      <a:gdLst>
                        <a:gd name="T0" fmla="*/ 0 w 213"/>
                        <a:gd name="T1" fmla="*/ 132 h 133"/>
                        <a:gd name="T2" fmla="*/ 53 w 213"/>
                        <a:gd name="T3" fmla="*/ 89 h 133"/>
                        <a:gd name="T4" fmla="*/ 60 w 213"/>
                        <a:gd name="T5" fmla="*/ 109 h 133"/>
                        <a:gd name="T6" fmla="*/ 145 w 213"/>
                        <a:gd name="T7" fmla="*/ 36 h 133"/>
                        <a:gd name="T8" fmla="*/ 148 w 213"/>
                        <a:gd name="T9" fmla="*/ 50 h 133"/>
                        <a:gd name="T10" fmla="*/ 212 w 213"/>
                        <a:gd name="T11" fmla="*/ 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3" h="133">
                          <a:moveTo>
                            <a:pt x="0" y="132"/>
                          </a:moveTo>
                          <a:lnTo>
                            <a:pt x="53" y="89"/>
                          </a:lnTo>
                          <a:lnTo>
                            <a:pt x="60" y="109"/>
                          </a:lnTo>
                          <a:lnTo>
                            <a:pt x="145" y="36"/>
                          </a:lnTo>
                          <a:lnTo>
                            <a:pt x="148" y="50"/>
                          </a:lnTo>
                          <a:lnTo>
                            <a:pt x="21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FF003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305" y="1215"/>
                      <a:ext cx="149" cy="203"/>
                    </a:xfrm>
                    <a:custGeom>
                      <a:avLst/>
                      <a:gdLst>
                        <a:gd name="T0" fmla="*/ 0 w 149"/>
                        <a:gd name="T1" fmla="*/ 202 h 203"/>
                        <a:gd name="T2" fmla="*/ 22 w 149"/>
                        <a:gd name="T3" fmla="*/ 146 h 203"/>
                        <a:gd name="T4" fmla="*/ 44 w 149"/>
                        <a:gd name="T5" fmla="*/ 162 h 203"/>
                        <a:gd name="T6" fmla="*/ 91 w 149"/>
                        <a:gd name="T7" fmla="*/ 56 h 203"/>
                        <a:gd name="T8" fmla="*/ 114 w 149"/>
                        <a:gd name="T9" fmla="*/ 73 h 203"/>
                        <a:gd name="T10" fmla="*/ 148 w 149"/>
                        <a:gd name="T11" fmla="*/ 0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49" h="203">
                          <a:moveTo>
                            <a:pt x="0" y="202"/>
                          </a:moveTo>
                          <a:lnTo>
                            <a:pt x="22" y="146"/>
                          </a:lnTo>
                          <a:lnTo>
                            <a:pt x="44" y="162"/>
                          </a:lnTo>
                          <a:lnTo>
                            <a:pt x="91" y="56"/>
                          </a:lnTo>
                          <a:lnTo>
                            <a:pt x="114" y="73"/>
                          </a:lnTo>
                          <a:lnTo>
                            <a:pt x="14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FF003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083" y="1215"/>
                      <a:ext cx="150" cy="203"/>
                    </a:xfrm>
                    <a:custGeom>
                      <a:avLst/>
                      <a:gdLst>
                        <a:gd name="T0" fmla="*/ 149 w 150"/>
                        <a:gd name="T1" fmla="*/ 202 h 203"/>
                        <a:gd name="T2" fmla="*/ 127 w 150"/>
                        <a:gd name="T3" fmla="*/ 146 h 203"/>
                        <a:gd name="T4" fmla="*/ 101 w 150"/>
                        <a:gd name="T5" fmla="*/ 162 h 203"/>
                        <a:gd name="T6" fmla="*/ 54 w 150"/>
                        <a:gd name="T7" fmla="*/ 56 h 203"/>
                        <a:gd name="T8" fmla="*/ 35 w 150"/>
                        <a:gd name="T9" fmla="*/ 73 h 203"/>
                        <a:gd name="T10" fmla="*/ 0 w 150"/>
                        <a:gd name="T11" fmla="*/ 0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50" h="203">
                          <a:moveTo>
                            <a:pt x="149" y="202"/>
                          </a:moveTo>
                          <a:lnTo>
                            <a:pt x="127" y="146"/>
                          </a:lnTo>
                          <a:lnTo>
                            <a:pt x="101" y="162"/>
                          </a:lnTo>
                          <a:lnTo>
                            <a:pt x="54" y="56"/>
                          </a:lnTo>
                          <a:lnTo>
                            <a:pt x="3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FF003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928" y="1314"/>
                      <a:ext cx="210" cy="134"/>
                    </a:xfrm>
                    <a:custGeom>
                      <a:avLst/>
                      <a:gdLst>
                        <a:gd name="T0" fmla="*/ 209 w 210"/>
                        <a:gd name="T1" fmla="*/ 133 h 134"/>
                        <a:gd name="T2" fmla="*/ 152 w 210"/>
                        <a:gd name="T3" fmla="*/ 83 h 134"/>
                        <a:gd name="T4" fmla="*/ 152 w 210"/>
                        <a:gd name="T5" fmla="*/ 106 h 134"/>
                        <a:gd name="T6" fmla="*/ 67 w 210"/>
                        <a:gd name="T7" fmla="*/ 30 h 134"/>
                        <a:gd name="T8" fmla="*/ 60 w 210"/>
                        <a:gd name="T9" fmla="*/ 50 h 134"/>
                        <a:gd name="T10" fmla="*/ 0 w 210"/>
                        <a:gd name="T11" fmla="*/ 0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0" h="134">
                          <a:moveTo>
                            <a:pt x="209" y="133"/>
                          </a:moveTo>
                          <a:lnTo>
                            <a:pt x="152" y="83"/>
                          </a:lnTo>
                          <a:lnTo>
                            <a:pt x="152" y="106"/>
                          </a:lnTo>
                          <a:lnTo>
                            <a:pt x="67" y="30"/>
                          </a:lnTo>
                          <a:lnTo>
                            <a:pt x="60" y="5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FF003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0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19" y="1849"/>
                    <a:ext cx="135" cy="1069"/>
                    <a:chOff x="2203" y="1474"/>
                    <a:chExt cx="135" cy="1069"/>
                  </a:xfrm>
                </p:grpSpPr>
                <p:sp>
                  <p:nvSpPr>
                    <p:cNvPr id="371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4" y="1856"/>
                      <a:ext cx="3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72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3" y="1474"/>
                      <a:ext cx="135" cy="1069"/>
                      <a:chOff x="2203" y="1474"/>
                      <a:chExt cx="135" cy="1069"/>
                    </a:xfrm>
                  </p:grpSpPr>
                  <p:sp>
                    <p:nvSpPr>
                      <p:cNvPr id="373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3" y="1483"/>
                        <a:ext cx="0" cy="2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4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03" y="1694"/>
                        <a:ext cx="53" cy="84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5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85" y="1694"/>
                        <a:ext cx="53" cy="84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6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10" y="2523"/>
                        <a:ext cx="12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26" y="2292"/>
                        <a:ext cx="9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8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23" y="2295"/>
                        <a:ext cx="114" cy="23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13" y="2292"/>
                        <a:ext cx="110" cy="23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38" y="2064"/>
                        <a:ext cx="70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1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38" y="2064"/>
                        <a:ext cx="82" cy="22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2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22" y="2064"/>
                        <a:ext cx="85" cy="22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3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47" y="1856"/>
                        <a:ext cx="63" cy="20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4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35" y="1853"/>
                        <a:ext cx="59" cy="2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5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48" y="1698"/>
                        <a:ext cx="37" cy="15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66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6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1" y="1474"/>
                        <a:ext cx="27" cy="15"/>
                      </a:xfrm>
                      <a:prstGeom prst="ellipse">
                        <a:avLst/>
                      </a:prstGeom>
                      <a:solidFill>
                        <a:srgbClr val="FF0033"/>
                      </a:solidFill>
                      <a:ln w="127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pic>
              <p:nvPicPr>
                <p:cNvPr id="361" name="Picture 219" descr="汽车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7903" y="1865521"/>
                  <a:ext cx="544459" cy="1659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2" name="Picture 342" descr="generic_laptop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881" y="1581826"/>
                  <a:ext cx="331180" cy="322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3" name="图片 3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69509" y="1511773"/>
                  <a:ext cx="207360" cy="376272"/>
                </a:xfrm>
                <a:prstGeom prst="rect">
                  <a:avLst/>
                </a:prstGeom>
              </p:spPr>
            </p:pic>
            <p:pic>
              <p:nvPicPr>
                <p:cNvPr id="364" name="图片 363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634431" y="1948513"/>
                  <a:ext cx="207360" cy="376272"/>
                </a:xfrm>
                <a:prstGeom prst="rect">
                  <a:avLst/>
                </a:prstGeom>
              </p:spPr>
            </p:pic>
            <p:cxnSp>
              <p:nvCxnSpPr>
                <p:cNvPr id="365" name="直接连接符 364"/>
                <p:cNvCxnSpPr>
                  <a:endCxn id="379" idx="1"/>
                </p:cNvCxnSpPr>
                <p:nvPr/>
              </p:nvCxnSpPr>
              <p:spPr>
                <a:xfrm flipH="1" flipV="1">
                  <a:off x="2160571" y="2074158"/>
                  <a:ext cx="510379" cy="19869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 801"/>
                <p:cNvGrpSpPr>
                  <a:grpSpLocks/>
                </p:cNvGrpSpPr>
                <p:nvPr/>
              </p:nvGrpSpPr>
              <p:grpSpPr bwMode="auto">
                <a:xfrm>
                  <a:off x="2593490" y="2058898"/>
                  <a:ext cx="365666" cy="238486"/>
                  <a:chOff x="1602" y="2976"/>
                  <a:chExt cx="270" cy="253"/>
                </a:xfrm>
              </p:grpSpPr>
              <p:sp>
                <p:nvSpPr>
                  <p:cNvPr id="367" name="AutoShape 802"/>
                  <p:cNvSpPr>
                    <a:spLocks noChangeArrowheads="1"/>
                  </p:cNvSpPr>
                  <p:nvPr/>
                </p:nvSpPr>
                <p:spPr bwMode="auto">
                  <a:xfrm>
                    <a:off x="1602" y="2976"/>
                    <a:ext cx="270" cy="253"/>
                  </a:xfrm>
                  <a:prstGeom prst="can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FF9933"/>
                      </a:gs>
                      <a:gs pos="100000">
                        <a:srgbClr val="99330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55771" tIns="27886" rIns="55771" bIns="27886" anchor="ctr"/>
                  <a:lstStyle/>
                  <a:p>
                    <a:pPr algn="ctr"/>
                    <a:endParaRPr kumimoji="1" lang="en-US" altLang="ja-JP" sz="120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368" name="AutoShape 803"/>
                  <p:cNvSpPr>
                    <a:spLocks noChangeArrowheads="1"/>
                  </p:cNvSpPr>
                  <p:nvPr/>
                </p:nvSpPr>
                <p:spPr bwMode="auto">
                  <a:xfrm>
                    <a:off x="1636" y="2982"/>
                    <a:ext cx="202" cy="102"/>
                  </a:xfrm>
                  <a:custGeom>
                    <a:avLst/>
                    <a:gdLst>
                      <a:gd name="G0" fmla="+- 6480 0 0"/>
                      <a:gd name="G1" fmla="+- 8640 0 0"/>
                      <a:gd name="G2" fmla="+- 4320 0 0"/>
                      <a:gd name="G3" fmla="+- 21600 0 6480"/>
                      <a:gd name="G4" fmla="+- 21600 0 8640"/>
                      <a:gd name="G5" fmla="+- 21600 0 4320"/>
                      <a:gd name="G6" fmla="+- 6480 0 10800"/>
                      <a:gd name="G7" fmla="+- 8640 0 10800"/>
                      <a:gd name="G8" fmla="*/ G7 4320 G6"/>
                      <a:gd name="G9" fmla="+- 21600 0 G8"/>
                      <a:gd name="T0" fmla="*/ G8 w 21600"/>
                      <a:gd name="T1" fmla="*/ G1 h 21600"/>
                      <a:gd name="T2" fmla="*/ G9 w 21600"/>
                      <a:gd name="T3" fmla="*/ G4 h 21600"/>
                    </a:gdLst>
                    <a:ahLst/>
                    <a:cxnLst>
                      <a:cxn ang="0">
                        <a:pos x="r" y="vc"/>
                      </a:cxn>
                      <a:cxn ang="5400000">
                        <a:pos x="hc" y="b"/>
                      </a:cxn>
                      <a:cxn ang="10800000">
                        <a:pos x="l" y="vc"/>
                      </a:cxn>
                      <a:cxn ang="16200000">
                        <a:pos x="hc" y="t"/>
                      </a:cxn>
                    </a:cxnLst>
                    <a:rect l="T0" t="T1" r="T2" b="T3"/>
                    <a:pathLst>
                      <a:path w="21600" h="21600">
                        <a:moveTo>
                          <a:pt x="10800" y="0"/>
                        </a:moveTo>
                        <a:lnTo>
                          <a:pt x="6480" y="4320"/>
                        </a:lnTo>
                        <a:lnTo>
                          <a:pt x="8640" y="4320"/>
                        </a:lnTo>
                        <a:lnTo>
                          <a:pt x="8640" y="8640"/>
                        </a:lnTo>
                        <a:lnTo>
                          <a:pt x="4320" y="8640"/>
                        </a:lnTo>
                        <a:lnTo>
                          <a:pt x="4320" y="6480"/>
                        </a:lnTo>
                        <a:lnTo>
                          <a:pt x="0" y="10800"/>
                        </a:lnTo>
                        <a:lnTo>
                          <a:pt x="4320" y="15120"/>
                        </a:lnTo>
                        <a:lnTo>
                          <a:pt x="4320" y="12960"/>
                        </a:lnTo>
                        <a:lnTo>
                          <a:pt x="8640" y="12960"/>
                        </a:lnTo>
                        <a:lnTo>
                          <a:pt x="8640" y="17280"/>
                        </a:lnTo>
                        <a:lnTo>
                          <a:pt x="6480" y="17280"/>
                        </a:lnTo>
                        <a:lnTo>
                          <a:pt x="10800" y="21600"/>
                        </a:lnTo>
                        <a:lnTo>
                          <a:pt x="15120" y="17280"/>
                        </a:lnTo>
                        <a:lnTo>
                          <a:pt x="12960" y="17280"/>
                        </a:lnTo>
                        <a:lnTo>
                          <a:pt x="12960" y="12960"/>
                        </a:lnTo>
                        <a:lnTo>
                          <a:pt x="17280" y="12960"/>
                        </a:lnTo>
                        <a:lnTo>
                          <a:pt x="17280" y="15120"/>
                        </a:lnTo>
                        <a:lnTo>
                          <a:pt x="21600" y="10800"/>
                        </a:lnTo>
                        <a:lnTo>
                          <a:pt x="17280" y="6480"/>
                        </a:lnTo>
                        <a:lnTo>
                          <a:pt x="17280" y="8640"/>
                        </a:lnTo>
                        <a:lnTo>
                          <a:pt x="12960" y="8640"/>
                        </a:lnTo>
                        <a:lnTo>
                          <a:pt x="12960" y="4320"/>
                        </a:lnTo>
                        <a:lnTo>
                          <a:pt x="15120" y="432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ffectLst>
                    <a:outerShdw dist="12700" dir="5400000" algn="ctr" rotWithShape="0">
                      <a:srgbClr val="000000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8" name="Text Box 48"/>
              <p:cNvSpPr txBox="1">
                <a:spLocks noChangeArrowheads="1"/>
              </p:cNvSpPr>
              <p:nvPr/>
            </p:nvSpPr>
            <p:spPr bwMode="auto">
              <a:xfrm>
                <a:off x="6116581" y="2760369"/>
                <a:ext cx="113364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mobile network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27" name="直接连接符 226"/>
            <p:cNvCxnSpPr>
              <a:stCxn id="66" idx="0"/>
            </p:cNvCxnSpPr>
            <p:nvPr/>
          </p:nvCxnSpPr>
          <p:spPr>
            <a:xfrm flipH="1" flipV="1">
              <a:off x="3281544" y="2157340"/>
              <a:ext cx="1588378" cy="65526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组合 255"/>
            <p:cNvGrpSpPr/>
            <p:nvPr/>
          </p:nvGrpSpPr>
          <p:grpSpPr>
            <a:xfrm>
              <a:off x="662613" y="4578560"/>
              <a:ext cx="3813727" cy="1699536"/>
              <a:chOff x="1970296" y="4612571"/>
              <a:chExt cx="3813727" cy="1699536"/>
            </a:xfrm>
          </p:grpSpPr>
          <p:sp>
            <p:nvSpPr>
              <p:cNvPr id="332" name="圆角矩形 331"/>
              <p:cNvSpPr/>
              <p:nvPr/>
            </p:nvSpPr>
            <p:spPr>
              <a:xfrm>
                <a:off x="1970296" y="4639178"/>
                <a:ext cx="3813727" cy="1554960"/>
              </a:xfrm>
              <a:prstGeom prst="roundRect">
                <a:avLst>
                  <a:gd name="adj" fmla="val 8195"/>
                </a:avLst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6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6705" y="5155488"/>
                <a:ext cx="320561" cy="226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8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8360" y="5244365"/>
                <a:ext cx="363077" cy="249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0" name="Group 25"/>
              <p:cNvGrpSpPr>
                <a:grpSpLocks/>
              </p:cNvGrpSpPr>
              <p:nvPr/>
            </p:nvGrpSpPr>
            <p:grpSpPr bwMode="auto">
              <a:xfrm>
                <a:off x="3347761" y="5269273"/>
                <a:ext cx="418383" cy="274631"/>
                <a:chOff x="920" y="1436"/>
                <a:chExt cx="188" cy="129"/>
              </a:xfrm>
            </p:grpSpPr>
            <p:pic>
              <p:nvPicPr>
                <p:cNvPr id="475" name="Picture 26" descr="16ILAJ24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" y="1481"/>
                  <a:ext cx="188" cy="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85" y="1436"/>
                  <a:ext cx="0" cy="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342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136" y="4831682"/>
                <a:ext cx="363077" cy="249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918" y="5536751"/>
                <a:ext cx="363077" cy="249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3" name="Picture 4"/>
              <p:cNvPicPr>
                <a:picLocks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8488" y="5510368"/>
                <a:ext cx="368746" cy="246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4" name="Picture 4"/>
              <p:cNvPicPr>
                <a:picLocks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827" y="5690581"/>
                <a:ext cx="368746" cy="246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55" name="Group 34"/>
              <p:cNvGrpSpPr>
                <a:grpSpLocks/>
              </p:cNvGrpSpPr>
              <p:nvPr/>
            </p:nvGrpSpPr>
            <p:grpSpPr bwMode="auto">
              <a:xfrm rot="12549869">
                <a:off x="3760477" y="5421012"/>
                <a:ext cx="206287" cy="246564"/>
                <a:chOff x="4201" y="1344"/>
                <a:chExt cx="750" cy="1002"/>
              </a:xfrm>
            </p:grpSpPr>
            <p:sp>
              <p:nvSpPr>
                <p:cNvPr id="472" name="Arc 35"/>
                <p:cNvSpPr>
                  <a:spLocks/>
                </p:cNvSpPr>
                <p:nvPr/>
              </p:nvSpPr>
              <p:spPr bwMode="auto">
                <a:xfrm flipH="1">
                  <a:off x="4201" y="1344"/>
                  <a:ext cx="701" cy="1002"/>
                </a:xfrm>
                <a:custGeom>
                  <a:avLst/>
                  <a:gdLst>
                    <a:gd name="G0" fmla="+- 0 0 0"/>
                    <a:gd name="G1" fmla="+- 13085 0 0"/>
                    <a:gd name="G2" fmla="+- 21600 0 0"/>
                    <a:gd name="T0" fmla="*/ 17185 w 21600"/>
                    <a:gd name="T1" fmla="*/ 0 h 26282"/>
                    <a:gd name="T2" fmla="*/ 17100 w 21600"/>
                    <a:gd name="T3" fmla="*/ 26282 h 26282"/>
                    <a:gd name="T4" fmla="*/ 0 w 21600"/>
                    <a:gd name="T5" fmla="*/ 13085 h 26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6282" fill="none" extrusionOk="0">
                      <a:moveTo>
                        <a:pt x="17185" y="-1"/>
                      </a:moveTo>
                      <a:cubicBezTo>
                        <a:pt x="20049" y="3760"/>
                        <a:pt x="21600" y="8357"/>
                        <a:pt x="21600" y="13085"/>
                      </a:cubicBezTo>
                      <a:cubicBezTo>
                        <a:pt x="21600" y="17860"/>
                        <a:pt x="20017" y="22501"/>
                        <a:pt x="17099" y="26281"/>
                      </a:cubicBezTo>
                    </a:path>
                    <a:path w="21600" h="26282" stroke="0" extrusionOk="0">
                      <a:moveTo>
                        <a:pt x="17185" y="-1"/>
                      </a:moveTo>
                      <a:cubicBezTo>
                        <a:pt x="20049" y="3760"/>
                        <a:pt x="21600" y="8357"/>
                        <a:pt x="21600" y="13085"/>
                      </a:cubicBezTo>
                      <a:cubicBezTo>
                        <a:pt x="21600" y="17860"/>
                        <a:pt x="20017" y="22501"/>
                        <a:pt x="17099" y="26281"/>
                      </a:cubicBezTo>
                      <a:lnTo>
                        <a:pt x="0" y="13085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" name="Arc 36"/>
                <p:cNvSpPr>
                  <a:spLocks/>
                </p:cNvSpPr>
                <p:nvPr/>
              </p:nvSpPr>
              <p:spPr bwMode="auto">
                <a:xfrm flipH="1">
                  <a:off x="4446" y="1478"/>
                  <a:ext cx="430" cy="749"/>
                </a:xfrm>
                <a:custGeom>
                  <a:avLst/>
                  <a:gdLst>
                    <a:gd name="G0" fmla="+- 0 0 0"/>
                    <a:gd name="G1" fmla="+- 15087 0 0"/>
                    <a:gd name="G2" fmla="+- 21600 0 0"/>
                    <a:gd name="T0" fmla="*/ 15458 w 21600"/>
                    <a:gd name="T1" fmla="*/ 0 h 29131"/>
                    <a:gd name="T2" fmla="*/ 16411 w 21600"/>
                    <a:gd name="T3" fmla="*/ 29131 h 29131"/>
                    <a:gd name="T4" fmla="*/ 0 w 21600"/>
                    <a:gd name="T5" fmla="*/ 15087 h 29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131" fill="none" extrusionOk="0">
                      <a:moveTo>
                        <a:pt x="15457" y="0"/>
                      </a:moveTo>
                      <a:cubicBezTo>
                        <a:pt x="19395" y="4034"/>
                        <a:pt x="21600" y="9449"/>
                        <a:pt x="21600" y="15087"/>
                      </a:cubicBezTo>
                      <a:cubicBezTo>
                        <a:pt x="21600" y="20237"/>
                        <a:pt x="19759" y="25218"/>
                        <a:pt x="16411" y="29131"/>
                      </a:cubicBezTo>
                    </a:path>
                    <a:path w="21600" h="29131" stroke="0" extrusionOk="0">
                      <a:moveTo>
                        <a:pt x="15457" y="0"/>
                      </a:moveTo>
                      <a:cubicBezTo>
                        <a:pt x="19395" y="4034"/>
                        <a:pt x="21600" y="9449"/>
                        <a:pt x="21600" y="15087"/>
                      </a:cubicBezTo>
                      <a:cubicBezTo>
                        <a:pt x="21600" y="20237"/>
                        <a:pt x="19759" y="25218"/>
                        <a:pt x="16411" y="29131"/>
                      </a:cubicBezTo>
                      <a:lnTo>
                        <a:pt x="0" y="15087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4" name="Arc 37"/>
                <p:cNvSpPr>
                  <a:spLocks/>
                </p:cNvSpPr>
                <p:nvPr/>
              </p:nvSpPr>
              <p:spPr bwMode="auto">
                <a:xfrm flipH="1">
                  <a:off x="4703" y="1602"/>
                  <a:ext cx="248" cy="501"/>
                </a:xfrm>
                <a:custGeom>
                  <a:avLst/>
                  <a:gdLst>
                    <a:gd name="G0" fmla="+- 0 0 0"/>
                    <a:gd name="G1" fmla="+- 15650 0 0"/>
                    <a:gd name="G2" fmla="+- 21600 0 0"/>
                    <a:gd name="T0" fmla="*/ 14887 w 21600"/>
                    <a:gd name="T1" fmla="*/ 0 h 30009"/>
                    <a:gd name="T2" fmla="*/ 16136 w 21600"/>
                    <a:gd name="T3" fmla="*/ 30009 h 30009"/>
                    <a:gd name="T4" fmla="*/ 0 w 21600"/>
                    <a:gd name="T5" fmla="*/ 15650 h 300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009" fill="none" extrusionOk="0">
                      <a:moveTo>
                        <a:pt x="14887" y="-1"/>
                      </a:moveTo>
                      <a:cubicBezTo>
                        <a:pt x="19173" y="4077"/>
                        <a:pt x="21600" y="9734"/>
                        <a:pt x="21600" y="15650"/>
                      </a:cubicBezTo>
                      <a:cubicBezTo>
                        <a:pt x="21600" y="20944"/>
                        <a:pt x="19655" y="26054"/>
                        <a:pt x="16136" y="30009"/>
                      </a:cubicBezTo>
                    </a:path>
                    <a:path w="21600" h="30009" stroke="0" extrusionOk="0">
                      <a:moveTo>
                        <a:pt x="14887" y="-1"/>
                      </a:moveTo>
                      <a:cubicBezTo>
                        <a:pt x="19173" y="4077"/>
                        <a:pt x="21600" y="9734"/>
                        <a:pt x="21600" y="15650"/>
                      </a:cubicBezTo>
                      <a:cubicBezTo>
                        <a:pt x="21600" y="20944"/>
                        <a:pt x="19655" y="26054"/>
                        <a:pt x="16136" y="30009"/>
                      </a:cubicBezTo>
                      <a:lnTo>
                        <a:pt x="0" y="1565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391" name="直接连接符 390"/>
              <p:cNvCxnSpPr>
                <a:stCxn id="336" idx="1"/>
              </p:cNvCxnSpPr>
              <p:nvPr/>
            </p:nvCxnSpPr>
            <p:spPr>
              <a:xfrm flipH="1" flipV="1">
                <a:off x="2267583" y="5023957"/>
                <a:ext cx="449122" cy="24459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>
                <a:stCxn id="336" idx="1"/>
              </p:cNvCxnSpPr>
              <p:nvPr/>
            </p:nvCxnSpPr>
            <p:spPr>
              <a:xfrm flipH="1">
                <a:off x="2423909" y="5268554"/>
                <a:ext cx="292796" cy="11665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>
                <a:stCxn id="336" idx="2"/>
              </p:cNvCxnSpPr>
              <p:nvPr/>
            </p:nvCxnSpPr>
            <p:spPr>
              <a:xfrm flipH="1">
                <a:off x="2865972" y="5381619"/>
                <a:ext cx="11014" cy="17574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 flipH="1">
                <a:off x="2949167" y="5015219"/>
                <a:ext cx="690100" cy="25582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/>
            </p:nvCxnSpPr>
            <p:spPr>
              <a:xfrm flipH="1">
                <a:off x="3503495" y="4805286"/>
                <a:ext cx="359478" cy="20859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 flipH="1">
                <a:off x="3492629" y="5011539"/>
                <a:ext cx="935134" cy="4141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>
                <a:endCxn id="413" idx="4"/>
              </p:cNvCxnSpPr>
              <p:nvPr/>
            </p:nvCxnSpPr>
            <p:spPr>
              <a:xfrm flipH="1" flipV="1">
                <a:off x="4146487" y="4731814"/>
                <a:ext cx="472939" cy="17403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>
                <a:stCxn id="403" idx="0"/>
              </p:cNvCxnSpPr>
              <p:nvPr/>
            </p:nvCxnSpPr>
            <p:spPr>
              <a:xfrm flipH="1" flipV="1">
                <a:off x="4685814" y="5062390"/>
                <a:ext cx="293208" cy="19066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/>
            </p:nvCxnSpPr>
            <p:spPr>
              <a:xfrm flipH="1">
                <a:off x="5476071" y="5250191"/>
                <a:ext cx="2659" cy="14321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 flipH="1" flipV="1">
                <a:off x="5246061" y="5835764"/>
                <a:ext cx="2065" cy="757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1" name="Group 156"/>
              <p:cNvGrpSpPr>
                <a:grpSpLocks/>
              </p:cNvGrpSpPr>
              <p:nvPr/>
            </p:nvGrpSpPr>
            <p:grpSpPr bwMode="auto">
              <a:xfrm>
                <a:off x="5300870" y="5023647"/>
                <a:ext cx="296824" cy="403198"/>
                <a:chOff x="1169" y="1139"/>
                <a:chExt cx="393" cy="622"/>
              </a:xfrm>
            </p:grpSpPr>
            <p:sp>
              <p:nvSpPr>
                <p:cNvPr id="440" name="AutoShape 15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9" y="1139"/>
                  <a:ext cx="393" cy="6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58"/>
                <p:cNvSpPr>
                  <a:spLocks/>
                </p:cNvSpPr>
                <p:nvPr/>
              </p:nvSpPr>
              <p:spPr bwMode="auto">
                <a:xfrm>
                  <a:off x="1173" y="1187"/>
                  <a:ext cx="339" cy="572"/>
                </a:xfrm>
                <a:custGeom>
                  <a:avLst/>
                  <a:gdLst>
                    <a:gd name="T0" fmla="*/ 0 w 339"/>
                    <a:gd name="T1" fmla="*/ 0 h 572"/>
                    <a:gd name="T2" fmla="*/ 0 w 339"/>
                    <a:gd name="T3" fmla="*/ 572 h 572"/>
                    <a:gd name="T4" fmla="*/ 339 w 339"/>
                    <a:gd name="T5" fmla="*/ 572 h 572"/>
                    <a:gd name="T6" fmla="*/ 339 w 339"/>
                    <a:gd name="T7" fmla="*/ 0 h 572"/>
                    <a:gd name="T8" fmla="*/ 0 w 339"/>
                    <a:gd name="T9" fmla="*/ 0 h 572"/>
                    <a:gd name="T10" fmla="*/ 0 w 339"/>
                    <a:gd name="T11" fmla="*/ 0 h 572"/>
                    <a:gd name="T12" fmla="*/ 0 w 339"/>
                    <a:gd name="T13" fmla="*/ 0 h 572"/>
                    <a:gd name="T14" fmla="*/ 0 w 339"/>
                    <a:gd name="T15" fmla="*/ 0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9" h="572">
                      <a:moveTo>
                        <a:pt x="0" y="0"/>
                      </a:moveTo>
                      <a:lnTo>
                        <a:pt x="0" y="572"/>
                      </a:lnTo>
                      <a:lnTo>
                        <a:pt x="339" y="572"/>
                      </a:lnTo>
                      <a:lnTo>
                        <a:pt x="33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6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59"/>
                <p:cNvSpPr>
                  <a:spLocks noEditPoints="1"/>
                </p:cNvSpPr>
                <p:nvPr/>
              </p:nvSpPr>
              <p:spPr bwMode="auto">
                <a:xfrm>
                  <a:off x="1171" y="1185"/>
                  <a:ext cx="343" cy="576"/>
                </a:xfrm>
                <a:custGeom>
                  <a:avLst/>
                  <a:gdLst>
                    <a:gd name="T0" fmla="*/ 1 w 170"/>
                    <a:gd name="T1" fmla="*/ 0 h 286"/>
                    <a:gd name="T2" fmla="*/ 0 w 170"/>
                    <a:gd name="T3" fmla="*/ 1 h 286"/>
                    <a:gd name="T4" fmla="*/ 0 w 170"/>
                    <a:gd name="T5" fmla="*/ 285 h 286"/>
                    <a:gd name="T6" fmla="*/ 1 w 170"/>
                    <a:gd name="T7" fmla="*/ 286 h 286"/>
                    <a:gd name="T8" fmla="*/ 169 w 170"/>
                    <a:gd name="T9" fmla="*/ 286 h 286"/>
                    <a:gd name="T10" fmla="*/ 170 w 170"/>
                    <a:gd name="T11" fmla="*/ 285 h 286"/>
                    <a:gd name="T12" fmla="*/ 170 w 170"/>
                    <a:gd name="T13" fmla="*/ 1 h 286"/>
                    <a:gd name="T14" fmla="*/ 169 w 170"/>
                    <a:gd name="T15" fmla="*/ 0 h 286"/>
                    <a:gd name="T16" fmla="*/ 1 w 170"/>
                    <a:gd name="T17" fmla="*/ 0 h 286"/>
                    <a:gd name="T18" fmla="*/ 168 w 170"/>
                    <a:gd name="T19" fmla="*/ 2 h 286"/>
                    <a:gd name="T20" fmla="*/ 168 w 170"/>
                    <a:gd name="T21" fmla="*/ 284 h 286"/>
                    <a:gd name="T22" fmla="*/ 2 w 170"/>
                    <a:gd name="T23" fmla="*/ 284 h 286"/>
                    <a:gd name="T24" fmla="*/ 2 w 170"/>
                    <a:gd name="T25" fmla="*/ 2 h 286"/>
                    <a:gd name="T26" fmla="*/ 168 w 170"/>
                    <a:gd name="T27" fmla="*/ 2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0" h="286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1" y="286"/>
                        <a:pt x="1" y="286"/>
                        <a:pt x="1" y="286"/>
                      </a:cubicBezTo>
                      <a:cubicBezTo>
                        <a:pt x="169" y="286"/>
                        <a:pt x="169" y="286"/>
                        <a:pt x="169" y="286"/>
                      </a:cubicBezTo>
                      <a:cubicBezTo>
                        <a:pt x="170" y="285"/>
                        <a:pt x="170" y="285"/>
                        <a:pt x="170" y="285"/>
                      </a:cubicBezTo>
                      <a:cubicBezTo>
                        <a:pt x="170" y="1"/>
                        <a:pt x="170" y="1"/>
                        <a:pt x="170" y="1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lnTo>
                        <a:pt x="1" y="0"/>
                      </a:lnTo>
                      <a:close/>
                      <a:moveTo>
                        <a:pt x="168" y="2"/>
                      </a:moveTo>
                      <a:cubicBezTo>
                        <a:pt x="168" y="4"/>
                        <a:pt x="168" y="282"/>
                        <a:pt x="168" y="284"/>
                      </a:cubicBezTo>
                      <a:cubicBezTo>
                        <a:pt x="166" y="284"/>
                        <a:pt x="5" y="284"/>
                        <a:pt x="2" y="284"/>
                      </a:cubicBezTo>
                      <a:cubicBezTo>
                        <a:pt x="2" y="282"/>
                        <a:pt x="2" y="4"/>
                        <a:pt x="2" y="2"/>
                      </a:cubicBezTo>
                      <a:cubicBezTo>
                        <a:pt x="5" y="2"/>
                        <a:pt x="166" y="2"/>
                        <a:pt x="168" y="2"/>
                      </a:cubicBez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60"/>
                <p:cNvSpPr>
                  <a:spLocks/>
                </p:cNvSpPr>
                <p:nvPr/>
              </p:nvSpPr>
              <p:spPr bwMode="auto">
                <a:xfrm>
                  <a:off x="1173" y="1141"/>
                  <a:ext cx="385" cy="46"/>
                </a:xfrm>
                <a:custGeom>
                  <a:avLst/>
                  <a:gdLst>
                    <a:gd name="T0" fmla="*/ 0 w 385"/>
                    <a:gd name="T1" fmla="*/ 46 h 46"/>
                    <a:gd name="T2" fmla="*/ 46 w 385"/>
                    <a:gd name="T3" fmla="*/ 0 h 46"/>
                    <a:gd name="T4" fmla="*/ 385 w 385"/>
                    <a:gd name="T5" fmla="*/ 0 h 46"/>
                    <a:gd name="T6" fmla="*/ 339 w 385"/>
                    <a:gd name="T7" fmla="*/ 46 h 46"/>
                    <a:gd name="T8" fmla="*/ 0 w 385"/>
                    <a:gd name="T9" fmla="*/ 46 h 46"/>
                    <a:gd name="T10" fmla="*/ 0 w 385"/>
                    <a:gd name="T11" fmla="*/ 46 h 46"/>
                    <a:gd name="T12" fmla="*/ 0 w 385"/>
                    <a:gd name="T13" fmla="*/ 46 h 46"/>
                    <a:gd name="T14" fmla="*/ 0 w 385"/>
                    <a:gd name="T15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5" h="46">
                      <a:moveTo>
                        <a:pt x="0" y="46"/>
                      </a:moveTo>
                      <a:lnTo>
                        <a:pt x="46" y="0"/>
                      </a:lnTo>
                      <a:lnTo>
                        <a:pt x="385" y="0"/>
                      </a:lnTo>
                      <a:lnTo>
                        <a:pt x="339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61"/>
                <p:cNvSpPr>
                  <a:spLocks noEditPoints="1"/>
                </p:cNvSpPr>
                <p:nvPr/>
              </p:nvSpPr>
              <p:spPr bwMode="auto">
                <a:xfrm>
                  <a:off x="1173" y="1139"/>
                  <a:ext cx="385" cy="50"/>
                </a:xfrm>
                <a:custGeom>
                  <a:avLst/>
                  <a:gdLst>
                    <a:gd name="T0" fmla="*/ 23 w 191"/>
                    <a:gd name="T1" fmla="*/ 0 h 25"/>
                    <a:gd name="T2" fmla="*/ 23 w 191"/>
                    <a:gd name="T3" fmla="*/ 0 h 25"/>
                    <a:gd name="T4" fmla="*/ 0 w 191"/>
                    <a:gd name="T5" fmla="*/ 23 h 25"/>
                    <a:gd name="T6" fmla="*/ 0 w 191"/>
                    <a:gd name="T7" fmla="*/ 25 h 25"/>
                    <a:gd name="T8" fmla="*/ 168 w 191"/>
                    <a:gd name="T9" fmla="*/ 25 h 25"/>
                    <a:gd name="T10" fmla="*/ 169 w 191"/>
                    <a:gd name="T11" fmla="*/ 24 h 25"/>
                    <a:gd name="T12" fmla="*/ 191 w 191"/>
                    <a:gd name="T13" fmla="*/ 2 h 25"/>
                    <a:gd name="T14" fmla="*/ 191 w 191"/>
                    <a:gd name="T15" fmla="*/ 0 h 25"/>
                    <a:gd name="T16" fmla="*/ 23 w 191"/>
                    <a:gd name="T17" fmla="*/ 0 h 25"/>
                    <a:gd name="T18" fmla="*/ 188 w 191"/>
                    <a:gd name="T19" fmla="*/ 2 h 25"/>
                    <a:gd name="T20" fmla="*/ 168 w 191"/>
                    <a:gd name="T21" fmla="*/ 23 h 25"/>
                    <a:gd name="T22" fmla="*/ 3 w 191"/>
                    <a:gd name="T23" fmla="*/ 23 h 25"/>
                    <a:gd name="T24" fmla="*/ 24 w 191"/>
                    <a:gd name="T25" fmla="*/ 2 h 25"/>
                    <a:gd name="T26" fmla="*/ 188 w 191"/>
                    <a:gd name="T27" fmla="*/ 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1" h="25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68" y="25"/>
                        <a:pt x="168" y="25"/>
                        <a:pt x="168" y="25"/>
                      </a:cubicBezTo>
                      <a:cubicBezTo>
                        <a:pt x="169" y="24"/>
                        <a:pt x="169" y="24"/>
                        <a:pt x="169" y="24"/>
                      </a:cubicBezTo>
                      <a:cubicBezTo>
                        <a:pt x="191" y="2"/>
                        <a:pt x="191" y="2"/>
                        <a:pt x="191" y="2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lnTo>
                        <a:pt x="23" y="0"/>
                      </a:lnTo>
                      <a:close/>
                      <a:moveTo>
                        <a:pt x="188" y="2"/>
                      </a:moveTo>
                      <a:cubicBezTo>
                        <a:pt x="185" y="5"/>
                        <a:pt x="168" y="22"/>
                        <a:pt x="168" y="23"/>
                      </a:cubicBezTo>
                      <a:cubicBezTo>
                        <a:pt x="167" y="23"/>
                        <a:pt x="8" y="23"/>
                        <a:pt x="3" y="23"/>
                      </a:cubicBezTo>
                      <a:cubicBezTo>
                        <a:pt x="6" y="20"/>
                        <a:pt x="23" y="3"/>
                        <a:pt x="24" y="2"/>
                      </a:cubicBezTo>
                      <a:cubicBezTo>
                        <a:pt x="24" y="2"/>
                        <a:pt x="184" y="2"/>
                        <a:pt x="188" y="2"/>
                      </a:cubicBez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62"/>
                <p:cNvSpPr>
                  <a:spLocks/>
                </p:cNvSpPr>
                <p:nvPr/>
              </p:nvSpPr>
              <p:spPr bwMode="auto">
                <a:xfrm>
                  <a:off x="1193" y="1222"/>
                  <a:ext cx="151" cy="70"/>
                </a:xfrm>
                <a:custGeom>
                  <a:avLst/>
                  <a:gdLst>
                    <a:gd name="T0" fmla="*/ 0 w 151"/>
                    <a:gd name="T1" fmla="*/ 0 h 70"/>
                    <a:gd name="T2" fmla="*/ 151 w 151"/>
                    <a:gd name="T3" fmla="*/ 0 h 70"/>
                    <a:gd name="T4" fmla="*/ 151 w 151"/>
                    <a:gd name="T5" fmla="*/ 70 h 70"/>
                    <a:gd name="T6" fmla="*/ 0 w 151"/>
                    <a:gd name="T7" fmla="*/ 70 h 70"/>
                    <a:gd name="T8" fmla="*/ 0 w 151"/>
                    <a:gd name="T9" fmla="*/ 0 h 70"/>
                    <a:gd name="T10" fmla="*/ 0 w 151"/>
                    <a:gd name="T11" fmla="*/ 0 h 70"/>
                    <a:gd name="T12" fmla="*/ 0 w 151"/>
                    <a:gd name="T13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" h="70">
                      <a:moveTo>
                        <a:pt x="0" y="0"/>
                      </a:moveTo>
                      <a:lnTo>
                        <a:pt x="151" y="0"/>
                      </a:lnTo>
                      <a:lnTo>
                        <a:pt x="15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A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63"/>
                <p:cNvSpPr>
                  <a:spLocks noEditPoints="1"/>
                </p:cNvSpPr>
                <p:nvPr/>
              </p:nvSpPr>
              <p:spPr bwMode="auto">
                <a:xfrm>
                  <a:off x="1191" y="1218"/>
                  <a:ext cx="155" cy="76"/>
                </a:xfrm>
                <a:custGeom>
                  <a:avLst/>
                  <a:gdLst>
                    <a:gd name="T0" fmla="*/ 76 w 77"/>
                    <a:gd name="T1" fmla="*/ 0 h 38"/>
                    <a:gd name="T2" fmla="*/ 0 w 77"/>
                    <a:gd name="T3" fmla="*/ 0 h 38"/>
                    <a:gd name="T4" fmla="*/ 0 w 77"/>
                    <a:gd name="T5" fmla="*/ 38 h 38"/>
                    <a:gd name="T6" fmla="*/ 77 w 77"/>
                    <a:gd name="T7" fmla="*/ 38 h 38"/>
                    <a:gd name="T8" fmla="*/ 77 w 77"/>
                    <a:gd name="T9" fmla="*/ 0 h 38"/>
                    <a:gd name="T10" fmla="*/ 76 w 77"/>
                    <a:gd name="T11" fmla="*/ 0 h 38"/>
                    <a:gd name="T12" fmla="*/ 75 w 77"/>
                    <a:gd name="T13" fmla="*/ 3 h 38"/>
                    <a:gd name="T14" fmla="*/ 75 w 77"/>
                    <a:gd name="T15" fmla="*/ 36 h 38"/>
                    <a:gd name="T16" fmla="*/ 2 w 77"/>
                    <a:gd name="T17" fmla="*/ 36 h 38"/>
                    <a:gd name="T18" fmla="*/ 2 w 77"/>
                    <a:gd name="T19" fmla="*/ 3 h 38"/>
                    <a:gd name="T20" fmla="*/ 75 w 77"/>
                    <a:gd name="T21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" h="38">
                      <a:moveTo>
                        <a:pt x="7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0"/>
                        <a:pt x="77" y="0"/>
                        <a:pt x="77" y="0"/>
                      </a:cubicBezTo>
                      <a:lnTo>
                        <a:pt x="76" y="0"/>
                      </a:lnTo>
                      <a:close/>
                      <a:moveTo>
                        <a:pt x="75" y="3"/>
                      </a:moveTo>
                      <a:cubicBezTo>
                        <a:pt x="75" y="4"/>
                        <a:pt x="75" y="34"/>
                        <a:pt x="75" y="36"/>
                      </a:cubicBezTo>
                      <a:cubicBezTo>
                        <a:pt x="73" y="36"/>
                        <a:pt x="4" y="36"/>
                        <a:pt x="2" y="36"/>
                      </a:cubicBezTo>
                      <a:cubicBezTo>
                        <a:pt x="2" y="34"/>
                        <a:pt x="2" y="4"/>
                        <a:pt x="2" y="3"/>
                      </a:cubicBezTo>
                      <a:cubicBezTo>
                        <a:pt x="4" y="3"/>
                        <a:pt x="73" y="3"/>
                        <a:pt x="75" y="3"/>
                      </a:cubicBez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4"/>
                <p:cNvSpPr>
                  <a:spLocks/>
                </p:cNvSpPr>
                <p:nvPr/>
              </p:nvSpPr>
              <p:spPr bwMode="auto">
                <a:xfrm>
                  <a:off x="1215" y="1252"/>
                  <a:ext cx="107" cy="8"/>
                </a:xfrm>
                <a:custGeom>
                  <a:avLst/>
                  <a:gdLst>
                    <a:gd name="T0" fmla="*/ 103 w 107"/>
                    <a:gd name="T1" fmla="*/ 0 h 8"/>
                    <a:gd name="T2" fmla="*/ 0 w 107"/>
                    <a:gd name="T3" fmla="*/ 0 h 8"/>
                    <a:gd name="T4" fmla="*/ 0 w 107"/>
                    <a:gd name="T5" fmla="*/ 8 h 8"/>
                    <a:gd name="T6" fmla="*/ 107 w 107"/>
                    <a:gd name="T7" fmla="*/ 8 h 8"/>
                    <a:gd name="T8" fmla="*/ 107 w 107"/>
                    <a:gd name="T9" fmla="*/ 0 h 8"/>
                    <a:gd name="T10" fmla="*/ 103 w 107"/>
                    <a:gd name="T11" fmla="*/ 0 h 8"/>
                    <a:gd name="T12" fmla="*/ 103 w 107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7" h="8">
                      <a:moveTo>
                        <a:pt x="103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7" y="8"/>
                      </a:lnTo>
                      <a:lnTo>
                        <a:pt x="107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5"/>
                <p:cNvSpPr>
                  <a:spLocks/>
                </p:cNvSpPr>
                <p:nvPr/>
              </p:nvSpPr>
              <p:spPr bwMode="auto">
                <a:xfrm>
                  <a:off x="1512" y="1141"/>
                  <a:ext cx="46" cy="618"/>
                </a:xfrm>
                <a:custGeom>
                  <a:avLst/>
                  <a:gdLst>
                    <a:gd name="T0" fmla="*/ 0 w 46"/>
                    <a:gd name="T1" fmla="*/ 618 h 618"/>
                    <a:gd name="T2" fmla="*/ 46 w 46"/>
                    <a:gd name="T3" fmla="*/ 574 h 618"/>
                    <a:gd name="T4" fmla="*/ 46 w 46"/>
                    <a:gd name="T5" fmla="*/ 0 h 618"/>
                    <a:gd name="T6" fmla="*/ 0 w 46"/>
                    <a:gd name="T7" fmla="*/ 46 h 618"/>
                    <a:gd name="T8" fmla="*/ 0 w 46"/>
                    <a:gd name="T9" fmla="*/ 618 h 618"/>
                    <a:gd name="T10" fmla="*/ 0 w 46"/>
                    <a:gd name="T11" fmla="*/ 618 h 618"/>
                    <a:gd name="T12" fmla="*/ 0 w 46"/>
                    <a:gd name="T13" fmla="*/ 618 h 618"/>
                    <a:gd name="T14" fmla="*/ 0 w 46"/>
                    <a:gd name="T15" fmla="*/ 618 h 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618">
                      <a:moveTo>
                        <a:pt x="0" y="618"/>
                      </a:moveTo>
                      <a:lnTo>
                        <a:pt x="46" y="574"/>
                      </a:lnTo>
                      <a:lnTo>
                        <a:pt x="46" y="0"/>
                      </a:lnTo>
                      <a:lnTo>
                        <a:pt x="0" y="46"/>
                      </a:lnTo>
                      <a:lnTo>
                        <a:pt x="0" y="618"/>
                      </a:lnTo>
                      <a:lnTo>
                        <a:pt x="0" y="618"/>
                      </a:lnTo>
                      <a:lnTo>
                        <a:pt x="0" y="618"/>
                      </a:lnTo>
                      <a:lnTo>
                        <a:pt x="0" y="618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6"/>
                <p:cNvSpPr>
                  <a:spLocks noEditPoints="1"/>
                </p:cNvSpPr>
                <p:nvPr/>
              </p:nvSpPr>
              <p:spPr bwMode="auto">
                <a:xfrm>
                  <a:off x="1510" y="1139"/>
                  <a:ext cx="50" cy="622"/>
                </a:xfrm>
                <a:custGeom>
                  <a:avLst/>
                  <a:gdLst>
                    <a:gd name="T0" fmla="*/ 1 w 25"/>
                    <a:gd name="T1" fmla="*/ 23 h 309"/>
                    <a:gd name="T2" fmla="*/ 0 w 25"/>
                    <a:gd name="T3" fmla="*/ 24 h 309"/>
                    <a:gd name="T4" fmla="*/ 0 w 25"/>
                    <a:gd name="T5" fmla="*/ 308 h 309"/>
                    <a:gd name="T6" fmla="*/ 2 w 25"/>
                    <a:gd name="T7" fmla="*/ 309 h 309"/>
                    <a:gd name="T8" fmla="*/ 24 w 25"/>
                    <a:gd name="T9" fmla="*/ 286 h 309"/>
                    <a:gd name="T10" fmla="*/ 25 w 25"/>
                    <a:gd name="T11" fmla="*/ 286 h 309"/>
                    <a:gd name="T12" fmla="*/ 25 w 25"/>
                    <a:gd name="T13" fmla="*/ 1 h 309"/>
                    <a:gd name="T14" fmla="*/ 23 w 25"/>
                    <a:gd name="T15" fmla="*/ 0 h 309"/>
                    <a:gd name="T16" fmla="*/ 1 w 25"/>
                    <a:gd name="T17" fmla="*/ 23 h 309"/>
                    <a:gd name="T18" fmla="*/ 23 w 25"/>
                    <a:gd name="T19" fmla="*/ 3 h 309"/>
                    <a:gd name="T20" fmla="*/ 23 w 25"/>
                    <a:gd name="T21" fmla="*/ 285 h 309"/>
                    <a:gd name="T22" fmla="*/ 2 w 25"/>
                    <a:gd name="T23" fmla="*/ 306 h 309"/>
                    <a:gd name="T24" fmla="*/ 2 w 25"/>
                    <a:gd name="T25" fmla="*/ 24 h 309"/>
                    <a:gd name="T26" fmla="*/ 23 w 25"/>
                    <a:gd name="T27" fmla="*/ 3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309">
                      <a:moveTo>
                        <a:pt x="1" y="23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08"/>
                        <a:pt x="0" y="308"/>
                        <a:pt x="0" y="308"/>
                      </a:cubicBezTo>
                      <a:cubicBezTo>
                        <a:pt x="2" y="309"/>
                        <a:pt x="2" y="309"/>
                        <a:pt x="2" y="309"/>
                      </a:cubicBezTo>
                      <a:cubicBezTo>
                        <a:pt x="24" y="286"/>
                        <a:pt x="24" y="286"/>
                        <a:pt x="24" y="286"/>
                      </a:cubicBezTo>
                      <a:cubicBezTo>
                        <a:pt x="25" y="286"/>
                        <a:pt x="25" y="286"/>
                        <a:pt x="25" y="286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lnTo>
                        <a:pt x="1" y="23"/>
                      </a:lnTo>
                      <a:close/>
                      <a:moveTo>
                        <a:pt x="23" y="3"/>
                      </a:moveTo>
                      <a:cubicBezTo>
                        <a:pt x="23" y="8"/>
                        <a:pt x="23" y="284"/>
                        <a:pt x="23" y="285"/>
                      </a:cubicBezTo>
                      <a:cubicBezTo>
                        <a:pt x="22" y="286"/>
                        <a:pt x="5" y="303"/>
                        <a:pt x="2" y="306"/>
                      </a:cubicBezTo>
                      <a:cubicBezTo>
                        <a:pt x="2" y="301"/>
                        <a:pt x="2" y="25"/>
                        <a:pt x="2" y="24"/>
                      </a:cubicBezTo>
                      <a:cubicBezTo>
                        <a:pt x="3" y="23"/>
                        <a:pt x="20" y="6"/>
                        <a:pt x="23" y="3"/>
                      </a:cubicBez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67"/>
                <p:cNvSpPr>
                  <a:spLocks/>
                </p:cNvSpPr>
                <p:nvPr/>
              </p:nvSpPr>
              <p:spPr bwMode="auto">
                <a:xfrm>
                  <a:off x="1175" y="1717"/>
                  <a:ext cx="335" cy="8"/>
                </a:xfrm>
                <a:custGeom>
                  <a:avLst/>
                  <a:gdLst>
                    <a:gd name="T0" fmla="*/ 331 w 335"/>
                    <a:gd name="T1" fmla="*/ 0 h 8"/>
                    <a:gd name="T2" fmla="*/ 0 w 335"/>
                    <a:gd name="T3" fmla="*/ 0 h 8"/>
                    <a:gd name="T4" fmla="*/ 0 w 335"/>
                    <a:gd name="T5" fmla="*/ 8 h 8"/>
                    <a:gd name="T6" fmla="*/ 335 w 335"/>
                    <a:gd name="T7" fmla="*/ 8 h 8"/>
                    <a:gd name="T8" fmla="*/ 335 w 335"/>
                    <a:gd name="T9" fmla="*/ 0 h 8"/>
                    <a:gd name="T10" fmla="*/ 331 w 335"/>
                    <a:gd name="T11" fmla="*/ 0 h 8"/>
                    <a:gd name="T12" fmla="*/ 331 w 335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5" h="8">
                      <a:moveTo>
                        <a:pt x="331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335" y="8"/>
                      </a:lnTo>
                      <a:lnTo>
                        <a:pt x="335" y="0"/>
                      </a:lnTo>
                      <a:lnTo>
                        <a:pt x="331" y="0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68"/>
                <p:cNvSpPr>
                  <a:spLocks/>
                </p:cNvSpPr>
                <p:nvPr/>
              </p:nvSpPr>
              <p:spPr bwMode="auto">
                <a:xfrm>
                  <a:off x="1175" y="1342"/>
                  <a:ext cx="335" cy="8"/>
                </a:xfrm>
                <a:custGeom>
                  <a:avLst/>
                  <a:gdLst>
                    <a:gd name="T0" fmla="*/ 331 w 335"/>
                    <a:gd name="T1" fmla="*/ 0 h 8"/>
                    <a:gd name="T2" fmla="*/ 0 w 335"/>
                    <a:gd name="T3" fmla="*/ 0 h 8"/>
                    <a:gd name="T4" fmla="*/ 0 w 335"/>
                    <a:gd name="T5" fmla="*/ 8 h 8"/>
                    <a:gd name="T6" fmla="*/ 335 w 335"/>
                    <a:gd name="T7" fmla="*/ 8 h 8"/>
                    <a:gd name="T8" fmla="*/ 335 w 335"/>
                    <a:gd name="T9" fmla="*/ 0 h 8"/>
                    <a:gd name="T10" fmla="*/ 331 w 335"/>
                    <a:gd name="T11" fmla="*/ 0 h 8"/>
                    <a:gd name="T12" fmla="*/ 331 w 335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5" h="8">
                      <a:moveTo>
                        <a:pt x="331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335" y="8"/>
                      </a:lnTo>
                      <a:lnTo>
                        <a:pt x="335" y="0"/>
                      </a:lnTo>
                      <a:lnTo>
                        <a:pt x="331" y="0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69"/>
                <p:cNvSpPr>
                  <a:spLocks/>
                </p:cNvSpPr>
                <p:nvPr/>
              </p:nvSpPr>
              <p:spPr bwMode="auto">
                <a:xfrm>
                  <a:off x="1173" y="1715"/>
                  <a:ext cx="339" cy="8"/>
                </a:xfrm>
                <a:custGeom>
                  <a:avLst/>
                  <a:gdLst>
                    <a:gd name="T0" fmla="*/ 335 w 339"/>
                    <a:gd name="T1" fmla="*/ 0 h 8"/>
                    <a:gd name="T2" fmla="*/ 0 w 339"/>
                    <a:gd name="T3" fmla="*/ 0 h 8"/>
                    <a:gd name="T4" fmla="*/ 0 w 339"/>
                    <a:gd name="T5" fmla="*/ 8 h 8"/>
                    <a:gd name="T6" fmla="*/ 339 w 339"/>
                    <a:gd name="T7" fmla="*/ 8 h 8"/>
                    <a:gd name="T8" fmla="*/ 339 w 339"/>
                    <a:gd name="T9" fmla="*/ 0 h 8"/>
                    <a:gd name="T10" fmla="*/ 335 w 339"/>
                    <a:gd name="T11" fmla="*/ 0 h 8"/>
                    <a:gd name="T12" fmla="*/ 335 w 339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9" h="8">
                      <a:moveTo>
                        <a:pt x="335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339" y="8"/>
                      </a:lnTo>
                      <a:lnTo>
                        <a:pt x="339" y="0"/>
                      </a:lnTo>
                      <a:lnTo>
                        <a:pt x="335" y="0"/>
                      </a:ln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0"/>
                <p:cNvSpPr>
                  <a:spLocks/>
                </p:cNvSpPr>
                <p:nvPr/>
              </p:nvSpPr>
              <p:spPr bwMode="auto">
                <a:xfrm>
                  <a:off x="1175" y="1340"/>
                  <a:ext cx="339" cy="8"/>
                </a:xfrm>
                <a:custGeom>
                  <a:avLst/>
                  <a:gdLst>
                    <a:gd name="T0" fmla="*/ 333 w 339"/>
                    <a:gd name="T1" fmla="*/ 0 h 8"/>
                    <a:gd name="T2" fmla="*/ 0 w 339"/>
                    <a:gd name="T3" fmla="*/ 0 h 8"/>
                    <a:gd name="T4" fmla="*/ 0 w 339"/>
                    <a:gd name="T5" fmla="*/ 8 h 8"/>
                    <a:gd name="T6" fmla="*/ 339 w 339"/>
                    <a:gd name="T7" fmla="*/ 8 h 8"/>
                    <a:gd name="T8" fmla="*/ 339 w 339"/>
                    <a:gd name="T9" fmla="*/ 0 h 8"/>
                    <a:gd name="T10" fmla="*/ 333 w 339"/>
                    <a:gd name="T11" fmla="*/ 0 h 8"/>
                    <a:gd name="T12" fmla="*/ 333 w 339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9" h="8">
                      <a:moveTo>
                        <a:pt x="333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339" y="8"/>
                      </a:lnTo>
                      <a:lnTo>
                        <a:pt x="339" y="0"/>
                      </a:lnTo>
                      <a:lnTo>
                        <a:pt x="333" y="0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1"/>
                <p:cNvSpPr>
                  <a:spLocks/>
                </p:cNvSpPr>
                <p:nvPr/>
              </p:nvSpPr>
              <p:spPr bwMode="auto">
                <a:xfrm>
                  <a:off x="1191" y="1218"/>
                  <a:ext cx="155" cy="76"/>
                </a:xfrm>
                <a:custGeom>
                  <a:avLst/>
                  <a:gdLst>
                    <a:gd name="T0" fmla="*/ 76 w 77"/>
                    <a:gd name="T1" fmla="*/ 0 h 38"/>
                    <a:gd name="T2" fmla="*/ 1 w 77"/>
                    <a:gd name="T3" fmla="*/ 0 h 38"/>
                    <a:gd name="T4" fmla="*/ 0 w 77"/>
                    <a:gd name="T5" fmla="*/ 2 h 38"/>
                    <a:gd name="T6" fmla="*/ 0 w 77"/>
                    <a:gd name="T7" fmla="*/ 38 h 38"/>
                    <a:gd name="T8" fmla="*/ 2 w 77"/>
                    <a:gd name="T9" fmla="*/ 38 h 38"/>
                    <a:gd name="T10" fmla="*/ 2 w 77"/>
                    <a:gd name="T11" fmla="*/ 3 h 38"/>
                    <a:gd name="T12" fmla="*/ 77 w 77"/>
                    <a:gd name="T13" fmla="*/ 3 h 38"/>
                    <a:gd name="T14" fmla="*/ 77 w 77"/>
                    <a:gd name="T15" fmla="*/ 0 h 38"/>
                    <a:gd name="T16" fmla="*/ 76 w 77"/>
                    <a:gd name="T1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38">
                      <a:moveTo>
                        <a:pt x="7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2" y="4"/>
                        <a:pt x="2" y="3"/>
                      </a:cubicBezTo>
                      <a:cubicBezTo>
                        <a:pt x="4" y="3"/>
                        <a:pt x="77" y="3"/>
                        <a:pt x="77" y="3"/>
                      </a:cubicBezTo>
                      <a:cubicBezTo>
                        <a:pt x="77" y="0"/>
                        <a:pt x="77" y="0"/>
                        <a:pt x="77" y="0"/>
                      </a:cubicBez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AA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2"/>
                <p:cNvSpPr>
                  <a:spLocks/>
                </p:cNvSpPr>
                <p:nvPr/>
              </p:nvSpPr>
              <p:spPr bwMode="auto">
                <a:xfrm>
                  <a:off x="1219" y="1375"/>
                  <a:ext cx="65" cy="157"/>
                </a:xfrm>
                <a:custGeom>
                  <a:avLst/>
                  <a:gdLst>
                    <a:gd name="T0" fmla="*/ 23 w 65"/>
                    <a:gd name="T1" fmla="*/ 157 h 157"/>
                    <a:gd name="T2" fmla="*/ 23 w 65"/>
                    <a:gd name="T3" fmla="*/ 40 h 157"/>
                    <a:gd name="T4" fmla="*/ 0 w 65"/>
                    <a:gd name="T5" fmla="*/ 40 h 157"/>
                    <a:gd name="T6" fmla="*/ 33 w 65"/>
                    <a:gd name="T7" fmla="*/ 0 h 157"/>
                    <a:gd name="T8" fmla="*/ 65 w 65"/>
                    <a:gd name="T9" fmla="*/ 40 h 157"/>
                    <a:gd name="T10" fmla="*/ 41 w 65"/>
                    <a:gd name="T11" fmla="*/ 40 h 157"/>
                    <a:gd name="T12" fmla="*/ 41 w 65"/>
                    <a:gd name="T13" fmla="*/ 130 h 157"/>
                    <a:gd name="T14" fmla="*/ 23 w 65"/>
                    <a:gd name="T15" fmla="*/ 157 h 157"/>
                    <a:gd name="T16" fmla="*/ 23 w 65"/>
                    <a:gd name="T17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157">
                      <a:moveTo>
                        <a:pt x="23" y="157"/>
                      </a:moveTo>
                      <a:lnTo>
                        <a:pt x="23" y="40"/>
                      </a:lnTo>
                      <a:lnTo>
                        <a:pt x="0" y="40"/>
                      </a:lnTo>
                      <a:lnTo>
                        <a:pt x="33" y="0"/>
                      </a:lnTo>
                      <a:lnTo>
                        <a:pt x="65" y="40"/>
                      </a:lnTo>
                      <a:lnTo>
                        <a:pt x="41" y="40"/>
                      </a:lnTo>
                      <a:lnTo>
                        <a:pt x="41" y="130"/>
                      </a:lnTo>
                      <a:lnTo>
                        <a:pt x="23" y="157"/>
                      </a:lnTo>
                      <a:lnTo>
                        <a:pt x="23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73"/>
                <p:cNvSpPr>
                  <a:spLocks/>
                </p:cNvSpPr>
                <p:nvPr/>
              </p:nvSpPr>
              <p:spPr bwMode="auto">
                <a:xfrm>
                  <a:off x="1340" y="1405"/>
                  <a:ext cx="157" cy="64"/>
                </a:xfrm>
                <a:custGeom>
                  <a:avLst/>
                  <a:gdLst>
                    <a:gd name="T0" fmla="*/ 0 w 157"/>
                    <a:gd name="T1" fmla="*/ 22 h 64"/>
                    <a:gd name="T2" fmla="*/ 117 w 157"/>
                    <a:gd name="T3" fmla="*/ 22 h 64"/>
                    <a:gd name="T4" fmla="*/ 117 w 157"/>
                    <a:gd name="T5" fmla="*/ 0 h 64"/>
                    <a:gd name="T6" fmla="*/ 157 w 157"/>
                    <a:gd name="T7" fmla="*/ 32 h 64"/>
                    <a:gd name="T8" fmla="*/ 117 w 157"/>
                    <a:gd name="T9" fmla="*/ 64 h 64"/>
                    <a:gd name="T10" fmla="*/ 117 w 157"/>
                    <a:gd name="T11" fmla="*/ 40 h 64"/>
                    <a:gd name="T12" fmla="*/ 27 w 157"/>
                    <a:gd name="T13" fmla="*/ 40 h 64"/>
                    <a:gd name="T14" fmla="*/ 0 w 157"/>
                    <a:gd name="T15" fmla="*/ 22 h 64"/>
                    <a:gd name="T16" fmla="*/ 0 w 157"/>
                    <a:gd name="T17" fmla="*/ 2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64">
                      <a:moveTo>
                        <a:pt x="0" y="22"/>
                      </a:moveTo>
                      <a:lnTo>
                        <a:pt x="117" y="22"/>
                      </a:lnTo>
                      <a:lnTo>
                        <a:pt x="117" y="0"/>
                      </a:lnTo>
                      <a:lnTo>
                        <a:pt x="157" y="32"/>
                      </a:lnTo>
                      <a:lnTo>
                        <a:pt x="117" y="64"/>
                      </a:lnTo>
                      <a:lnTo>
                        <a:pt x="117" y="40"/>
                      </a:lnTo>
                      <a:lnTo>
                        <a:pt x="27" y="40"/>
                      </a:lnTo>
                      <a:lnTo>
                        <a:pt x="0" y="2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74"/>
                <p:cNvSpPr>
                  <a:spLocks/>
                </p:cNvSpPr>
                <p:nvPr/>
              </p:nvSpPr>
              <p:spPr bwMode="auto">
                <a:xfrm>
                  <a:off x="1399" y="1532"/>
                  <a:ext cx="64" cy="157"/>
                </a:xfrm>
                <a:custGeom>
                  <a:avLst/>
                  <a:gdLst>
                    <a:gd name="T0" fmla="*/ 42 w 64"/>
                    <a:gd name="T1" fmla="*/ 0 h 157"/>
                    <a:gd name="T2" fmla="*/ 42 w 64"/>
                    <a:gd name="T3" fmla="*/ 116 h 157"/>
                    <a:gd name="T4" fmla="*/ 64 w 64"/>
                    <a:gd name="T5" fmla="*/ 116 h 157"/>
                    <a:gd name="T6" fmla="*/ 32 w 64"/>
                    <a:gd name="T7" fmla="*/ 157 h 157"/>
                    <a:gd name="T8" fmla="*/ 0 w 64"/>
                    <a:gd name="T9" fmla="*/ 116 h 157"/>
                    <a:gd name="T10" fmla="*/ 24 w 64"/>
                    <a:gd name="T11" fmla="*/ 116 h 157"/>
                    <a:gd name="T12" fmla="*/ 24 w 64"/>
                    <a:gd name="T13" fmla="*/ 26 h 157"/>
                    <a:gd name="T14" fmla="*/ 22 w 64"/>
                    <a:gd name="T15" fmla="*/ 26 h 157"/>
                    <a:gd name="T16" fmla="*/ 42 w 64"/>
                    <a:gd name="T17" fmla="*/ 0 h 157"/>
                    <a:gd name="T18" fmla="*/ 42 w 64"/>
                    <a:gd name="T19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" h="157">
                      <a:moveTo>
                        <a:pt x="42" y="0"/>
                      </a:moveTo>
                      <a:lnTo>
                        <a:pt x="42" y="116"/>
                      </a:lnTo>
                      <a:lnTo>
                        <a:pt x="64" y="116"/>
                      </a:lnTo>
                      <a:lnTo>
                        <a:pt x="32" y="157"/>
                      </a:lnTo>
                      <a:lnTo>
                        <a:pt x="0" y="116"/>
                      </a:lnTo>
                      <a:lnTo>
                        <a:pt x="24" y="116"/>
                      </a:lnTo>
                      <a:lnTo>
                        <a:pt x="24" y="26"/>
                      </a:lnTo>
                      <a:lnTo>
                        <a:pt x="22" y="26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75"/>
                <p:cNvSpPr>
                  <a:spLocks/>
                </p:cNvSpPr>
                <p:nvPr/>
              </p:nvSpPr>
              <p:spPr bwMode="auto">
                <a:xfrm>
                  <a:off x="1187" y="1594"/>
                  <a:ext cx="155" cy="64"/>
                </a:xfrm>
                <a:custGeom>
                  <a:avLst/>
                  <a:gdLst>
                    <a:gd name="T0" fmla="*/ 155 w 155"/>
                    <a:gd name="T1" fmla="*/ 40 h 64"/>
                    <a:gd name="T2" fmla="*/ 38 w 155"/>
                    <a:gd name="T3" fmla="*/ 40 h 64"/>
                    <a:gd name="T4" fmla="*/ 38 w 155"/>
                    <a:gd name="T5" fmla="*/ 64 h 64"/>
                    <a:gd name="T6" fmla="*/ 0 w 155"/>
                    <a:gd name="T7" fmla="*/ 32 h 64"/>
                    <a:gd name="T8" fmla="*/ 38 w 155"/>
                    <a:gd name="T9" fmla="*/ 0 h 64"/>
                    <a:gd name="T10" fmla="*/ 38 w 155"/>
                    <a:gd name="T11" fmla="*/ 24 h 64"/>
                    <a:gd name="T12" fmla="*/ 129 w 155"/>
                    <a:gd name="T13" fmla="*/ 24 h 64"/>
                    <a:gd name="T14" fmla="*/ 155 w 155"/>
                    <a:gd name="T15" fmla="*/ 40 h 64"/>
                    <a:gd name="T16" fmla="*/ 155 w 155"/>
                    <a:gd name="T17" fmla="*/ 4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64">
                      <a:moveTo>
                        <a:pt x="155" y="40"/>
                      </a:moveTo>
                      <a:lnTo>
                        <a:pt x="38" y="40"/>
                      </a:lnTo>
                      <a:lnTo>
                        <a:pt x="38" y="64"/>
                      </a:lnTo>
                      <a:lnTo>
                        <a:pt x="0" y="32"/>
                      </a:lnTo>
                      <a:lnTo>
                        <a:pt x="38" y="0"/>
                      </a:lnTo>
                      <a:lnTo>
                        <a:pt x="38" y="24"/>
                      </a:lnTo>
                      <a:lnTo>
                        <a:pt x="129" y="24"/>
                      </a:lnTo>
                      <a:lnTo>
                        <a:pt x="155" y="40"/>
                      </a:lnTo>
                      <a:lnTo>
                        <a:pt x="155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76"/>
                <p:cNvSpPr>
                  <a:spLocks noEditPoints="1"/>
                </p:cNvSpPr>
                <p:nvPr/>
              </p:nvSpPr>
              <p:spPr bwMode="auto">
                <a:xfrm>
                  <a:off x="1244" y="1427"/>
                  <a:ext cx="197" cy="207"/>
                </a:xfrm>
                <a:custGeom>
                  <a:avLst/>
                  <a:gdLst>
                    <a:gd name="T0" fmla="*/ 0 w 98"/>
                    <a:gd name="T1" fmla="*/ 52 h 103"/>
                    <a:gd name="T2" fmla="*/ 49 w 98"/>
                    <a:gd name="T3" fmla="*/ 103 h 103"/>
                    <a:gd name="T4" fmla="*/ 98 w 98"/>
                    <a:gd name="T5" fmla="*/ 52 h 103"/>
                    <a:gd name="T6" fmla="*/ 49 w 98"/>
                    <a:gd name="T7" fmla="*/ 0 h 103"/>
                    <a:gd name="T8" fmla="*/ 0 w 98"/>
                    <a:gd name="T9" fmla="*/ 52 h 103"/>
                    <a:gd name="T10" fmla="*/ 8 w 98"/>
                    <a:gd name="T11" fmla="*/ 52 h 103"/>
                    <a:gd name="T12" fmla="*/ 49 w 98"/>
                    <a:gd name="T13" fmla="*/ 8 h 103"/>
                    <a:gd name="T14" fmla="*/ 90 w 98"/>
                    <a:gd name="T15" fmla="*/ 52 h 103"/>
                    <a:gd name="T16" fmla="*/ 49 w 98"/>
                    <a:gd name="T17" fmla="*/ 95 h 103"/>
                    <a:gd name="T18" fmla="*/ 8 w 98"/>
                    <a:gd name="T19" fmla="*/ 52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8" h="103">
                      <a:moveTo>
                        <a:pt x="0" y="52"/>
                      </a:moveTo>
                      <a:cubicBezTo>
                        <a:pt x="0" y="80"/>
                        <a:pt x="22" y="103"/>
                        <a:pt x="49" y="103"/>
                      </a:cubicBezTo>
                      <a:cubicBezTo>
                        <a:pt x="76" y="103"/>
                        <a:pt x="98" y="80"/>
                        <a:pt x="98" y="52"/>
                      </a:cubicBezTo>
                      <a:cubicBezTo>
                        <a:pt x="98" y="23"/>
                        <a:pt x="76" y="0"/>
                        <a:pt x="49" y="0"/>
                      </a:cubicBezTo>
                      <a:cubicBezTo>
                        <a:pt x="22" y="0"/>
                        <a:pt x="0" y="23"/>
                        <a:pt x="0" y="52"/>
                      </a:cubicBezTo>
                      <a:close/>
                      <a:moveTo>
                        <a:pt x="8" y="52"/>
                      </a:moveTo>
                      <a:cubicBezTo>
                        <a:pt x="8" y="27"/>
                        <a:pt x="26" y="8"/>
                        <a:pt x="49" y="8"/>
                      </a:cubicBezTo>
                      <a:cubicBezTo>
                        <a:pt x="71" y="8"/>
                        <a:pt x="90" y="27"/>
                        <a:pt x="90" y="52"/>
                      </a:cubicBezTo>
                      <a:cubicBezTo>
                        <a:pt x="90" y="75"/>
                        <a:pt x="71" y="95"/>
                        <a:pt x="49" y="95"/>
                      </a:cubicBezTo>
                      <a:cubicBezTo>
                        <a:pt x="26" y="95"/>
                        <a:pt x="8" y="75"/>
                        <a:pt x="8" y="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77"/>
                <p:cNvSpPr>
                  <a:spLocks/>
                </p:cNvSpPr>
                <p:nvPr/>
              </p:nvSpPr>
              <p:spPr bwMode="auto">
                <a:xfrm>
                  <a:off x="1223" y="1379"/>
                  <a:ext cx="63" cy="157"/>
                </a:xfrm>
                <a:custGeom>
                  <a:avLst/>
                  <a:gdLst>
                    <a:gd name="T0" fmla="*/ 23 w 63"/>
                    <a:gd name="T1" fmla="*/ 157 h 157"/>
                    <a:gd name="T2" fmla="*/ 23 w 63"/>
                    <a:gd name="T3" fmla="*/ 38 h 157"/>
                    <a:gd name="T4" fmla="*/ 0 w 63"/>
                    <a:gd name="T5" fmla="*/ 38 h 157"/>
                    <a:gd name="T6" fmla="*/ 33 w 63"/>
                    <a:gd name="T7" fmla="*/ 0 h 157"/>
                    <a:gd name="T8" fmla="*/ 63 w 63"/>
                    <a:gd name="T9" fmla="*/ 38 h 157"/>
                    <a:gd name="T10" fmla="*/ 39 w 63"/>
                    <a:gd name="T11" fmla="*/ 38 h 157"/>
                    <a:gd name="T12" fmla="*/ 39 w 63"/>
                    <a:gd name="T13" fmla="*/ 130 h 157"/>
                    <a:gd name="T14" fmla="*/ 23 w 63"/>
                    <a:gd name="T15" fmla="*/ 157 h 157"/>
                    <a:gd name="T16" fmla="*/ 23 w 63"/>
                    <a:gd name="T17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" h="157">
                      <a:moveTo>
                        <a:pt x="23" y="157"/>
                      </a:moveTo>
                      <a:lnTo>
                        <a:pt x="23" y="38"/>
                      </a:lnTo>
                      <a:lnTo>
                        <a:pt x="0" y="38"/>
                      </a:lnTo>
                      <a:lnTo>
                        <a:pt x="33" y="0"/>
                      </a:lnTo>
                      <a:lnTo>
                        <a:pt x="63" y="38"/>
                      </a:lnTo>
                      <a:lnTo>
                        <a:pt x="39" y="38"/>
                      </a:lnTo>
                      <a:lnTo>
                        <a:pt x="39" y="130"/>
                      </a:lnTo>
                      <a:lnTo>
                        <a:pt x="23" y="157"/>
                      </a:lnTo>
                      <a:lnTo>
                        <a:pt x="23" y="1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78"/>
                <p:cNvSpPr>
                  <a:spLocks/>
                </p:cNvSpPr>
                <p:nvPr/>
              </p:nvSpPr>
              <p:spPr bwMode="auto">
                <a:xfrm>
                  <a:off x="1344" y="1409"/>
                  <a:ext cx="155" cy="64"/>
                </a:xfrm>
                <a:custGeom>
                  <a:avLst/>
                  <a:gdLst>
                    <a:gd name="T0" fmla="*/ 0 w 155"/>
                    <a:gd name="T1" fmla="*/ 22 h 64"/>
                    <a:gd name="T2" fmla="*/ 117 w 155"/>
                    <a:gd name="T3" fmla="*/ 22 h 64"/>
                    <a:gd name="T4" fmla="*/ 117 w 155"/>
                    <a:gd name="T5" fmla="*/ 0 h 64"/>
                    <a:gd name="T6" fmla="*/ 155 w 155"/>
                    <a:gd name="T7" fmla="*/ 32 h 64"/>
                    <a:gd name="T8" fmla="*/ 117 w 155"/>
                    <a:gd name="T9" fmla="*/ 64 h 64"/>
                    <a:gd name="T10" fmla="*/ 117 w 155"/>
                    <a:gd name="T11" fmla="*/ 40 h 64"/>
                    <a:gd name="T12" fmla="*/ 27 w 155"/>
                    <a:gd name="T13" fmla="*/ 40 h 64"/>
                    <a:gd name="T14" fmla="*/ 0 w 155"/>
                    <a:gd name="T15" fmla="*/ 22 h 64"/>
                    <a:gd name="T16" fmla="*/ 0 w 155"/>
                    <a:gd name="T17" fmla="*/ 2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64">
                      <a:moveTo>
                        <a:pt x="0" y="22"/>
                      </a:moveTo>
                      <a:lnTo>
                        <a:pt x="117" y="22"/>
                      </a:lnTo>
                      <a:lnTo>
                        <a:pt x="117" y="0"/>
                      </a:lnTo>
                      <a:lnTo>
                        <a:pt x="155" y="32"/>
                      </a:lnTo>
                      <a:lnTo>
                        <a:pt x="117" y="64"/>
                      </a:lnTo>
                      <a:lnTo>
                        <a:pt x="117" y="40"/>
                      </a:lnTo>
                      <a:lnTo>
                        <a:pt x="27" y="40"/>
                      </a:lnTo>
                      <a:lnTo>
                        <a:pt x="0" y="2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79"/>
                <p:cNvSpPr>
                  <a:spLocks/>
                </p:cNvSpPr>
                <p:nvPr/>
              </p:nvSpPr>
              <p:spPr bwMode="auto">
                <a:xfrm>
                  <a:off x="1403" y="1536"/>
                  <a:ext cx="64" cy="155"/>
                </a:xfrm>
                <a:custGeom>
                  <a:avLst/>
                  <a:gdLst>
                    <a:gd name="T0" fmla="*/ 40 w 64"/>
                    <a:gd name="T1" fmla="*/ 0 h 155"/>
                    <a:gd name="T2" fmla="*/ 40 w 64"/>
                    <a:gd name="T3" fmla="*/ 116 h 155"/>
                    <a:gd name="T4" fmla="*/ 64 w 64"/>
                    <a:gd name="T5" fmla="*/ 116 h 155"/>
                    <a:gd name="T6" fmla="*/ 32 w 64"/>
                    <a:gd name="T7" fmla="*/ 155 h 155"/>
                    <a:gd name="T8" fmla="*/ 0 w 64"/>
                    <a:gd name="T9" fmla="*/ 116 h 155"/>
                    <a:gd name="T10" fmla="*/ 24 w 64"/>
                    <a:gd name="T11" fmla="*/ 116 h 155"/>
                    <a:gd name="T12" fmla="*/ 24 w 64"/>
                    <a:gd name="T13" fmla="*/ 24 h 155"/>
                    <a:gd name="T14" fmla="*/ 20 w 64"/>
                    <a:gd name="T15" fmla="*/ 24 h 155"/>
                    <a:gd name="T16" fmla="*/ 40 w 64"/>
                    <a:gd name="T17" fmla="*/ 0 h 155"/>
                    <a:gd name="T18" fmla="*/ 40 w 64"/>
                    <a:gd name="T1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" h="155">
                      <a:moveTo>
                        <a:pt x="40" y="0"/>
                      </a:moveTo>
                      <a:lnTo>
                        <a:pt x="40" y="116"/>
                      </a:lnTo>
                      <a:lnTo>
                        <a:pt x="64" y="116"/>
                      </a:lnTo>
                      <a:lnTo>
                        <a:pt x="32" y="155"/>
                      </a:lnTo>
                      <a:lnTo>
                        <a:pt x="0" y="116"/>
                      </a:lnTo>
                      <a:lnTo>
                        <a:pt x="24" y="116"/>
                      </a:lnTo>
                      <a:lnTo>
                        <a:pt x="24" y="24"/>
                      </a:lnTo>
                      <a:lnTo>
                        <a:pt x="20" y="24"/>
                      </a:lnTo>
                      <a:lnTo>
                        <a:pt x="40" y="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80"/>
                <p:cNvSpPr>
                  <a:spLocks/>
                </p:cNvSpPr>
                <p:nvPr/>
              </p:nvSpPr>
              <p:spPr bwMode="auto">
                <a:xfrm>
                  <a:off x="1189" y="1598"/>
                  <a:ext cx="157" cy="64"/>
                </a:xfrm>
                <a:custGeom>
                  <a:avLst/>
                  <a:gdLst>
                    <a:gd name="T0" fmla="*/ 157 w 157"/>
                    <a:gd name="T1" fmla="*/ 40 h 64"/>
                    <a:gd name="T2" fmla="*/ 41 w 157"/>
                    <a:gd name="T3" fmla="*/ 40 h 64"/>
                    <a:gd name="T4" fmla="*/ 41 w 157"/>
                    <a:gd name="T5" fmla="*/ 64 h 64"/>
                    <a:gd name="T6" fmla="*/ 0 w 157"/>
                    <a:gd name="T7" fmla="*/ 30 h 64"/>
                    <a:gd name="T8" fmla="*/ 41 w 157"/>
                    <a:gd name="T9" fmla="*/ 0 h 64"/>
                    <a:gd name="T10" fmla="*/ 41 w 157"/>
                    <a:gd name="T11" fmla="*/ 24 h 64"/>
                    <a:gd name="T12" fmla="*/ 131 w 157"/>
                    <a:gd name="T13" fmla="*/ 24 h 64"/>
                    <a:gd name="T14" fmla="*/ 157 w 157"/>
                    <a:gd name="T15" fmla="*/ 40 h 64"/>
                    <a:gd name="T16" fmla="*/ 157 w 157"/>
                    <a:gd name="T17" fmla="*/ 4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64">
                      <a:moveTo>
                        <a:pt x="157" y="40"/>
                      </a:moveTo>
                      <a:lnTo>
                        <a:pt x="41" y="40"/>
                      </a:lnTo>
                      <a:lnTo>
                        <a:pt x="41" y="64"/>
                      </a:lnTo>
                      <a:lnTo>
                        <a:pt x="0" y="30"/>
                      </a:lnTo>
                      <a:lnTo>
                        <a:pt x="41" y="0"/>
                      </a:lnTo>
                      <a:lnTo>
                        <a:pt x="41" y="24"/>
                      </a:lnTo>
                      <a:lnTo>
                        <a:pt x="131" y="24"/>
                      </a:lnTo>
                      <a:lnTo>
                        <a:pt x="157" y="40"/>
                      </a:lnTo>
                      <a:lnTo>
                        <a:pt x="157" y="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81"/>
                <p:cNvSpPr>
                  <a:spLocks noEditPoints="1"/>
                </p:cNvSpPr>
                <p:nvPr/>
              </p:nvSpPr>
              <p:spPr bwMode="auto">
                <a:xfrm>
                  <a:off x="1246" y="1431"/>
                  <a:ext cx="197" cy="207"/>
                </a:xfrm>
                <a:custGeom>
                  <a:avLst/>
                  <a:gdLst>
                    <a:gd name="T0" fmla="*/ 0 w 98"/>
                    <a:gd name="T1" fmla="*/ 51 h 103"/>
                    <a:gd name="T2" fmla="*/ 49 w 98"/>
                    <a:gd name="T3" fmla="*/ 103 h 103"/>
                    <a:gd name="T4" fmla="*/ 98 w 98"/>
                    <a:gd name="T5" fmla="*/ 51 h 103"/>
                    <a:gd name="T6" fmla="*/ 49 w 98"/>
                    <a:gd name="T7" fmla="*/ 0 h 103"/>
                    <a:gd name="T8" fmla="*/ 0 w 98"/>
                    <a:gd name="T9" fmla="*/ 51 h 103"/>
                    <a:gd name="T10" fmla="*/ 8 w 98"/>
                    <a:gd name="T11" fmla="*/ 51 h 103"/>
                    <a:gd name="T12" fmla="*/ 49 w 98"/>
                    <a:gd name="T13" fmla="*/ 8 h 103"/>
                    <a:gd name="T14" fmla="*/ 90 w 98"/>
                    <a:gd name="T15" fmla="*/ 51 h 103"/>
                    <a:gd name="T16" fmla="*/ 49 w 98"/>
                    <a:gd name="T17" fmla="*/ 95 h 103"/>
                    <a:gd name="T18" fmla="*/ 8 w 98"/>
                    <a:gd name="T19" fmla="*/ 5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8" h="103">
                      <a:moveTo>
                        <a:pt x="0" y="51"/>
                      </a:moveTo>
                      <a:cubicBezTo>
                        <a:pt x="0" y="80"/>
                        <a:pt x="22" y="103"/>
                        <a:pt x="49" y="103"/>
                      </a:cubicBezTo>
                      <a:cubicBezTo>
                        <a:pt x="76" y="103"/>
                        <a:pt x="98" y="80"/>
                        <a:pt x="98" y="51"/>
                      </a:cubicBezTo>
                      <a:cubicBezTo>
                        <a:pt x="98" y="23"/>
                        <a:pt x="76" y="0"/>
                        <a:pt x="49" y="0"/>
                      </a:cubicBezTo>
                      <a:cubicBezTo>
                        <a:pt x="22" y="0"/>
                        <a:pt x="0" y="23"/>
                        <a:pt x="0" y="51"/>
                      </a:cubicBezTo>
                      <a:close/>
                      <a:moveTo>
                        <a:pt x="8" y="51"/>
                      </a:moveTo>
                      <a:cubicBezTo>
                        <a:pt x="8" y="27"/>
                        <a:pt x="27" y="8"/>
                        <a:pt x="49" y="8"/>
                      </a:cubicBezTo>
                      <a:cubicBezTo>
                        <a:pt x="72" y="8"/>
                        <a:pt x="90" y="27"/>
                        <a:pt x="90" y="51"/>
                      </a:cubicBezTo>
                      <a:cubicBezTo>
                        <a:pt x="90" y="75"/>
                        <a:pt x="72" y="95"/>
                        <a:pt x="49" y="95"/>
                      </a:cubicBezTo>
                      <a:cubicBezTo>
                        <a:pt x="27" y="95"/>
                        <a:pt x="8" y="75"/>
                        <a:pt x="8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65" name="Group 182"/>
                <p:cNvGrpSpPr>
                  <a:grpSpLocks noChangeAspect="1"/>
                </p:cNvGrpSpPr>
                <p:nvPr/>
              </p:nvGrpSpPr>
              <p:grpSpPr bwMode="auto">
                <a:xfrm>
                  <a:off x="1274" y="1494"/>
                  <a:ext cx="141" cy="77"/>
                  <a:chOff x="2628" y="2023"/>
                  <a:chExt cx="503" cy="276"/>
                </a:xfrm>
              </p:grpSpPr>
              <p:sp>
                <p:nvSpPr>
                  <p:cNvPr id="469" name="AutoShape 18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628" y="2023"/>
                    <a:ext cx="503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184"/>
                  <p:cNvSpPr>
                    <a:spLocks/>
                  </p:cNvSpPr>
                  <p:nvPr/>
                </p:nvSpPr>
                <p:spPr bwMode="auto">
                  <a:xfrm>
                    <a:off x="2628" y="2023"/>
                    <a:ext cx="234" cy="276"/>
                  </a:xfrm>
                  <a:custGeom>
                    <a:avLst/>
                    <a:gdLst>
                      <a:gd name="T0" fmla="*/ 85 w 99"/>
                      <a:gd name="T1" fmla="*/ 75 h 117"/>
                      <a:gd name="T2" fmla="*/ 99 w 99"/>
                      <a:gd name="T3" fmla="*/ 79 h 117"/>
                      <a:gd name="T4" fmla="*/ 83 w 99"/>
                      <a:gd name="T5" fmla="*/ 107 h 117"/>
                      <a:gd name="T6" fmla="*/ 53 w 99"/>
                      <a:gd name="T7" fmla="*/ 117 h 117"/>
                      <a:gd name="T8" fmla="*/ 23 w 99"/>
                      <a:gd name="T9" fmla="*/ 109 h 117"/>
                      <a:gd name="T10" fmla="*/ 6 w 99"/>
                      <a:gd name="T11" fmla="*/ 88 h 117"/>
                      <a:gd name="T12" fmla="*/ 0 w 99"/>
                      <a:gd name="T13" fmla="*/ 58 h 117"/>
                      <a:gd name="T14" fmla="*/ 7 w 99"/>
                      <a:gd name="T15" fmla="*/ 27 h 117"/>
                      <a:gd name="T16" fmla="*/ 26 w 99"/>
                      <a:gd name="T17" fmla="*/ 7 h 117"/>
                      <a:gd name="T18" fmla="*/ 53 w 99"/>
                      <a:gd name="T19" fmla="*/ 0 h 117"/>
                      <a:gd name="T20" fmla="*/ 81 w 99"/>
                      <a:gd name="T21" fmla="*/ 9 h 117"/>
                      <a:gd name="T22" fmla="*/ 98 w 99"/>
                      <a:gd name="T23" fmla="*/ 33 h 117"/>
                      <a:gd name="T24" fmla="*/ 83 w 99"/>
                      <a:gd name="T25" fmla="*/ 36 h 117"/>
                      <a:gd name="T26" fmla="*/ 71 w 99"/>
                      <a:gd name="T27" fmla="*/ 19 h 117"/>
                      <a:gd name="T28" fmla="*/ 53 w 99"/>
                      <a:gd name="T29" fmla="*/ 13 h 117"/>
                      <a:gd name="T30" fmla="*/ 31 w 99"/>
                      <a:gd name="T31" fmla="*/ 19 h 117"/>
                      <a:gd name="T32" fmla="*/ 19 w 99"/>
                      <a:gd name="T33" fmla="*/ 36 h 117"/>
                      <a:gd name="T34" fmla="*/ 15 w 99"/>
                      <a:gd name="T35" fmla="*/ 58 h 117"/>
                      <a:gd name="T36" fmla="*/ 19 w 99"/>
                      <a:gd name="T37" fmla="*/ 83 h 117"/>
                      <a:gd name="T38" fmla="*/ 32 w 99"/>
                      <a:gd name="T39" fmla="*/ 99 h 117"/>
                      <a:gd name="T40" fmla="*/ 52 w 99"/>
                      <a:gd name="T41" fmla="*/ 104 h 117"/>
                      <a:gd name="T42" fmla="*/ 73 w 99"/>
                      <a:gd name="T43" fmla="*/ 97 h 117"/>
                      <a:gd name="T44" fmla="*/ 85 w 99"/>
                      <a:gd name="T45" fmla="*/ 75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9" h="117">
                        <a:moveTo>
                          <a:pt x="85" y="75"/>
                        </a:moveTo>
                        <a:cubicBezTo>
                          <a:pt x="99" y="79"/>
                          <a:pt x="99" y="79"/>
                          <a:pt x="99" y="79"/>
                        </a:cubicBezTo>
                        <a:cubicBezTo>
                          <a:pt x="96" y="91"/>
                          <a:pt x="91" y="101"/>
                          <a:pt x="83" y="107"/>
                        </a:cubicBezTo>
                        <a:cubicBezTo>
                          <a:pt x="74" y="113"/>
                          <a:pt x="65" y="117"/>
                          <a:pt x="53" y="117"/>
                        </a:cubicBezTo>
                        <a:cubicBezTo>
                          <a:pt x="41" y="117"/>
                          <a:pt x="31" y="114"/>
                          <a:pt x="23" y="109"/>
                        </a:cubicBezTo>
                        <a:cubicBezTo>
                          <a:pt x="16" y="104"/>
                          <a:pt x="10" y="97"/>
                          <a:pt x="6" y="88"/>
                        </a:cubicBezTo>
                        <a:cubicBezTo>
                          <a:pt x="2" y="78"/>
                          <a:pt x="0" y="68"/>
                          <a:pt x="0" y="58"/>
                        </a:cubicBezTo>
                        <a:cubicBezTo>
                          <a:pt x="0" y="46"/>
                          <a:pt x="2" y="36"/>
                          <a:pt x="7" y="27"/>
                        </a:cubicBezTo>
                        <a:cubicBezTo>
                          <a:pt x="11" y="18"/>
                          <a:pt x="17" y="12"/>
                          <a:pt x="26" y="7"/>
                        </a:cubicBezTo>
                        <a:cubicBezTo>
                          <a:pt x="34" y="2"/>
                          <a:pt x="43" y="0"/>
                          <a:pt x="53" y="0"/>
                        </a:cubicBezTo>
                        <a:cubicBezTo>
                          <a:pt x="64" y="0"/>
                          <a:pt x="74" y="3"/>
                          <a:pt x="81" y="9"/>
                        </a:cubicBezTo>
                        <a:cubicBezTo>
                          <a:pt x="89" y="15"/>
                          <a:pt x="94" y="23"/>
                          <a:pt x="98" y="33"/>
                        </a:cubicBezTo>
                        <a:cubicBezTo>
                          <a:pt x="83" y="36"/>
                          <a:pt x="83" y="36"/>
                          <a:pt x="83" y="36"/>
                        </a:cubicBezTo>
                        <a:cubicBezTo>
                          <a:pt x="80" y="28"/>
                          <a:pt x="76" y="22"/>
                          <a:pt x="71" y="19"/>
                        </a:cubicBezTo>
                        <a:cubicBezTo>
                          <a:pt x="67" y="15"/>
                          <a:pt x="60" y="13"/>
                          <a:pt x="53" y="13"/>
                        </a:cubicBezTo>
                        <a:cubicBezTo>
                          <a:pt x="44" y="13"/>
                          <a:pt x="37" y="15"/>
                          <a:pt x="31" y="19"/>
                        </a:cubicBezTo>
                        <a:cubicBezTo>
                          <a:pt x="25" y="23"/>
                          <a:pt x="21" y="29"/>
                          <a:pt x="19" y="36"/>
                        </a:cubicBezTo>
                        <a:cubicBezTo>
                          <a:pt x="16" y="43"/>
                          <a:pt x="15" y="50"/>
                          <a:pt x="15" y="58"/>
                        </a:cubicBezTo>
                        <a:cubicBezTo>
                          <a:pt x="15" y="67"/>
                          <a:pt x="17" y="75"/>
                          <a:pt x="19" y="83"/>
                        </a:cubicBezTo>
                        <a:cubicBezTo>
                          <a:pt x="22" y="90"/>
                          <a:pt x="27" y="95"/>
                          <a:pt x="32" y="99"/>
                        </a:cubicBezTo>
                        <a:cubicBezTo>
                          <a:pt x="38" y="102"/>
                          <a:pt x="45" y="104"/>
                          <a:pt x="52" y="104"/>
                        </a:cubicBezTo>
                        <a:cubicBezTo>
                          <a:pt x="60" y="104"/>
                          <a:pt x="67" y="102"/>
                          <a:pt x="73" y="97"/>
                        </a:cubicBezTo>
                        <a:cubicBezTo>
                          <a:pt x="79" y="92"/>
                          <a:pt x="82" y="8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185"/>
                  <p:cNvSpPr>
                    <a:spLocks/>
                  </p:cNvSpPr>
                  <p:nvPr/>
                </p:nvSpPr>
                <p:spPr bwMode="auto">
                  <a:xfrm>
                    <a:off x="2895" y="2023"/>
                    <a:ext cx="236" cy="276"/>
                  </a:xfrm>
                  <a:custGeom>
                    <a:avLst/>
                    <a:gdLst>
                      <a:gd name="T0" fmla="*/ 85 w 100"/>
                      <a:gd name="T1" fmla="*/ 75 h 117"/>
                      <a:gd name="T2" fmla="*/ 100 w 100"/>
                      <a:gd name="T3" fmla="*/ 79 h 117"/>
                      <a:gd name="T4" fmla="*/ 83 w 100"/>
                      <a:gd name="T5" fmla="*/ 107 h 117"/>
                      <a:gd name="T6" fmla="*/ 53 w 100"/>
                      <a:gd name="T7" fmla="*/ 117 h 117"/>
                      <a:gd name="T8" fmla="*/ 24 w 100"/>
                      <a:gd name="T9" fmla="*/ 109 h 117"/>
                      <a:gd name="T10" fmla="*/ 6 w 100"/>
                      <a:gd name="T11" fmla="*/ 88 h 117"/>
                      <a:gd name="T12" fmla="*/ 0 w 100"/>
                      <a:gd name="T13" fmla="*/ 58 h 117"/>
                      <a:gd name="T14" fmla="*/ 7 w 100"/>
                      <a:gd name="T15" fmla="*/ 27 h 117"/>
                      <a:gd name="T16" fmla="*/ 26 w 100"/>
                      <a:gd name="T17" fmla="*/ 7 h 117"/>
                      <a:gd name="T18" fmla="*/ 54 w 100"/>
                      <a:gd name="T19" fmla="*/ 0 h 117"/>
                      <a:gd name="T20" fmla="*/ 82 w 100"/>
                      <a:gd name="T21" fmla="*/ 9 h 117"/>
                      <a:gd name="T22" fmla="*/ 98 w 100"/>
                      <a:gd name="T23" fmla="*/ 33 h 117"/>
                      <a:gd name="T24" fmla="*/ 83 w 100"/>
                      <a:gd name="T25" fmla="*/ 36 h 117"/>
                      <a:gd name="T26" fmla="*/ 72 w 100"/>
                      <a:gd name="T27" fmla="*/ 19 h 117"/>
                      <a:gd name="T28" fmla="*/ 53 w 100"/>
                      <a:gd name="T29" fmla="*/ 13 h 117"/>
                      <a:gd name="T30" fmla="*/ 32 w 100"/>
                      <a:gd name="T31" fmla="*/ 19 h 117"/>
                      <a:gd name="T32" fmla="*/ 19 w 100"/>
                      <a:gd name="T33" fmla="*/ 36 h 117"/>
                      <a:gd name="T34" fmla="*/ 16 w 100"/>
                      <a:gd name="T35" fmla="*/ 58 h 117"/>
                      <a:gd name="T36" fmla="*/ 20 w 100"/>
                      <a:gd name="T37" fmla="*/ 83 h 117"/>
                      <a:gd name="T38" fmla="*/ 33 w 100"/>
                      <a:gd name="T39" fmla="*/ 99 h 117"/>
                      <a:gd name="T40" fmla="*/ 52 w 100"/>
                      <a:gd name="T41" fmla="*/ 104 h 117"/>
                      <a:gd name="T42" fmla="*/ 73 w 100"/>
                      <a:gd name="T43" fmla="*/ 97 h 117"/>
                      <a:gd name="T44" fmla="*/ 85 w 100"/>
                      <a:gd name="T45" fmla="*/ 75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00" h="117">
                        <a:moveTo>
                          <a:pt x="85" y="75"/>
                        </a:moveTo>
                        <a:cubicBezTo>
                          <a:pt x="100" y="79"/>
                          <a:pt x="100" y="79"/>
                          <a:pt x="100" y="79"/>
                        </a:cubicBezTo>
                        <a:cubicBezTo>
                          <a:pt x="97" y="91"/>
                          <a:pt x="91" y="101"/>
                          <a:pt x="83" y="107"/>
                        </a:cubicBezTo>
                        <a:cubicBezTo>
                          <a:pt x="75" y="113"/>
                          <a:pt x="65" y="117"/>
                          <a:pt x="53" y="117"/>
                        </a:cubicBezTo>
                        <a:cubicBezTo>
                          <a:pt x="41" y="117"/>
                          <a:pt x="31" y="114"/>
                          <a:pt x="24" y="109"/>
                        </a:cubicBezTo>
                        <a:cubicBezTo>
                          <a:pt x="16" y="104"/>
                          <a:pt x="10" y="97"/>
                          <a:pt x="6" y="88"/>
                        </a:cubicBezTo>
                        <a:cubicBezTo>
                          <a:pt x="2" y="78"/>
                          <a:pt x="0" y="68"/>
                          <a:pt x="0" y="58"/>
                        </a:cubicBezTo>
                        <a:cubicBezTo>
                          <a:pt x="0" y="46"/>
                          <a:pt x="3" y="36"/>
                          <a:pt x="7" y="27"/>
                        </a:cubicBezTo>
                        <a:cubicBezTo>
                          <a:pt x="12" y="18"/>
                          <a:pt x="18" y="12"/>
                          <a:pt x="26" y="7"/>
                        </a:cubicBezTo>
                        <a:cubicBezTo>
                          <a:pt x="35" y="2"/>
                          <a:pt x="44" y="0"/>
                          <a:pt x="54" y="0"/>
                        </a:cubicBezTo>
                        <a:cubicBezTo>
                          <a:pt x="65" y="0"/>
                          <a:pt x="74" y="3"/>
                          <a:pt x="82" y="9"/>
                        </a:cubicBezTo>
                        <a:cubicBezTo>
                          <a:pt x="90" y="15"/>
                          <a:pt x="95" y="23"/>
                          <a:pt x="98" y="33"/>
                        </a:cubicBezTo>
                        <a:cubicBezTo>
                          <a:pt x="83" y="36"/>
                          <a:pt x="83" y="36"/>
                          <a:pt x="83" y="36"/>
                        </a:cubicBezTo>
                        <a:cubicBezTo>
                          <a:pt x="81" y="28"/>
                          <a:pt x="77" y="22"/>
                          <a:pt x="72" y="19"/>
                        </a:cubicBezTo>
                        <a:cubicBezTo>
                          <a:pt x="67" y="15"/>
                          <a:pt x="61" y="13"/>
                          <a:pt x="53" y="13"/>
                        </a:cubicBezTo>
                        <a:cubicBezTo>
                          <a:pt x="45" y="13"/>
                          <a:pt x="37" y="15"/>
                          <a:pt x="32" y="19"/>
                        </a:cubicBezTo>
                        <a:cubicBezTo>
                          <a:pt x="26" y="23"/>
                          <a:pt x="22" y="29"/>
                          <a:pt x="19" y="36"/>
                        </a:cubicBezTo>
                        <a:cubicBezTo>
                          <a:pt x="17" y="43"/>
                          <a:pt x="16" y="50"/>
                          <a:pt x="16" y="58"/>
                        </a:cubicBezTo>
                        <a:cubicBezTo>
                          <a:pt x="16" y="67"/>
                          <a:pt x="17" y="75"/>
                          <a:pt x="20" y="83"/>
                        </a:cubicBezTo>
                        <a:cubicBezTo>
                          <a:pt x="23" y="90"/>
                          <a:pt x="27" y="95"/>
                          <a:pt x="33" y="99"/>
                        </a:cubicBezTo>
                        <a:cubicBezTo>
                          <a:pt x="39" y="102"/>
                          <a:pt x="45" y="104"/>
                          <a:pt x="52" y="104"/>
                        </a:cubicBezTo>
                        <a:cubicBezTo>
                          <a:pt x="61" y="104"/>
                          <a:pt x="68" y="102"/>
                          <a:pt x="73" y="97"/>
                        </a:cubicBezTo>
                        <a:cubicBezTo>
                          <a:pt x="79" y="92"/>
                          <a:pt x="83" y="8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6" name="Group 186"/>
                <p:cNvGrpSpPr>
                  <a:grpSpLocks/>
                </p:cNvGrpSpPr>
                <p:nvPr/>
              </p:nvGrpSpPr>
              <p:grpSpPr bwMode="auto">
                <a:xfrm>
                  <a:off x="1280" y="1496"/>
                  <a:ext cx="141" cy="77"/>
                  <a:chOff x="1612" y="1864"/>
                  <a:chExt cx="141" cy="77"/>
                </a:xfrm>
              </p:grpSpPr>
              <p:sp>
                <p:nvSpPr>
                  <p:cNvPr id="467" name="Freeform 187"/>
                  <p:cNvSpPr>
                    <a:spLocks/>
                  </p:cNvSpPr>
                  <p:nvPr/>
                </p:nvSpPr>
                <p:spPr bwMode="auto">
                  <a:xfrm>
                    <a:off x="1612" y="1864"/>
                    <a:ext cx="66" cy="77"/>
                  </a:xfrm>
                  <a:custGeom>
                    <a:avLst/>
                    <a:gdLst>
                      <a:gd name="T0" fmla="*/ 85 w 99"/>
                      <a:gd name="T1" fmla="*/ 75 h 117"/>
                      <a:gd name="T2" fmla="*/ 99 w 99"/>
                      <a:gd name="T3" fmla="*/ 79 h 117"/>
                      <a:gd name="T4" fmla="*/ 83 w 99"/>
                      <a:gd name="T5" fmla="*/ 107 h 117"/>
                      <a:gd name="T6" fmla="*/ 53 w 99"/>
                      <a:gd name="T7" fmla="*/ 117 h 117"/>
                      <a:gd name="T8" fmla="*/ 23 w 99"/>
                      <a:gd name="T9" fmla="*/ 109 h 117"/>
                      <a:gd name="T10" fmla="*/ 6 w 99"/>
                      <a:gd name="T11" fmla="*/ 88 h 117"/>
                      <a:gd name="T12" fmla="*/ 0 w 99"/>
                      <a:gd name="T13" fmla="*/ 58 h 117"/>
                      <a:gd name="T14" fmla="*/ 7 w 99"/>
                      <a:gd name="T15" fmla="*/ 27 h 117"/>
                      <a:gd name="T16" fmla="*/ 26 w 99"/>
                      <a:gd name="T17" fmla="*/ 7 h 117"/>
                      <a:gd name="T18" fmla="*/ 53 w 99"/>
                      <a:gd name="T19" fmla="*/ 0 h 117"/>
                      <a:gd name="T20" fmla="*/ 81 w 99"/>
                      <a:gd name="T21" fmla="*/ 9 h 117"/>
                      <a:gd name="T22" fmla="*/ 98 w 99"/>
                      <a:gd name="T23" fmla="*/ 33 h 117"/>
                      <a:gd name="T24" fmla="*/ 83 w 99"/>
                      <a:gd name="T25" fmla="*/ 36 h 117"/>
                      <a:gd name="T26" fmla="*/ 71 w 99"/>
                      <a:gd name="T27" fmla="*/ 19 h 117"/>
                      <a:gd name="T28" fmla="*/ 53 w 99"/>
                      <a:gd name="T29" fmla="*/ 13 h 117"/>
                      <a:gd name="T30" fmla="*/ 31 w 99"/>
                      <a:gd name="T31" fmla="*/ 19 h 117"/>
                      <a:gd name="T32" fmla="*/ 19 w 99"/>
                      <a:gd name="T33" fmla="*/ 36 h 117"/>
                      <a:gd name="T34" fmla="*/ 15 w 99"/>
                      <a:gd name="T35" fmla="*/ 58 h 117"/>
                      <a:gd name="T36" fmla="*/ 19 w 99"/>
                      <a:gd name="T37" fmla="*/ 83 h 117"/>
                      <a:gd name="T38" fmla="*/ 32 w 99"/>
                      <a:gd name="T39" fmla="*/ 99 h 117"/>
                      <a:gd name="T40" fmla="*/ 52 w 99"/>
                      <a:gd name="T41" fmla="*/ 104 h 117"/>
                      <a:gd name="T42" fmla="*/ 73 w 99"/>
                      <a:gd name="T43" fmla="*/ 97 h 117"/>
                      <a:gd name="T44" fmla="*/ 85 w 99"/>
                      <a:gd name="T45" fmla="*/ 75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9" h="117">
                        <a:moveTo>
                          <a:pt x="85" y="75"/>
                        </a:moveTo>
                        <a:cubicBezTo>
                          <a:pt x="99" y="79"/>
                          <a:pt x="99" y="79"/>
                          <a:pt x="99" y="79"/>
                        </a:cubicBezTo>
                        <a:cubicBezTo>
                          <a:pt x="96" y="91"/>
                          <a:pt x="91" y="101"/>
                          <a:pt x="83" y="107"/>
                        </a:cubicBezTo>
                        <a:cubicBezTo>
                          <a:pt x="74" y="113"/>
                          <a:pt x="65" y="117"/>
                          <a:pt x="53" y="117"/>
                        </a:cubicBezTo>
                        <a:cubicBezTo>
                          <a:pt x="41" y="117"/>
                          <a:pt x="31" y="114"/>
                          <a:pt x="23" y="109"/>
                        </a:cubicBezTo>
                        <a:cubicBezTo>
                          <a:pt x="16" y="104"/>
                          <a:pt x="10" y="97"/>
                          <a:pt x="6" y="88"/>
                        </a:cubicBezTo>
                        <a:cubicBezTo>
                          <a:pt x="2" y="78"/>
                          <a:pt x="0" y="68"/>
                          <a:pt x="0" y="58"/>
                        </a:cubicBezTo>
                        <a:cubicBezTo>
                          <a:pt x="0" y="46"/>
                          <a:pt x="2" y="36"/>
                          <a:pt x="7" y="27"/>
                        </a:cubicBezTo>
                        <a:cubicBezTo>
                          <a:pt x="11" y="18"/>
                          <a:pt x="17" y="12"/>
                          <a:pt x="26" y="7"/>
                        </a:cubicBezTo>
                        <a:cubicBezTo>
                          <a:pt x="34" y="2"/>
                          <a:pt x="43" y="0"/>
                          <a:pt x="53" y="0"/>
                        </a:cubicBezTo>
                        <a:cubicBezTo>
                          <a:pt x="64" y="0"/>
                          <a:pt x="74" y="3"/>
                          <a:pt x="81" y="9"/>
                        </a:cubicBezTo>
                        <a:cubicBezTo>
                          <a:pt x="89" y="15"/>
                          <a:pt x="94" y="23"/>
                          <a:pt x="98" y="33"/>
                        </a:cubicBezTo>
                        <a:cubicBezTo>
                          <a:pt x="83" y="36"/>
                          <a:pt x="83" y="36"/>
                          <a:pt x="83" y="36"/>
                        </a:cubicBezTo>
                        <a:cubicBezTo>
                          <a:pt x="80" y="28"/>
                          <a:pt x="76" y="22"/>
                          <a:pt x="71" y="19"/>
                        </a:cubicBezTo>
                        <a:cubicBezTo>
                          <a:pt x="67" y="15"/>
                          <a:pt x="60" y="13"/>
                          <a:pt x="53" y="13"/>
                        </a:cubicBezTo>
                        <a:cubicBezTo>
                          <a:pt x="44" y="13"/>
                          <a:pt x="37" y="15"/>
                          <a:pt x="31" y="19"/>
                        </a:cubicBezTo>
                        <a:cubicBezTo>
                          <a:pt x="25" y="23"/>
                          <a:pt x="21" y="29"/>
                          <a:pt x="19" y="36"/>
                        </a:cubicBezTo>
                        <a:cubicBezTo>
                          <a:pt x="16" y="43"/>
                          <a:pt x="15" y="50"/>
                          <a:pt x="15" y="58"/>
                        </a:cubicBezTo>
                        <a:cubicBezTo>
                          <a:pt x="15" y="67"/>
                          <a:pt x="17" y="75"/>
                          <a:pt x="19" y="83"/>
                        </a:cubicBezTo>
                        <a:cubicBezTo>
                          <a:pt x="22" y="90"/>
                          <a:pt x="27" y="95"/>
                          <a:pt x="32" y="99"/>
                        </a:cubicBezTo>
                        <a:cubicBezTo>
                          <a:pt x="38" y="102"/>
                          <a:pt x="45" y="104"/>
                          <a:pt x="52" y="104"/>
                        </a:cubicBezTo>
                        <a:cubicBezTo>
                          <a:pt x="60" y="104"/>
                          <a:pt x="67" y="102"/>
                          <a:pt x="73" y="97"/>
                        </a:cubicBezTo>
                        <a:cubicBezTo>
                          <a:pt x="79" y="92"/>
                          <a:pt x="82" y="8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188"/>
                  <p:cNvSpPr>
                    <a:spLocks/>
                  </p:cNvSpPr>
                  <p:nvPr/>
                </p:nvSpPr>
                <p:spPr bwMode="auto">
                  <a:xfrm>
                    <a:off x="1687" y="1864"/>
                    <a:ext cx="66" cy="77"/>
                  </a:xfrm>
                  <a:custGeom>
                    <a:avLst/>
                    <a:gdLst>
                      <a:gd name="T0" fmla="*/ 85 w 100"/>
                      <a:gd name="T1" fmla="*/ 75 h 117"/>
                      <a:gd name="T2" fmla="*/ 100 w 100"/>
                      <a:gd name="T3" fmla="*/ 79 h 117"/>
                      <a:gd name="T4" fmla="*/ 83 w 100"/>
                      <a:gd name="T5" fmla="*/ 107 h 117"/>
                      <a:gd name="T6" fmla="*/ 53 w 100"/>
                      <a:gd name="T7" fmla="*/ 117 h 117"/>
                      <a:gd name="T8" fmla="*/ 24 w 100"/>
                      <a:gd name="T9" fmla="*/ 109 h 117"/>
                      <a:gd name="T10" fmla="*/ 6 w 100"/>
                      <a:gd name="T11" fmla="*/ 88 h 117"/>
                      <a:gd name="T12" fmla="*/ 0 w 100"/>
                      <a:gd name="T13" fmla="*/ 58 h 117"/>
                      <a:gd name="T14" fmla="*/ 7 w 100"/>
                      <a:gd name="T15" fmla="*/ 27 h 117"/>
                      <a:gd name="T16" fmla="*/ 26 w 100"/>
                      <a:gd name="T17" fmla="*/ 7 h 117"/>
                      <a:gd name="T18" fmla="*/ 54 w 100"/>
                      <a:gd name="T19" fmla="*/ 0 h 117"/>
                      <a:gd name="T20" fmla="*/ 82 w 100"/>
                      <a:gd name="T21" fmla="*/ 9 h 117"/>
                      <a:gd name="T22" fmla="*/ 98 w 100"/>
                      <a:gd name="T23" fmla="*/ 33 h 117"/>
                      <a:gd name="T24" fmla="*/ 83 w 100"/>
                      <a:gd name="T25" fmla="*/ 36 h 117"/>
                      <a:gd name="T26" fmla="*/ 72 w 100"/>
                      <a:gd name="T27" fmla="*/ 19 h 117"/>
                      <a:gd name="T28" fmla="*/ 53 w 100"/>
                      <a:gd name="T29" fmla="*/ 13 h 117"/>
                      <a:gd name="T30" fmla="*/ 32 w 100"/>
                      <a:gd name="T31" fmla="*/ 19 h 117"/>
                      <a:gd name="T32" fmla="*/ 19 w 100"/>
                      <a:gd name="T33" fmla="*/ 36 h 117"/>
                      <a:gd name="T34" fmla="*/ 16 w 100"/>
                      <a:gd name="T35" fmla="*/ 58 h 117"/>
                      <a:gd name="T36" fmla="*/ 20 w 100"/>
                      <a:gd name="T37" fmla="*/ 83 h 117"/>
                      <a:gd name="T38" fmla="*/ 33 w 100"/>
                      <a:gd name="T39" fmla="*/ 99 h 117"/>
                      <a:gd name="T40" fmla="*/ 52 w 100"/>
                      <a:gd name="T41" fmla="*/ 104 h 117"/>
                      <a:gd name="T42" fmla="*/ 73 w 100"/>
                      <a:gd name="T43" fmla="*/ 97 h 117"/>
                      <a:gd name="T44" fmla="*/ 85 w 100"/>
                      <a:gd name="T45" fmla="*/ 75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00" h="117">
                        <a:moveTo>
                          <a:pt x="85" y="75"/>
                        </a:moveTo>
                        <a:cubicBezTo>
                          <a:pt x="100" y="79"/>
                          <a:pt x="100" y="79"/>
                          <a:pt x="100" y="79"/>
                        </a:cubicBezTo>
                        <a:cubicBezTo>
                          <a:pt x="97" y="91"/>
                          <a:pt x="91" y="101"/>
                          <a:pt x="83" y="107"/>
                        </a:cubicBezTo>
                        <a:cubicBezTo>
                          <a:pt x="75" y="113"/>
                          <a:pt x="65" y="117"/>
                          <a:pt x="53" y="117"/>
                        </a:cubicBezTo>
                        <a:cubicBezTo>
                          <a:pt x="41" y="117"/>
                          <a:pt x="31" y="114"/>
                          <a:pt x="24" y="109"/>
                        </a:cubicBezTo>
                        <a:cubicBezTo>
                          <a:pt x="16" y="104"/>
                          <a:pt x="10" y="97"/>
                          <a:pt x="6" y="88"/>
                        </a:cubicBezTo>
                        <a:cubicBezTo>
                          <a:pt x="2" y="78"/>
                          <a:pt x="0" y="68"/>
                          <a:pt x="0" y="58"/>
                        </a:cubicBezTo>
                        <a:cubicBezTo>
                          <a:pt x="0" y="46"/>
                          <a:pt x="3" y="36"/>
                          <a:pt x="7" y="27"/>
                        </a:cubicBezTo>
                        <a:cubicBezTo>
                          <a:pt x="12" y="18"/>
                          <a:pt x="18" y="12"/>
                          <a:pt x="26" y="7"/>
                        </a:cubicBezTo>
                        <a:cubicBezTo>
                          <a:pt x="35" y="2"/>
                          <a:pt x="44" y="0"/>
                          <a:pt x="54" y="0"/>
                        </a:cubicBezTo>
                        <a:cubicBezTo>
                          <a:pt x="65" y="0"/>
                          <a:pt x="74" y="3"/>
                          <a:pt x="82" y="9"/>
                        </a:cubicBezTo>
                        <a:cubicBezTo>
                          <a:pt x="90" y="15"/>
                          <a:pt x="95" y="23"/>
                          <a:pt x="98" y="33"/>
                        </a:cubicBezTo>
                        <a:cubicBezTo>
                          <a:pt x="83" y="36"/>
                          <a:pt x="83" y="36"/>
                          <a:pt x="83" y="36"/>
                        </a:cubicBezTo>
                        <a:cubicBezTo>
                          <a:pt x="81" y="28"/>
                          <a:pt x="77" y="22"/>
                          <a:pt x="72" y="19"/>
                        </a:cubicBezTo>
                        <a:cubicBezTo>
                          <a:pt x="67" y="15"/>
                          <a:pt x="61" y="13"/>
                          <a:pt x="53" y="13"/>
                        </a:cubicBezTo>
                        <a:cubicBezTo>
                          <a:pt x="45" y="13"/>
                          <a:pt x="37" y="15"/>
                          <a:pt x="32" y="19"/>
                        </a:cubicBezTo>
                        <a:cubicBezTo>
                          <a:pt x="26" y="23"/>
                          <a:pt x="22" y="29"/>
                          <a:pt x="19" y="36"/>
                        </a:cubicBezTo>
                        <a:cubicBezTo>
                          <a:pt x="17" y="43"/>
                          <a:pt x="16" y="50"/>
                          <a:pt x="16" y="58"/>
                        </a:cubicBezTo>
                        <a:cubicBezTo>
                          <a:pt x="16" y="67"/>
                          <a:pt x="17" y="75"/>
                          <a:pt x="20" y="83"/>
                        </a:cubicBezTo>
                        <a:cubicBezTo>
                          <a:pt x="23" y="90"/>
                          <a:pt x="27" y="95"/>
                          <a:pt x="33" y="99"/>
                        </a:cubicBezTo>
                        <a:cubicBezTo>
                          <a:pt x="39" y="102"/>
                          <a:pt x="45" y="104"/>
                          <a:pt x="52" y="104"/>
                        </a:cubicBezTo>
                        <a:cubicBezTo>
                          <a:pt x="61" y="104"/>
                          <a:pt x="68" y="102"/>
                          <a:pt x="73" y="97"/>
                        </a:cubicBezTo>
                        <a:cubicBezTo>
                          <a:pt x="79" y="92"/>
                          <a:pt x="83" y="8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2" name="Group 278"/>
              <p:cNvGrpSpPr>
                <a:grpSpLocks/>
              </p:cNvGrpSpPr>
              <p:nvPr/>
            </p:nvGrpSpPr>
            <p:grpSpPr bwMode="auto">
              <a:xfrm>
                <a:off x="5099279" y="5561280"/>
                <a:ext cx="309075" cy="414674"/>
                <a:chOff x="3108" y="2521"/>
                <a:chExt cx="374" cy="591"/>
              </a:xfrm>
            </p:grpSpPr>
            <p:sp>
              <p:nvSpPr>
                <p:cNvPr id="417" name="AutoShape 2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08" y="2521"/>
                  <a:ext cx="374" cy="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80"/>
                <p:cNvSpPr>
                  <a:spLocks/>
                </p:cNvSpPr>
                <p:nvPr/>
              </p:nvSpPr>
              <p:spPr bwMode="auto">
                <a:xfrm>
                  <a:off x="3112" y="2577"/>
                  <a:ext cx="318" cy="535"/>
                </a:xfrm>
                <a:custGeom>
                  <a:avLst/>
                  <a:gdLst>
                    <a:gd name="T0" fmla="*/ 0 w 318"/>
                    <a:gd name="T1" fmla="*/ 0 h 535"/>
                    <a:gd name="T2" fmla="*/ 0 w 318"/>
                    <a:gd name="T3" fmla="*/ 535 h 535"/>
                    <a:gd name="T4" fmla="*/ 318 w 318"/>
                    <a:gd name="T5" fmla="*/ 535 h 535"/>
                    <a:gd name="T6" fmla="*/ 318 w 318"/>
                    <a:gd name="T7" fmla="*/ 0 h 535"/>
                    <a:gd name="T8" fmla="*/ 0 w 318"/>
                    <a:gd name="T9" fmla="*/ 0 h 535"/>
                    <a:gd name="T10" fmla="*/ 0 w 318"/>
                    <a:gd name="T11" fmla="*/ 0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8" h="535">
                      <a:moveTo>
                        <a:pt x="0" y="0"/>
                      </a:moveTo>
                      <a:lnTo>
                        <a:pt x="0" y="535"/>
                      </a:lnTo>
                      <a:lnTo>
                        <a:pt x="318" y="535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6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81"/>
                <p:cNvSpPr>
                  <a:spLocks/>
                </p:cNvSpPr>
                <p:nvPr/>
              </p:nvSpPr>
              <p:spPr bwMode="auto">
                <a:xfrm>
                  <a:off x="3112" y="2525"/>
                  <a:ext cx="370" cy="52"/>
                </a:xfrm>
                <a:custGeom>
                  <a:avLst/>
                  <a:gdLst>
                    <a:gd name="T0" fmla="*/ 0 w 370"/>
                    <a:gd name="T1" fmla="*/ 52 h 52"/>
                    <a:gd name="T2" fmla="*/ 52 w 370"/>
                    <a:gd name="T3" fmla="*/ 0 h 52"/>
                    <a:gd name="T4" fmla="*/ 370 w 370"/>
                    <a:gd name="T5" fmla="*/ 0 h 52"/>
                    <a:gd name="T6" fmla="*/ 318 w 370"/>
                    <a:gd name="T7" fmla="*/ 52 h 52"/>
                    <a:gd name="T8" fmla="*/ 0 w 370"/>
                    <a:gd name="T9" fmla="*/ 52 h 52"/>
                    <a:gd name="T10" fmla="*/ 0 w 370"/>
                    <a:gd name="T1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0" h="52">
                      <a:moveTo>
                        <a:pt x="0" y="52"/>
                      </a:moveTo>
                      <a:lnTo>
                        <a:pt x="52" y="0"/>
                      </a:lnTo>
                      <a:lnTo>
                        <a:pt x="370" y="0"/>
                      </a:lnTo>
                      <a:lnTo>
                        <a:pt x="318" y="52"/>
                      </a:lnTo>
                      <a:lnTo>
                        <a:pt x="0" y="52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82"/>
                <p:cNvSpPr>
                  <a:spLocks/>
                </p:cNvSpPr>
                <p:nvPr/>
              </p:nvSpPr>
              <p:spPr bwMode="auto">
                <a:xfrm>
                  <a:off x="3430" y="2525"/>
                  <a:ext cx="52" cy="587"/>
                </a:xfrm>
                <a:custGeom>
                  <a:avLst/>
                  <a:gdLst>
                    <a:gd name="T0" fmla="*/ 0 w 52"/>
                    <a:gd name="T1" fmla="*/ 52 h 587"/>
                    <a:gd name="T2" fmla="*/ 0 w 52"/>
                    <a:gd name="T3" fmla="*/ 52 h 587"/>
                    <a:gd name="T4" fmla="*/ 52 w 52"/>
                    <a:gd name="T5" fmla="*/ 0 h 587"/>
                    <a:gd name="T6" fmla="*/ 52 w 52"/>
                    <a:gd name="T7" fmla="*/ 535 h 587"/>
                    <a:gd name="T8" fmla="*/ 0 w 52"/>
                    <a:gd name="T9" fmla="*/ 587 h 587"/>
                    <a:gd name="T10" fmla="*/ 0 w 52"/>
                    <a:gd name="T11" fmla="*/ 52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87">
                      <a:moveTo>
                        <a:pt x="0" y="52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2" y="535"/>
                      </a:lnTo>
                      <a:lnTo>
                        <a:pt x="0" y="587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83"/>
                <p:cNvSpPr>
                  <a:spLocks/>
                </p:cNvSpPr>
                <p:nvPr/>
              </p:nvSpPr>
              <p:spPr bwMode="auto">
                <a:xfrm>
                  <a:off x="3430" y="2525"/>
                  <a:ext cx="52" cy="587"/>
                </a:xfrm>
                <a:custGeom>
                  <a:avLst/>
                  <a:gdLst>
                    <a:gd name="T0" fmla="*/ 0 w 52"/>
                    <a:gd name="T1" fmla="*/ 52 h 587"/>
                    <a:gd name="T2" fmla="*/ 0 w 52"/>
                    <a:gd name="T3" fmla="*/ 52 h 587"/>
                    <a:gd name="T4" fmla="*/ 52 w 52"/>
                    <a:gd name="T5" fmla="*/ 0 h 587"/>
                    <a:gd name="T6" fmla="*/ 52 w 52"/>
                    <a:gd name="T7" fmla="*/ 535 h 587"/>
                    <a:gd name="T8" fmla="*/ 0 w 52"/>
                    <a:gd name="T9" fmla="*/ 587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87">
                      <a:moveTo>
                        <a:pt x="0" y="52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2" y="535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84"/>
                <p:cNvSpPr>
                  <a:spLocks/>
                </p:cNvSpPr>
                <p:nvPr/>
              </p:nvSpPr>
              <p:spPr bwMode="auto">
                <a:xfrm>
                  <a:off x="3112" y="2577"/>
                  <a:ext cx="318" cy="535"/>
                </a:xfrm>
                <a:custGeom>
                  <a:avLst/>
                  <a:gdLst>
                    <a:gd name="T0" fmla="*/ 0 w 318"/>
                    <a:gd name="T1" fmla="*/ 0 h 535"/>
                    <a:gd name="T2" fmla="*/ 0 w 318"/>
                    <a:gd name="T3" fmla="*/ 535 h 535"/>
                    <a:gd name="T4" fmla="*/ 318 w 318"/>
                    <a:gd name="T5" fmla="*/ 535 h 535"/>
                    <a:gd name="T6" fmla="*/ 318 w 318"/>
                    <a:gd name="T7" fmla="*/ 0 h 535"/>
                    <a:gd name="T8" fmla="*/ 0 w 318"/>
                    <a:gd name="T9" fmla="*/ 0 h 535"/>
                    <a:gd name="T10" fmla="*/ 0 w 318"/>
                    <a:gd name="T11" fmla="*/ 0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8" h="535">
                      <a:moveTo>
                        <a:pt x="0" y="0"/>
                      </a:moveTo>
                      <a:lnTo>
                        <a:pt x="0" y="535"/>
                      </a:lnTo>
                      <a:lnTo>
                        <a:pt x="318" y="535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285"/>
                <p:cNvSpPr>
                  <a:spLocks/>
                </p:cNvSpPr>
                <p:nvPr/>
              </p:nvSpPr>
              <p:spPr bwMode="auto">
                <a:xfrm>
                  <a:off x="3138" y="2603"/>
                  <a:ext cx="266" cy="483"/>
                </a:xfrm>
                <a:custGeom>
                  <a:avLst/>
                  <a:gdLst>
                    <a:gd name="T0" fmla="*/ 0 w 266"/>
                    <a:gd name="T1" fmla="*/ 0 h 483"/>
                    <a:gd name="T2" fmla="*/ 0 w 266"/>
                    <a:gd name="T3" fmla="*/ 483 h 483"/>
                    <a:gd name="T4" fmla="*/ 266 w 266"/>
                    <a:gd name="T5" fmla="*/ 483 h 483"/>
                    <a:gd name="T6" fmla="*/ 266 w 266"/>
                    <a:gd name="T7" fmla="*/ 0 h 483"/>
                    <a:gd name="T8" fmla="*/ 0 w 266"/>
                    <a:gd name="T9" fmla="*/ 0 h 483"/>
                    <a:gd name="T10" fmla="*/ 0 w 266"/>
                    <a:gd name="T11" fmla="*/ 0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6" h="483">
                      <a:moveTo>
                        <a:pt x="0" y="0"/>
                      </a:moveTo>
                      <a:lnTo>
                        <a:pt x="0" y="483"/>
                      </a:lnTo>
                      <a:lnTo>
                        <a:pt x="266" y="483"/>
                      </a:lnTo>
                      <a:lnTo>
                        <a:pt x="26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86"/>
                <p:cNvSpPr>
                  <a:spLocks/>
                </p:cNvSpPr>
                <p:nvPr/>
              </p:nvSpPr>
              <p:spPr bwMode="auto">
                <a:xfrm>
                  <a:off x="3112" y="2525"/>
                  <a:ext cx="370" cy="52"/>
                </a:xfrm>
                <a:custGeom>
                  <a:avLst/>
                  <a:gdLst>
                    <a:gd name="T0" fmla="*/ 0 w 370"/>
                    <a:gd name="T1" fmla="*/ 52 h 52"/>
                    <a:gd name="T2" fmla="*/ 52 w 370"/>
                    <a:gd name="T3" fmla="*/ 0 h 52"/>
                    <a:gd name="T4" fmla="*/ 370 w 370"/>
                    <a:gd name="T5" fmla="*/ 0 h 52"/>
                    <a:gd name="T6" fmla="*/ 318 w 370"/>
                    <a:gd name="T7" fmla="*/ 52 h 52"/>
                    <a:gd name="T8" fmla="*/ 0 w 370"/>
                    <a:gd name="T9" fmla="*/ 52 h 52"/>
                    <a:gd name="T10" fmla="*/ 0 w 370"/>
                    <a:gd name="T1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0" h="52">
                      <a:moveTo>
                        <a:pt x="0" y="52"/>
                      </a:moveTo>
                      <a:lnTo>
                        <a:pt x="52" y="0"/>
                      </a:lnTo>
                      <a:lnTo>
                        <a:pt x="370" y="0"/>
                      </a:lnTo>
                      <a:lnTo>
                        <a:pt x="318" y="52"/>
                      </a:lnTo>
                      <a:lnTo>
                        <a:pt x="0" y="52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87"/>
                <p:cNvSpPr>
                  <a:spLocks/>
                </p:cNvSpPr>
                <p:nvPr/>
              </p:nvSpPr>
              <p:spPr bwMode="auto">
                <a:xfrm>
                  <a:off x="3430" y="2525"/>
                  <a:ext cx="52" cy="587"/>
                </a:xfrm>
                <a:custGeom>
                  <a:avLst/>
                  <a:gdLst>
                    <a:gd name="T0" fmla="*/ 0 w 52"/>
                    <a:gd name="T1" fmla="*/ 52 h 587"/>
                    <a:gd name="T2" fmla="*/ 0 w 52"/>
                    <a:gd name="T3" fmla="*/ 52 h 587"/>
                    <a:gd name="T4" fmla="*/ 52 w 52"/>
                    <a:gd name="T5" fmla="*/ 0 h 587"/>
                    <a:gd name="T6" fmla="*/ 52 w 52"/>
                    <a:gd name="T7" fmla="*/ 535 h 587"/>
                    <a:gd name="T8" fmla="*/ 0 w 52"/>
                    <a:gd name="T9" fmla="*/ 587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87">
                      <a:moveTo>
                        <a:pt x="0" y="52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2" y="535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6350" cap="rnd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88"/>
                <p:cNvSpPr>
                  <a:spLocks/>
                </p:cNvSpPr>
                <p:nvPr/>
              </p:nvSpPr>
              <p:spPr bwMode="auto">
                <a:xfrm>
                  <a:off x="3156" y="2640"/>
                  <a:ext cx="231" cy="62"/>
                </a:xfrm>
                <a:custGeom>
                  <a:avLst/>
                  <a:gdLst>
                    <a:gd name="T0" fmla="*/ 0 w 231"/>
                    <a:gd name="T1" fmla="*/ 40 h 62"/>
                    <a:gd name="T2" fmla="*/ 0 w 231"/>
                    <a:gd name="T3" fmla="*/ 24 h 62"/>
                    <a:gd name="T4" fmla="*/ 193 w 231"/>
                    <a:gd name="T5" fmla="*/ 24 h 62"/>
                    <a:gd name="T6" fmla="*/ 193 w 231"/>
                    <a:gd name="T7" fmla="*/ 0 h 62"/>
                    <a:gd name="T8" fmla="*/ 231 w 231"/>
                    <a:gd name="T9" fmla="*/ 30 h 62"/>
                    <a:gd name="T10" fmla="*/ 193 w 231"/>
                    <a:gd name="T11" fmla="*/ 62 h 62"/>
                    <a:gd name="T12" fmla="*/ 193 w 231"/>
                    <a:gd name="T13" fmla="*/ 40 h 62"/>
                    <a:gd name="T14" fmla="*/ 0 w 231"/>
                    <a:gd name="T15" fmla="*/ 4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1" h="62">
                      <a:moveTo>
                        <a:pt x="0" y="40"/>
                      </a:moveTo>
                      <a:lnTo>
                        <a:pt x="0" y="24"/>
                      </a:lnTo>
                      <a:lnTo>
                        <a:pt x="193" y="24"/>
                      </a:lnTo>
                      <a:lnTo>
                        <a:pt x="193" y="0"/>
                      </a:lnTo>
                      <a:lnTo>
                        <a:pt x="231" y="30"/>
                      </a:lnTo>
                      <a:lnTo>
                        <a:pt x="193" y="62"/>
                      </a:lnTo>
                      <a:lnTo>
                        <a:pt x="193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9"/>
                <p:cNvSpPr>
                  <a:spLocks/>
                </p:cNvSpPr>
                <p:nvPr/>
              </p:nvSpPr>
              <p:spPr bwMode="auto">
                <a:xfrm>
                  <a:off x="3158" y="2642"/>
                  <a:ext cx="233" cy="64"/>
                </a:xfrm>
                <a:custGeom>
                  <a:avLst/>
                  <a:gdLst>
                    <a:gd name="T0" fmla="*/ 0 w 233"/>
                    <a:gd name="T1" fmla="*/ 40 h 64"/>
                    <a:gd name="T2" fmla="*/ 0 w 233"/>
                    <a:gd name="T3" fmla="*/ 24 h 64"/>
                    <a:gd name="T4" fmla="*/ 193 w 233"/>
                    <a:gd name="T5" fmla="*/ 24 h 64"/>
                    <a:gd name="T6" fmla="*/ 193 w 233"/>
                    <a:gd name="T7" fmla="*/ 0 h 64"/>
                    <a:gd name="T8" fmla="*/ 233 w 233"/>
                    <a:gd name="T9" fmla="*/ 32 h 64"/>
                    <a:gd name="T10" fmla="*/ 193 w 233"/>
                    <a:gd name="T11" fmla="*/ 64 h 64"/>
                    <a:gd name="T12" fmla="*/ 193 w 233"/>
                    <a:gd name="T13" fmla="*/ 40 h 64"/>
                    <a:gd name="T14" fmla="*/ 0 w 233"/>
                    <a:gd name="T15" fmla="*/ 4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3" h="64">
                      <a:moveTo>
                        <a:pt x="0" y="40"/>
                      </a:moveTo>
                      <a:lnTo>
                        <a:pt x="0" y="24"/>
                      </a:lnTo>
                      <a:lnTo>
                        <a:pt x="193" y="24"/>
                      </a:lnTo>
                      <a:lnTo>
                        <a:pt x="193" y="0"/>
                      </a:lnTo>
                      <a:lnTo>
                        <a:pt x="233" y="32"/>
                      </a:lnTo>
                      <a:lnTo>
                        <a:pt x="193" y="64"/>
                      </a:lnTo>
                      <a:lnTo>
                        <a:pt x="193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290"/>
                <p:cNvSpPr>
                  <a:spLocks/>
                </p:cNvSpPr>
                <p:nvPr/>
              </p:nvSpPr>
              <p:spPr bwMode="auto">
                <a:xfrm>
                  <a:off x="3150" y="2829"/>
                  <a:ext cx="233" cy="62"/>
                </a:xfrm>
                <a:custGeom>
                  <a:avLst/>
                  <a:gdLst>
                    <a:gd name="T0" fmla="*/ 233 w 233"/>
                    <a:gd name="T1" fmla="*/ 40 h 62"/>
                    <a:gd name="T2" fmla="*/ 233 w 233"/>
                    <a:gd name="T3" fmla="*/ 24 h 62"/>
                    <a:gd name="T4" fmla="*/ 38 w 233"/>
                    <a:gd name="T5" fmla="*/ 24 h 62"/>
                    <a:gd name="T6" fmla="*/ 38 w 233"/>
                    <a:gd name="T7" fmla="*/ 0 h 62"/>
                    <a:gd name="T8" fmla="*/ 0 w 233"/>
                    <a:gd name="T9" fmla="*/ 30 h 62"/>
                    <a:gd name="T10" fmla="*/ 38 w 233"/>
                    <a:gd name="T11" fmla="*/ 62 h 62"/>
                    <a:gd name="T12" fmla="*/ 38 w 233"/>
                    <a:gd name="T13" fmla="*/ 40 h 62"/>
                    <a:gd name="T14" fmla="*/ 233 w 233"/>
                    <a:gd name="T15" fmla="*/ 4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3" h="62">
                      <a:moveTo>
                        <a:pt x="233" y="40"/>
                      </a:moveTo>
                      <a:lnTo>
                        <a:pt x="233" y="24"/>
                      </a:lnTo>
                      <a:lnTo>
                        <a:pt x="38" y="24"/>
                      </a:lnTo>
                      <a:lnTo>
                        <a:pt x="38" y="0"/>
                      </a:lnTo>
                      <a:lnTo>
                        <a:pt x="0" y="30"/>
                      </a:lnTo>
                      <a:lnTo>
                        <a:pt x="38" y="62"/>
                      </a:lnTo>
                      <a:lnTo>
                        <a:pt x="38" y="40"/>
                      </a:lnTo>
                      <a:lnTo>
                        <a:pt x="233" y="4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91"/>
                <p:cNvSpPr>
                  <a:spLocks/>
                </p:cNvSpPr>
                <p:nvPr/>
              </p:nvSpPr>
              <p:spPr bwMode="auto">
                <a:xfrm>
                  <a:off x="3152" y="2831"/>
                  <a:ext cx="233" cy="64"/>
                </a:xfrm>
                <a:custGeom>
                  <a:avLst/>
                  <a:gdLst>
                    <a:gd name="T0" fmla="*/ 233 w 233"/>
                    <a:gd name="T1" fmla="*/ 40 h 64"/>
                    <a:gd name="T2" fmla="*/ 233 w 233"/>
                    <a:gd name="T3" fmla="*/ 24 h 64"/>
                    <a:gd name="T4" fmla="*/ 40 w 233"/>
                    <a:gd name="T5" fmla="*/ 24 h 64"/>
                    <a:gd name="T6" fmla="*/ 40 w 233"/>
                    <a:gd name="T7" fmla="*/ 0 h 64"/>
                    <a:gd name="T8" fmla="*/ 0 w 233"/>
                    <a:gd name="T9" fmla="*/ 32 h 64"/>
                    <a:gd name="T10" fmla="*/ 40 w 233"/>
                    <a:gd name="T11" fmla="*/ 64 h 64"/>
                    <a:gd name="T12" fmla="*/ 40 w 233"/>
                    <a:gd name="T13" fmla="*/ 40 h 64"/>
                    <a:gd name="T14" fmla="*/ 233 w 233"/>
                    <a:gd name="T15" fmla="*/ 4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3" h="64">
                      <a:moveTo>
                        <a:pt x="233" y="40"/>
                      </a:moveTo>
                      <a:lnTo>
                        <a:pt x="233" y="24"/>
                      </a:lnTo>
                      <a:lnTo>
                        <a:pt x="40" y="24"/>
                      </a:lnTo>
                      <a:lnTo>
                        <a:pt x="40" y="0"/>
                      </a:lnTo>
                      <a:lnTo>
                        <a:pt x="0" y="32"/>
                      </a:lnTo>
                      <a:lnTo>
                        <a:pt x="40" y="64"/>
                      </a:lnTo>
                      <a:lnTo>
                        <a:pt x="40" y="40"/>
                      </a:lnTo>
                      <a:lnTo>
                        <a:pt x="233" y="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" name="Rectangle 292"/>
                <p:cNvSpPr>
                  <a:spLocks noChangeArrowheads="1"/>
                </p:cNvSpPr>
                <p:nvPr/>
              </p:nvSpPr>
              <p:spPr bwMode="auto">
                <a:xfrm>
                  <a:off x="3194" y="2927"/>
                  <a:ext cx="153" cy="9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293"/>
                <p:cNvSpPr>
                  <a:spLocks/>
                </p:cNvSpPr>
                <p:nvPr/>
              </p:nvSpPr>
              <p:spPr bwMode="auto">
                <a:xfrm>
                  <a:off x="3194" y="2927"/>
                  <a:ext cx="153" cy="97"/>
                </a:xfrm>
                <a:custGeom>
                  <a:avLst/>
                  <a:gdLst>
                    <a:gd name="T0" fmla="*/ 153 w 153"/>
                    <a:gd name="T1" fmla="*/ 97 h 97"/>
                    <a:gd name="T2" fmla="*/ 0 w 153"/>
                    <a:gd name="T3" fmla="*/ 97 h 97"/>
                    <a:gd name="T4" fmla="*/ 0 w 153"/>
                    <a:gd name="T5" fmla="*/ 0 h 97"/>
                    <a:gd name="T6" fmla="*/ 75 w 153"/>
                    <a:gd name="T7" fmla="*/ 54 h 97"/>
                    <a:gd name="T8" fmla="*/ 153 w 153"/>
                    <a:gd name="T9" fmla="*/ 0 h 97"/>
                    <a:gd name="T10" fmla="*/ 153 w 153"/>
                    <a:gd name="T11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3" h="97">
                      <a:moveTo>
                        <a:pt x="153" y="97"/>
                      </a:moveTo>
                      <a:lnTo>
                        <a:pt x="0" y="97"/>
                      </a:lnTo>
                      <a:lnTo>
                        <a:pt x="0" y="0"/>
                      </a:lnTo>
                      <a:lnTo>
                        <a:pt x="75" y="54"/>
                      </a:lnTo>
                      <a:lnTo>
                        <a:pt x="153" y="0"/>
                      </a:lnTo>
                      <a:lnTo>
                        <a:pt x="153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2" name="Group 294"/>
                <p:cNvGrpSpPr>
                  <a:grpSpLocks/>
                </p:cNvGrpSpPr>
                <p:nvPr/>
              </p:nvGrpSpPr>
              <p:grpSpPr bwMode="auto">
                <a:xfrm>
                  <a:off x="3156" y="2735"/>
                  <a:ext cx="233" cy="61"/>
                  <a:chOff x="2718" y="2232"/>
                  <a:chExt cx="319" cy="83"/>
                </a:xfrm>
              </p:grpSpPr>
              <p:sp>
                <p:nvSpPr>
                  <p:cNvPr id="437" name="Freeform 295"/>
                  <p:cNvSpPr>
                    <a:spLocks/>
                  </p:cNvSpPr>
                  <p:nvPr/>
                </p:nvSpPr>
                <p:spPr bwMode="auto">
                  <a:xfrm>
                    <a:off x="2718" y="2232"/>
                    <a:ext cx="104" cy="83"/>
                  </a:xfrm>
                  <a:custGeom>
                    <a:avLst/>
                    <a:gdLst>
                      <a:gd name="T0" fmla="*/ 9 w 44"/>
                      <a:gd name="T1" fmla="*/ 35 h 35"/>
                      <a:gd name="T2" fmla="*/ 0 w 44"/>
                      <a:gd name="T3" fmla="*/ 0 h 35"/>
                      <a:gd name="T4" fmla="*/ 5 w 44"/>
                      <a:gd name="T5" fmla="*/ 0 h 35"/>
                      <a:gd name="T6" fmla="*/ 10 w 44"/>
                      <a:gd name="T7" fmla="*/ 23 h 35"/>
                      <a:gd name="T8" fmla="*/ 11 w 44"/>
                      <a:gd name="T9" fmla="*/ 30 h 35"/>
                      <a:gd name="T10" fmla="*/ 13 w 44"/>
                      <a:gd name="T11" fmla="*/ 24 h 35"/>
                      <a:gd name="T12" fmla="*/ 19 w 44"/>
                      <a:gd name="T13" fmla="*/ 0 h 35"/>
                      <a:gd name="T14" fmla="*/ 25 w 44"/>
                      <a:gd name="T15" fmla="*/ 0 h 35"/>
                      <a:gd name="T16" fmla="*/ 30 w 44"/>
                      <a:gd name="T17" fmla="*/ 18 h 35"/>
                      <a:gd name="T18" fmla="*/ 32 w 44"/>
                      <a:gd name="T19" fmla="*/ 30 h 35"/>
                      <a:gd name="T20" fmla="*/ 34 w 44"/>
                      <a:gd name="T21" fmla="*/ 22 h 35"/>
                      <a:gd name="T22" fmla="*/ 40 w 44"/>
                      <a:gd name="T23" fmla="*/ 0 h 35"/>
                      <a:gd name="T24" fmla="*/ 44 w 44"/>
                      <a:gd name="T25" fmla="*/ 0 h 35"/>
                      <a:gd name="T26" fmla="*/ 35 w 44"/>
                      <a:gd name="T27" fmla="*/ 35 h 35"/>
                      <a:gd name="T28" fmla="*/ 30 w 44"/>
                      <a:gd name="T29" fmla="*/ 35 h 35"/>
                      <a:gd name="T30" fmla="*/ 23 w 44"/>
                      <a:gd name="T31" fmla="*/ 9 h 35"/>
                      <a:gd name="T32" fmla="*/ 22 w 44"/>
                      <a:gd name="T33" fmla="*/ 4 h 35"/>
                      <a:gd name="T34" fmla="*/ 21 w 44"/>
                      <a:gd name="T35" fmla="*/ 9 h 35"/>
                      <a:gd name="T36" fmla="*/ 14 w 44"/>
                      <a:gd name="T37" fmla="*/ 35 h 35"/>
                      <a:gd name="T38" fmla="*/ 9 w 44"/>
                      <a:gd name="T3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35">
                        <a:moveTo>
                          <a:pt x="9" y="35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25"/>
                          <a:pt x="11" y="28"/>
                          <a:pt x="11" y="30"/>
                        </a:cubicBezTo>
                        <a:cubicBezTo>
                          <a:pt x="12" y="26"/>
                          <a:pt x="13" y="24"/>
                          <a:pt x="13" y="24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1" y="22"/>
                          <a:pt x="32" y="26"/>
                          <a:pt x="32" y="30"/>
                        </a:cubicBezTo>
                        <a:cubicBezTo>
                          <a:pt x="33" y="28"/>
                          <a:pt x="34" y="25"/>
                          <a:pt x="34" y="2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5" y="35"/>
                          <a:pt x="35" y="35"/>
                          <a:pt x="35" y="35"/>
                        </a:cubicBezTo>
                        <a:cubicBezTo>
                          <a:pt x="30" y="35"/>
                          <a:pt x="30" y="35"/>
                          <a:pt x="30" y="35"/>
                        </a:cubicBez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3" y="6"/>
                          <a:pt x="22" y="5"/>
                          <a:pt x="22" y="4"/>
                        </a:cubicBezTo>
                        <a:cubicBezTo>
                          <a:pt x="22" y="6"/>
                          <a:pt x="21" y="7"/>
                          <a:pt x="21" y="9"/>
                        </a:cubicBezTo>
                        <a:cubicBezTo>
                          <a:pt x="14" y="35"/>
                          <a:pt x="14" y="35"/>
                          <a:pt x="14" y="35"/>
                        </a:cubicBezTo>
                        <a:lnTo>
                          <a:pt x="9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296"/>
                  <p:cNvSpPr>
                    <a:spLocks/>
                  </p:cNvSpPr>
                  <p:nvPr/>
                </p:nvSpPr>
                <p:spPr bwMode="auto">
                  <a:xfrm>
                    <a:off x="2824" y="2232"/>
                    <a:ext cx="104" cy="83"/>
                  </a:xfrm>
                  <a:custGeom>
                    <a:avLst/>
                    <a:gdLst>
                      <a:gd name="T0" fmla="*/ 9 w 44"/>
                      <a:gd name="T1" fmla="*/ 35 h 35"/>
                      <a:gd name="T2" fmla="*/ 0 w 44"/>
                      <a:gd name="T3" fmla="*/ 0 h 35"/>
                      <a:gd name="T4" fmla="*/ 5 w 44"/>
                      <a:gd name="T5" fmla="*/ 0 h 35"/>
                      <a:gd name="T6" fmla="*/ 10 w 44"/>
                      <a:gd name="T7" fmla="*/ 23 h 35"/>
                      <a:gd name="T8" fmla="*/ 12 w 44"/>
                      <a:gd name="T9" fmla="*/ 30 h 35"/>
                      <a:gd name="T10" fmla="*/ 13 w 44"/>
                      <a:gd name="T11" fmla="*/ 24 h 35"/>
                      <a:gd name="T12" fmla="*/ 20 w 44"/>
                      <a:gd name="T13" fmla="*/ 0 h 35"/>
                      <a:gd name="T14" fmla="*/ 25 w 44"/>
                      <a:gd name="T15" fmla="*/ 0 h 35"/>
                      <a:gd name="T16" fmla="*/ 30 w 44"/>
                      <a:gd name="T17" fmla="*/ 18 h 35"/>
                      <a:gd name="T18" fmla="*/ 33 w 44"/>
                      <a:gd name="T19" fmla="*/ 30 h 35"/>
                      <a:gd name="T20" fmla="*/ 35 w 44"/>
                      <a:gd name="T21" fmla="*/ 22 h 35"/>
                      <a:gd name="T22" fmla="*/ 40 w 44"/>
                      <a:gd name="T23" fmla="*/ 0 h 35"/>
                      <a:gd name="T24" fmla="*/ 44 w 44"/>
                      <a:gd name="T25" fmla="*/ 0 h 35"/>
                      <a:gd name="T26" fmla="*/ 35 w 44"/>
                      <a:gd name="T27" fmla="*/ 35 h 35"/>
                      <a:gd name="T28" fmla="*/ 31 w 44"/>
                      <a:gd name="T29" fmla="*/ 35 h 35"/>
                      <a:gd name="T30" fmla="*/ 23 w 44"/>
                      <a:gd name="T31" fmla="*/ 9 h 35"/>
                      <a:gd name="T32" fmla="*/ 22 w 44"/>
                      <a:gd name="T33" fmla="*/ 4 h 35"/>
                      <a:gd name="T34" fmla="*/ 21 w 44"/>
                      <a:gd name="T35" fmla="*/ 9 h 35"/>
                      <a:gd name="T36" fmla="*/ 14 w 44"/>
                      <a:gd name="T37" fmla="*/ 35 h 35"/>
                      <a:gd name="T38" fmla="*/ 9 w 44"/>
                      <a:gd name="T3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35">
                        <a:moveTo>
                          <a:pt x="9" y="35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1" y="25"/>
                          <a:pt x="11" y="28"/>
                          <a:pt x="12" y="30"/>
                        </a:cubicBezTo>
                        <a:cubicBezTo>
                          <a:pt x="13" y="26"/>
                          <a:pt x="13" y="24"/>
                          <a:pt x="13" y="2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1" y="22"/>
                          <a:pt x="32" y="26"/>
                          <a:pt x="33" y="30"/>
                        </a:cubicBezTo>
                        <a:cubicBezTo>
                          <a:pt x="33" y="28"/>
                          <a:pt x="34" y="25"/>
                          <a:pt x="35" y="2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5" y="35"/>
                          <a:pt x="35" y="35"/>
                          <a:pt x="35" y="35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3" y="6"/>
                          <a:pt x="22" y="5"/>
                          <a:pt x="22" y="4"/>
                        </a:cubicBezTo>
                        <a:cubicBezTo>
                          <a:pt x="22" y="6"/>
                          <a:pt x="22" y="7"/>
                          <a:pt x="21" y="9"/>
                        </a:cubicBezTo>
                        <a:cubicBezTo>
                          <a:pt x="14" y="35"/>
                          <a:pt x="14" y="35"/>
                          <a:pt x="14" y="35"/>
                        </a:cubicBezTo>
                        <a:lnTo>
                          <a:pt x="9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297"/>
                  <p:cNvSpPr>
                    <a:spLocks/>
                  </p:cNvSpPr>
                  <p:nvPr/>
                </p:nvSpPr>
                <p:spPr bwMode="auto">
                  <a:xfrm>
                    <a:off x="2933" y="2232"/>
                    <a:ext cx="104" cy="83"/>
                  </a:xfrm>
                  <a:custGeom>
                    <a:avLst/>
                    <a:gdLst>
                      <a:gd name="T0" fmla="*/ 9 w 44"/>
                      <a:gd name="T1" fmla="*/ 35 h 35"/>
                      <a:gd name="T2" fmla="*/ 0 w 44"/>
                      <a:gd name="T3" fmla="*/ 0 h 35"/>
                      <a:gd name="T4" fmla="*/ 4 w 44"/>
                      <a:gd name="T5" fmla="*/ 0 h 35"/>
                      <a:gd name="T6" fmla="*/ 9 w 44"/>
                      <a:gd name="T7" fmla="*/ 23 h 35"/>
                      <a:gd name="T8" fmla="*/ 11 w 44"/>
                      <a:gd name="T9" fmla="*/ 30 h 35"/>
                      <a:gd name="T10" fmla="*/ 12 w 44"/>
                      <a:gd name="T11" fmla="*/ 24 h 35"/>
                      <a:gd name="T12" fmla="*/ 19 w 44"/>
                      <a:gd name="T13" fmla="*/ 0 h 35"/>
                      <a:gd name="T14" fmla="*/ 25 w 44"/>
                      <a:gd name="T15" fmla="*/ 0 h 35"/>
                      <a:gd name="T16" fmla="*/ 29 w 44"/>
                      <a:gd name="T17" fmla="*/ 18 h 35"/>
                      <a:gd name="T18" fmla="*/ 32 w 44"/>
                      <a:gd name="T19" fmla="*/ 30 h 35"/>
                      <a:gd name="T20" fmla="*/ 34 w 44"/>
                      <a:gd name="T21" fmla="*/ 22 h 35"/>
                      <a:gd name="T22" fmla="*/ 39 w 44"/>
                      <a:gd name="T23" fmla="*/ 0 h 35"/>
                      <a:gd name="T24" fmla="*/ 44 w 44"/>
                      <a:gd name="T25" fmla="*/ 0 h 35"/>
                      <a:gd name="T26" fmla="*/ 34 w 44"/>
                      <a:gd name="T27" fmla="*/ 35 h 35"/>
                      <a:gd name="T28" fmla="*/ 30 w 44"/>
                      <a:gd name="T29" fmla="*/ 35 h 35"/>
                      <a:gd name="T30" fmla="*/ 23 w 44"/>
                      <a:gd name="T31" fmla="*/ 9 h 35"/>
                      <a:gd name="T32" fmla="*/ 22 w 44"/>
                      <a:gd name="T33" fmla="*/ 4 h 35"/>
                      <a:gd name="T34" fmla="*/ 21 w 44"/>
                      <a:gd name="T35" fmla="*/ 9 h 35"/>
                      <a:gd name="T36" fmla="*/ 13 w 44"/>
                      <a:gd name="T37" fmla="*/ 35 h 35"/>
                      <a:gd name="T38" fmla="*/ 9 w 44"/>
                      <a:gd name="T3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35">
                        <a:moveTo>
                          <a:pt x="9" y="35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10" y="25"/>
                          <a:pt x="11" y="28"/>
                          <a:pt x="11" y="30"/>
                        </a:cubicBezTo>
                        <a:cubicBezTo>
                          <a:pt x="12" y="26"/>
                          <a:pt x="12" y="24"/>
                          <a:pt x="12" y="24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9" y="18"/>
                          <a:pt x="29" y="18"/>
                          <a:pt x="29" y="18"/>
                        </a:cubicBezTo>
                        <a:cubicBezTo>
                          <a:pt x="31" y="22"/>
                          <a:pt x="32" y="26"/>
                          <a:pt x="32" y="30"/>
                        </a:cubicBezTo>
                        <a:cubicBezTo>
                          <a:pt x="33" y="28"/>
                          <a:pt x="33" y="25"/>
                          <a:pt x="34" y="22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4" y="35"/>
                          <a:pt x="34" y="35"/>
                          <a:pt x="34" y="35"/>
                        </a:cubicBezTo>
                        <a:cubicBezTo>
                          <a:pt x="30" y="35"/>
                          <a:pt x="30" y="35"/>
                          <a:pt x="30" y="35"/>
                        </a:cubicBez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1" y="6"/>
                          <a:pt x="21" y="7"/>
                          <a:pt x="21" y="9"/>
                        </a:cubicBezTo>
                        <a:cubicBezTo>
                          <a:pt x="13" y="35"/>
                          <a:pt x="13" y="35"/>
                          <a:pt x="13" y="35"/>
                        </a:cubicBezTo>
                        <a:lnTo>
                          <a:pt x="9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3" name="Group 298"/>
                <p:cNvGrpSpPr>
                  <a:grpSpLocks/>
                </p:cNvGrpSpPr>
                <p:nvPr/>
              </p:nvGrpSpPr>
              <p:grpSpPr bwMode="auto">
                <a:xfrm>
                  <a:off x="3162" y="2735"/>
                  <a:ext cx="233" cy="61"/>
                  <a:chOff x="2718" y="2232"/>
                  <a:chExt cx="319" cy="83"/>
                </a:xfrm>
              </p:grpSpPr>
              <p:sp>
                <p:nvSpPr>
                  <p:cNvPr id="434" name="Freeform 299"/>
                  <p:cNvSpPr>
                    <a:spLocks/>
                  </p:cNvSpPr>
                  <p:nvPr/>
                </p:nvSpPr>
                <p:spPr bwMode="auto">
                  <a:xfrm>
                    <a:off x="2718" y="2232"/>
                    <a:ext cx="104" cy="83"/>
                  </a:xfrm>
                  <a:custGeom>
                    <a:avLst/>
                    <a:gdLst>
                      <a:gd name="T0" fmla="*/ 9 w 44"/>
                      <a:gd name="T1" fmla="*/ 35 h 35"/>
                      <a:gd name="T2" fmla="*/ 0 w 44"/>
                      <a:gd name="T3" fmla="*/ 0 h 35"/>
                      <a:gd name="T4" fmla="*/ 5 w 44"/>
                      <a:gd name="T5" fmla="*/ 0 h 35"/>
                      <a:gd name="T6" fmla="*/ 10 w 44"/>
                      <a:gd name="T7" fmla="*/ 23 h 35"/>
                      <a:gd name="T8" fmla="*/ 11 w 44"/>
                      <a:gd name="T9" fmla="*/ 30 h 35"/>
                      <a:gd name="T10" fmla="*/ 13 w 44"/>
                      <a:gd name="T11" fmla="*/ 24 h 35"/>
                      <a:gd name="T12" fmla="*/ 19 w 44"/>
                      <a:gd name="T13" fmla="*/ 0 h 35"/>
                      <a:gd name="T14" fmla="*/ 25 w 44"/>
                      <a:gd name="T15" fmla="*/ 0 h 35"/>
                      <a:gd name="T16" fmla="*/ 30 w 44"/>
                      <a:gd name="T17" fmla="*/ 18 h 35"/>
                      <a:gd name="T18" fmla="*/ 32 w 44"/>
                      <a:gd name="T19" fmla="*/ 30 h 35"/>
                      <a:gd name="T20" fmla="*/ 34 w 44"/>
                      <a:gd name="T21" fmla="*/ 22 h 35"/>
                      <a:gd name="T22" fmla="*/ 40 w 44"/>
                      <a:gd name="T23" fmla="*/ 0 h 35"/>
                      <a:gd name="T24" fmla="*/ 44 w 44"/>
                      <a:gd name="T25" fmla="*/ 0 h 35"/>
                      <a:gd name="T26" fmla="*/ 35 w 44"/>
                      <a:gd name="T27" fmla="*/ 35 h 35"/>
                      <a:gd name="T28" fmla="*/ 30 w 44"/>
                      <a:gd name="T29" fmla="*/ 35 h 35"/>
                      <a:gd name="T30" fmla="*/ 23 w 44"/>
                      <a:gd name="T31" fmla="*/ 9 h 35"/>
                      <a:gd name="T32" fmla="*/ 22 w 44"/>
                      <a:gd name="T33" fmla="*/ 4 h 35"/>
                      <a:gd name="T34" fmla="*/ 21 w 44"/>
                      <a:gd name="T35" fmla="*/ 9 h 35"/>
                      <a:gd name="T36" fmla="*/ 14 w 44"/>
                      <a:gd name="T37" fmla="*/ 35 h 35"/>
                      <a:gd name="T38" fmla="*/ 9 w 44"/>
                      <a:gd name="T3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35">
                        <a:moveTo>
                          <a:pt x="9" y="35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25"/>
                          <a:pt x="11" y="28"/>
                          <a:pt x="11" y="30"/>
                        </a:cubicBezTo>
                        <a:cubicBezTo>
                          <a:pt x="12" y="26"/>
                          <a:pt x="13" y="24"/>
                          <a:pt x="13" y="24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1" y="22"/>
                          <a:pt x="32" y="26"/>
                          <a:pt x="32" y="30"/>
                        </a:cubicBezTo>
                        <a:cubicBezTo>
                          <a:pt x="33" y="28"/>
                          <a:pt x="34" y="25"/>
                          <a:pt x="34" y="2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5" y="35"/>
                          <a:pt x="35" y="35"/>
                          <a:pt x="35" y="35"/>
                        </a:cubicBezTo>
                        <a:cubicBezTo>
                          <a:pt x="30" y="35"/>
                          <a:pt x="30" y="35"/>
                          <a:pt x="30" y="35"/>
                        </a:cubicBez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3" y="6"/>
                          <a:pt x="22" y="5"/>
                          <a:pt x="22" y="4"/>
                        </a:cubicBezTo>
                        <a:cubicBezTo>
                          <a:pt x="22" y="6"/>
                          <a:pt x="21" y="7"/>
                          <a:pt x="21" y="9"/>
                        </a:cubicBezTo>
                        <a:cubicBezTo>
                          <a:pt x="14" y="35"/>
                          <a:pt x="14" y="35"/>
                          <a:pt x="14" y="35"/>
                        </a:cubicBezTo>
                        <a:lnTo>
                          <a:pt x="9" y="3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00"/>
                  <p:cNvSpPr>
                    <a:spLocks/>
                  </p:cNvSpPr>
                  <p:nvPr/>
                </p:nvSpPr>
                <p:spPr bwMode="auto">
                  <a:xfrm>
                    <a:off x="2824" y="2232"/>
                    <a:ext cx="104" cy="83"/>
                  </a:xfrm>
                  <a:custGeom>
                    <a:avLst/>
                    <a:gdLst>
                      <a:gd name="T0" fmla="*/ 9 w 44"/>
                      <a:gd name="T1" fmla="*/ 35 h 35"/>
                      <a:gd name="T2" fmla="*/ 0 w 44"/>
                      <a:gd name="T3" fmla="*/ 0 h 35"/>
                      <a:gd name="T4" fmla="*/ 5 w 44"/>
                      <a:gd name="T5" fmla="*/ 0 h 35"/>
                      <a:gd name="T6" fmla="*/ 10 w 44"/>
                      <a:gd name="T7" fmla="*/ 23 h 35"/>
                      <a:gd name="T8" fmla="*/ 12 w 44"/>
                      <a:gd name="T9" fmla="*/ 30 h 35"/>
                      <a:gd name="T10" fmla="*/ 13 w 44"/>
                      <a:gd name="T11" fmla="*/ 24 h 35"/>
                      <a:gd name="T12" fmla="*/ 20 w 44"/>
                      <a:gd name="T13" fmla="*/ 0 h 35"/>
                      <a:gd name="T14" fmla="*/ 25 w 44"/>
                      <a:gd name="T15" fmla="*/ 0 h 35"/>
                      <a:gd name="T16" fmla="*/ 30 w 44"/>
                      <a:gd name="T17" fmla="*/ 18 h 35"/>
                      <a:gd name="T18" fmla="*/ 33 w 44"/>
                      <a:gd name="T19" fmla="*/ 30 h 35"/>
                      <a:gd name="T20" fmla="*/ 35 w 44"/>
                      <a:gd name="T21" fmla="*/ 22 h 35"/>
                      <a:gd name="T22" fmla="*/ 40 w 44"/>
                      <a:gd name="T23" fmla="*/ 0 h 35"/>
                      <a:gd name="T24" fmla="*/ 44 w 44"/>
                      <a:gd name="T25" fmla="*/ 0 h 35"/>
                      <a:gd name="T26" fmla="*/ 35 w 44"/>
                      <a:gd name="T27" fmla="*/ 35 h 35"/>
                      <a:gd name="T28" fmla="*/ 31 w 44"/>
                      <a:gd name="T29" fmla="*/ 35 h 35"/>
                      <a:gd name="T30" fmla="*/ 23 w 44"/>
                      <a:gd name="T31" fmla="*/ 9 h 35"/>
                      <a:gd name="T32" fmla="*/ 22 w 44"/>
                      <a:gd name="T33" fmla="*/ 4 h 35"/>
                      <a:gd name="T34" fmla="*/ 21 w 44"/>
                      <a:gd name="T35" fmla="*/ 9 h 35"/>
                      <a:gd name="T36" fmla="*/ 14 w 44"/>
                      <a:gd name="T37" fmla="*/ 35 h 35"/>
                      <a:gd name="T38" fmla="*/ 9 w 44"/>
                      <a:gd name="T3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35">
                        <a:moveTo>
                          <a:pt x="9" y="35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1" y="25"/>
                          <a:pt x="11" y="28"/>
                          <a:pt x="12" y="30"/>
                        </a:cubicBezTo>
                        <a:cubicBezTo>
                          <a:pt x="13" y="26"/>
                          <a:pt x="13" y="24"/>
                          <a:pt x="13" y="2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1" y="22"/>
                          <a:pt x="32" y="26"/>
                          <a:pt x="33" y="30"/>
                        </a:cubicBezTo>
                        <a:cubicBezTo>
                          <a:pt x="33" y="28"/>
                          <a:pt x="34" y="25"/>
                          <a:pt x="35" y="2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5" y="35"/>
                          <a:pt x="35" y="35"/>
                          <a:pt x="35" y="35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3" y="6"/>
                          <a:pt x="22" y="5"/>
                          <a:pt x="22" y="4"/>
                        </a:cubicBezTo>
                        <a:cubicBezTo>
                          <a:pt x="22" y="6"/>
                          <a:pt x="22" y="7"/>
                          <a:pt x="21" y="9"/>
                        </a:cubicBezTo>
                        <a:cubicBezTo>
                          <a:pt x="14" y="35"/>
                          <a:pt x="14" y="35"/>
                          <a:pt x="14" y="35"/>
                        </a:cubicBezTo>
                        <a:lnTo>
                          <a:pt x="9" y="3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01"/>
                  <p:cNvSpPr>
                    <a:spLocks/>
                  </p:cNvSpPr>
                  <p:nvPr/>
                </p:nvSpPr>
                <p:spPr bwMode="auto">
                  <a:xfrm>
                    <a:off x="2933" y="2232"/>
                    <a:ext cx="104" cy="83"/>
                  </a:xfrm>
                  <a:custGeom>
                    <a:avLst/>
                    <a:gdLst>
                      <a:gd name="T0" fmla="*/ 9 w 44"/>
                      <a:gd name="T1" fmla="*/ 35 h 35"/>
                      <a:gd name="T2" fmla="*/ 0 w 44"/>
                      <a:gd name="T3" fmla="*/ 0 h 35"/>
                      <a:gd name="T4" fmla="*/ 4 w 44"/>
                      <a:gd name="T5" fmla="*/ 0 h 35"/>
                      <a:gd name="T6" fmla="*/ 9 w 44"/>
                      <a:gd name="T7" fmla="*/ 23 h 35"/>
                      <a:gd name="T8" fmla="*/ 11 w 44"/>
                      <a:gd name="T9" fmla="*/ 30 h 35"/>
                      <a:gd name="T10" fmla="*/ 12 w 44"/>
                      <a:gd name="T11" fmla="*/ 24 h 35"/>
                      <a:gd name="T12" fmla="*/ 19 w 44"/>
                      <a:gd name="T13" fmla="*/ 0 h 35"/>
                      <a:gd name="T14" fmla="*/ 25 w 44"/>
                      <a:gd name="T15" fmla="*/ 0 h 35"/>
                      <a:gd name="T16" fmla="*/ 29 w 44"/>
                      <a:gd name="T17" fmla="*/ 18 h 35"/>
                      <a:gd name="T18" fmla="*/ 32 w 44"/>
                      <a:gd name="T19" fmla="*/ 30 h 35"/>
                      <a:gd name="T20" fmla="*/ 34 w 44"/>
                      <a:gd name="T21" fmla="*/ 22 h 35"/>
                      <a:gd name="T22" fmla="*/ 39 w 44"/>
                      <a:gd name="T23" fmla="*/ 0 h 35"/>
                      <a:gd name="T24" fmla="*/ 44 w 44"/>
                      <a:gd name="T25" fmla="*/ 0 h 35"/>
                      <a:gd name="T26" fmla="*/ 34 w 44"/>
                      <a:gd name="T27" fmla="*/ 35 h 35"/>
                      <a:gd name="T28" fmla="*/ 30 w 44"/>
                      <a:gd name="T29" fmla="*/ 35 h 35"/>
                      <a:gd name="T30" fmla="*/ 23 w 44"/>
                      <a:gd name="T31" fmla="*/ 9 h 35"/>
                      <a:gd name="T32" fmla="*/ 22 w 44"/>
                      <a:gd name="T33" fmla="*/ 4 h 35"/>
                      <a:gd name="T34" fmla="*/ 21 w 44"/>
                      <a:gd name="T35" fmla="*/ 9 h 35"/>
                      <a:gd name="T36" fmla="*/ 13 w 44"/>
                      <a:gd name="T37" fmla="*/ 35 h 35"/>
                      <a:gd name="T38" fmla="*/ 9 w 44"/>
                      <a:gd name="T3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35">
                        <a:moveTo>
                          <a:pt x="9" y="35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10" y="25"/>
                          <a:pt x="11" y="28"/>
                          <a:pt x="11" y="30"/>
                        </a:cubicBezTo>
                        <a:cubicBezTo>
                          <a:pt x="12" y="26"/>
                          <a:pt x="12" y="24"/>
                          <a:pt x="12" y="24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9" y="18"/>
                          <a:pt x="29" y="18"/>
                          <a:pt x="29" y="18"/>
                        </a:cubicBezTo>
                        <a:cubicBezTo>
                          <a:pt x="31" y="22"/>
                          <a:pt x="32" y="26"/>
                          <a:pt x="32" y="30"/>
                        </a:cubicBezTo>
                        <a:cubicBezTo>
                          <a:pt x="33" y="28"/>
                          <a:pt x="33" y="25"/>
                          <a:pt x="34" y="22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34" y="35"/>
                          <a:pt x="34" y="35"/>
                          <a:pt x="34" y="35"/>
                        </a:cubicBezTo>
                        <a:cubicBezTo>
                          <a:pt x="30" y="35"/>
                          <a:pt x="30" y="35"/>
                          <a:pt x="30" y="35"/>
                        </a:cubicBez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1" y="6"/>
                          <a:pt x="21" y="7"/>
                          <a:pt x="21" y="9"/>
                        </a:cubicBezTo>
                        <a:cubicBezTo>
                          <a:pt x="13" y="35"/>
                          <a:pt x="13" y="35"/>
                          <a:pt x="13" y="35"/>
                        </a:cubicBezTo>
                        <a:lnTo>
                          <a:pt x="9" y="3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pic>
            <p:nvPicPr>
              <p:cNvPr id="403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741" y="5253050"/>
                <a:ext cx="320561" cy="226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4" name="Text Box 48"/>
              <p:cNvSpPr txBox="1">
                <a:spLocks noChangeArrowheads="1"/>
              </p:cNvSpPr>
              <p:nvPr/>
            </p:nvSpPr>
            <p:spPr bwMode="auto">
              <a:xfrm>
                <a:off x="2660800" y="5922982"/>
                <a:ext cx="2601523" cy="389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100" dirty="0" smtClean="0">
                    <a:ea typeface="黑体" panose="02010609060101010101" pitchFamily="49" charset="-122"/>
                  </a:rPr>
                  <a:t>enterprise network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405" name="直接连接符 404"/>
              <p:cNvCxnSpPr>
                <a:endCxn id="403" idx="3"/>
              </p:cNvCxnSpPr>
              <p:nvPr/>
            </p:nvCxnSpPr>
            <p:spPr>
              <a:xfrm flipH="1">
                <a:off x="5139302" y="5354702"/>
                <a:ext cx="252085" cy="1141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>
                <a:endCxn id="403" idx="2"/>
              </p:cNvCxnSpPr>
              <p:nvPr/>
            </p:nvCxnSpPr>
            <p:spPr>
              <a:xfrm flipH="1" flipV="1">
                <a:off x="4979022" y="5479181"/>
                <a:ext cx="148520" cy="3017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7" name="Group 801"/>
              <p:cNvGrpSpPr>
                <a:grpSpLocks/>
              </p:cNvGrpSpPr>
              <p:nvPr/>
            </p:nvGrpSpPr>
            <p:grpSpPr bwMode="auto">
              <a:xfrm>
                <a:off x="4409769" y="4838851"/>
                <a:ext cx="365666" cy="238486"/>
                <a:chOff x="1602" y="2976"/>
                <a:chExt cx="270" cy="253"/>
              </a:xfrm>
            </p:grpSpPr>
            <p:sp>
              <p:nvSpPr>
                <p:cNvPr id="415" name="AutoShape 802"/>
                <p:cNvSpPr>
                  <a:spLocks noChangeArrowheads="1"/>
                </p:cNvSpPr>
                <p:nvPr/>
              </p:nvSpPr>
              <p:spPr bwMode="auto">
                <a:xfrm>
                  <a:off x="1602" y="2976"/>
                  <a:ext cx="270" cy="25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9933"/>
                    </a:gs>
                    <a:gs pos="100000">
                      <a:srgbClr val="9933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5771" tIns="27886" rIns="55771" bIns="27886" anchor="ctr"/>
                <a:lstStyle/>
                <a:p>
                  <a:pPr algn="ctr"/>
                  <a:endParaRPr kumimoji="1" lang="en-US" altLang="ja-JP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6" name="AutoShape 803"/>
                <p:cNvSpPr>
                  <a:spLocks noChangeArrowheads="1"/>
                </p:cNvSpPr>
                <p:nvPr/>
              </p:nvSpPr>
              <p:spPr bwMode="auto">
                <a:xfrm>
                  <a:off x="1636" y="2982"/>
                  <a:ext cx="202" cy="10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>
                  <a:outerShdw dist="12700" dir="54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8" name="Group 801"/>
              <p:cNvGrpSpPr>
                <a:grpSpLocks/>
              </p:cNvGrpSpPr>
              <p:nvPr/>
            </p:nvGrpSpPr>
            <p:grpSpPr bwMode="auto">
              <a:xfrm>
                <a:off x="3780821" y="4612571"/>
                <a:ext cx="365666" cy="238486"/>
                <a:chOff x="1602" y="2976"/>
                <a:chExt cx="270" cy="253"/>
              </a:xfrm>
            </p:grpSpPr>
            <p:sp>
              <p:nvSpPr>
                <p:cNvPr id="413" name="AutoShape 802"/>
                <p:cNvSpPr>
                  <a:spLocks noChangeArrowheads="1"/>
                </p:cNvSpPr>
                <p:nvPr/>
              </p:nvSpPr>
              <p:spPr bwMode="auto">
                <a:xfrm>
                  <a:off x="1602" y="2976"/>
                  <a:ext cx="270" cy="25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9933"/>
                    </a:gs>
                    <a:gs pos="100000">
                      <a:srgbClr val="9933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5771" tIns="27886" rIns="55771" bIns="27886" anchor="ctr"/>
                <a:lstStyle/>
                <a:p>
                  <a:pPr algn="ctr"/>
                  <a:endParaRPr kumimoji="1" lang="en-US" altLang="ja-JP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4" name="AutoShape 803"/>
                <p:cNvSpPr>
                  <a:spLocks noChangeArrowheads="1"/>
                </p:cNvSpPr>
                <p:nvPr/>
              </p:nvSpPr>
              <p:spPr bwMode="auto">
                <a:xfrm>
                  <a:off x="1636" y="2982"/>
                  <a:ext cx="202" cy="10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>
                  <a:outerShdw dist="12700" dir="54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" name="Group 801"/>
              <p:cNvGrpSpPr>
                <a:grpSpLocks/>
              </p:cNvGrpSpPr>
              <p:nvPr/>
            </p:nvGrpSpPr>
            <p:grpSpPr bwMode="auto">
              <a:xfrm>
                <a:off x="3368529" y="4905850"/>
                <a:ext cx="365666" cy="238486"/>
                <a:chOff x="1602" y="2976"/>
                <a:chExt cx="270" cy="253"/>
              </a:xfrm>
            </p:grpSpPr>
            <p:sp>
              <p:nvSpPr>
                <p:cNvPr id="411" name="AutoShape 802"/>
                <p:cNvSpPr>
                  <a:spLocks noChangeArrowheads="1"/>
                </p:cNvSpPr>
                <p:nvPr/>
              </p:nvSpPr>
              <p:spPr bwMode="auto">
                <a:xfrm>
                  <a:off x="1602" y="2976"/>
                  <a:ext cx="270" cy="25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9933"/>
                    </a:gs>
                    <a:gs pos="100000">
                      <a:srgbClr val="9933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5771" tIns="27886" rIns="55771" bIns="27886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2" name="AutoShape 803"/>
                <p:cNvSpPr>
                  <a:spLocks noChangeArrowheads="1"/>
                </p:cNvSpPr>
                <p:nvPr/>
              </p:nvSpPr>
              <p:spPr bwMode="auto">
                <a:xfrm>
                  <a:off x="1636" y="2982"/>
                  <a:ext cx="202" cy="10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>
                  <a:outerShdw dist="12700" dir="54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cxnSp>
            <p:nvCxnSpPr>
              <p:cNvPr id="410" name="直接连接符 409"/>
              <p:cNvCxnSpPr>
                <a:stCxn id="475" idx="1"/>
              </p:cNvCxnSpPr>
              <p:nvPr/>
            </p:nvCxnSpPr>
            <p:spPr>
              <a:xfrm flipH="1" flipV="1">
                <a:off x="2959832" y="5326670"/>
                <a:ext cx="387929" cy="12782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Text Box 48"/>
            <p:cNvSpPr txBox="1">
              <a:spLocks noChangeArrowheads="1"/>
            </p:cNvSpPr>
            <p:nvPr/>
          </p:nvSpPr>
          <p:spPr bwMode="auto">
            <a:xfrm>
              <a:off x="4206160" y="3705753"/>
              <a:ext cx="1901904" cy="457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黑体" panose="02010609060101010101" pitchFamily="49" charset="-122"/>
                </a:rPr>
                <a:t>网络核心</a:t>
              </a:r>
              <a:endPara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647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互联网的组成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8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994402"/>
          </a:xfrm>
        </p:spPr>
        <p:txBody>
          <a:bodyPr/>
          <a:lstStyle/>
          <a:p>
            <a:r>
              <a:rPr lang="zh-CN" altLang="en-US" dirty="0"/>
              <a:t>网络是</a:t>
            </a:r>
            <a:r>
              <a:rPr lang="zh-CN" altLang="en-US" dirty="0" smtClean="0"/>
              <a:t>由结点及</a:t>
            </a:r>
            <a:r>
              <a:rPr lang="zh-CN" altLang="en-US" dirty="0"/>
              <a:t>相互连接的链路组成</a:t>
            </a:r>
            <a:endParaRPr lang="en-US" altLang="zh-CN" dirty="0"/>
          </a:p>
          <a:p>
            <a:pPr lvl="1"/>
            <a:r>
              <a:rPr lang="zh-CN" altLang="en-US" dirty="0"/>
              <a:t>直连的网络</a:t>
            </a:r>
            <a:r>
              <a:rPr lang="en-US" altLang="zh-CN" dirty="0"/>
              <a:t>(</a:t>
            </a:r>
            <a:r>
              <a:rPr lang="zh-CN" altLang="en-US" dirty="0"/>
              <a:t>直连链路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1158240" y="2548128"/>
            <a:ext cx="7736852" cy="903024"/>
            <a:chOff x="1158240" y="2548128"/>
            <a:chExt cx="7736852" cy="903024"/>
          </a:xfrm>
        </p:grpSpPr>
        <p:sp>
          <p:nvSpPr>
            <p:cNvPr id="80" name="圆角矩形 79"/>
            <p:cNvSpPr/>
            <p:nvPr/>
          </p:nvSpPr>
          <p:spPr>
            <a:xfrm>
              <a:off x="1158240" y="2548128"/>
              <a:ext cx="7736852" cy="854467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3" name="组合 82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8" name="直接连接符 87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0" name="直接连接符 89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2" name="直接连接符 91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4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  <p:sp>
        <p:nvSpPr>
          <p:cNvPr id="97" name="内容占位符 2"/>
          <p:cNvSpPr txBox="1">
            <a:spLocks/>
          </p:cNvSpPr>
          <p:nvPr/>
        </p:nvSpPr>
        <p:spPr bwMode="auto">
          <a:xfrm>
            <a:off x="463296" y="3584675"/>
            <a:ext cx="2206752" cy="44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交换网络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5256174" y="3957529"/>
            <a:ext cx="3644889" cy="2151559"/>
            <a:chOff x="5256174" y="3957529"/>
            <a:chExt cx="3644889" cy="2151559"/>
          </a:xfrm>
        </p:grpSpPr>
        <p:sp>
          <p:nvSpPr>
            <p:cNvPr id="99" name="圆角矩形 98"/>
            <p:cNvSpPr/>
            <p:nvPr/>
          </p:nvSpPr>
          <p:spPr>
            <a:xfrm>
              <a:off x="5256174" y="3957529"/>
              <a:ext cx="3644889" cy="2151559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308615" y="4163622"/>
              <a:ext cx="3586477" cy="1895889"/>
              <a:chOff x="5320456" y="4287984"/>
              <a:chExt cx="3586477" cy="1895889"/>
            </a:xfrm>
          </p:grpSpPr>
          <p:pic>
            <p:nvPicPr>
              <p:cNvPr id="101" name="Picture 1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456" y="4287984"/>
                <a:ext cx="3586477" cy="1895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2" name="直接连接符 101"/>
              <p:cNvCxnSpPr>
                <a:stCxn id="116" idx="2"/>
              </p:cNvCxnSpPr>
              <p:nvPr/>
            </p:nvCxnSpPr>
            <p:spPr>
              <a:xfrm flipH="1" flipV="1">
                <a:off x="6197941" y="4878906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22" idx="0"/>
              </p:cNvCxnSpPr>
              <p:nvPr/>
            </p:nvCxnSpPr>
            <p:spPr>
              <a:xfrm flipH="1">
                <a:off x="5917762" y="5251901"/>
                <a:ext cx="665021" cy="9954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16" idx="2"/>
              </p:cNvCxnSpPr>
              <p:nvPr/>
            </p:nvCxnSpPr>
            <p:spPr>
              <a:xfrm flipH="1">
                <a:off x="6564077" y="5011954"/>
                <a:ext cx="297748" cy="33255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18" idx="3"/>
              </p:cNvCxnSpPr>
              <p:nvPr/>
            </p:nvCxnSpPr>
            <p:spPr>
              <a:xfrm flipH="1">
                <a:off x="6969920" y="5659232"/>
                <a:ext cx="981114" cy="202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 flipV="1">
                <a:off x="6974366" y="4861581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6796891" y="4546348"/>
                <a:ext cx="545534" cy="30439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>
                <a:off x="7666560" y="4994629"/>
                <a:ext cx="490108" cy="4383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H="1">
                <a:off x="7762455" y="5591604"/>
                <a:ext cx="624530" cy="930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7215909" y="5081086"/>
                <a:ext cx="474163" cy="1974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038" y="4649921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1940" y="517572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689" y="4334924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5035" y="4719907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2712" y="5336833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3210" y="4791459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92" y="4941677"/>
                <a:ext cx="295825" cy="193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804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9" name="直接连接符 118"/>
              <p:cNvCxnSpPr>
                <a:stCxn id="118" idx="0"/>
              </p:cNvCxnSpPr>
              <p:nvPr/>
            </p:nvCxnSpPr>
            <p:spPr>
              <a:xfrm flipH="1" flipV="1">
                <a:off x="7575993" y="5048009"/>
                <a:ext cx="216426" cy="50097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6529883" y="5329925"/>
                <a:ext cx="686026" cy="641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23" idx="3"/>
              </p:cNvCxnSpPr>
              <p:nvPr/>
            </p:nvCxnSpPr>
            <p:spPr>
              <a:xfrm flipH="1" flipV="1">
                <a:off x="6452323" y="5375965"/>
                <a:ext cx="634525" cy="28326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168" y="5251901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121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618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888" y="504180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5" name="组合 124"/>
          <p:cNvGrpSpPr/>
          <p:nvPr/>
        </p:nvGrpSpPr>
        <p:grpSpPr>
          <a:xfrm>
            <a:off x="1129065" y="3957530"/>
            <a:ext cx="3708767" cy="2151558"/>
            <a:chOff x="1129065" y="3957530"/>
            <a:chExt cx="3708767" cy="2151558"/>
          </a:xfrm>
        </p:grpSpPr>
        <p:sp>
          <p:nvSpPr>
            <p:cNvPr id="126" name="圆角矩形 125"/>
            <p:cNvSpPr/>
            <p:nvPr/>
          </p:nvSpPr>
          <p:spPr>
            <a:xfrm>
              <a:off x="1129065" y="3957530"/>
              <a:ext cx="3708767" cy="2151558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128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9" name="直接连接符 128"/>
              <p:cNvCxnSpPr>
                <a:endCxn id="145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3" name="直接连接符 132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5" name="直接连接符 134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42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22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22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4" name="直接连接符 143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5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0" name="内容占位符 2"/>
          <p:cNvSpPr txBox="1">
            <a:spLocks/>
          </p:cNvSpPr>
          <p:nvPr/>
        </p:nvSpPr>
        <p:spPr bwMode="auto">
          <a:xfrm>
            <a:off x="4709640" y="3602080"/>
            <a:ext cx="2206752" cy="44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互联网</a:t>
            </a:r>
          </a:p>
        </p:txBody>
      </p:sp>
      <p:pic>
        <p:nvPicPr>
          <p:cNvPr id="151" name="Picture 12" descr="符号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75487" y="629784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/>
      <p:bldP spid="1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87" y="1359075"/>
            <a:ext cx="8540378" cy="2022652"/>
          </a:xfrm>
        </p:spPr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 </a:t>
            </a:r>
            <a:r>
              <a:rPr lang="en-US" altLang="zh-CN" dirty="0" smtClean="0"/>
              <a:t>[RFC 3439]</a:t>
            </a:r>
          </a:p>
          <a:p>
            <a:pPr lvl="1"/>
            <a:r>
              <a:rPr lang="en-US" altLang="zh-CN" dirty="0" smtClean="0"/>
              <a:t>ARPANET</a:t>
            </a:r>
            <a:r>
              <a:rPr lang="zh-CN" altLang="en-US" dirty="0" smtClean="0"/>
              <a:t>发展而来，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两个核心的协议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</a:t>
            </a:r>
            <a:r>
              <a:rPr lang="zh-CN" altLang="en-US" dirty="0"/>
              <a:t>层，但不严格的划分层，这样</a:t>
            </a:r>
            <a:r>
              <a:rPr lang="zh-CN" altLang="en-US" dirty="0" smtClean="0"/>
              <a:t>应用可以</a:t>
            </a:r>
            <a:r>
              <a:rPr lang="zh-CN" altLang="en-US" dirty="0"/>
              <a:t>跨层使用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186990" y="2962656"/>
            <a:ext cx="2106590" cy="3702068"/>
            <a:chOff x="4637836" y="2962656"/>
            <a:chExt cx="2363103" cy="3702068"/>
          </a:xfrm>
        </p:grpSpPr>
        <p:grpSp>
          <p:nvGrpSpPr>
            <p:cNvPr id="38" name="组合 37"/>
            <p:cNvGrpSpPr/>
            <p:nvPr/>
          </p:nvGrpSpPr>
          <p:grpSpPr>
            <a:xfrm>
              <a:off x="4637836" y="2962656"/>
              <a:ext cx="2363103" cy="3702068"/>
              <a:chOff x="4637836" y="2962656"/>
              <a:chExt cx="2363103" cy="3702068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4643932" y="2962656"/>
                <a:ext cx="2357007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37837" y="4986303"/>
                <a:ext cx="1799837" cy="459217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IP</a:t>
                </a:r>
                <a:endPara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37836" y="5452587"/>
                <a:ext cx="2177407" cy="825464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子网</a:t>
                </a:r>
                <a:r>
                  <a:rPr lang="zh-CN" altLang="en-US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层</a:t>
                </a:r>
                <a:endPara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637836" y="4505780"/>
                <a:ext cx="711108" cy="480523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TCP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348944" y="4511167"/>
                <a:ext cx="692108" cy="469749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UDP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98720" y="629539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TCP/IP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体系结构</a:t>
                </a:r>
                <a:endParaRPr lang="zh-CN" altLang="en-US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5405373" y="3709020"/>
              <a:ext cx="877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互联网体系结构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实际架构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75487" y="2962656"/>
            <a:ext cx="2183586" cy="3707312"/>
            <a:chOff x="1560575" y="2962656"/>
            <a:chExt cx="2183586" cy="3707312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0575" y="2962656"/>
              <a:ext cx="2183586" cy="3315395"/>
              <a:chOff x="878390" y="2414016"/>
              <a:chExt cx="1401514" cy="3315395"/>
            </a:xfrm>
          </p:grpSpPr>
          <p:sp>
            <p:nvSpPr>
              <p:cNvPr id="5" name="立方体 4"/>
              <p:cNvSpPr/>
              <p:nvPr/>
            </p:nvSpPr>
            <p:spPr>
              <a:xfrm>
                <a:off x="878390" y="2414016"/>
                <a:ext cx="1401514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1025238" y="2711166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9F9F9"/>
                  </a:gs>
                  <a:gs pos="100000">
                    <a:srgbClr val="F9F9F9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应用层</a:t>
                </a:r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1019522" y="3131790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表示层</a:t>
                </a:r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1013807" y="3564606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会话层</a:t>
                </a:r>
              </a:p>
            </p:txBody>
          </p:sp>
          <p:sp>
            <p:nvSpPr>
              <p:cNvPr id="9" name="立方体 8"/>
              <p:cNvSpPr/>
              <p:nvPr/>
            </p:nvSpPr>
            <p:spPr>
              <a:xfrm>
                <a:off x="1019522" y="4009614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传输层</a:t>
                </a:r>
              </a:p>
            </p:txBody>
          </p:sp>
          <p:sp>
            <p:nvSpPr>
              <p:cNvPr id="10" name="立方体 9"/>
              <p:cNvSpPr/>
              <p:nvPr/>
            </p:nvSpPr>
            <p:spPr>
              <a:xfrm>
                <a:off x="1013807" y="4430238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网络层</a:t>
                </a:r>
              </a:p>
            </p:txBody>
          </p:sp>
          <p:sp>
            <p:nvSpPr>
              <p:cNvPr id="11" name="立方体 10"/>
              <p:cNvSpPr/>
              <p:nvPr/>
            </p:nvSpPr>
            <p:spPr>
              <a:xfrm>
                <a:off x="1008091" y="4863054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数据链路层</a:t>
                </a:r>
              </a:p>
            </p:txBody>
          </p:sp>
          <p:sp>
            <p:nvSpPr>
              <p:cNvPr id="12" name="立方体 11"/>
              <p:cNvSpPr/>
              <p:nvPr/>
            </p:nvSpPr>
            <p:spPr>
              <a:xfrm>
                <a:off x="1002376" y="5295870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物理层</a:t>
                </a: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789368" y="6300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OSI</a:t>
              </a:r>
              <a:r>
                <a:rPr lang="zh-CN" altLang="en-US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七层模型</a:t>
              </a:r>
              <a:endPara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274320" y="4450724"/>
            <a:ext cx="5285232" cy="55057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4320" y="5411694"/>
            <a:ext cx="5285232" cy="0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74320" y="4978878"/>
            <a:ext cx="5285232" cy="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标注 62"/>
          <p:cNvSpPr/>
          <p:nvPr/>
        </p:nvSpPr>
        <p:spPr>
          <a:xfrm>
            <a:off x="5419941" y="3505091"/>
            <a:ext cx="3724059" cy="2001378"/>
          </a:xfrm>
          <a:prstGeom prst="wedgeRoundRectCallout">
            <a:avLst>
              <a:gd name="adj1" fmla="val -72098"/>
              <a:gd name="adj2" fmla="val 77912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多种网络协议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180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以太网协议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协议由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适配器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）和软件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设备驱动程序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共同实现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层协议可分为多个子层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圆角矩形标注 76"/>
          <p:cNvSpPr/>
          <p:nvPr/>
        </p:nvSpPr>
        <p:spPr>
          <a:xfrm>
            <a:off x="5331946" y="2467890"/>
            <a:ext cx="3704807" cy="2190224"/>
          </a:xfrm>
          <a:prstGeom prst="wedgeRoundRectCallout">
            <a:avLst>
              <a:gd name="adj1" fmla="val -72098"/>
              <a:gd name="adj2" fmla="val 77912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(IP)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TCP/IP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关键部分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支持多种网络技术互连为一个逻辑网络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实现主机到主机的通信：确定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分组转发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使主机可以把分组发往任何网络，并使分组独立地传向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圆角矩形标注 77"/>
          <p:cNvSpPr/>
          <p:nvPr/>
        </p:nvSpPr>
        <p:spPr>
          <a:xfrm>
            <a:off x="5233054" y="2423161"/>
            <a:ext cx="3704807" cy="3101310"/>
          </a:xfrm>
          <a:prstGeom prst="wedgeRoundRectCallout">
            <a:avLst>
              <a:gd name="adj1" fmla="val -68479"/>
              <a:gd name="adj2" fmla="val 28644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定义了两个端到端的协议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，为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应用程序提供可供选择的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逻辑信道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面向连接的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协议，提供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可靠的字节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流传输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提供不可靠的无连接</a:t>
            </a:r>
            <a:r>
              <a:rPr lang="zh-CN" altLang="en-US" sz="16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的传输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圆角矩形标注 78"/>
          <p:cNvSpPr/>
          <p:nvPr/>
        </p:nvSpPr>
        <p:spPr>
          <a:xfrm>
            <a:off x="5311058" y="2855801"/>
            <a:ext cx="3704807" cy="2154017"/>
          </a:xfrm>
          <a:prstGeom prst="wedgeRoundRectCallout">
            <a:avLst>
              <a:gd name="adj1" fmla="val -71111"/>
              <a:gd name="adj2" fmla="val 9510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OSI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模型的应用层、表示层、会话层的所有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数据表示</a:t>
            </a: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数据加密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会话控制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8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359075"/>
            <a:ext cx="8966199" cy="2022652"/>
          </a:xfrm>
        </p:spPr>
        <p:txBody>
          <a:bodyPr/>
          <a:lstStyle/>
          <a:p>
            <a:r>
              <a:rPr lang="zh-CN" altLang="en-US" dirty="0"/>
              <a:t>细腰结构</a:t>
            </a:r>
            <a:r>
              <a:rPr lang="en-US" altLang="zh-CN" dirty="0"/>
              <a:t>(narrow-waist)</a:t>
            </a:r>
            <a:r>
              <a:rPr lang="zh-CN" altLang="en-US" dirty="0" smtClean="0"/>
              <a:t>是网络体系结构</a:t>
            </a:r>
            <a:r>
              <a:rPr lang="zh-CN" altLang="en-US" dirty="0"/>
              <a:t>模型中最典型的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sz="1800" dirty="0"/>
              <a:t>研究表明，分层的体系结构最终会演化成细腰模型 </a:t>
            </a:r>
            <a:r>
              <a:rPr lang="en-US" altLang="zh-CN" sz="1800" dirty="0" smtClean="0"/>
              <a:t>[SIGCOMM11]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互联网体系结构一直在演进中，现有结构可能会演化成新的细腰模型 </a:t>
            </a:r>
            <a:r>
              <a:rPr lang="en-US" altLang="zh-CN" sz="1800" dirty="0" smtClean="0"/>
              <a:t>[HotNets10]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互联网体系结构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实际架构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997746" y="3076874"/>
            <a:ext cx="2610061" cy="3281363"/>
            <a:chOff x="706198" y="2046890"/>
            <a:chExt cx="2590800" cy="3281363"/>
          </a:xfrm>
        </p:grpSpPr>
        <p:grpSp>
          <p:nvGrpSpPr>
            <p:cNvPr id="65" name="组合 64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71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86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7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8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9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38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90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10"/>
                  <a:ext cx="912" cy="250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91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061"/>
                  <a:ext cx="912" cy="243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72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8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5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6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1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2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4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5" name="TextBox 27"/>
              <p:cNvSpPr txBox="1">
                <a:spLocks noChangeArrowheads="1"/>
              </p:cNvSpPr>
              <p:nvPr/>
            </p:nvSpPr>
            <p:spPr bwMode="auto">
              <a:xfrm>
                <a:off x="1646348" y="3778048"/>
                <a:ext cx="6556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TCP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/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  <a:endParaRPr lang="en-US" altLang="zh-CN" sz="14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882475" y="2425309"/>
              <a:ext cx="2197460" cy="47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Email, Web, Bulk, Voice,</a:t>
              </a:r>
            </a:p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dirty="0" err="1" smtClean="0">
                  <a:solidFill>
                    <a:srgbClr val="000000"/>
                  </a:solidFill>
                  <a:latin typeface="Calibri" pitchFamily="34" charset="0"/>
                </a:rPr>
                <a:t>Weixin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, Video Streaming, ...</a:t>
              </a:r>
              <a:endParaRPr lang="en-US" altLang="zh-CN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94781" y="3142500"/>
              <a:ext cx="568617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HTTP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81349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49521" y="4751547"/>
              <a:ext cx="2096536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Copper, Fiber, Radio, 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021279" y="3076874"/>
            <a:ext cx="2590800" cy="3281363"/>
            <a:chOff x="706198" y="2046890"/>
            <a:chExt cx="2590800" cy="3281363"/>
          </a:xfrm>
        </p:grpSpPr>
        <p:grpSp>
          <p:nvGrpSpPr>
            <p:cNvPr id="93" name="组合 92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100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112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3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4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5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6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7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>
                    <a:solidFill>
                      <a:srgbClr val="FF99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8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101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2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3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4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7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8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1" name="TextBox 27"/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Email,  Web,  Video, Voice, ...</a:t>
              </a:r>
              <a:endParaRPr lang="en-US" altLang="zh-CN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SMTP,  HTTP,  RTP, ...</a:t>
              </a:r>
              <a:endParaRPr lang="en-US" altLang="zh-CN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TCP, UDP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Copper, Fiber, 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R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adio...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AutoShape 6"/>
          <p:cNvSpPr>
            <a:spLocks noChangeArrowheads="1"/>
          </p:cNvSpPr>
          <p:nvPr/>
        </p:nvSpPr>
        <p:spPr bwMode="auto">
          <a:xfrm>
            <a:off x="3345911" y="4368784"/>
            <a:ext cx="2133600" cy="6096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100000">
                <a:srgbClr val="32457D">
                  <a:alpha val="78000"/>
                </a:srgbClr>
              </a:gs>
              <a:gs pos="66000">
                <a:srgbClr val="7789AE">
                  <a:alpha val="74000"/>
                </a:srgbClr>
              </a:gs>
              <a:gs pos="0">
                <a:srgbClr val="A4BCEF">
                  <a:alpha val="66000"/>
                </a:srgbClr>
              </a:gs>
            </a:gsLst>
            <a:lin ang="0" scaled="1"/>
          </a:gradFill>
          <a:ln w="19050" cmpd="sng">
            <a:solidFill>
              <a:srgbClr val="32457D"/>
            </a:solidFill>
            <a:miter lim="800000"/>
            <a:headEnd/>
            <a:tailEnd/>
          </a:ln>
          <a:effectLst>
            <a:outerShdw blurRad="63500" dist="76200" dir="5400000" rotWithShape="0">
              <a:srgbClr val="000000">
                <a:alpha val="34999"/>
              </a:srgbClr>
            </a:outerShdw>
            <a:softEdge rad="38100"/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defRPr/>
            </a:pPr>
            <a:endParaRPr lang="zh-CN" altLang="zh-CN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ea typeface="黑体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310004" y="4570558"/>
            <a:ext cx="1905404" cy="53434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3" name="线形标注 1 122"/>
          <p:cNvSpPr/>
          <p:nvPr/>
        </p:nvSpPr>
        <p:spPr>
          <a:xfrm>
            <a:off x="3712042" y="2928174"/>
            <a:ext cx="5324712" cy="2129394"/>
          </a:xfrm>
          <a:prstGeom prst="borderCallout1">
            <a:avLst>
              <a:gd name="adj1" fmla="val 37483"/>
              <a:gd name="adj2" fmla="val 377"/>
              <a:gd name="adj3" fmla="val 103373"/>
              <a:gd name="adj4" fmla="val -2191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¥"/>
            </a:pPr>
            <a:r>
              <a:rPr lang="en-US" altLang="zh-CN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为细腰</a:t>
            </a:r>
            <a:endParaRPr lang="en-US" altLang="zh-CN" sz="20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2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over Everything</a:t>
            </a:r>
          </a:p>
          <a:p>
            <a:pPr marL="792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IP 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可应用到各式各样的网络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endParaRPr lang="en-US" altLang="zh-CN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2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Everything over </a:t>
            </a:r>
            <a:r>
              <a:rPr lang="en-US" altLang="zh-CN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</a:p>
          <a:p>
            <a:pPr marL="792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各式各样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应用可承载在</a:t>
            </a: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之上</a:t>
            </a:r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分层模型中的相关概念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 smtClean="0"/>
              <a:t>实体 </a:t>
            </a:r>
            <a:r>
              <a:rPr lang="en-US" altLang="zh-CN" dirty="0" smtClean="0"/>
              <a:t>(entity)</a:t>
            </a:r>
          </a:p>
          <a:p>
            <a:pPr lvl="1"/>
            <a:r>
              <a:rPr lang="zh-CN" altLang="en-US" dirty="0" smtClean="0"/>
              <a:t>任何</a:t>
            </a:r>
            <a:r>
              <a:rPr lang="zh-CN" altLang="en-US" dirty="0"/>
              <a:t>可以发送或接收信息的硬件或软件</a:t>
            </a:r>
            <a:r>
              <a:rPr lang="zh-CN" altLang="en-US" dirty="0" smtClean="0"/>
              <a:t>进程</a:t>
            </a:r>
            <a:endParaRPr lang="zh-CN" altLang="en-US" dirty="0"/>
          </a:p>
          <a:p>
            <a:r>
              <a:rPr lang="zh-CN" altLang="en-US" dirty="0" smtClean="0"/>
              <a:t>对等实体 </a:t>
            </a:r>
            <a:r>
              <a:rPr lang="en-US" altLang="zh-CN" dirty="0" smtClean="0"/>
              <a:t>(peer entity)</a:t>
            </a:r>
          </a:p>
          <a:p>
            <a:pPr lvl="1"/>
            <a:r>
              <a:rPr lang="zh-CN" altLang="en-US" dirty="0" smtClean="0"/>
              <a:t>位于不同系统</a:t>
            </a:r>
            <a:r>
              <a:rPr lang="zh-CN" altLang="en-US" dirty="0"/>
              <a:t>的同一层内相互交互的</a:t>
            </a:r>
            <a:r>
              <a:rPr lang="zh-CN" altLang="en-US" dirty="0" smtClean="0"/>
              <a:t>实体</a:t>
            </a:r>
            <a:endParaRPr lang="zh-CN" altLang="en-US" dirty="0"/>
          </a:p>
          <a:p>
            <a:r>
              <a:rPr lang="zh-CN" altLang="en-US" dirty="0" smtClean="0"/>
              <a:t>网络协议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进行网络中的数据交换建立的规则、标准或约定，控制两个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对等实体</a:t>
            </a:r>
            <a:r>
              <a:rPr lang="zh-CN" altLang="en-US" dirty="0"/>
              <a:t>进行通信的规则的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/>
              <a:t>一台机器上的第</a:t>
            </a:r>
            <a:r>
              <a:rPr lang="en-US" altLang="zh-CN" dirty="0"/>
              <a:t>N</a:t>
            </a:r>
            <a:r>
              <a:rPr lang="zh-CN" altLang="en-US" dirty="0"/>
              <a:t>层与另一台机器上的第</a:t>
            </a:r>
            <a:r>
              <a:rPr lang="en-US" altLang="zh-CN" dirty="0"/>
              <a:t>N</a:t>
            </a:r>
            <a:r>
              <a:rPr lang="zh-CN" altLang="en-US" dirty="0"/>
              <a:t>层对话所使用的若干规则称为第</a:t>
            </a:r>
            <a:r>
              <a:rPr lang="en-US" altLang="zh-CN" dirty="0"/>
              <a:t>N</a:t>
            </a:r>
            <a:r>
              <a:rPr lang="zh-CN" altLang="en-US" dirty="0"/>
              <a:t>层</a:t>
            </a:r>
            <a:r>
              <a:rPr lang="zh-CN" altLang="en-US" dirty="0" smtClean="0"/>
              <a:t>协议</a:t>
            </a:r>
            <a:endParaRPr lang="zh-CN" altLang="en-US" dirty="0"/>
          </a:p>
          <a:p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/>
              <a:t>是由下层向上层通过层间接口提供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 smtClean="0"/>
              <a:t>服务接口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/>
              <a:t>一系统上、下层之间的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/>
              <a:t>同一系统相邻两层的实体进行交互的地方，称为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服务访问点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SAP (Service Access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Point</a:t>
            </a:r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0" y="1872011"/>
            <a:ext cx="9144000" cy="1379985"/>
          </a:xfrm>
          <a:prstGeom prst="rect">
            <a:avLst/>
          </a:prstGeom>
          <a:solidFill>
            <a:srgbClr val="E5E5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616712" y="2015331"/>
            <a:ext cx="6247898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2" name="Rectangle 63"/>
          <p:cNvSpPr>
            <a:spLocks noChangeArrowheads="1"/>
          </p:cNvSpPr>
          <p:nvPr/>
        </p:nvSpPr>
        <p:spPr bwMode="auto">
          <a:xfrm>
            <a:off x="0" y="3448049"/>
            <a:ext cx="9144000" cy="2103439"/>
          </a:xfrm>
          <a:prstGeom prst="rect">
            <a:avLst/>
          </a:prstGeom>
          <a:solidFill>
            <a:srgbClr val="E5E5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76326" y="4251325"/>
            <a:ext cx="6247898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432050" y="4113213"/>
            <a:ext cx="233363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279775" y="2365375"/>
            <a:ext cx="25034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08401" y="2179638"/>
            <a:ext cx="1386266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协议</a:t>
            </a:r>
            <a:r>
              <a:rPr kumimoji="1" lang="en-US" altLang="zh-CN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(n + 1)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600325" y="3722688"/>
            <a:ext cx="6508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SAP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732463" y="3748088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SAP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572544" y="2910620"/>
            <a:ext cx="12105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 smtClean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交换原语</a:t>
            </a:r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2473325" y="266223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311900" y="4113213"/>
            <a:ext cx="236538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6351588" y="266223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220448" y="289906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交换原语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1843088" y="2133600"/>
            <a:ext cx="1412875" cy="5254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1881188" y="2206625"/>
            <a:ext cx="1382712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 + 1)</a:t>
            </a: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98303" y="423678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服务提供者</a:t>
            </a: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34925" y="3350361"/>
            <a:ext cx="9109075" cy="402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8202274" y="4360863"/>
            <a:ext cx="65434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kern="0" dirty="0" smtClean="0">
                <a:ea typeface="黑体" panose="02010609060101010101" pitchFamily="49" charset="-122"/>
              </a:rPr>
              <a:t>n </a:t>
            </a:r>
            <a:r>
              <a:rPr kumimoji="1" lang="zh-CN" altLang="en-US" sz="2000" kern="0" dirty="0" smtClean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7982192" y="2318449"/>
            <a:ext cx="112849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kern="0" dirty="0" smtClean="0">
                <a:ea typeface="黑体" panose="02010609060101010101" pitchFamily="49" charset="-122"/>
              </a:rPr>
              <a:t>n + 1 </a:t>
            </a:r>
            <a:r>
              <a:rPr kumimoji="1" lang="zh-CN" altLang="en-US" sz="2000" kern="0" dirty="0" smtClean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735638" y="2133600"/>
            <a:ext cx="1411287" cy="5254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5775325" y="2205038"/>
            <a:ext cx="1382713" cy="395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 + 1)</a:t>
            </a: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63489" y="236537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服务用户</a:t>
            </a: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1843088" y="43608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5708650" y="43608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1979613" y="4402138"/>
            <a:ext cx="9874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5919788" y="4402138"/>
            <a:ext cx="987425" cy="395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3259138" y="4608513"/>
            <a:ext cx="25050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95738" y="4410075"/>
            <a:ext cx="1010213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协议</a:t>
            </a:r>
            <a:r>
              <a:rPr kumimoji="1" lang="en-US" altLang="zh-CN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(n)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1727774" y="1630362"/>
            <a:ext cx="2061590" cy="41364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5384001" y="1630361"/>
            <a:ext cx="1995650" cy="41364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79536" cy="811560"/>
          </a:xfrm>
        </p:spPr>
        <p:txBody>
          <a:bodyPr/>
          <a:lstStyle/>
          <a:p>
            <a:r>
              <a:rPr lang="zh-CN" altLang="en-US" dirty="0"/>
              <a:t>分层模型工作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-- </a:t>
            </a:r>
            <a:r>
              <a:rPr lang="zh-CN" altLang="en-US" sz="2800" dirty="0" smtClean="0"/>
              <a:t>多路复用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解多路复用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8765"/>
          </a:xfrm>
        </p:spPr>
        <p:txBody>
          <a:bodyPr/>
          <a:lstStyle/>
          <a:p>
            <a:r>
              <a:rPr lang="zh-CN" altLang="en-US" dirty="0" smtClean="0"/>
              <a:t>多路复用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多路分解 </a:t>
            </a:r>
            <a:r>
              <a:rPr lang="en-US" altLang="zh-CN" dirty="0" smtClean="0"/>
              <a:t>(Multiplexing/</a:t>
            </a:r>
            <a:r>
              <a:rPr lang="en-US" altLang="zh-CN" dirty="0"/>
              <a:t> De-multiplexing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发送</a:t>
            </a:r>
            <a:r>
              <a:rPr lang="zh-CN" altLang="en-US" dirty="0" smtClean="0"/>
              <a:t>端多个高层会话复用一条底层连接，在接收端再进行分解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2752" y="3090673"/>
            <a:ext cx="7519503" cy="3338672"/>
            <a:chOff x="682752" y="2773681"/>
            <a:chExt cx="7519503" cy="3338672"/>
          </a:xfrm>
        </p:grpSpPr>
        <p:pic>
          <p:nvPicPr>
            <p:cNvPr id="58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285" y="5315871"/>
              <a:ext cx="3314390" cy="796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立方体 62"/>
            <p:cNvSpPr/>
            <p:nvPr/>
          </p:nvSpPr>
          <p:spPr>
            <a:xfrm>
              <a:off x="682752" y="2779777"/>
              <a:ext cx="3075519" cy="2462784"/>
            </a:xfrm>
            <a:prstGeom prst="cube">
              <a:avLst>
                <a:gd name="adj" fmla="val 392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立方体 64"/>
            <p:cNvSpPr/>
            <p:nvPr/>
          </p:nvSpPr>
          <p:spPr>
            <a:xfrm>
              <a:off x="833628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文件下载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6" name="立方体 65"/>
            <p:cNvSpPr/>
            <p:nvPr/>
          </p:nvSpPr>
          <p:spPr>
            <a:xfrm>
              <a:off x="1792267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数字图书馆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7" name="立方体 66"/>
            <p:cNvSpPr/>
            <p:nvPr/>
          </p:nvSpPr>
          <p:spPr>
            <a:xfrm>
              <a:off x="2749339" y="3105001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视频应用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1168888" y="3889383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TCP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9" name="立方体 68"/>
            <p:cNvSpPr/>
            <p:nvPr/>
          </p:nvSpPr>
          <p:spPr>
            <a:xfrm>
              <a:off x="2377358" y="390359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UDP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70" name="立方体 69"/>
            <p:cNvSpPr/>
            <p:nvPr/>
          </p:nvSpPr>
          <p:spPr>
            <a:xfrm>
              <a:off x="1779951" y="4675621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IP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cxnSp>
          <p:nvCxnSpPr>
            <p:cNvPr id="8" name="直接连接符 7"/>
            <p:cNvCxnSpPr>
              <a:stCxn id="65" idx="3"/>
              <a:endCxn id="68" idx="1"/>
            </p:cNvCxnSpPr>
            <p:nvPr/>
          </p:nvCxnSpPr>
          <p:spPr>
            <a:xfrm>
              <a:off x="1223430" y="3425952"/>
              <a:ext cx="335260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6" idx="3"/>
              <a:endCxn id="68" idx="1"/>
            </p:cNvCxnSpPr>
            <p:nvPr/>
          </p:nvCxnSpPr>
          <p:spPr>
            <a:xfrm flipH="1">
              <a:off x="1558690" y="3425952"/>
              <a:ext cx="623379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3"/>
              <a:endCxn id="69" idx="1"/>
            </p:cNvCxnSpPr>
            <p:nvPr/>
          </p:nvCxnSpPr>
          <p:spPr>
            <a:xfrm flipH="1">
              <a:off x="2767160" y="3432048"/>
              <a:ext cx="371981" cy="4843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3"/>
            </p:cNvCxnSpPr>
            <p:nvPr/>
          </p:nvCxnSpPr>
          <p:spPr>
            <a:xfrm flipH="1">
              <a:off x="2188486" y="4230646"/>
              <a:ext cx="578674" cy="444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3"/>
              <a:endCxn id="70" idx="1"/>
            </p:cNvCxnSpPr>
            <p:nvPr/>
          </p:nvCxnSpPr>
          <p:spPr>
            <a:xfrm>
              <a:off x="1558690" y="4216430"/>
              <a:ext cx="611063" cy="47202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0" idx="3"/>
            </p:cNvCxnSpPr>
            <p:nvPr/>
          </p:nvCxnSpPr>
          <p:spPr>
            <a:xfrm>
              <a:off x="2169753" y="5002668"/>
              <a:ext cx="0" cy="711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58" idx="1"/>
            </p:cNvCxnSpPr>
            <p:nvPr/>
          </p:nvCxnSpPr>
          <p:spPr>
            <a:xfrm>
              <a:off x="2169753" y="5714112"/>
              <a:ext cx="51853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立方体 76"/>
            <p:cNvSpPr/>
            <p:nvPr/>
          </p:nvSpPr>
          <p:spPr>
            <a:xfrm>
              <a:off x="5126736" y="2773681"/>
              <a:ext cx="3075519" cy="2462784"/>
            </a:xfrm>
            <a:prstGeom prst="cube">
              <a:avLst>
                <a:gd name="adj" fmla="val 392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8" name="立方体 77"/>
            <p:cNvSpPr/>
            <p:nvPr/>
          </p:nvSpPr>
          <p:spPr>
            <a:xfrm>
              <a:off x="5277612" y="309280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文件下载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1" name="立方体 80"/>
            <p:cNvSpPr/>
            <p:nvPr/>
          </p:nvSpPr>
          <p:spPr>
            <a:xfrm>
              <a:off x="6236251" y="309280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数字图书馆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2" name="立方体 81"/>
            <p:cNvSpPr/>
            <p:nvPr/>
          </p:nvSpPr>
          <p:spPr>
            <a:xfrm>
              <a:off x="7193323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视频应用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3" name="立方体 82"/>
            <p:cNvSpPr/>
            <p:nvPr/>
          </p:nvSpPr>
          <p:spPr>
            <a:xfrm>
              <a:off x="5612872" y="3883287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TCP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4" name="立方体 83"/>
            <p:cNvSpPr/>
            <p:nvPr/>
          </p:nvSpPr>
          <p:spPr>
            <a:xfrm>
              <a:off x="6821342" y="3897503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UDP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5" name="立方体 84"/>
            <p:cNvSpPr/>
            <p:nvPr/>
          </p:nvSpPr>
          <p:spPr>
            <a:xfrm>
              <a:off x="6223935" y="466952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IP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cxnSp>
          <p:nvCxnSpPr>
            <p:cNvPr id="86" name="直接连接符 85"/>
            <p:cNvCxnSpPr>
              <a:stCxn id="78" idx="3"/>
              <a:endCxn id="83" idx="1"/>
            </p:cNvCxnSpPr>
            <p:nvPr/>
          </p:nvCxnSpPr>
          <p:spPr>
            <a:xfrm>
              <a:off x="5667414" y="3419856"/>
              <a:ext cx="335260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3"/>
              <a:endCxn id="83" idx="1"/>
            </p:cNvCxnSpPr>
            <p:nvPr/>
          </p:nvCxnSpPr>
          <p:spPr>
            <a:xfrm flipH="1">
              <a:off x="6002674" y="3419856"/>
              <a:ext cx="623379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2" idx="3"/>
              <a:endCxn id="84" idx="1"/>
            </p:cNvCxnSpPr>
            <p:nvPr/>
          </p:nvCxnSpPr>
          <p:spPr>
            <a:xfrm flipH="1">
              <a:off x="7211144" y="3425952"/>
              <a:ext cx="371981" cy="4843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4" idx="3"/>
            </p:cNvCxnSpPr>
            <p:nvPr/>
          </p:nvCxnSpPr>
          <p:spPr>
            <a:xfrm flipH="1">
              <a:off x="6632470" y="4224550"/>
              <a:ext cx="578674" cy="444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3" idx="3"/>
              <a:endCxn id="85" idx="1"/>
            </p:cNvCxnSpPr>
            <p:nvPr/>
          </p:nvCxnSpPr>
          <p:spPr>
            <a:xfrm>
              <a:off x="6002674" y="4210334"/>
              <a:ext cx="611063" cy="47202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5" idx="3"/>
            </p:cNvCxnSpPr>
            <p:nvPr/>
          </p:nvCxnSpPr>
          <p:spPr>
            <a:xfrm>
              <a:off x="6613737" y="4996572"/>
              <a:ext cx="12316" cy="71754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58" idx="3"/>
            </p:cNvCxnSpPr>
            <p:nvPr/>
          </p:nvCxnSpPr>
          <p:spPr>
            <a:xfrm>
              <a:off x="6002675" y="5714112"/>
              <a:ext cx="61106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38356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数据传输通道</a:t>
            </a:r>
            <a:endParaRPr lang="en-US" altLang="zh-CN" dirty="0"/>
          </a:p>
          <a:p>
            <a:pPr lvl="1"/>
            <a:r>
              <a:rPr lang="zh-CN" altLang="en-US" sz="1800" dirty="0"/>
              <a:t>数据发送都是由上层传到下层，接收由下层到上层</a:t>
            </a:r>
            <a:endParaRPr lang="en-US" altLang="zh-CN" sz="1800" dirty="0"/>
          </a:p>
          <a:p>
            <a:pPr lvl="1"/>
            <a:r>
              <a:rPr lang="zh-CN" altLang="en-US" sz="1800" dirty="0"/>
              <a:t>层间是虚通信，最下层为实际通信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177906" y="2788567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20211" y="3173858"/>
            <a:ext cx="1181375" cy="2927350"/>
            <a:chOff x="376235" y="3600592"/>
            <a:chExt cx="1334644" cy="2646919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4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6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7496016" y="281295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674897" y="3161666"/>
            <a:ext cx="1181375" cy="2927350"/>
            <a:chOff x="376235" y="3600592"/>
            <a:chExt cx="1334644" cy="2646919"/>
          </a:xfrm>
        </p:grpSpPr>
        <p:sp>
          <p:nvSpPr>
            <p:cNvPr id="69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20465" y="3347012"/>
            <a:ext cx="6415596" cy="369332"/>
            <a:chOff x="1513065" y="3639620"/>
            <a:chExt cx="6242859" cy="369332"/>
          </a:xfrm>
        </p:grpSpPr>
        <p:cxnSp>
          <p:nvCxnSpPr>
            <p:cNvPr id="5" name="直接箭头连接符 4"/>
            <p:cNvCxnSpPr>
              <a:stCxn id="66" idx="4"/>
              <a:endCxn id="73" idx="2"/>
            </p:cNvCxnSpPr>
            <p:nvPr/>
          </p:nvCxnSpPr>
          <p:spPr>
            <a:xfrm flipV="1">
              <a:off x="1513065" y="3812094"/>
              <a:ext cx="62428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4067022" y="3639620"/>
              <a:ext cx="9265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32040" y="3926028"/>
            <a:ext cx="6275847" cy="369332"/>
            <a:chOff x="1524640" y="3638873"/>
            <a:chExt cx="6011359" cy="369332"/>
          </a:xfrm>
        </p:grpSpPr>
        <p:cxnSp>
          <p:nvCxnSpPr>
            <p:cNvPr id="81" name="直接箭头连接符 80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4035429" y="3638873"/>
              <a:ext cx="9265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63974" y="5122610"/>
            <a:ext cx="1413629" cy="369332"/>
            <a:chOff x="1524640" y="3639620"/>
            <a:chExt cx="6011359" cy="369332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3091044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77603" y="4245468"/>
            <a:ext cx="1175697" cy="1795827"/>
            <a:chOff x="376235" y="4623719"/>
            <a:chExt cx="1328229" cy="1623792"/>
          </a:xfrm>
        </p:grpSpPr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92746" y="4245468"/>
            <a:ext cx="1175697" cy="1795827"/>
            <a:chOff x="376235" y="4623719"/>
            <a:chExt cx="1328229" cy="1623792"/>
          </a:xfrm>
        </p:grpSpPr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95907" y="4467679"/>
            <a:ext cx="1413629" cy="369332"/>
            <a:chOff x="1524640" y="3639620"/>
            <a:chExt cx="6011359" cy="369332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091044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21366" y="4456938"/>
            <a:ext cx="1303314" cy="369332"/>
            <a:chOff x="1524640" y="3639620"/>
            <a:chExt cx="5542252" cy="36933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9432" y="5048957"/>
            <a:ext cx="1303314" cy="369332"/>
            <a:chOff x="1524640" y="3639620"/>
            <a:chExt cx="5542252" cy="369332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18874" y="4414266"/>
            <a:ext cx="1303314" cy="369332"/>
            <a:chOff x="1524640" y="3639620"/>
            <a:chExt cx="5542252" cy="369332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04573" y="5025869"/>
            <a:ext cx="1303314" cy="369332"/>
            <a:chOff x="1524640" y="3639620"/>
            <a:chExt cx="5542252" cy="369332"/>
          </a:xfrm>
        </p:grpSpPr>
        <p:cxnSp>
          <p:nvCxnSpPr>
            <p:cNvPr id="90" name="直接箭头连接符 89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1754266" y="4132156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路由器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6011376" y="4169046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路由器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sp>
        <p:nvSpPr>
          <p:cNvPr id="96" name="AutoShape 3"/>
          <p:cNvSpPr>
            <a:spLocks noChangeArrowheads="1"/>
          </p:cNvSpPr>
          <p:nvPr/>
        </p:nvSpPr>
        <p:spPr bwMode="auto">
          <a:xfrm rot="16200000">
            <a:off x="4466227" y="5020623"/>
            <a:ext cx="417513" cy="250250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 rot="16200000">
            <a:off x="7183440" y="4998797"/>
            <a:ext cx="417513" cy="250250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7" name="AutoShape 3"/>
          <p:cNvSpPr>
            <a:spLocks noChangeArrowheads="1"/>
          </p:cNvSpPr>
          <p:nvPr/>
        </p:nvSpPr>
        <p:spPr bwMode="auto">
          <a:xfrm rot="16200000">
            <a:off x="1698811" y="4858050"/>
            <a:ext cx="417513" cy="285302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000659" y="6006783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088303" y="6111301"/>
            <a:ext cx="344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物理传输媒体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</a:t>
            </a:r>
            <a:r>
              <a:rPr kumimoji="1" lang="zh-CN" alt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实际传输路径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0659" y="6307651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088303" y="5925628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661523" y="5949183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61523" y="6250051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5749167" y="5868028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286578" y="5926096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286578" y="6226964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8374222" y="5844941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68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92" grpId="0"/>
      <p:bldP spid="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058"/>
            <a:ext cx="8229600" cy="1469143"/>
          </a:xfrm>
        </p:spPr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层对应的协议数据单元</a:t>
            </a:r>
            <a:r>
              <a:rPr lang="en-US" altLang="zh-CN" dirty="0" smtClean="0"/>
              <a:t>(Protocol Data Unit, PDU)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4129" y="2341097"/>
            <a:ext cx="6522719" cy="3722992"/>
            <a:chOff x="560833" y="2792201"/>
            <a:chExt cx="6522719" cy="3722992"/>
          </a:xfrm>
        </p:grpSpPr>
        <p:sp>
          <p:nvSpPr>
            <p:cNvPr id="85" name="矩形 84"/>
            <p:cNvSpPr/>
            <p:nvPr/>
          </p:nvSpPr>
          <p:spPr>
            <a:xfrm>
              <a:off x="560833" y="2792201"/>
              <a:ext cx="6522719" cy="3722992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FFFFFF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36345" y="3011424"/>
              <a:ext cx="1428903" cy="3315395"/>
              <a:chOff x="853440" y="3164426"/>
              <a:chExt cx="1524000" cy="3315395"/>
            </a:xfrm>
          </p:grpSpPr>
          <p:sp>
            <p:nvSpPr>
              <p:cNvPr id="38" name="立方体 37"/>
              <p:cNvSpPr/>
              <p:nvPr/>
            </p:nvSpPr>
            <p:spPr>
              <a:xfrm>
                <a:off x="853440" y="3164426"/>
                <a:ext cx="1524000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立方体 38"/>
              <p:cNvSpPr/>
              <p:nvPr/>
            </p:nvSpPr>
            <p:spPr>
              <a:xfrm>
                <a:off x="1039273" y="3437192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9F9F9"/>
                  </a:gs>
                  <a:gs pos="100000">
                    <a:srgbClr val="F9F9F9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应用层</a:t>
                </a:r>
              </a:p>
            </p:txBody>
          </p:sp>
          <p:cxnSp>
            <p:nvCxnSpPr>
              <p:cNvPr id="40" name="直接连接符 39"/>
              <p:cNvCxnSpPr>
                <a:stCxn id="39" idx="3"/>
                <a:endCxn id="46" idx="1"/>
              </p:cNvCxnSpPr>
              <p:nvPr/>
            </p:nvCxnSpPr>
            <p:spPr>
              <a:xfrm flipH="1">
                <a:off x="1580468" y="3735896"/>
                <a:ext cx="24384" cy="2307175"/>
              </a:xfrm>
              <a:prstGeom prst="line">
                <a:avLst/>
              </a:prstGeom>
              <a:ln w="25400">
                <a:solidFill>
                  <a:srgbClr val="D5D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立方体 40"/>
              <p:cNvSpPr/>
              <p:nvPr/>
            </p:nvSpPr>
            <p:spPr>
              <a:xfrm>
                <a:off x="1033177" y="3857816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表示层</a:t>
                </a:r>
              </a:p>
            </p:txBody>
          </p:sp>
          <p:sp>
            <p:nvSpPr>
              <p:cNvPr id="42" name="立方体 41"/>
              <p:cNvSpPr/>
              <p:nvPr/>
            </p:nvSpPr>
            <p:spPr>
              <a:xfrm>
                <a:off x="1027081" y="4290632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会话层</a:t>
                </a:r>
              </a:p>
            </p:txBody>
          </p:sp>
          <p:sp>
            <p:nvSpPr>
              <p:cNvPr id="43" name="立方体 42"/>
              <p:cNvSpPr/>
              <p:nvPr/>
            </p:nvSpPr>
            <p:spPr>
              <a:xfrm>
                <a:off x="1033177" y="4735640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传输层</a:t>
                </a:r>
              </a:p>
            </p:txBody>
          </p:sp>
          <p:sp>
            <p:nvSpPr>
              <p:cNvPr id="44" name="立方体 43"/>
              <p:cNvSpPr/>
              <p:nvPr/>
            </p:nvSpPr>
            <p:spPr>
              <a:xfrm>
                <a:off x="1027081" y="5156264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网络层</a:t>
                </a:r>
              </a:p>
            </p:txBody>
          </p:sp>
          <p:sp>
            <p:nvSpPr>
              <p:cNvPr id="45" name="立方体 44"/>
              <p:cNvSpPr/>
              <p:nvPr/>
            </p:nvSpPr>
            <p:spPr>
              <a:xfrm>
                <a:off x="1020985" y="5589080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数据链路层</a:t>
                </a:r>
              </a:p>
            </p:txBody>
          </p:sp>
          <p:sp>
            <p:nvSpPr>
              <p:cNvPr id="46" name="立方体 45"/>
              <p:cNvSpPr/>
              <p:nvPr/>
            </p:nvSpPr>
            <p:spPr>
              <a:xfrm>
                <a:off x="1014889" y="6021896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物理层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2365248" y="3511296"/>
              <a:ext cx="103632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340608" y="3305002"/>
              <a:ext cx="1838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rgbClr val="000000"/>
                  </a:solidFill>
                </a:rPr>
                <a:t>应用层数据 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(data)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371344" y="4736592"/>
              <a:ext cx="1030224" cy="18288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3346704" y="4530298"/>
              <a:ext cx="3687228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09600" indent="-609600">
                <a:lnSpc>
                  <a:spcPct val="135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传输层报文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/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消息 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(segments/message)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2353056" y="5157216"/>
              <a:ext cx="1048512" cy="12192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3328416" y="4999690"/>
              <a:ext cx="15888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IP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分组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 (packet)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371344" y="5602224"/>
              <a:ext cx="1030224" cy="60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3346704" y="5469082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rgbClr val="000000"/>
                  </a:solidFill>
                </a:rPr>
                <a:t>帧 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(frame)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365248" y="6047232"/>
              <a:ext cx="103632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3340608" y="5865322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bits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67"/>
            <a:ext cx="7586420" cy="4149910"/>
          </a:xfrm>
        </p:spPr>
        <p:txBody>
          <a:bodyPr/>
          <a:lstStyle/>
          <a:p>
            <a:r>
              <a:rPr lang="zh-CN" altLang="en-US" sz="3200" smtClean="0"/>
              <a:t>计算机网络</a:t>
            </a:r>
            <a:r>
              <a:rPr lang="zh-CN" altLang="en-US" sz="3200" dirty="0" smtClean="0"/>
              <a:t>的起源与发展</a:t>
            </a:r>
            <a:r>
              <a:rPr lang="en-US" altLang="zh-CN" sz="3200" dirty="0" smtClean="0"/>
              <a:t>  </a:t>
            </a:r>
          </a:p>
          <a:p>
            <a:r>
              <a:rPr lang="en-US" altLang="zh-CN" sz="3200" dirty="0" smtClean="0"/>
              <a:t> Internet</a:t>
            </a:r>
            <a:r>
              <a:rPr lang="zh-CN" altLang="en-US" sz="3200" dirty="0" smtClean="0"/>
              <a:t>的组成</a:t>
            </a:r>
            <a:endParaRPr lang="en-US" altLang="zh-CN" sz="3200" dirty="0" smtClean="0"/>
          </a:p>
          <a:p>
            <a:r>
              <a:rPr lang="zh-CN" altLang="en-US" sz="3200" dirty="0"/>
              <a:t>计算机网络的性能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计算机网络</a:t>
            </a:r>
            <a:r>
              <a:rPr lang="zh-CN" altLang="en-US" sz="3200">
                <a:solidFill>
                  <a:srgbClr val="FF0000"/>
                </a:solidFill>
              </a:rPr>
              <a:t>体系结构 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来源于互联网、教科书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，没有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全部索引标注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，版权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 smtClean="0"/>
              <a:t>封装 </a:t>
            </a:r>
            <a:r>
              <a:rPr lang="en-US" altLang="zh-CN" dirty="0" smtClean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48" name="矩形标注 47"/>
          <p:cNvSpPr/>
          <p:nvPr/>
        </p:nvSpPr>
        <p:spPr>
          <a:xfrm>
            <a:off x="2581592" y="1481183"/>
            <a:ext cx="3133376" cy="557737"/>
          </a:xfrm>
          <a:prstGeom prst="wedgeRectCallout">
            <a:avLst>
              <a:gd name="adj1" fmla="val -88890"/>
              <a:gd name="adj2" fmla="val 2422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应用进程数据先传送到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2008766" y="2228823"/>
            <a:ext cx="5208898" cy="557737"/>
          </a:xfrm>
          <a:prstGeom prst="wedgeRectCallout">
            <a:avLst>
              <a:gd name="adj1" fmla="val -62260"/>
              <a:gd name="adj2" fmla="val 19854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加上应用层首部，成为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，再传送到传输层</a:t>
            </a: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4807903" y="3548332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4104767" y="3547378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5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1434443" y="3555712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5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4820095" y="3001599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0052 0.079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29253 -0.0016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0" grpId="0"/>
      <p:bldP spid="29" grpId="0" animBg="1"/>
      <p:bldP spid="101" grpId="0" animBg="1"/>
      <p:bldP spid="116" grpId="0" animBg="1"/>
      <p:bldP spid="51" grpId="0" animBg="1"/>
      <p:bldP spid="51" grpId="1" animBg="1"/>
      <p:bldP spid="58" grpId="0"/>
      <p:bldP spid="48" grpId="0" animBg="1"/>
      <p:bldP spid="48" grpId="1" animBg="1"/>
      <p:bldP spid="62" grpId="0" animBg="1"/>
      <p:bldP spid="64" grpId="0" animBg="1"/>
      <p:bldP spid="66" grpId="0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63" grpId="0" animBg="1"/>
      <p:bldP spid="63" grpId="1" animBg="1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110863" y="4102114"/>
            <a:ext cx="2505074" cy="359729"/>
            <a:chOff x="4104767" y="3547378"/>
            <a:chExt cx="2505074" cy="359729"/>
          </a:xfrm>
        </p:grpSpPr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5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矩形标注 61"/>
          <p:cNvSpPr/>
          <p:nvPr/>
        </p:nvSpPr>
        <p:spPr>
          <a:xfrm>
            <a:off x="2008766" y="2228823"/>
            <a:ext cx="5208898" cy="557737"/>
          </a:xfrm>
          <a:prstGeom prst="wedgeRectCallout">
            <a:avLst>
              <a:gd name="adj1" fmla="val -62260"/>
              <a:gd name="adj2" fmla="val 19854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加上应用层首部，成为应用层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，再传送到传输层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407727" y="4095924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4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1524000" y="4114715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4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2008766" y="1770186"/>
            <a:ext cx="6018209" cy="946601"/>
          </a:xfrm>
          <a:prstGeom prst="wedgeRectCallout">
            <a:avLst>
              <a:gd name="adj1" fmla="val -63868"/>
              <a:gd name="adj2" fmla="val 215205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传输层报文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(message),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再传送到网络层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00104 0.081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0868 -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8" grpId="1" animBg="1"/>
      <p:bldP spid="42" grpId="0" animBg="1"/>
      <p:bldP spid="72" grpId="0" animBg="1"/>
      <p:bldP spid="72" grpId="1" animBg="1"/>
      <p:bldP spid="72" grpId="2" animBg="1"/>
      <p:bldP spid="73" grpId="0" animBg="1"/>
      <p:bldP spid="40" grpId="0" animBg="1"/>
      <p:bldP spid="40" grpId="1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3407727" y="4663900"/>
            <a:ext cx="3208210" cy="370013"/>
            <a:chOff x="3407727" y="4103068"/>
            <a:chExt cx="3208210" cy="370013"/>
          </a:xfrm>
        </p:grpSpPr>
        <p:grpSp>
          <p:nvGrpSpPr>
            <p:cNvPr id="86" name="组合 85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73" name="矩形标注 72"/>
          <p:cNvSpPr/>
          <p:nvPr/>
        </p:nvSpPr>
        <p:spPr>
          <a:xfrm>
            <a:off x="2008766" y="1770186"/>
            <a:ext cx="6018209" cy="946601"/>
          </a:xfrm>
          <a:prstGeom prst="wedgeRectCallout">
            <a:avLst>
              <a:gd name="adj1" fmla="val -63868"/>
              <a:gd name="adj2" fmla="val 215205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成为传输层报文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(message),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再传送到网络层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413823" y="4102020"/>
            <a:ext cx="3208210" cy="365919"/>
            <a:chOff x="3407727" y="4095924"/>
            <a:chExt cx="3208210" cy="365919"/>
          </a:xfrm>
        </p:grpSpPr>
        <p:grpSp>
          <p:nvGrpSpPr>
            <p:cNvPr id="81" name="组合 80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83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8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1956250" y="2060072"/>
            <a:ext cx="5883206" cy="557737"/>
          </a:xfrm>
          <a:prstGeom prst="wedgeRectCallout">
            <a:avLst>
              <a:gd name="adj1" fmla="val -65038"/>
              <a:gd name="adj2" fmla="val 42151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加上网络层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(packet)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到数据链路层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2702814" y="4663854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501902" y="4668854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0104 0.083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13281 -0.002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7" grpId="0" animBg="1"/>
      <p:bldP spid="67" grpId="1" animBg="1"/>
      <p:bldP spid="76" grpId="0" animBg="1"/>
      <p:bldP spid="76" grpId="1" animBg="1"/>
      <p:bldP spid="90" grpId="0" animBg="1"/>
      <p:bldP spid="91" grpId="0" animBg="1"/>
      <p:bldP spid="92" grpId="0" animBg="1"/>
      <p:bldP spid="92" grpId="1" animBg="1"/>
      <p:bldP spid="92" grpId="2" animBg="1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1956250" y="2060072"/>
            <a:ext cx="5883206" cy="557737"/>
          </a:xfrm>
          <a:prstGeom prst="wedgeRectCallout">
            <a:avLst>
              <a:gd name="adj1" fmla="val -65038"/>
              <a:gd name="adj2" fmla="val 42151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加上网络层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(packet)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到数据链路层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2814" y="4663854"/>
            <a:ext cx="3913123" cy="370059"/>
            <a:chOff x="2702814" y="4663854"/>
            <a:chExt cx="3913123" cy="370059"/>
          </a:xfrm>
        </p:grpSpPr>
        <p:grpSp>
          <p:nvGrpSpPr>
            <p:cNvPr id="85" name="组合 84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AutoShape 29"/>
          <p:cNvSpPr>
            <a:spLocks noChangeArrowheads="1"/>
          </p:cNvSpPr>
          <p:nvPr/>
        </p:nvSpPr>
        <p:spPr bwMode="auto">
          <a:xfrm flipV="1">
            <a:off x="564168" y="491654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708910" y="4669950"/>
            <a:ext cx="3913123" cy="370059"/>
            <a:chOff x="2702814" y="4663854"/>
            <a:chExt cx="3913123" cy="37005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0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0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0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10" name="矩形标注 109"/>
          <p:cNvSpPr/>
          <p:nvPr/>
        </p:nvSpPr>
        <p:spPr>
          <a:xfrm>
            <a:off x="1602476" y="1782312"/>
            <a:ext cx="6650411" cy="727009"/>
          </a:xfrm>
          <a:prstGeom prst="wedgeRectCallout">
            <a:avLst>
              <a:gd name="adj1" fmla="val -58918"/>
              <a:gd name="adj2" fmla="val 417920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加上链路层首部和尾部，成为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(frame)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02" name="AutoShape 29"/>
          <p:cNvSpPr>
            <a:spLocks noChangeArrowheads="1"/>
          </p:cNvSpPr>
          <p:nvPr/>
        </p:nvSpPr>
        <p:spPr bwMode="auto">
          <a:xfrm flipV="1">
            <a:off x="3752902" y="4981016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20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1120077" y="5268405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1337756" y="5280597"/>
            <a:ext cx="397954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503934" y="4927395"/>
            <a:ext cx="1551450" cy="338554"/>
            <a:chOff x="3365048" y="3252687"/>
            <a:chExt cx="1551450" cy="338554"/>
          </a:xfrm>
        </p:grpSpPr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365048" y="3252687"/>
              <a:ext cx="15514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ethernet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4172460" y="3470731"/>
              <a:ext cx="253554" cy="10349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2" name="Text Box 32"/>
          <p:cNvSpPr txBox="1">
            <a:spLocks noChangeArrowheads="1"/>
          </p:cNvSpPr>
          <p:nvPr/>
        </p:nvSpPr>
        <p:spPr bwMode="auto">
          <a:xfrm>
            <a:off x="6962564" y="5307734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5.55556E-7 0.090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8 -0.00185 L 0.09549 -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57812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0" grpId="0" animBg="1"/>
      <p:bldP spid="100" grpId="1" animBg="1"/>
      <p:bldP spid="110" grpId="0" animBg="1"/>
      <p:bldP spid="102" grpId="0" animBg="1"/>
      <p:bldP spid="102" grpId="1" animBg="1"/>
      <p:bldP spid="119" grpId="0" animBg="1"/>
      <p:bldP spid="120" grpId="0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2814" y="4663854"/>
            <a:ext cx="3913123" cy="370059"/>
            <a:chOff x="2702814" y="4663854"/>
            <a:chExt cx="3913123" cy="370059"/>
          </a:xfrm>
        </p:grpSpPr>
        <p:grpSp>
          <p:nvGrpSpPr>
            <p:cNvPr id="85" name="组合 84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AutoShape 29"/>
          <p:cNvSpPr>
            <a:spLocks noChangeArrowheads="1"/>
          </p:cNvSpPr>
          <p:nvPr/>
        </p:nvSpPr>
        <p:spPr bwMode="auto">
          <a:xfrm flipV="1">
            <a:off x="564168" y="491654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10" name="矩形标注 109"/>
          <p:cNvSpPr/>
          <p:nvPr/>
        </p:nvSpPr>
        <p:spPr>
          <a:xfrm>
            <a:off x="1602476" y="1782312"/>
            <a:ext cx="6650411" cy="727009"/>
          </a:xfrm>
          <a:prstGeom prst="wedgeRectCallout">
            <a:avLst>
              <a:gd name="adj1" fmla="val -58918"/>
              <a:gd name="adj2" fmla="val 417920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加上链路层首部和尾部，成为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(frame)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02" name="AutoShape 29"/>
          <p:cNvSpPr>
            <a:spLocks noChangeArrowheads="1"/>
          </p:cNvSpPr>
          <p:nvPr/>
        </p:nvSpPr>
        <p:spPr bwMode="auto">
          <a:xfrm flipV="1">
            <a:off x="3752902" y="4981016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20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503934" y="4927395"/>
            <a:ext cx="1551450" cy="338554"/>
            <a:chOff x="3365048" y="3252687"/>
            <a:chExt cx="1551450" cy="338554"/>
          </a:xfrm>
        </p:grpSpPr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365048" y="3252687"/>
              <a:ext cx="15514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Ethernet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4172460" y="3470731"/>
              <a:ext cx="253554" cy="10349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2" name="Text Box 32"/>
          <p:cNvSpPr txBox="1">
            <a:spLocks noChangeArrowheads="1"/>
          </p:cNvSpPr>
          <p:nvPr/>
        </p:nvSpPr>
        <p:spPr bwMode="auto">
          <a:xfrm>
            <a:off x="6962564" y="5307734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2" name="AutoShape 29"/>
          <p:cNvSpPr>
            <a:spLocks noChangeArrowheads="1"/>
          </p:cNvSpPr>
          <p:nvPr/>
        </p:nvSpPr>
        <p:spPr bwMode="auto">
          <a:xfrm flipV="1">
            <a:off x="570264" y="5507861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2003997" y="5776024"/>
            <a:ext cx="5025901" cy="358775"/>
          </a:xfrm>
          <a:prstGeom prst="rect">
            <a:avLst/>
          </a:prstGeom>
          <a:solidFill>
            <a:srgbClr val="E5E5FF"/>
          </a:solidFill>
          <a:ln w="6350">
            <a:solidFill>
              <a:srgbClr val="00004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10100110100101  </a:t>
            </a:r>
            <a:r>
              <a:rPr lang="zh-CN" altLang="en-US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比  特  流  </a:t>
            </a:r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110101110101</a:t>
            </a:r>
          </a:p>
        </p:txBody>
      </p:sp>
      <p:sp>
        <p:nvSpPr>
          <p:cNvPr id="99" name="AutoShape 29"/>
          <p:cNvSpPr>
            <a:spLocks noChangeArrowheads="1"/>
          </p:cNvSpPr>
          <p:nvPr/>
        </p:nvSpPr>
        <p:spPr bwMode="auto">
          <a:xfrm flipV="1">
            <a:off x="3015286" y="5572328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27" name="矩形标注 126"/>
          <p:cNvSpPr/>
          <p:nvPr/>
        </p:nvSpPr>
        <p:spPr>
          <a:xfrm>
            <a:off x="1134049" y="1577907"/>
            <a:ext cx="7144068" cy="884527"/>
          </a:xfrm>
          <a:prstGeom prst="wedgeRectCallout">
            <a:avLst>
              <a:gd name="adj1" fmla="val -52751"/>
              <a:gd name="adj2" fmla="val 423335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物理层把比特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流进行编码、调制，传送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到物理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电信号（或光信号）在物理媒体中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传播从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发送端物理层传送到接收端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92" grpId="0" animBg="1"/>
      <p:bldP spid="92" grpId="1" animBg="1"/>
      <p:bldP spid="126" grpId="0" animBg="1"/>
      <p:bldP spid="99" grpId="0" animBg="1"/>
      <p:bldP spid="99" grpId="1" animBg="1"/>
      <p:bldP spid="127" grpId="0" animBg="1"/>
      <p:bldP spid="139" grpId="0" animBg="1"/>
      <p:bldP spid="140" grpId="0" animBg="1"/>
      <p:bldP spid="141" grpId="0" animBg="1"/>
      <p:bldP spid="1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3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 smtClean="0"/>
              <a:t>解封 </a:t>
            </a:r>
            <a:r>
              <a:rPr lang="en-US" altLang="zh-CN" dirty="0"/>
              <a:t>(</a:t>
            </a:r>
            <a:r>
              <a:rPr lang="en-US" altLang="zh-CN" dirty="0" smtClean="0"/>
              <a:t>de-encapsulation)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2003997" y="5776024"/>
            <a:ext cx="5025901" cy="358775"/>
          </a:xfrm>
          <a:prstGeom prst="rect">
            <a:avLst/>
          </a:prstGeom>
          <a:solidFill>
            <a:srgbClr val="E5E5FF"/>
          </a:solidFill>
          <a:ln w="6350">
            <a:solidFill>
              <a:srgbClr val="00004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10100110100101  </a:t>
            </a:r>
            <a:r>
              <a:rPr lang="zh-CN" altLang="en-US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比  特  流  </a:t>
            </a:r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110101110101</a:t>
            </a:r>
          </a:p>
        </p:txBody>
      </p: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AutoShape 31"/>
          <p:cNvSpPr>
            <a:spLocks noChangeArrowheads="1"/>
          </p:cNvSpPr>
          <p:nvPr/>
        </p:nvSpPr>
        <p:spPr bwMode="auto">
          <a:xfrm rot="10800000" flipV="1">
            <a:off x="8231773" y="546815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10" name="AutoShape 31"/>
          <p:cNvSpPr>
            <a:spLocks noChangeArrowheads="1"/>
          </p:cNvSpPr>
          <p:nvPr/>
        </p:nvSpPr>
        <p:spPr bwMode="auto">
          <a:xfrm rot="10800000" flipV="1">
            <a:off x="6372318" y="550566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35" name="矩形标注 134"/>
          <p:cNvSpPr/>
          <p:nvPr/>
        </p:nvSpPr>
        <p:spPr>
          <a:xfrm>
            <a:off x="2401824" y="1782312"/>
            <a:ext cx="5851063" cy="727009"/>
          </a:xfrm>
          <a:prstGeom prst="wedgeRectCallout">
            <a:avLst>
              <a:gd name="adj1" fmla="val 43928"/>
              <a:gd name="adj2" fmla="val 444752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数据链路层剥去帧首部和帧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尾部取出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数据部分，上交给网络层</a:t>
            </a:r>
          </a:p>
        </p:txBody>
      </p:sp>
      <p:sp>
        <p:nvSpPr>
          <p:cNvPr id="138" name="Text Box 32"/>
          <p:cNvSpPr txBox="1">
            <a:spLocks noChangeArrowheads="1"/>
          </p:cNvSpPr>
          <p:nvPr/>
        </p:nvSpPr>
        <p:spPr bwMode="auto">
          <a:xfrm>
            <a:off x="1466226" y="5295137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6" name="矩形标注 105"/>
          <p:cNvSpPr/>
          <p:nvPr/>
        </p:nvSpPr>
        <p:spPr>
          <a:xfrm>
            <a:off x="2686051" y="1574228"/>
            <a:ext cx="5545722" cy="884527"/>
          </a:xfrm>
          <a:prstGeom prst="wedgeRectCallout">
            <a:avLst>
              <a:gd name="adj1" fmla="val 45037"/>
              <a:gd name="adj2" fmla="val 43022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的物理层解调、解码，将比特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流，上交给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26" grpId="0" animBg="1"/>
      <p:bldP spid="109" grpId="0" animBg="1"/>
      <p:bldP spid="109" grpId="1" animBg="1"/>
      <p:bldP spid="110" grpId="0" animBg="1"/>
      <p:bldP spid="110" grpId="1" animBg="1"/>
      <p:bldP spid="135" grpId="0" animBg="1"/>
      <p:bldP spid="138" grpId="0"/>
      <p:bldP spid="106" grpId="0" animBg="1"/>
      <p:bldP spid="10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412890" y="4623193"/>
            <a:ext cx="3208210" cy="370013"/>
            <a:chOff x="3407727" y="4103068"/>
            <a:chExt cx="3208210" cy="370013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707977" y="4623147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3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5" name="矩形标注 134"/>
          <p:cNvSpPr/>
          <p:nvPr/>
        </p:nvSpPr>
        <p:spPr>
          <a:xfrm>
            <a:off x="2401824" y="1782312"/>
            <a:ext cx="5851063" cy="727009"/>
          </a:xfrm>
          <a:prstGeom prst="wedgeRectCallout">
            <a:avLst>
              <a:gd name="adj1" fmla="val 43928"/>
              <a:gd name="adj2" fmla="val 444752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数据链路层剥去帧首部和帧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尾部取出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数据部分，上交给网络层</a:t>
            </a:r>
          </a:p>
        </p:txBody>
      </p:sp>
      <p:sp>
        <p:nvSpPr>
          <p:cNvPr id="51" name="AutoShape 31"/>
          <p:cNvSpPr>
            <a:spLocks noChangeArrowheads="1"/>
          </p:cNvSpPr>
          <p:nvPr/>
        </p:nvSpPr>
        <p:spPr bwMode="auto">
          <a:xfrm rot="10800000" flipV="1">
            <a:off x="8231773" y="489513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AutoShape 31"/>
          <p:cNvSpPr>
            <a:spLocks noChangeArrowheads="1"/>
          </p:cNvSpPr>
          <p:nvPr/>
        </p:nvSpPr>
        <p:spPr bwMode="auto">
          <a:xfrm rot="10800000" flipV="1">
            <a:off x="6372318" y="495702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1883922" y="461954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71 L 0.00382 -0.097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35" grpId="0" animBg="1"/>
      <p:bldP spid="51" grpId="0" animBg="1"/>
      <p:bldP spid="51" grpId="1" animBg="1"/>
      <p:bldP spid="58" grpId="0" animBg="1"/>
      <p:bldP spid="58" grpId="1" animBg="1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412890" y="4623193"/>
            <a:ext cx="3208210" cy="370013"/>
            <a:chOff x="3407727" y="4103068"/>
            <a:chExt cx="3208210" cy="370013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707977" y="4623147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1883922" y="461954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3011424" y="1574228"/>
            <a:ext cx="4852416" cy="884527"/>
          </a:xfrm>
          <a:prstGeom prst="wedgeRectCallout">
            <a:avLst>
              <a:gd name="adj1" fmla="val 45288"/>
              <a:gd name="adj2" fmla="val 314444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网络层剥去首部，取出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数据部分，上交给传输层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AutoShape 31"/>
          <p:cNvSpPr>
            <a:spLocks noChangeArrowheads="1"/>
          </p:cNvSpPr>
          <p:nvPr/>
        </p:nvSpPr>
        <p:spPr bwMode="auto">
          <a:xfrm rot="10800000" flipV="1">
            <a:off x="8231773" y="434649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9" name="AutoShape 31"/>
          <p:cNvSpPr>
            <a:spLocks noChangeArrowheads="1"/>
          </p:cNvSpPr>
          <p:nvPr/>
        </p:nvSpPr>
        <p:spPr bwMode="auto">
          <a:xfrm rot="10800000" flipV="1">
            <a:off x="6372318" y="440838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311864" y="4087724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9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00104 -0.078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/>
      <p:bldP spid="59" grpId="0" animBg="1"/>
      <p:bldP spid="59" grpId="1" animBg="1"/>
      <p:bldP spid="68" grpId="0" animBg="1"/>
      <p:bldP spid="68" grpId="1" animBg="1"/>
      <p:bldP spid="69" grpId="0" animBg="1"/>
      <p:bldP spid="69" grpId="1" animBg="1"/>
      <p:bldP spid="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122122" y="4056265"/>
            <a:ext cx="2505074" cy="370013"/>
            <a:chOff x="4104767" y="3548332"/>
            <a:chExt cx="2505074" cy="370013"/>
          </a:xfrm>
        </p:grpSpPr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104767" y="3559570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418986" y="4061313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4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58" name="矩形标注 57"/>
          <p:cNvSpPr/>
          <p:nvPr/>
        </p:nvSpPr>
        <p:spPr>
          <a:xfrm>
            <a:off x="3217753" y="1782312"/>
            <a:ext cx="5035134" cy="727009"/>
          </a:xfrm>
          <a:prstGeom prst="wedgeRectCallout">
            <a:avLst>
              <a:gd name="adj1" fmla="val 43928"/>
              <a:gd name="adj2" fmla="val 302206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剥去首部，取出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311864" y="4087724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AutoShape 31"/>
          <p:cNvSpPr>
            <a:spLocks noChangeArrowheads="1"/>
          </p:cNvSpPr>
          <p:nvPr/>
        </p:nvSpPr>
        <p:spPr bwMode="auto">
          <a:xfrm rot="10800000" flipV="1">
            <a:off x="8231773" y="3724702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7" name="AutoShape 31"/>
          <p:cNvSpPr>
            <a:spLocks noChangeArrowheads="1"/>
          </p:cNvSpPr>
          <p:nvPr/>
        </p:nvSpPr>
        <p:spPr bwMode="auto">
          <a:xfrm rot="10800000" flipV="1">
            <a:off x="6091902" y="3786595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3009186" y="3529347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8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00156 -0.0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8" grpId="0" animBg="1"/>
      <p:bldP spid="58" grpId="1" animBg="1"/>
      <p:bldP spid="75" grpId="0"/>
      <p:bldP spid="76" grpId="0" animBg="1"/>
      <p:bldP spid="76" grpId="1" animBg="1"/>
      <p:bldP spid="77" grpId="0" animBg="1"/>
      <p:bldP spid="77" grpId="1" animBg="1"/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-- </a:t>
            </a:r>
            <a:r>
              <a:rPr lang="zh-CN" altLang="en-US" sz="2800" dirty="0" smtClean="0"/>
              <a:t>封装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4831354" y="3501529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4128218" y="3512767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5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3009186" y="3529347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3011424" y="1574228"/>
            <a:ext cx="5078476" cy="884527"/>
          </a:xfrm>
          <a:prstGeom prst="wedgeRectCallout">
            <a:avLst>
              <a:gd name="adj1" fmla="val 47298"/>
              <a:gd name="adj2" fmla="val 19866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应用层剥去首部，取出应用程序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交给应用进程</a:t>
            </a:r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 rot="10800000" flipV="1">
            <a:off x="8231773" y="312729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0" name="AutoShape 31"/>
          <p:cNvSpPr>
            <a:spLocks noChangeArrowheads="1"/>
          </p:cNvSpPr>
          <p:nvPr/>
        </p:nvSpPr>
        <p:spPr bwMode="auto">
          <a:xfrm rot="10800000" flipV="1">
            <a:off x="6091902" y="318918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3793204" y="1587185"/>
            <a:ext cx="3649256" cy="727009"/>
          </a:xfrm>
          <a:prstGeom prst="wedgeRectCallout">
            <a:avLst>
              <a:gd name="adj1" fmla="val 56449"/>
              <a:gd name="adj2" fmla="val 1445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我收到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了主机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的应用程序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3399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00052 -0.080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48" grpId="0"/>
      <p:bldP spid="51" grpId="0" animBg="1"/>
      <p:bldP spid="51" grpId="1" animBg="1"/>
      <p:bldP spid="59" grpId="0" animBg="1"/>
      <p:bldP spid="59" grpId="1" animBg="1"/>
      <p:bldP spid="60" grpId="0" animBg="1"/>
      <p:bldP spid="60" grpId="1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5034843"/>
          </a:xfrm>
        </p:spPr>
        <p:txBody>
          <a:bodyPr/>
          <a:lstStyle/>
          <a:p>
            <a:r>
              <a:rPr lang="zh-CN" altLang="en-US" dirty="0" smtClean="0"/>
              <a:t>网络体系结构 </a:t>
            </a:r>
            <a:r>
              <a:rPr lang="en-US" altLang="zh-CN" dirty="0" smtClean="0"/>
              <a:t>(network architecture)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网络</a:t>
            </a:r>
            <a:r>
              <a:rPr lang="zh-CN" altLang="en-US" dirty="0"/>
              <a:t>不是一成不变的</a:t>
            </a:r>
            <a:r>
              <a:rPr lang="zh-CN" altLang="en-US" dirty="0" smtClean="0"/>
              <a:t>，必须</a:t>
            </a:r>
            <a:r>
              <a:rPr lang="zh-CN" altLang="en-US" dirty="0"/>
              <a:t>适应基本技术和应用程序需求的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建立</a:t>
            </a:r>
            <a:r>
              <a:rPr lang="zh-CN" altLang="en-US" dirty="0" smtClean="0"/>
              <a:t>网络体系结构，指导</a:t>
            </a:r>
            <a:r>
              <a:rPr lang="zh-CN" altLang="en-US" dirty="0"/>
              <a:t>网络的设计和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能够抽象地讨论</a:t>
            </a:r>
            <a:r>
              <a:rPr lang="zh-CN" altLang="en-US" dirty="0"/>
              <a:t>和研究</a:t>
            </a:r>
            <a:r>
              <a:rPr lang="zh-CN" altLang="en-US" dirty="0" smtClean="0"/>
              <a:t>网络技术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使</a:t>
            </a:r>
            <a:r>
              <a:rPr lang="zh-CN" altLang="en-US" dirty="0"/>
              <a:t>网络的实现与网络</a:t>
            </a:r>
            <a:r>
              <a:rPr lang="zh-CN" altLang="en-US"/>
              <a:t>的</a:t>
            </a:r>
            <a:r>
              <a:rPr lang="zh-CN" altLang="en-US" smtClean="0"/>
              <a:t>功能能够</a:t>
            </a:r>
            <a:r>
              <a:rPr lang="zh-CN" altLang="en-US" dirty="0"/>
              <a:t>相互独立的各自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dirty="0"/>
              <a:t>分层网络模型</a:t>
            </a:r>
            <a:r>
              <a:rPr lang="en-US" altLang="zh-CN" dirty="0"/>
              <a:t>(Layered Network Model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为什么需要分层网络模型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如何定义分层网络模型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879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dirty="0"/>
              <a:t>封装</a:t>
            </a:r>
            <a:r>
              <a:rPr lang="en-US" altLang="zh-CN" dirty="0"/>
              <a:t>/</a:t>
            </a:r>
            <a:r>
              <a:rPr lang="zh-CN" altLang="en-US" dirty="0"/>
              <a:t>解封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44" y="2674765"/>
            <a:ext cx="7486890" cy="409711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7696" y="4028267"/>
            <a:ext cx="2141189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数据分段，加数据包头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01794" y="3655371"/>
            <a:ext cx="1463843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数据包交换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22791" y="6344300"/>
            <a:ext cx="1463843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数据包路由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42485" y="5080585"/>
            <a:ext cx="1676400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重组成原始数据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8108" y="2861292"/>
            <a:ext cx="430887" cy="1166975"/>
            <a:chOff x="748108" y="2861292"/>
            <a:chExt cx="430887" cy="1166975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117651" y="2861292"/>
              <a:ext cx="0" cy="11669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48108" y="3148084"/>
              <a:ext cx="430887" cy="619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封 装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1688" y="4922705"/>
            <a:ext cx="430887" cy="1421595"/>
            <a:chOff x="8502213" y="3028888"/>
            <a:chExt cx="430887" cy="311228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8502213" y="3995630"/>
              <a:ext cx="430887" cy="14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310201"/>
            <a:ext cx="8229600" cy="1323123"/>
          </a:xfrm>
        </p:spPr>
        <p:txBody>
          <a:bodyPr/>
          <a:lstStyle/>
          <a:p>
            <a:r>
              <a:rPr lang="zh-CN" altLang="en-US" dirty="0" smtClean="0"/>
              <a:t>数据物理传输路径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从发送端系统的协议栈向下 </a:t>
            </a:r>
            <a:r>
              <a:rPr lang="en-US" altLang="zh-CN" sz="1800" dirty="0" smtClean="0"/>
              <a:t>→ </a:t>
            </a:r>
            <a:r>
              <a:rPr lang="zh-CN" altLang="en-US" sz="1800" dirty="0" smtClean="0"/>
              <a:t>向上和向下经过中间交换节点 </a:t>
            </a:r>
            <a:r>
              <a:rPr lang="en-US" altLang="zh-CN" sz="1800" dirty="0"/>
              <a:t>→ </a:t>
            </a:r>
            <a:r>
              <a:rPr lang="zh-CN" altLang="en-US" sz="1800" dirty="0"/>
              <a:t>向上</a:t>
            </a:r>
            <a:r>
              <a:rPr lang="zh-CN" altLang="en-US" sz="1800" dirty="0" smtClean="0"/>
              <a:t>到达接收端系统协议栈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45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《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计算机网络 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》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章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计算机网络系统设计准则</a:t>
            </a:r>
          </a:p>
          <a:p>
            <a:pPr lvl="1"/>
            <a:r>
              <a:rPr lang="en-US" altLang="zh-CN" sz="1800" dirty="0" smtClean="0"/>
              <a:t>R</a:t>
            </a:r>
            <a:r>
              <a:rPr lang="en-US" altLang="zh-CN" sz="1800" dirty="0"/>
              <a:t>. Bush and D. Meyer. Some Internet Architectural Guidelines and Philosophy. IETF RFC 3439, Dec. 2003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en-US" altLang="zh-CN" sz="1800" dirty="0" smtClean="0"/>
              <a:t>J</a:t>
            </a:r>
            <a:r>
              <a:rPr lang="en-US" altLang="zh-CN" sz="1800" dirty="0"/>
              <a:t>.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Saltzer</a:t>
            </a:r>
            <a:r>
              <a:rPr lang="en-US" altLang="zh-CN" sz="1800" dirty="0"/>
              <a:t> et </a:t>
            </a:r>
            <a:r>
              <a:rPr lang="en-US" altLang="zh-CN" sz="1800" dirty="0" smtClean="0"/>
              <a:t>al.. End-to-end </a:t>
            </a:r>
            <a:r>
              <a:rPr lang="en-US" altLang="zh-CN" sz="1800" dirty="0"/>
              <a:t>arguments in system </a:t>
            </a:r>
            <a:r>
              <a:rPr lang="en-US" altLang="zh-CN" sz="1800" dirty="0" smtClean="0"/>
              <a:t>design. </a:t>
            </a:r>
            <a:r>
              <a:rPr lang="en-US" altLang="zh-CN" sz="1800" dirty="0"/>
              <a:t>ACM Transactions on Computer Systems (TOCS), 1984, 2(4): 277-288.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互联网细腰模型及演化</a:t>
            </a:r>
          </a:p>
          <a:p>
            <a:pPr lvl="1"/>
            <a:r>
              <a:rPr lang="en-US" altLang="zh-CN" sz="1800" dirty="0" smtClean="0"/>
              <a:t>S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Akhshabi</a:t>
            </a:r>
            <a:r>
              <a:rPr lang="en-US" altLang="zh-CN" sz="1800" dirty="0"/>
              <a:t> et al. The Evolution of Layered Protocol Stacks Leads to an Hourglass-Shaped Architecture. ACM SIGCOMM 2011.</a:t>
            </a:r>
          </a:p>
          <a:p>
            <a:pPr lvl="1"/>
            <a:r>
              <a:rPr lang="en-US" altLang="zh-CN" sz="1800" dirty="0" smtClean="0"/>
              <a:t>L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Popa</a:t>
            </a:r>
            <a:r>
              <a:rPr lang="en-US" altLang="zh-CN" sz="1800" dirty="0"/>
              <a:t> et al. HTTP as the Narrow Waist of the Future Internet. ACM </a:t>
            </a:r>
            <a:r>
              <a:rPr lang="en-US" altLang="zh-CN" sz="1800" dirty="0" err="1"/>
              <a:t>HotNets</a:t>
            </a:r>
            <a:r>
              <a:rPr lang="en-US" altLang="zh-CN" sz="1800" dirty="0"/>
              <a:t> 2010.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计算机网络</a:t>
            </a:r>
            <a:r>
              <a:rPr lang="zh-CN" altLang="en-US" dirty="0"/>
              <a:t>的基本组成部分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5053358"/>
          </a:xfrm>
        </p:spPr>
        <p:txBody>
          <a:bodyPr/>
          <a:lstStyle/>
          <a:p>
            <a:r>
              <a:rPr lang="zh-CN" altLang="en-US" dirty="0"/>
              <a:t>网络通信中需要很多很多协议、功能、组件的</a:t>
            </a:r>
            <a:r>
              <a:rPr lang="zh-CN" altLang="en-US" dirty="0" smtClean="0"/>
              <a:t>协作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传输纠错，网络路由，地址解析，流量控制，应用代理，</a:t>
            </a:r>
            <a:r>
              <a:rPr lang="en-US" altLang="zh-CN" dirty="0"/>
              <a:t>……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RFC</a:t>
            </a:r>
            <a:r>
              <a:rPr lang="zh-CN" altLang="en-US" dirty="0"/>
              <a:t>协议规范文档</a:t>
            </a:r>
            <a:r>
              <a:rPr lang="zh-CN" altLang="en-US"/>
              <a:t>已</a:t>
            </a:r>
            <a:r>
              <a:rPr lang="zh-CN" altLang="en-US" smtClean="0"/>
              <a:t>超过</a:t>
            </a:r>
            <a:r>
              <a:rPr lang="en-US" altLang="zh-CN" smtClean="0"/>
              <a:t>8000</a:t>
            </a:r>
            <a:r>
              <a:rPr lang="zh-CN" altLang="en-US" dirty="0"/>
              <a:t>件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网络协议</a:t>
            </a:r>
            <a:r>
              <a:rPr lang="en-US" altLang="zh-CN" dirty="0"/>
              <a:t>(network </a:t>
            </a:r>
            <a:r>
              <a:rPr lang="en-US" altLang="zh-CN" dirty="0" smtClean="0"/>
              <a:t>protocol)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为</a:t>
            </a:r>
            <a:r>
              <a:rPr lang="zh-CN" altLang="en-US" dirty="0"/>
              <a:t>进行网络中的数据交换而建立的规则、标准或</a:t>
            </a:r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组成要素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/>
              <a:t>语法    </a:t>
            </a:r>
            <a:r>
              <a:rPr lang="zh-CN" altLang="en-US" dirty="0" smtClean="0"/>
              <a:t>数据</a:t>
            </a:r>
            <a:r>
              <a:rPr lang="zh-CN" altLang="en-US" dirty="0"/>
              <a:t>与控制信息的结构或</a:t>
            </a:r>
            <a:r>
              <a:rPr lang="zh-CN" altLang="en-US" dirty="0" smtClean="0"/>
              <a:t>格式 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语义    </a:t>
            </a:r>
            <a:r>
              <a:rPr lang="zh-CN" altLang="en-US" dirty="0" smtClean="0"/>
              <a:t>需要</a:t>
            </a:r>
            <a:r>
              <a:rPr lang="zh-CN" altLang="en-US" dirty="0"/>
              <a:t>发出何种控制信息，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marL="914377" lvl="2" indent="0">
              <a:spcBef>
                <a:spcPts val="600"/>
              </a:spcBef>
              <a:buNone/>
            </a:pPr>
            <a:r>
              <a:rPr lang="zh-CN" altLang="en-US" dirty="0" smtClean="0"/>
              <a:t>                 何种</a:t>
            </a:r>
            <a:r>
              <a:rPr lang="zh-CN" altLang="en-US" dirty="0"/>
              <a:t>动作以及做出何种</a:t>
            </a:r>
            <a:r>
              <a:rPr lang="zh-CN" altLang="en-US" dirty="0" smtClean="0"/>
              <a:t>响应 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同步    事件实现顺序的详细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596128" y="3984473"/>
            <a:ext cx="3231783" cy="1738825"/>
            <a:chOff x="2637540" y="3699832"/>
            <a:chExt cx="3556787" cy="173882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58641" y="3702187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437968" y="3699832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386" y="3730404"/>
              <a:ext cx="344201" cy="4813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402" y="3730404"/>
              <a:ext cx="330588" cy="48136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637540" y="4272423"/>
              <a:ext cx="504746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Bob</a:t>
              </a:r>
              <a:endParaRPr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18645" y="4251247"/>
              <a:ext cx="575682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Alice</a:t>
              </a:r>
              <a:endParaRPr lang="zh-CN" altLang="en-US" sz="16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45922" y="4440939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V="1">
              <a:off x="3545922" y="470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484514" y="4304114"/>
              <a:ext cx="182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I’d like to tell you a story of 200 words.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84514" y="4687055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OK</a:t>
              </a:r>
              <a:endParaRPr lang="zh-CN" altLang="en-US" sz="12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545922" y="496094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3545922" y="522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484514" y="4866466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200 words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84514" y="5143529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received</a:t>
              </a:r>
              <a:endParaRPr lang="zh-CN" altLang="en-US" sz="12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545922" y="3837215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3545922" y="409907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484514" y="3742742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Hello!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84514" y="4104507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Hello!</a:t>
              </a:r>
              <a:endParaRPr lang="zh-CN" altLang="en-US" sz="1200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7201" y="5907771"/>
            <a:ext cx="8040624" cy="7433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/>
              <a:t>如何使用这些协议构建计算机网络？</a:t>
            </a:r>
          </a:p>
        </p:txBody>
      </p:sp>
    </p:spTree>
    <p:extLst>
      <p:ext uri="{BB962C8B-B14F-4D97-AF65-F5344CB8AC3E}">
        <p14:creationId xmlns:p14="http://schemas.microsoft.com/office/powerpoint/2010/main" val="25521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可能方案</a:t>
            </a:r>
            <a:r>
              <a:rPr lang="en-US" altLang="zh-CN" dirty="0" smtClean="0"/>
              <a:t>1 -- </a:t>
            </a:r>
            <a:r>
              <a:rPr lang="zh-CN" altLang="en-US" dirty="0" smtClean="0"/>
              <a:t>模块化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798890"/>
          </a:xfrm>
        </p:spPr>
        <p:txBody>
          <a:bodyPr/>
          <a:lstStyle/>
          <a:p>
            <a:r>
              <a:rPr lang="zh-CN" altLang="en-US" sz="2000" dirty="0"/>
              <a:t>模块化的协议栈 </a:t>
            </a:r>
            <a:r>
              <a:rPr lang="en-US" altLang="zh-CN" sz="2000" dirty="0"/>
              <a:t>+ </a:t>
            </a:r>
            <a:r>
              <a:rPr lang="zh-CN" altLang="en-US" sz="2000" dirty="0"/>
              <a:t>良好定义的模块接口</a:t>
            </a:r>
            <a:endParaRPr lang="en-US" altLang="zh-CN" sz="2000" dirty="0"/>
          </a:p>
          <a:p>
            <a:r>
              <a:rPr lang="zh-CN" altLang="en-US" sz="2000" dirty="0" smtClean="0"/>
              <a:t>优点：独立性</a:t>
            </a:r>
            <a:r>
              <a:rPr lang="zh-CN" altLang="en-US" sz="2000" dirty="0"/>
              <a:t>强，功能简单，模块易于实现</a:t>
            </a:r>
            <a:endParaRPr lang="en-US" altLang="zh-CN" sz="2000" dirty="0"/>
          </a:p>
          <a:p>
            <a:r>
              <a:rPr lang="zh-CN" altLang="en-US" sz="2000" dirty="0" smtClean="0"/>
              <a:t>缺点：适应性</a:t>
            </a:r>
            <a:r>
              <a:rPr lang="zh-CN" altLang="en-US" sz="2000" dirty="0"/>
              <a:t>差，难以维护，对系统实现是场</a:t>
            </a:r>
            <a:r>
              <a:rPr lang="zh-CN" altLang="en-US" sz="2000" dirty="0" smtClean="0"/>
              <a:t>灾难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68906" y="3546169"/>
            <a:ext cx="5986732" cy="2939974"/>
            <a:chOff x="1468906" y="3546169"/>
            <a:chExt cx="5986732" cy="2939974"/>
          </a:xfrm>
        </p:grpSpPr>
        <p:sp>
          <p:nvSpPr>
            <p:cNvPr id="6" name="矩形 5"/>
            <p:cNvSpPr/>
            <p:nvPr/>
          </p:nvSpPr>
          <p:spPr>
            <a:xfrm>
              <a:off x="1468906" y="3546169"/>
              <a:ext cx="5986732" cy="2939974"/>
            </a:xfrm>
            <a:prstGeom prst="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28152" y="603756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模块化的络协议栈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2973" y="403787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TCP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88138" y="483711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ARP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33902" y="403787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HTTP</a:t>
              </a:r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5332" y="4989258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IP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4277" y="549964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OSPF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89430" y="4591045"/>
              <a:ext cx="777129" cy="398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CSMA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45639" y="5461260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RIP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24110" y="3853209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UDP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30249" y="5324104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PPP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32604" y="415675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VLAN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15419" y="368853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MPLS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132" y="4406793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FTP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66348" y="3631480"/>
              <a:ext cx="750498" cy="406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SMNP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44702" y="5129788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UDT</a:t>
              </a:r>
              <a:endParaRPr lang="zh-CN" altLang="en-US" sz="1400" dirty="0"/>
            </a:p>
          </p:txBody>
        </p:sp>
        <p:cxnSp>
          <p:nvCxnSpPr>
            <p:cNvPr id="22" name="直接连接符 21"/>
            <p:cNvCxnSpPr>
              <a:stCxn id="10" idx="1"/>
              <a:endCxn id="8" idx="3"/>
            </p:cNvCxnSpPr>
            <p:nvPr/>
          </p:nvCxnSpPr>
          <p:spPr>
            <a:xfrm flipH="1">
              <a:off x="2633471" y="4207152"/>
              <a:ext cx="100043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940772" y="5645926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ICMP</a:t>
              </a:r>
              <a:endParaRPr lang="zh-CN" altLang="en-US" sz="1400" dirty="0"/>
            </a:p>
          </p:txBody>
        </p:sp>
        <p:cxnSp>
          <p:nvCxnSpPr>
            <p:cNvPr id="24" name="直接连接符 23"/>
            <p:cNvCxnSpPr>
              <a:stCxn id="8" idx="2"/>
              <a:endCxn id="11" idx="0"/>
            </p:cNvCxnSpPr>
            <p:nvPr/>
          </p:nvCxnSpPr>
          <p:spPr>
            <a:xfrm flipH="1">
              <a:off x="2180581" y="4376429"/>
              <a:ext cx="77641" cy="6128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3"/>
              <a:endCxn id="9" idx="1"/>
            </p:cNvCxnSpPr>
            <p:nvPr/>
          </p:nvCxnSpPr>
          <p:spPr>
            <a:xfrm flipV="1">
              <a:off x="2555830" y="5006392"/>
              <a:ext cx="332308" cy="1521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3"/>
              <a:endCxn id="13" idx="1"/>
            </p:cNvCxnSpPr>
            <p:nvPr/>
          </p:nvCxnSpPr>
          <p:spPr>
            <a:xfrm flipV="1">
              <a:off x="3638636" y="4790152"/>
              <a:ext cx="2350794" cy="216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0"/>
              <a:endCxn id="15" idx="2"/>
            </p:cNvCxnSpPr>
            <p:nvPr/>
          </p:nvCxnSpPr>
          <p:spPr>
            <a:xfrm flipH="1" flipV="1">
              <a:off x="5799359" y="4191763"/>
              <a:ext cx="120592" cy="9380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17" idx="1"/>
            </p:cNvCxnSpPr>
            <p:nvPr/>
          </p:nvCxnSpPr>
          <p:spPr>
            <a:xfrm>
              <a:off x="6174608" y="4037875"/>
              <a:ext cx="357996" cy="2881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2"/>
              <a:endCxn id="12" idx="0"/>
            </p:cNvCxnSpPr>
            <p:nvPr/>
          </p:nvCxnSpPr>
          <p:spPr>
            <a:xfrm flipH="1">
              <a:off x="4269526" y="4037875"/>
              <a:ext cx="572071" cy="14617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可能方案</a:t>
            </a:r>
            <a:r>
              <a:rPr lang="en-US" altLang="zh-CN" dirty="0" smtClean="0"/>
              <a:t>2 -- </a:t>
            </a:r>
            <a:r>
              <a:rPr lang="zh-CN" altLang="en-US" dirty="0" smtClean="0"/>
              <a:t>两</a:t>
            </a:r>
            <a:r>
              <a:rPr lang="zh-CN" altLang="en-US" dirty="0"/>
              <a:t>层结构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51534"/>
          </a:xfrm>
        </p:spPr>
        <p:txBody>
          <a:bodyPr/>
          <a:lstStyle/>
          <a:p>
            <a:r>
              <a:rPr lang="zh-CN" altLang="en-US" sz="2000" dirty="0"/>
              <a:t>将计算机网络分为两层</a:t>
            </a:r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应用层与物理层，两层的每种类型一对一适配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优点：相比</a:t>
            </a:r>
            <a:r>
              <a:rPr lang="zh-CN" altLang="en-US" sz="2000" dirty="0"/>
              <a:t>于方案</a:t>
            </a:r>
            <a:r>
              <a:rPr lang="en-US" altLang="zh-CN" sz="2000" dirty="0"/>
              <a:t>1</a:t>
            </a:r>
            <a:r>
              <a:rPr lang="zh-CN" altLang="en-US" sz="2000" dirty="0"/>
              <a:t>，结构更清晰，更易于维护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缺点：每</a:t>
            </a:r>
            <a:r>
              <a:rPr lang="zh-CN" altLang="en-US" sz="2000" dirty="0"/>
              <a:t>有一种新的应用，都需要与物理层的每种类型去适配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149948" y="3791713"/>
            <a:ext cx="6518819" cy="2499360"/>
            <a:chOff x="1162140" y="4011169"/>
            <a:chExt cx="6518819" cy="2499360"/>
          </a:xfrm>
        </p:grpSpPr>
        <p:sp>
          <p:nvSpPr>
            <p:cNvPr id="66" name="矩形 65"/>
            <p:cNvSpPr/>
            <p:nvPr/>
          </p:nvSpPr>
          <p:spPr>
            <a:xfrm>
              <a:off x="1162140" y="4011169"/>
              <a:ext cx="6518819" cy="2499360"/>
            </a:xfrm>
            <a:prstGeom prst="rect">
              <a:avLst/>
            </a:prstGeom>
            <a:solidFill>
              <a:srgbClr val="EFE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340690" y="4211316"/>
              <a:ext cx="6224676" cy="422694"/>
              <a:chOff x="1531549" y="3295290"/>
              <a:chExt cx="6224676" cy="42269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Web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Email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SSH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FTP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Video Streaming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813346" y="5459268"/>
              <a:ext cx="5279365" cy="422694"/>
              <a:chOff x="1869237" y="4543242"/>
              <a:chExt cx="5279365" cy="422694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Optical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Coax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WiFi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Cellular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9" name="直接箭头连接符 68"/>
            <p:cNvCxnSpPr>
              <a:stCxn id="94" idx="2"/>
            </p:cNvCxnSpPr>
            <p:nvPr/>
          </p:nvCxnSpPr>
          <p:spPr>
            <a:xfrm>
              <a:off x="1828083" y="4634010"/>
              <a:ext cx="48739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endCxn id="91" idx="0"/>
            </p:cNvCxnSpPr>
            <p:nvPr/>
          </p:nvCxnSpPr>
          <p:spPr>
            <a:xfrm>
              <a:off x="1813346" y="4634010"/>
              <a:ext cx="192225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94" idx="2"/>
              <a:endCxn id="92" idx="0"/>
            </p:cNvCxnSpPr>
            <p:nvPr/>
          </p:nvCxnSpPr>
          <p:spPr>
            <a:xfrm>
              <a:off x="1828083" y="4634010"/>
              <a:ext cx="334237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94" idx="2"/>
              <a:endCxn id="93" idx="0"/>
            </p:cNvCxnSpPr>
            <p:nvPr/>
          </p:nvCxnSpPr>
          <p:spPr>
            <a:xfrm>
              <a:off x="1828083" y="4634010"/>
              <a:ext cx="477723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90" idx="0"/>
            </p:cNvCxnSpPr>
            <p:nvPr/>
          </p:nvCxnSpPr>
          <p:spPr>
            <a:xfrm flipH="1">
              <a:off x="2300739" y="4634010"/>
              <a:ext cx="82094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95" idx="2"/>
              <a:endCxn id="91" idx="0"/>
            </p:cNvCxnSpPr>
            <p:nvPr/>
          </p:nvCxnSpPr>
          <p:spPr>
            <a:xfrm>
              <a:off x="3140556" y="4634010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95" idx="2"/>
              <a:endCxn id="92" idx="0"/>
            </p:cNvCxnSpPr>
            <p:nvPr/>
          </p:nvCxnSpPr>
          <p:spPr>
            <a:xfrm>
              <a:off x="3140556" y="4634010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93" idx="0"/>
            </p:cNvCxnSpPr>
            <p:nvPr/>
          </p:nvCxnSpPr>
          <p:spPr>
            <a:xfrm>
              <a:off x="3140556" y="4634010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6" idx="2"/>
              <a:endCxn id="90" idx="0"/>
            </p:cNvCxnSpPr>
            <p:nvPr/>
          </p:nvCxnSpPr>
          <p:spPr>
            <a:xfrm flipH="1">
              <a:off x="2300739" y="4634010"/>
              <a:ext cx="215229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3735599" y="4634010"/>
              <a:ext cx="73180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92" idx="0"/>
            </p:cNvCxnSpPr>
            <p:nvPr/>
          </p:nvCxnSpPr>
          <p:spPr>
            <a:xfrm>
              <a:off x="4453029" y="4634010"/>
              <a:ext cx="71743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6" idx="2"/>
            </p:cNvCxnSpPr>
            <p:nvPr/>
          </p:nvCxnSpPr>
          <p:spPr>
            <a:xfrm>
              <a:off x="4453029" y="4634010"/>
              <a:ext cx="213755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7" idx="2"/>
              <a:endCxn id="90" idx="0"/>
            </p:cNvCxnSpPr>
            <p:nvPr/>
          </p:nvCxnSpPr>
          <p:spPr>
            <a:xfrm flipH="1">
              <a:off x="2300739" y="4634010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97" idx="2"/>
              <a:endCxn id="91" idx="0"/>
            </p:cNvCxnSpPr>
            <p:nvPr/>
          </p:nvCxnSpPr>
          <p:spPr>
            <a:xfrm flipH="1">
              <a:off x="3735599" y="4634010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7" idx="2"/>
            </p:cNvCxnSpPr>
            <p:nvPr/>
          </p:nvCxnSpPr>
          <p:spPr>
            <a:xfrm flipH="1">
              <a:off x="5170459" y="4634010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97" idx="2"/>
              <a:endCxn id="93" idx="0"/>
            </p:cNvCxnSpPr>
            <p:nvPr/>
          </p:nvCxnSpPr>
          <p:spPr>
            <a:xfrm>
              <a:off x="5765502" y="4634010"/>
              <a:ext cx="839817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98" idx="2"/>
            </p:cNvCxnSpPr>
            <p:nvPr/>
          </p:nvCxnSpPr>
          <p:spPr>
            <a:xfrm flipH="1">
              <a:off x="6590581" y="4634010"/>
              <a:ext cx="48739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98" idx="2"/>
              <a:endCxn id="92" idx="0"/>
            </p:cNvCxnSpPr>
            <p:nvPr/>
          </p:nvCxnSpPr>
          <p:spPr>
            <a:xfrm flipH="1">
              <a:off x="5170459" y="4634010"/>
              <a:ext cx="190751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98" idx="2"/>
              <a:endCxn id="91" idx="0"/>
            </p:cNvCxnSpPr>
            <p:nvPr/>
          </p:nvCxnSpPr>
          <p:spPr>
            <a:xfrm flipH="1">
              <a:off x="3735599" y="4634010"/>
              <a:ext cx="334237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98" idx="2"/>
            </p:cNvCxnSpPr>
            <p:nvPr/>
          </p:nvCxnSpPr>
          <p:spPr>
            <a:xfrm flipH="1">
              <a:off x="2315475" y="4634010"/>
              <a:ext cx="4762499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2496293" y="6003318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</a:t>
              </a:r>
              <a:r>
                <a:rPr lang="zh-CN" altLang="en-US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层结构的计算机网络体系结构模型</a:t>
              </a:r>
              <a:endPara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可能方案</a:t>
            </a:r>
            <a:r>
              <a:rPr lang="en-US" altLang="zh-CN" dirty="0" smtClean="0"/>
              <a:t>3 -- </a:t>
            </a:r>
            <a:r>
              <a:rPr lang="zh-CN" altLang="en-US" dirty="0" smtClean="0"/>
              <a:t>三层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51534"/>
          </a:xfrm>
        </p:spPr>
        <p:txBody>
          <a:bodyPr/>
          <a:lstStyle/>
          <a:p>
            <a:r>
              <a:rPr lang="zh-CN" altLang="en-US" sz="2000" dirty="0"/>
              <a:t>引入中间层，分别与应用层和物理层适配</a:t>
            </a:r>
          </a:p>
          <a:p>
            <a:pPr lvl="1">
              <a:lnSpc>
                <a:spcPct val="135000"/>
              </a:lnSpc>
            </a:pPr>
            <a:r>
              <a:rPr lang="zh-CN" altLang="en-US" sz="1800" dirty="0"/>
              <a:t>中间层实现对物理层的抽象，对应用层提供统一接口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优点</a:t>
            </a:r>
            <a:r>
              <a:rPr lang="en-US" altLang="zh-CN" sz="2000" dirty="0"/>
              <a:t>: </a:t>
            </a:r>
            <a:r>
              <a:rPr lang="zh-CN" altLang="en-US" sz="2000" dirty="0"/>
              <a:t>极大降低了适配的工作量， </a:t>
            </a:r>
            <a:r>
              <a:rPr lang="en-US" altLang="zh-CN" sz="2000" dirty="0"/>
              <a:t>M*N -&gt; M+N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缺点</a:t>
            </a:r>
            <a:r>
              <a:rPr lang="en-US" altLang="zh-CN" sz="2000" dirty="0"/>
              <a:t>: </a:t>
            </a:r>
            <a:r>
              <a:rPr lang="zh-CN" altLang="en-US" sz="2000" dirty="0"/>
              <a:t>引入适配层增加了</a:t>
            </a:r>
            <a:r>
              <a:rPr lang="zh-CN" altLang="en-US" sz="2000"/>
              <a:t>设计</a:t>
            </a:r>
            <a:r>
              <a:rPr lang="zh-CN" altLang="en-US" sz="2000" smtClean="0"/>
              <a:t>难度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832956" y="3706368"/>
            <a:ext cx="6738276" cy="2735719"/>
            <a:chOff x="1149948" y="3669792"/>
            <a:chExt cx="6738276" cy="2735719"/>
          </a:xfrm>
        </p:grpSpPr>
        <p:sp>
          <p:nvSpPr>
            <p:cNvPr id="66" name="矩形 65"/>
            <p:cNvSpPr/>
            <p:nvPr/>
          </p:nvSpPr>
          <p:spPr>
            <a:xfrm>
              <a:off x="1149948" y="3669792"/>
              <a:ext cx="6738276" cy="2735719"/>
            </a:xfrm>
            <a:prstGeom prst="rect">
              <a:avLst/>
            </a:prstGeom>
            <a:solidFill>
              <a:srgbClr val="EFE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406620" y="3838944"/>
              <a:ext cx="6224676" cy="422694"/>
              <a:chOff x="1531549" y="3295290"/>
              <a:chExt cx="6224676" cy="42269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Web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Email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SSH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Bulk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Video Streaming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879276" y="5522711"/>
              <a:ext cx="5279365" cy="422694"/>
              <a:chOff x="1869237" y="4543242"/>
              <a:chExt cx="5279365" cy="42269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Optical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Coax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WiFi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Cellular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579965" y="6036179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三层结构的计算机网络体系结构模型</a:t>
              </a:r>
              <a:endPara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579965" y="4699574"/>
              <a:ext cx="3877985" cy="422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Intermediate Layer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84" idx="2"/>
              <a:endCxn id="70" idx="0"/>
            </p:cNvCxnSpPr>
            <p:nvPr/>
          </p:nvCxnSpPr>
          <p:spPr>
            <a:xfrm>
              <a:off x="1894013" y="4261638"/>
              <a:ext cx="2624945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5" idx="2"/>
              <a:endCxn id="70" idx="0"/>
            </p:cNvCxnSpPr>
            <p:nvPr/>
          </p:nvCxnSpPr>
          <p:spPr>
            <a:xfrm>
              <a:off x="3206486" y="4261638"/>
              <a:ext cx="1312472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6" idx="2"/>
              <a:endCxn id="70" idx="0"/>
            </p:cNvCxnSpPr>
            <p:nvPr/>
          </p:nvCxnSpPr>
          <p:spPr>
            <a:xfrm flipH="1">
              <a:off x="4518958" y="4261638"/>
              <a:ext cx="1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87" idx="2"/>
              <a:endCxn id="70" idx="0"/>
            </p:cNvCxnSpPr>
            <p:nvPr/>
          </p:nvCxnSpPr>
          <p:spPr>
            <a:xfrm flipH="1">
              <a:off x="4518958" y="4261638"/>
              <a:ext cx="1312474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88" idx="2"/>
              <a:endCxn id="70" idx="0"/>
            </p:cNvCxnSpPr>
            <p:nvPr/>
          </p:nvCxnSpPr>
          <p:spPr>
            <a:xfrm flipH="1">
              <a:off x="4518958" y="4261638"/>
              <a:ext cx="2624946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2"/>
              <a:endCxn id="80" idx="0"/>
            </p:cNvCxnSpPr>
            <p:nvPr/>
          </p:nvCxnSpPr>
          <p:spPr>
            <a:xfrm flipH="1">
              <a:off x="2366669" y="5122268"/>
              <a:ext cx="2152289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0" idx="2"/>
              <a:endCxn id="81" idx="0"/>
            </p:cNvCxnSpPr>
            <p:nvPr/>
          </p:nvCxnSpPr>
          <p:spPr>
            <a:xfrm flipH="1">
              <a:off x="3801529" y="5122268"/>
              <a:ext cx="717429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70" idx="2"/>
              <a:endCxn id="82" idx="0"/>
            </p:cNvCxnSpPr>
            <p:nvPr/>
          </p:nvCxnSpPr>
          <p:spPr>
            <a:xfrm>
              <a:off x="4518958" y="5122268"/>
              <a:ext cx="717431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0" idx="2"/>
              <a:endCxn id="83" idx="0"/>
            </p:cNvCxnSpPr>
            <p:nvPr/>
          </p:nvCxnSpPr>
          <p:spPr>
            <a:xfrm>
              <a:off x="4518958" y="5122268"/>
              <a:ext cx="2152291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线形标注 1 88"/>
          <p:cNvSpPr/>
          <p:nvPr/>
        </p:nvSpPr>
        <p:spPr>
          <a:xfrm>
            <a:off x="3484538" y="1782229"/>
            <a:ext cx="5343374" cy="1486204"/>
          </a:xfrm>
          <a:prstGeom prst="borderCallout1">
            <a:avLst>
              <a:gd name="adj1" fmla="val 37483"/>
              <a:gd name="adj2" fmla="val 377"/>
              <a:gd name="adj3" fmla="val 211473"/>
              <a:gd name="adj4" fmla="val -19783"/>
            </a:avLst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160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就是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现在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的适配层</a:t>
            </a:r>
          </a:p>
          <a:p>
            <a: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在设计初始阶段，就是一个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协议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后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因协议太复杂，分成了两层（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RFC791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RFC793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12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分层的网络体系结构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260621"/>
          </a:xfrm>
        </p:spPr>
        <p:txBody>
          <a:bodyPr/>
          <a:lstStyle/>
          <a:p>
            <a:r>
              <a:rPr lang="zh-CN" altLang="en-US" sz="2000" dirty="0" smtClean="0"/>
              <a:t>分层的优点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各</a:t>
            </a:r>
            <a:r>
              <a:rPr lang="zh-CN" altLang="en-US" sz="1800" dirty="0" smtClean="0"/>
              <a:t>层相互独立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建造一个网络的问题分解为多个可</a:t>
            </a:r>
            <a:r>
              <a:rPr lang="zh-CN" altLang="en-US" dirty="0" smtClean="0"/>
              <a:t>处理</a:t>
            </a:r>
            <a:r>
              <a:rPr lang="zh-CN" altLang="en-US" dirty="0"/>
              <a:t>的</a:t>
            </a:r>
            <a:r>
              <a:rPr lang="zh-CN" altLang="en-US" dirty="0" smtClean="0"/>
              <a:t>部分，一</a:t>
            </a:r>
            <a:r>
              <a:rPr lang="zh-CN" altLang="en-US" dirty="0"/>
              <a:t>层解决一部分问题</a:t>
            </a:r>
          </a:p>
          <a:p>
            <a:pPr lvl="1"/>
            <a:r>
              <a:rPr lang="zh-CN" altLang="en-US" sz="1800" dirty="0" smtClean="0"/>
              <a:t>灵活性好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任何层发生变化时，只要接口不变，上下层不受影响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结构</a:t>
            </a:r>
            <a:r>
              <a:rPr lang="zh-CN" altLang="en-US" sz="1800" dirty="0"/>
              <a:t>上可分</a:t>
            </a:r>
            <a:r>
              <a:rPr lang="zh-CN" altLang="en-US" sz="1800" dirty="0" smtClean="0"/>
              <a:t>割开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各</a:t>
            </a:r>
            <a:r>
              <a:rPr lang="zh-CN" altLang="en-US" sz="1600" dirty="0" smtClean="0"/>
              <a:t>层都可以采用最合适的技术实现</a:t>
            </a:r>
            <a:endParaRPr lang="zh-CN" altLang="en-US" sz="1600" dirty="0"/>
          </a:p>
          <a:p>
            <a:pPr lvl="1"/>
            <a:r>
              <a:rPr lang="zh-CN" altLang="en-US" sz="1800" dirty="0"/>
              <a:t>易于实现和</a:t>
            </a:r>
            <a:r>
              <a:rPr lang="zh-CN" altLang="en-US" sz="1800" dirty="0" smtClean="0"/>
              <a:t>维护</a:t>
            </a:r>
            <a:endParaRPr lang="zh-CN" altLang="en-US" sz="1600" dirty="0"/>
          </a:p>
          <a:p>
            <a:pPr lvl="1"/>
            <a:r>
              <a:rPr lang="zh-CN" altLang="en-US" sz="1800" dirty="0"/>
              <a:t>能促进标准化工</a:t>
            </a:r>
            <a:r>
              <a:rPr lang="zh-CN" altLang="en-US" sz="1800" dirty="0" smtClean="0"/>
              <a:t>作</a:t>
            </a:r>
            <a:endParaRPr lang="en-US" altLang="zh-CN" sz="1800" dirty="0" smtClean="0"/>
          </a:p>
          <a:p>
            <a:r>
              <a:rPr lang="zh-CN" altLang="en-US" sz="2000" dirty="0"/>
              <a:t>理论模型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开放系统互联 </a:t>
            </a:r>
            <a:r>
              <a:rPr lang="en-US" altLang="zh-CN" sz="1800" dirty="0"/>
              <a:t>(OSI</a:t>
            </a:r>
            <a:r>
              <a:rPr lang="zh-CN" altLang="en-US" sz="1800" dirty="0"/>
              <a:t>，</a:t>
            </a:r>
            <a:r>
              <a:rPr lang="en-US" altLang="zh-CN" sz="1800" dirty="0"/>
              <a:t>Open Systems Interconnection) </a:t>
            </a:r>
            <a:r>
              <a:rPr lang="zh-CN" altLang="en-US" sz="1800" dirty="0"/>
              <a:t>参考模型</a:t>
            </a:r>
          </a:p>
          <a:p>
            <a:r>
              <a:rPr lang="zh-CN" altLang="en-US" sz="2000" dirty="0"/>
              <a:t>实际架构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互联网体系结构 </a:t>
            </a:r>
            <a:r>
              <a:rPr lang="en-US" altLang="zh-CN" sz="1800" dirty="0"/>
              <a:t>(TCP/IP</a:t>
            </a:r>
            <a:r>
              <a:rPr lang="zh-CN" altLang="en-US" sz="1800" dirty="0"/>
              <a:t>体系结构）</a:t>
            </a:r>
          </a:p>
          <a:p>
            <a:pPr marL="0" indent="0">
              <a:buNone/>
            </a:pPr>
            <a:endParaRPr lang="en-US" altLang="zh-CN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44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参考模型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理论模型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058"/>
            <a:ext cx="8229600" cy="1469143"/>
          </a:xfrm>
        </p:spPr>
        <p:txBody>
          <a:bodyPr/>
          <a:lstStyle/>
          <a:p>
            <a:r>
              <a:rPr lang="en-US" altLang="zh-CN" dirty="0" smtClean="0"/>
              <a:t>OSI (Open Systems Interconnection) </a:t>
            </a:r>
            <a:r>
              <a:rPr lang="zh-CN" altLang="en-US" dirty="0" smtClean="0"/>
              <a:t>参考模型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20</a:t>
            </a:r>
            <a:r>
              <a:rPr lang="zh-CN" altLang="en-US" sz="1800" dirty="0" smtClean="0"/>
              <a:t>世纪</a:t>
            </a:r>
            <a:r>
              <a:rPr lang="en-US" altLang="zh-CN" sz="1800" dirty="0" smtClean="0"/>
              <a:t>70</a:t>
            </a:r>
            <a:r>
              <a:rPr lang="zh-CN" altLang="en-US" sz="1800" dirty="0" smtClean="0"/>
              <a:t>年代国际标准化组织</a:t>
            </a:r>
            <a:r>
              <a:rPr lang="en-US" altLang="zh-CN" sz="1800" dirty="0" smtClean="0"/>
              <a:t>(ISO)</a:t>
            </a:r>
            <a:r>
              <a:rPr lang="zh-CN" altLang="en-US" sz="1800" dirty="0" smtClean="0"/>
              <a:t>制定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按</a:t>
            </a:r>
            <a:r>
              <a:rPr lang="zh-CN" altLang="en-US" sz="1800" dirty="0"/>
              <a:t>网络功能划分为</a:t>
            </a:r>
            <a:r>
              <a:rPr lang="en-US" altLang="zh-CN" sz="1800" dirty="0"/>
              <a:t>7</a:t>
            </a:r>
            <a:r>
              <a:rPr lang="zh-CN" altLang="en-US" sz="1800" dirty="0"/>
              <a:t>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195073" y="2645664"/>
            <a:ext cx="6888479" cy="3869532"/>
            <a:chOff x="195073" y="2609088"/>
            <a:chExt cx="6888479" cy="3869532"/>
          </a:xfrm>
        </p:grpSpPr>
        <p:sp>
          <p:nvSpPr>
            <p:cNvPr id="85" name="矩形 84"/>
            <p:cNvSpPr/>
            <p:nvPr/>
          </p:nvSpPr>
          <p:spPr>
            <a:xfrm>
              <a:off x="195073" y="2609088"/>
              <a:ext cx="6888479" cy="3869531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86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79" y="4037419"/>
              <a:ext cx="3769688" cy="244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" name="组合 79"/>
            <p:cNvGrpSpPr/>
            <p:nvPr/>
          </p:nvGrpSpPr>
          <p:grpSpPr>
            <a:xfrm>
              <a:off x="292608" y="2743200"/>
              <a:ext cx="6644640" cy="3492781"/>
              <a:chOff x="902208" y="3011424"/>
              <a:chExt cx="6644640" cy="349278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02208" y="3011424"/>
                <a:ext cx="1428903" cy="3492781"/>
                <a:chOff x="853440" y="2987040"/>
                <a:chExt cx="1524000" cy="3492781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853440" y="2987040"/>
                  <a:ext cx="1524000" cy="3492781"/>
                  <a:chOff x="853440" y="2987040"/>
                  <a:chExt cx="1524000" cy="3492781"/>
                </a:xfrm>
              </p:grpSpPr>
              <p:sp>
                <p:nvSpPr>
                  <p:cNvPr id="56" name="立方体 55"/>
                  <p:cNvSpPr/>
                  <p:nvPr/>
                </p:nvSpPr>
                <p:spPr>
                  <a:xfrm>
                    <a:off x="853440" y="2987040"/>
                    <a:ext cx="1524000" cy="3492781"/>
                  </a:xfrm>
                  <a:prstGeom prst="cube">
                    <a:avLst>
                      <a:gd name="adj" fmla="val 7089"/>
                    </a:avLst>
                  </a:prstGeom>
                  <a:gradFill rotWithShape="1">
                    <a:gsLst>
                      <a:gs pos="0">
                        <a:srgbClr val="839EE3">
                          <a:gamma/>
                          <a:shade val="46275"/>
                          <a:invGamma/>
                        </a:srgbClr>
                      </a:gs>
                      <a:gs pos="50000">
                        <a:srgbClr val="839EE3"/>
                      </a:gs>
                      <a:gs pos="100000">
                        <a:srgbClr val="839EE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chemeClr val="bg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CACACA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 b="1" kern="0">
                      <a:solidFill>
                        <a:srgbClr val="FFFF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" name="立方体 56"/>
                  <p:cNvSpPr/>
                  <p:nvPr/>
                </p:nvSpPr>
                <p:spPr>
                  <a:xfrm>
                    <a:off x="1039273" y="343719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9F9F9"/>
                      </a:gs>
                      <a:gs pos="100000">
                        <a:srgbClr val="F9F9F9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应用层</a:t>
                    </a:r>
                  </a:p>
                </p:txBody>
              </p:sp>
              <p:cxnSp>
                <p:nvCxnSpPr>
                  <p:cNvPr id="58" name="直接连接符 57"/>
                  <p:cNvCxnSpPr>
                    <a:stCxn id="57" idx="3"/>
                    <a:endCxn id="64" idx="1"/>
                  </p:cNvCxnSpPr>
                  <p:nvPr/>
                </p:nvCxnSpPr>
                <p:spPr>
                  <a:xfrm flipH="1">
                    <a:off x="1580468" y="3735896"/>
                    <a:ext cx="24384" cy="2307175"/>
                  </a:xfrm>
                  <a:prstGeom prst="line">
                    <a:avLst/>
                  </a:prstGeom>
                  <a:ln w="25400">
                    <a:solidFill>
                      <a:srgbClr val="D5D5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立方体 58"/>
                  <p:cNvSpPr/>
                  <p:nvPr/>
                </p:nvSpPr>
                <p:spPr>
                  <a:xfrm>
                    <a:off x="1033177" y="385781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表示层</a:t>
                    </a:r>
                  </a:p>
                </p:txBody>
              </p:sp>
              <p:sp>
                <p:nvSpPr>
                  <p:cNvPr id="60" name="立方体 59"/>
                  <p:cNvSpPr/>
                  <p:nvPr/>
                </p:nvSpPr>
                <p:spPr>
                  <a:xfrm>
                    <a:off x="1027081" y="429063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会话层</a:t>
                    </a:r>
                  </a:p>
                </p:txBody>
              </p:sp>
              <p:sp>
                <p:nvSpPr>
                  <p:cNvPr id="61" name="立方体 60"/>
                  <p:cNvSpPr/>
                  <p:nvPr/>
                </p:nvSpPr>
                <p:spPr>
                  <a:xfrm>
                    <a:off x="1033177" y="473564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传输层</a:t>
                    </a:r>
                  </a:p>
                </p:txBody>
              </p:sp>
              <p:sp>
                <p:nvSpPr>
                  <p:cNvPr id="62" name="立方体 61"/>
                  <p:cNvSpPr/>
                  <p:nvPr/>
                </p:nvSpPr>
                <p:spPr>
                  <a:xfrm>
                    <a:off x="1027081" y="5156264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网络层</a:t>
                    </a:r>
                  </a:p>
                </p:txBody>
              </p:sp>
              <p:sp>
                <p:nvSpPr>
                  <p:cNvPr id="63" name="立方体 62"/>
                  <p:cNvSpPr/>
                  <p:nvPr/>
                </p:nvSpPr>
                <p:spPr>
                  <a:xfrm>
                    <a:off x="1020985" y="558908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数据链路层</a:t>
                    </a:r>
                  </a:p>
                </p:txBody>
              </p:sp>
              <p:sp>
                <p:nvSpPr>
                  <p:cNvPr id="64" name="立方体 63"/>
                  <p:cNvSpPr/>
                  <p:nvPr/>
                </p:nvSpPr>
                <p:spPr>
                  <a:xfrm>
                    <a:off x="1014889" y="602189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物理层</a:t>
                    </a:r>
                  </a:p>
                </p:txBody>
              </p: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1014889" y="3060425"/>
                  <a:ext cx="11140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终端主机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2649157" y="4760024"/>
                <a:ext cx="1428903" cy="1725757"/>
                <a:chOff x="2846687" y="4735640"/>
                <a:chExt cx="1524000" cy="1725757"/>
              </a:xfrm>
            </p:grpSpPr>
            <p:sp>
              <p:nvSpPr>
                <p:cNvPr id="47" name="立方体 46"/>
                <p:cNvSpPr/>
                <p:nvPr/>
              </p:nvSpPr>
              <p:spPr>
                <a:xfrm>
                  <a:off x="2846687" y="4735640"/>
                  <a:ext cx="1524000" cy="1725757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A0B0D6"/>
                    </a:gs>
                    <a:gs pos="100000">
                      <a:srgbClr val="ABBDE6"/>
                    </a:gs>
                    <a:gs pos="50000">
                      <a:srgbClr val="A1B1D7"/>
                    </a:gs>
                  </a:gsLst>
                  <a:lin ang="0" scaled="1"/>
                  <a:tileRect/>
                </a:gradFill>
                <a:ln w="9525">
                  <a:solidFill>
                    <a:srgbClr val="ECF0F8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 sz="14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endParaRPr>
                </a:p>
              </p:txBody>
            </p:sp>
            <p:sp>
              <p:nvSpPr>
                <p:cNvPr id="48" name="立方体 47"/>
                <p:cNvSpPr/>
                <p:nvPr/>
              </p:nvSpPr>
              <p:spPr>
                <a:xfrm>
                  <a:off x="2983485" y="5131880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网络层</a:t>
                  </a:r>
                </a:p>
              </p:txBody>
            </p:sp>
            <p:sp>
              <p:nvSpPr>
                <p:cNvPr id="49" name="立方体 48"/>
                <p:cNvSpPr/>
                <p:nvPr/>
              </p:nvSpPr>
              <p:spPr>
                <a:xfrm>
                  <a:off x="2971293" y="5997512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物理层</a:t>
                  </a:r>
                </a:p>
              </p:txBody>
            </p:sp>
            <p:cxnSp>
              <p:nvCxnSpPr>
                <p:cNvPr id="50" name="直接连接符 49"/>
                <p:cNvCxnSpPr>
                  <a:stCxn id="48" idx="3"/>
                  <a:endCxn id="49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1" name="文本框 50"/>
                <p:cNvSpPr txBox="1"/>
                <p:nvPr/>
              </p:nvSpPr>
              <p:spPr>
                <a:xfrm>
                  <a:off x="2978957" y="4820988"/>
                  <a:ext cx="115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网络结点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52" name="直接连接符 51"/>
                <p:cNvCxnSpPr>
                  <a:stCxn id="48" idx="3"/>
                  <a:endCxn id="49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立方体 52"/>
                <p:cNvSpPr/>
                <p:nvPr/>
              </p:nvSpPr>
              <p:spPr>
                <a:xfrm>
                  <a:off x="2977389" y="5564696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数据链路层</a:t>
                  </a:r>
                </a:p>
              </p:txBody>
            </p:sp>
          </p:grpSp>
          <p:cxnSp>
            <p:nvCxnSpPr>
              <p:cNvPr id="24" name="直接连接符 23"/>
              <p:cNvCxnSpPr>
                <a:stCxn id="64" idx="5"/>
                <a:endCxn id="49" idx="2"/>
              </p:cNvCxnSpPr>
              <p:nvPr/>
            </p:nvCxnSpPr>
            <p:spPr>
              <a:xfrm flipV="1">
                <a:off x="2134012" y="6181836"/>
                <a:ext cx="631976" cy="3208"/>
              </a:xfrm>
              <a:prstGeom prst="line">
                <a:avLst/>
              </a:prstGeom>
              <a:ln w="19050">
                <a:solidFill>
                  <a:srgbClr val="B0B0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/>
              <p:cNvGrpSpPr/>
              <p:nvPr/>
            </p:nvGrpSpPr>
            <p:grpSpPr>
              <a:xfrm>
                <a:off x="6117945" y="3011424"/>
                <a:ext cx="1428903" cy="3492781"/>
                <a:chOff x="853440" y="2987040"/>
                <a:chExt cx="1524000" cy="3492781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853440" y="2987040"/>
                  <a:ext cx="1524000" cy="3492781"/>
                  <a:chOff x="853440" y="2987040"/>
                  <a:chExt cx="1524000" cy="3492781"/>
                </a:xfrm>
              </p:grpSpPr>
              <p:sp>
                <p:nvSpPr>
                  <p:cNvPr id="38" name="立方体 37"/>
                  <p:cNvSpPr/>
                  <p:nvPr/>
                </p:nvSpPr>
                <p:spPr>
                  <a:xfrm>
                    <a:off x="853440" y="2987040"/>
                    <a:ext cx="1524000" cy="3492781"/>
                  </a:xfrm>
                  <a:prstGeom prst="cube">
                    <a:avLst>
                      <a:gd name="adj" fmla="val 7089"/>
                    </a:avLst>
                  </a:prstGeom>
                  <a:gradFill rotWithShape="1">
                    <a:gsLst>
                      <a:gs pos="0">
                        <a:srgbClr val="839EE3">
                          <a:gamma/>
                          <a:shade val="46275"/>
                          <a:invGamma/>
                        </a:srgbClr>
                      </a:gs>
                      <a:gs pos="50000">
                        <a:srgbClr val="839EE3"/>
                      </a:gs>
                      <a:gs pos="100000">
                        <a:srgbClr val="839EE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chemeClr val="bg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CACACA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 b="1" kern="0">
                      <a:solidFill>
                        <a:srgbClr val="FFFF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" name="立方体 38"/>
                  <p:cNvSpPr/>
                  <p:nvPr/>
                </p:nvSpPr>
                <p:spPr>
                  <a:xfrm>
                    <a:off x="1039273" y="343719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9F9F9"/>
                      </a:gs>
                      <a:gs pos="100000">
                        <a:srgbClr val="F9F9F9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应用层</a:t>
                    </a:r>
                  </a:p>
                </p:txBody>
              </p:sp>
              <p:cxnSp>
                <p:nvCxnSpPr>
                  <p:cNvPr id="40" name="直接连接符 39"/>
                  <p:cNvCxnSpPr>
                    <a:stCxn id="39" idx="3"/>
                    <a:endCxn id="46" idx="1"/>
                  </p:cNvCxnSpPr>
                  <p:nvPr/>
                </p:nvCxnSpPr>
                <p:spPr>
                  <a:xfrm flipH="1">
                    <a:off x="1580468" y="3735896"/>
                    <a:ext cx="24384" cy="2307175"/>
                  </a:xfrm>
                  <a:prstGeom prst="line">
                    <a:avLst/>
                  </a:prstGeom>
                  <a:ln w="25400">
                    <a:solidFill>
                      <a:srgbClr val="D5D5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立方体 40"/>
                  <p:cNvSpPr/>
                  <p:nvPr/>
                </p:nvSpPr>
                <p:spPr>
                  <a:xfrm>
                    <a:off x="1033177" y="385781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表示层</a:t>
                    </a:r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1027081" y="429063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会话层</a:t>
                    </a:r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1033177" y="473564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传输层</a:t>
                    </a:r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1027081" y="5156264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网络层</a:t>
                    </a:r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1020985" y="558908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数据链路层</a:t>
                    </a:r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1014889" y="602189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物理层</a:t>
                    </a:r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1039273" y="3060425"/>
                  <a:ext cx="10897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终端主机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358540" y="4760024"/>
                <a:ext cx="1428903" cy="1725757"/>
                <a:chOff x="2846688" y="4735640"/>
                <a:chExt cx="1524000" cy="1725757"/>
              </a:xfrm>
            </p:grpSpPr>
            <p:sp>
              <p:nvSpPr>
                <p:cNvPr id="29" name="立方体 28"/>
                <p:cNvSpPr/>
                <p:nvPr/>
              </p:nvSpPr>
              <p:spPr>
                <a:xfrm>
                  <a:off x="2846688" y="4735640"/>
                  <a:ext cx="1524000" cy="1725757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A0B0D6"/>
                    </a:gs>
                    <a:gs pos="100000">
                      <a:srgbClr val="ABBDE6"/>
                    </a:gs>
                    <a:gs pos="50000">
                      <a:srgbClr val="A1B1D7"/>
                    </a:gs>
                  </a:gsLst>
                  <a:lin ang="0" scaled="1"/>
                  <a:tileRect/>
                </a:gradFill>
                <a:ln w="9525">
                  <a:solidFill>
                    <a:srgbClr val="ECF0F8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 sz="14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endParaRPr>
                </a:p>
              </p:txBody>
            </p:sp>
            <p:sp>
              <p:nvSpPr>
                <p:cNvPr id="30" name="立方体 29"/>
                <p:cNvSpPr/>
                <p:nvPr/>
              </p:nvSpPr>
              <p:spPr>
                <a:xfrm>
                  <a:off x="2983485" y="5131880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网络层</a:t>
                  </a:r>
                </a:p>
              </p:txBody>
            </p:sp>
            <p:sp>
              <p:nvSpPr>
                <p:cNvPr id="31" name="立方体 30"/>
                <p:cNvSpPr/>
                <p:nvPr/>
              </p:nvSpPr>
              <p:spPr>
                <a:xfrm>
                  <a:off x="2971293" y="5997512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物理层</a:t>
                  </a:r>
                </a:p>
              </p:txBody>
            </p:sp>
            <p:cxnSp>
              <p:nvCxnSpPr>
                <p:cNvPr id="32" name="直接连接符 31"/>
                <p:cNvCxnSpPr>
                  <a:stCxn id="30" idx="3"/>
                  <a:endCxn id="31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2978958" y="4820988"/>
                  <a:ext cx="115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网络结点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34" name="直接连接符 33"/>
                <p:cNvCxnSpPr>
                  <a:stCxn id="30" idx="3"/>
                  <a:endCxn id="31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立方体 34"/>
                <p:cNvSpPr/>
                <p:nvPr/>
              </p:nvSpPr>
              <p:spPr>
                <a:xfrm>
                  <a:off x="2977389" y="5564696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数据链路层</a:t>
                  </a:r>
                </a:p>
              </p:txBody>
            </p:sp>
          </p:grpSp>
          <p:cxnSp>
            <p:nvCxnSpPr>
              <p:cNvPr id="27" name="直接连接符 26"/>
              <p:cNvCxnSpPr>
                <a:stCxn id="49" idx="4"/>
                <a:endCxn id="31" idx="2"/>
              </p:cNvCxnSpPr>
              <p:nvPr/>
            </p:nvCxnSpPr>
            <p:spPr>
              <a:xfrm>
                <a:off x="3825242" y="6181836"/>
                <a:ext cx="650128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endCxn id="46" idx="2"/>
              </p:cNvCxnSpPr>
              <p:nvPr/>
            </p:nvCxnSpPr>
            <p:spPr>
              <a:xfrm flipV="1">
                <a:off x="5696103" y="6206220"/>
                <a:ext cx="573217" cy="19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矩形 72"/>
          <p:cNvSpPr/>
          <p:nvPr/>
        </p:nvSpPr>
        <p:spPr>
          <a:xfrm>
            <a:off x="6861223" y="3181726"/>
            <a:ext cx="233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应用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协议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:HTTP, FTP…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53662" y="5816444"/>
            <a:ext cx="2488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处理链路上原始比特的传输：传输物理信号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接口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信号编码调制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速率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43829" y="5470579"/>
            <a:ext cx="2508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可靠的点对点数据帧传输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53662" y="4473529"/>
            <a:ext cx="2488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实现端到端的数据传输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75222" y="3973919"/>
            <a:ext cx="2268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进程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管理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双工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半双工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单工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断点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续发</a:t>
            </a:r>
          </a:p>
        </p:txBody>
      </p:sp>
      <p:sp>
        <p:nvSpPr>
          <p:cNvPr id="79" name="矩形 78"/>
          <p:cNvSpPr/>
          <p:nvPr/>
        </p:nvSpPr>
        <p:spPr>
          <a:xfrm>
            <a:off x="6875222" y="3601309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加解密、数据格式化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45834" y="3037155"/>
            <a:ext cx="447771" cy="1684687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zh-CN" altLang="en-US" sz="1600" smtClean="0"/>
              <a:t>高三层：面向应用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7304905" y="4990578"/>
            <a:ext cx="447771" cy="1564332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zh-CN" altLang="en-US" sz="1400" dirty="0" smtClean="0"/>
              <a:t>低两层：面向媒介</a:t>
            </a:r>
            <a:endParaRPr lang="zh-CN" altLang="en-US" sz="1400" dirty="0"/>
          </a:p>
        </p:txBody>
      </p:sp>
      <p:sp>
        <p:nvSpPr>
          <p:cNvPr id="65" name="左大括号 64"/>
          <p:cNvSpPr/>
          <p:nvPr/>
        </p:nvSpPr>
        <p:spPr>
          <a:xfrm rot="10800000">
            <a:off x="6811708" y="3270647"/>
            <a:ext cx="426720" cy="1006885"/>
          </a:xfrm>
          <a:prstGeom prst="leftBrace">
            <a:avLst>
              <a:gd name="adj1" fmla="val 39762"/>
              <a:gd name="adj2" fmla="val 50000"/>
            </a:avLst>
          </a:prstGeom>
          <a:ln w="22225">
            <a:solidFill>
              <a:srgbClr val="AE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大括号 83"/>
          <p:cNvSpPr/>
          <p:nvPr/>
        </p:nvSpPr>
        <p:spPr>
          <a:xfrm rot="10800000">
            <a:off x="6816786" y="5443997"/>
            <a:ext cx="426720" cy="570968"/>
          </a:xfrm>
          <a:prstGeom prst="leftBrace">
            <a:avLst>
              <a:gd name="adj1" fmla="val 39762"/>
              <a:gd name="adj2" fmla="val 50000"/>
            </a:avLst>
          </a:prstGeom>
          <a:ln w="22225">
            <a:solidFill>
              <a:srgbClr val="AE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Picture 12" descr="符号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92" y="654089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3" descr="符号_动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851" y="6540895"/>
            <a:ext cx="334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313"/>
          <p:cNvSpPr>
            <a:spLocks noChangeArrowheads="1"/>
          </p:cNvSpPr>
          <p:nvPr/>
        </p:nvSpPr>
        <p:spPr bwMode="auto">
          <a:xfrm>
            <a:off x="-1" y="4895723"/>
            <a:ext cx="7493331" cy="343173"/>
          </a:xfrm>
          <a:prstGeom prst="rect">
            <a:avLst/>
          </a:prstGeom>
          <a:solidFill>
            <a:srgbClr val="CCECFF">
              <a:alpha val="81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网络层及其下层技术实现：主机</a:t>
            </a:r>
            <a:r>
              <a:rPr lang="en-US" altLang="zh-CN" sz="16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16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主机的通信（尽力而为的交付）</a:t>
            </a:r>
            <a:endParaRPr lang="zh-CN" altLang="en-US" sz="16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61223" y="4754249"/>
            <a:ext cx="2480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网络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互联的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关键，分组交换网内分组的路由，实现主机到主机的通信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72258" y="4358180"/>
            <a:ext cx="8653716" cy="883614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低两层</a:t>
            </a:r>
            <a:r>
              <a:rPr lang="zh-CN" altLang="en-US" dirty="0"/>
              <a:t>与通信双方的端系统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; </a:t>
            </a:r>
            <a:r>
              <a:rPr lang="zh-CN" altLang="en-US" dirty="0" smtClean="0"/>
              <a:t>高</a:t>
            </a:r>
            <a:r>
              <a:rPr lang="zh-CN" altLang="en-US" dirty="0"/>
              <a:t>三层向应用进程提供直接支持的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; </a:t>
            </a:r>
            <a:r>
              <a:rPr lang="zh-CN" altLang="en-US" dirty="0" smtClean="0"/>
              <a:t>网络、传输</a:t>
            </a:r>
            <a:r>
              <a:rPr lang="zh-CN" altLang="en-US" dirty="0"/>
              <a:t>层则是连接上、下两组功能，提供完整的端到端的通信服务</a:t>
            </a:r>
          </a:p>
        </p:txBody>
      </p:sp>
    </p:spTree>
    <p:extLst>
      <p:ext uri="{BB962C8B-B14F-4D97-AF65-F5344CB8AC3E}">
        <p14:creationId xmlns:p14="http://schemas.microsoft.com/office/powerpoint/2010/main" val="19088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79" grpId="0"/>
      <p:bldP spid="66" grpId="0" animBg="1"/>
      <p:bldP spid="70" grpId="0" animBg="1"/>
      <p:bldP spid="70" grpId="1" animBg="1"/>
      <p:bldP spid="65" grpId="0" animBg="1"/>
      <p:bldP spid="84" grpId="0" animBg="1"/>
      <p:bldP spid="84" grpId="1" animBg="1"/>
      <p:bldP spid="69" grpId="0" animBg="1"/>
      <p:bldP spid="76" grpId="0"/>
      <p:bldP spid="88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9576</TotalTime>
  <Words>2661</Words>
  <Application>Microsoft Office PowerPoint</Application>
  <PresentationFormat>全屏显示(4:3)</PresentationFormat>
  <Paragraphs>720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FrutigerNext LT BlackCn</vt:lpstr>
      <vt:lpstr>MS PGothic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Times New Roman</vt:lpstr>
      <vt:lpstr>Wingdings</vt:lpstr>
      <vt:lpstr>Wingdings 3</vt:lpstr>
      <vt:lpstr>Pixel</vt:lpstr>
      <vt:lpstr>自定义设计方案</vt:lpstr>
      <vt:lpstr>第一章 计算机网络概述</vt:lpstr>
      <vt:lpstr>提纲</vt:lpstr>
      <vt:lpstr>网络体系结构</vt:lpstr>
      <vt:lpstr>协议 -- 计算机网络的基本组成部分</vt:lpstr>
      <vt:lpstr>可能方案1 -- 模块化 </vt:lpstr>
      <vt:lpstr>可能方案2 -- 两层结构</vt:lpstr>
      <vt:lpstr>可能方案3 -- 三层结构</vt:lpstr>
      <vt:lpstr>分层的网络体系结构</vt:lpstr>
      <vt:lpstr>OSI参考模型 -- 理论模型</vt:lpstr>
      <vt:lpstr>互联网的组成</vt:lpstr>
      <vt:lpstr>互联网的组成</vt:lpstr>
      <vt:lpstr>互联网体系结构 -- 实际架构</vt:lpstr>
      <vt:lpstr>互联网体系结构 -- 实际架构</vt:lpstr>
      <vt:lpstr>分层模型中的相关概念</vt:lpstr>
      <vt:lpstr>分层模型中的相关概念</vt:lpstr>
      <vt:lpstr>分层模型中的相关概念</vt:lpstr>
      <vt:lpstr>分层模型工作机制 -- 多路复用/解多路复用</vt:lpstr>
      <vt:lpstr>分层模型中的相关概念</vt:lpstr>
      <vt:lpstr>分层模型中的相关概念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课后阅读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zhw</cp:lastModifiedBy>
  <cp:revision>467</cp:revision>
  <dcterms:created xsi:type="dcterms:W3CDTF">2017-02-02T15:53:23Z</dcterms:created>
  <dcterms:modified xsi:type="dcterms:W3CDTF">2019-03-05T15:32:44Z</dcterms:modified>
</cp:coreProperties>
</file>